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338" r:id="rId5"/>
    <p:sldId id="263" r:id="rId6"/>
    <p:sldId id="329" r:id="rId7"/>
    <p:sldId id="330" r:id="rId8"/>
    <p:sldId id="331" r:id="rId9"/>
    <p:sldId id="264" r:id="rId10"/>
    <p:sldId id="279" r:id="rId11"/>
    <p:sldId id="283" r:id="rId12"/>
    <p:sldId id="286" r:id="rId13"/>
    <p:sldId id="287" r:id="rId14"/>
    <p:sldId id="284" r:id="rId15"/>
    <p:sldId id="285" r:id="rId16"/>
    <p:sldId id="317" r:id="rId17"/>
    <p:sldId id="288" r:id="rId18"/>
    <p:sldId id="337" r:id="rId19"/>
    <p:sldId id="320" r:id="rId20"/>
    <p:sldId id="321" r:id="rId21"/>
    <p:sldId id="322" r:id="rId22"/>
    <p:sldId id="323" r:id="rId23"/>
    <p:sldId id="324" r:id="rId24"/>
    <p:sldId id="325" r:id="rId25"/>
    <p:sldId id="326" r:id="rId26"/>
    <p:sldId id="332" r:id="rId27"/>
    <p:sldId id="333" r:id="rId28"/>
    <p:sldId id="334" r:id="rId29"/>
    <p:sldId id="339" r:id="rId30"/>
    <p:sldId id="336" r:id="rId31"/>
  </p:sldIdLst>
  <p:sldSz cx="18288000" cy="10287000"/>
  <p:notesSz cx="6858000" cy="9144000"/>
  <p:embeddedFontLst>
    <p:embeddedFont>
      <p:font typeface="Arial Black" panose="020B0A04020102020204" pitchFamily="34" charset="0"/>
      <p:bold r:id="rId33"/>
    </p:embeddedFont>
    <p:embeddedFont>
      <p:font typeface="Brush Script MT" panose="03060802040406070304" pitchFamily="66" charset="0"/>
      <p:italic r:id="rId34"/>
    </p:embeddedFont>
    <p:embeddedFont>
      <p:font typeface="Calibri" panose="020F0502020204030204" pitchFamily="34" charset="0"/>
      <p:regular r:id="rId35"/>
      <p:bold r:id="rId36"/>
      <p:italic r:id="rId37"/>
      <p:boldItalic r:id="rId38"/>
    </p:embeddedFont>
    <p:embeddedFont>
      <p:font typeface="Monotype Corsiva" panose="03010101010201010101" pitchFamily="66" charset="0"/>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0C64"/>
    <a:srgbClr val="FFFFFF"/>
    <a:srgbClr val="8AC73F"/>
    <a:srgbClr val="F1C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4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D6E8B-D041-4F28-9DCC-9101313EDA71}"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971F6-0F48-49E3-A5CE-3F22205D3D79}" type="slidenum">
              <a:rPr lang="en-US" smtClean="0"/>
              <a:t>‹#›</a:t>
            </a:fld>
            <a:endParaRPr lang="en-US"/>
          </a:p>
        </p:txBody>
      </p:sp>
    </p:spTree>
    <p:extLst>
      <p:ext uri="{BB962C8B-B14F-4D97-AF65-F5344CB8AC3E}">
        <p14:creationId xmlns:p14="http://schemas.microsoft.com/office/powerpoint/2010/main" val="340434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971F6-0F48-49E3-A5CE-3F22205D3D79}" type="slidenum">
              <a:rPr lang="en-US" smtClean="0"/>
              <a:t>2</a:t>
            </a:fld>
            <a:endParaRPr lang="en-US"/>
          </a:p>
        </p:txBody>
      </p:sp>
    </p:spTree>
    <p:extLst>
      <p:ext uri="{BB962C8B-B14F-4D97-AF65-F5344CB8AC3E}">
        <p14:creationId xmlns:p14="http://schemas.microsoft.com/office/powerpoint/2010/main" val="229399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971F6-0F48-49E3-A5CE-3F22205D3D79}" type="slidenum">
              <a:rPr lang="en-US" smtClean="0"/>
              <a:t>4</a:t>
            </a:fld>
            <a:endParaRPr lang="en-US"/>
          </a:p>
        </p:txBody>
      </p:sp>
    </p:spTree>
    <p:extLst>
      <p:ext uri="{BB962C8B-B14F-4D97-AF65-F5344CB8AC3E}">
        <p14:creationId xmlns:p14="http://schemas.microsoft.com/office/powerpoint/2010/main" val="63712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971F6-0F48-49E3-A5CE-3F22205D3D79}" type="slidenum">
              <a:rPr lang="en-US" smtClean="0"/>
              <a:t>5</a:t>
            </a:fld>
            <a:endParaRPr lang="en-US"/>
          </a:p>
        </p:txBody>
      </p:sp>
    </p:spTree>
    <p:extLst>
      <p:ext uri="{BB962C8B-B14F-4D97-AF65-F5344CB8AC3E}">
        <p14:creationId xmlns:p14="http://schemas.microsoft.com/office/powerpoint/2010/main" val="429169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the USDA Foods /</a:t>
            </a:r>
            <a:r>
              <a:rPr lang="en-US" dirty="0" err="1"/>
              <a:t>Commoditties</a:t>
            </a:r>
            <a:r>
              <a:rPr lang="en-US" dirty="0"/>
              <a:t> /Food Distribution Program contact</a:t>
            </a:r>
          </a:p>
        </p:txBody>
      </p:sp>
      <p:sp>
        <p:nvSpPr>
          <p:cNvPr id="4" name="Slide Number Placeholder 3"/>
          <p:cNvSpPr>
            <a:spLocks noGrp="1"/>
          </p:cNvSpPr>
          <p:nvPr>
            <p:ph type="sldNum" sz="quarter" idx="5"/>
          </p:nvPr>
        </p:nvSpPr>
        <p:spPr/>
        <p:txBody>
          <a:bodyPr/>
          <a:lstStyle/>
          <a:p>
            <a:fld id="{9B6971F6-0F48-49E3-A5CE-3F22205D3D79}" type="slidenum">
              <a:rPr lang="en-US" smtClean="0"/>
              <a:t>25</a:t>
            </a:fld>
            <a:endParaRPr lang="en-US"/>
          </a:p>
        </p:txBody>
      </p:sp>
    </p:spTree>
    <p:extLst>
      <p:ext uri="{BB962C8B-B14F-4D97-AF65-F5344CB8AC3E}">
        <p14:creationId xmlns:p14="http://schemas.microsoft.com/office/powerpoint/2010/main" val="396728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oster with musical notes and symbols&#10;&#10;Description automatically generated">
            <a:extLst>
              <a:ext uri="{FF2B5EF4-FFF2-40B4-BE49-F238E27FC236}">
                <a16:creationId xmlns:a16="http://schemas.microsoft.com/office/drawing/2014/main" id="{7DF74512-B228-5C90-6B93-7B71FA7E0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urple background with notes&#10;&#10;Description automatically generated">
            <a:extLst>
              <a:ext uri="{FF2B5EF4-FFF2-40B4-BE49-F238E27FC236}">
                <a16:creationId xmlns:a16="http://schemas.microsoft.com/office/drawing/2014/main" id="{26331CB1-4A13-C0A1-B846-BA087FF5C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438400" y="1208409"/>
            <a:ext cx="13563600" cy="2944491"/>
          </a:xfrm>
        </p:spPr>
        <p:txBody>
          <a:bodyPr>
            <a:normAutofit/>
          </a:bodyPr>
          <a:lstStyle>
            <a:lvl1pPr>
              <a:defRPr sz="8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38400" y="4381501"/>
            <a:ext cx="13563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A blue and white rectangle&#10;&#10;Description automatically generated">
            <a:extLst>
              <a:ext uri="{FF2B5EF4-FFF2-40B4-BE49-F238E27FC236}">
                <a16:creationId xmlns:a16="http://schemas.microsoft.com/office/drawing/2014/main" id="{9740F247-FC73-2630-0B63-446AEC7C69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457200" y="274638"/>
            <a:ext cx="17221200" cy="862012"/>
          </a:xfrm>
        </p:spPr>
        <p:txBody>
          <a:bodyPr/>
          <a:lstStyle/>
          <a:p>
            <a:r>
              <a:rPr lang="en-US" dirty="0"/>
              <a:t>Click to edit Master title style</a:t>
            </a:r>
          </a:p>
        </p:txBody>
      </p:sp>
      <p:sp>
        <p:nvSpPr>
          <p:cNvPr id="3" name="Content Placeholder 2"/>
          <p:cNvSpPr>
            <a:spLocks noGrp="1"/>
          </p:cNvSpPr>
          <p:nvPr>
            <p:ph sz="half" idx="1"/>
          </p:nvPr>
        </p:nvSpPr>
        <p:spPr>
          <a:xfrm>
            <a:off x="228600" y="1411288"/>
            <a:ext cx="8686800" cy="738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144000" y="1411288"/>
            <a:ext cx="8915400" cy="738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descr="A blue and white rectangle&#10;&#10;Description automatically generated">
            <a:extLst>
              <a:ext uri="{FF2B5EF4-FFF2-40B4-BE49-F238E27FC236}">
                <a16:creationId xmlns:a16="http://schemas.microsoft.com/office/drawing/2014/main" id="{0897A14C-498D-0FEF-59A7-D5B1A1F71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457200" y="190500"/>
            <a:ext cx="17221200" cy="946150"/>
          </a:xfrm>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457200" y="1600200"/>
            <a:ext cx="17373600" cy="822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597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descr="A blue square with white lines&#10;&#10;Description automatically generated">
            <a:extLst>
              <a:ext uri="{FF2B5EF4-FFF2-40B4-BE49-F238E27FC236}">
                <a16:creationId xmlns:a16="http://schemas.microsoft.com/office/drawing/2014/main" id="{02CBF78E-01BD-5DA9-87CB-A01AA0754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914400" y="274638"/>
            <a:ext cx="16916400" cy="1143000"/>
          </a:xfrm>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914400" y="2095500"/>
            <a:ext cx="16916400" cy="77279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26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A purple background with musical notes&#10;&#10;Description automatically generated">
            <a:extLst>
              <a:ext uri="{FF2B5EF4-FFF2-40B4-BE49-F238E27FC236}">
                <a16:creationId xmlns:a16="http://schemas.microsoft.com/office/drawing/2014/main" id="{F6B79A7B-FC64-493D-46A2-AA3FEA79EA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247900" y="3848100"/>
            <a:ext cx="13792200" cy="2286000"/>
          </a:xfrm>
        </p:spPr>
        <p:txBody>
          <a:bodyPr>
            <a:normAutofit/>
          </a:bodyPr>
          <a:lstStyle>
            <a:lvl1pPr>
              <a:defRPr sz="6600">
                <a:solidFill>
                  <a:schemeClr val="bg1"/>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poster with musical notes and symbols&#10;&#10;Description automatically generated">
            <a:extLst>
              <a:ext uri="{FF2B5EF4-FFF2-40B4-BE49-F238E27FC236}">
                <a16:creationId xmlns:a16="http://schemas.microsoft.com/office/drawing/2014/main" id="{89FF1A29-0DEB-F02E-98EA-3D13B7ECF6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57183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2" r:id="rId3"/>
    <p:sldLayoutId id="2147483660" r:id="rId4"/>
    <p:sldLayoutId id="2147483661" r:id="rId5"/>
    <p:sldLayoutId id="2147483654" r:id="rId6"/>
    <p:sldLayoutId id="214748366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alvin.tachibana@k12.hi.u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s://www.usda.gov/oascr/how-to-file-a-program-discrimination-complaint"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66700"/>
            <a:ext cx="18288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Arial Black" panose="020B0A04020102020204" pitchFamily="34" charset="0"/>
              </a:rPr>
              <a:t>USDA FOODS/Food Distribution </a:t>
            </a: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666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7C88F2-B151-4BF3-9365-454AA46FEB86}"/>
              </a:ext>
            </a:extLst>
          </p:cNvPr>
          <p:cNvSpPr txBox="1"/>
          <p:nvPr/>
        </p:nvSpPr>
        <p:spPr>
          <a:xfrm>
            <a:off x="2819400" y="2019300"/>
            <a:ext cx="11201400" cy="7171194"/>
          </a:xfrm>
          <a:prstGeom prst="rect">
            <a:avLst/>
          </a:prstGeom>
          <a:noFill/>
        </p:spPr>
        <p:txBody>
          <a:bodyPr wrap="square">
            <a:spAutoFit/>
          </a:bodyPr>
          <a:lstStyle/>
          <a:p>
            <a:pPr algn="ctr"/>
            <a:r>
              <a:rPr lang="en-US" sz="12000" b="1" dirty="0">
                <a:latin typeface="Monotype Corsiva" panose="03010101010201010101" pitchFamily="66" charset="0"/>
                <a:cs typeface="Arial" panose="020B0604020202020204" pitchFamily="34" charset="0"/>
              </a:rPr>
              <a:t>  SY 2025-26 </a:t>
            </a:r>
            <a:r>
              <a:rPr lang="en-US" sz="17000" b="1" dirty="0">
                <a:latin typeface="Monotype Corsiva" panose="03010101010201010101" pitchFamily="66" charset="0"/>
                <a:cs typeface="Arial" panose="020B0604020202020204" pitchFamily="34" charset="0"/>
              </a:rPr>
              <a:t>Orientation          Training </a:t>
            </a:r>
            <a:endParaRPr lang="en-US" sz="17000" b="1" dirty="0">
              <a:latin typeface="Monotype Corsiva" panose="03010101010201010101" pitchFamily="66" charset="0"/>
            </a:endParaRPr>
          </a:p>
        </p:txBody>
      </p:sp>
    </p:spTree>
    <p:extLst>
      <p:ext uri="{BB962C8B-B14F-4D97-AF65-F5344CB8AC3E}">
        <p14:creationId xmlns:p14="http://schemas.microsoft.com/office/powerpoint/2010/main" val="105593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B2E9-D624-DE8F-6E2E-C6EF93BF8937}"/>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13F175C-6772-DF1B-F618-1319B79AC33A}"/>
              </a:ext>
            </a:extLst>
          </p:cNvPr>
          <p:cNvSpPr>
            <a:spLocks noGrp="1"/>
          </p:cNvSpPr>
          <p:nvPr>
            <p:ph sz="half" idx="2"/>
          </p:nvPr>
        </p:nvSpPr>
        <p:spPr>
          <a:xfrm>
            <a:off x="2273968" y="3623470"/>
            <a:ext cx="15404432" cy="6647597"/>
          </a:xfrm>
        </p:spPr>
        <p:txBody>
          <a:bodyPr>
            <a:normAutofit/>
          </a:bodyPr>
          <a:lstStyle/>
          <a:p>
            <a:pPr>
              <a:buClr>
                <a:srgbClr val="8AC73F"/>
              </a:buClr>
              <a:buFont typeface="Wingdings" panose="05000000000000000000" pitchFamily="2" charset="2"/>
              <a:buChar char="§"/>
            </a:pPr>
            <a:r>
              <a:rPr lang="en-US" sz="4800" dirty="0">
                <a:latin typeface="Arial Black" panose="020B0A04020102020204" pitchFamily="34" charset="0"/>
              </a:rPr>
              <a:t> </a:t>
            </a:r>
            <a:r>
              <a:rPr lang="en-US" sz="4800" b="1" dirty="0">
                <a:latin typeface="Arial" panose="020B0604020202020204" pitchFamily="34" charset="0"/>
                <a:cs typeface="Arial" panose="020B0604020202020204" pitchFamily="34" charset="0"/>
              </a:rPr>
              <a:t>Conducts application/renewal process for RAs to participate in USDA Foods/Food Distribution Program</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Monitors, establishes and enforces policies that ensure inventory levels comply with regulation</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Provides technical assistance and training to RAs</a:t>
            </a:r>
          </a:p>
          <a:p>
            <a:pPr marL="0" indent="0">
              <a:buNone/>
            </a:pPr>
            <a:endParaRPr lang="en-US" sz="4800" dirty="0">
              <a:latin typeface="Arial Black" panose="020B0A04020102020204" pitchFamily="34" charset="0"/>
            </a:endParaRPr>
          </a:p>
          <a:p>
            <a:endParaRPr lang="en-US" dirty="0"/>
          </a:p>
        </p:txBody>
      </p:sp>
      <p:sp>
        <p:nvSpPr>
          <p:cNvPr id="6" name="Title 3">
            <a:extLst>
              <a:ext uri="{FF2B5EF4-FFF2-40B4-BE49-F238E27FC236}">
                <a16:creationId xmlns:a16="http://schemas.microsoft.com/office/drawing/2014/main" id="{C29231A7-B364-A12D-CF93-A097FFF17D64}"/>
              </a:ext>
            </a:extLst>
          </p:cNvPr>
          <p:cNvSpPr>
            <a:spLocks noGrp="1"/>
          </p:cNvSpPr>
          <p:nvPr>
            <p:ph type="title"/>
          </p:nvPr>
        </p:nvSpPr>
        <p:spPr>
          <a:xfrm>
            <a:off x="31864" y="2171700"/>
            <a:ext cx="18256135" cy="1143000"/>
          </a:xfrm>
        </p:spPr>
        <p:txBody>
          <a:bodyPr>
            <a:normAutofit/>
          </a:bodyPr>
          <a:lstStyle/>
          <a:p>
            <a:r>
              <a:rPr lang="en-US" sz="6000" dirty="0">
                <a:solidFill>
                  <a:srgbClr val="8AC73F"/>
                </a:solidFill>
                <a:latin typeface="Arial Black" panose="020B0A04020102020204" pitchFamily="34" charset="0"/>
              </a:rPr>
              <a:t>STATE ROLES AND RESPONSIBILITIES</a:t>
            </a:r>
          </a:p>
        </p:txBody>
      </p:sp>
    </p:spTree>
    <p:extLst>
      <p:ext uri="{BB962C8B-B14F-4D97-AF65-F5344CB8AC3E}">
        <p14:creationId xmlns:p14="http://schemas.microsoft.com/office/powerpoint/2010/main" val="392645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094B-73C1-3FF1-94D4-25C51B94744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6629800-8284-C657-8BBD-1095D9CED518}"/>
              </a:ext>
            </a:extLst>
          </p:cNvPr>
          <p:cNvSpPr>
            <a:spLocks noGrp="1"/>
          </p:cNvSpPr>
          <p:nvPr>
            <p:ph type="title"/>
          </p:nvPr>
        </p:nvSpPr>
        <p:spPr>
          <a:xfrm>
            <a:off x="0" y="2095500"/>
            <a:ext cx="18288000" cy="1143000"/>
          </a:xfrm>
        </p:spPr>
        <p:txBody>
          <a:bodyPr>
            <a:normAutofit fontScale="90000"/>
          </a:bodyPr>
          <a:lstStyle/>
          <a:p>
            <a:r>
              <a:rPr lang="en-US" sz="6000" dirty="0">
                <a:solidFill>
                  <a:srgbClr val="8AC73F"/>
                </a:solidFill>
                <a:latin typeface="Arial Black" panose="020B0A04020102020204" pitchFamily="34" charset="0"/>
              </a:rPr>
              <a:t>PROCESSOR ROLES AND RESPONSIBILITIES</a:t>
            </a:r>
          </a:p>
        </p:txBody>
      </p:sp>
      <p:sp>
        <p:nvSpPr>
          <p:cNvPr id="3" name="Content Placeholder 4">
            <a:extLst>
              <a:ext uri="{FF2B5EF4-FFF2-40B4-BE49-F238E27FC236}">
                <a16:creationId xmlns:a16="http://schemas.microsoft.com/office/drawing/2014/main" id="{7540DC0C-47FA-5249-21B0-540A55C418FC}"/>
              </a:ext>
            </a:extLst>
          </p:cNvPr>
          <p:cNvSpPr>
            <a:spLocks noGrp="1"/>
          </p:cNvSpPr>
          <p:nvPr>
            <p:ph sz="half" idx="2"/>
          </p:nvPr>
        </p:nvSpPr>
        <p:spPr>
          <a:xfrm>
            <a:off x="2514600" y="3238500"/>
            <a:ext cx="14935200" cy="7048500"/>
          </a:xfrm>
        </p:spPr>
        <p:txBody>
          <a:bodyPr>
            <a:normAutofit/>
          </a:bodyPr>
          <a:lstStyle/>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Enter into agreements with USDA (NPA) and/or states (processing agreements and SPA) to process USDA Foods</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Provides SEPDS to states</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Secures performance and surety bonds as required</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Responds to bids and contracts from RAs and SDAs for processing USDA Foods </a:t>
            </a:r>
          </a:p>
          <a:p>
            <a:pPr>
              <a:buFont typeface="Wingdings" panose="05000000000000000000" pitchFamily="2" charset="2"/>
              <a:buChar char="§"/>
            </a:pPr>
            <a:endParaRPr lang="en-US" sz="4800" dirty="0">
              <a:latin typeface="Arial Black" panose="020B0A04020102020204" pitchFamily="34" charset="0"/>
            </a:endParaRPr>
          </a:p>
        </p:txBody>
      </p:sp>
    </p:spTree>
    <p:extLst>
      <p:ext uri="{BB962C8B-B14F-4D97-AF65-F5344CB8AC3E}">
        <p14:creationId xmlns:p14="http://schemas.microsoft.com/office/powerpoint/2010/main" val="63482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A10BE-0E89-26C6-C294-766CE3FEC962}"/>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66C1DE2C-9F68-ABFB-2020-B046983C3783}"/>
              </a:ext>
            </a:extLst>
          </p:cNvPr>
          <p:cNvSpPr>
            <a:spLocks noGrp="1"/>
          </p:cNvSpPr>
          <p:nvPr>
            <p:ph sz="half" idx="2"/>
          </p:nvPr>
        </p:nvSpPr>
        <p:spPr>
          <a:xfrm>
            <a:off x="2362200" y="3390900"/>
            <a:ext cx="15925800" cy="6896100"/>
          </a:xfrm>
        </p:spPr>
        <p:txBody>
          <a:bodyPr>
            <a:normAutofit/>
          </a:bodyPr>
          <a:lstStyle/>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Maintains tracking system for USDA Foods from receipt through production and delivery</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Provides detailed product information for meeting menu and production requirements</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Produces products that follow all federal and state requirements including inspections, grading, labeling, etc.</a:t>
            </a:r>
          </a:p>
          <a:p>
            <a:pPr>
              <a:buFont typeface="Wingdings" panose="05000000000000000000" pitchFamily="2" charset="2"/>
              <a:buChar char="§"/>
            </a:pPr>
            <a:endParaRPr lang="en-US" sz="4800" dirty="0">
              <a:latin typeface="Arial Black" panose="020B0A04020102020204" pitchFamily="34" charset="0"/>
            </a:endParaRPr>
          </a:p>
        </p:txBody>
      </p:sp>
      <p:sp>
        <p:nvSpPr>
          <p:cNvPr id="6" name="Title 3">
            <a:extLst>
              <a:ext uri="{FF2B5EF4-FFF2-40B4-BE49-F238E27FC236}">
                <a16:creationId xmlns:a16="http://schemas.microsoft.com/office/drawing/2014/main" id="{23F5581F-C6E9-D524-0765-02F0D4E5E8BF}"/>
              </a:ext>
            </a:extLst>
          </p:cNvPr>
          <p:cNvSpPr>
            <a:spLocks noGrp="1"/>
          </p:cNvSpPr>
          <p:nvPr>
            <p:ph type="title"/>
          </p:nvPr>
        </p:nvSpPr>
        <p:spPr>
          <a:xfrm>
            <a:off x="0" y="2095500"/>
            <a:ext cx="18288000" cy="1143000"/>
          </a:xfrm>
        </p:spPr>
        <p:txBody>
          <a:bodyPr>
            <a:normAutofit fontScale="90000"/>
          </a:bodyPr>
          <a:lstStyle/>
          <a:p>
            <a:r>
              <a:rPr lang="en-US" sz="6000" dirty="0">
                <a:solidFill>
                  <a:srgbClr val="8AC73F"/>
                </a:solidFill>
                <a:latin typeface="Arial Black" panose="020B0A04020102020204" pitchFamily="34" charset="0"/>
              </a:rPr>
              <a:t>PROCESSOR ROLES AND RESPONSIBILITIES</a:t>
            </a:r>
          </a:p>
        </p:txBody>
      </p:sp>
    </p:spTree>
    <p:extLst>
      <p:ext uri="{BB962C8B-B14F-4D97-AF65-F5344CB8AC3E}">
        <p14:creationId xmlns:p14="http://schemas.microsoft.com/office/powerpoint/2010/main" val="197142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8B681-81BC-CBEB-DF17-F1526531128D}"/>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7926BE9C-8A76-78D4-E7C6-6A44CFA13428}"/>
              </a:ext>
            </a:extLst>
          </p:cNvPr>
          <p:cNvSpPr>
            <a:spLocks noGrp="1"/>
          </p:cNvSpPr>
          <p:nvPr>
            <p:ph sz="half" idx="2"/>
          </p:nvPr>
        </p:nvSpPr>
        <p:spPr>
          <a:xfrm>
            <a:off x="1905000" y="3390900"/>
            <a:ext cx="15544800" cy="6667500"/>
          </a:xfrm>
        </p:spPr>
        <p:txBody>
          <a:bodyPr>
            <a:normAutofit/>
          </a:bodyPr>
          <a:lstStyle/>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Meets requirements for child nutrition labeling, as applicable</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Provides monthly performance, inventory and production reports to state and FDD </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Responds to recalls in accordance with procedures established by USDA </a:t>
            </a:r>
          </a:p>
          <a:p>
            <a:pPr>
              <a:buFont typeface="Wingdings" panose="05000000000000000000" pitchFamily="2" charset="2"/>
              <a:buChar char="§"/>
            </a:pPr>
            <a:endParaRPr lang="en-US" sz="4800" dirty="0">
              <a:latin typeface="Arial Black" panose="020B0A04020102020204" pitchFamily="34" charset="0"/>
            </a:endParaRPr>
          </a:p>
        </p:txBody>
      </p:sp>
      <p:sp>
        <p:nvSpPr>
          <p:cNvPr id="6" name="Title 3">
            <a:extLst>
              <a:ext uri="{FF2B5EF4-FFF2-40B4-BE49-F238E27FC236}">
                <a16:creationId xmlns:a16="http://schemas.microsoft.com/office/drawing/2014/main" id="{93DD0252-B1C5-56BD-AE47-9BCF468C298D}"/>
              </a:ext>
            </a:extLst>
          </p:cNvPr>
          <p:cNvSpPr>
            <a:spLocks noGrp="1"/>
          </p:cNvSpPr>
          <p:nvPr>
            <p:ph type="title"/>
          </p:nvPr>
        </p:nvSpPr>
        <p:spPr>
          <a:xfrm>
            <a:off x="0" y="2095500"/>
            <a:ext cx="18288000" cy="1143000"/>
          </a:xfrm>
        </p:spPr>
        <p:txBody>
          <a:bodyPr>
            <a:normAutofit fontScale="90000"/>
          </a:bodyPr>
          <a:lstStyle/>
          <a:p>
            <a:r>
              <a:rPr lang="en-US" sz="6000" dirty="0">
                <a:solidFill>
                  <a:srgbClr val="8AC73F"/>
                </a:solidFill>
                <a:latin typeface="Arial Black" panose="020B0A04020102020204" pitchFamily="34" charset="0"/>
              </a:rPr>
              <a:t>PROCESSOR ROLES AND RESPONSIBILITIES</a:t>
            </a:r>
          </a:p>
        </p:txBody>
      </p:sp>
    </p:spTree>
    <p:extLst>
      <p:ext uri="{BB962C8B-B14F-4D97-AF65-F5344CB8AC3E}">
        <p14:creationId xmlns:p14="http://schemas.microsoft.com/office/powerpoint/2010/main" val="20514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E5738-8F53-9A14-D9F0-02E7FD1AB72A}"/>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5CCD2476-B976-143B-00D2-B9657080CFCF}"/>
              </a:ext>
            </a:extLst>
          </p:cNvPr>
          <p:cNvSpPr>
            <a:spLocks noGrp="1"/>
          </p:cNvSpPr>
          <p:nvPr>
            <p:ph sz="half" idx="2"/>
          </p:nvPr>
        </p:nvSpPr>
        <p:spPr>
          <a:xfrm>
            <a:off x="2514600" y="3256723"/>
            <a:ext cx="14935200" cy="6534978"/>
          </a:xfrm>
        </p:spPr>
        <p:txBody>
          <a:bodyPr>
            <a:normAutofit/>
          </a:bodyPr>
          <a:lstStyle/>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Plans menus to meet meal pattern requirements </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Determines USDA Foods and quantities to request using entitlement dollars</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Forwards responses to surveys to state, designating processor and quantity of USDA Foods to divert</a:t>
            </a:r>
          </a:p>
        </p:txBody>
      </p:sp>
      <p:sp>
        <p:nvSpPr>
          <p:cNvPr id="6" name="Title 3">
            <a:extLst>
              <a:ext uri="{FF2B5EF4-FFF2-40B4-BE49-F238E27FC236}">
                <a16:creationId xmlns:a16="http://schemas.microsoft.com/office/drawing/2014/main" id="{BAF8B36F-7AC9-9B21-7427-B8B47F5F729E}"/>
              </a:ext>
            </a:extLst>
          </p:cNvPr>
          <p:cNvSpPr>
            <a:spLocks noGrp="1"/>
          </p:cNvSpPr>
          <p:nvPr>
            <p:ph type="title"/>
          </p:nvPr>
        </p:nvSpPr>
        <p:spPr>
          <a:xfrm>
            <a:off x="0" y="2095500"/>
            <a:ext cx="18288000" cy="1143000"/>
          </a:xfrm>
        </p:spPr>
        <p:txBody>
          <a:bodyPr>
            <a:normAutofit/>
          </a:bodyPr>
          <a:lstStyle/>
          <a:p>
            <a:r>
              <a:rPr lang="en-US" sz="6000" dirty="0">
                <a:solidFill>
                  <a:srgbClr val="8AC73F"/>
                </a:solidFill>
                <a:latin typeface="Arial Black" panose="020B0A04020102020204" pitchFamily="34" charset="0"/>
              </a:rPr>
              <a:t>RA ROLES AND RESPONSIBILITIES</a:t>
            </a:r>
          </a:p>
        </p:txBody>
      </p:sp>
    </p:spTree>
    <p:extLst>
      <p:ext uri="{BB962C8B-B14F-4D97-AF65-F5344CB8AC3E}">
        <p14:creationId xmlns:p14="http://schemas.microsoft.com/office/powerpoint/2010/main" val="103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66700"/>
            <a:ext cx="18288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Arial Black" panose="020B0A04020102020204" pitchFamily="34" charset="0"/>
              </a:rPr>
              <a:t>USDA FOODS/Food Distribution </a:t>
            </a: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666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1EED485-4677-42DE-96BF-ECAE18469FC7}"/>
              </a:ext>
            </a:extLst>
          </p:cNvPr>
          <p:cNvSpPr txBox="1"/>
          <p:nvPr/>
        </p:nvSpPr>
        <p:spPr>
          <a:xfrm>
            <a:off x="0" y="647700"/>
            <a:ext cx="18440400" cy="10187404"/>
          </a:xfrm>
          <a:prstGeom prst="rect">
            <a:avLst/>
          </a:prstGeom>
          <a:noFill/>
        </p:spPr>
        <p:txBody>
          <a:bodyPr wrap="square" rtlCol="0">
            <a:spAutoFit/>
          </a:bodyPr>
          <a:lstStyle/>
          <a:p>
            <a:endParaRPr lang="en-US" dirty="0"/>
          </a:p>
          <a:p>
            <a:endParaRPr lang="en-US" dirty="0"/>
          </a:p>
          <a:p>
            <a:r>
              <a:rPr lang="en-US" sz="4800" b="1" dirty="0"/>
              <a:t>What is ENTITLEMENT?</a:t>
            </a:r>
          </a:p>
          <a:p>
            <a:r>
              <a:rPr lang="en-US" sz="4400" b="1" dirty="0"/>
              <a:t> </a:t>
            </a:r>
            <a:r>
              <a:rPr lang="en-US" sz="4800" b="1" dirty="0"/>
              <a:t>Participants in the NSLP are eligible for the USDA Foods program</a:t>
            </a:r>
          </a:p>
          <a:p>
            <a:pPr marL="857250" indent="-857250">
              <a:buFont typeface="Arial" panose="020B0604020202020204" pitchFamily="34" charset="0"/>
              <a:buChar char="•"/>
            </a:pPr>
            <a:r>
              <a:rPr lang="en-US" sz="4400" b="0" i="0" dirty="0">
                <a:solidFill>
                  <a:srgbClr val="1B1B1B"/>
                </a:solidFill>
                <a:effectLst/>
                <a:latin typeface="+mj-lt"/>
              </a:rPr>
              <a:t>Commodity entitlements are based on a formula that uses a meal rate determined by Congress and the actual number of lunches served between July 1 and June 30 of each year in schools participating in the NSLP. </a:t>
            </a:r>
          </a:p>
          <a:p>
            <a:pPr marL="857250" indent="-857250">
              <a:buFont typeface="Arial" panose="020B0604020202020204" pitchFamily="34" charset="0"/>
              <a:buChar char="•"/>
            </a:pPr>
            <a:r>
              <a:rPr lang="en-US" sz="4400" dirty="0">
                <a:solidFill>
                  <a:srgbClr val="1B1B1B"/>
                </a:solidFill>
                <a:latin typeface="+mj-lt"/>
              </a:rPr>
              <a:t>An estimated entitlement allocation is provided for the start of the school year based on the last completed year with finalized meal counts. The actual entitlement could be adjusted during the school year depending on how the meal counts tally for the current school </a:t>
            </a:r>
            <a:r>
              <a:rPr lang="en-US" sz="4400" dirty="0">
                <a:solidFill>
                  <a:srgbClr val="1B1B1B"/>
                </a:solidFill>
                <a:latin typeface="Source Sans Pro Web"/>
              </a:rPr>
              <a:t>year. </a:t>
            </a:r>
          </a:p>
          <a:p>
            <a:pPr marL="857250" indent="-857250">
              <a:buFont typeface="Arial" panose="020B0604020202020204" pitchFamily="34" charset="0"/>
              <a:buChar char="•"/>
            </a:pPr>
            <a:r>
              <a:rPr lang="en-US" sz="4400" dirty="0">
                <a:solidFill>
                  <a:srgbClr val="1B1B1B"/>
                </a:solidFill>
                <a:latin typeface="+mj-lt"/>
              </a:rPr>
              <a:t>An RA would receive an allocation determined by its “fair share” that is based on meal counts. </a:t>
            </a:r>
          </a:p>
          <a:p>
            <a:pPr marL="857250" indent="-857250">
              <a:buFont typeface="Arial" panose="020B0604020202020204" pitchFamily="34" charset="0"/>
              <a:buChar char="•"/>
            </a:pPr>
            <a:endParaRPr lang="en-US" sz="4400" b="1" dirty="0"/>
          </a:p>
          <a:p>
            <a:r>
              <a:rPr lang="en-US" sz="6600" b="1" dirty="0"/>
              <a:t> </a:t>
            </a:r>
          </a:p>
          <a:p>
            <a:endParaRPr lang="en-US" dirty="0"/>
          </a:p>
        </p:txBody>
      </p:sp>
    </p:spTree>
    <p:extLst>
      <p:ext uri="{BB962C8B-B14F-4D97-AF65-F5344CB8AC3E}">
        <p14:creationId xmlns:p14="http://schemas.microsoft.com/office/powerpoint/2010/main" val="367881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9395F-00B4-CFC7-E302-20CB0382A375}"/>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905A7C26-228F-177C-9656-1C9449603BB5}"/>
              </a:ext>
            </a:extLst>
          </p:cNvPr>
          <p:cNvSpPr>
            <a:spLocks noGrp="1"/>
          </p:cNvSpPr>
          <p:nvPr>
            <p:ph type="title"/>
          </p:nvPr>
        </p:nvSpPr>
        <p:spPr>
          <a:xfrm>
            <a:off x="0" y="2095500"/>
            <a:ext cx="18288000" cy="1143000"/>
          </a:xfrm>
        </p:spPr>
        <p:txBody>
          <a:bodyPr>
            <a:normAutofit/>
          </a:bodyPr>
          <a:lstStyle/>
          <a:p>
            <a:r>
              <a:rPr lang="en-US" sz="6000" dirty="0">
                <a:solidFill>
                  <a:srgbClr val="8AC73F"/>
                </a:solidFill>
                <a:latin typeface="Arial Black" panose="020B0A04020102020204" pitchFamily="34" charset="0"/>
              </a:rPr>
              <a:t>SPENDING YOUR ENTITLEMENT </a:t>
            </a:r>
          </a:p>
        </p:txBody>
      </p:sp>
      <p:sp>
        <p:nvSpPr>
          <p:cNvPr id="5" name="Content Placeholder 5">
            <a:extLst>
              <a:ext uri="{FF2B5EF4-FFF2-40B4-BE49-F238E27FC236}">
                <a16:creationId xmlns:a16="http://schemas.microsoft.com/office/drawing/2014/main" id="{46798053-CFD6-154F-2110-F171A18D3E1C}"/>
              </a:ext>
            </a:extLst>
          </p:cNvPr>
          <p:cNvSpPr txBox="1">
            <a:spLocks/>
          </p:cNvSpPr>
          <p:nvPr/>
        </p:nvSpPr>
        <p:spPr>
          <a:xfrm>
            <a:off x="2438400" y="3335959"/>
            <a:ext cx="15392400" cy="69659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8AC73F"/>
              </a:buClr>
              <a:buNone/>
            </a:pPr>
            <a:r>
              <a:rPr lang="en-US" sz="4800" b="1" dirty="0">
                <a:solidFill>
                  <a:schemeClr val="bg1"/>
                </a:solidFill>
                <a:latin typeface="Arial" panose="020B0604020202020204" pitchFamily="34" charset="0"/>
                <a:cs typeface="Arial" panose="020B0604020202020204" pitchFamily="34" charset="0"/>
              </a:rPr>
              <a:t>Department of Defense (DoD) Fresh 	</a:t>
            </a:r>
            <a:r>
              <a:rPr lang="en-US" sz="4800" b="1" dirty="0">
                <a:latin typeface="Arial" panose="020B0604020202020204" pitchFamily="34" charset="0"/>
                <a:cs typeface="Arial" panose="020B0604020202020204" pitchFamily="34" charset="0"/>
              </a:rPr>
              <a:t>			</a:t>
            </a:r>
          </a:p>
          <a:p>
            <a:pPr marL="0" indent="0">
              <a:buClr>
                <a:srgbClr val="8AC73F"/>
              </a:buClr>
              <a:buNone/>
            </a:pPr>
            <a:r>
              <a:rPr lang="en-US" sz="4800" b="1" dirty="0">
                <a:solidFill>
                  <a:schemeClr val="bg1"/>
                </a:solidFill>
                <a:latin typeface="Arial" panose="020B0604020202020204" pitchFamily="34" charset="0"/>
                <a:cs typeface="Arial" panose="020B0604020202020204" pitchFamily="34" charset="0"/>
              </a:rPr>
              <a:t>	– </a:t>
            </a:r>
            <a:r>
              <a:rPr lang="en-US" sz="4800" b="1" dirty="0">
                <a:solidFill>
                  <a:srgbClr val="FFC000"/>
                </a:solidFill>
                <a:latin typeface="Arial" panose="020B0604020202020204" pitchFamily="34" charset="0"/>
                <a:cs typeface="Arial" panose="020B0604020202020204" pitchFamily="34" charset="0"/>
              </a:rPr>
              <a:t>Fresh U.S. Produce</a:t>
            </a:r>
          </a:p>
          <a:p>
            <a:pPr marL="0" indent="0">
              <a:buClr>
                <a:srgbClr val="8AC73F"/>
              </a:buClr>
              <a:buNone/>
            </a:pPr>
            <a:r>
              <a:rPr lang="en-US" sz="4800" b="1" dirty="0">
                <a:solidFill>
                  <a:schemeClr val="bg1"/>
                </a:solidFill>
                <a:latin typeface="Arial" panose="020B0604020202020204" pitchFamily="34" charset="0"/>
                <a:cs typeface="Arial" panose="020B0604020202020204" pitchFamily="34" charset="0"/>
              </a:rPr>
              <a:t>Processing Diversion </a:t>
            </a:r>
          </a:p>
          <a:p>
            <a:pPr marL="0" indent="0">
              <a:buClr>
                <a:srgbClr val="8AC73F"/>
              </a:buClr>
              <a:buNone/>
            </a:pPr>
            <a:r>
              <a:rPr lang="en-US" sz="4800" b="1" dirty="0">
                <a:solidFill>
                  <a:schemeClr val="bg1"/>
                </a:solidFill>
                <a:latin typeface="Arial" panose="020B0604020202020204" pitchFamily="34" charset="0"/>
                <a:cs typeface="Arial" panose="020B0604020202020204" pitchFamily="34" charset="0"/>
              </a:rPr>
              <a:t>	– </a:t>
            </a:r>
            <a:r>
              <a:rPr lang="en-US" sz="4800" b="1" dirty="0">
                <a:solidFill>
                  <a:srgbClr val="FFC000"/>
                </a:solidFill>
                <a:latin typeface="Arial" panose="020B0604020202020204" pitchFamily="34" charset="0"/>
                <a:cs typeface="Arial" panose="020B0604020202020204" pitchFamily="34" charset="0"/>
              </a:rPr>
              <a:t>USDA Sends to Contracted Manufacturer</a:t>
            </a:r>
          </a:p>
          <a:p>
            <a:pPr marL="0" indent="0">
              <a:buClr>
                <a:srgbClr val="8AC73F"/>
              </a:buClr>
              <a:buNone/>
            </a:pPr>
            <a:r>
              <a:rPr lang="en-US" sz="4800" b="1" dirty="0">
                <a:solidFill>
                  <a:schemeClr val="bg1"/>
                </a:solidFill>
                <a:latin typeface="Arial" panose="020B0604020202020204" pitchFamily="34" charset="0"/>
                <a:cs typeface="Arial" panose="020B0604020202020204" pitchFamily="34" charset="0"/>
              </a:rPr>
              <a:t>Direct Delivery </a:t>
            </a:r>
          </a:p>
          <a:p>
            <a:pPr marL="0" indent="0">
              <a:buNone/>
            </a:pPr>
            <a:r>
              <a:rPr lang="en-US" sz="4800" b="1" dirty="0">
                <a:latin typeface="Arial" panose="020B0604020202020204" pitchFamily="34" charset="0"/>
                <a:cs typeface="Arial" panose="020B0604020202020204" pitchFamily="34" charset="0"/>
              </a:rPr>
              <a:t>	</a:t>
            </a:r>
            <a:r>
              <a:rPr lang="en-US" sz="4800" b="1" dirty="0">
                <a:solidFill>
                  <a:schemeClr val="bg1"/>
                </a:solidFill>
                <a:latin typeface="Arial" panose="020B0604020202020204" pitchFamily="34" charset="0"/>
                <a:cs typeface="Arial" panose="020B0604020202020204" pitchFamily="34" charset="0"/>
              </a:rPr>
              <a:t>–</a:t>
            </a:r>
            <a:r>
              <a:rPr lang="en-US" sz="4800" b="1" dirty="0">
                <a:latin typeface="Arial" panose="020B0604020202020204" pitchFamily="34" charset="0"/>
                <a:cs typeface="Arial" panose="020B0604020202020204" pitchFamily="34" charset="0"/>
              </a:rPr>
              <a:t> </a:t>
            </a:r>
            <a:r>
              <a:rPr lang="en-US" sz="4800" b="1" dirty="0">
                <a:solidFill>
                  <a:srgbClr val="FFC000"/>
                </a:solidFill>
                <a:latin typeface="Arial" panose="020B0604020202020204" pitchFamily="34" charset="0"/>
                <a:cs typeface="Arial" panose="020B0604020202020204" pitchFamily="34" charset="0"/>
              </a:rPr>
              <a:t>Ready-to-use Products for On-site Preparation</a:t>
            </a:r>
          </a:p>
          <a:p>
            <a:endParaRPr lang="en-US" dirty="0"/>
          </a:p>
        </p:txBody>
      </p:sp>
    </p:spTree>
    <p:extLst>
      <p:ext uri="{BB962C8B-B14F-4D97-AF65-F5344CB8AC3E}">
        <p14:creationId xmlns:p14="http://schemas.microsoft.com/office/powerpoint/2010/main" val="92616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8E17-2A66-7990-D09E-6BF0C42AFDA8}"/>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9A810225-60F6-B3B4-7448-004166962856}"/>
              </a:ext>
            </a:extLst>
          </p:cNvPr>
          <p:cNvSpPr>
            <a:spLocks noGrp="1"/>
          </p:cNvSpPr>
          <p:nvPr>
            <p:ph type="title"/>
          </p:nvPr>
        </p:nvSpPr>
        <p:spPr>
          <a:xfrm>
            <a:off x="0" y="2095500"/>
            <a:ext cx="18288000" cy="1143000"/>
          </a:xfrm>
        </p:spPr>
        <p:txBody>
          <a:bodyPr>
            <a:normAutofit/>
          </a:bodyPr>
          <a:lstStyle/>
          <a:p>
            <a:r>
              <a:rPr lang="en-US" sz="6000" dirty="0">
                <a:solidFill>
                  <a:srgbClr val="8AC73F"/>
                </a:solidFill>
                <a:latin typeface="Arial Black" panose="020B0A04020102020204" pitchFamily="34" charset="0"/>
              </a:rPr>
              <a:t>DoD FRESH</a:t>
            </a:r>
          </a:p>
        </p:txBody>
      </p:sp>
      <p:sp>
        <p:nvSpPr>
          <p:cNvPr id="2" name="Content Placeholder 5">
            <a:extLst>
              <a:ext uri="{FF2B5EF4-FFF2-40B4-BE49-F238E27FC236}">
                <a16:creationId xmlns:a16="http://schemas.microsoft.com/office/drawing/2014/main" id="{EE1A5129-4502-D9B3-6314-765EBAFB0117}"/>
              </a:ext>
            </a:extLst>
          </p:cNvPr>
          <p:cNvSpPr txBox="1">
            <a:spLocks/>
          </p:cNvSpPr>
          <p:nvPr/>
        </p:nvSpPr>
        <p:spPr>
          <a:xfrm>
            <a:off x="1905000" y="3467100"/>
            <a:ext cx="16459200" cy="7804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Enroll. Must be in Defense Logistics Agency (DLA) distribution area</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Request diversion of entitlement</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Domestic fruits and vegetables delivered from farmer to school</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No additional cost</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Bypasses warehouse, storage fees</a:t>
            </a:r>
          </a:p>
          <a:p>
            <a:endParaRPr lang="en-US" dirty="0"/>
          </a:p>
        </p:txBody>
      </p:sp>
    </p:spTree>
    <p:extLst>
      <p:ext uri="{BB962C8B-B14F-4D97-AF65-F5344CB8AC3E}">
        <p14:creationId xmlns:p14="http://schemas.microsoft.com/office/powerpoint/2010/main" val="253974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2B36F-4382-8726-D096-055408CC66D0}"/>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0546D60F-CF61-4FFB-54C5-B77CED01D344}"/>
              </a:ext>
            </a:extLst>
          </p:cNvPr>
          <p:cNvSpPr>
            <a:spLocks noGrp="1"/>
          </p:cNvSpPr>
          <p:nvPr>
            <p:ph type="title"/>
          </p:nvPr>
        </p:nvSpPr>
        <p:spPr>
          <a:xfrm>
            <a:off x="0" y="2095500"/>
            <a:ext cx="18288000" cy="1143000"/>
          </a:xfrm>
        </p:spPr>
        <p:txBody>
          <a:bodyPr>
            <a:normAutofit/>
          </a:bodyPr>
          <a:lstStyle/>
          <a:p>
            <a:r>
              <a:rPr lang="en-US" sz="6000" dirty="0">
                <a:solidFill>
                  <a:srgbClr val="8AC73F"/>
                </a:solidFill>
                <a:latin typeface="Arial Black" panose="020B0A04020102020204" pitchFamily="34" charset="0"/>
              </a:rPr>
              <a:t>PROCESSING DIVERSION</a:t>
            </a:r>
          </a:p>
        </p:txBody>
      </p:sp>
      <p:sp>
        <p:nvSpPr>
          <p:cNvPr id="3" name="Content Placeholder 5">
            <a:extLst>
              <a:ext uri="{FF2B5EF4-FFF2-40B4-BE49-F238E27FC236}">
                <a16:creationId xmlns:a16="http://schemas.microsoft.com/office/drawing/2014/main" id="{8E81DC9A-5151-B74D-8F9C-63735ACE751E}"/>
              </a:ext>
            </a:extLst>
          </p:cNvPr>
          <p:cNvSpPr txBox="1">
            <a:spLocks/>
          </p:cNvSpPr>
          <p:nvPr/>
        </p:nvSpPr>
        <p:spPr>
          <a:xfrm>
            <a:off x="2286000" y="3390900"/>
            <a:ext cx="15544800" cy="6432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Send USDA Foods to processor with school specifications</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Schools pay for labor and shipping</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Receive consistent product and reduces input costs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258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74FBB-F67B-8C14-E9EB-1C41390E466D}"/>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68CE1E95-8755-5A5F-DCFA-60F2E9CA22A7}"/>
              </a:ext>
            </a:extLst>
          </p:cNvPr>
          <p:cNvSpPr>
            <a:spLocks noGrp="1"/>
          </p:cNvSpPr>
          <p:nvPr>
            <p:ph type="title"/>
          </p:nvPr>
        </p:nvSpPr>
        <p:spPr>
          <a:xfrm>
            <a:off x="0" y="2095500"/>
            <a:ext cx="18288000" cy="1143000"/>
          </a:xfrm>
        </p:spPr>
        <p:txBody>
          <a:bodyPr>
            <a:normAutofit/>
          </a:bodyPr>
          <a:lstStyle/>
          <a:p>
            <a:r>
              <a:rPr lang="en-US" sz="6000" dirty="0">
                <a:solidFill>
                  <a:srgbClr val="8AC73F"/>
                </a:solidFill>
                <a:latin typeface="Arial Black" panose="020B0A04020102020204" pitchFamily="34" charset="0"/>
              </a:rPr>
              <a:t>PROCESSING DIVERSION</a:t>
            </a:r>
          </a:p>
        </p:txBody>
      </p:sp>
      <p:sp>
        <p:nvSpPr>
          <p:cNvPr id="2" name="Content Placeholder 5">
            <a:extLst>
              <a:ext uri="{FF2B5EF4-FFF2-40B4-BE49-F238E27FC236}">
                <a16:creationId xmlns:a16="http://schemas.microsoft.com/office/drawing/2014/main" id="{B6F9E76B-BF73-A59A-02B2-415536388B3E}"/>
              </a:ext>
            </a:extLst>
          </p:cNvPr>
          <p:cNvSpPr txBox="1">
            <a:spLocks/>
          </p:cNvSpPr>
          <p:nvPr/>
        </p:nvSpPr>
        <p:spPr>
          <a:xfrm>
            <a:off x="2286000" y="3771900"/>
            <a:ext cx="15544800" cy="34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Complicated for schools</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Designated person should manage</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Costs incurred if processor is late</a:t>
            </a:r>
          </a:p>
          <a:p>
            <a:endParaRPr lang="en-US" dirty="0"/>
          </a:p>
        </p:txBody>
      </p:sp>
    </p:spTree>
    <p:extLst>
      <p:ext uri="{BB962C8B-B14F-4D97-AF65-F5344CB8AC3E}">
        <p14:creationId xmlns:p14="http://schemas.microsoft.com/office/powerpoint/2010/main" val="165010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66700"/>
            <a:ext cx="18288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Arial Black" panose="020B0A04020102020204" pitchFamily="34" charset="0"/>
              </a:rPr>
              <a:t>USDA FOODS/Food Distribution </a:t>
            </a: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666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575DF31-D507-408E-800D-F9171C4145ED}"/>
              </a:ext>
            </a:extLst>
          </p:cNvPr>
          <p:cNvPicPr/>
          <p:nvPr/>
        </p:nvPicPr>
        <p:blipFill>
          <a:blip r:embed="rId3"/>
          <a:stretch>
            <a:fillRect/>
          </a:stretch>
        </p:blipFill>
        <p:spPr>
          <a:xfrm>
            <a:off x="74815" y="1335419"/>
            <a:ext cx="18289385" cy="7764723"/>
          </a:xfrm>
          <a:prstGeom prst="rect">
            <a:avLst/>
          </a:prstGeom>
        </p:spPr>
      </p:pic>
      <p:pic>
        <p:nvPicPr>
          <p:cNvPr id="10" name="Picture 9">
            <a:extLst>
              <a:ext uri="{FF2B5EF4-FFF2-40B4-BE49-F238E27FC236}">
                <a16:creationId xmlns:a16="http://schemas.microsoft.com/office/drawing/2014/main" id="{F2815AE9-F252-4AE2-9CBF-D8F7DBE97E49}"/>
              </a:ext>
            </a:extLst>
          </p:cNvPr>
          <p:cNvPicPr>
            <a:picLocks noChangeAspect="1"/>
          </p:cNvPicPr>
          <p:nvPr/>
        </p:nvPicPr>
        <p:blipFill>
          <a:blip r:embed="rId4"/>
          <a:stretch>
            <a:fillRect/>
          </a:stretch>
        </p:blipFill>
        <p:spPr>
          <a:xfrm>
            <a:off x="1952536" y="9263938"/>
            <a:ext cx="1276528" cy="666843"/>
          </a:xfrm>
          <a:prstGeom prst="rect">
            <a:avLst/>
          </a:prstGeom>
        </p:spPr>
      </p:pic>
      <p:pic>
        <p:nvPicPr>
          <p:cNvPr id="12" name="Picture 11">
            <a:extLst>
              <a:ext uri="{FF2B5EF4-FFF2-40B4-BE49-F238E27FC236}">
                <a16:creationId xmlns:a16="http://schemas.microsoft.com/office/drawing/2014/main" id="{E09CD4B7-B1E3-409E-ACD8-84E2C8960B0A}"/>
              </a:ext>
            </a:extLst>
          </p:cNvPr>
          <p:cNvPicPr>
            <a:picLocks noChangeAspect="1"/>
          </p:cNvPicPr>
          <p:nvPr/>
        </p:nvPicPr>
        <p:blipFill>
          <a:blip r:embed="rId4"/>
          <a:stretch>
            <a:fillRect/>
          </a:stretch>
        </p:blipFill>
        <p:spPr>
          <a:xfrm>
            <a:off x="201384" y="9100142"/>
            <a:ext cx="3027679" cy="1143000"/>
          </a:xfrm>
          <a:prstGeom prst="rect">
            <a:avLst/>
          </a:prstGeom>
        </p:spPr>
      </p:pic>
    </p:spTree>
    <p:extLst>
      <p:ext uri="{BB962C8B-B14F-4D97-AF65-F5344CB8AC3E}">
        <p14:creationId xmlns:p14="http://schemas.microsoft.com/office/powerpoint/2010/main" val="1810492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D9632-3544-A0AD-AA2F-6C37153009D6}"/>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3245138-F400-A51B-F2C3-BBDE4B69502D}"/>
              </a:ext>
            </a:extLst>
          </p:cNvPr>
          <p:cNvSpPr>
            <a:spLocks noGrp="1"/>
          </p:cNvSpPr>
          <p:nvPr>
            <p:ph type="title"/>
          </p:nvPr>
        </p:nvSpPr>
        <p:spPr>
          <a:xfrm>
            <a:off x="0" y="2095500"/>
            <a:ext cx="18288000" cy="1143000"/>
          </a:xfrm>
        </p:spPr>
        <p:txBody>
          <a:bodyPr>
            <a:normAutofit/>
          </a:bodyPr>
          <a:lstStyle/>
          <a:p>
            <a:r>
              <a:rPr lang="en-US" sz="6000" dirty="0">
                <a:solidFill>
                  <a:srgbClr val="8AC73F"/>
                </a:solidFill>
                <a:latin typeface="Arial Black" panose="020B0A04020102020204" pitchFamily="34" charset="0"/>
              </a:rPr>
              <a:t>PROCESSING DIVERSION</a:t>
            </a:r>
          </a:p>
        </p:txBody>
      </p:sp>
      <p:sp>
        <p:nvSpPr>
          <p:cNvPr id="3" name="Content Placeholder 5">
            <a:extLst>
              <a:ext uri="{FF2B5EF4-FFF2-40B4-BE49-F238E27FC236}">
                <a16:creationId xmlns:a16="http://schemas.microsoft.com/office/drawing/2014/main" id="{EA219194-2544-DE20-4A89-5ABF2790743A}"/>
              </a:ext>
            </a:extLst>
          </p:cNvPr>
          <p:cNvSpPr txBox="1">
            <a:spLocks/>
          </p:cNvSpPr>
          <p:nvPr/>
        </p:nvSpPr>
        <p:spPr>
          <a:xfrm>
            <a:off x="1905000" y="3543300"/>
            <a:ext cx="14478000" cy="58229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000" b="1" dirty="0">
                <a:solidFill>
                  <a:schemeClr val="bg1"/>
                </a:solidFill>
                <a:latin typeface="Arial" panose="020B0604020202020204" pitchFamily="34" charset="0"/>
                <a:cs typeface="Arial" panose="020B0604020202020204" pitchFamily="34" charset="0"/>
              </a:rPr>
              <a:t>Value Pass Through Systems</a:t>
            </a:r>
            <a:endParaRPr lang="en-US" sz="4800" dirty="0">
              <a:solidFill>
                <a:schemeClr val="bg1"/>
              </a:solidFill>
              <a:latin typeface="Arial" panose="020B0604020202020204" pitchFamily="34" charset="0"/>
              <a:cs typeface="Arial" panose="020B0604020202020204" pitchFamily="34" charset="0"/>
            </a:endParaRPr>
          </a:p>
          <a:p>
            <a:pPr marL="685800" indent="-685800">
              <a:buClr>
                <a:srgbClr val="8AC73F"/>
              </a:buClr>
              <a:buFont typeface="Wingdings" panose="05000000000000000000" pitchFamily="2" charset="2"/>
              <a:buChar char="§"/>
            </a:pPr>
            <a:r>
              <a:rPr lang="en-US" sz="4800" dirty="0">
                <a:solidFill>
                  <a:schemeClr val="bg1"/>
                </a:solidFill>
                <a:latin typeface="Arial" panose="020B0604020202020204" pitchFamily="34" charset="0"/>
                <a:cs typeface="Arial" panose="020B0604020202020204" pitchFamily="34" charset="0"/>
              </a:rPr>
              <a:t>Rebate/Refund</a:t>
            </a:r>
          </a:p>
          <a:p>
            <a:pPr marL="685800" indent="-685800">
              <a:buClr>
                <a:srgbClr val="8AC73F"/>
              </a:buClr>
              <a:buFont typeface="Wingdings" panose="05000000000000000000" pitchFamily="2" charset="2"/>
              <a:buChar char="§"/>
            </a:pPr>
            <a:r>
              <a:rPr lang="en-US" sz="4800" dirty="0">
                <a:solidFill>
                  <a:schemeClr val="bg1"/>
                </a:solidFill>
                <a:latin typeface="Arial" panose="020B0604020202020204" pitchFamily="34" charset="0"/>
                <a:cs typeface="Arial" panose="020B0604020202020204" pitchFamily="34" charset="0"/>
              </a:rPr>
              <a:t>Direct Discount</a:t>
            </a:r>
          </a:p>
          <a:p>
            <a:pPr marL="685800" indent="-685800">
              <a:buClr>
                <a:srgbClr val="8AC73F"/>
              </a:buClr>
              <a:buFont typeface="Wingdings" panose="05000000000000000000" pitchFamily="2" charset="2"/>
              <a:buChar char="§"/>
            </a:pPr>
            <a:r>
              <a:rPr lang="en-US" sz="4800" dirty="0">
                <a:solidFill>
                  <a:schemeClr val="bg1"/>
                </a:solidFill>
                <a:latin typeface="Arial" panose="020B0604020202020204" pitchFamily="34" charset="0"/>
                <a:cs typeface="Arial" panose="020B0604020202020204" pitchFamily="34" charset="0"/>
              </a:rPr>
              <a:t>Indirect Discount</a:t>
            </a:r>
          </a:p>
          <a:p>
            <a:pPr marL="685800" indent="-685800">
              <a:buClr>
                <a:srgbClr val="8AC73F"/>
              </a:buClr>
              <a:buFont typeface="Wingdings" panose="05000000000000000000" pitchFamily="2" charset="2"/>
              <a:buChar char="§"/>
            </a:pPr>
            <a:r>
              <a:rPr lang="en-US" sz="4800" dirty="0">
                <a:solidFill>
                  <a:schemeClr val="bg1"/>
                </a:solidFill>
                <a:latin typeface="Arial" panose="020B0604020202020204" pitchFamily="34" charset="0"/>
                <a:cs typeface="Arial" panose="020B0604020202020204" pitchFamily="34" charset="0"/>
              </a:rPr>
              <a:t>Fee For Service</a:t>
            </a:r>
          </a:p>
          <a:p>
            <a:endParaRPr lang="en-US" dirty="0"/>
          </a:p>
        </p:txBody>
      </p:sp>
    </p:spTree>
    <p:extLst>
      <p:ext uri="{BB962C8B-B14F-4D97-AF65-F5344CB8AC3E}">
        <p14:creationId xmlns:p14="http://schemas.microsoft.com/office/powerpoint/2010/main" val="1002144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F3FCF-A198-14C6-884F-1C2448BBE167}"/>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552A9744-8216-1E08-3655-9A2A0215EE95}"/>
              </a:ext>
            </a:extLst>
          </p:cNvPr>
          <p:cNvSpPr>
            <a:spLocks noGrp="1"/>
          </p:cNvSpPr>
          <p:nvPr>
            <p:ph type="title"/>
          </p:nvPr>
        </p:nvSpPr>
        <p:spPr>
          <a:xfrm>
            <a:off x="0" y="2095500"/>
            <a:ext cx="18288000" cy="1143000"/>
          </a:xfrm>
        </p:spPr>
        <p:txBody>
          <a:bodyPr>
            <a:normAutofit/>
          </a:bodyPr>
          <a:lstStyle/>
          <a:p>
            <a:r>
              <a:rPr lang="en-US" sz="6000" dirty="0">
                <a:solidFill>
                  <a:srgbClr val="8AC73F"/>
                </a:solidFill>
                <a:latin typeface="Arial Black" panose="020B0A04020102020204" pitchFamily="34" charset="0"/>
              </a:rPr>
              <a:t>DIRECT DELIVERY</a:t>
            </a:r>
          </a:p>
        </p:txBody>
      </p:sp>
      <p:sp>
        <p:nvSpPr>
          <p:cNvPr id="2" name="Content Placeholder 5">
            <a:extLst>
              <a:ext uri="{FF2B5EF4-FFF2-40B4-BE49-F238E27FC236}">
                <a16:creationId xmlns:a16="http://schemas.microsoft.com/office/drawing/2014/main" id="{762D875D-E26A-2DF2-40BD-64FF13489024}"/>
              </a:ext>
            </a:extLst>
          </p:cNvPr>
          <p:cNvSpPr txBox="1">
            <a:spLocks/>
          </p:cNvSpPr>
          <p:nvPr/>
        </p:nvSpPr>
        <p:spPr>
          <a:xfrm>
            <a:off x="1219200" y="3467100"/>
            <a:ext cx="17373600" cy="6661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Best with proper menu planning (cycle menus) and strategic forecasting </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No control over manufacturer for processed products</a:t>
            </a:r>
          </a:p>
          <a:p>
            <a:pPr>
              <a:buClr>
                <a:srgbClr val="8AC73F"/>
              </a:buClr>
              <a:buFont typeface="Wingdings" panose="05000000000000000000" pitchFamily="2" charset="2"/>
              <a:buChar char="§"/>
            </a:pPr>
            <a:r>
              <a:rPr lang="en-US" sz="4800" b="1" dirty="0">
                <a:solidFill>
                  <a:schemeClr val="bg1"/>
                </a:solidFill>
                <a:latin typeface="Arial" panose="020B0604020202020204" pitchFamily="34" charset="0"/>
                <a:cs typeface="Arial" panose="020B0604020202020204" pitchFamily="34" charset="0"/>
              </a:rPr>
              <a:t> Sometimes require storage and distribution fees that must be factored into overall cost</a:t>
            </a:r>
          </a:p>
          <a:p>
            <a:endParaRPr lang="en-US" dirty="0"/>
          </a:p>
        </p:txBody>
      </p:sp>
    </p:spTree>
    <p:extLst>
      <p:ext uri="{BB962C8B-B14F-4D97-AF65-F5344CB8AC3E}">
        <p14:creationId xmlns:p14="http://schemas.microsoft.com/office/powerpoint/2010/main" val="408250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6C010-2AE4-913C-664C-5E684118F19C}"/>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8094DAF0-0B6B-7590-AAB0-22878B732F17}"/>
              </a:ext>
            </a:extLst>
          </p:cNvPr>
          <p:cNvSpPr>
            <a:spLocks noGrp="1"/>
          </p:cNvSpPr>
          <p:nvPr>
            <p:ph type="title"/>
          </p:nvPr>
        </p:nvSpPr>
        <p:spPr>
          <a:xfrm>
            <a:off x="0" y="2095500"/>
            <a:ext cx="18288000" cy="1143000"/>
          </a:xfrm>
        </p:spPr>
        <p:txBody>
          <a:bodyPr>
            <a:normAutofit/>
          </a:bodyPr>
          <a:lstStyle/>
          <a:p>
            <a:r>
              <a:rPr lang="en-US" sz="6000" dirty="0">
                <a:solidFill>
                  <a:srgbClr val="8AC73F"/>
                </a:solidFill>
                <a:latin typeface="Arial Black" panose="020B0A04020102020204" pitchFamily="34" charset="0"/>
              </a:rPr>
              <a:t>MAXIMIZING USDA FOODS</a:t>
            </a:r>
          </a:p>
        </p:txBody>
      </p:sp>
      <p:sp>
        <p:nvSpPr>
          <p:cNvPr id="3" name="Content Placeholder 5">
            <a:extLst>
              <a:ext uri="{FF2B5EF4-FFF2-40B4-BE49-F238E27FC236}">
                <a16:creationId xmlns:a16="http://schemas.microsoft.com/office/drawing/2014/main" id="{FC25C53E-F13B-ACAA-2467-59F57F40772C}"/>
              </a:ext>
            </a:extLst>
          </p:cNvPr>
          <p:cNvSpPr txBox="1">
            <a:spLocks/>
          </p:cNvSpPr>
          <p:nvPr/>
        </p:nvSpPr>
        <p:spPr>
          <a:xfrm>
            <a:off x="1600200" y="3543300"/>
            <a:ext cx="16916400" cy="6661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000" b="1" dirty="0">
                <a:solidFill>
                  <a:srgbClr val="F1C803"/>
                </a:solidFill>
                <a:latin typeface="Arial" panose="020B0604020202020204" pitchFamily="34" charset="0"/>
                <a:cs typeface="Arial" panose="020B0604020202020204" pitchFamily="34" charset="0"/>
              </a:rPr>
              <a:t>Impacts Food Budget</a:t>
            </a:r>
          </a:p>
          <a:p>
            <a:pPr>
              <a:buClr>
                <a:srgbClr val="8AC73F"/>
              </a:buClr>
              <a:buFont typeface="Wingdings" panose="05000000000000000000" pitchFamily="2" charset="2"/>
              <a:buChar char="§"/>
            </a:pPr>
            <a:r>
              <a:rPr lang="en-US" sz="6000" b="1" dirty="0">
                <a:solidFill>
                  <a:schemeClr val="bg1"/>
                </a:solidFill>
                <a:latin typeface="Arial" panose="020B0604020202020204" pitchFamily="34" charset="0"/>
                <a:cs typeface="Arial" panose="020B0604020202020204" pitchFamily="34" charset="0"/>
              </a:rPr>
              <a:t> Lower out-of-pocket expenses</a:t>
            </a:r>
          </a:p>
          <a:p>
            <a:pPr>
              <a:buClr>
                <a:srgbClr val="8AC73F"/>
              </a:buClr>
              <a:buFont typeface="Wingdings" panose="05000000000000000000" pitchFamily="2" charset="2"/>
              <a:buChar char="§"/>
            </a:pPr>
            <a:r>
              <a:rPr lang="en-US" sz="6000" b="1" dirty="0">
                <a:solidFill>
                  <a:schemeClr val="bg1"/>
                </a:solidFill>
                <a:latin typeface="Arial" panose="020B0604020202020204" pitchFamily="34" charset="0"/>
                <a:cs typeface="Arial" panose="020B0604020202020204" pitchFamily="34" charset="0"/>
              </a:rPr>
              <a:t> Any entitlement utilization frees up budget for buying commercially</a:t>
            </a:r>
          </a:p>
        </p:txBody>
      </p:sp>
    </p:spTree>
    <p:extLst>
      <p:ext uri="{BB962C8B-B14F-4D97-AF65-F5344CB8AC3E}">
        <p14:creationId xmlns:p14="http://schemas.microsoft.com/office/powerpoint/2010/main" val="150753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25756"/>
            <a:ext cx="18288000" cy="11077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Arial Black" panose="020B0A04020102020204" pitchFamily="34" charset="0"/>
              </a:rPr>
              <a:t>USDA FOODS/Food Distribution </a:t>
            </a: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874915" y="0"/>
            <a:ext cx="16535400" cy="87566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sp>
        <p:nvSpPr>
          <p:cNvPr id="4" name="Title 4">
            <a:extLst>
              <a:ext uri="{FF2B5EF4-FFF2-40B4-BE49-F238E27FC236}">
                <a16:creationId xmlns:a16="http://schemas.microsoft.com/office/drawing/2014/main" id="{9354F488-52A9-47D6-BA12-551A4F172B0F}"/>
              </a:ext>
            </a:extLst>
          </p:cNvPr>
          <p:cNvSpPr txBox="1">
            <a:spLocks/>
          </p:cNvSpPr>
          <p:nvPr/>
        </p:nvSpPr>
        <p:spPr>
          <a:xfrm>
            <a:off x="113608" y="1535630"/>
            <a:ext cx="18058014" cy="875137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latin typeface="Arial Black" panose="020B0A04020102020204" pitchFamily="34" charset="0"/>
              </a:rPr>
              <a:t>USDA </a:t>
            </a:r>
          </a:p>
          <a:p>
            <a:r>
              <a:rPr lang="en-US" sz="3300" dirty="0">
                <a:latin typeface="Arial Black" panose="020B0A04020102020204" pitchFamily="34" charset="0"/>
              </a:rPr>
              <a:t>DEPARTMENT OF DEFENSE </a:t>
            </a:r>
          </a:p>
          <a:p>
            <a:r>
              <a:rPr lang="en-US" sz="3300" dirty="0">
                <a:latin typeface="Arial Black" panose="020B0A04020102020204" pitchFamily="34" charset="0"/>
              </a:rPr>
              <a:t>FRESH FRUIT AND VEGETABLE PROGRAM</a:t>
            </a:r>
          </a:p>
          <a:p>
            <a:r>
              <a:rPr lang="en-US" sz="3300" dirty="0">
                <a:latin typeface="Arial Black" panose="020B0A04020102020204" pitchFamily="34" charset="0"/>
              </a:rPr>
              <a:t>(DOD FRESH)</a:t>
            </a:r>
          </a:p>
          <a:p>
            <a:pPr marL="457200" indent="-457200" algn="l">
              <a:buFont typeface="Arial" panose="020B0604020202020204" pitchFamily="34" charset="0"/>
              <a:buChar char="•"/>
            </a:pPr>
            <a:r>
              <a:rPr lang="en-US" sz="3300" dirty="0">
                <a:latin typeface="Arial" panose="020B0604020202020204" pitchFamily="34" charset="0"/>
                <a:cs typeface="Arial" panose="020B0604020202020204" pitchFamily="34" charset="0"/>
              </a:rPr>
              <a:t>Must be ordered online using the </a:t>
            </a:r>
            <a:r>
              <a:rPr lang="en-US" sz="3300" b="1" dirty="0">
                <a:latin typeface="Arial" panose="020B0604020202020204" pitchFamily="34" charset="0"/>
                <a:cs typeface="Arial" panose="020B0604020202020204" pitchFamily="34" charset="0"/>
              </a:rPr>
              <a:t>Fresh Fruits and Vegetables Order Receipt System (FFAVORS) </a:t>
            </a:r>
          </a:p>
          <a:p>
            <a:pPr marL="457200" indent="-457200" algn="l">
              <a:buFont typeface="Arial" panose="020B0604020202020204" pitchFamily="34" charset="0"/>
              <a:buChar char="•"/>
            </a:pPr>
            <a:r>
              <a:rPr lang="en-US" sz="3300" dirty="0">
                <a:latin typeface="Arial" panose="020B0604020202020204" pitchFamily="34" charset="0"/>
                <a:cs typeface="Arial" panose="020B0604020202020204" pitchFamily="34" charset="0"/>
              </a:rPr>
              <a:t>Approved User must undergo HCNP orientation before placing orders in FFAVORS </a:t>
            </a:r>
          </a:p>
          <a:p>
            <a:pPr marL="457200" indent="-457200" algn="l">
              <a:buFont typeface="Arial" panose="020B0604020202020204" pitchFamily="34" charset="0"/>
              <a:buChar char="•"/>
            </a:pPr>
            <a:r>
              <a:rPr lang="en-US" sz="3300" dirty="0">
                <a:latin typeface="Arial" panose="020B0604020202020204" pitchFamily="34" charset="0"/>
                <a:cs typeface="Arial" panose="020B0604020202020204" pitchFamily="34" charset="0"/>
              </a:rPr>
              <a:t>FFAVORS orders must be delivered to the NSLP/SFSP site </a:t>
            </a:r>
          </a:p>
          <a:p>
            <a:pPr marL="457200" indent="-457200" algn="l">
              <a:buFont typeface="Arial" panose="020B0604020202020204" pitchFamily="34" charset="0"/>
              <a:buChar char="•"/>
            </a:pPr>
            <a:r>
              <a:rPr lang="en-US" sz="3300" dirty="0">
                <a:latin typeface="Arial" panose="020B0604020202020204" pitchFamily="34" charset="0"/>
                <a:cs typeface="Arial" panose="020B0604020202020204" pitchFamily="34" charset="0"/>
              </a:rPr>
              <a:t>FFAVORS produce is only to be used for meals and not for FFVP or snacks</a:t>
            </a:r>
          </a:p>
          <a:p>
            <a:pPr marL="457200" indent="-457200" algn="l">
              <a:buFont typeface="Arial" panose="020B0604020202020204" pitchFamily="34" charset="0"/>
              <a:buChar char="•"/>
            </a:pPr>
            <a:r>
              <a:rPr lang="en-US" sz="3300" dirty="0">
                <a:latin typeface="Arial" panose="020B0604020202020204" pitchFamily="34" charset="0"/>
                <a:cs typeface="Arial" panose="020B0604020202020204" pitchFamily="34" charset="0"/>
              </a:rPr>
              <a:t>Minimum order for delivery is $150</a:t>
            </a:r>
          </a:p>
          <a:p>
            <a:pPr marL="457200" indent="-457200" algn="l">
              <a:buFont typeface="Arial" panose="020B0604020202020204" pitchFamily="34" charset="0"/>
              <a:buChar char="•"/>
            </a:pPr>
            <a:r>
              <a:rPr lang="en-US" sz="3300" dirty="0">
                <a:latin typeface="Arial" panose="020B0604020202020204" pitchFamily="34" charset="0"/>
                <a:cs typeface="Arial" panose="020B0604020202020204" pitchFamily="34" charset="0"/>
              </a:rPr>
              <a:t>The Oahu FFAVORS vendor is </a:t>
            </a:r>
            <a:r>
              <a:rPr lang="en-US" sz="3300" b="1" dirty="0">
                <a:latin typeface="Arial" panose="020B0604020202020204" pitchFamily="34" charset="0"/>
                <a:cs typeface="Arial" panose="020B0604020202020204" pitchFamily="34" charset="0"/>
              </a:rPr>
              <a:t>Manson Products Ph. 808-847-3338</a:t>
            </a:r>
          </a:p>
          <a:p>
            <a:pPr marL="457200" indent="-457200" algn="l">
              <a:buFont typeface="Arial" panose="020B0604020202020204" pitchFamily="34" charset="0"/>
              <a:buChar char="•"/>
            </a:pPr>
            <a:r>
              <a:rPr lang="en-US" sz="3300" dirty="0">
                <a:latin typeface="Arial" panose="020B0604020202020204" pitchFamily="34" charset="0"/>
                <a:cs typeface="Arial" panose="020B0604020202020204" pitchFamily="34" charset="0"/>
              </a:rPr>
              <a:t>Changes to orders can be made in FFAVORS with at least 4 working days to the delivery date (e.g. at least by Mon. for changes to a Fri. delivery order) </a:t>
            </a:r>
          </a:p>
          <a:p>
            <a:pPr marL="457200" indent="-457200" algn="l">
              <a:buFont typeface="Arial" panose="020B0604020202020204" pitchFamily="34" charset="0"/>
              <a:buChar char="•"/>
            </a:pPr>
            <a:r>
              <a:rPr lang="en-US" sz="3300" dirty="0">
                <a:latin typeface="Arial" panose="020B0604020202020204" pitchFamily="34" charset="0"/>
                <a:cs typeface="Arial" panose="020B0604020202020204" pitchFamily="34" charset="0"/>
              </a:rPr>
              <a:t>For cancellation of a delivery within 4 days, contact or leave message with Manson order desk if after hours; contact USDA Foods Specialist (Al) Office line 808-784-5566, by Email, or text/call Cell. 808-358-8504. </a:t>
            </a:r>
          </a:p>
          <a:p>
            <a:pPr algn="l"/>
            <a:endParaRPr lang="en-US" sz="3300" dirty="0">
              <a:latin typeface="Arial" panose="020B0604020202020204" pitchFamily="34" charset="0"/>
              <a:cs typeface="Arial" panose="020B0604020202020204" pitchFamily="34" charset="0"/>
            </a:endParaRPr>
          </a:p>
          <a:p>
            <a:pPr algn="l"/>
            <a:endParaRPr lang="en-US" sz="3300" dirty="0">
              <a:latin typeface="Arial Black" panose="020B0A04020102020204" pitchFamily="34" charset="0"/>
            </a:endParaRPr>
          </a:p>
          <a:p>
            <a:pPr algn="l"/>
            <a:endParaRPr lang="en-US" sz="3300" dirty="0">
              <a:latin typeface="Arial Black" panose="020B0A04020102020204" pitchFamily="34" charset="0"/>
            </a:endParaRPr>
          </a:p>
        </p:txBody>
      </p:sp>
    </p:spTree>
    <p:extLst>
      <p:ext uri="{BB962C8B-B14F-4D97-AF65-F5344CB8AC3E}">
        <p14:creationId xmlns:p14="http://schemas.microsoft.com/office/powerpoint/2010/main" val="133871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66700"/>
            <a:ext cx="18288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Arial Black" panose="020B0A04020102020204" pitchFamily="34" charset="0"/>
              </a:rPr>
              <a:t>USDA FOODS/Food Distribution </a:t>
            </a: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666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1EED485-4677-42DE-96BF-ECAE18469FC7}"/>
              </a:ext>
            </a:extLst>
          </p:cNvPr>
          <p:cNvSpPr txBox="1"/>
          <p:nvPr/>
        </p:nvSpPr>
        <p:spPr>
          <a:xfrm>
            <a:off x="0" y="647700"/>
            <a:ext cx="18440400" cy="9110186"/>
          </a:xfrm>
          <a:prstGeom prst="rect">
            <a:avLst/>
          </a:prstGeom>
          <a:noFill/>
        </p:spPr>
        <p:txBody>
          <a:bodyPr wrap="square" rtlCol="0">
            <a:spAutoFit/>
          </a:bodyPr>
          <a:lstStyle/>
          <a:p>
            <a:endParaRPr lang="en-US" dirty="0"/>
          </a:p>
          <a:p>
            <a:endParaRPr lang="en-US" dirty="0"/>
          </a:p>
          <a:p>
            <a:r>
              <a:rPr lang="en-US" sz="4800" b="1" dirty="0"/>
              <a:t>What is ENTITLEMENT?</a:t>
            </a:r>
          </a:p>
          <a:p>
            <a:r>
              <a:rPr lang="en-US" sz="4400" b="1" dirty="0"/>
              <a:t> </a:t>
            </a:r>
            <a:r>
              <a:rPr lang="en-US" sz="4800" b="1" dirty="0"/>
              <a:t>Participants in the NSLP are eligible for the USDA Foods program</a:t>
            </a:r>
          </a:p>
          <a:p>
            <a:pPr marL="857250" indent="-857250">
              <a:buFont typeface="Arial" panose="020B0604020202020204" pitchFamily="34" charset="0"/>
              <a:buChar char="•"/>
            </a:pPr>
            <a:r>
              <a:rPr lang="en-US" sz="4400" b="0" i="0" dirty="0">
                <a:solidFill>
                  <a:srgbClr val="1B1B1B"/>
                </a:solidFill>
                <a:effectLst/>
                <a:latin typeface="+mj-lt"/>
              </a:rPr>
              <a:t>Commodity entitlements are based on a formula that uses a meal rate determined by Congress and the actual number of lunches served between July 1 and June 30 of each year in schools participating in the NSLP. </a:t>
            </a:r>
          </a:p>
          <a:p>
            <a:pPr marL="857250" indent="-857250">
              <a:buFont typeface="Arial" panose="020B0604020202020204" pitchFamily="34" charset="0"/>
              <a:buChar char="•"/>
            </a:pPr>
            <a:r>
              <a:rPr lang="en-US" sz="4400" dirty="0">
                <a:solidFill>
                  <a:srgbClr val="1B1B1B"/>
                </a:solidFill>
                <a:latin typeface="+mj-lt"/>
              </a:rPr>
              <a:t>An estimated entitlement allocation is provided for the start of the school year based on the last completed year with finalized meal counts. The actual entitlement could be adjusted during the school year depending on how the meal counts tally for the current school </a:t>
            </a:r>
            <a:r>
              <a:rPr lang="en-US" sz="4400" dirty="0">
                <a:solidFill>
                  <a:srgbClr val="1B1B1B"/>
                </a:solidFill>
                <a:latin typeface="Source Sans Pro Web"/>
              </a:rPr>
              <a:t>year. </a:t>
            </a:r>
          </a:p>
          <a:p>
            <a:pPr marL="857250" indent="-857250">
              <a:buFont typeface="Arial" panose="020B0604020202020204" pitchFamily="34" charset="0"/>
              <a:buChar char="•"/>
            </a:pPr>
            <a:endParaRPr lang="en-US" sz="4400" b="1" dirty="0"/>
          </a:p>
          <a:p>
            <a:r>
              <a:rPr lang="en-US" sz="6600" b="1" dirty="0"/>
              <a:t> </a:t>
            </a:r>
          </a:p>
          <a:p>
            <a:endParaRPr lang="en-US" dirty="0"/>
          </a:p>
        </p:txBody>
      </p:sp>
    </p:spTree>
    <p:extLst>
      <p:ext uri="{BB962C8B-B14F-4D97-AF65-F5344CB8AC3E}">
        <p14:creationId xmlns:p14="http://schemas.microsoft.com/office/powerpoint/2010/main" val="382913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66700"/>
            <a:ext cx="18288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Arial Black" panose="020B0A04020102020204" pitchFamily="34" charset="0"/>
              </a:rPr>
              <a:t>USDA FOODS/Food Distribution </a:t>
            </a: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54476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215C081-391C-4AA0-B4A7-0A04A2978DF2}"/>
              </a:ext>
            </a:extLst>
          </p:cNvPr>
          <p:cNvSpPr txBox="1"/>
          <p:nvPr/>
        </p:nvSpPr>
        <p:spPr>
          <a:xfrm>
            <a:off x="4572000" y="2810718"/>
            <a:ext cx="12725400" cy="5078313"/>
          </a:xfrm>
          <a:prstGeom prst="rect">
            <a:avLst/>
          </a:prstGeom>
          <a:noFill/>
        </p:spPr>
        <p:txBody>
          <a:bodyPr wrap="square">
            <a:spAutoFit/>
          </a:bodyPr>
          <a:lstStyle/>
          <a:p>
            <a:r>
              <a:rPr lang="en-US" sz="5400" dirty="0">
                <a:latin typeface="Arial" panose="020B0604020202020204" pitchFamily="34" charset="0"/>
                <a:cs typeface="Arial" panose="020B0604020202020204" pitchFamily="34" charset="0"/>
              </a:rPr>
              <a:t>CONTACT</a:t>
            </a:r>
          </a:p>
          <a:p>
            <a:r>
              <a:rPr lang="en-US" sz="5400" dirty="0">
                <a:latin typeface="Arial" panose="020B0604020202020204" pitchFamily="34" charset="0"/>
                <a:cs typeface="Arial" panose="020B0604020202020204" pitchFamily="34" charset="0"/>
              </a:rPr>
              <a:t>USDA Foods Specialist:  </a:t>
            </a:r>
          </a:p>
          <a:p>
            <a:r>
              <a:rPr lang="en-US" sz="5400" dirty="0">
                <a:latin typeface="Arial" panose="020B0604020202020204" pitchFamily="34" charset="0"/>
                <a:cs typeface="Arial" panose="020B0604020202020204" pitchFamily="34" charset="0"/>
              </a:rPr>
              <a:t>Al Tachibana</a:t>
            </a:r>
          </a:p>
          <a:p>
            <a:r>
              <a:rPr lang="en-US" sz="5400" dirty="0">
                <a:latin typeface="Arial" panose="020B0604020202020204" pitchFamily="34" charset="0"/>
                <a:cs typeface="Arial" panose="020B0604020202020204" pitchFamily="34" charset="0"/>
              </a:rPr>
              <a:t>Office: 808-784-5566    </a:t>
            </a:r>
          </a:p>
          <a:p>
            <a:r>
              <a:rPr lang="en-US" sz="5400" dirty="0">
                <a:latin typeface="Arial" panose="020B0604020202020204" pitchFamily="34" charset="0"/>
                <a:cs typeface="Arial" panose="020B0604020202020204" pitchFamily="34" charset="0"/>
              </a:rPr>
              <a:t>Email:  </a:t>
            </a:r>
            <a:r>
              <a:rPr lang="en-US" sz="5400" dirty="0">
                <a:latin typeface="Arial" panose="020B0604020202020204" pitchFamily="34" charset="0"/>
                <a:cs typeface="Arial" panose="020B0604020202020204" pitchFamily="34" charset="0"/>
                <a:hlinkClick r:id="rId3"/>
              </a:rPr>
              <a:t>alvin.tachibana@k12.hi.us</a:t>
            </a:r>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07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E350-4275-4754-AD68-D888074D8383}"/>
              </a:ext>
            </a:extLst>
          </p:cNvPr>
          <p:cNvSpPr>
            <a:spLocks noGrp="1"/>
          </p:cNvSpPr>
          <p:nvPr>
            <p:ph type="title"/>
          </p:nvPr>
        </p:nvSpPr>
        <p:spPr>
          <a:xfrm>
            <a:off x="457200" y="800100"/>
            <a:ext cx="17221200" cy="336550"/>
          </a:xfrm>
        </p:spPr>
        <p:txBody>
          <a:bodyPr>
            <a:normAutofit fontScale="90000"/>
          </a:bodyPr>
          <a:lstStyle/>
          <a:p>
            <a:r>
              <a:rPr lang="en-US" sz="4400" b="1" dirty="0">
                <a:solidFill>
                  <a:schemeClr val="bg1"/>
                </a:solidFill>
                <a:effectLst/>
                <a:latin typeface="Calibri" panose="020F0502020204030204" pitchFamily="34" charset="0"/>
                <a:ea typeface="Times New Roman" panose="02020603050405020304" pitchFamily="18" charset="0"/>
              </a:rPr>
              <a:t>NON-DESCRIMINATION STATEMENT</a:t>
            </a:r>
            <a:br>
              <a:rPr lang="en-US" sz="4400" b="1" dirty="0">
                <a:solidFill>
                  <a:schemeClr val="bg1"/>
                </a:solidFill>
                <a:effectLst/>
                <a:latin typeface="Calibri" panose="020F0502020204030204" pitchFamily="34"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2940A17-E506-4A9C-A888-C7F053BA6FD7}"/>
              </a:ext>
            </a:extLst>
          </p:cNvPr>
          <p:cNvSpPr>
            <a:spLocks noGrp="1"/>
          </p:cNvSpPr>
          <p:nvPr>
            <p:ph sz="half" idx="1"/>
          </p:nvPr>
        </p:nvSpPr>
        <p:spPr>
          <a:xfrm>
            <a:off x="113607" y="1392787"/>
            <a:ext cx="17977658" cy="7847012"/>
          </a:xfrm>
        </p:spPr>
        <p:txBody>
          <a:bodyPr>
            <a:normAutofit fontScale="47500" lnSpcReduction="20000"/>
          </a:bodyPr>
          <a:lstStyle/>
          <a:p>
            <a:pPr marL="0" marR="0">
              <a:spcBef>
                <a:spcPts val="0"/>
              </a:spcBef>
              <a:spcAft>
                <a:spcPts val="1200"/>
              </a:spcAft>
            </a:pPr>
            <a:r>
              <a:rPr lang="en-US" sz="6300" dirty="0">
                <a:solidFill>
                  <a:srgbClr val="0B2437"/>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a:t>
            </a:r>
            <a:endParaRPr lang="en-US" sz="63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6300" dirty="0">
                <a:solidFill>
                  <a:srgbClr val="0B2437"/>
                </a:solidFill>
                <a:effectLst/>
                <a:latin typeface="Calibri" panose="020F0502020204030204" pitchFamily="34" charset="0"/>
                <a:ea typeface="Times New Roman" panose="02020603050405020304" pitchFamily="18" charset="0"/>
              </a:rPr>
              <a:t>Persons with disabilities who require alternative means of communication for program information (e.g., Braille, large print, audiotape, American Sign Language, etc.) should contact the State or local Agency that administers the program or contact USDA through the Telecommunications Relay Service at 711 (voice and TTY). Additionally, program information may be made available in languages other than English.</a:t>
            </a:r>
            <a:endParaRPr lang="en-US" sz="63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6300" dirty="0">
                <a:solidFill>
                  <a:srgbClr val="0B2437"/>
                </a:solidFill>
                <a:effectLst/>
                <a:latin typeface="Calibri" panose="020F0502020204030204" pitchFamily="34" charset="0"/>
                <a:ea typeface="Times New Roman" panose="02020603050405020304" pitchFamily="18" charset="0"/>
              </a:rPr>
              <a:t>To file a program discrimination complaint, complete the USDA Program Discrimination Complaint Form, AD-3027, found online at </a:t>
            </a:r>
            <a:r>
              <a:rPr lang="en-US" sz="6300" u="sng" dirty="0">
                <a:solidFill>
                  <a:srgbClr val="005EA2"/>
                </a:solidFill>
                <a:effectLst/>
                <a:latin typeface="Calibri" panose="020F0502020204030204" pitchFamily="34" charset="0"/>
                <a:ea typeface="Times New Roman" panose="02020603050405020304" pitchFamily="18" charset="0"/>
                <a:hlinkClick r:id="rId2"/>
              </a:rPr>
              <a:t>How to File a Program Discrimination Complaint</a:t>
            </a:r>
            <a:r>
              <a:rPr lang="en-US" sz="6300" dirty="0">
                <a:solidFill>
                  <a:srgbClr val="0B2437"/>
                </a:solidFill>
                <a:effectLst/>
                <a:latin typeface="Calibri" panose="020F0502020204030204" pitchFamily="34" charset="0"/>
                <a:ea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Mail Stop 9410, Washington, D.C. 20250-9410; (2) fax: (202) 690-7442; or (3) email: </a:t>
            </a:r>
            <a:r>
              <a:rPr lang="en-US" sz="6300" u="sng" dirty="0">
                <a:solidFill>
                  <a:srgbClr val="005EA2"/>
                </a:solidFill>
                <a:effectLst/>
                <a:latin typeface="Calibri" panose="020F0502020204030204" pitchFamily="34" charset="0"/>
                <a:ea typeface="Times New Roman" panose="02020603050405020304" pitchFamily="18" charset="0"/>
                <a:hlinkClick r:id="rId3"/>
              </a:rPr>
              <a:t>program.intake@usda.gov</a:t>
            </a:r>
            <a:r>
              <a:rPr lang="en-US" sz="6300" dirty="0">
                <a:solidFill>
                  <a:srgbClr val="0B2437"/>
                </a:solidFill>
                <a:effectLst/>
                <a:latin typeface="Calibri" panose="020F0502020204030204" pitchFamily="34" charset="0"/>
                <a:ea typeface="Times New Roman" panose="02020603050405020304" pitchFamily="18" charset="0"/>
              </a:rPr>
              <a:t>.</a:t>
            </a:r>
          </a:p>
          <a:p>
            <a:pPr marL="0" marR="0" indent="0" algn="ctr">
              <a:spcBef>
                <a:spcPts val="1200"/>
              </a:spcBef>
              <a:spcAft>
                <a:spcPts val="1200"/>
              </a:spcAft>
              <a:buNone/>
            </a:pPr>
            <a:r>
              <a:rPr lang="en-US" sz="5900" dirty="0">
                <a:solidFill>
                  <a:srgbClr val="0B2437"/>
                </a:solidFill>
                <a:effectLst/>
                <a:latin typeface="Calibri" panose="020F0502020204030204" pitchFamily="34" charset="0"/>
                <a:ea typeface="Times New Roman" panose="02020603050405020304" pitchFamily="18" charset="0"/>
              </a:rPr>
              <a:t>USDA is an equal opportunity provider, employer, and lender.</a:t>
            </a:r>
          </a:p>
          <a:p>
            <a:pPr marL="0" marR="0">
              <a:spcBef>
                <a:spcPts val="1200"/>
              </a:spcBef>
              <a:spcAft>
                <a:spcPts val="1200"/>
              </a:spcAft>
            </a:pPr>
            <a:endParaRPr lang="en-US" sz="2800" dirty="0">
              <a:effectLst/>
              <a:latin typeface="Times New Roman" panose="02020603050405020304" pitchFamily="18" charset="0"/>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861A21A4-84C5-4F6A-BE7F-D40CC46897D3}"/>
              </a:ext>
            </a:extLst>
          </p:cNvPr>
          <p:cNvSpPr>
            <a:spLocks noGrp="1"/>
          </p:cNvSpPr>
          <p:nvPr>
            <p:ph sz="half" idx="2"/>
          </p:nvPr>
        </p:nvSpPr>
        <p:spPr>
          <a:xfrm flipH="1">
            <a:off x="18059400" y="1411288"/>
            <a:ext cx="1447800" cy="1751012"/>
          </a:xfrm>
        </p:spPr>
        <p:txBody>
          <a:bodyPr/>
          <a:lstStyle/>
          <a:p>
            <a:endParaRPr lang="en-US" dirty="0"/>
          </a:p>
        </p:txBody>
      </p:sp>
    </p:spTree>
    <p:extLst>
      <p:ext uri="{BB962C8B-B14F-4D97-AF65-F5344CB8AC3E}">
        <p14:creationId xmlns:p14="http://schemas.microsoft.com/office/powerpoint/2010/main" val="315121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66700"/>
            <a:ext cx="18288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Arial Black" panose="020B0A04020102020204" pitchFamily="34" charset="0"/>
              </a:rPr>
              <a:t>USDA FOODS/Food Distribution </a:t>
            </a: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666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7C88F2-B151-4BF3-9365-454AA46FEB86}"/>
              </a:ext>
            </a:extLst>
          </p:cNvPr>
          <p:cNvSpPr txBox="1"/>
          <p:nvPr/>
        </p:nvSpPr>
        <p:spPr>
          <a:xfrm>
            <a:off x="6019800" y="4149546"/>
            <a:ext cx="10134600" cy="2708434"/>
          </a:xfrm>
          <a:prstGeom prst="rect">
            <a:avLst/>
          </a:prstGeom>
          <a:noFill/>
        </p:spPr>
        <p:txBody>
          <a:bodyPr wrap="square">
            <a:spAutoFit/>
          </a:bodyPr>
          <a:lstStyle/>
          <a:p>
            <a:r>
              <a:rPr lang="en-US" sz="15000" b="1" dirty="0">
                <a:latin typeface="Brush Script MT" panose="03060802040406070304" pitchFamily="66" charset="0"/>
                <a:cs typeface="Arial" panose="020B0604020202020204" pitchFamily="34" charset="0"/>
              </a:rPr>
              <a:t>Mahalo</a:t>
            </a:r>
            <a:r>
              <a:rPr lang="en-US" sz="17000" b="1" dirty="0">
                <a:latin typeface="Brush Script MT" panose="03060802040406070304" pitchFamily="66" charset="0"/>
                <a:cs typeface="Arial" panose="020B0604020202020204" pitchFamily="34" charset="0"/>
              </a:rPr>
              <a:t>!</a:t>
            </a:r>
            <a:endParaRPr lang="en-US" sz="17000" b="1" dirty="0">
              <a:latin typeface="Brush Script MT" panose="03060802040406070304" pitchFamily="66" charset="0"/>
            </a:endParaRPr>
          </a:p>
        </p:txBody>
      </p:sp>
    </p:spTree>
    <p:extLst>
      <p:ext uri="{BB962C8B-B14F-4D97-AF65-F5344CB8AC3E}">
        <p14:creationId xmlns:p14="http://schemas.microsoft.com/office/powerpoint/2010/main" val="273178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66700"/>
            <a:ext cx="18288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latin typeface="Arial Black" panose="020B0A04020102020204" pitchFamily="34" charset="0"/>
              </a:rPr>
              <a:t>USDA FOODS/Food Distribution </a:t>
            </a: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666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1E84C2C-ECB2-4E01-B2E8-7449354348E2}"/>
              </a:ext>
            </a:extLst>
          </p:cNvPr>
          <p:cNvPicPr/>
          <p:nvPr/>
        </p:nvPicPr>
        <p:blipFill>
          <a:blip r:embed="rId2"/>
          <a:stretch>
            <a:fillRect/>
          </a:stretch>
        </p:blipFill>
        <p:spPr>
          <a:xfrm>
            <a:off x="-1385" y="1257300"/>
            <a:ext cx="18288000" cy="8305800"/>
          </a:xfrm>
          <a:prstGeom prst="rect">
            <a:avLst/>
          </a:prstGeom>
        </p:spPr>
      </p:pic>
    </p:spTree>
    <p:extLst>
      <p:ext uri="{BB962C8B-B14F-4D97-AF65-F5344CB8AC3E}">
        <p14:creationId xmlns:p14="http://schemas.microsoft.com/office/powerpoint/2010/main" val="13655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666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665B96C-BA42-44D8-BDF4-51078E980D00}"/>
              </a:ext>
            </a:extLst>
          </p:cNvPr>
          <p:cNvPicPr>
            <a:picLocks noChangeAspect="1"/>
          </p:cNvPicPr>
          <p:nvPr/>
        </p:nvPicPr>
        <p:blipFill>
          <a:blip r:embed="rId3"/>
          <a:stretch>
            <a:fillRect/>
          </a:stretch>
        </p:blipFill>
        <p:spPr>
          <a:xfrm>
            <a:off x="2445223" y="145576"/>
            <a:ext cx="13545404" cy="9722323"/>
          </a:xfrm>
          <a:prstGeom prst="rect">
            <a:avLst/>
          </a:prstGeom>
        </p:spPr>
      </p:pic>
      <p:pic>
        <p:nvPicPr>
          <p:cNvPr id="6" name="Picture 5">
            <a:extLst>
              <a:ext uri="{FF2B5EF4-FFF2-40B4-BE49-F238E27FC236}">
                <a16:creationId xmlns:a16="http://schemas.microsoft.com/office/drawing/2014/main" id="{27F247F4-1641-410A-92DA-3AA5AFCB8616}"/>
              </a:ext>
            </a:extLst>
          </p:cNvPr>
          <p:cNvPicPr>
            <a:picLocks noChangeAspect="1"/>
          </p:cNvPicPr>
          <p:nvPr/>
        </p:nvPicPr>
        <p:blipFill>
          <a:blip r:embed="rId4"/>
          <a:stretch>
            <a:fillRect/>
          </a:stretch>
        </p:blipFill>
        <p:spPr>
          <a:xfrm>
            <a:off x="0" y="9033112"/>
            <a:ext cx="2456597" cy="1143000"/>
          </a:xfrm>
          <a:prstGeom prst="rect">
            <a:avLst/>
          </a:prstGeom>
        </p:spPr>
      </p:pic>
      <p:pic>
        <p:nvPicPr>
          <p:cNvPr id="7" name="Picture 6">
            <a:extLst>
              <a:ext uri="{FF2B5EF4-FFF2-40B4-BE49-F238E27FC236}">
                <a16:creationId xmlns:a16="http://schemas.microsoft.com/office/drawing/2014/main" id="{C24BB9D1-20BD-410E-90A1-50730BB9C7F4}"/>
              </a:ext>
            </a:extLst>
          </p:cNvPr>
          <p:cNvPicPr>
            <a:picLocks noChangeAspect="1"/>
          </p:cNvPicPr>
          <p:nvPr/>
        </p:nvPicPr>
        <p:blipFill>
          <a:blip r:embed="rId4"/>
          <a:stretch>
            <a:fillRect/>
          </a:stretch>
        </p:blipFill>
        <p:spPr>
          <a:xfrm>
            <a:off x="16002000" y="38100"/>
            <a:ext cx="2286000" cy="1143000"/>
          </a:xfrm>
          <a:prstGeom prst="rect">
            <a:avLst/>
          </a:prstGeom>
        </p:spPr>
      </p:pic>
    </p:spTree>
    <p:extLst>
      <p:ext uri="{BB962C8B-B14F-4D97-AF65-F5344CB8AC3E}">
        <p14:creationId xmlns:p14="http://schemas.microsoft.com/office/powerpoint/2010/main" val="326449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1081DC-AB25-3ED7-9DB7-D82510C507F4}"/>
              </a:ext>
            </a:extLst>
          </p:cNvPr>
          <p:cNvSpPr txBox="1">
            <a:spLocks/>
          </p:cNvSpPr>
          <p:nvPr/>
        </p:nvSpPr>
        <p:spPr>
          <a:xfrm>
            <a:off x="-1385" y="225756"/>
            <a:ext cx="18288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600" dirty="0">
              <a:solidFill>
                <a:schemeClr val="bg1"/>
              </a:solidFill>
              <a:latin typeface="Arial Black" panose="020B0A04020102020204" pitchFamily="34" charset="0"/>
            </a:endParaRPr>
          </a:p>
        </p:txBody>
      </p:sp>
      <p:sp>
        <p:nvSpPr>
          <p:cNvPr id="3" name="Content Placeholder 5">
            <a:extLst>
              <a:ext uri="{FF2B5EF4-FFF2-40B4-BE49-F238E27FC236}">
                <a16:creationId xmlns:a16="http://schemas.microsoft.com/office/drawing/2014/main" id="{52DD7DA9-F84D-6EAE-ED90-2D7879A2D177}"/>
              </a:ext>
            </a:extLst>
          </p:cNvPr>
          <p:cNvSpPr txBox="1">
            <a:spLocks/>
          </p:cNvSpPr>
          <p:nvPr/>
        </p:nvSpPr>
        <p:spPr>
          <a:xfrm>
            <a:off x="1295400" y="2019300"/>
            <a:ext cx="16535400" cy="666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5800" dirty="0">
              <a:solidFill>
                <a:srgbClr val="00498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38547DB-4370-4155-AD46-3D2F4EA63BA2}"/>
              </a:ext>
            </a:extLst>
          </p:cNvPr>
          <p:cNvPicPr>
            <a:picLocks noChangeAspect="1"/>
          </p:cNvPicPr>
          <p:nvPr/>
        </p:nvPicPr>
        <p:blipFill>
          <a:blip r:embed="rId3"/>
          <a:stretch>
            <a:fillRect/>
          </a:stretch>
        </p:blipFill>
        <p:spPr>
          <a:xfrm>
            <a:off x="2628206" y="130222"/>
            <a:ext cx="12764194" cy="9859940"/>
          </a:xfrm>
          <a:prstGeom prst="rect">
            <a:avLst/>
          </a:prstGeom>
        </p:spPr>
      </p:pic>
      <p:pic>
        <p:nvPicPr>
          <p:cNvPr id="7" name="Picture 6">
            <a:extLst>
              <a:ext uri="{FF2B5EF4-FFF2-40B4-BE49-F238E27FC236}">
                <a16:creationId xmlns:a16="http://schemas.microsoft.com/office/drawing/2014/main" id="{D2EF8849-EA05-4A35-90F9-8181F96738CC}"/>
              </a:ext>
            </a:extLst>
          </p:cNvPr>
          <p:cNvPicPr>
            <a:picLocks noChangeAspect="1"/>
          </p:cNvPicPr>
          <p:nvPr/>
        </p:nvPicPr>
        <p:blipFill>
          <a:blip r:embed="rId4"/>
          <a:stretch>
            <a:fillRect/>
          </a:stretch>
        </p:blipFill>
        <p:spPr>
          <a:xfrm>
            <a:off x="134388" y="9029700"/>
            <a:ext cx="2493819" cy="1143000"/>
          </a:xfrm>
          <a:prstGeom prst="rect">
            <a:avLst/>
          </a:prstGeom>
        </p:spPr>
      </p:pic>
      <p:pic>
        <p:nvPicPr>
          <p:cNvPr id="9" name="Picture 8">
            <a:extLst>
              <a:ext uri="{FF2B5EF4-FFF2-40B4-BE49-F238E27FC236}">
                <a16:creationId xmlns:a16="http://schemas.microsoft.com/office/drawing/2014/main" id="{BE651A5C-A9F5-4E15-84F9-BFA98CFE264B}"/>
              </a:ext>
            </a:extLst>
          </p:cNvPr>
          <p:cNvPicPr>
            <a:picLocks noChangeAspect="1"/>
          </p:cNvPicPr>
          <p:nvPr/>
        </p:nvPicPr>
        <p:blipFill>
          <a:blip r:embed="rId4"/>
          <a:stretch>
            <a:fillRect/>
          </a:stretch>
        </p:blipFill>
        <p:spPr>
          <a:xfrm>
            <a:off x="15392400" y="129415"/>
            <a:ext cx="2904699" cy="1128785"/>
          </a:xfrm>
          <a:prstGeom prst="rect">
            <a:avLst/>
          </a:prstGeom>
        </p:spPr>
      </p:pic>
    </p:spTree>
    <p:extLst>
      <p:ext uri="{BB962C8B-B14F-4D97-AF65-F5344CB8AC3E}">
        <p14:creationId xmlns:p14="http://schemas.microsoft.com/office/powerpoint/2010/main" val="126715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9A4A68C-9918-7BF6-5FCC-8A49200874A2}"/>
              </a:ext>
            </a:extLst>
          </p:cNvPr>
          <p:cNvSpPr>
            <a:spLocks noGrp="1"/>
          </p:cNvSpPr>
          <p:nvPr>
            <p:ph type="title"/>
          </p:nvPr>
        </p:nvSpPr>
        <p:spPr>
          <a:xfrm>
            <a:off x="685800" y="2171700"/>
            <a:ext cx="17221200" cy="1143000"/>
          </a:xfrm>
        </p:spPr>
        <p:txBody>
          <a:bodyPr>
            <a:normAutofit fontScale="90000"/>
          </a:bodyPr>
          <a:lstStyle/>
          <a:p>
            <a:r>
              <a:rPr lang="en-US" sz="6000" dirty="0">
                <a:solidFill>
                  <a:srgbClr val="8AC73F"/>
                </a:solidFill>
                <a:latin typeface="Arial Black" panose="020B0A04020102020204" pitchFamily="34" charset="0"/>
              </a:rPr>
              <a:t>SCHOOL NUTRITION PROGRAM REVENUE</a:t>
            </a:r>
          </a:p>
        </p:txBody>
      </p:sp>
      <p:sp>
        <p:nvSpPr>
          <p:cNvPr id="3" name="Content Placeholder 4">
            <a:extLst>
              <a:ext uri="{FF2B5EF4-FFF2-40B4-BE49-F238E27FC236}">
                <a16:creationId xmlns:a16="http://schemas.microsoft.com/office/drawing/2014/main" id="{C81EF19D-7571-AE73-116A-78AAFD4686A9}"/>
              </a:ext>
            </a:extLst>
          </p:cNvPr>
          <p:cNvSpPr>
            <a:spLocks noGrp="1"/>
          </p:cNvSpPr>
          <p:nvPr>
            <p:ph sz="half" idx="2"/>
          </p:nvPr>
        </p:nvSpPr>
        <p:spPr>
          <a:xfrm>
            <a:off x="1363579" y="3467100"/>
            <a:ext cx="15468600" cy="7028597"/>
          </a:xfrm>
        </p:spPr>
        <p:txBody>
          <a:bodyPr>
            <a:normAutofit/>
          </a:bodyPr>
          <a:lstStyle/>
          <a:p>
            <a:pPr marL="571500" indent="-571500">
              <a:lnSpc>
                <a:spcPct val="120000"/>
              </a:lnSpc>
              <a:buFont typeface="Wingdings" panose="05000000000000000000" pitchFamily="2" charset="2"/>
              <a:buChar char="§"/>
            </a:pPr>
            <a:r>
              <a:rPr lang="en-US" sz="6000" b="1" dirty="0">
                <a:solidFill>
                  <a:srgbClr val="8AC73F"/>
                </a:solidFill>
                <a:latin typeface="Arial" panose="020B0604020202020204" pitchFamily="34" charset="0"/>
                <a:cs typeface="Arial" panose="020B0604020202020204" pitchFamily="34" charset="0"/>
              </a:rPr>
              <a:t>Entitlement</a:t>
            </a:r>
            <a:r>
              <a:rPr lang="en-US" sz="6000" dirty="0">
                <a:solidFill>
                  <a:srgbClr val="8AC73F"/>
                </a:solidFill>
                <a:latin typeface="Arial" panose="020B0604020202020204" pitchFamily="34" charset="0"/>
                <a:cs typeface="Arial" panose="020B0604020202020204" pitchFamily="34" charset="0"/>
              </a:rPr>
              <a:t> </a:t>
            </a:r>
            <a:r>
              <a:rPr lang="en-US" sz="6000" dirty="0">
                <a:solidFill>
                  <a:schemeClr val="bg1"/>
                </a:solidFill>
                <a:latin typeface="Arial" panose="020B0604020202020204" pitchFamily="34" charset="0"/>
                <a:cs typeface="Arial" panose="020B0604020202020204" pitchFamily="34" charset="0"/>
              </a:rPr>
              <a:t>– Share of state’s USDA Foods allotment. State spends money on schools’ behalf </a:t>
            </a:r>
          </a:p>
          <a:p>
            <a:pPr marL="571500" indent="-571500">
              <a:lnSpc>
                <a:spcPct val="120000"/>
              </a:lnSpc>
              <a:buFont typeface="Wingdings" panose="05000000000000000000" pitchFamily="2" charset="2"/>
              <a:buChar char="§"/>
            </a:pPr>
            <a:r>
              <a:rPr lang="en-US" sz="6000" b="1" dirty="0">
                <a:solidFill>
                  <a:srgbClr val="8AC73F"/>
                </a:solidFill>
                <a:latin typeface="Arial" panose="020B0604020202020204" pitchFamily="34" charset="0"/>
                <a:cs typeface="Arial" panose="020B0604020202020204" pitchFamily="34" charset="0"/>
              </a:rPr>
              <a:t>Reimbursement</a:t>
            </a:r>
            <a:r>
              <a:rPr lang="en-US" sz="6000" b="1" dirty="0">
                <a:latin typeface="Arial" panose="020B0604020202020204" pitchFamily="34" charset="0"/>
                <a:cs typeface="Arial" panose="020B0604020202020204" pitchFamily="34" charset="0"/>
              </a:rPr>
              <a:t> </a:t>
            </a:r>
            <a:r>
              <a:rPr lang="en-US" sz="6000" dirty="0">
                <a:solidFill>
                  <a:schemeClr val="bg1"/>
                </a:solidFill>
                <a:latin typeface="Arial" panose="020B0604020202020204" pitchFamily="34" charset="0"/>
                <a:cs typeface="Arial" panose="020B0604020202020204" pitchFamily="34" charset="0"/>
              </a:rPr>
              <a:t>– Cash paid for number of meals served</a:t>
            </a:r>
          </a:p>
          <a:p>
            <a:endParaRPr lang="en-US" dirty="0"/>
          </a:p>
        </p:txBody>
      </p:sp>
    </p:spTree>
    <p:extLst>
      <p:ext uri="{BB962C8B-B14F-4D97-AF65-F5344CB8AC3E}">
        <p14:creationId xmlns:p14="http://schemas.microsoft.com/office/powerpoint/2010/main" val="188492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C8BEC-6393-573B-AAF2-62CF6DD9D43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E43CE3B-7299-1E15-F3A6-4E70D955CFF4}"/>
              </a:ext>
            </a:extLst>
          </p:cNvPr>
          <p:cNvSpPr>
            <a:spLocks noGrp="1"/>
          </p:cNvSpPr>
          <p:nvPr>
            <p:ph type="title"/>
          </p:nvPr>
        </p:nvSpPr>
        <p:spPr>
          <a:xfrm>
            <a:off x="457200" y="2132440"/>
            <a:ext cx="17221200" cy="1143000"/>
          </a:xfrm>
        </p:spPr>
        <p:txBody>
          <a:bodyPr>
            <a:normAutofit/>
          </a:bodyPr>
          <a:lstStyle/>
          <a:p>
            <a:r>
              <a:rPr lang="en-US" sz="6000" dirty="0">
                <a:solidFill>
                  <a:srgbClr val="8AC73F"/>
                </a:solidFill>
                <a:latin typeface="Arial Black" panose="020B0A04020102020204" pitchFamily="34" charset="0"/>
              </a:rPr>
              <a:t>ROLES AND RESPONSIBILITIES</a:t>
            </a:r>
          </a:p>
        </p:txBody>
      </p:sp>
      <p:sp>
        <p:nvSpPr>
          <p:cNvPr id="3" name="Content Placeholder 4">
            <a:extLst>
              <a:ext uri="{FF2B5EF4-FFF2-40B4-BE49-F238E27FC236}">
                <a16:creationId xmlns:a16="http://schemas.microsoft.com/office/drawing/2014/main" id="{80F08C8A-E734-6CAB-F7A0-C4B6AC01CF25}"/>
              </a:ext>
            </a:extLst>
          </p:cNvPr>
          <p:cNvSpPr>
            <a:spLocks noGrp="1"/>
          </p:cNvSpPr>
          <p:nvPr>
            <p:ph sz="half" idx="2"/>
          </p:nvPr>
        </p:nvSpPr>
        <p:spPr>
          <a:xfrm>
            <a:off x="2438400" y="3372703"/>
            <a:ext cx="14478000" cy="7257197"/>
          </a:xfrm>
        </p:spPr>
        <p:txBody>
          <a:bodyPr/>
          <a:lstStyle/>
          <a:p>
            <a:pPr>
              <a:buClr>
                <a:srgbClr val="8AC73F"/>
              </a:buClr>
              <a:buFont typeface="Wingdings" panose="05000000000000000000" pitchFamily="2" charset="2"/>
              <a:buChar char="§"/>
            </a:pPr>
            <a:r>
              <a:rPr lang="en-US" sz="5400" b="1" dirty="0">
                <a:solidFill>
                  <a:schemeClr val="bg1"/>
                </a:solidFill>
                <a:latin typeface="Arial" panose="020B0604020202020204" pitchFamily="34" charset="0"/>
                <a:cs typeface="Arial" panose="020B0604020202020204" pitchFamily="34" charset="0"/>
              </a:rPr>
              <a:t> USDA</a:t>
            </a:r>
          </a:p>
          <a:p>
            <a:pPr>
              <a:buClr>
                <a:srgbClr val="8AC73F"/>
              </a:buClr>
              <a:buFont typeface="Wingdings" panose="05000000000000000000" pitchFamily="2" charset="2"/>
              <a:buChar char="§"/>
            </a:pPr>
            <a:r>
              <a:rPr lang="en-US" sz="5400" b="1" dirty="0">
                <a:solidFill>
                  <a:schemeClr val="bg1"/>
                </a:solidFill>
                <a:latin typeface="Arial" panose="020B0604020202020204" pitchFamily="34" charset="0"/>
                <a:cs typeface="Arial" panose="020B0604020202020204" pitchFamily="34" charset="0"/>
              </a:rPr>
              <a:t> States - State Distributing Agency (SDA)</a:t>
            </a:r>
          </a:p>
          <a:p>
            <a:pPr>
              <a:buClr>
                <a:srgbClr val="8AC73F"/>
              </a:buClr>
              <a:buFont typeface="Wingdings" panose="05000000000000000000" pitchFamily="2" charset="2"/>
              <a:buChar char="§"/>
            </a:pPr>
            <a:r>
              <a:rPr lang="en-US" sz="5400" b="1" dirty="0">
                <a:solidFill>
                  <a:schemeClr val="bg1"/>
                </a:solidFill>
                <a:latin typeface="Arial" panose="020B0604020202020204" pitchFamily="34" charset="0"/>
                <a:cs typeface="Arial" panose="020B0604020202020204" pitchFamily="34" charset="0"/>
              </a:rPr>
              <a:t> Processors</a:t>
            </a:r>
          </a:p>
          <a:p>
            <a:pPr>
              <a:buClr>
                <a:srgbClr val="8AC73F"/>
              </a:buClr>
              <a:buFont typeface="Wingdings" panose="05000000000000000000" pitchFamily="2" charset="2"/>
              <a:buChar char="§"/>
            </a:pPr>
            <a:r>
              <a:rPr lang="en-US" sz="5400" b="1" dirty="0">
                <a:solidFill>
                  <a:schemeClr val="bg1"/>
                </a:solidFill>
                <a:latin typeface="Arial" panose="020B0604020202020204" pitchFamily="34" charset="0"/>
                <a:cs typeface="Arial" panose="020B0604020202020204" pitchFamily="34" charset="0"/>
              </a:rPr>
              <a:t> Distributors</a:t>
            </a:r>
          </a:p>
          <a:p>
            <a:pPr>
              <a:buClr>
                <a:srgbClr val="8AC73F"/>
              </a:buClr>
              <a:buFont typeface="Wingdings" panose="05000000000000000000" pitchFamily="2" charset="2"/>
              <a:buChar char="§"/>
            </a:pPr>
            <a:r>
              <a:rPr lang="en-US" sz="5400" b="1" dirty="0">
                <a:solidFill>
                  <a:schemeClr val="bg1"/>
                </a:solidFill>
                <a:latin typeface="Arial" panose="020B0604020202020204" pitchFamily="34" charset="0"/>
                <a:cs typeface="Arial" panose="020B0604020202020204" pitchFamily="34" charset="0"/>
              </a:rPr>
              <a:t> Recipient Agency (RA)</a:t>
            </a:r>
          </a:p>
          <a:p>
            <a:endParaRPr lang="en-US" dirty="0"/>
          </a:p>
        </p:txBody>
      </p:sp>
    </p:spTree>
    <p:extLst>
      <p:ext uri="{BB962C8B-B14F-4D97-AF65-F5344CB8AC3E}">
        <p14:creationId xmlns:p14="http://schemas.microsoft.com/office/powerpoint/2010/main" val="396338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F980-DFA4-2C22-6E72-00BF81CE582D}"/>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B9A8152-79EA-0DEC-6409-D1A3D35E84D2}"/>
              </a:ext>
            </a:extLst>
          </p:cNvPr>
          <p:cNvSpPr>
            <a:spLocks noGrp="1"/>
          </p:cNvSpPr>
          <p:nvPr>
            <p:ph sz="half" idx="2"/>
          </p:nvPr>
        </p:nvSpPr>
        <p:spPr>
          <a:xfrm>
            <a:off x="2514600" y="3543300"/>
            <a:ext cx="14935200" cy="5638800"/>
          </a:xfrm>
        </p:spPr>
        <p:txBody>
          <a:bodyPr>
            <a:normAutofit fontScale="92500" lnSpcReduction="10000"/>
          </a:bodyPr>
          <a:lstStyle/>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Ensures utilization of entitlement</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Communicates allocations and surveys to RAs</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Consolidates RA orders, coordinates with other  SDAs to meet truckload shipping requirements, and forwards requests to USDA for delivery</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For Hawaii:  2024 was the first year an order was placed for an RA other than the DOE School Food Services Branch (SFSB)</a:t>
            </a:r>
          </a:p>
          <a:p>
            <a:endParaRPr lang="en-US" dirty="0"/>
          </a:p>
        </p:txBody>
      </p:sp>
      <p:sp>
        <p:nvSpPr>
          <p:cNvPr id="6" name="Title 3">
            <a:extLst>
              <a:ext uri="{FF2B5EF4-FFF2-40B4-BE49-F238E27FC236}">
                <a16:creationId xmlns:a16="http://schemas.microsoft.com/office/drawing/2014/main" id="{C542F1CD-24C7-D037-40FB-565C541AF963}"/>
              </a:ext>
            </a:extLst>
          </p:cNvPr>
          <p:cNvSpPr>
            <a:spLocks noGrp="1"/>
          </p:cNvSpPr>
          <p:nvPr>
            <p:ph type="title"/>
          </p:nvPr>
        </p:nvSpPr>
        <p:spPr>
          <a:xfrm>
            <a:off x="31864" y="2171700"/>
            <a:ext cx="18256135" cy="1143000"/>
          </a:xfrm>
        </p:spPr>
        <p:txBody>
          <a:bodyPr>
            <a:normAutofit/>
          </a:bodyPr>
          <a:lstStyle/>
          <a:p>
            <a:r>
              <a:rPr lang="en-US" sz="6000" dirty="0">
                <a:solidFill>
                  <a:srgbClr val="8AC73F"/>
                </a:solidFill>
                <a:latin typeface="Arial Black" panose="020B0A04020102020204" pitchFamily="34" charset="0"/>
              </a:rPr>
              <a:t>STATE ROLES AND RESPONSIBILITIES</a:t>
            </a:r>
          </a:p>
        </p:txBody>
      </p:sp>
    </p:spTree>
    <p:extLst>
      <p:ext uri="{BB962C8B-B14F-4D97-AF65-F5344CB8AC3E}">
        <p14:creationId xmlns:p14="http://schemas.microsoft.com/office/powerpoint/2010/main" val="26773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7256F-928E-AAC7-B9AC-BA5AC0A76C0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63BF4C6-C8FF-3565-3A20-D930609684AB}"/>
              </a:ext>
            </a:extLst>
          </p:cNvPr>
          <p:cNvSpPr>
            <a:spLocks noGrp="1"/>
          </p:cNvSpPr>
          <p:nvPr>
            <p:ph type="title"/>
          </p:nvPr>
        </p:nvSpPr>
        <p:spPr>
          <a:xfrm>
            <a:off x="31864" y="2171700"/>
            <a:ext cx="18256135" cy="1143000"/>
          </a:xfrm>
        </p:spPr>
        <p:txBody>
          <a:bodyPr>
            <a:normAutofit/>
          </a:bodyPr>
          <a:lstStyle/>
          <a:p>
            <a:r>
              <a:rPr lang="en-US" sz="6000" dirty="0">
                <a:solidFill>
                  <a:srgbClr val="8AC73F"/>
                </a:solidFill>
                <a:latin typeface="Arial Black" panose="020B0A04020102020204" pitchFamily="34" charset="0"/>
              </a:rPr>
              <a:t>STATE ROLES AND RESPONSIBILITIES</a:t>
            </a:r>
          </a:p>
        </p:txBody>
      </p:sp>
      <p:sp>
        <p:nvSpPr>
          <p:cNvPr id="3" name="Content Placeholder 4">
            <a:extLst>
              <a:ext uri="{FF2B5EF4-FFF2-40B4-BE49-F238E27FC236}">
                <a16:creationId xmlns:a16="http://schemas.microsoft.com/office/drawing/2014/main" id="{3277C959-CBCF-BB7E-C094-F43371E4C552}"/>
              </a:ext>
            </a:extLst>
          </p:cNvPr>
          <p:cNvSpPr>
            <a:spLocks noGrp="1"/>
          </p:cNvSpPr>
          <p:nvPr>
            <p:ph sz="half" idx="2"/>
          </p:nvPr>
        </p:nvSpPr>
        <p:spPr>
          <a:xfrm>
            <a:off x="2362200" y="3543300"/>
            <a:ext cx="14935200" cy="5436335"/>
          </a:xfrm>
        </p:spPr>
        <p:txBody>
          <a:bodyPr>
            <a:normAutofit lnSpcReduction="10000"/>
          </a:bodyPr>
          <a:lstStyle/>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Determines which Value Pass Through systems will be accepted from processors</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Monitors monthly performance reports (MPR) from processors</a:t>
            </a:r>
          </a:p>
          <a:p>
            <a:pPr>
              <a:buClr>
                <a:srgbClr val="8AC73F"/>
              </a:buClr>
              <a:buFont typeface="Wingdings" panose="05000000000000000000" pitchFamily="2" charset="2"/>
              <a:buChar char="§"/>
            </a:pPr>
            <a:r>
              <a:rPr lang="en-US" sz="4800" b="1" dirty="0">
                <a:latin typeface="Arial" panose="020B0604020202020204" pitchFamily="34" charset="0"/>
                <a:cs typeface="Arial" panose="020B0604020202020204" pitchFamily="34" charset="0"/>
              </a:rPr>
              <a:t> Signs State Participation Agreements with processors to be able to do business in Hawaii with USDA Foods.</a:t>
            </a:r>
          </a:p>
          <a:p>
            <a:endParaRPr lang="en-US" dirty="0"/>
          </a:p>
        </p:txBody>
      </p:sp>
    </p:spTree>
    <p:extLst>
      <p:ext uri="{BB962C8B-B14F-4D97-AF65-F5344CB8AC3E}">
        <p14:creationId xmlns:p14="http://schemas.microsoft.com/office/powerpoint/2010/main" val="3711421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1bfa45-26c0-42ed-83ec-356350afb08f" xsi:nil="true"/>
    <lcf76f155ced4ddcb4097134ff3c332f xmlns="74cb883f-e6f9-4688-a656-a250318a12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BB1906C79E684F84521D37A82E7B70" ma:contentTypeVersion="18" ma:contentTypeDescription="Create a new document." ma:contentTypeScope="" ma:versionID="d8d7de80f1696d629819a0ad0740fe94">
  <xsd:schema xmlns:xsd="http://www.w3.org/2001/XMLSchema" xmlns:xs="http://www.w3.org/2001/XMLSchema" xmlns:p="http://schemas.microsoft.com/office/2006/metadata/properties" xmlns:ns2="fb1bfa45-26c0-42ed-83ec-356350afb08f" xmlns:ns3="74cb883f-e6f9-4688-a656-a250318a127e" targetNamespace="http://schemas.microsoft.com/office/2006/metadata/properties" ma:root="true" ma:fieldsID="b35eeb1e23f7273967daa64827471bb5" ns2:_="" ns3:_="">
    <xsd:import namespace="fb1bfa45-26c0-42ed-83ec-356350afb08f"/>
    <xsd:import namespace="74cb883f-e6f9-4688-a656-a250318a12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fa45-26c0-42ed-83ec-356350afb0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dadc990-f49c-4bee-8f9b-e1ced71f141f}" ma:internalName="TaxCatchAll" ma:showField="CatchAllData" ma:web="fb1bfa45-26c0-42ed-83ec-356350afb0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cb883f-e6f9-4688-a656-a250318a127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b61932-3077-4044-a0e0-3b0f572bb5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90882-04FC-470F-9BE4-AE731000E9F8}">
  <ds:schemaRefs>
    <ds:schemaRef ds:uri="http://schemas.microsoft.com/sharepoint/v3/contenttype/forms"/>
  </ds:schemaRefs>
</ds:datastoreItem>
</file>

<file path=customXml/itemProps2.xml><?xml version="1.0" encoding="utf-8"?>
<ds:datastoreItem xmlns:ds="http://schemas.openxmlformats.org/officeDocument/2006/customXml" ds:itemID="{A930ECD7-96CE-406E-B549-24CC22B54FA5}">
  <ds:schemaRef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74cb883f-e6f9-4688-a656-a250318a127e"/>
    <ds:schemaRef ds:uri="fb1bfa45-26c0-42ed-83ec-356350afb08f"/>
    <ds:schemaRef ds:uri="http://www.w3.org/XML/1998/namespace"/>
    <ds:schemaRef ds:uri="http://purl.org/dc/terms/"/>
  </ds:schemaRefs>
</ds:datastoreItem>
</file>

<file path=customXml/itemProps3.xml><?xml version="1.0" encoding="utf-8"?>
<ds:datastoreItem xmlns:ds="http://schemas.openxmlformats.org/officeDocument/2006/customXml" ds:itemID="{93D498EC-3626-498E-A759-C9C761755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fa45-26c0-42ed-83ec-356350afb08f"/>
    <ds:schemaRef ds:uri="74cb883f-e6f9-4688-a656-a250318a1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4592</TotalTime>
  <Words>1408</Words>
  <Application>Microsoft Office PowerPoint</Application>
  <PresentationFormat>Custom</PresentationFormat>
  <Paragraphs>129</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Wingdings</vt:lpstr>
      <vt:lpstr>Brush Script MT</vt:lpstr>
      <vt:lpstr>Source Sans Pro Web</vt:lpstr>
      <vt:lpstr>Arial</vt:lpstr>
      <vt:lpstr>Times New Roman</vt:lpstr>
      <vt:lpstr>Arial Black</vt:lpstr>
      <vt:lpstr>Monotype Corsiva</vt:lpstr>
      <vt:lpstr>Calibri</vt:lpstr>
      <vt:lpstr>Office Theme</vt:lpstr>
      <vt:lpstr>PowerPoint Presentation</vt:lpstr>
      <vt:lpstr>PowerPoint Presentation</vt:lpstr>
      <vt:lpstr>PowerPoint Presentation</vt:lpstr>
      <vt:lpstr>PowerPoint Presentation</vt:lpstr>
      <vt:lpstr>PowerPoint Presentation</vt:lpstr>
      <vt:lpstr>SCHOOL NUTRITION PROGRAM REVENUE</vt:lpstr>
      <vt:lpstr>ROLES AND RESPONSIBILITIES</vt:lpstr>
      <vt:lpstr>STATE ROLES AND RESPONSIBILITIES</vt:lpstr>
      <vt:lpstr>STATE ROLES AND RESPONSIBILITIES</vt:lpstr>
      <vt:lpstr>STATE ROLES AND RESPONSIBILITIES</vt:lpstr>
      <vt:lpstr>PROCESSOR ROLES AND RESPONSIBILITIES</vt:lpstr>
      <vt:lpstr>PROCESSOR ROLES AND RESPONSIBILITIES</vt:lpstr>
      <vt:lpstr>PROCESSOR ROLES AND RESPONSIBILITIES</vt:lpstr>
      <vt:lpstr>RA ROLES AND RESPONSIBILITIES</vt:lpstr>
      <vt:lpstr>PowerPoint Presentation</vt:lpstr>
      <vt:lpstr>SPENDING YOUR ENTITLEMENT </vt:lpstr>
      <vt:lpstr>DoD FRESH</vt:lpstr>
      <vt:lpstr>PROCESSING DIVERSION</vt:lpstr>
      <vt:lpstr>PROCESSING DIVERSION</vt:lpstr>
      <vt:lpstr>PROCESSING DIVERSION</vt:lpstr>
      <vt:lpstr>DIRECT DELIVERY</vt:lpstr>
      <vt:lpstr>MAXIMIZING USDA FOODS</vt:lpstr>
      <vt:lpstr>PowerPoint Presentation</vt:lpstr>
      <vt:lpstr>PowerPoint Presentation</vt:lpstr>
      <vt:lpstr>PowerPoint Presentation</vt:lpstr>
      <vt:lpstr>NON-DESCRIMINATION STATEMENT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ACDA Presentation Template</dc:title>
  <dc:creator>Jose Quinones</dc:creator>
  <cp:lastModifiedBy>Tachibana, Alvin</cp:lastModifiedBy>
  <cp:revision>49</cp:revision>
  <dcterms:created xsi:type="dcterms:W3CDTF">2006-08-16T00:00:00Z</dcterms:created>
  <dcterms:modified xsi:type="dcterms:W3CDTF">2026-05-07T03:48:35Z</dcterms:modified>
  <dc:identifier>DAFkr-2jZZ8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0x010100FCBB1906C79E684F84521D37A82E7B70</vt:lpwstr>
  </property>
  <property fmtid="{D5CDD505-2E9C-101B-9397-08002B2CF9AE}" pid="3" name="MediaServiceImageTags">
    <vt:lpwstr/>
  </property>
</Properties>
</file>