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3"/>
  </p:notesMasterIdLst>
  <p:handoutMasterIdLst>
    <p:handoutMasterId r:id="rId54"/>
  </p:handoutMasterIdLst>
  <p:sldIdLst>
    <p:sldId id="256" r:id="rId2"/>
    <p:sldId id="257" r:id="rId3"/>
    <p:sldId id="270" r:id="rId4"/>
    <p:sldId id="278" r:id="rId5"/>
    <p:sldId id="311" r:id="rId6"/>
    <p:sldId id="272" r:id="rId7"/>
    <p:sldId id="276" r:id="rId8"/>
    <p:sldId id="277" r:id="rId9"/>
    <p:sldId id="273" r:id="rId10"/>
    <p:sldId id="324" r:id="rId11"/>
    <p:sldId id="280" r:id="rId12"/>
    <p:sldId id="284" r:id="rId13"/>
    <p:sldId id="281" r:id="rId14"/>
    <p:sldId id="282" r:id="rId15"/>
    <p:sldId id="321" r:id="rId16"/>
    <p:sldId id="286" r:id="rId17"/>
    <p:sldId id="287" r:id="rId18"/>
    <p:sldId id="283" r:id="rId19"/>
    <p:sldId id="288" r:id="rId20"/>
    <p:sldId id="289" r:id="rId21"/>
    <p:sldId id="290" r:id="rId22"/>
    <p:sldId id="291" r:id="rId23"/>
    <p:sldId id="292" r:id="rId24"/>
    <p:sldId id="326" r:id="rId25"/>
    <p:sldId id="293" r:id="rId26"/>
    <p:sldId id="297" r:id="rId27"/>
    <p:sldId id="296" r:id="rId28"/>
    <p:sldId id="328" r:id="rId29"/>
    <p:sldId id="330" r:id="rId30"/>
    <p:sldId id="329" r:id="rId31"/>
    <p:sldId id="333" r:id="rId32"/>
    <p:sldId id="334" r:id="rId33"/>
    <p:sldId id="325" r:id="rId34"/>
    <p:sldId id="301" r:id="rId35"/>
    <p:sldId id="303" r:id="rId36"/>
    <p:sldId id="304" r:id="rId37"/>
    <p:sldId id="305" r:id="rId38"/>
    <p:sldId id="327" r:id="rId39"/>
    <p:sldId id="309" r:id="rId40"/>
    <p:sldId id="312" r:id="rId41"/>
    <p:sldId id="313" r:id="rId42"/>
    <p:sldId id="314" r:id="rId43"/>
    <p:sldId id="332" r:id="rId44"/>
    <p:sldId id="315" r:id="rId45"/>
    <p:sldId id="310" r:id="rId46"/>
    <p:sldId id="271" r:id="rId47"/>
    <p:sldId id="331" r:id="rId48"/>
    <p:sldId id="318" r:id="rId49"/>
    <p:sldId id="320" r:id="rId50"/>
    <p:sldId id="317" r:id="rId51"/>
    <p:sldId id="322" r:id="rId5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DEB"/>
    <a:srgbClr val="FDF6F5"/>
    <a:srgbClr val="FCEDEA"/>
    <a:srgbClr val="EFF7F0"/>
    <a:srgbClr val="E8F4E9"/>
    <a:srgbClr val="D2EAD5"/>
    <a:srgbClr val="FEFDF0"/>
    <a:srgbClr val="FDFBE7"/>
    <a:srgbClr val="5FDFB1"/>
    <a:srgbClr val="FEF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4854" autoAdjust="0"/>
  </p:normalViewPr>
  <p:slideViewPr>
    <p:cSldViewPr snapToGrid="0">
      <p:cViewPr varScale="1">
        <p:scale>
          <a:sx n="84" d="100"/>
          <a:sy n="84" d="100"/>
        </p:scale>
        <p:origin x="106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344"/>
    </p:cViewPr>
  </p:sorterViewPr>
  <p:notesViewPr>
    <p:cSldViewPr snapToGrid="0">
      <p:cViewPr varScale="1">
        <p:scale>
          <a:sx n="88" d="100"/>
          <a:sy n="88" d="100"/>
        </p:scale>
        <p:origin x="-3870"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8F2E7-D1B3-490F-9FED-FEBD6AF24ED1}" type="doc">
      <dgm:prSet loTypeId="urn:microsoft.com/office/officeart/2005/8/layout/hProcess9" loCatId="process" qsTypeId="urn:microsoft.com/office/officeart/2005/8/quickstyle/simple1" qsCatId="simple" csTypeId="urn:microsoft.com/office/officeart/2005/8/colors/colorful1" csCatId="colorful" phldr="1"/>
      <dgm:spPr/>
    </dgm:pt>
    <dgm:pt modelId="{40DCF641-8F74-46E7-A160-0B387919EA83}">
      <dgm:prSet phldrT="[Text]" custT="1"/>
      <dgm:spPr/>
      <dgm:t>
        <a:bodyPr/>
        <a:lstStyle/>
        <a:p>
          <a:r>
            <a:rPr lang="en-US" sz="2000" b="1" dirty="0">
              <a:latin typeface="Arial" panose="020B0604020202020204" pitchFamily="34" charset="0"/>
              <a:cs typeface="Arial" panose="020B0604020202020204" pitchFamily="34" charset="0"/>
            </a:rPr>
            <a:t>Sponsor Application</a:t>
          </a:r>
        </a:p>
      </dgm:t>
    </dgm:pt>
    <dgm:pt modelId="{C2F6FC81-7E83-476B-93E6-6BEC7CA6A0FA}" type="parTrans" cxnId="{3D52B101-4A74-4E24-BFAD-076458145DF5}">
      <dgm:prSet/>
      <dgm:spPr/>
      <dgm:t>
        <a:bodyPr/>
        <a:lstStyle/>
        <a:p>
          <a:endParaRPr lang="en-US"/>
        </a:p>
      </dgm:t>
    </dgm:pt>
    <dgm:pt modelId="{2F45DCCF-272A-4B17-8772-0C93BD30127B}" type="sibTrans" cxnId="{3D52B101-4A74-4E24-BFAD-076458145DF5}">
      <dgm:prSet/>
      <dgm:spPr/>
      <dgm:t>
        <a:bodyPr/>
        <a:lstStyle/>
        <a:p>
          <a:endParaRPr lang="en-US"/>
        </a:p>
      </dgm:t>
    </dgm:pt>
    <dgm:pt modelId="{5AAF8071-B772-45DE-BEB3-D5EC7C89FBBB}">
      <dgm:prSet phldrT="[Text]" custT="1"/>
      <dgm:spPr/>
      <dgm:t>
        <a:bodyPr/>
        <a:lstStyle/>
        <a:p>
          <a:r>
            <a:rPr lang="en-US" sz="2000" b="1" dirty="0">
              <a:latin typeface="Arial" panose="020B0604020202020204" pitchFamily="34" charset="0"/>
              <a:cs typeface="Arial" panose="020B0604020202020204" pitchFamily="34" charset="0"/>
            </a:rPr>
            <a:t>Site Application(s)</a:t>
          </a:r>
        </a:p>
      </dgm:t>
    </dgm:pt>
    <dgm:pt modelId="{76F4A522-005A-450B-85E1-677AAADC4B5B}" type="parTrans" cxnId="{1FAEE70D-5602-425C-871A-D1235C9825F8}">
      <dgm:prSet/>
      <dgm:spPr/>
      <dgm:t>
        <a:bodyPr/>
        <a:lstStyle/>
        <a:p>
          <a:endParaRPr lang="en-US"/>
        </a:p>
      </dgm:t>
    </dgm:pt>
    <dgm:pt modelId="{E0D3A63C-6ED9-4D55-8585-40FF72009140}" type="sibTrans" cxnId="{1FAEE70D-5602-425C-871A-D1235C9825F8}">
      <dgm:prSet/>
      <dgm:spPr/>
      <dgm:t>
        <a:bodyPr/>
        <a:lstStyle/>
        <a:p>
          <a:endParaRPr lang="en-US"/>
        </a:p>
      </dgm:t>
    </dgm:pt>
    <dgm:pt modelId="{0F253A09-FE22-49DF-9515-FD22B75AA71C}">
      <dgm:prSet phldrT="[Text]" custT="1"/>
      <dgm:spPr/>
      <dgm:t>
        <a:bodyPr/>
        <a:lstStyle/>
        <a:p>
          <a:r>
            <a:rPr lang="en-US" sz="2000" b="1" dirty="0">
              <a:latin typeface="Arial" panose="020B0604020202020204" pitchFamily="34" charset="0"/>
              <a:cs typeface="Arial" panose="020B0604020202020204" pitchFamily="34" charset="0"/>
            </a:rPr>
            <a:t>Off-line Forms</a:t>
          </a:r>
        </a:p>
      </dgm:t>
    </dgm:pt>
    <dgm:pt modelId="{E5C8BF33-6A5F-40B9-B582-E7CD7ABF3FBF}" type="parTrans" cxnId="{1EF95C95-2949-444C-9B9C-E6C5AA08D940}">
      <dgm:prSet/>
      <dgm:spPr/>
      <dgm:t>
        <a:bodyPr/>
        <a:lstStyle/>
        <a:p>
          <a:endParaRPr lang="en-US"/>
        </a:p>
      </dgm:t>
    </dgm:pt>
    <dgm:pt modelId="{A3886B13-AE87-4846-A8D7-3368BDD92A9B}" type="sibTrans" cxnId="{1EF95C95-2949-444C-9B9C-E6C5AA08D940}">
      <dgm:prSet/>
      <dgm:spPr/>
      <dgm:t>
        <a:bodyPr/>
        <a:lstStyle/>
        <a:p>
          <a:endParaRPr lang="en-US"/>
        </a:p>
      </dgm:t>
    </dgm:pt>
    <dgm:pt modelId="{ED5CD381-61F3-4A39-A872-04B97E051B75}" type="pres">
      <dgm:prSet presAssocID="{D458F2E7-D1B3-490F-9FED-FEBD6AF24ED1}" presName="CompostProcess" presStyleCnt="0">
        <dgm:presLayoutVars>
          <dgm:dir/>
          <dgm:resizeHandles val="exact"/>
        </dgm:presLayoutVars>
      </dgm:prSet>
      <dgm:spPr/>
    </dgm:pt>
    <dgm:pt modelId="{676B9485-E64B-4206-B74B-CA71374B9D53}" type="pres">
      <dgm:prSet presAssocID="{D458F2E7-D1B3-490F-9FED-FEBD6AF24ED1}" presName="arrow" presStyleLbl="bgShp" presStyleIdx="0" presStyleCnt="1"/>
      <dgm:spPr/>
    </dgm:pt>
    <dgm:pt modelId="{D1BF5B2D-597A-4A26-B353-527839840BB2}" type="pres">
      <dgm:prSet presAssocID="{D458F2E7-D1B3-490F-9FED-FEBD6AF24ED1}" presName="linearProcess" presStyleCnt="0"/>
      <dgm:spPr/>
    </dgm:pt>
    <dgm:pt modelId="{1CB6D21A-B630-41E6-AD9E-6FE1A6A37CAD}" type="pres">
      <dgm:prSet presAssocID="{40DCF641-8F74-46E7-A160-0B387919EA83}" presName="textNode" presStyleLbl="node1" presStyleIdx="0" presStyleCnt="3" custScaleX="105758">
        <dgm:presLayoutVars>
          <dgm:bulletEnabled val="1"/>
        </dgm:presLayoutVars>
      </dgm:prSet>
      <dgm:spPr/>
    </dgm:pt>
    <dgm:pt modelId="{C0ADEEF6-0741-4C0D-AF2F-67740A1DD0DC}" type="pres">
      <dgm:prSet presAssocID="{2F45DCCF-272A-4B17-8772-0C93BD30127B}" presName="sibTrans" presStyleCnt="0"/>
      <dgm:spPr/>
    </dgm:pt>
    <dgm:pt modelId="{21A937A7-FBCE-45B8-96C3-2ABEE73D1A5C}" type="pres">
      <dgm:prSet presAssocID="{5AAF8071-B772-45DE-BEB3-D5EC7C89FBBB}" presName="textNode" presStyleLbl="node1" presStyleIdx="1" presStyleCnt="3" custScaleX="111045">
        <dgm:presLayoutVars>
          <dgm:bulletEnabled val="1"/>
        </dgm:presLayoutVars>
      </dgm:prSet>
      <dgm:spPr/>
    </dgm:pt>
    <dgm:pt modelId="{36AF91FB-1D57-4D1D-B953-4BE7D1262060}" type="pres">
      <dgm:prSet presAssocID="{E0D3A63C-6ED9-4D55-8585-40FF72009140}" presName="sibTrans" presStyleCnt="0"/>
      <dgm:spPr/>
    </dgm:pt>
    <dgm:pt modelId="{1C9B7C8B-82C6-4983-B470-198E84B04CEB}" type="pres">
      <dgm:prSet presAssocID="{0F253A09-FE22-49DF-9515-FD22B75AA71C}" presName="textNode" presStyleLbl="node1" presStyleIdx="2" presStyleCnt="3" custScaleX="107214">
        <dgm:presLayoutVars>
          <dgm:bulletEnabled val="1"/>
        </dgm:presLayoutVars>
      </dgm:prSet>
      <dgm:spPr/>
    </dgm:pt>
  </dgm:ptLst>
  <dgm:cxnLst>
    <dgm:cxn modelId="{3D52B101-4A74-4E24-BFAD-076458145DF5}" srcId="{D458F2E7-D1B3-490F-9FED-FEBD6AF24ED1}" destId="{40DCF641-8F74-46E7-A160-0B387919EA83}" srcOrd="0" destOrd="0" parTransId="{C2F6FC81-7E83-476B-93E6-6BEC7CA6A0FA}" sibTransId="{2F45DCCF-272A-4B17-8772-0C93BD30127B}"/>
    <dgm:cxn modelId="{1FAEE70D-5602-425C-871A-D1235C9825F8}" srcId="{D458F2E7-D1B3-490F-9FED-FEBD6AF24ED1}" destId="{5AAF8071-B772-45DE-BEB3-D5EC7C89FBBB}" srcOrd="1" destOrd="0" parTransId="{76F4A522-005A-450B-85E1-677AAADC4B5B}" sibTransId="{E0D3A63C-6ED9-4D55-8585-40FF72009140}"/>
    <dgm:cxn modelId="{BE746916-F8FA-451F-87C5-56AFC53BC1C7}" type="presOf" srcId="{40DCF641-8F74-46E7-A160-0B387919EA83}" destId="{1CB6D21A-B630-41E6-AD9E-6FE1A6A37CAD}" srcOrd="0" destOrd="0" presId="urn:microsoft.com/office/officeart/2005/8/layout/hProcess9"/>
    <dgm:cxn modelId="{31600C1F-7BF2-4896-B056-053166A8C6F0}" type="presOf" srcId="{0F253A09-FE22-49DF-9515-FD22B75AA71C}" destId="{1C9B7C8B-82C6-4983-B470-198E84B04CEB}" srcOrd="0" destOrd="0" presId="urn:microsoft.com/office/officeart/2005/8/layout/hProcess9"/>
    <dgm:cxn modelId="{1CBC9794-F348-4198-97B9-D6A18555D5DE}" type="presOf" srcId="{5AAF8071-B772-45DE-BEB3-D5EC7C89FBBB}" destId="{21A937A7-FBCE-45B8-96C3-2ABEE73D1A5C}" srcOrd="0" destOrd="0" presId="urn:microsoft.com/office/officeart/2005/8/layout/hProcess9"/>
    <dgm:cxn modelId="{1EF95C95-2949-444C-9B9C-E6C5AA08D940}" srcId="{D458F2E7-D1B3-490F-9FED-FEBD6AF24ED1}" destId="{0F253A09-FE22-49DF-9515-FD22B75AA71C}" srcOrd="2" destOrd="0" parTransId="{E5C8BF33-6A5F-40B9-B582-E7CD7ABF3FBF}" sibTransId="{A3886B13-AE87-4846-A8D7-3368BDD92A9B}"/>
    <dgm:cxn modelId="{98B0EFE8-C206-4864-9476-D28C4B20C536}" type="presOf" srcId="{D458F2E7-D1B3-490F-9FED-FEBD6AF24ED1}" destId="{ED5CD381-61F3-4A39-A872-04B97E051B75}" srcOrd="0" destOrd="0" presId="urn:microsoft.com/office/officeart/2005/8/layout/hProcess9"/>
    <dgm:cxn modelId="{14874C87-F3A6-4E6D-8DA2-15F29A486C8C}" type="presParOf" srcId="{ED5CD381-61F3-4A39-A872-04B97E051B75}" destId="{676B9485-E64B-4206-B74B-CA71374B9D53}" srcOrd="0" destOrd="0" presId="urn:microsoft.com/office/officeart/2005/8/layout/hProcess9"/>
    <dgm:cxn modelId="{005110B5-620F-406B-992C-FF9C479923CF}" type="presParOf" srcId="{ED5CD381-61F3-4A39-A872-04B97E051B75}" destId="{D1BF5B2D-597A-4A26-B353-527839840BB2}" srcOrd="1" destOrd="0" presId="urn:microsoft.com/office/officeart/2005/8/layout/hProcess9"/>
    <dgm:cxn modelId="{1B51DB99-7222-449E-8C6E-501D8FE6813D}" type="presParOf" srcId="{D1BF5B2D-597A-4A26-B353-527839840BB2}" destId="{1CB6D21A-B630-41E6-AD9E-6FE1A6A37CAD}" srcOrd="0" destOrd="0" presId="urn:microsoft.com/office/officeart/2005/8/layout/hProcess9"/>
    <dgm:cxn modelId="{AC0C860C-2339-4ABA-A4B6-68177729496B}" type="presParOf" srcId="{D1BF5B2D-597A-4A26-B353-527839840BB2}" destId="{C0ADEEF6-0741-4C0D-AF2F-67740A1DD0DC}" srcOrd="1" destOrd="0" presId="urn:microsoft.com/office/officeart/2005/8/layout/hProcess9"/>
    <dgm:cxn modelId="{FA3A7CF3-62DD-431B-84B4-F9D0F7D3B95E}" type="presParOf" srcId="{D1BF5B2D-597A-4A26-B353-527839840BB2}" destId="{21A937A7-FBCE-45B8-96C3-2ABEE73D1A5C}" srcOrd="2" destOrd="0" presId="urn:microsoft.com/office/officeart/2005/8/layout/hProcess9"/>
    <dgm:cxn modelId="{A86559BF-F815-4E91-A04F-9A349B0F252B}" type="presParOf" srcId="{D1BF5B2D-597A-4A26-B353-527839840BB2}" destId="{36AF91FB-1D57-4D1D-B953-4BE7D1262060}" srcOrd="3" destOrd="0" presId="urn:microsoft.com/office/officeart/2005/8/layout/hProcess9"/>
    <dgm:cxn modelId="{28A5575A-7E94-4BEF-8BDE-91ECD55CD156}" type="presParOf" srcId="{D1BF5B2D-597A-4A26-B353-527839840BB2}" destId="{1C9B7C8B-82C6-4983-B470-198E84B04CEB}"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9485-E64B-4206-B74B-CA71374B9D53}">
      <dsp:nvSpPr>
        <dsp:cNvPr id="0" name=""/>
        <dsp:cNvSpPr/>
      </dsp:nvSpPr>
      <dsp:spPr>
        <a:xfrm>
          <a:off x="483824" y="0"/>
          <a:ext cx="5483340" cy="34478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6D21A-B630-41E6-AD9E-6FE1A6A37CAD}">
      <dsp:nvSpPr>
        <dsp:cNvPr id="0" name=""/>
        <dsp:cNvSpPr/>
      </dsp:nvSpPr>
      <dsp:spPr>
        <a:xfrm>
          <a:off x="3395" y="1034354"/>
          <a:ext cx="1919330" cy="137913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Sponsor Application</a:t>
          </a:r>
        </a:p>
      </dsp:txBody>
      <dsp:txXfrm>
        <a:off x="70719" y="1101678"/>
        <a:ext cx="1784682" cy="1244491"/>
      </dsp:txXfrm>
    </dsp:sp>
    <dsp:sp modelId="{21A937A7-FBCE-45B8-96C3-2ABEE73D1A5C}">
      <dsp:nvSpPr>
        <dsp:cNvPr id="0" name=""/>
        <dsp:cNvSpPr/>
      </dsp:nvSpPr>
      <dsp:spPr>
        <a:xfrm>
          <a:off x="2204641" y="1034354"/>
          <a:ext cx="2015281" cy="1379139"/>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Site Application(s)</a:t>
          </a:r>
        </a:p>
      </dsp:txBody>
      <dsp:txXfrm>
        <a:off x="2271965" y="1101678"/>
        <a:ext cx="1880633" cy="1244491"/>
      </dsp:txXfrm>
    </dsp:sp>
    <dsp:sp modelId="{1C9B7C8B-82C6-4983-B470-198E84B04CEB}">
      <dsp:nvSpPr>
        <dsp:cNvPr id="0" name=""/>
        <dsp:cNvSpPr/>
      </dsp:nvSpPr>
      <dsp:spPr>
        <a:xfrm>
          <a:off x="4501838" y="1034354"/>
          <a:ext cx="1945754" cy="1379139"/>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Off-line Forms</a:t>
          </a:r>
        </a:p>
      </dsp:txBody>
      <dsp:txXfrm>
        <a:off x="4569162" y="1101678"/>
        <a:ext cx="1811106" cy="12444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5A1A6671-490B-4B6E-A9D7-370C0B13C574}" type="datetimeFigureOut">
              <a:rPr lang="en-US" smtClean="0"/>
              <a:t>6/9/2025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EC8947C4-A88A-43A3-8EB5-18E1D78A89E5}" type="slidenum">
              <a:rPr lang="en-US" smtClean="0"/>
              <a:t>‹#›</a:t>
            </a:fld>
            <a:endParaRPr lang="en-US"/>
          </a:p>
        </p:txBody>
      </p:sp>
    </p:spTree>
    <p:extLst>
      <p:ext uri="{BB962C8B-B14F-4D97-AF65-F5344CB8AC3E}">
        <p14:creationId xmlns:p14="http://schemas.microsoft.com/office/powerpoint/2010/main" val="4027765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33D4E4B9-214D-4E50-92B2-21F4AF9A58E7}" type="datetimeFigureOut">
              <a:rPr lang="en-US" smtClean="0"/>
              <a:t>6/9/2025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C7D8B4C5-D0F7-429C-83B4-DFF8BC58C4A0}" type="slidenum">
              <a:rPr lang="en-US" smtClean="0"/>
              <a:t>‹#›</a:t>
            </a:fld>
            <a:endParaRPr lang="en-US"/>
          </a:p>
        </p:txBody>
      </p:sp>
    </p:spTree>
    <p:extLst>
      <p:ext uri="{BB962C8B-B14F-4D97-AF65-F5344CB8AC3E}">
        <p14:creationId xmlns:p14="http://schemas.microsoft.com/office/powerpoint/2010/main" val="342309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Aloha!  In this presentation, we will discuss the renewal application process.  Presented by Hawaii Child Nutrition Programs.</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1</a:t>
            </a:fld>
            <a:endParaRPr lang="en-US"/>
          </a:p>
        </p:txBody>
      </p:sp>
    </p:spTree>
    <p:extLst>
      <p:ext uri="{BB962C8B-B14F-4D97-AF65-F5344CB8AC3E}">
        <p14:creationId xmlns:p14="http://schemas.microsoft.com/office/powerpoint/2010/main" val="301691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sngStrike" dirty="0"/>
              <a:t>UPDATED-DONE:</a:t>
            </a:r>
          </a:p>
          <a:p>
            <a:r>
              <a:rPr lang="en-US" dirty="0"/>
              <a:t>The</a:t>
            </a:r>
            <a:r>
              <a:rPr lang="en-US" baseline="0" dirty="0"/>
              <a:t> renewal application consists of 3 parts.  All 3 parts </a:t>
            </a:r>
            <a:r>
              <a:rPr lang="en-US" u="sng" baseline="0" dirty="0"/>
              <a:t>must</a:t>
            </a:r>
            <a:r>
              <a:rPr lang="en-US" baseline="0" dirty="0"/>
              <a:t> be completed:</a:t>
            </a:r>
          </a:p>
          <a:p>
            <a:pPr marL="241638" indent="-241638">
              <a:buAutoNum type="arabicPeriod"/>
            </a:pPr>
            <a:r>
              <a:rPr lang="en-US" baseline="0" dirty="0"/>
              <a:t>Sponsor Application, </a:t>
            </a:r>
          </a:p>
          <a:p>
            <a:pPr marL="241638" indent="-241638">
              <a:buAutoNum type="arabicPeriod"/>
            </a:pPr>
            <a:r>
              <a:rPr lang="en-US" baseline="0" dirty="0"/>
              <a:t>Site Application(s), and</a:t>
            </a:r>
          </a:p>
          <a:p>
            <a:pPr marL="241638" indent="-241638">
              <a:buAutoNum type="arabicPeriod"/>
            </a:pPr>
            <a:r>
              <a:rPr lang="en-US" baseline="0" dirty="0"/>
              <a:t>Off-line Forms.</a:t>
            </a:r>
          </a:p>
          <a:p>
            <a:endParaRPr lang="en-US" baseline="0" dirty="0"/>
          </a:p>
          <a:p>
            <a:r>
              <a:rPr lang="en-US" baseline="0" dirty="0"/>
              <a:t>Please remember to proceed with completing the renewal application in this order.  If any acronyms are used on the Sponsor Application, Site Application(s), and/or the Off-line forms, please spell out the acronyms.  </a:t>
            </a:r>
          </a:p>
          <a:p>
            <a:endParaRPr lang="en-US" baseline="0" dirty="0"/>
          </a:p>
          <a:p>
            <a:r>
              <a:rPr lang="en-US" baseline="0" dirty="0"/>
              <a:t>Once you are finished, the application must be in </a:t>
            </a:r>
            <a:r>
              <a:rPr lang="en-US" b="1" baseline="0" dirty="0"/>
              <a:t>Pending Approval </a:t>
            </a:r>
            <a:r>
              <a:rPr lang="en-US" baseline="0" dirty="0"/>
              <a:t>status in order for the Program Specialist to begin the review process.  This is VERY important.  Every year, a number of SFAs forget to do this.  You must double check that the status is in Pending Approval once you are done.  We’ll show you towards the end of the presentation how to check what status your application is in.  </a:t>
            </a:r>
          </a:p>
          <a:p>
            <a:endParaRPr lang="en-US" baseline="0" dirty="0"/>
          </a:p>
          <a:p>
            <a:r>
              <a:rPr lang="en-US" baseline="0" dirty="0"/>
              <a:t>Now we’ll begin by showing you the first part of the application process, the Sponsor Application.  </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10</a:t>
            </a:fld>
            <a:endParaRPr lang="en-US"/>
          </a:p>
        </p:txBody>
      </p:sp>
    </p:spTree>
    <p:extLst>
      <p:ext uri="{BB962C8B-B14F-4D97-AF65-F5344CB8AC3E}">
        <p14:creationId xmlns:p14="http://schemas.microsoft.com/office/powerpoint/2010/main" val="19639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UPDATED - DONE:</a:t>
            </a:r>
          </a:p>
          <a:p>
            <a:r>
              <a:rPr lang="en-US" dirty="0"/>
              <a:t>This screen</a:t>
            </a:r>
            <a:r>
              <a:rPr lang="en-US" baseline="0" dirty="0"/>
              <a:t> shot shows </a:t>
            </a:r>
            <a:r>
              <a:rPr lang="en-US" dirty="0"/>
              <a:t>the</a:t>
            </a:r>
            <a:r>
              <a:rPr lang="en-US" baseline="0" dirty="0"/>
              <a:t> Sponsor Summary page.  We are looking at the “Checklist” tab.  The Checklist tab shows the status of the entire renewal application packet.  </a:t>
            </a:r>
            <a:endParaRPr lang="en-US" dirty="0"/>
          </a:p>
          <a:p>
            <a:endParaRPr lang="en-US" dirty="0"/>
          </a:p>
          <a:p>
            <a:r>
              <a:rPr lang="en-US" dirty="0"/>
              <a:t>First,</a:t>
            </a:r>
            <a:r>
              <a:rPr lang="en-US" baseline="0" dirty="0"/>
              <a:t> d</a:t>
            </a:r>
            <a:r>
              <a:rPr lang="en-US" dirty="0"/>
              <a:t>ouble</a:t>
            </a:r>
            <a:r>
              <a:rPr lang="en-US" baseline="0" dirty="0"/>
              <a:t> check that you are in Program Year 2026 in the upper right corner of the screen.  </a:t>
            </a:r>
          </a:p>
          <a:p>
            <a:endParaRPr lang="en-US" baseline="0"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11</a:t>
            </a:fld>
            <a:endParaRPr lang="en-US"/>
          </a:p>
        </p:txBody>
      </p:sp>
    </p:spTree>
    <p:extLst>
      <p:ext uri="{BB962C8B-B14F-4D97-AF65-F5344CB8AC3E}">
        <p14:creationId xmlns:p14="http://schemas.microsoft.com/office/powerpoint/2010/main" val="60176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baseline="0" dirty="0"/>
              <a:t>Next, click the “Applications” tab to begin the application process.</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12</a:t>
            </a:fld>
            <a:endParaRPr lang="en-US"/>
          </a:p>
        </p:txBody>
      </p:sp>
    </p:spTree>
    <p:extLst>
      <p:ext uri="{BB962C8B-B14F-4D97-AF65-F5344CB8AC3E}">
        <p14:creationId xmlns:p14="http://schemas.microsoft.com/office/powerpoint/2010/main" val="158914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looking</a:t>
            </a:r>
            <a:r>
              <a:rPr lang="en-US" baseline="0" dirty="0"/>
              <a:t> at the “Applications” tab.  Notice this SFA has to complete a Sponsor Application and two Site Applications since this SFA has two schools, an elementary school and a middle school.  </a:t>
            </a:r>
            <a:endParaRPr lang="en-US" dirty="0"/>
          </a:p>
          <a:p>
            <a:endParaRPr lang="en-US" dirty="0"/>
          </a:p>
          <a:p>
            <a:pPr defTabSz="966554">
              <a:defRPr/>
            </a:pPr>
            <a:r>
              <a:rPr lang="en-US" baseline="0" dirty="0"/>
              <a:t>Click the plus button on the right side to add the Sponsor Application.  </a:t>
            </a:r>
            <a:endParaRPr lang="en-US" dirty="0"/>
          </a:p>
          <a:p>
            <a:endParaRPr lang="en-US" dirty="0"/>
          </a:p>
          <a:p>
            <a:r>
              <a:rPr lang="en-US" dirty="0"/>
              <a:t>If you do not see the plus button as shown on this slide, this means you do not have </a:t>
            </a:r>
            <a:r>
              <a:rPr lang="en-US" b="1" dirty="0"/>
              <a:t>Sponsor Admin </a:t>
            </a:r>
            <a:r>
              <a:rPr lang="en-US" dirty="0"/>
              <a:t>access.  We explained earlier in this presentation that the person(s) with Sponsor Admin access for your SFA is authorized to complete the renewal application.  </a:t>
            </a:r>
          </a:p>
        </p:txBody>
      </p:sp>
      <p:sp>
        <p:nvSpPr>
          <p:cNvPr id="4" name="Slide Number Placeholder 3"/>
          <p:cNvSpPr>
            <a:spLocks noGrp="1"/>
          </p:cNvSpPr>
          <p:nvPr>
            <p:ph type="sldNum" sz="quarter" idx="5"/>
          </p:nvPr>
        </p:nvSpPr>
        <p:spPr/>
        <p:txBody>
          <a:bodyPr/>
          <a:lstStyle/>
          <a:p>
            <a:fld id="{C7D8B4C5-D0F7-429C-83B4-DFF8BC58C4A0}" type="slidenum">
              <a:rPr lang="en-US" smtClean="0"/>
              <a:t>13</a:t>
            </a:fld>
            <a:endParaRPr lang="en-US"/>
          </a:p>
        </p:txBody>
      </p:sp>
    </p:spTree>
    <p:extLst>
      <p:ext uri="{BB962C8B-B14F-4D97-AF65-F5344CB8AC3E}">
        <p14:creationId xmlns:p14="http://schemas.microsoft.com/office/powerpoint/2010/main" val="205208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Sponsor Application, some information </a:t>
            </a:r>
            <a:r>
              <a:rPr lang="en-US" baseline="0" dirty="0"/>
              <a:t>from the previous school year’s </a:t>
            </a:r>
            <a:r>
              <a:rPr lang="en-US" u="sng" baseline="0" dirty="0"/>
              <a:t>approved</a:t>
            </a:r>
            <a:r>
              <a:rPr lang="en-US" baseline="0" dirty="0"/>
              <a:t> application will be carried over to the new school year.  Data will </a:t>
            </a:r>
            <a:r>
              <a:rPr lang="en-US" u="sng" baseline="0" dirty="0"/>
              <a:t>not</a:t>
            </a:r>
            <a:r>
              <a:rPr lang="en-US" baseline="0" dirty="0"/>
              <a:t> prepopulate if the previous school year’s application is in pending approval, pending submission, or needs correction status.  </a:t>
            </a:r>
          </a:p>
          <a:p>
            <a:endParaRPr lang="en-US" dirty="0"/>
          </a:p>
          <a:p>
            <a:r>
              <a:rPr lang="en-US" dirty="0"/>
              <a:t>The information that is carried over is information</a:t>
            </a:r>
            <a:r>
              <a:rPr lang="en-US" baseline="0" dirty="0"/>
              <a:t> that typically does not change from year to year, such as the address of the SFA.</a:t>
            </a:r>
          </a:p>
          <a:p>
            <a:endParaRPr lang="en-US" baseline="0" dirty="0"/>
          </a:p>
          <a:p>
            <a:r>
              <a:rPr lang="en-US" baseline="0" dirty="0"/>
              <a:t>The information that needs to be entered is information that is most likely to change or information that needs to be updated annually, such as contract and meal price information.  </a:t>
            </a:r>
          </a:p>
          <a:p>
            <a:endParaRPr lang="en-US" baseline="0" dirty="0"/>
          </a:p>
          <a:p>
            <a:r>
              <a:rPr lang="en-US" baseline="0" dirty="0"/>
              <a:t>When completing the application, double check all of the information and update the information, as needed, to ensure everything is accurate.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14</a:t>
            </a:fld>
            <a:endParaRPr lang="en-US"/>
          </a:p>
        </p:txBody>
      </p:sp>
    </p:spTree>
    <p:extLst>
      <p:ext uri="{BB962C8B-B14F-4D97-AF65-F5344CB8AC3E}">
        <p14:creationId xmlns:p14="http://schemas.microsoft.com/office/powerpoint/2010/main" val="90968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take a few minutes to go over some of the areas where we commonly find errors on the Sponsor Application.  </a:t>
            </a:r>
          </a:p>
          <a:p>
            <a:endParaRPr lang="en-US" dirty="0"/>
          </a:p>
          <a:p>
            <a:r>
              <a:rPr lang="en-US" dirty="0"/>
              <a:t>This slide shows the Vendor/Food Service Management Company section:</a:t>
            </a:r>
          </a:p>
          <a:p>
            <a:endParaRPr lang="en-US" dirty="0"/>
          </a:p>
          <a:p>
            <a:r>
              <a:rPr lang="en-US" dirty="0"/>
              <a:t>If you have a contract to purchase meals from a vendor or food service management company, enter the information in this section.  </a:t>
            </a:r>
          </a:p>
          <a:p>
            <a:endParaRPr lang="en-US" dirty="0"/>
          </a:p>
          <a:p>
            <a:r>
              <a:rPr lang="en-US" dirty="0"/>
              <a:t>For ‘Vendor Type’, make the appropriate selection from the drop down menu:</a:t>
            </a:r>
            <a:endParaRPr lang="en-US" b="1" dirty="0"/>
          </a:p>
          <a:p>
            <a:pPr marL="181229" indent="-181229">
              <a:buFontTx/>
              <a:buChar char="-"/>
            </a:pPr>
            <a:r>
              <a:rPr lang="en-US" dirty="0"/>
              <a:t>Food Service Management Company</a:t>
            </a:r>
          </a:p>
          <a:p>
            <a:pPr marL="181229" indent="-181229">
              <a:buFontTx/>
              <a:buChar char="-"/>
            </a:pPr>
            <a:r>
              <a:rPr lang="en-US" dirty="0"/>
              <a:t>School/School District Vendor (in other words, another SFA)</a:t>
            </a:r>
          </a:p>
          <a:p>
            <a:pPr marL="181229" indent="-181229">
              <a:buFontTx/>
              <a:buChar char="-"/>
            </a:pPr>
            <a:r>
              <a:rPr lang="en-US" dirty="0"/>
              <a:t>Other Vendor </a:t>
            </a:r>
          </a:p>
          <a:p>
            <a:pPr marL="181229" indent="-181229">
              <a:buFontTx/>
              <a:buChar char="-"/>
            </a:pPr>
            <a:endParaRPr lang="en-US" dirty="0"/>
          </a:p>
          <a:p>
            <a:r>
              <a:rPr lang="en-US" dirty="0"/>
              <a:t>Enter the rest of the information for the vendor.  </a:t>
            </a:r>
          </a:p>
          <a:p>
            <a:pPr marL="181229" indent="-181229">
              <a:buFontTx/>
              <a:buChar char="-"/>
            </a:pPr>
            <a:endParaRPr lang="en-US" dirty="0"/>
          </a:p>
          <a:p>
            <a:r>
              <a:rPr lang="en-US" dirty="0"/>
              <a:t>For ‘$ Amount’, enter the total amount that you anticipate paying for the entire school year.  </a:t>
            </a:r>
          </a:p>
          <a:p>
            <a:endParaRPr lang="en-US" dirty="0"/>
          </a:p>
          <a:p>
            <a:r>
              <a:rPr lang="en-US" dirty="0"/>
              <a:t>Then, answer the questions in this section:</a:t>
            </a:r>
          </a:p>
          <a:p>
            <a:pPr marL="181229" indent="-181229">
              <a:buFontTx/>
              <a:buChar char="-"/>
            </a:pPr>
            <a:r>
              <a:rPr lang="en-US" dirty="0"/>
              <a:t>Is this a new contract?  (select ‘Yes’ if it is a new contract OR select ‘No’ if it is a renewal contract).  If ‘Yes’ is selected, proceed to the next section.</a:t>
            </a:r>
          </a:p>
          <a:p>
            <a:pPr marL="181229" indent="-181229">
              <a:buFontTx/>
              <a:buChar char="-"/>
            </a:pPr>
            <a:r>
              <a:rPr lang="en-US" dirty="0"/>
              <a:t>If you answered no, answer the question, will you be renewing the contract with this vendor/FSMC this year?  (select ‘Yes’ or ‘No’). </a:t>
            </a:r>
          </a:p>
          <a:p>
            <a:pPr marL="181229" indent="-181229">
              <a:buFontTx/>
              <a:buChar char="-"/>
            </a:pPr>
            <a:r>
              <a:rPr lang="en-US" dirty="0"/>
              <a:t>For a renewal contract, select the renewal year from the drop down menu (for example, if this is the first year that you are renewing the vended contract, select ‘Year 1’).  </a:t>
            </a:r>
          </a:p>
          <a:p>
            <a:endParaRPr lang="en-US" dirty="0"/>
          </a:p>
          <a:p>
            <a:r>
              <a:rPr lang="en-US" dirty="0"/>
              <a:t>If your SFA contracts with more than one vendor for meals,  </a:t>
            </a:r>
            <a:r>
              <a:rPr lang="en-US" b="1" dirty="0"/>
              <a:t>&lt;CLICK&gt;  </a:t>
            </a:r>
            <a:r>
              <a:rPr lang="en-US" dirty="0"/>
              <a:t>click the “Add Lines” button so you can enter the information for your additional vendor.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15</a:t>
            </a:fld>
            <a:endParaRPr lang="en-US"/>
          </a:p>
        </p:txBody>
      </p:sp>
    </p:spTree>
    <p:extLst>
      <p:ext uri="{BB962C8B-B14F-4D97-AF65-F5344CB8AC3E}">
        <p14:creationId xmlns:p14="http://schemas.microsoft.com/office/powerpoint/2010/main" val="322705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b="1" dirty="0"/>
              <a:t>NOTE:  check if this question is #27 or #28 in production</a:t>
            </a:r>
          </a:p>
          <a:p>
            <a:pPr defTabSz="966554">
              <a:defRPr/>
            </a:pPr>
            <a:endParaRPr lang="en-US" dirty="0"/>
          </a:p>
          <a:p>
            <a:pPr defTabSz="966554">
              <a:defRPr/>
            </a:pPr>
            <a:r>
              <a:rPr lang="en-US" dirty="0"/>
              <a:t>For</a:t>
            </a:r>
            <a:r>
              <a:rPr lang="en-US" baseline="0" dirty="0"/>
              <a:t> the Verification Method Section, currently, all SFAs that accept free and reduced price applications are using the Standard Method (verify 3% of applications).  </a:t>
            </a:r>
          </a:p>
          <a:p>
            <a:pPr defTabSz="966554">
              <a:defRPr/>
            </a:pPr>
            <a:endParaRPr lang="en-US" baseline="0" dirty="0"/>
          </a:p>
          <a:p>
            <a:pPr defTabSz="966554">
              <a:defRPr/>
            </a:pPr>
            <a:r>
              <a:rPr lang="en-US" baseline="0" dirty="0"/>
              <a:t>If your SFA is interested in the Alternate Methods, please refer to the USDA Eligibility Manual for School Meals.  The manual describes the Alternate Methods and the criteria for being able to qualify to use the Alternate Methods.  If you think your SFA qualifies for one of the Alternate Methods, your SFA will need to submit documentation to HCNP to demonstrate this.  </a:t>
            </a:r>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16</a:t>
            </a:fld>
            <a:endParaRPr lang="en-US"/>
          </a:p>
        </p:txBody>
      </p:sp>
    </p:spTree>
    <p:extLst>
      <p:ext uri="{BB962C8B-B14F-4D97-AF65-F5344CB8AC3E}">
        <p14:creationId xmlns:p14="http://schemas.microsoft.com/office/powerpoint/2010/main" val="3704870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check numbering in production</a:t>
            </a:r>
          </a:p>
          <a:p>
            <a:endParaRPr lang="en-US" dirty="0"/>
          </a:p>
          <a:p>
            <a:r>
              <a:rPr lang="en-US" dirty="0"/>
              <a:t>Meal Price Information Chart:  remember to enter ‘0’ for any meals that you do not serve.  </a:t>
            </a:r>
          </a:p>
          <a:p>
            <a:endParaRPr lang="en-US" dirty="0"/>
          </a:p>
          <a:p>
            <a:r>
              <a:rPr lang="en-US" dirty="0"/>
              <a:t>For example, this SFA does not have any preschoolers.  Therefore, ‘0’ must be entered for preschool.  </a:t>
            </a:r>
          </a:p>
          <a:p>
            <a:endParaRPr lang="en-US" dirty="0"/>
          </a:p>
          <a:p>
            <a:pPr defTabSz="966554">
              <a:defRPr/>
            </a:pPr>
            <a:r>
              <a:rPr lang="en-US" baseline="0" dirty="0"/>
              <a:t>If ‘0’ is not entered, you will see an error message for this section.  </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17</a:t>
            </a:fld>
            <a:endParaRPr lang="en-US"/>
          </a:p>
        </p:txBody>
      </p:sp>
    </p:spTree>
    <p:extLst>
      <p:ext uri="{BB962C8B-B14F-4D97-AF65-F5344CB8AC3E}">
        <p14:creationId xmlns:p14="http://schemas.microsoft.com/office/powerpoint/2010/main" val="43235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baseline="0" dirty="0"/>
              <a:t>To complete the Sponsor Application, verify the existing information that was carried over from the previous school year and make any necessary updates.</a:t>
            </a:r>
          </a:p>
          <a:p>
            <a:pPr defTabSz="966554">
              <a:defRPr/>
            </a:pPr>
            <a:endParaRPr lang="en-US" baseline="0" dirty="0"/>
          </a:p>
          <a:p>
            <a:pPr defTabSz="966554">
              <a:defRPr/>
            </a:pPr>
            <a:r>
              <a:rPr lang="en-US" baseline="0" dirty="0"/>
              <a:t>Review all of the information on the application to make sure everything is correct.  If there are staff that are listed on the application who no longer work at your SFA, please make the necessary updates so HCNP’s directory is updated.  </a:t>
            </a:r>
            <a:endParaRPr lang="en-US" dirty="0"/>
          </a:p>
          <a:p>
            <a:endParaRPr lang="en-US" dirty="0"/>
          </a:p>
          <a:p>
            <a:r>
              <a:rPr lang="en-US" baseline="0" dirty="0"/>
              <a:t>Enter the information that is not carried over from the previous year that is still current.</a:t>
            </a:r>
          </a:p>
          <a:p>
            <a:endParaRPr lang="en-US" baseline="0" dirty="0"/>
          </a:p>
          <a:p>
            <a:r>
              <a:rPr lang="en-US" baseline="0" dirty="0"/>
              <a:t>When the Sponsor Application is complete, certify the information by checking the checkbox and submit the Sponsor Application.  If any errors are identified, correct all of the errors and resubmit.  Once all errors have been corrected, the status of the Sponsor Application should be ‘Pending Submission’.</a:t>
            </a:r>
          </a:p>
          <a:p>
            <a:endParaRPr lang="en-US" baseline="0" dirty="0"/>
          </a:p>
          <a:p>
            <a:r>
              <a:rPr lang="en-US" baseline="0" dirty="0"/>
              <a:t>Next, we will discuss the second part of the renewal application, the Site Application.</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18</a:t>
            </a:fld>
            <a:endParaRPr lang="en-US"/>
          </a:p>
        </p:txBody>
      </p:sp>
    </p:spTree>
    <p:extLst>
      <p:ext uri="{BB962C8B-B14F-4D97-AF65-F5344CB8AC3E}">
        <p14:creationId xmlns:p14="http://schemas.microsoft.com/office/powerpoint/2010/main" val="150889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completed the Sponsor Application, return to the “Applications” tab and add the Site Application by clicking on the plus button.</a:t>
            </a:r>
          </a:p>
        </p:txBody>
      </p:sp>
      <p:sp>
        <p:nvSpPr>
          <p:cNvPr id="4" name="Slide Number Placeholder 3"/>
          <p:cNvSpPr>
            <a:spLocks noGrp="1"/>
          </p:cNvSpPr>
          <p:nvPr>
            <p:ph type="sldNum" sz="quarter" idx="5"/>
          </p:nvPr>
        </p:nvSpPr>
        <p:spPr/>
        <p:txBody>
          <a:bodyPr/>
          <a:lstStyle/>
          <a:p>
            <a:fld id="{C7D8B4C5-D0F7-429C-83B4-DFF8BC58C4A0}" type="slidenum">
              <a:rPr lang="en-US" smtClean="0"/>
              <a:t>19</a:t>
            </a:fld>
            <a:endParaRPr lang="en-US"/>
          </a:p>
        </p:txBody>
      </p:sp>
    </p:spTree>
    <p:extLst>
      <p:ext uri="{BB962C8B-B14F-4D97-AF65-F5344CB8AC3E}">
        <p14:creationId xmlns:p14="http://schemas.microsoft.com/office/powerpoint/2010/main" val="312846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During this presentation, we will explain:</a:t>
            </a:r>
          </a:p>
          <a:p>
            <a:pPr marL="181229" indent="-181229">
              <a:buFontTx/>
              <a:buChar char="-"/>
            </a:pPr>
            <a:r>
              <a:rPr lang="en-US" baseline="0" dirty="0"/>
              <a:t>How to access HCNP Systems,</a:t>
            </a:r>
          </a:p>
          <a:p>
            <a:pPr marL="181229" indent="-181229">
              <a:buFontTx/>
              <a:buChar char="-"/>
            </a:pPr>
            <a:r>
              <a:rPr lang="en-US" baseline="0" dirty="0"/>
              <a:t>How to complete the renewal application, and</a:t>
            </a:r>
          </a:p>
          <a:p>
            <a:pPr marL="181229" indent="-181229">
              <a:buFontTx/>
              <a:buChar char="-"/>
            </a:pPr>
            <a:r>
              <a:rPr lang="en-US" baseline="0" dirty="0"/>
              <a:t>When the renewal application is due.</a:t>
            </a:r>
          </a:p>
          <a:p>
            <a:pPr marL="181229" indent="-181229">
              <a:buFontTx/>
              <a:buChar char="-"/>
            </a:pPr>
            <a:endParaRPr lang="en-US" baseline="0" dirty="0"/>
          </a:p>
          <a:p>
            <a:r>
              <a:rPr lang="en-US" baseline="0" dirty="0"/>
              <a:t>This presentation is a review of the renewal application process.  We will NOT review each question on the applications, but we will discuss some frequently asked questions and common errors that we find when reviewing the renewal application.  </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2</a:t>
            </a:fld>
            <a:endParaRPr lang="en-US"/>
          </a:p>
        </p:txBody>
      </p:sp>
    </p:spTree>
    <p:extLst>
      <p:ext uri="{BB962C8B-B14F-4D97-AF65-F5344CB8AC3E}">
        <p14:creationId xmlns:p14="http://schemas.microsoft.com/office/powerpoint/2010/main" val="1898101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information</a:t>
            </a:r>
            <a:r>
              <a:rPr lang="en-US" baseline="0" dirty="0"/>
              <a:t> from the previous year’s approved Site Application will carry over, such as:</a:t>
            </a:r>
          </a:p>
          <a:p>
            <a:pPr marL="181229" indent="-181229">
              <a:buFontTx/>
              <a:buChar char="-"/>
            </a:pPr>
            <a:r>
              <a:rPr lang="en-US" baseline="0" dirty="0"/>
              <a:t>Contact Information,</a:t>
            </a:r>
          </a:p>
          <a:p>
            <a:pPr marL="181229" indent="-181229">
              <a:buFontTx/>
              <a:buChar char="-"/>
            </a:pPr>
            <a:r>
              <a:rPr lang="en-US" baseline="0" dirty="0"/>
              <a:t>NSLP, SBP, and FFVP sections, AND</a:t>
            </a:r>
          </a:p>
          <a:p>
            <a:pPr marL="181229" indent="-181229">
              <a:buFontTx/>
              <a:buChar char="-"/>
            </a:pPr>
            <a:r>
              <a:rPr lang="en-US" baseline="0" dirty="0"/>
              <a:t>Accountability Information.</a:t>
            </a:r>
          </a:p>
          <a:p>
            <a:endParaRPr lang="en-US" baseline="0" dirty="0"/>
          </a:p>
          <a:p>
            <a:r>
              <a:rPr lang="en-US" baseline="0" dirty="0"/>
              <a:t>Make sure everything is still current.  If not, make the necessary updates.  </a:t>
            </a:r>
          </a:p>
          <a:p>
            <a:endParaRPr lang="en-US" baseline="0" dirty="0"/>
          </a:p>
          <a:p>
            <a:r>
              <a:rPr lang="en-US" baseline="0" dirty="0"/>
              <a:t>Some of the information that is not carried over from the previous year include:</a:t>
            </a:r>
          </a:p>
          <a:p>
            <a:pPr marL="181229" indent="-181229">
              <a:buFontTx/>
              <a:buChar char="-"/>
            </a:pPr>
            <a:r>
              <a:rPr lang="en-US" baseline="0" dirty="0"/>
              <a:t>Afterschool Snack Program and Seamless Summer Option sections, and</a:t>
            </a:r>
          </a:p>
          <a:p>
            <a:pPr marL="181229" indent="-181229">
              <a:buFontTx/>
              <a:buChar char="-"/>
            </a:pPr>
            <a:r>
              <a:rPr lang="en-US" baseline="0" dirty="0"/>
              <a:t>Food Safety Inspection Information.</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20</a:t>
            </a:fld>
            <a:endParaRPr lang="en-US"/>
          </a:p>
        </p:txBody>
      </p:sp>
    </p:spTree>
    <p:extLst>
      <p:ext uri="{BB962C8B-B14F-4D97-AF65-F5344CB8AC3E}">
        <p14:creationId xmlns:p14="http://schemas.microsoft.com/office/powerpoint/2010/main" val="487798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slide shows part of the General Information section of the Site Application. </a:t>
            </a:r>
          </a:p>
          <a:p>
            <a:endParaRPr lang="en-US" baseline="0" dirty="0"/>
          </a:p>
          <a:p>
            <a:r>
              <a:rPr lang="en-US" baseline="0" dirty="0"/>
              <a:t>We will review some of the common mistakes that are made:</a:t>
            </a:r>
          </a:p>
          <a:p>
            <a:endParaRPr lang="en-US" baseline="0" dirty="0"/>
          </a:p>
          <a:p>
            <a:r>
              <a:rPr lang="en-US" baseline="0" dirty="0"/>
              <a:t>For question #16,  Campus Type:  Closed Campus means students are </a:t>
            </a:r>
            <a:r>
              <a:rPr lang="en-US" u="sng" baseline="0" dirty="0"/>
              <a:t>not</a:t>
            </a:r>
            <a:r>
              <a:rPr lang="en-US" baseline="0" dirty="0"/>
              <a:t> allowed to leave campus during the school day to buy lunch.  Open Campus means students are allowed to leave campus during the school day to buy lunch.  </a:t>
            </a:r>
          </a:p>
          <a:p>
            <a:endParaRPr lang="en-US" baseline="0" dirty="0"/>
          </a:p>
          <a:p>
            <a:r>
              <a:rPr lang="en-US" baseline="0" dirty="0"/>
              <a:t>For question #20:  Are meals served in locations other than the regular dining areas?  In other words, are meals counted in multiple locations at your school?  Examples include, but are not limited to, classrooms, kiosks, and the gym.  </a:t>
            </a:r>
          </a:p>
          <a:p>
            <a:r>
              <a:rPr lang="en-US" baseline="0" dirty="0"/>
              <a:t>On this slide, this school serves meals in the cafeteria and also serves meals in one preschool classroom.  For this school, the answer to question #20 would be “Yes” and for question #21, the school would enter “1” for the one preschool classroom as the other location where meals are counted.  If the answer is yes to question #20, your SFA must complete the offline form called, “On-Campus Meal Service and Counting Locations.”  We will show you where all of the offline forms are located later in this presentation.  </a:t>
            </a:r>
          </a:p>
          <a:p>
            <a:endParaRPr lang="en-US" baseline="0" dirty="0"/>
          </a:p>
          <a:p>
            <a:r>
              <a:rPr lang="en-US" baseline="0" dirty="0"/>
              <a:t>For question #22:  Does this site regularly serve meals to students off campus?  This does not include occasional field trips.  An example of meals being served to students off campus on a regular basis include a school has groups of students that go to another location every day for a Farm to School program where meals are served and counted.  If your school answers “Yes” to question #22, enter the number of off campus locations in #23.  The Off-Campus Meal Service and Counting Locations form will need to be completed.</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21</a:t>
            </a:fld>
            <a:endParaRPr lang="en-US"/>
          </a:p>
        </p:txBody>
      </p:sp>
    </p:spTree>
    <p:extLst>
      <p:ext uri="{BB962C8B-B14F-4D97-AF65-F5344CB8AC3E}">
        <p14:creationId xmlns:p14="http://schemas.microsoft.com/office/powerpoint/2010/main" val="4043529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baseline="0" dirty="0"/>
              <a:t>For questions #24-25:  Licensing information must be entered for RCCIs </a:t>
            </a:r>
            <a:r>
              <a:rPr lang="en-US" u="sng" baseline="0" dirty="0"/>
              <a:t>only</a:t>
            </a:r>
            <a:r>
              <a:rPr lang="en-US" u="none" baseline="0" dirty="0"/>
              <a:t> </a:t>
            </a:r>
            <a:r>
              <a:rPr lang="en-US" baseline="0" dirty="0"/>
              <a:t>(RCCIs are Residential Child Care Institutions).  Therefore, if you are a school, do </a:t>
            </a:r>
            <a:r>
              <a:rPr lang="en-US" u="sng" baseline="0" dirty="0"/>
              <a:t>NOT</a:t>
            </a:r>
            <a:r>
              <a:rPr lang="en-US" baseline="0" dirty="0"/>
              <a:t> enter any licensing information because this does not apply to you.</a:t>
            </a:r>
          </a:p>
          <a:p>
            <a:pPr defTabSz="966554">
              <a:defRPr/>
            </a:pPr>
            <a:endParaRPr lang="en-US" baseline="0" dirty="0"/>
          </a:p>
          <a:p>
            <a:pPr defTabSz="966554">
              <a:defRPr/>
            </a:pPr>
            <a:r>
              <a:rPr lang="en-US" baseline="0" dirty="0"/>
              <a:t>For RCCIs, email a copy of the current license to the NSLP Team as part of your renewal application.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22</a:t>
            </a:fld>
            <a:endParaRPr lang="en-US"/>
          </a:p>
        </p:txBody>
      </p:sp>
    </p:spTree>
    <p:extLst>
      <p:ext uri="{BB962C8B-B14F-4D97-AF65-F5344CB8AC3E}">
        <p14:creationId xmlns:p14="http://schemas.microsoft.com/office/powerpoint/2010/main" val="216860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need to check whether or not CEP is in the site app in production.  It is removed in UAT. </a:t>
            </a:r>
          </a:p>
          <a:p>
            <a:endParaRPr lang="en-US" dirty="0"/>
          </a:p>
          <a:p>
            <a:r>
              <a:rPr lang="en-US" dirty="0"/>
              <a:t>For the CEP section, do </a:t>
            </a:r>
            <a:r>
              <a:rPr lang="en-US" u="sng" dirty="0"/>
              <a:t>NOT</a:t>
            </a:r>
            <a:r>
              <a:rPr lang="en-US" dirty="0"/>
              <a:t> complete this section.  The NSLP Specialist will enter your school’s CEP information if your school plans on participating in CEP in the upcoming school year.   </a:t>
            </a:r>
          </a:p>
          <a:p>
            <a:endParaRPr lang="en-US" dirty="0"/>
          </a:p>
          <a:p>
            <a:r>
              <a:rPr lang="en-US" dirty="0"/>
              <a:t>It is important to note that SFAs that are participating in CEP will see warning messages under the CEP section.  The warning messages in this section will </a:t>
            </a:r>
            <a:r>
              <a:rPr lang="en-US" u="sng" dirty="0"/>
              <a:t>not</a:t>
            </a:r>
            <a:r>
              <a:rPr lang="en-US" dirty="0"/>
              <a:t> prevent your application from being submitted.  Therefore, you may disregard the warning messages in the CEP section.</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23</a:t>
            </a:fld>
            <a:endParaRPr lang="en-US"/>
          </a:p>
        </p:txBody>
      </p:sp>
    </p:spTree>
    <p:extLst>
      <p:ext uri="{BB962C8B-B14F-4D97-AF65-F5344CB8AC3E}">
        <p14:creationId xmlns:p14="http://schemas.microsoft.com/office/powerpoint/2010/main" val="1193371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the National School Lunch and School Breakfast Program sections, the information that was entered in your approved application last school year will be carried over to the new school year.  Review the sections carefully and make any necessary updates.</a:t>
            </a:r>
          </a:p>
          <a:p>
            <a:endParaRPr lang="en-US" baseline="0" dirty="0"/>
          </a:p>
          <a:p>
            <a:r>
              <a:rPr lang="en-US" baseline="0" dirty="0"/>
              <a:t>Here are a few reminders:</a:t>
            </a:r>
          </a:p>
          <a:p>
            <a:endParaRPr lang="en-US" baseline="0" dirty="0"/>
          </a:p>
          <a:p>
            <a:pPr defTabSz="966554">
              <a:defRPr/>
            </a:pPr>
            <a:r>
              <a:rPr lang="en-US" baseline="0" dirty="0"/>
              <a:t>For questions #41 and #46:  Indicate your participation in NSLP and/or SBP.  </a:t>
            </a:r>
          </a:p>
          <a:p>
            <a:pPr defTabSz="966554">
              <a:defRPr/>
            </a:pPr>
            <a:endParaRPr lang="en-US" baseline="0" dirty="0"/>
          </a:p>
          <a:p>
            <a:r>
              <a:rPr lang="en-US" baseline="0" dirty="0"/>
              <a:t>Indicate the type of participation:</a:t>
            </a:r>
          </a:p>
          <a:p>
            <a:pPr marL="181229" indent="-181229">
              <a:buFontTx/>
              <a:buChar char="-"/>
            </a:pPr>
            <a:r>
              <a:rPr lang="en-US" baseline="0" dirty="0"/>
              <a:t>Regular Claiming OR</a:t>
            </a:r>
          </a:p>
          <a:p>
            <a:pPr marL="181229" indent="-181229">
              <a:buFontTx/>
              <a:buChar char="-"/>
            </a:pPr>
            <a:r>
              <a:rPr lang="en-US" baseline="0" dirty="0"/>
              <a:t>Provision 2 or Provision 3  OR</a:t>
            </a:r>
          </a:p>
          <a:p>
            <a:pPr marL="181229" indent="-181229">
              <a:buFontTx/>
              <a:buChar char="-"/>
            </a:pPr>
            <a:r>
              <a:rPr lang="en-US" baseline="0" dirty="0"/>
              <a:t>Community Eligibility Provision OR </a:t>
            </a:r>
          </a:p>
          <a:p>
            <a:pPr marL="181229" indent="-181229">
              <a:buFontTx/>
              <a:buChar char="-"/>
            </a:pPr>
            <a:r>
              <a:rPr lang="en-US" baseline="0" dirty="0"/>
              <a:t>Not Participating</a:t>
            </a:r>
          </a:p>
          <a:p>
            <a:endParaRPr lang="en-US" baseline="0" dirty="0"/>
          </a:p>
          <a:p>
            <a:r>
              <a:rPr lang="en-US" baseline="0" dirty="0"/>
              <a:t>For questions #42 and #47:  Indicate the months when meals will be served.  This is important because this enables your SFA to submit your claim for reimbursement.  For example, if your school starts in August, but August is not checked, you will not be able to submit an August claim.  If this happens, you will need to revise the Site Application.  </a:t>
            </a:r>
          </a:p>
          <a:p>
            <a:endParaRPr lang="en-US" baseline="0" dirty="0"/>
          </a:p>
          <a:p>
            <a:r>
              <a:rPr lang="en-US" baseline="0" dirty="0"/>
              <a:t>For questions #44 and #49:  If your site does Offer vs Serve (OVS), select the grade levels that implement Offer vs Serve.  This information is used during an Administrative Review when we are observing meal service and are identifying whether or not the meals are reimbursable.  Therefore, it is very important to make sure the information on the application is correct.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24</a:t>
            </a:fld>
            <a:endParaRPr lang="en-US"/>
          </a:p>
        </p:txBody>
      </p:sp>
    </p:spTree>
    <p:extLst>
      <p:ext uri="{BB962C8B-B14F-4D97-AF65-F5344CB8AC3E}">
        <p14:creationId xmlns:p14="http://schemas.microsoft.com/office/powerpoint/2010/main" val="1936649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the Afterschool Snack Program section, the information in this section is </a:t>
            </a:r>
            <a:r>
              <a:rPr lang="en-US" u="sng" baseline="0" dirty="0"/>
              <a:t>not</a:t>
            </a:r>
            <a:r>
              <a:rPr lang="en-US" baseline="0" dirty="0"/>
              <a:t> carried over from the previous school year.  </a:t>
            </a:r>
          </a:p>
          <a:p>
            <a:endParaRPr lang="en-US" baseline="0" dirty="0"/>
          </a:p>
          <a:p>
            <a:r>
              <a:rPr lang="en-US" baseline="0" dirty="0"/>
              <a:t>Complete question #55 by indicating if the site is Participating or Not Participating in the Afterschool Snack Program.  </a:t>
            </a:r>
          </a:p>
          <a:p>
            <a:endParaRPr lang="en-US" baseline="0" dirty="0"/>
          </a:p>
          <a:p>
            <a:r>
              <a:rPr lang="en-US" baseline="0" dirty="0"/>
              <a:t>If the site is participating in the Afterschool Snack Program, complete the rest of the section.  </a:t>
            </a:r>
          </a:p>
          <a:p>
            <a:endParaRPr lang="en-US" baseline="0" dirty="0"/>
          </a:p>
          <a:p>
            <a:r>
              <a:rPr lang="en-US" dirty="0"/>
              <a:t>Let’s take a few minutes to discuss site eligibility for question #60.  </a:t>
            </a:r>
            <a:r>
              <a:rPr lang="en-US" b="1" dirty="0"/>
              <a:t>&lt;CLICK&gt;</a:t>
            </a:r>
          </a:p>
          <a:p>
            <a:endParaRPr lang="en-US" b="1" dirty="0"/>
          </a:p>
          <a:p>
            <a:pPr marL="181229" indent="-181229">
              <a:buFont typeface="Arial" panose="020B0604020202020204" pitchFamily="34" charset="0"/>
              <a:buChar char="•"/>
            </a:pPr>
            <a:r>
              <a:rPr lang="en-US" b="0" dirty="0"/>
              <a:t>For regular claiming schools, eligibility is based on the most current October data.  If your school has at least 50% free and reduced price eligibility, select the second option, Area Eligible, Site free and reduced eligibility 50% or greater.  If your school does not have at least 50% free and reduced price eligibility, but is in the attendance area of a school that has at least 50% free and reduced price eligibility, the school is considered area eligible.  Select the third option, Area Eligible, Attendance Area free and reduced eligibility 50% or greater.  Then, complete questions #61 and #62 to show which school is being used for area eligibility.  If your school does not have at least 50% free and reduced price eligibility and is not in the attendance area of a school with at least 50% free and reduced price eligibility, select the first option, Not Area Eligible, site free and reduced eligibility less than 50%.  </a:t>
            </a:r>
          </a:p>
          <a:p>
            <a:endParaRPr lang="en-US" b="0" dirty="0"/>
          </a:p>
          <a:p>
            <a:pPr marL="181229" indent="-181229">
              <a:buFont typeface="Arial" panose="020B0604020202020204" pitchFamily="34" charset="0"/>
              <a:buChar char="•"/>
            </a:pPr>
            <a:r>
              <a:rPr lang="en-US" b="0" dirty="0"/>
              <a:t>For CEP schools, if your school is in year one of your CEP cycle, eligibility is based on the most current October data.  If your school is in year two through four of the CEP cycle, then the </a:t>
            </a:r>
            <a:r>
              <a:rPr lang="en-US" b="0" u="sng" dirty="0"/>
              <a:t>site free claiming</a:t>
            </a:r>
            <a:r>
              <a:rPr lang="en-US" b="0" i="0" u="sng" dirty="0"/>
              <a:t> %</a:t>
            </a:r>
            <a:r>
              <a:rPr lang="en-US" b="0" i="0" u="none" dirty="0"/>
              <a:t> </a:t>
            </a:r>
            <a:r>
              <a:rPr lang="en-US" b="0" dirty="0"/>
              <a:t>is used to establish area eligibility. </a:t>
            </a:r>
          </a:p>
          <a:p>
            <a:pPr marL="181229" indent="-181229">
              <a:buFont typeface="Arial" panose="020B0604020202020204" pitchFamily="34" charset="0"/>
              <a:buChar char="•"/>
            </a:pPr>
            <a:endParaRPr lang="en-US" baseline="0" dirty="0"/>
          </a:p>
          <a:p>
            <a:r>
              <a:rPr lang="en-US" baseline="0" dirty="0"/>
              <a:t>For question #63, list the program name.  If there is more than one program that is participating in the Afterschool Snack Program, list all program names.  </a:t>
            </a:r>
          </a:p>
          <a:p>
            <a:endParaRPr lang="en-US" baseline="0" dirty="0"/>
          </a:p>
          <a:p>
            <a:r>
              <a:rPr lang="en-US" baseline="0" dirty="0"/>
              <a:t>For question #64, the afterschool care program must include education or enrichment activities.  Examples include homework assistance, tutoring, drama activities, and arts and crafts programs.  Organized interscholastic programs or community-level competitive sports are </a:t>
            </a:r>
            <a:r>
              <a:rPr lang="en-US" u="sng" baseline="0" dirty="0"/>
              <a:t>not</a:t>
            </a:r>
            <a:r>
              <a:rPr lang="en-US" baseline="0" dirty="0"/>
              <a:t> eligible to participate.  </a:t>
            </a:r>
          </a:p>
          <a:p>
            <a:pPr marL="171450" indent="-171450">
              <a:buFont typeface="Arial" panose="020B0604020202020204" pitchFamily="34" charset="0"/>
              <a:buChar char="•"/>
            </a:pPr>
            <a:r>
              <a:rPr lang="en-US" baseline="0" dirty="0"/>
              <a:t>If more than one program is listed in question #63, clearly identify the education or enrichment activities for each program.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Just a reminder, if any acronyms are used, please spell out the acronyms.  </a:t>
            </a:r>
            <a:endParaRPr lang="en-US" dirty="0"/>
          </a:p>
          <a:p>
            <a:endParaRPr lang="en-US" b="1" dirty="0"/>
          </a:p>
        </p:txBody>
      </p:sp>
      <p:sp>
        <p:nvSpPr>
          <p:cNvPr id="4" name="Slide Number Placeholder 3"/>
          <p:cNvSpPr>
            <a:spLocks noGrp="1"/>
          </p:cNvSpPr>
          <p:nvPr>
            <p:ph type="sldNum" sz="quarter" idx="5"/>
          </p:nvPr>
        </p:nvSpPr>
        <p:spPr/>
        <p:txBody>
          <a:bodyPr/>
          <a:lstStyle/>
          <a:p>
            <a:fld id="{C7D8B4C5-D0F7-429C-83B4-DFF8BC58C4A0}" type="slidenum">
              <a:rPr lang="en-US" smtClean="0"/>
              <a:t>25</a:t>
            </a:fld>
            <a:endParaRPr lang="en-US"/>
          </a:p>
        </p:txBody>
      </p:sp>
    </p:spTree>
    <p:extLst>
      <p:ext uri="{BB962C8B-B14F-4D97-AF65-F5344CB8AC3E}">
        <p14:creationId xmlns:p14="http://schemas.microsoft.com/office/powerpoint/2010/main" val="2216170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UPDATED – DONE</a:t>
            </a:r>
          </a:p>
          <a:p>
            <a:r>
              <a:rPr lang="en-US" sz="1200" b="0" i="0" kern="1200" dirty="0">
                <a:solidFill>
                  <a:schemeClr val="tx1"/>
                </a:solidFill>
                <a:effectLst/>
                <a:latin typeface="+mn-lt"/>
                <a:ea typeface="+mn-ea"/>
                <a:cs typeface="+mn-cs"/>
              </a:rPr>
              <a:t>For the schools that submitted SY 25-26 Fresh Fruit and Vegetable Program (FFVP) applications: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FFVP section may have information that has carried over from the previous school year.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Please update any school or contact information as needed.  Information should match what was submitted on the FFVP application, but the default FFVP contact would be the school Principal.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For question #66, please check all the months when FFVP could be served.  If a month is not checked and an FFVP claim is submitted for that month, an error message will appear and block the claim until the month has been checked off.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For questions #72-74, be sure to include the school year “2025-26:” in each box to indicate that the FFVP section has been updated for SY 25-26.  If you are unsure of what information to enter for the school at this time, enter “2025-26: TBD” for To Be Determined.</a:t>
            </a:r>
          </a:p>
          <a:p>
            <a:r>
              <a:rPr lang="en-US" sz="1200" b="0" i="0" kern="1200" dirty="0">
                <a:solidFill>
                  <a:schemeClr val="tx1"/>
                </a:solidFill>
                <a:effectLst/>
                <a:latin typeface="+mn-lt"/>
                <a:ea typeface="+mn-ea"/>
                <a:cs typeface="+mn-cs"/>
              </a:rPr>
              <a:t>Prior to commencing FFVP service in the new school year, schools will need to submit updated FFVP service information (e.g. planned days of service, grade levels to be served, time of service, etc.)</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7D8B4C5-D0F7-429C-83B4-DFF8BC58C4A0}" type="slidenum">
              <a:rPr lang="en-US" smtClean="0"/>
              <a:t>26</a:t>
            </a:fld>
            <a:endParaRPr lang="en-US"/>
          </a:p>
        </p:txBody>
      </p:sp>
    </p:spTree>
    <p:extLst>
      <p:ext uri="{BB962C8B-B14F-4D97-AF65-F5344CB8AC3E}">
        <p14:creationId xmlns:p14="http://schemas.microsoft.com/office/powerpoint/2010/main" val="1219393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US" b="1" baseline="0" dirty="0"/>
              <a:t>UPDATED –DONE</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33237" rtl="0" eaLnBrk="1" fontAlgn="auto" latinLnBrk="0" hangingPunct="1">
              <a:lnSpc>
                <a:spcPct val="100000"/>
              </a:lnSpc>
              <a:spcBef>
                <a:spcPts val="0"/>
              </a:spcBef>
              <a:spcAft>
                <a:spcPts val="0"/>
              </a:spcAft>
              <a:buClrTx/>
              <a:buSzTx/>
              <a:buFontTx/>
              <a:buNone/>
              <a:tabLst/>
              <a:defRPr/>
            </a:pPr>
            <a:r>
              <a:rPr lang="en-US" baseline="0" dirty="0"/>
              <a:t>Next, is the Seamless Summer Option (SSO) section.  </a:t>
            </a:r>
            <a:r>
              <a:rPr lang="en-US" dirty="0"/>
              <a:t>Seamless</a:t>
            </a:r>
            <a:r>
              <a:rPr lang="en-US" baseline="0" dirty="0"/>
              <a:t> Summer Option (SSO) information is </a:t>
            </a:r>
            <a:r>
              <a:rPr lang="en-US" u="sng" baseline="0" dirty="0"/>
              <a:t>not</a:t>
            </a:r>
            <a:r>
              <a:rPr lang="en-US" baseline="0" dirty="0"/>
              <a:t> carried over from the previous school year.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3237" rtl="0" eaLnBrk="1" fontAlgn="auto" latinLnBrk="0" hangingPunct="1">
              <a:lnSpc>
                <a:spcPct val="100000"/>
              </a:lnSpc>
              <a:spcBef>
                <a:spcPts val="0"/>
              </a:spcBef>
              <a:spcAft>
                <a:spcPts val="0"/>
              </a:spcAft>
              <a:buClrTx/>
              <a:buSzTx/>
              <a:buFontTx/>
              <a:buNone/>
              <a:tabLst/>
              <a:defRPr/>
            </a:pPr>
            <a:r>
              <a:rPr lang="en-US" baseline="0" dirty="0"/>
              <a:t>Complete question #75 by indicating if the site is Participating or Not Participating in SSO for summer 2025.  </a:t>
            </a:r>
          </a:p>
          <a:p>
            <a:pPr defTabSz="933237">
              <a:defRPr/>
            </a:pPr>
            <a:endParaRPr lang="en-US" baseline="0" dirty="0"/>
          </a:p>
          <a:p>
            <a:pPr defTabSz="933237">
              <a:defRPr/>
            </a:pPr>
            <a:r>
              <a:rPr lang="en-US" baseline="0" dirty="0"/>
              <a:t>For SFAs that have informed HCNP that their school(s) will be operating SSO during summer 2025 and have been advised by the NSLP Team to proceed with completing site application(s), please complete this section.  </a:t>
            </a:r>
          </a:p>
          <a:p>
            <a:pPr defTabSz="933237">
              <a:defRPr/>
            </a:pPr>
            <a:endParaRPr lang="en-US" baseline="0" dirty="0"/>
          </a:p>
          <a:p>
            <a:pPr defTabSz="933237">
              <a:defRPr/>
            </a:pPr>
            <a:r>
              <a:rPr lang="en-US" baseline="0" dirty="0"/>
              <a:t>Just a reminder, we are in Program Year 2026.  This means that for question #76, July is July 2025 and June is June 2026.  S</a:t>
            </a:r>
            <a:r>
              <a:rPr lang="en-US" b="0" baseline="0" dirty="0"/>
              <a:t>elect the months that meals will be served under the SSO during summer 2025.  </a:t>
            </a:r>
          </a:p>
          <a:p>
            <a:pPr defTabSz="933237">
              <a:defRPr/>
            </a:pPr>
            <a:r>
              <a:rPr lang="en-US" b="0" baseline="0" dirty="0"/>
              <a:t>If your school is operating SSO in June 2025, complete the SSO section in your site application for Program Year 2025.  </a:t>
            </a:r>
          </a:p>
          <a:p>
            <a:endParaRPr lang="en-US" b="0" baseline="0" dirty="0"/>
          </a:p>
          <a:p>
            <a:r>
              <a:rPr lang="en-US" b="0" baseline="0" dirty="0"/>
              <a:t>For questions #77 and #78:  Specify how and when the availability of free meals to children was communicated to the families and community and proceed with completing the rest of the section. </a:t>
            </a:r>
          </a:p>
          <a:p>
            <a:endParaRPr lang="en-US" baseline="0"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27</a:t>
            </a:fld>
            <a:endParaRPr lang="en-US"/>
          </a:p>
        </p:txBody>
      </p:sp>
    </p:spTree>
    <p:extLst>
      <p:ext uri="{BB962C8B-B14F-4D97-AF65-F5344CB8AC3E}">
        <p14:creationId xmlns:p14="http://schemas.microsoft.com/office/powerpoint/2010/main" val="1467569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question #82, answer this question if the site is operating as an open site or restricted open site.  If the site is not operating as an open or restricted open site, skip this question.</a:t>
            </a:r>
          </a:p>
          <a:p>
            <a:endParaRPr lang="en-US" dirty="0"/>
          </a:p>
          <a:p>
            <a:r>
              <a:rPr lang="en-US" dirty="0"/>
              <a:t>When answering question #82, if you answer yes, that the site has at least 50% free and reduced price eligibility, proceed to question #83.  </a:t>
            </a:r>
          </a:p>
          <a:p>
            <a:r>
              <a:rPr lang="en-US" dirty="0"/>
              <a:t>If you answer no, one option is you may use a previous year’s eligibility if this site was previously approved to participate in SSO.  To request approval for this option, select the school year in the chart of question #82.  The year selected must be at least 50%.  </a:t>
            </a:r>
          </a:p>
          <a:p>
            <a:r>
              <a:rPr lang="en-US" dirty="0"/>
              <a:t>If this option does not apply, or you would like to use a school in the attendance area instead to establish area eligibility, proceed to answer questions #83 and #83B.  </a:t>
            </a:r>
          </a:p>
          <a:p>
            <a:endParaRPr lang="en-US" dirty="0"/>
          </a:p>
          <a:p>
            <a:r>
              <a:rPr lang="en-US" dirty="0"/>
              <a:t>If the site is operating as a restricted open site, provide a detailed explanation in question #83D on why attendance is being restricted .  Do </a:t>
            </a:r>
            <a:r>
              <a:rPr lang="en-US" u="sng" dirty="0"/>
              <a:t>not</a:t>
            </a:r>
            <a:r>
              <a:rPr lang="en-US" dirty="0"/>
              <a:t> only list the explanation, for safety reasons.  This is not considered a detailed explanation and the site application will not be approved with this reason.  </a:t>
            </a:r>
          </a:p>
        </p:txBody>
      </p:sp>
      <p:sp>
        <p:nvSpPr>
          <p:cNvPr id="4" name="Slide Number Placeholder 3"/>
          <p:cNvSpPr>
            <a:spLocks noGrp="1"/>
          </p:cNvSpPr>
          <p:nvPr>
            <p:ph type="sldNum" sz="quarter" idx="5"/>
          </p:nvPr>
        </p:nvSpPr>
        <p:spPr/>
        <p:txBody>
          <a:bodyPr/>
          <a:lstStyle/>
          <a:p>
            <a:fld id="{C7D8B4C5-D0F7-429C-83B4-DFF8BC58C4A0}" type="slidenum">
              <a:rPr lang="en-US" smtClean="0"/>
              <a:t>28</a:t>
            </a:fld>
            <a:endParaRPr lang="en-US"/>
          </a:p>
        </p:txBody>
      </p:sp>
    </p:spTree>
    <p:extLst>
      <p:ext uri="{BB962C8B-B14F-4D97-AF65-F5344CB8AC3E}">
        <p14:creationId xmlns:p14="http://schemas.microsoft.com/office/powerpoint/2010/main" val="3827935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site is operating as a closed enrolled site, complete question #84 and indicate the appropriate selection for site eligibility.   </a:t>
            </a:r>
          </a:p>
          <a:p>
            <a:endParaRPr lang="en-US" dirty="0"/>
          </a:p>
          <a:p>
            <a:r>
              <a:rPr lang="en-US" dirty="0"/>
              <a:t>For question #84J explain why the site is operating as a closed enrolled site instead of an open site.   Provide a detailed explanation.  Simply listing for safety reasons is not a detailed explanation and the site application will not be approved. </a:t>
            </a:r>
          </a:p>
        </p:txBody>
      </p:sp>
      <p:sp>
        <p:nvSpPr>
          <p:cNvPr id="4" name="Slide Number Placeholder 3"/>
          <p:cNvSpPr>
            <a:spLocks noGrp="1"/>
          </p:cNvSpPr>
          <p:nvPr>
            <p:ph type="sldNum" sz="quarter" idx="5"/>
          </p:nvPr>
        </p:nvSpPr>
        <p:spPr/>
        <p:txBody>
          <a:bodyPr/>
          <a:lstStyle/>
          <a:p>
            <a:fld id="{C7D8B4C5-D0F7-429C-83B4-DFF8BC58C4A0}" type="slidenum">
              <a:rPr lang="en-US" smtClean="0"/>
              <a:t>29</a:t>
            </a:fld>
            <a:endParaRPr lang="en-US"/>
          </a:p>
        </p:txBody>
      </p:sp>
    </p:spTree>
    <p:extLst>
      <p:ext uri="{BB962C8B-B14F-4D97-AF65-F5344CB8AC3E}">
        <p14:creationId xmlns:p14="http://schemas.microsoft.com/office/powerpoint/2010/main" val="2499587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HCNP</a:t>
            </a:r>
            <a:r>
              <a:rPr lang="en-US" baseline="0" dirty="0"/>
              <a:t> Systems is our web based child nutrition data management program.  HCNP Systems is where SFAs submit their renewal application, claims, and other important reports and data.  To log in to HCNP Systems, go to HCNP’s website (listed on the slide). Then, click on ‘HCNP Systems’. </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3</a:t>
            </a:fld>
            <a:endParaRPr lang="en-US"/>
          </a:p>
        </p:txBody>
      </p:sp>
    </p:spTree>
    <p:extLst>
      <p:ext uri="{BB962C8B-B14F-4D97-AF65-F5344CB8AC3E}">
        <p14:creationId xmlns:p14="http://schemas.microsoft.com/office/powerpoint/2010/main" val="3868803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the Seamless Summer Meal Service section.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 to two meals may be served under SSO, such as breakfast and lunch, lunch and one snack, breakfast and one snack, or one snack and supper.</a:t>
            </a:r>
          </a:p>
          <a:p>
            <a:endParaRPr lang="en-US" dirty="0"/>
          </a:p>
          <a:p>
            <a:r>
              <a:rPr lang="en-US" dirty="0"/>
              <a:t>As a r</a:t>
            </a:r>
            <a:r>
              <a:rPr lang="en-US" sz="1200" kern="1200" dirty="0">
                <a:solidFill>
                  <a:schemeClr val="tx1"/>
                </a:solidFill>
                <a:effectLst/>
                <a:latin typeface="+mn-lt"/>
                <a:ea typeface="+mn-ea"/>
                <a:cs typeface="+mn-cs"/>
              </a:rPr>
              <a:t>eminder, for meal service times, schools should provide sufficient time to give all students adequate time to be served and to eat their meals.  Therefore, the minimum meal service times for open and restricted open sites is one and a half hours per meal service.  For closed enrolled sites, the minimum for breakfast, lunch, and supper is 25 minutes each, and snack is 15 minutes.  </a:t>
            </a:r>
          </a:p>
          <a:p>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30</a:t>
            </a:fld>
            <a:endParaRPr lang="en-US"/>
          </a:p>
        </p:txBody>
      </p:sp>
    </p:spTree>
    <p:extLst>
      <p:ext uri="{BB962C8B-B14F-4D97-AF65-F5344CB8AC3E}">
        <p14:creationId xmlns:p14="http://schemas.microsoft.com/office/powerpoint/2010/main" val="2243512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(made new recording)-DONE: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the site is participating in SSO, proceed with completing the Non-Congregate Meal Service Operation 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site is "NOT" participating in S </a:t>
            </a:r>
            <a:r>
              <a:rPr lang="en-US" dirty="0" err="1"/>
              <a:t>S</a:t>
            </a:r>
            <a:r>
              <a:rPr lang="en-US" dirty="0"/>
              <a:t> O, do "NOT" complete the Non-Congregate Meal Service Operation 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a:t>
            </a:r>
            <a:r>
              <a:rPr lang="en-US" b="0"/>
              <a:t>SSO sites, question </a:t>
            </a:r>
            <a:r>
              <a:rPr lang="en-US" b="0" dirty="0"/>
              <a:t>#92 is required, “Do you plan to provide non-congregate meals at this site?”  </a:t>
            </a:r>
          </a:p>
          <a:p>
            <a:pPr marL="171450" indent="-171450">
              <a:buFont typeface="Arial" panose="020B0604020202020204" pitchFamily="34" charset="0"/>
              <a:buChar char="•"/>
            </a:pPr>
            <a:r>
              <a:rPr lang="en-US" b="0" strike="noStrike" dirty="0"/>
              <a:t>If “Both” is selected, this means that the site plans on serving both congregate and non-congregate meals under SSO.   </a:t>
            </a:r>
          </a:p>
          <a:p>
            <a:pPr marL="171450" indent="-171450">
              <a:buFont typeface="Arial" panose="020B0604020202020204" pitchFamily="34" charset="0"/>
              <a:buChar char="•"/>
            </a:pPr>
            <a:r>
              <a:rPr lang="en-US" b="0" strike="sngStrike" dirty="0"/>
              <a:t>If “Yes” or “Both” is selected for question #92, proceed with answering the questions in the section.  </a:t>
            </a:r>
          </a:p>
          <a:p>
            <a:pPr marL="171450" indent="-171450">
              <a:buFont typeface="Arial" panose="020B0604020202020204" pitchFamily="34" charset="0"/>
              <a:buChar char="•"/>
            </a:pPr>
            <a:r>
              <a:rPr lang="en-US" b="0" strike="sngStrike" dirty="0"/>
              <a:t>If “No” is selected for question #92, the remaining questions do not need to be answered in this section. </a:t>
            </a:r>
          </a:p>
          <a:p>
            <a:pPr marL="171450" indent="-171450">
              <a:buFont typeface="Arial" panose="020B0604020202020204" pitchFamily="34" charset="0"/>
              <a:buChar char="•"/>
            </a:pPr>
            <a:endParaRPr lang="en-US" b="0" strike="sngStrike" dirty="0"/>
          </a:p>
          <a:p>
            <a:pPr marL="0" indent="0">
              <a:buFont typeface="Arial" panose="020B0604020202020204" pitchFamily="34" charset="0"/>
              <a:buNone/>
            </a:pPr>
            <a:r>
              <a:rPr lang="en-US" b="0" strike="sngStrike" dirty="0"/>
              <a:t>This section must be completed if your site would like to request HCNP’s approval to provide non-congregate meals under SSO.  As questions are answered, you may notice that some of the questions below it may not be required.  For example, if the site will not be providing multiple days of meals, the three questions under that question will not be required.  </a:t>
            </a:r>
          </a:p>
          <a:p>
            <a:pPr marL="0" indent="0">
              <a:buFont typeface="Arial" panose="020B0604020202020204" pitchFamily="34" charset="0"/>
              <a:buNone/>
            </a:pPr>
            <a:endParaRPr lang="en-US" b="0" strike="sngStrike" dirty="0"/>
          </a:p>
          <a:p>
            <a:pPr marL="0" indent="0">
              <a:buFont typeface="Arial" panose="020B0604020202020204" pitchFamily="34" charset="0"/>
              <a:buNone/>
            </a:pPr>
            <a:r>
              <a:rPr lang="en-US" b="0" strike="sngStrike" dirty="0"/>
              <a:t>Please keep in mind that additional information will be requested by HCNP if your SFA plans on serving non-congregate meals.  </a:t>
            </a:r>
          </a:p>
        </p:txBody>
      </p:sp>
      <p:sp>
        <p:nvSpPr>
          <p:cNvPr id="4" name="Slide Number Placeholder 3"/>
          <p:cNvSpPr>
            <a:spLocks noGrp="1"/>
          </p:cNvSpPr>
          <p:nvPr>
            <p:ph type="sldNum" sz="quarter" idx="5"/>
          </p:nvPr>
        </p:nvSpPr>
        <p:spPr/>
        <p:txBody>
          <a:bodyPr/>
          <a:lstStyle/>
          <a:p>
            <a:fld id="{C7D8B4C5-D0F7-429C-83B4-DFF8BC58C4A0}" type="slidenum">
              <a:rPr lang="en-US" smtClean="0"/>
              <a:t>31</a:t>
            </a:fld>
            <a:endParaRPr lang="en-US"/>
          </a:p>
        </p:txBody>
      </p:sp>
    </p:spTree>
    <p:extLst>
      <p:ext uri="{BB962C8B-B14F-4D97-AF65-F5344CB8AC3E}">
        <p14:creationId xmlns:p14="http://schemas.microsoft.com/office/powerpoint/2010/main" val="495259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NEW – made recording</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Some of the answers in the Non-Congregate Meal Service Operation section have tooltips to help provide clarification.  To see the tooltips, hover your cursor over the answer options as shown on the slide.  </a:t>
            </a:r>
          </a:p>
          <a:p>
            <a:pPr marL="0" indent="0">
              <a:buFont typeface="Arial" panose="020B0604020202020204" pitchFamily="34" charset="0"/>
              <a:buNone/>
            </a:pPr>
            <a:r>
              <a:rPr lang="en-US" b="0" dirty="0"/>
              <a:t>For example, you can see that a tooltip appears when you hover your cursor over “Both” for question #92.</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0" dirty="0"/>
              <a:t>If “Yes” or “Both” is selected for question #92, proceed with answering the questions in the section.  </a:t>
            </a:r>
          </a:p>
          <a:p>
            <a:pPr marL="171450" indent="-171450">
              <a:buFont typeface="Arial" panose="020B0604020202020204" pitchFamily="34" charset="0"/>
              <a:buChar char="•"/>
            </a:pPr>
            <a:r>
              <a:rPr lang="en-US" b="0" dirty="0"/>
              <a:t>If “No” is selected for question #92, the remaining questions do not need to be answered in this section. </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This section must be completed if your site would like to request HCNP’s approval to provide non-congregate meals under SSO.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As questions are answered, you may notice that some of the questions below it may not be required.  For example, if the site will not be providing multiple days of meals, the next three questions will not be required.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After you have completed this section, HCNP will request for additional information from your SFA if your SFA plans on serving non-congregate meals.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32</a:t>
            </a:fld>
            <a:endParaRPr lang="en-US"/>
          </a:p>
        </p:txBody>
      </p:sp>
    </p:spTree>
    <p:extLst>
      <p:ext uri="{BB962C8B-B14F-4D97-AF65-F5344CB8AC3E}">
        <p14:creationId xmlns:p14="http://schemas.microsoft.com/office/powerpoint/2010/main" val="2292178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UPDATED - DONE:</a:t>
            </a:r>
          </a:p>
          <a:p>
            <a:endParaRPr lang="en-US" b="1" dirty="0"/>
          </a:p>
          <a:p>
            <a:r>
              <a:rPr lang="en-US" dirty="0"/>
              <a:t>Under</a:t>
            </a:r>
            <a:r>
              <a:rPr lang="en-US" baseline="0" dirty="0"/>
              <a:t> the Food Safety Inspection section, enter the dates of the inspections that the site received in SY 24-25.  </a:t>
            </a:r>
          </a:p>
          <a:p>
            <a:endParaRPr lang="en-US" baseline="0" dirty="0"/>
          </a:p>
          <a:p>
            <a:r>
              <a:rPr lang="en-US" baseline="0" dirty="0"/>
              <a:t>SFAs continue to complete this section incorrectly.  This slide shows an example of the correct way and the wrong way to complete this section.  In this example, a school requested to be inspected twice but only received one inspection on April 15, 2025.    </a:t>
            </a:r>
          </a:p>
          <a:p>
            <a:endParaRPr lang="en-US" baseline="0" dirty="0"/>
          </a:p>
          <a:p>
            <a:r>
              <a:rPr lang="en-US" baseline="0" dirty="0"/>
              <a:t>The top half of the slide shows the correct way to enter this data.  The school received their first inspection on April 15, 2025 and requested for the second inspection but did not receive it.  </a:t>
            </a:r>
          </a:p>
          <a:p>
            <a:endParaRPr lang="en-US" baseline="0" dirty="0"/>
          </a:p>
          <a:p>
            <a:r>
              <a:rPr lang="en-US" baseline="0" dirty="0"/>
              <a:t>The bottom half of the slide shows what NOT to do.  It is </a:t>
            </a:r>
            <a:r>
              <a:rPr lang="en-US" u="sng" baseline="0" dirty="0"/>
              <a:t>not</a:t>
            </a:r>
            <a:r>
              <a:rPr lang="en-US" baseline="0" dirty="0"/>
              <a:t> correct to say that the school did not receive the first inspection but received the second one.  If your school received only one inspection, it is considered your first inspection regardless of when it was during the school year.  </a:t>
            </a:r>
          </a:p>
          <a:p>
            <a:endParaRPr lang="en-US" baseline="0" dirty="0"/>
          </a:p>
          <a:p>
            <a:r>
              <a:rPr lang="en-US" baseline="0" dirty="0"/>
              <a:t>Please make sure the food safety inspection section is completed correctly.  </a:t>
            </a:r>
          </a:p>
          <a:p>
            <a:endParaRPr lang="en-US" baseline="0" dirty="0"/>
          </a:p>
        </p:txBody>
      </p:sp>
      <p:sp>
        <p:nvSpPr>
          <p:cNvPr id="4" name="Slide Number Placeholder 3"/>
          <p:cNvSpPr>
            <a:spLocks noGrp="1"/>
          </p:cNvSpPr>
          <p:nvPr>
            <p:ph type="sldNum" sz="quarter" idx="5"/>
          </p:nvPr>
        </p:nvSpPr>
        <p:spPr/>
        <p:txBody>
          <a:bodyPr/>
          <a:lstStyle/>
          <a:p>
            <a:fld id="{C7D8B4C5-D0F7-429C-83B4-DFF8BC58C4A0}" type="slidenum">
              <a:rPr lang="en-US" smtClean="0"/>
              <a:t>33</a:t>
            </a:fld>
            <a:endParaRPr lang="en-US"/>
          </a:p>
        </p:txBody>
      </p:sp>
    </p:spTree>
    <p:extLst>
      <p:ext uri="{BB962C8B-B14F-4D97-AF65-F5344CB8AC3E}">
        <p14:creationId xmlns:p14="http://schemas.microsoft.com/office/powerpoint/2010/main" val="1328102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under Accountability</a:t>
            </a:r>
            <a:r>
              <a:rPr lang="en-US" baseline="0" dirty="0"/>
              <a:t> Procedures is carried over from the previous school year.</a:t>
            </a:r>
          </a:p>
          <a:p>
            <a:endParaRPr lang="en-US" baseline="0" dirty="0"/>
          </a:p>
          <a:p>
            <a:r>
              <a:rPr lang="en-US" baseline="0" dirty="0"/>
              <a:t>Double check that all of the information is correct and applies to this school year.  </a:t>
            </a:r>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34</a:t>
            </a:fld>
            <a:endParaRPr lang="en-US"/>
          </a:p>
        </p:txBody>
      </p:sp>
    </p:spTree>
    <p:extLst>
      <p:ext uri="{BB962C8B-B14F-4D97-AF65-F5344CB8AC3E}">
        <p14:creationId xmlns:p14="http://schemas.microsoft.com/office/powerpoint/2010/main" val="2977757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b="1" baseline="0" dirty="0"/>
              <a:t>UPDATED-DONE:</a:t>
            </a:r>
          </a:p>
          <a:p>
            <a:pPr defTabSz="966554">
              <a:defRPr/>
            </a:pPr>
            <a:r>
              <a:rPr lang="en-US" baseline="0" dirty="0"/>
              <a:t>For question #102 Student Payments, remember to select ‘Non-Pricing’ if the site is:</a:t>
            </a:r>
          </a:p>
          <a:p>
            <a:pPr marL="181229" indent="-181229" defTabSz="966554">
              <a:buFontTx/>
              <a:buChar char="-"/>
              <a:defRPr/>
            </a:pPr>
            <a:r>
              <a:rPr lang="en-US" baseline="0" dirty="0"/>
              <a:t>Implementing CEP or Provision 2, or</a:t>
            </a:r>
          </a:p>
          <a:p>
            <a:pPr marL="181229" indent="-181229" defTabSz="966554">
              <a:buFontTx/>
              <a:buChar char="-"/>
              <a:defRPr/>
            </a:pPr>
            <a:r>
              <a:rPr lang="en-US" baseline="0" dirty="0"/>
              <a:t>An RCCI with no day students.</a:t>
            </a:r>
          </a:p>
          <a:p>
            <a:pPr marL="181229" indent="-181229" defTabSz="966554">
              <a:buFontTx/>
              <a:buChar char="-"/>
              <a:defRPr/>
            </a:pPr>
            <a:endParaRPr lang="en-US" baseline="0" dirty="0"/>
          </a:p>
          <a:p>
            <a:pPr marL="0" indent="0" defTabSz="966554">
              <a:buFontTx/>
              <a:buNone/>
              <a:defRPr/>
            </a:pPr>
            <a:r>
              <a:rPr lang="en-US" baseline="0" dirty="0"/>
              <a:t>For question #103 Point of Service, this is asking how meals are counted.  If meals are counted at the end of the line, select End of Line.  End of line means an adult is at the end of the serving line checking whether or not the student has a reimbursable meal and is doing the meal counting.</a:t>
            </a:r>
          </a:p>
          <a:p>
            <a:pPr marL="0" indent="0" defTabSz="966554">
              <a:buFontTx/>
              <a:buNone/>
              <a:defRPr/>
            </a:pPr>
            <a:endParaRPr lang="en-US" baseline="0" dirty="0"/>
          </a:p>
          <a:p>
            <a:pPr marL="0" indent="0" defTabSz="966554">
              <a:buFontTx/>
              <a:buNone/>
              <a:defRPr/>
            </a:pPr>
            <a:r>
              <a:rPr lang="en-US" baseline="0" dirty="0"/>
              <a:t>If meals are not counted at the end of the line, select Exception.  Then, proceed with either selecting question #104 if meals are counted as described, or complete question #105 and explain how meals are counted.  </a:t>
            </a:r>
          </a:p>
        </p:txBody>
      </p:sp>
      <p:sp>
        <p:nvSpPr>
          <p:cNvPr id="4" name="Slide Number Placeholder 3"/>
          <p:cNvSpPr>
            <a:spLocks noGrp="1"/>
          </p:cNvSpPr>
          <p:nvPr>
            <p:ph type="sldNum" sz="quarter" idx="5"/>
          </p:nvPr>
        </p:nvSpPr>
        <p:spPr/>
        <p:txBody>
          <a:bodyPr/>
          <a:lstStyle/>
          <a:p>
            <a:fld id="{C7D8B4C5-D0F7-429C-83B4-DFF8BC58C4A0}" type="slidenum">
              <a:rPr lang="en-US" smtClean="0"/>
              <a:t>35</a:t>
            </a:fld>
            <a:endParaRPr lang="en-US"/>
          </a:p>
        </p:txBody>
      </p:sp>
    </p:spTree>
    <p:extLst>
      <p:ext uri="{BB962C8B-B14F-4D97-AF65-F5344CB8AC3E}">
        <p14:creationId xmlns:p14="http://schemas.microsoft.com/office/powerpoint/2010/main" val="2044525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completing the</a:t>
            </a:r>
            <a:r>
              <a:rPr lang="en-US" baseline="0" dirty="0"/>
              <a:t> Site Application, </a:t>
            </a:r>
          </a:p>
          <a:p>
            <a:endParaRPr lang="en-US" baseline="0" dirty="0"/>
          </a:p>
          <a:p>
            <a:pPr marL="181229" indent="-181229">
              <a:buFontTx/>
              <a:buChar char="-"/>
            </a:pPr>
            <a:r>
              <a:rPr lang="en-US" baseline="0" dirty="0"/>
              <a:t>Verify the information that is carried over and make any necessary updates.</a:t>
            </a:r>
          </a:p>
          <a:p>
            <a:pPr marL="181229" indent="-181229">
              <a:buFontTx/>
              <a:buChar char="-"/>
            </a:pPr>
            <a:r>
              <a:rPr lang="en-US" baseline="0" dirty="0"/>
              <a:t>Add information that is not carried over.</a:t>
            </a:r>
          </a:p>
          <a:p>
            <a:pPr marL="181229" indent="-181229">
              <a:buFontTx/>
              <a:buChar char="-"/>
            </a:pPr>
            <a:r>
              <a:rPr lang="en-US" baseline="0" dirty="0"/>
              <a:t>When the Site Application is complete, certify the information by checking the checkbox and submit the Site Application.</a:t>
            </a:r>
          </a:p>
          <a:p>
            <a:pPr marL="181229" indent="-181229">
              <a:buFontTx/>
              <a:buChar char="-"/>
            </a:pPr>
            <a:r>
              <a:rPr lang="en-US" baseline="0" dirty="0"/>
              <a:t>If any errors are identified, correct the errors and resubmit.  Once all errors have been corrected, the status should be ‘Pending Submission’.</a:t>
            </a:r>
          </a:p>
          <a:p>
            <a:endParaRPr lang="en-US" baseline="0" dirty="0"/>
          </a:p>
          <a:p>
            <a:pPr defTabSz="966554">
              <a:defRPr/>
            </a:pPr>
            <a:r>
              <a:rPr lang="en-US" baseline="0" dirty="0"/>
              <a:t>Next, we are going to talk about the third part of the renewal application, the Off-line Forms.</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36</a:t>
            </a:fld>
            <a:endParaRPr lang="en-US"/>
          </a:p>
        </p:txBody>
      </p:sp>
    </p:spTree>
    <p:extLst>
      <p:ext uri="{BB962C8B-B14F-4D97-AF65-F5344CB8AC3E}">
        <p14:creationId xmlns:p14="http://schemas.microsoft.com/office/powerpoint/2010/main" val="2416197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Off-line</a:t>
            </a:r>
            <a:r>
              <a:rPr lang="en-US" baseline="0" dirty="0"/>
              <a:t> forms are part of the renewal application.  Therefore, your SFA must complete all required off-line forms.  </a:t>
            </a:r>
            <a:r>
              <a:rPr lang="en-US" b="0" baseline="0" dirty="0"/>
              <a:t>Remember to submit the off-line forms by uploading the forms into HCNP Systems using the upload button, which is very similar to including an attachment to an email.  </a:t>
            </a:r>
          </a:p>
          <a:p>
            <a:endParaRPr lang="en-US" b="1" baseline="0" dirty="0"/>
          </a:p>
          <a:p>
            <a:r>
              <a:rPr lang="en-US" baseline="0" dirty="0"/>
              <a:t>The required off-line forms are marked with a red check mark.  However, there are a few more forms that will not have a red check mark that will also need to be completed.  </a:t>
            </a:r>
          </a:p>
          <a:p>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37</a:t>
            </a:fld>
            <a:endParaRPr lang="en-US"/>
          </a:p>
        </p:txBody>
      </p:sp>
    </p:spTree>
    <p:extLst>
      <p:ext uri="{BB962C8B-B14F-4D97-AF65-F5344CB8AC3E}">
        <p14:creationId xmlns:p14="http://schemas.microsoft.com/office/powerpoint/2010/main" val="1980420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UPDATED – DONE</a:t>
            </a:r>
          </a:p>
          <a:p>
            <a:endParaRPr lang="en-US" dirty="0"/>
          </a:p>
          <a:p>
            <a:r>
              <a:rPr lang="en-US" dirty="0"/>
              <a:t>This slide shows other offline forms that are also required, even if there is no red check mark next to 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the Single Agreement.  The Single Agreement will not have a red check mark but must be signed only if your SFA has had a change in SFA leadership within the last school year.  For the purpose of this agreement, SFA leadership includes the Superintendent, Board Chairman, Director, Administrator, and/or Food Service Director.  Please read the document carefully.  The Single Agreement will be accepted electronically.  Therefore, you do not need to mail two hard copies.  Please upload the ENTIRE agreement into HCNP Systems; not just the signature page.       </a:t>
            </a:r>
          </a:p>
          <a:p>
            <a:endParaRPr lang="en-US" dirty="0"/>
          </a:p>
          <a:p>
            <a:r>
              <a:rPr lang="en-US" dirty="0"/>
              <a:t>Second, the Fresh Fruit and Vegetable Program Application.  If your SFA has any sites that will be participating in FFVP, upload the FFVP application(s). </a:t>
            </a:r>
          </a:p>
          <a:p>
            <a:endParaRPr lang="en-US" dirty="0"/>
          </a:p>
          <a:p>
            <a:r>
              <a:rPr lang="en-US" dirty="0"/>
              <a:t>Third, the Off-Campus Meal Service and Counting Locations form.  If your SFA has any sites that answered ‘Yes’ to question #22 on the site application, upload the completed Off-Campus Meal Service and Counting Locations form. </a:t>
            </a:r>
          </a:p>
        </p:txBody>
      </p:sp>
      <p:sp>
        <p:nvSpPr>
          <p:cNvPr id="4" name="Slide Number Placeholder 3"/>
          <p:cNvSpPr>
            <a:spLocks noGrp="1"/>
          </p:cNvSpPr>
          <p:nvPr>
            <p:ph type="sldNum" sz="quarter" idx="5"/>
          </p:nvPr>
        </p:nvSpPr>
        <p:spPr/>
        <p:txBody>
          <a:bodyPr/>
          <a:lstStyle/>
          <a:p>
            <a:fld id="{C7D8B4C5-D0F7-429C-83B4-DFF8BC58C4A0}" type="slidenum">
              <a:rPr lang="en-US" smtClean="0"/>
              <a:t>38</a:t>
            </a:fld>
            <a:endParaRPr lang="en-US"/>
          </a:p>
        </p:txBody>
      </p:sp>
    </p:spTree>
    <p:extLst>
      <p:ext uri="{BB962C8B-B14F-4D97-AF65-F5344CB8AC3E}">
        <p14:creationId xmlns:p14="http://schemas.microsoft.com/office/powerpoint/2010/main" val="969680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off-line forms are located on the “Checklist” tab, as shown on this slide.  Before we discuss the off-line forms, let’s look at the top right section of this slide.</a:t>
            </a:r>
          </a:p>
          <a:p>
            <a:endParaRPr lang="en-US" dirty="0"/>
          </a:p>
          <a:p>
            <a:r>
              <a:rPr lang="en-US" dirty="0"/>
              <a:t>You can see that the Sponsor Application and the two Site Applications for this SFA are in Pending Submission status.  &lt;</a:t>
            </a:r>
            <a:r>
              <a:rPr lang="en-US" b="1" dirty="0"/>
              <a:t>CLICK</a:t>
            </a:r>
            <a:r>
              <a:rPr lang="en-US" b="0" dirty="0"/>
              <a:t>&gt;</a:t>
            </a:r>
            <a:r>
              <a:rPr lang="en-US" b="1" dirty="0"/>
              <a:t> </a:t>
            </a:r>
            <a:r>
              <a:rPr lang="en-US" dirty="0"/>
              <a:t>This means the SFA has completed "two" of the three parts of the renewal application.</a:t>
            </a:r>
          </a:p>
          <a:p>
            <a:endParaRPr lang="en-US" dirty="0"/>
          </a:p>
          <a:p>
            <a:r>
              <a:rPr lang="en-US" dirty="0"/>
              <a:t>Now let’s look at the off-line forms.  Below the Sponsor and Site Applications, there is a section called “Off-line Forms Description” that lists the different off-line forms.  </a:t>
            </a:r>
          </a:p>
          <a:p>
            <a:endParaRPr lang="en-US" dirty="0"/>
          </a:p>
          <a:p>
            <a:r>
              <a:rPr lang="en-US" dirty="0"/>
              <a:t>For this SFA, there are five off-line forms that have a red check mark.  &lt;</a:t>
            </a:r>
            <a:r>
              <a:rPr lang="en-US" b="1" dirty="0"/>
              <a:t>CLICK</a:t>
            </a:r>
            <a:r>
              <a:rPr lang="en-US" b="0" dirty="0"/>
              <a:t>&gt;The</a:t>
            </a:r>
            <a:r>
              <a:rPr lang="en-US" dirty="0"/>
              <a:t> SFA must complete and upload the forms with a red check mark.  The red check mark appears based on the information entered on the Sponsor Application and Site Applications.  Most of the off-line forms have a downloadable form to complete under the “Downloads” column.  The other off-line forms without a downloadable form means your SFA must submit the documentation that you have to HCNP.  </a:t>
            </a:r>
          </a:p>
          <a:p>
            <a:endParaRPr lang="en-US" dirty="0"/>
          </a:p>
          <a:p>
            <a:r>
              <a:rPr lang="en-US" dirty="0"/>
              <a:t>For example, the SFA on this slide receives vended meals.  There is a red check mark next to Vended Meals Contract.  Therefore, the SFA must submit their executed Vended Meals Contract.  There is no PDF icon next to the “Vended Meals Contract” because this is a document between the SFA and the vendor. </a:t>
            </a:r>
          </a:p>
        </p:txBody>
      </p:sp>
      <p:sp>
        <p:nvSpPr>
          <p:cNvPr id="4" name="Slide Number Placeholder 3"/>
          <p:cNvSpPr>
            <a:spLocks noGrp="1"/>
          </p:cNvSpPr>
          <p:nvPr>
            <p:ph type="sldNum" sz="quarter" idx="5"/>
          </p:nvPr>
        </p:nvSpPr>
        <p:spPr/>
        <p:txBody>
          <a:bodyPr/>
          <a:lstStyle/>
          <a:p>
            <a:fld id="{C7D8B4C5-D0F7-429C-83B4-DFF8BC58C4A0}" type="slidenum">
              <a:rPr lang="en-US" smtClean="0"/>
              <a:t>39</a:t>
            </a:fld>
            <a:endParaRPr lang="en-US"/>
          </a:p>
        </p:txBody>
      </p:sp>
    </p:spTree>
    <p:extLst>
      <p:ext uri="{BB962C8B-B14F-4D97-AF65-F5344CB8AC3E}">
        <p14:creationId xmlns:p14="http://schemas.microsoft.com/office/powerpoint/2010/main" val="274446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SFA has someone</a:t>
            </a:r>
            <a:r>
              <a:rPr lang="en-US" baseline="0" dirty="0"/>
              <a:t> who is designated with </a:t>
            </a:r>
            <a:r>
              <a:rPr lang="en-US" b="1" baseline="0" dirty="0"/>
              <a:t>Sponsor Admin </a:t>
            </a:r>
            <a:r>
              <a:rPr lang="en-US" baseline="0" dirty="0"/>
              <a:t>access.  This person is the one with authorization to complete the renewal application.  </a:t>
            </a:r>
          </a:p>
          <a:p>
            <a:endParaRPr lang="en-US" baseline="0" dirty="0"/>
          </a:p>
          <a:p>
            <a:r>
              <a:rPr lang="en-US" baseline="0" dirty="0"/>
              <a:t>Remember, your SFA must have at least one person designated with </a:t>
            </a:r>
            <a:r>
              <a:rPr lang="en-US" b="1" baseline="0" dirty="0"/>
              <a:t>Sponsor Admin </a:t>
            </a:r>
            <a:r>
              <a:rPr lang="en-US" baseline="0" dirty="0"/>
              <a:t>access and another person with </a:t>
            </a:r>
            <a:r>
              <a:rPr lang="en-US" b="1" baseline="0" dirty="0"/>
              <a:t>Sponsor Claims </a:t>
            </a:r>
            <a:r>
              <a:rPr lang="en-US" baseline="0" dirty="0"/>
              <a:t>access.   </a:t>
            </a:r>
          </a:p>
          <a:p>
            <a:endParaRPr lang="en-US" baseline="0" dirty="0"/>
          </a:p>
          <a:p>
            <a:r>
              <a:rPr lang="en-US" baseline="0" dirty="0"/>
              <a:t>No one is allowed to have access to both Sponsor Admin and Sponsor Claims.  Therefore, if you have access to submit claims, you will </a:t>
            </a:r>
            <a:r>
              <a:rPr lang="en-US" u="sng" baseline="0" dirty="0"/>
              <a:t>not</a:t>
            </a:r>
            <a:r>
              <a:rPr lang="en-US" baseline="0" dirty="0"/>
              <a:t> be able to complete the renewal application.   </a:t>
            </a:r>
          </a:p>
          <a:p>
            <a:endParaRPr lang="en-US" baseline="0" dirty="0"/>
          </a:p>
          <a:p>
            <a:r>
              <a:rPr lang="en-US" baseline="0" dirty="0"/>
              <a:t>Please complete the User Authorization Form for anyone who needs access to the system and/or needs to be inactivated.  </a:t>
            </a:r>
          </a:p>
          <a:p>
            <a:r>
              <a:rPr lang="en-US" baseline="0" dirty="0"/>
              <a:t> </a:t>
            </a:r>
          </a:p>
          <a:p>
            <a:r>
              <a:rPr lang="en-US" baseline="0" dirty="0"/>
              <a:t>This form can be found on HCNP’s public website which is listed on the slide.  Click on ‘Program Resources’ and then ‘HCNP Systems’. </a:t>
            </a:r>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a:t>
            </a:fld>
            <a:endParaRPr lang="en-US"/>
          </a:p>
        </p:txBody>
      </p:sp>
    </p:spTree>
    <p:extLst>
      <p:ext uri="{BB962C8B-B14F-4D97-AF65-F5344CB8AC3E}">
        <p14:creationId xmlns:p14="http://schemas.microsoft.com/office/powerpoint/2010/main" val="4043254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UPDATED-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we mentioned in one of the previous slides, there are other forms that must be submitted even if there is no red checkmark:  </a:t>
            </a:r>
            <a:r>
              <a:rPr lang="en-US" b="1" baseline="0" dirty="0"/>
              <a:t>&lt;CLICK&gt;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SFAs must submit the Single Agreement only if your SFA has had a change in SFA leadership within the last school year.  (This is the first off-line form listed),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Second, if your school is participating in FFVP in school year 25-26, upload your completed FFVP application (which is off-line form #14).  For SFAs with more than one school participating in FFVP, multiple applications must be combined into a single file attachment to upload.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Third, if your SFA answered ‘Yes’ to question #22 on the site application, the SFA must upload the completed Off-Campus Meal Service and Counting Locations form (this is off-line form #15).  </a:t>
            </a:r>
          </a:p>
          <a:p>
            <a:endParaRPr lang="en-US" baseline="0" dirty="0"/>
          </a:p>
          <a:p>
            <a:r>
              <a:rPr lang="en-US" baseline="0" dirty="0"/>
              <a:t>To upload the off-line forms, look at the “Action” column on the right.  </a:t>
            </a:r>
            <a:r>
              <a:rPr lang="en-US" b="1" baseline="0" dirty="0"/>
              <a:t>&lt;CLICK&gt;  </a:t>
            </a:r>
            <a:r>
              <a:rPr lang="en-US" baseline="0" dirty="0"/>
              <a:t>Click on the blue upload button to upload the completed off-line forms.  Uploading the off-line form is similar to adding an attachment to an email.  </a:t>
            </a:r>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40</a:t>
            </a:fld>
            <a:endParaRPr lang="en-US"/>
          </a:p>
        </p:txBody>
      </p:sp>
    </p:spTree>
    <p:extLst>
      <p:ext uri="{BB962C8B-B14F-4D97-AF65-F5344CB8AC3E}">
        <p14:creationId xmlns:p14="http://schemas.microsoft.com/office/powerpoint/2010/main" val="1590598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b="1" dirty="0"/>
              <a:t>UPDATED-DONE:  </a:t>
            </a:r>
          </a:p>
          <a:p>
            <a:pPr defTabSz="966554">
              <a:defRPr/>
            </a:pPr>
            <a:r>
              <a:rPr lang="en-US" dirty="0"/>
              <a:t>After you have selected the Off-line</a:t>
            </a:r>
            <a:r>
              <a:rPr lang="en-US" baseline="0" dirty="0"/>
              <a:t> form file to upload, the date will be recorded under the Date Sent and Date Received columns.  Under the Action column, you have the option to view the file you have opened and/or delete the file if you uploaded the wrong file. </a:t>
            </a:r>
          </a:p>
          <a:p>
            <a:pPr defTabSz="966554">
              <a:defRPr/>
            </a:pPr>
            <a:endParaRPr lang="en-US" dirty="0"/>
          </a:p>
          <a:p>
            <a:pPr defTabSz="966554">
              <a:defRPr/>
            </a:pPr>
            <a:r>
              <a:rPr lang="en-US" baseline="0" dirty="0"/>
              <a:t>As a friendly reminder, upload the entire document into the renewal application, not just the page with the signature.  It is unacceptable to only submit the signature page without the rest of the document.  </a:t>
            </a:r>
          </a:p>
          <a:p>
            <a:pPr defTabSz="966554">
              <a:defRPr/>
            </a:pPr>
            <a:endParaRPr lang="en-US" baseline="0" dirty="0"/>
          </a:p>
          <a:p>
            <a:pPr defTabSz="966554">
              <a:defRPr/>
            </a:pPr>
            <a:r>
              <a:rPr lang="en-US" baseline="0" dirty="0"/>
              <a:t>An important note about the Free and Reduced Price Meal Policy Statement, please include any addendums to specify changes made to this policy statement.  For example, if your SFA uses a web-based free and reduced price application in addition to using HCNP’s prototype free and reduced price paper application, please submit an addendum to the Free and Reduced Price Meal Policy Statement.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41</a:t>
            </a:fld>
            <a:endParaRPr lang="en-US"/>
          </a:p>
        </p:txBody>
      </p:sp>
    </p:spTree>
    <p:extLst>
      <p:ext uri="{BB962C8B-B14F-4D97-AF65-F5344CB8AC3E}">
        <p14:creationId xmlns:p14="http://schemas.microsoft.com/office/powerpoint/2010/main" val="3788492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of the required forms have been uploaded</a:t>
            </a:r>
            <a:r>
              <a:rPr lang="en-US" baseline="0" dirty="0"/>
              <a:t>, click the button on the bottom to “Submit all forms to the State for Approval”.</a:t>
            </a:r>
          </a:p>
          <a:p>
            <a:endParaRPr lang="en-US" baseline="0" dirty="0"/>
          </a:p>
          <a:p>
            <a:r>
              <a:rPr lang="en-US" baseline="0" dirty="0"/>
              <a:t>After clicking the button, the application should be in Pending Approval status.  It is very important to make sure your application says “Pending Approval”.  Let’s take a look at what this looks like.  </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42</a:t>
            </a:fld>
            <a:endParaRPr lang="en-US"/>
          </a:p>
        </p:txBody>
      </p:sp>
    </p:spTree>
    <p:extLst>
      <p:ext uri="{BB962C8B-B14F-4D97-AF65-F5344CB8AC3E}">
        <p14:creationId xmlns:p14="http://schemas.microsoft.com/office/powerpoint/2010/main" val="661053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Sponsor and Site Applications for this SFA are</a:t>
            </a:r>
            <a:r>
              <a:rPr lang="en-US" baseline="0" dirty="0"/>
              <a:t> in Pending Submission status and the required offline forms have been uploaded, including the Single Agreement, and FFVP Application.  This SFA completed all of the three parts of the renewal application and is now ready to submit it to HCNP.</a:t>
            </a:r>
          </a:p>
          <a:p>
            <a:endParaRPr lang="en-US" baseline="0" dirty="0"/>
          </a:p>
          <a:p>
            <a:r>
              <a:rPr lang="en-US" baseline="0" dirty="0"/>
              <a:t>To submit the renewal application, go to the bottom and click on the blue button to ‘Submit all forms to the State for Approval’.  </a:t>
            </a:r>
          </a:p>
          <a:p>
            <a:endParaRPr lang="en-US" baseline="0" dirty="0"/>
          </a:p>
          <a:p>
            <a:r>
              <a:rPr lang="en-US" baseline="0" dirty="0"/>
              <a:t>Every year, many SFAs forget to do this last step.  If this step is not completed, your application will remain in Pending Submission status and the NSLP Team will </a:t>
            </a:r>
            <a:r>
              <a:rPr lang="en-US" u="sng" baseline="0" dirty="0"/>
              <a:t>not</a:t>
            </a:r>
            <a:r>
              <a:rPr lang="en-US" baseline="0" dirty="0"/>
              <a:t> review your application.  </a:t>
            </a:r>
            <a:endParaRPr lang="en-US" dirty="0"/>
          </a:p>
          <a:p>
            <a:endParaRPr lang="en-US" dirty="0"/>
          </a:p>
          <a:p>
            <a:r>
              <a:rPr lang="en-US" dirty="0"/>
              <a:t>If you think you are ready to submit your renewal application but do not see the blue submit button, this means you have not completed all of the necessary steps.  Double check that the Sponsor and Site Applications are in Pending Submission status and that all of the required off-line forms have been uploaded.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43</a:t>
            </a:fld>
            <a:endParaRPr lang="en-US"/>
          </a:p>
        </p:txBody>
      </p:sp>
    </p:spTree>
    <p:extLst>
      <p:ext uri="{BB962C8B-B14F-4D97-AF65-F5344CB8AC3E}">
        <p14:creationId xmlns:p14="http://schemas.microsoft.com/office/powerpoint/2010/main" val="2636336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dirty="0">
                <a:solidFill>
                  <a:prstClr val="black"/>
                </a:solidFill>
              </a:rPr>
              <a:t>After submitting the application, double check that the status is in “Pending Approval” status.  The NSLP Specialist will only review applications that are in Pending Approval status.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44</a:t>
            </a:fld>
            <a:endParaRPr lang="en-US"/>
          </a:p>
        </p:txBody>
      </p:sp>
    </p:spTree>
    <p:extLst>
      <p:ext uri="{BB962C8B-B14F-4D97-AF65-F5344CB8AC3E}">
        <p14:creationId xmlns:p14="http://schemas.microsoft.com/office/powerpoint/2010/main" val="742928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application is in Pending Approval status:</a:t>
            </a:r>
          </a:p>
          <a:p>
            <a:r>
              <a:rPr lang="en-US" dirty="0"/>
              <a:t>-</a:t>
            </a:r>
            <a:r>
              <a:rPr lang="en-US" baseline="0" dirty="0"/>
              <a:t> </a:t>
            </a:r>
            <a:r>
              <a:rPr lang="en-US" dirty="0"/>
              <a:t>The NSLP Specialist will review the Sponsor Application, Site Applications, and Off-line forms.</a:t>
            </a:r>
          </a:p>
          <a:p>
            <a:pPr lvl="1"/>
            <a:r>
              <a:rPr lang="en-US" dirty="0"/>
              <a:t>- The Specialist will either approve the renewal application or send forms back to the SFA for correction.</a:t>
            </a:r>
          </a:p>
          <a:p>
            <a:pPr lvl="1"/>
            <a:r>
              <a:rPr lang="en-US" dirty="0"/>
              <a:t>- The SFA must make all corrections and resubmit the application.</a:t>
            </a:r>
          </a:p>
          <a:p>
            <a:pPr marL="483276" lvl="1"/>
            <a:endParaRPr lang="en-US" sz="900" dirty="0"/>
          </a:p>
          <a:p>
            <a:pPr lvl="0"/>
            <a:r>
              <a:rPr lang="en-US" dirty="0">
                <a:solidFill>
                  <a:prstClr val="black"/>
                </a:solidFill>
              </a:rPr>
              <a:t>The application is approved when the status is “Approved”.</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45</a:t>
            </a:fld>
            <a:endParaRPr lang="en-US"/>
          </a:p>
        </p:txBody>
      </p:sp>
    </p:spTree>
    <p:extLst>
      <p:ext uri="{BB962C8B-B14F-4D97-AF65-F5344CB8AC3E}">
        <p14:creationId xmlns:p14="http://schemas.microsoft.com/office/powerpoint/2010/main" val="3195170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 TO UPDATE:</a:t>
            </a:r>
          </a:p>
          <a:p>
            <a:r>
              <a:rPr lang="en-US" dirty="0"/>
              <a:t>Be sure to mark your calendar!  The SY 25-26 Renewal Application is due by Monday, June 30, 2025.</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46</a:t>
            </a:fld>
            <a:endParaRPr lang="en-US"/>
          </a:p>
        </p:txBody>
      </p:sp>
    </p:spTree>
    <p:extLst>
      <p:ext uri="{BB962C8B-B14F-4D97-AF65-F5344CB8AC3E}">
        <p14:creationId xmlns:p14="http://schemas.microsoft.com/office/powerpoint/2010/main" val="39515420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went over a lot of information during this presentation.  We want to highlight some important things to remember when completing the renewal application:</a:t>
            </a:r>
          </a:p>
          <a:p>
            <a:pPr marL="171450" indent="-171450">
              <a:buFont typeface="Arial" panose="020B0604020202020204" pitchFamily="34" charset="0"/>
              <a:buChar char="•"/>
            </a:pPr>
            <a:r>
              <a:rPr lang="en-US" dirty="0"/>
              <a:t>There are three parts to the renewal application:  the Sponsor Application, the Site Application(s), and the Offline forms.</a:t>
            </a:r>
          </a:p>
          <a:p>
            <a:pPr marL="171450" indent="-171450">
              <a:buFont typeface="Arial" panose="020B0604020202020204" pitchFamily="34" charset="0"/>
              <a:buChar char="•"/>
            </a:pPr>
            <a:r>
              <a:rPr lang="en-US" dirty="0"/>
              <a:t>Make sure all information is accurate and up to date. </a:t>
            </a:r>
          </a:p>
          <a:p>
            <a:pPr marL="171450" indent="-171450">
              <a:buFont typeface="Arial" panose="020B0604020202020204" pitchFamily="34" charset="0"/>
              <a:buChar char="•"/>
            </a:pPr>
            <a:r>
              <a:rPr lang="en-US" dirty="0"/>
              <a:t>For the offline form, complete and upload all offline forms with the red check mark.</a:t>
            </a:r>
          </a:p>
          <a:p>
            <a:pPr marL="171450" indent="-171450">
              <a:buFont typeface="Arial" panose="020B0604020202020204" pitchFamily="34" charset="0"/>
              <a:buChar char="•"/>
            </a:pPr>
            <a:r>
              <a:rPr lang="en-US" dirty="0"/>
              <a:t>There will be some offline forms that must be completed, even if there is no red check mark.  For example, ALL SFAs must complete and submit the Single Agreement even if there is no red check mark. </a:t>
            </a:r>
          </a:p>
          <a:p>
            <a:pPr marL="171450" indent="-171450">
              <a:buFont typeface="Arial" panose="020B0604020202020204" pitchFamily="34" charset="0"/>
              <a:buChar char="•"/>
            </a:pPr>
            <a:r>
              <a:rPr lang="en-US" dirty="0"/>
              <a:t>If your SFA is participating in the Fresh Fruit and Vegetable Program, upload the FFVP application(s), even if there is no red check mark. </a:t>
            </a:r>
          </a:p>
          <a:p>
            <a:pPr marL="171450" indent="-171450">
              <a:buFont typeface="Arial" panose="020B0604020202020204" pitchFamily="34" charset="0"/>
              <a:buChar char="•"/>
            </a:pPr>
            <a:r>
              <a:rPr lang="en-US" dirty="0"/>
              <a:t>If your SFA answered ‘Yes’ to question #22 on the site application, upload the completed Off-Campus Meal Service and Counting Locations form, even if there is no red check mark. </a:t>
            </a:r>
          </a:p>
          <a:p>
            <a:pPr marL="171450" indent="-171450">
              <a:buFont typeface="Arial" panose="020B0604020202020204" pitchFamily="34" charset="0"/>
              <a:buChar char="•"/>
            </a:pPr>
            <a:r>
              <a:rPr lang="en-US" dirty="0"/>
              <a:t>After you have completed and submitted the renewal application, double check that the status of the renewal application is in Pending Approval status.  If it is not in Pending Approval status, the renewal application has not been submitted and the NSLP Specialist will not review or approve your SFA’s application.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47</a:t>
            </a:fld>
            <a:endParaRPr lang="en-US"/>
          </a:p>
        </p:txBody>
      </p:sp>
    </p:spTree>
    <p:extLst>
      <p:ext uri="{BB962C8B-B14F-4D97-AF65-F5344CB8AC3E}">
        <p14:creationId xmlns:p14="http://schemas.microsoft.com/office/powerpoint/2010/main" val="39328358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NEED TO UPDATE - DONE: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Please remember to complete the Renewal Application Training quiz after viewing this presentation.</a:t>
            </a:r>
          </a:p>
          <a:p>
            <a:endParaRPr lang="en-US" dirty="0"/>
          </a:p>
          <a:p>
            <a:r>
              <a:rPr lang="en-US" dirty="0"/>
              <a:t>The link to take the Renewal Application Training quiz is available in the description box that is displayed below this video.  For your convenience, you can copy and paste the link into your web browser to access the training quiz.</a:t>
            </a:r>
          </a:p>
          <a:p>
            <a:endParaRPr lang="en-US" dirty="0"/>
          </a:p>
          <a:p>
            <a:r>
              <a:rPr lang="en-US" dirty="0"/>
              <a:t>You will need to enter the code word that is shown on this slide to access the quiz.</a:t>
            </a:r>
          </a:p>
          <a:p>
            <a:endParaRPr lang="en-US" dirty="0"/>
          </a:p>
          <a:p>
            <a:r>
              <a:rPr lang="en-US" dirty="0"/>
              <a:t>You must score at least 80% to receive a certificate for your professional standards training hours.  If you do not score at least 80% on your first try, you may re-take the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48</a:t>
            </a:fld>
            <a:endParaRPr lang="en-US"/>
          </a:p>
        </p:txBody>
      </p:sp>
    </p:spTree>
    <p:extLst>
      <p:ext uri="{BB962C8B-B14F-4D97-AF65-F5344CB8AC3E}">
        <p14:creationId xmlns:p14="http://schemas.microsoft.com/office/powerpoint/2010/main" val="4100492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HCNP team, we want to say “thank you!” for all of your hard work and dedication in feeding Hawaii’s Keiki!  Children’s access to nutritious meals could not have happened without your tireless efforts.  </a:t>
            </a:r>
          </a:p>
        </p:txBody>
      </p:sp>
      <p:sp>
        <p:nvSpPr>
          <p:cNvPr id="4" name="Slide Number Placeholder 3"/>
          <p:cNvSpPr>
            <a:spLocks noGrp="1"/>
          </p:cNvSpPr>
          <p:nvPr>
            <p:ph type="sldNum" sz="quarter" idx="5"/>
          </p:nvPr>
        </p:nvSpPr>
        <p:spPr/>
        <p:txBody>
          <a:bodyPr/>
          <a:lstStyle/>
          <a:p>
            <a:fld id="{2C2E1DD3-7F14-490A-9556-A4796CE9D80E}" type="slidenum">
              <a:rPr lang="en-US" smtClean="0"/>
              <a:t>49</a:t>
            </a:fld>
            <a:endParaRPr lang="en-US"/>
          </a:p>
        </p:txBody>
      </p:sp>
    </p:spTree>
    <p:extLst>
      <p:ext uri="{BB962C8B-B14F-4D97-AF65-F5344CB8AC3E}">
        <p14:creationId xmlns:p14="http://schemas.microsoft.com/office/powerpoint/2010/main" val="182746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UPDATED - DONE</a:t>
            </a:r>
          </a:p>
          <a:p>
            <a:r>
              <a:rPr lang="en-US" dirty="0"/>
              <a:t>On May 30th, 2025, an email notification was sent with information on completing the school year 25-26 Renewal Application.</a:t>
            </a:r>
          </a:p>
          <a:p>
            <a:endParaRPr lang="en-US" dirty="0"/>
          </a:p>
          <a:p>
            <a:r>
              <a:rPr lang="en-US" dirty="0"/>
              <a:t>Please read the email and instructions carefully </a:t>
            </a:r>
            <a:r>
              <a:rPr lang="en-US" u="sng" dirty="0"/>
              <a:t>before</a:t>
            </a:r>
            <a:r>
              <a:rPr lang="en-US" dirty="0"/>
              <a:t> completing the renewal application.</a:t>
            </a:r>
          </a:p>
        </p:txBody>
      </p:sp>
      <p:sp>
        <p:nvSpPr>
          <p:cNvPr id="4" name="Slide Number Placeholder 3"/>
          <p:cNvSpPr>
            <a:spLocks noGrp="1"/>
          </p:cNvSpPr>
          <p:nvPr>
            <p:ph type="sldNum" sz="quarter" idx="5"/>
          </p:nvPr>
        </p:nvSpPr>
        <p:spPr/>
        <p:txBody>
          <a:bodyPr/>
          <a:lstStyle/>
          <a:p>
            <a:fld id="{C7D8B4C5-D0F7-429C-83B4-DFF8BC58C4A0}" type="slidenum">
              <a:rPr lang="en-US" smtClean="0"/>
              <a:t>5</a:t>
            </a:fld>
            <a:endParaRPr lang="en-US"/>
          </a:p>
        </p:txBody>
      </p:sp>
    </p:spTree>
    <p:extLst>
      <p:ext uri="{BB962C8B-B14F-4D97-AF65-F5344CB8AC3E}">
        <p14:creationId xmlns:p14="http://schemas.microsoft.com/office/powerpoint/2010/main" val="2060239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any questions about completing the renewal application, feel free to contact the NSLP Team at Hawaii Child Nutrition Programs.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50</a:t>
            </a:fld>
            <a:endParaRPr lang="en-US"/>
          </a:p>
        </p:txBody>
      </p:sp>
    </p:spTree>
    <p:extLst>
      <p:ext uri="{BB962C8B-B14F-4D97-AF65-F5344CB8AC3E}">
        <p14:creationId xmlns:p14="http://schemas.microsoft.com/office/powerpoint/2010/main" val="15636185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51</a:t>
            </a:fld>
            <a:endParaRPr lang="en-US"/>
          </a:p>
        </p:txBody>
      </p:sp>
    </p:spTree>
    <p:extLst>
      <p:ext uri="{BB962C8B-B14F-4D97-AF65-F5344CB8AC3E}">
        <p14:creationId xmlns:p14="http://schemas.microsoft.com/office/powerpoint/2010/main" val="2346075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dirty="0"/>
              <a:t>Now, let’s review the renewal</a:t>
            </a:r>
            <a:r>
              <a:rPr lang="en-US" baseline="0" dirty="0"/>
              <a:t> process.  </a:t>
            </a:r>
            <a:r>
              <a:rPr lang="en-US" dirty="0"/>
              <a:t>First, log in to HCNP Systems.  </a:t>
            </a:r>
          </a:p>
          <a:p>
            <a:pPr defTabSz="966554">
              <a:defRPr/>
            </a:pPr>
            <a:endParaRPr lang="en-US" dirty="0"/>
          </a:p>
          <a:p>
            <a:pPr defTabSz="966554">
              <a:defRPr/>
            </a:pPr>
            <a:r>
              <a:rPr lang="en-US" dirty="0"/>
              <a:t>Please remember your HCNP Systems User ID acts as your signature.  Therefore, you are accountable for the content of information submitted when using your HCNP Systems User ID.  Do </a:t>
            </a:r>
            <a:r>
              <a:rPr lang="en-US" u="sng" dirty="0"/>
              <a:t>NOT</a:t>
            </a:r>
            <a:r>
              <a:rPr lang="en-US" dirty="0"/>
              <a:t> share your log in and password with anyone.  </a:t>
            </a:r>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6</a:t>
            </a:fld>
            <a:endParaRPr lang="en-US"/>
          </a:p>
        </p:txBody>
      </p:sp>
    </p:spTree>
    <p:extLst>
      <p:ext uri="{BB962C8B-B14F-4D97-AF65-F5344CB8AC3E}">
        <p14:creationId xmlns:p14="http://schemas.microsoft.com/office/powerpoint/2010/main" val="3497096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dirty="0"/>
              <a:t>Once</a:t>
            </a:r>
            <a:r>
              <a:rPr lang="en-US" baseline="0" dirty="0"/>
              <a:t> you have logged in to HCNP Systems, c</a:t>
            </a:r>
            <a:r>
              <a:rPr lang="en-US" dirty="0"/>
              <a:t>lick</a:t>
            </a:r>
            <a:r>
              <a:rPr lang="en-US" baseline="0" dirty="0"/>
              <a:t> on ‘SNP’ (School Nutrition Programs).  </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7</a:t>
            </a:fld>
            <a:endParaRPr lang="en-US"/>
          </a:p>
        </p:txBody>
      </p:sp>
    </p:spTree>
    <p:extLst>
      <p:ext uri="{BB962C8B-B14F-4D97-AF65-F5344CB8AC3E}">
        <p14:creationId xmlns:p14="http://schemas.microsoft.com/office/powerpoint/2010/main" val="1316706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dirty="0"/>
              <a:t>You’ll see the notice board.</a:t>
            </a:r>
            <a:r>
              <a:rPr lang="en-US" baseline="0" dirty="0"/>
              <a:t>  Click the “Continue” button.</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8</a:t>
            </a:fld>
            <a:endParaRPr lang="en-US"/>
          </a:p>
        </p:txBody>
      </p:sp>
    </p:spTree>
    <p:extLst>
      <p:ext uri="{BB962C8B-B14F-4D97-AF65-F5344CB8AC3E}">
        <p14:creationId xmlns:p14="http://schemas.microsoft.com/office/powerpoint/2010/main" val="2223641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b="1" dirty="0"/>
              <a:t>UPDATED - DONE:</a:t>
            </a:r>
          </a:p>
          <a:p>
            <a:pPr defTabSz="966554">
              <a:defRPr/>
            </a:pPr>
            <a:r>
              <a:rPr lang="en-US" dirty="0"/>
              <a:t>To begin completing the renewal application for SY 25-26, select</a:t>
            </a:r>
            <a:r>
              <a:rPr lang="en-US" baseline="0" dirty="0"/>
              <a:t> Program Year 2026.</a:t>
            </a:r>
            <a:endParaRPr lang="en-US" dirty="0"/>
          </a:p>
          <a:p>
            <a:endParaRPr lang="en-US" dirty="0"/>
          </a:p>
        </p:txBody>
      </p:sp>
      <p:sp>
        <p:nvSpPr>
          <p:cNvPr id="4" name="Slide Number Placeholder 3"/>
          <p:cNvSpPr>
            <a:spLocks noGrp="1"/>
          </p:cNvSpPr>
          <p:nvPr>
            <p:ph type="sldNum" sz="quarter" idx="5"/>
          </p:nvPr>
        </p:nvSpPr>
        <p:spPr/>
        <p:txBody>
          <a:bodyPr/>
          <a:lstStyle/>
          <a:p>
            <a:fld id="{C7D8B4C5-D0F7-429C-83B4-DFF8BC58C4A0}" type="slidenum">
              <a:rPr lang="en-US" smtClean="0"/>
              <a:t>9</a:t>
            </a:fld>
            <a:endParaRPr lang="en-US"/>
          </a:p>
        </p:txBody>
      </p:sp>
    </p:spTree>
    <p:extLst>
      <p:ext uri="{BB962C8B-B14F-4D97-AF65-F5344CB8AC3E}">
        <p14:creationId xmlns:p14="http://schemas.microsoft.com/office/powerpoint/2010/main" val="2981385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4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normAutofit/>
          </a:bodyPr>
          <a:lstStyle>
            <a:lvl1pPr marL="0" indent="0" algn="r">
              <a:buNone/>
              <a:defRPr sz="20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83335" y="6041363"/>
            <a:ext cx="676893" cy="323812"/>
          </a:xfrm>
        </p:spPr>
        <p:txBody>
          <a:bodyPr/>
          <a:lstStyle>
            <a:lvl1pPr>
              <a:defRPr>
                <a:latin typeface="Arial Narrow" pitchFamily="34" charset="0"/>
              </a:defRPr>
            </a:lvl1pPr>
          </a:lstStyle>
          <a:p>
            <a:fld id="{B61BEF0D-F0BB-DE4B-95CE-6DB70DBA9567}" type="datetimeFigureOut">
              <a:rPr lang="en-US" smtClean="0"/>
              <a:pPr/>
              <a:t>6/9/2025</a:t>
            </a:fld>
            <a:endParaRPr lang="en-US" dirty="0"/>
          </a:p>
        </p:txBody>
      </p:sp>
      <p:sp>
        <p:nvSpPr>
          <p:cNvPr id="5" name="Footer Placeholder 4"/>
          <p:cNvSpPr>
            <a:spLocks noGrp="1"/>
          </p:cNvSpPr>
          <p:nvPr>
            <p:ph type="ftr" sz="quarter" idx="11"/>
          </p:nvPr>
        </p:nvSpPr>
        <p:spPr>
          <a:xfrm>
            <a:off x="1983179" y="6041363"/>
            <a:ext cx="5442088" cy="311936"/>
          </a:xfrm>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a:xfrm>
            <a:off x="8585861" y="6041362"/>
            <a:ext cx="688142" cy="311937"/>
          </a:xfrm>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6058162"/>
            <a:ext cx="1424227" cy="68702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625" y="762000"/>
            <a:ext cx="7768168"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23" name="Text Placeholder 9"/>
          <p:cNvSpPr>
            <a:spLocks noGrp="1"/>
          </p:cNvSpPr>
          <p:nvPr>
            <p:ph type="body" sz="quarter" idx="13"/>
          </p:nvPr>
        </p:nvSpPr>
        <p:spPr>
          <a:xfrm>
            <a:off x="1575689" y="3784600"/>
            <a:ext cx="7224524" cy="381000"/>
          </a:xfrm>
        </p:spPr>
        <p:txBody>
          <a:bodyPr anchor="ctr">
            <a:noAutofit/>
          </a:bodyPr>
          <a:lstStyle>
            <a:lvl1pPr marL="0" indent="0">
              <a:buFontTx/>
              <a:buNone/>
              <a:defRPr sz="16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6/9/2025</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0" name="TextBox 19"/>
          <p:cNvSpPr txBox="1"/>
          <p:nvPr/>
        </p:nvSpPr>
        <p:spPr>
          <a:xfrm>
            <a:off x="1180045" y="9427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2" name="TextBox 21"/>
          <p:cNvSpPr txBox="1"/>
          <p:nvPr/>
        </p:nvSpPr>
        <p:spPr>
          <a:xfrm>
            <a:off x="9226386" y="30389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57577" y="641268"/>
            <a:ext cx="7716426" cy="3371932"/>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6/9/2025</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6/9/2025</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608670" y="723900"/>
            <a:ext cx="7759697"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6/9/2025</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4" name="TextBox 23"/>
          <p:cNvSpPr txBox="1"/>
          <p:nvPr/>
        </p:nvSpPr>
        <p:spPr>
          <a:xfrm>
            <a:off x="1218145" y="9046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5" name="TextBox 24"/>
          <p:cNvSpPr txBox="1"/>
          <p:nvPr/>
        </p:nvSpPr>
        <p:spPr>
          <a:xfrm>
            <a:off x="9235911" y="30008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57577" y="547138"/>
            <a:ext cx="7716425" cy="3085062"/>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6/9/2025</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57577" y="609600"/>
            <a:ext cx="7716424" cy="1290452"/>
          </a:xfrm>
        </p:spPr>
        <p:txBody>
          <a:bodyPr>
            <a:normAutofit/>
          </a:bodyPr>
          <a:lstStyle>
            <a:lvl1pPr>
              <a:defRPr sz="32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55C6B4A9-1611-4792-9094-5F34BCA07E0B}" type="datetimeFigureOut">
              <a:rPr lang="en-US" smtClean="0"/>
              <a:pPr/>
              <a:t>6/9/2025</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89333C77-0158-454C-844F-B7AB9BD7DAD4}"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normAutofit/>
          </a:bodyPr>
          <a:lstStyle>
            <a:lvl1pPr>
              <a:defRPr sz="32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57577" y="609600"/>
            <a:ext cx="6179907" cy="5256810"/>
          </a:xfrm>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6/9/2025</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40672" y="609599"/>
            <a:ext cx="7433329" cy="1337954"/>
          </a:xfrm>
        </p:spPr>
        <p:txBody>
          <a:bodyPr>
            <a:normAutofit/>
          </a:bodyPr>
          <a:lstStyle>
            <a:lvl1pPr>
              <a:defRPr sz="32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solidFill>
                  <a:schemeClr val="tx1"/>
                </a:solidFill>
                <a:latin typeface="Arial" pitchFamily="34" charset="0"/>
                <a:cs typeface="Arial" pitchFamily="34" charset="0"/>
              </a:defRPr>
            </a:lvl1pPr>
            <a:lvl2pPr>
              <a:defRPr sz="1600">
                <a:solidFill>
                  <a:schemeClr val="tx1"/>
                </a:solidFill>
                <a:latin typeface="Arial" pitchFamily="34" charset="0"/>
                <a:cs typeface="Arial" pitchFamily="34" charset="0"/>
              </a:defRPr>
            </a:lvl2pPr>
            <a:lvl3pPr>
              <a:defRPr sz="1400">
                <a:solidFill>
                  <a:schemeClr val="tx1"/>
                </a:solidFill>
                <a:latin typeface="Arial" pitchFamily="34" charset="0"/>
                <a:cs typeface="Arial" pitchFamily="34" charset="0"/>
              </a:defRPr>
            </a:lvl3pPr>
            <a:lvl4pPr>
              <a:defRPr sz="1200">
                <a:solidFill>
                  <a:schemeClr val="tx1"/>
                </a:solidFill>
                <a:latin typeface="Arial" pitchFamily="34" charset="0"/>
                <a:cs typeface="Arial" pitchFamily="34" charset="0"/>
              </a:defRPr>
            </a:lvl4pPr>
            <a:lvl5pPr>
              <a:defRPr sz="120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6/9/2025</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6/9/2025</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16924" y="609600"/>
            <a:ext cx="7457077" cy="1314203"/>
          </a:xfrm>
        </p:spPr>
        <p:txBody>
          <a:bodyPr>
            <a:normAutofit/>
          </a:bodyPr>
          <a:lstStyle>
            <a:lvl1pPr>
              <a:defRPr sz="3200">
                <a:solidFill>
                  <a:schemeClr val="tx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Arial Narrow" pitchFamily="34" charset="0"/>
              </a:defRPr>
            </a:lvl1pPr>
          </a:lstStyle>
          <a:p>
            <a:fld id="{EB712588-04B1-427B-82EE-E8DB90309F08}" type="datetimeFigureOut">
              <a:rPr lang="en-US" smtClean="0"/>
              <a:pPr/>
              <a:t>6/9/2025</a:t>
            </a:fld>
            <a:endParaRPr lang="en-US" dirty="0"/>
          </a:p>
        </p:txBody>
      </p:sp>
      <p:sp>
        <p:nvSpPr>
          <p:cNvPr id="6" name="Footer Placeholder 5"/>
          <p:cNvSpPr>
            <a:spLocks noGrp="1"/>
          </p:cNvSpPr>
          <p:nvPr>
            <p:ph type="ftr" sz="quarter" idx="11"/>
          </p:nvPr>
        </p:nvSpPr>
        <p:spPr/>
        <p:txBody>
          <a:bodyPr/>
          <a:lstStyle>
            <a:lvl1pPr>
              <a:defRPr>
                <a:latin typeface="Arial Narrow"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Narrow" pitchFamily="34" charset="0"/>
              </a:defRPr>
            </a:lvl1pPr>
          </a:lstStyle>
          <a:p>
            <a:fld id="{6FF9F0C5-380F-41C2-899A-BAC0F0927E16}" type="slidenum">
              <a:rPr lang="en-US" smtClean="0"/>
              <a:pPr/>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295" y="609600"/>
            <a:ext cx="7587705" cy="1302328"/>
          </a:xfrm>
        </p:spPr>
        <p:txBody>
          <a:bodyPr>
            <a:normAutofit/>
          </a:bodyPr>
          <a:lstStyle>
            <a:lvl1pPr>
              <a:defRPr sz="3200">
                <a:solidFill>
                  <a:schemeClr val="tx1"/>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6/9/2025</a:t>
            </a:fld>
            <a:endParaRPr lang="en-US" dirty="0"/>
          </a:p>
        </p:txBody>
      </p:sp>
      <p:sp>
        <p:nvSpPr>
          <p:cNvPr id="8" name="Footer Placeholder 7"/>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81299" y="609599"/>
            <a:ext cx="7492702" cy="1349830"/>
          </a:xfrm>
        </p:spPr>
        <p:txBody>
          <a:bodyPr>
            <a:normAutofit/>
          </a:bodyPr>
          <a:lstStyle>
            <a:lvl1pPr>
              <a:defRPr sz="32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6/9/2025</a:t>
            </a:fld>
            <a:endParaRPr lang="en-US" dirty="0"/>
          </a:p>
        </p:txBody>
      </p:sp>
      <p:sp>
        <p:nvSpPr>
          <p:cNvPr id="4" name="Footer Placeholder 3"/>
          <p:cNvSpPr>
            <a:spLocks noGrp="1"/>
          </p:cNvSpPr>
          <p:nvPr>
            <p:ph type="ftr" sz="quarter" idx="11"/>
          </p:nvPr>
        </p:nvSpPr>
        <p:spPr/>
        <p:txBody>
          <a:bodyPr/>
          <a:lstStyle>
            <a:lvl1pPr>
              <a:defRPr>
                <a:latin typeface="Arial Narrow"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6/9/2025</a:t>
            </a:fld>
            <a:endParaRPr lang="en-US" dirty="0"/>
          </a:p>
        </p:txBody>
      </p:sp>
      <p:sp>
        <p:nvSpPr>
          <p:cNvPr id="3" name="Footer Placeholder 2"/>
          <p:cNvSpPr>
            <a:spLocks noGrp="1"/>
          </p:cNvSpPr>
          <p:nvPr>
            <p:ph type="ftr" sz="quarter" idx="11"/>
          </p:nvPr>
        </p:nvSpPr>
        <p:spPr/>
        <p:txBody>
          <a:bodyPr/>
          <a:lstStyle>
            <a:lvl1pPr>
              <a:defRPr>
                <a:latin typeface="Arial Narrow"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solidFill>
                  <a:schemeClr val="tx1"/>
                </a:solidFill>
                <a:latin typeface="Arial" pitchFamily="34" charset="0"/>
                <a:cs typeface="Arial"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42A54C80-263E-416B-A8E0-580EDEADCBDC}" type="datetimeFigureOut">
              <a:rPr lang="en-US" smtClean="0"/>
              <a:pPr/>
              <a:t>6/9/2025</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519954A3-9DFD-4C44-94BA-B95130A3BA1C}"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662544" y="804000"/>
            <a:ext cx="7611457" cy="3651317"/>
          </a:xfrm>
        </p:spPr>
        <p:txBody>
          <a:bodyPr anchor="t">
            <a:normAutofit/>
          </a:bodyPr>
          <a:lstStyle>
            <a:lvl1pPr marL="0" indent="0" algn="ctr">
              <a:buNone/>
              <a:defRPr sz="1600">
                <a:solidFill>
                  <a:schemeClr val="tx1"/>
                </a:solidFill>
                <a:latin typeface="Arial" pitchFamily="34" charset="0"/>
                <a:cs typeface="Arial"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6/9/2025</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6/9/2025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1" r:id="rId10"/>
    <p:sldLayoutId id="2147483660"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openclipart.org/detail/3042/zeimusu-thumbtack-note-important-by-zeimusu" TargetMode="External"/><Relationship Id="rId11" Type="http://schemas.microsoft.com/office/2007/relationships/diagramDrawing" Target="../diagrams/drawing1.xml"/><Relationship Id="rId5" Type="http://schemas.openxmlformats.org/officeDocument/2006/relationships/image" Target="../media/image8.png"/><Relationship Id="rId10" Type="http://schemas.openxmlformats.org/officeDocument/2006/relationships/diagramColors" Target="../diagrams/colors1.xml"/><Relationship Id="rId4" Type="http://schemas.openxmlformats.org/officeDocument/2006/relationships/notesSlide" Target="../notesSlides/notesSlide10.xml"/><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fns-prod.azureedge.us/sites/default/files/cn/SP36_CACFP15_SFSP11-2017a1.pdf" TargetMode="External"/><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de/hand-cursor-schatten-klicken-sie-308374/" TargetMode="Externa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33.xml"/><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hyperlink" Target="https://www.publicdomainpictures.net/en/view-image.php?image=130323&amp;picture=dont-forget" TargetMode="External"/><Relationship Id="rId5" Type="http://schemas.openxmlformats.org/officeDocument/2006/relationships/image" Target="../media/image38.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hyperlink" Target="https://pixabay.com/en/reminder-note-sticky-note-1922255/" TargetMode="External"/><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46.png"/><Relationship Id="rId12" Type="http://schemas.openxmlformats.org/officeDocument/2006/relationships/image" Target="../media/image2.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45.png"/><Relationship Id="rId11" Type="http://schemas.openxmlformats.org/officeDocument/2006/relationships/hyperlink" Target="https://pixabay.com/illustrations/elephant-proboscis-shield-reminder-279901/" TargetMode="External"/><Relationship Id="rId5" Type="http://schemas.openxmlformats.org/officeDocument/2006/relationships/image" Target="../media/image44.png"/><Relationship Id="rId10" Type="http://schemas.openxmlformats.org/officeDocument/2006/relationships/image" Target="../media/image48.jpg"/><Relationship Id="rId4" Type="http://schemas.openxmlformats.org/officeDocument/2006/relationships/notesSlide" Target="../notesSlides/notesSlide43.xml"/><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hyperlink" Target="https://www.publicdomainpictures.net/view-image.php?image=52236&amp;picture=due-date-calendar" TargetMode="External"/><Relationship Id="rId5" Type="http://schemas.openxmlformats.org/officeDocument/2006/relationships/image" Target="../media/image50.jp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at.xula.edu/food/brightspace-tip-76-setup-your-spring-courses/" TargetMode="Externa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51.jpg"/><Relationship Id="rId5" Type="http://schemas.openxmlformats.org/officeDocument/2006/relationships/image" Target="../media/image3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hyperlink" Target="https://pixabay.com/nl/quiz-tegels-brieven-red-game-test-2058883/" TargetMode="External"/><Relationship Id="rId5" Type="http://schemas.openxmlformats.org/officeDocument/2006/relationships/image" Target="../media/image5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hyperlink" Target="http://inglesiesollosgrandes.blogspot.com/2016/04/graduation-speeches-2016-day-2.html" TargetMode="External"/><Relationship Id="rId3" Type="http://schemas.microsoft.com/office/2007/relationships/media" Target="../media/media50.mp3"/><Relationship Id="rId7" Type="http://schemas.openxmlformats.org/officeDocument/2006/relationships/image" Target="../media/image53.jp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notesSlide" Target="../notesSlides/notesSlide49.xml"/><Relationship Id="rId5" Type="http://schemas.openxmlformats.org/officeDocument/2006/relationships/slideLayout" Target="../slideLayouts/slideLayout2.xml"/><Relationship Id="rId4" Type="http://schemas.openxmlformats.org/officeDocument/2006/relationships/audio" Target="../media/media50.mp3"/><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hyperlink" Target="mailto:Kasey.Kawamoto@k12.hi.us" TargetMode="External"/><Relationship Id="rId3" Type="http://schemas.openxmlformats.org/officeDocument/2006/relationships/slideLayout" Target="../slideLayouts/slideLayout2.xml"/><Relationship Id="rId7" Type="http://schemas.openxmlformats.org/officeDocument/2006/relationships/hyperlink" Target="mailto:rachel.itano@k12.hi.us" TargetMode="Externa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hyperlink" Target="https://owl.excelsior.edu/writing-process/prewriting-strategies/prewriting-strategies-asking-defining-questions/" TargetMode="External"/><Relationship Id="rId5" Type="http://schemas.openxmlformats.org/officeDocument/2006/relationships/image" Target="../media/image54.jpg"/><Relationship Id="rId4" Type="http://schemas.openxmlformats.org/officeDocument/2006/relationships/notesSlide" Target="../notesSlides/notesSlide50.xml"/><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mailto:program.intake@usda.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Renewal Application</a:t>
            </a:r>
          </a:p>
        </p:txBody>
      </p:sp>
      <p:sp>
        <p:nvSpPr>
          <p:cNvPr id="3" name="Subtitle 2"/>
          <p:cNvSpPr>
            <a:spLocks noGrp="1"/>
          </p:cNvSpPr>
          <p:nvPr>
            <p:ph type="subTitle" idx="1"/>
          </p:nvPr>
        </p:nvSpPr>
        <p:spPr/>
        <p:txBody>
          <a:bodyPr>
            <a:normAutofit/>
          </a:bodyPr>
          <a:lstStyle/>
          <a:p>
            <a:endParaRPr lang="en-US" sz="2400" dirty="0"/>
          </a:p>
          <a:p>
            <a:r>
              <a:rPr lang="en-US" sz="2400" dirty="0"/>
              <a:t>June 2025</a:t>
            </a:r>
          </a:p>
        </p:txBody>
      </p:sp>
      <p:pic>
        <p:nvPicPr>
          <p:cNvPr id="4" name="AB-1">
            <a:hlinkClick r:id="" action="ppaction://media"/>
            <a:extLst>
              <a:ext uri="{FF2B5EF4-FFF2-40B4-BE49-F238E27FC236}">
                <a16:creationId xmlns:a16="http://schemas.microsoft.com/office/drawing/2014/main" id="{C66B3067-D171-486F-A0EE-25DC0DFB4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1707" y="6233019"/>
            <a:ext cx="455853" cy="455853"/>
          </a:xfrm>
          <a:prstGeom prst="rect">
            <a:avLst/>
          </a:prstGeom>
        </p:spPr>
      </p:pic>
    </p:spTree>
    <p:extLst>
      <p:ext uri="{BB962C8B-B14F-4D97-AF65-F5344CB8AC3E}">
        <p14:creationId xmlns:p14="http://schemas.microsoft.com/office/powerpoint/2010/main" val="75926886"/>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543B-D3B7-4BE9-88E7-98C2C224054F}"/>
              </a:ext>
            </a:extLst>
          </p:cNvPr>
          <p:cNvSpPr>
            <a:spLocks noGrp="1"/>
          </p:cNvSpPr>
          <p:nvPr>
            <p:ph type="title"/>
          </p:nvPr>
        </p:nvSpPr>
        <p:spPr/>
        <p:txBody>
          <a:bodyPr>
            <a:normAutofit/>
          </a:bodyPr>
          <a:lstStyle/>
          <a:p>
            <a:r>
              <a:rPr lang="en-US" sz="3600" b="1" dirty="0"/>
              <a:t>Renewal Application</a:t>
            </a:r>
          </a:p>
        </p:txBody>
      </p:sp>
      <p:sp>
        <p:nvSpPr>
          <p:cNvPr id="3" name="Content Placeholder 2">
            <a:extLst>
              <a:ext uri="{FF2B5EF4-FFF2-40B4-BE49-F238E27FC236}">
                <a16:creationId xmlns:a16="http://schemas.microsoft.com/office/drawing/2014/main" id="{F04EC589-499C-4C07-BD2A-4B06A841A306}"/>
              </a:ext>
            </a:extLst>
          </p:cNvPr>
          <p:cNvSpPr>
            <a:spLocks noGrp="1"/>
          </p:cNvSpPr>
          <p:nvPr>
            <p:ph idx="1"/>
          </p:nvPr>
        </p:nvSpPr>
        <p:spPr>
          <a:xfrm>
            <a:off x="677334" y="1597446"/>
            <a:ext cx="8596668" cy="5111826"/>
          </a:xfrm>
        </p:spPr>
        <p:txBody>
          <a:bodyPr>
            <a:normAutofit/>
          </a:bodyPr>
          <a:lstStyle/>
          <a:p>
            <a:r>
              <a:rPr lang="en-US" sz="2800" dirty="0"/>
              <a:t>Must complete all three parts:</a:t>
            </a:r>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pPr marL="457200" lvl="1" indent="0">
              <a:buNone/>
            </a:pPr>
            <a:endParaRPr lang="en-US" sz="1000" dirty="0"/>
          </a:p>
          <a:p>
            <a:r>
              <a:rPr lang="en-US" sz="2800" dirty="0"/>
              <a:t>Application must be in </a:t>
            </a:r>
            <a:r>
              <a:rPr lang="en-US" sz="2800" b="1" u="sng" dirty="0"/>
              <a:t>Pending Approval</a:t>
            </a:r>
            <a:r>
              <a:rPr lang="en-US" sz="2800" b="1" dirty="0"/>
              <a:t> </a:t>
            </a:r>
            <a:r>
              <a:rPr lang="en-US" sz="2800" dirty="0"/>
              <a:t>status</a:t>
            </a:r>
          </a:p>
          <a:p>
            <a:pPr marL="457200" lvl="1" indent="0">
              <a:buNone/>
            </a:pPr>
            <a:endParaRPr lang="en-US" sz="3000" dirty="0"/>
          </a:p>
        </p:txBody>
      </p:sp>
      <p:pic>
        <p:nvPicPr>
          <p:cNvPr id="5" name="Picture 4">
            <a:extLst>
              <a:ext uri="{FF2B5EF4-FFF2-40B4-BE49-F238E27FC236}">
                <a16:creationId xmlns:a16="http://schemas.microsoft.com/office/drawing/2014/main" id="{60ADCE06-0F39-4AD9-A571-3AE3EDF76BF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87017" y="5154229"/>
            <a:ext cx="2179187" cy="1448718"/>
          </a:xfrm>
          <a:prstGeom prst="rect">
            <a:avLst/>
          </a:prstGeom>
        </p:spPr>
      </p:pic>
      <p:graphicFrame>
        <p:nvGraphicFramePr>
          <p:cNvPr id="4" name="Diagram 3">
            <a:extLst>
              <a:ext uri="{FF2B5EF4-FFF2-40B4-BE49-F238E27FC236}">
                <a16:creationId xmlns:a16="http://schemas.microsoft.com/office/drawing/2014/main" id="{65EA55D0-29A8-42DA-BA83-5795CAA0B54B}"/>
              </a:ext>
            </a:extLst>
          </p:cNvPr>
          <p:cNvGraphicFramePr/>
          <p:nvPr>
            <p:extLst>
              <p:ext uri="{D42A27DB-BD31-4B8C-83A1-F6EECF244321}">
                <p14:modId xmlns:p14="http://schemas.microsoft.com/office/powerpoint/2010/main" val="2410838915"/>
              </p:ext>
            </p:extLst>
          </p:nvPr>
        </p:nvGraphicFramePr>
        <p:xfrm>
          <a:off x="1976915" y="2153696"/>
          <a:ext cx="6450989" cy="3447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AB-Renewal App  24-25 Slide 10">
            <a:hlinkClick r:id="" action="ppaction://media"/>
            <a:extLst>
              <a:ext uri="{FF2B5EF4-FFF2-40B4-BE49-F238E27FC236}">
                <a16:creationId xmlns:a16="http://schemas.microsoft.com/office/drawing/2014/main" id="{99F06049-8396-4EDA-8BC2-F29F729EB70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43250" y="304799"/>
            <a:ext cx="432553" cy="432553"/>
          </a:xfrm>
          <a:prstGeom prst="rect">
            <a:avLst/>
          </a:prstGeom>
        </p:spPr>
      </p:pic>
    </p:spTree>
    <p:extLst>
      <p:ext uri="{BB962C8B-B14F-4D97-AF65-F5344CB8AC3E}">
        <p14:creationId xmlns:p14="http://schemas.microsoft.com/office/powerpoint/2010/main" val="4219659253"/>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9911-AE31-420C-BC20-B7B3CB92400D}"/>
              </a:ext>
            </a:extLst>
          </p:cNvPr>
          <p:cNvSpPr>
            <a:spLocks noGrp="1"/>
          </p:cNvSpPr>
          <p:nvPr>
            <p:ph type="title"/>
          </p:nvPr>
        </p:nvSpPr>
        <p:spPr/>
        <p:txBody>
          <a:bodyPr>
            <a:normAutofit/>
          </a:bodyPr>
          <a:lstStyle/>
          <a:p>
            <a:r>
              <a:rPr lang="en-US" sz="3600" b="1" dirty="0"/>
              <a:t>Check that you are in                Program Year 2025</a:t>
            </a:r>
          </a:p>
        </p:txBody>
      </p:sp>
      <p:pic>
        <p:nvPicPr>
          <p:cNvPr id="4" name="Content Placeholder 3">
            <a:extLst>
              <a:ext uri="{FF2B5EF4-FFF2-40B4-BE49-F238E27FC236}">
                <a16:creationId xmlns:a16="http://schemas.microsoft.com/office/drawing/2014/main" id="{EAD8453A-35DA-4D51-95CA-EBD100E6745C}"/>
              </a:ext>
            </a:extLst>
          </p:cNvPr>
          <p:cNvPicPr>
            <a:picLocks noGrp="1" noChangeAspect="1"/>
          </p:cNvPicPr>
          <p:nvPr>
            <p:ph idx="1"/>
          </p:nvPr>
        </p:nvPicPr>
        <p:blipFill>
          <a:blip r:embed="rId5"/>
          <a:stretch>
            <a:fillRect/>
          </a:stretch>
        </p:blipFill>
        <p:spPr>
          <a:xfrm>
            <a:off x="582169" y="2519916"/>
            <a:ext cx="10866850" cy="2509284"/>
          </a:xfrm>
          <a:prstGeom prst="rect">
            <a:avLst/>
          </a:prstGeom>
        </p:spPr>
      </p:pic>
      <p:sp>
        <p:nvSpPr>
          <p:cNvPr id="5" name="TextBox 4">
            <a:extLst>
              <a:ext uri="{FF2B5EF4-FFF2-40B4-BE49-F238E27FC236}">
                <a16:creationId xmlns:a16="http://schemas.microsoft.com/office/drawing/2014/main" id="{CCA9545D-BC21-4870-B256-C07B5AD9450A}"/>
              </a:ext>
            </a:extLst>
          </p:cNvPr>
          <p:cNvSpPr txBox="1"/>
          <p:nvPr/>
        </p:nvSpPr>
        <p:spPr>
          <a:xfrm>
            <a:off x="9536645" y="2519916"/>
            <a:ext cx="1912373" cy="255941"/>
          </a:xfrm>
          <a:prstGeom prst="rect">
            <a:avLst/>
          </a:prstGeom>
          <a:solidFill>
            <a:srgbClr val="F9F9F9"/>
          </a:solidFill>
        </p:spPr>
        <p:txBody>
          <a:bodyPr wrap="square" rtlCol="0">
            <a:spAutoFit/>
          </a:bodyPr>
          <a:lstStyle/>
          <a:p>
            <a:r>
              <a:rPr lang="en-US" sz="1000" dirty="0">
                <a:solidFill>
                  <a:srgbClr val="C00000"/>
                </a:solidFill>
                <a:latin typeface="Arial" panose="020B0604020202020204" pitchFamily="34" charset="0"/>
                <a:cs typeface="Arial" panose="020B0604020202020204" pitchFamily="34" charset="0"/>
              </a:rPr>
              <a:t>1234-5-ABCDE School</a:t>
            </a:r>
          </a:p>
        </p:txBody>
      </p:sp>
      <p:sp>
        <p:nvSpPr>
          <p:cNvPr id="6" name="TextBox 5">
            <a:extLst>
              <a:ext uri="{FF2B5EF4-FFF2-40B4-BE49-F238E27FC236}">
                <a16:creationId xmlns:a16="http://schemas.microsoft.com/office/drawing/2014/main" id="{55F15872-46E6-4935-B471-472B8939A3E9}"/>
              </a:ext>
            </a:extLst>
          </p:cNvPr>
          <p:cNvSpPr txBox="1"/>
          <p:nvPr/>
        </p:nvSpPr>
        <p:spPr>
          <a:xfrm>
            <a:off x="7297453" y="3152001"/>
            <a:ext cx="3925718" cy="276999"/>
          </a:xfrm>
          <a:prstGeom prst="rect">
            <a:avLst/>
          </a:prstGeom>
          <a:solidFill>
            <a:schemeClr val="bg1"/>
          </a:solidFill>
        </p:spPr>
        <p:txBody>
          <a:bodyPr wrap="square" rtlCol="0">
            <a:spAutoFit/>
          </a:bodyPr>
          <a:lstStyle/>
          <a:p>
            <a:pPr algn="r"/>
            <a:r>
              <a:rPr lang="en-US" sz="1200" b="1" dirty="0">
                <a:solidFill>
                  <a:srgbClr val="C00000"/>
                </a:solidFill>
                <a:latin typeface="Arial" panose="020B0604020202020204" pitchFamily="34" charset="0"/>
                <a:cs typeface="Arial" panose="020B0604020202020204" pitchFamily="34" charset="0"/>
              </a:rPr>
              <a:t>ABCDE School (1234-5)</a:t>
            </a:r>
          </a:p>
        </p:txBody>
      </p:sp>
      <p:sp>
        <p:nvSpPr>
          <p:cNvPr id="8" name="TextBox 7">
            <a:extLst>
              <a:ext uri="{FF2B5EF4-FFF2-40B4-BE49-F238E27FC236}">
                <a16:creationId xmlns:a16="http://schemas.microsoft.com/office/drawing/2014/main" id="{A2868EA0-7DA0-4310-BC99-3BCEC0DBF50B}"/>
              </a:ext>
            </a:extLst>
          </p:cNvPr>
          <p:cNvSpPr txBox="1"/>
          <p:nvPr/>
        </p:nvSpPr>
        <p:spPr>
          <a:xfrm>
            <a:off x="8277375" y="2529636"/>
            <a:ext cx="529273" cy="246221"/>
          </a:xfrm>
          <a:prstGeom prst="rect">
            <a:avLst/>
          </a:prstGeom>
          <a:solidFill>
            <a:srgbClr val="F9F9F9"/>
          </a:solidFill>
        </p:spPr>
        <p:txBody>
          <a:bodyPr wrap="square" rtlCol="0">
            <a:spAutoFit/>
          </a:bodyPr>
          <a:lstStyle/>
          <a:p>
            <a:r>
              <a:rPr lang="en-US" sz="1000" dirty="0">
                <a:solidFill>
                  <a:srgbClr val="C00000"/>
                </a:solidFill>
                <a:latin typeface="Arial" panose="020B0604020202020204" pitchFamily="34" charset="0"/>
                <a:cs typeface="Arial" panose="020B0604020202020204" pitchFamily="34" charset="0"/>
              </a:rPr>
              <a:t>2026</a:t>
            </a:r>
          </a:p>
        </p:txBody>
      </p:sp>
      <p:sp>
        <p:nvSpPr>
          <p:cNvPr id="7" name="Rounded Rectangle 8">
            <a:extLst>
              <a:ext uri="{FF2B5EF4-FFF2-40B4-BE49-F238E27FC236}">
                <a16:creationId xmlns:a16="http://schemas.microsoft.com/office/drawing/2014/main" id="{0956B2F6-38A0-4395-836D-1072DE48553B}"/>
              </a:ext>
            </a:extLst>
          </p:cNvPr>
          <p:cNvSpPr/>
          <p:nvPr/>
        </p:nvSpPr>
        <p:spPr>
          <a:xfrm>
            <a:off x="7173686" y="2380912"/>
            <a:ext cx="1632962" cy="59088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B-Renewal App 25-26 Slide 11">
            <a:hlinkClick r:id="" action="ppaction://media"/>
            <a:extLst>
              <a:ext uri="{FF2B5EF4-FFF2-40B4-BE49-F238E27FC236}">
                <a16:creationId xmlns:a16="http://schemas.microsoft.com/office/drawing/2014/main" id="{4F9B97AF-D4B1-4D0A-8CDD-4D31723C19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2947" y="6355360"/>
            <a:ext cx="304800" cy="304800"/>
          </a:xfrm>
          <a:prstGeom prst="rect">
            <a:avLst/>
          </a:prstGeom>
        </p:spPr>
      </p:pic>
    </p:spTree>
    <p:extLst>
      <p:ext uri="{BB962C8B-B14F-4D97-AF65-F5344CB8AC3E}">
        <p14:creationId xmlns:p14="http://schemas.microsoft.com/office/powerpoint/2010/main" val="1003500669"/>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9911-AE31-420C-BC20-B7B3CB92400D}"/>
              </a:ext>
            </a:extLst>
          </p:cNvPr>
          <p:cNvSpPr>
            <a:spLocks noGrp="1"/>
          </p:cNvSpPr>
          <p:nvPr>
            <p:ph type="title"/>
          </p:nvPr>
        </p:nvSpPr>
        <p:spPr/>
        <p:txBody>
          <a:bodyPr>
            <a:normAutofit/>
          </a:bodyPr>
          <a:lstStyle/>
          <a:p>
            <a:r>
              <a:rPr lang="en-US" sz="3600" b="1" dirty="0"/>
              <a:t>Select the ‘Applications’ tab</a:t>
            </a:r>
          </a:p>
        </p:txBody>
      </p:sp>
      <p:pic>
        <p:nvPicPr>
          <p:cNvPr id="4" name="Content Placeholder 3">
            <a:extLst>
              <a:ext uri="{FF2B5EF4-FFF2-40B4-BE49-F238E27FC236}">
                <a16:creationId xmlns:a16="http://schemas.microsoft.com/office/drawing/2014/main" id="{EAD8453A-35DA-4D51-95CA-EBD100E6745C}"/>
              </a:ext>
            </a:extLst>
          </p:cNvPr>
          <p:cNvPicPr>
            <a:picLocks noGrp="1" noChangeAspect="1"/>
          </p:cNvPicPr>
          <p:nvPr>
            <p:ph idx="1"/>
          </p:nvPr>
        </p:nvPicPr>
        <p:blipFill>
          <a:blip r:embed="rId5"/>
          <a:stretch>
            <a:fillRect/>
          </a:stretch>
        </p:blipFill>
        <p:spPr>
          <a:xfrm>
            <a:off x="582168" y="2519916"/>
            <a:ext cx="10866850" cy="2509284"/>
          </a:xfrm>
          <a:prstGeom prst="rect">
            <a:avLst/>
          </a:prstGeom>
        </p:spPr>
      </p:pic>
      <p:sp>
        <p:nvSpPr>
          <p:cNvPr id="5" name="TextBox 4">
            <a:extLst>
              <a:ext uri="{FF2B5EF4-FFF2-40B4-BE49-F238E27FC236}">
                <a16:creationId xmlns:a16="http://schemas.microsoft.com/office/drawing/2014/main" id="{CCA9545D-BC21-4870-B256-C07B5AD9450A}"/>
              </a:ext>
            </a:extLst>
          </p:cNvPr>
          <p:cNvSpPr txBox="1"/>
          <p:nvPr/>
        </p:nvSpPr>
        <p:spPr>
          <a:xfrm>
            <a:off x="9536645" y="2519916"/>
            <a:ext cx="1912373" cy="255941"/>
          </a:xfrm>
          <a:prstGeom prst="rect">
            <a:avLst/>
          </a:prstGeom>
          <a:solidFill>
            <a:srgbClr val="F9F9F9"/>
          </a:solidFill>
        </p:spPr>
        <p:txBody>
          <a:bodyPr wrap="square" rtlCol="0">
            <a:spAutoFit/>
          </a:bodyPr>
          <a:lstStyle/>
          <a:p>
            <a:r>
              <a:rPr lang="en-US" sz="1000" dirty="0">
                <a:solidFill>
                  <a:srgbClr val="C00000"/>
                </a:solidFill>
                <a:latin typeface="Arial" panose="020B0604020202020204" pitchFamily="34" charset="0"/>
                <a:cs typeface="Arial" panose="020B0604020202020204" pitchFamily="34" charset="0"/>
              </a:rPr>
              <a:t>1234-5-ABCDE School</a:t>
            </a:r>
          </a:p>
        </p:txBody>
      </p:sp>
      <p:sp>
        <p:nvSpPr>
          <p:cNvPr id="6" name="TextBox 5">
            <a:extLst>
              <a:ext uri="{FF2B5EF4-FFF2-40B4-BE49-F238E27FC236}">
                <a16:creationId xmlns:a16="http://schemas.microsoft.com/office/drawing/2014/main" id="{55F15872-46E6-4935-B471-472B8939A3E9}"/>
              </a:ext>
            </a:extLst>
          </p:cNvPr>
          <p:cNvSpPr txBox="1"/>
          <p:nvPr/>
        </p:nvSpPr>
        <p:spPr>
          <a:xfrm>
            <a:off x="7297453" y="3152001"/>
            <a:ext cx="3925718" cy="276999"/>
          </a:xfrm>
          <a:prstGeom prst="rect">
            <a:avLst/>
          </a:prstGeom>
          <a:solidFill>
            <a:schemeClr val="bg1"/>
          </a:solidFill>
        </p:spPr>
        <p:txBody>
          <a:bodyPr wrap="square" rtlCol="0">
            <a:spAutoFit/>
          </a:bodyPr>
          <a:lstStyle/>
          <a:p>
            <a:pPr algn="r"/>
            <a:r>
              <a:rPr lang="en-US" sz="1200" b="1" dirty="0">
                <a:solidFill>
                  <a:srgbClr val="C00000"/>
                </a:solidFill>
                <a:latin typeface="Arial" panose="020B0604020202020204" pitchFamily="34" charset="0"/>
                <a:cs typeface="Arial" panose="020B0604020202020204" pitchFamily="34" charset="0"/>
              </a:rPr>
              <a:t>ABCDE School (1234-5)</a:t>
            </a:r>
          </a:p>
        </p:txBody>
      </p:sp>
      <p:sp>
        <p:nvSpPr>
          <p:cNvPr id="7" name="Rounded Rectangle 8">
            <a:extLst>
              <a:ext uri="{FF2B5EF4-FFF2-40B4-BE49-F238E27FC236}">
                <a16:creationId xmlns:a16="http://schemas.microsoft.com/office/drawing/2014/main" id="{0956B2F6-38A0-4395-836D-1072DE48553B}"/>
              </a:ext>
            </a:extLst>
          </p:cNvPr>
          <p:cNvSpPr/>
          <p:nvPr/>
        </p:nvSpPr>
        <p:spPr>
          <a:xfrm>
            <a:off x="2351313" y="3418113"/>
            <a:ext cx="1872343" cy="55517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379A15-791E-44F1-965A-9518255897D1}"/>
              </a:ext>
            </a:extLst>
          </p:cNvPr>
          <p:cNvSpPr txBox="1"/>
          <p:nvPr/>
        </p:nvSpPr>
        <p:spPr>
          <a:xfrm>
            <a:off x="8277375" y="2529636"/>
            <a:ext cx="529273" cy="246221"/>
          </a:xfrm>
          <a:prstGeom prst="rect">
            <a:avLst/>
          </a:prstGeom>
          <a:solidFill>
            <a:srgbClr val="F9F9F9"/>
          </a:solidFill>
        </p:spPr>
        <p:txBody>
          <a:bodyPr wrap="square" rtlCol="0">
            <a:spAutoFit/>
          </a:bodyPr>
          <a:lstStyle/>
          <a:p>
            <a:r>
              <a:rPr lang="en-US" sz="1000" dirty="0">
                <a:solidFill>
                  <a:srgbClr val="C00000"/>
                </a:solidFill>
                <a:latin typeface="Arial" panose="020B0604020202020204" pitchFamily="34" charset="0"/>
                <a:cs typeface="Arial" panose="020B0604020202020204" pitchFamily="34" charset="0"/>
              </a:rPr>
              <a:t>2026</a:t>
            </a:r>
          </a:p>
        </p:txBody>
      </p:sp>
      <p:pic>
        <p:nvPicPr>
          <p:cNvPr id="3" name="AB-12">
            <a:hlinkClick r:id="" action="ppaction://media"/>
            <a:extLst>
              <a:ext uri="{FF2B5EF4-FFF2-40B4-BE49-F238E27FC236}">
                <a16:creationId xmlns:a16="http://schemas.microsoft.com/office/drawing/2014/main" id="{D21C3AA3-F5FE-40B1-B2C4-12DB2DC1A7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4010" y="6233020"/>
            <a:ext cx="422400" cy="422400"/>
          </a:xfrm>
          <a:prstGeom prst="rect">
            <a:avLst/>
          </a:prstGeom>
        </p:spPr>
      </p:pic>
    </p:spTree>
    <p:extLst>
      <p:ext uri="{BB962C8B-B14F-4D97-AF65-F5344CB8AC3E}">
        <p14:creationId xmlns:p14="http://schemas.microsoft.com/office/powerpoint/2010/main" val="341753220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48FB4-345D-4040-934B-4EF2301E59BD}"/>
              </a:ext>
            </a:extLst>
          </p:cNvPr>
          <p:cNvSpPr>
            <a:spLocks noGrp="1"/>
          </p:cNvSpPr>
          <p:nvPr>
            <p:ph type="title"/>
          </p:nvPr>
        </p:nvSpPr>
        <p:spPr/>
        <p:txBody>
          <a:bodyPr>
            <a:normAutofit/>
          </a:bodyPr>
          <a:lstStyle/>
          <a:p>
            <a:r>
              <a:rPr lang="en-US" sz="3600" b="1" dirty="0"/>
              <a:t>Add Sponsor Application</a:t>
            </a:r>
          </a:p>
        </p:txBody>
      </p:sp>
      <p:pic>
        <p:nvPicPr>
          <p:cNvPr id="4" name="Content Placeholder 3">
            <a:extLst>
              <a:ext uri="{FF2B5EF4-FFF2-40B4-BE49-F238E27FC236}">
                <a16:creationId xmlns:a16="http://schemas.microsoft.com/office/drawing/2014/main" id="{DC16CEF3-C123-418A-B125-7A2F335E6231}"/>
              </a:ext>
            </a:extLst>
          </p:cNvPr>
          <p:cNvPicPr>
            <a:picLocks noGrp="1" noChangeAspect="1"/>
          </p:cNvPicPr>
          <p:nvPr>
            <p:ph idx="1"/>
          </p:nvPr>
        </p:nvPicPr>
        <p:blipFill>
          <a:blip r:embed="rId5"/>
          <a:stretch>
            <a:fillRect/>
          </a:stretch>
        </p:blipFill>
        <p:spPr>
          <a:xfrm>
            <a:off x="449087" y="2383114"/>
            <a:ext cx="10995883" cy="2527333"/>
          </a:xfrm>
          <a:prstGeom prst="rect">
            <a:avLst/>
          </a:prstGeom>
        </p:spPr>
      </p:pic>
      <p:sp>
        <p:nvSpPr>
          <p:cNvPr id="5" name="TextBox 4">
            <a:extLst>
              <a:ext uri="{FF2B5EF4-FFF2-40B4-BE49-F238E27FC236}">
                <a16:creationId xmlns:a16="http://schemas.microsoft.com/office/drawing/2014/main" id="{24E7F294-CE59-4323-BC6D-908A03950396}"/>
              </a:ext>
            </a:extLst>
          </p:cNvPr>
          <p:cNvSpPr txBox="1"/>
          <p:nvPr/>
        </p:nvSpPr>
        <p:spPr>
          <a:xfrm>
            <a:off x="7203898" y="2557701"/>
            <a:ext cx="3925718" cy="284693"/>
          </a:xfrm>
          <a:prstGeom prst="rect">
            <a:avLst/>
          </a:prstGeom>
          <a:solidFill>
            <a:schemeClr val="bg1"/>
          </a:solidFill>
        </p:spPr>
        <p:txBody>
          <a:bodyPr wrap="square" rtlCol="0">
            <a:spAutoFit/>
          </a:bodyPr>
          <a:lstStyle/>
          <a:p>
            <a:pPr algn="r"/>
            <a:r>
              <a:rPr lang="en-US" sz="1250" b="1" dirty="0">
                <a:solidFill>
                  <a:srgbClr val="C00000"/>
                </a:solidFill>
                <a:latin typeface="Arial" panose="020B0604020202020204" pitchFamily="34" charset="0"/>
                <a:cs typeface="Arial" panose="020B0604020202020204" pitchFamily="34" charset="0"/>
              </a:rPr>
              <a:t>ABCDE School (1234-5)</a:t>
            </a:r>
          </a:p>
        </p:txBody>
      </p:sp>
      <p:sp>
        <p:nvSpPr>
          <p:cNvPr id="6" name="TextBox 5">
            <a:extLst>
              <a:ext uri="{FF2B5EF4-FFF2-40B4-BE49-F238E27FC236}">
                <a16:creationId xmlns:a16="http://schemas.microsoft.com/office/drawing/2014/main" id="{4282588E-CADD-4966-B385-A76BA13C0DDF}"/>
              </a:ext>
            </a:extLst>
          </p:cNvPr>
          <p:cNvSpPr txBox="1"/>
          <p:nvPr/>
        </p:nvSpPr>
        <p:spPr>
          <a:xfrm>
            <a:off x="990598" y="4090758"/>
            <a:ext cx="3494905"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123		ABCDE Elementary School</a:t>
            </a:r>
          </a:p>
        </p:txBody>
      </p:sp>
      <p:sp>
        <p:nvSpPr>
          <p:cNvPr id="7" name="TextBox 6">
            <a:extLst>
              <a:ext uri="{FF2B5EF4-FFF2-40B4-BE49-F238E27FC236}">
                <a16:creationId xmlns:a16="http://schemas.microsoft.com/office/drawing/2014/main" id="{DF913C1D-56AB-4817-9436-75F43D0B779D}"/>
              </a:ext>
            </a:extLst>
          </p:cNvPr>
          <p:cNvSpPr txBox="1"/>
          <p:nvPr/>
        </p:nvSpPr>
        <p:spPr>
          <a:xfrm>
            <a:off x="990598" y="4381336"/>
            <a:ext cx="3680256"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456		ABCDE Middle School</a:t>
            </a:r>
          </a:p>
        </p:txBody>
      </p:sp>
      <p:sp>
        <p:nvSpPr>
          <p:cNvPr id="8" name="Rounded Rectangle 8">
            <a:extLst>
              <a:ext uri="{FF2B5EF4-FFF2-40B4-BE49-F238E27FC236}">
                <a16:creationId xmlns:a16="http://schemas.microsoft.com/office/drawing/2014/main" id="{8FD90A4F-15A1-4ECC-8125-1759476B6A13}"/>
              </a:ext>
            </a:extLst>
          </p:cNvPr>
          <p:cNvSpPr/>
          <p:nvPr/>
        </p:nvSpPr>
        <p:spPr>
          <a:xfrm>
            <a:off x="10224980" y="3446986"/>
            <a:ext cx="493044" cy="42126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B-13">
            <a:hlinkClick r:id="" action="ppaction://media"/>
            <a:extLst>
              <a:ext uri="{FF2B5EF4-FFF2-40B4-BE49-F238E27FC236}">
                <a16:creationId xmlns:a16="http://schemas.microsoft.com/office/drawing/2014/main" id="{521AB31F-821D-4C20-9CF4-1BEA8E08B3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6539" y="6207852"/>
            <a:ext cx="391811" cy="391811"/>
          </a:xfrm>
          <a:prstGeom prst="rect">
            <a:avLst/>
          </a:prstGeom>
        </p:spPr>
      </p:pic>
    </p:spTree>
    <p:extLst>
      <p:ext uri="{BB962C8B-B14F-4D97-AF65-F5344CB8AC3E}">
        <p14:creationId xmlns:p14="http://schemas.microsoft.com/office/powerpoint/2010/main" val="1611289546"/>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628C-6DED-45C2-8398-F30C4CEAD4D8}"/>
              </a:ext>
            </a:extLst>
          </p:cNvPr>
          <p:cNvSpPr>
            <a:spLocks noGrp="1"/>
          </p:cNvSpPr>
          <p:nvPr>
            <p:ph type="title"/>
          </p:nvPr>
        </p:nvSpPr>
        <p:spPr/>
        <p:txBody>
          <a:bodyPr>
            <a:normAutofit/>
          </a:bodyPr>
          <a:lstStyle/>
          <a:p>
            <a:r>
              <a:rPr lang="en-US" sz="3600" b="1" dirty="0"/>
              <a:t>Sponsor Application</a:t>
            </a:r>
          </a:p>
        </p:txBody>
      </p:sp>
      <p:sp>
        <p:nvSpPr>
          <p:cNvPr id="3" name="Content Placeholder 2">
            <a:extLst>
              <a:ext uri="{FF2B5EF4-FFF2-40B4-BE49-F238E27FC236}">
                <a16:creationId xmlns:a16="http://schemas.microsoft.com/office/drawing/2014/main" id="{F656BE0F-F292-4C6C-99B9-B431A27B1C7D}"/>
              </a:ext>
            </a:extLst>
          </p:cNvPr>
          <p:cNvSpPr>
            <a:spLocks noGrp="1"/>
          </p:cNvSpPr>
          <p:nvPr>
            <p:ph idx="1"/>
          </p:nvPr>
        </p:nvSpPr>
        <p:spPr>
          <a:xfrm>
            <a:off x="677334" y="1871331"/>
            <a:ext cx="8596668" cy="4377070"/>
          </a:xfrm>
        </p:spPr>
        <p:txBody>
          <a:bodyPr>
            <a:normAutofit fontScale="92500" lnSpcReduction="10000"/>
          </a:bodyPr>
          <a:lstStyle/>
          <a:p>
            <a:r>
              <a:rPr lang="en-US" sz="2400" dirty="0"/>
              <a:t>Some information from the preceding Program Year will automatically transfer over</a:t>
            </a:r>
          </a:p>
          <a:p>
            <a:pPr lvl="1"/>
            <a:r>
              <a:rPr lang="en-US" sz="2200" dirty="0"/>
              <a:t>Address and Contact Information</a:t>
            </a:r>
          </a:p>
          <a:p>
            <a:pPr marL="457200" lvl="1" indent="0">
              <a:buNone/>
            </a:pPr>
            <a:endParaRPr lang="en-US" sz="900" dirty="0"/>
          </a:p>
          <a:p>
            <a:r>
              <a:rPr lang="en-US" sz="2400" dirty="0"/>
              <a:t>Information not carried over</a:t>
            </a:r>
          </a:p>
          <a:p>
            <a:pPr lvl="1"/>
            <a:r>
              <a:rPr lang="en-US" sz="2200" dirty="0"/>
              <a:t>Vendor/FSMC and Contact Information</a:t>
            </a:r>
          </a:p>
          <a:p>
            <a:pPr lvl="1"/>
            <a:r>
              <a:rPr lang="en-US" sz="2200" dirty="0"/>
              <a:t>Wellness Policy</a:t>
            </a:r>
          </a:p>
          <a:p>
            <a:pPr lvl="1"/>
            <a:r>
              <a:rPr lang="en-US" sz="2200" dirty="0"/>
              <a:t>Verification Method</a:t>
            </a:r>
          </a:p>
          <a:p>
            <a:pPr lvl="1"/>
            <a:r>
              <a:rPr lang="en-US" sz="2200" dirty="0"/>
              <a:t>Meal Price Information</a:t>
            </a:r>
          </a:p>
          <a:p>
            <a:pPr lvl="1"/>
            <a:r>
              <a:rPr lang="en-US" sz="2200" dirty="0"/>
              <a:t>Professional Standards</a:t>
            </a:r>
          </a:p>
          <a:p>
            <a:pPr lvl="1"/>
            <a:r>
              <a:rPr lang="en-US" sz="2200" dirty="0"/>
              <a:t>Single Audit Compliance</a:t>
            </a:r>
          </a:p>
          <a:p>
            <a:endParaRPr lang="en-US" dirty="0"/>
          </a:p>
        </p:txBody>
      </p:sp>
      <p:pic>
        <p:nvPicPr>
          <p:cNvPr id="4" name="AB-14">
            <a:hlinkClick r:id="" action="ppaction://media"/>
            <a:extLst>
              <a:ext uri="{FF2B5EF4-FFF2-40B4-BE49-F238E27FC236}">
                <a16:creationId xmlns:a16="http://schemas.microsoft.com/office/drawing/2014/main" id="{F81551AE-8B06-473B-8658-F1C1C0B8F9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5196" y="6219600"/>
            <a:ext cx="424668" cy="424668"/>
          </a:xfrm>
          <a:prstGeom prst="rect">
            <a:avLst/>
          </a:prstGeom>
        </p:spPr>
      </p:pic>
    </p:spTree>
    <p:extLst>
      <p:ext uri="{BB962C8B-B14F-4D97-AF65-F5344CB8AC3E}">
        <p14:creationId xmlns:p14="http://schemas.microsoft.com/office/powerpoint/2010/main" val="551615239"/>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B6FCBB-F4C9-4B4B-B356-4ED460671BC5}"/>
              </a:ext>
            </a:extLst>
          </p:cNvPr>
          <p:cNvPicPr>
            <a:picLocks noChangeAspect="1"/>
          </p:cNvPicPr>
          <p:nvPr/>
        </p:nvPicPr>
        <p:blipFill>
          <a:blip r:embed="rId5"/>
          <a:stretch>
            <a:fillRect/>
          </a:stretch>
        </p:blipFill>
        <p:spPr>
          <a:xfrm>
            <a:off x="677334" y="1471437"/>
            <a:ext cx="8821381" cy="4972744"/>
          </a:xfrm>
          <a:prstGeom prst="rect">
            <a:avLst/>
          </a:prstGeom>
        </p:spPr>
      </p:pic>
      <p:sp>
        <p:nvSpPr>
          <p:cNvPr id="2" name="Title 1">
            <a:extLst>
              <a:ext uri="{FF2B5EF4-FFF2-40B4-BE49-F238E27FC236}">
                <a16:creationId xmlns:a16="http://schemas.microsoft.com/office/drawing/2014/main" id="{0208B852-0A60-4D80-9C01-75443E09AD38}"/>
              </a:ext>
            </a:extLst>
          </p:cNvPr>
          <p:cNvSpPr>
            <a:spLocks noGrp="1"/>
          </p:cNvSpPr>
          <p:nvPr>
            <p:ph type="title"/>
          </p:nvPr>
        </p:nvSpPr>
        <p:spPr>
          <a:xfrm>
            <a:off x="1840672" y="609599"/>
            <a:ext cx="9227821" cy="1337954"/>
          </a:xfrm>
        </p:spPr>
        <p:txBody>
          <a:bodyPr/>
          <a:lstStyle/>
          <a:p>
            <a:r>
              <a:rPr lang="en-US" b="1" dirty="0"/>
              <a:t>Sample Sponsor Application</a:t>
            </a:r>
            <a:endParaRPr lang="en-US" dirty="0">
              <a:solidFill>
                <a:srgbClr val="FF0000"/>
              </a:solidFill>
            </a:endParaRPr>
          </a:p>
        </p:txBody>
      </p:sp>
      <p:pic>
        <p:nvPicPr>
          <p:cNvPr id="3" name="AB-15">
            <a:hlinkClick r:id="" action="ppaction://media"/>
            <a:extLst>
              <a:ext uri="{FF2B5EF4-FFF2-40B4-BE49-F238E27FC236}">
                <a16:creationId xmlns:a16="http://schemas.microsoft.com/office/drawing/2014/main" id="{62736345-A97D-44D9-A76C-7B9404A8784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1576807" y="6217717"/>
            <a:ext cx="384386" cy="384386"/>
          </a:xfrm>
        </p:spPr>
      </p:pic>
      <p:sp>
        <p:nvSpPr>
          <p:cNvPr id="8" name="Rounded Rectangle 8">
            <a:extLst>
              <a:ext uri="{FF2B5EF4-FFF2-40B4-BE49-F238E27FC236}">
                <a16:creationId xmlns:a16="http://schemas.microsoft.com/office/drawing/2014/main" id="{81388F9E-B76B-486D-B2A0-40DE973DEC8E}"/>
              </a:ext>
            </a:extLst>
          </p:cNvPr>
          <p:cNvSpPr/>
          <p:nvPr/>
        </p:nvSpPr>
        <p:spPr>
          <a:xfrm>
            <a:off x="932188" y="5825614"/>
            <a:ext cx="995763" cy="61856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406681"/>
      </p:ext>
    </p:extLst>
  </p:cSld>
  <p:clrMapOvr>
    <a:masterClrMapping/>
  </p:clrMapOvr>
  <mc:AlternateContent xmlns:mc="http://schemas.openxmlformats.org/markup-compatibility/2006" xmlns:p14="http://schemas.microsoft.com/office/powerpoint/2010/main">
    <mc:Choice Requires="p14">
      <p:transition spd="slow" p14:dur="2000" advClick="0" advTm="92000"/>
    </mc:Choice>
    <mc:Fallback xmlns="">
      <p:transition spd="slow" advClick="0" advTm="9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00" fill="hold"/>
                                        <p:tgtEl>
                                          <p:spTgt spid="3"/>
                                        </p:tgtEl>
                                      </p:cBhvr>
                                    </p:cmd>
                                  </p:childTnLst>
                                </p:cTn>
                              </p:par>
                              <p:par>
                                <p:cTn id="7" presetID="1" presetClass="entr" presetSubtype="0" fill="hold" grpId="0" nodeType="withEffect">
                                  <p:stCondLst>
                                    <p:cond delay="851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DF9FC-13A3-4FDD-A45C-3D6F346812A8}"/>
              </a:ext>
            </a:extLst>
          </p:cNvPr>
          <p:cNvSpPr>
            <a:spLocks noGrp="1"/>
          </p:cNvSpPr>
          <p:nvPr>
            <p:ph type="title"/>
          </p:nvPr>
        </p:nvSpPr>
        <p:spPr/>
        <p:txBody>
          <a:bodyPr>
            <a:normAutofit/>
          </a:bodyPr>
          <a:lstStyle/>
          <a:p>
            <a:r>
              <a:rPr lang="en-US" sz="3600" b="1" dirty="0"/>
              <a:t>Sample Sponsor Application</a:t>
            </a:r>
          </a:p>
        </p:txBody>
      </p:sp>
      <p:pic>
        <p:nvPicPr>
          <p:cNvPr id="4" name="Content Placeholder 3">
            <a:extLst>
              <a:ext uri="{FF2B5EF4-FFF2-40B4-BE49-F238E27FC236}">
                <a16:creationId xmlns:a16="http://schemas.microsoft.com/office/drawing/2014/main" id="{3871B472-E5AD-44CD-B0F6-82096754BCAC}"/>
              </a:ext>
            </a:extLst>
          </p:cNvPr>
          <p:cNvPicPr>
            <a:picLocks noGrp="1" noChangeAspect="1"/>
          </p:cNvPicPr>
          <p:nvPr>
            <p:ph idx="1"/>
          </p:nvPr>
        </p:nvPicPr>
        <p:blipFill>
          <a:blip r:embed="rId5"/>
          <a:stretch>
            <a:fillRect/>
          </a:stretch>
        </p:blipFill>
        <p:spPr>
          <a:xfrm>
            <a:off x="714759" y="2300776"/>
            <a:ext cx="9502416" cy="2348537"/>
          </a:xfrm>
          <a:prstGeom prst="rect">
            <a:avLst/>
          </a:prstGeom>
        </p:spPr>
      </p:pic>
      <p:sp>
        <p:nvSpPr>
          <p:cNvPr id="3" name="Rectangle 2">
            <a:extLst>
              <a:ext uri="{FF2B5EF4-FFF2-40B4-BE49-F238E27FC236}">
                <a16:creationId xmlns:a16="http://schemas.microsoft.com/office/drawing/2014/main" id="{D6BDF435-27B9-4C0E-B7EB-013E8A964F53}"/>
              </a:ext>
            </a:extLst>
          </p:cNvPr>
          <p:cNvSpPr/>
          <p:nvPr/>
        </p:nvSpPr>
        <p:spPr>
          <a:xfrm>
            <a:off x="591879" y="5358657"/>
            <a:ext cx="7827292" cy="1015663"/>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en-US" sz="2000" dirty="0">
                <a:solidFill>
                  <a:prstClr val="black"/>
                </a:solidFill>
                <a:latin typeface="Arial" pitchFamily="34" charset="0"/>
                <a:cs typeface="Arial" pitchFamily="34" charset="0"/>
              </a:rPr>
              <a:t>USDA Eligibility Manual for School Meals, July 2017:  </a:t>
            </a:r>
            <a:r>
              <a:rPr lang="en-US" sz="2000" dirty="0">
                <a:solidFill>
                  <a:srgbClr val="0070C0"/>
                </a:solidFill>
                <a:latin typeface="Arial" pitchFamily="34" charset="0"/>
                <a:cs typeface="Arial" pitchFamily="34" charset="0"/>
                <a:hlinkClick r:id="rId6"/>
              </a:rPr>
              <a:t>https://fns-prod.azureedge.us/sites/default/files/cn/SP36_CACFP15_SFSP11-2017a1.pdf</a:t>
            </a:r>
            <a:r>
              <a:rPr lang="en-US" sz="2000" dirty="0">
                <a:solidFill>
                  <a:srgbClr val="0070C0"/>
                </a:solidFill>
                <a:latin typeface="Arial" pitchFamily="34" charset="0"/>
                <a:cs typeface="Arial" pitchFamily="34" charset="0"/>
              </a:rPr>
              <a:t>   </a:t>
            </a:r>
          </a:p>
        </p:txBody>
      </p:sp>
      <p:pic>
        <p:nvPicPr>
          <p:cNvPr id="5" name="AB-16">
            <a:hlinkClick r:id="" action="ppaction://media"/>
            <a:extLst>
              <a:ext uri="{FF2B5EF4-FFF2-40B4-BE49-F238E27FC236}">
                <a16:creationId xmlns:a16="http://schemas.microsoft.com/office/drawing/2014/main" id="{93C0800D-62C8-4799-A27C-A15438B66E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58821" y="6233020"/>
            <a:ext cx="446100" cy="446100"/>
          </a:xfrm>
          <a:prstGeom prst="rect">
            <a:avLst/>
          </a:prstGeom>
        </p:spPr>
      </p:pic>
    </p:spTree>
    <p:extLst>
      <p:ext uri="{BB962C8B-B14F-4D97-AF65-F5344CB8AC3E}">
        <p14:creationId xmlns:p14="http://schemas.microsoft.com/office/powerpoint/2010/main" val="104018932"/>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51DD-36A6-4894-A7EF-09083841F6A6}"/>
              </a:ext>
            </a:extLst>
          </p:cNvPr>
          <p:cNvSpPr>
            <a:spLocks noGrp="1"/>
          </p:cNvSpPr>
          <p:nvPr>
            <p:ph type="title"/>
          </p:nvPr>
        </p:nvSpPr>
        <p:spPr/>
        <p:txBody>
          <a:bodyPr>
            <a:normAutofit/>
          </a:bodyPr>
          <a:lstStyle/>
          <a:p>
            <a:r>
              <a:rPr lang="en-US" sz="3600" b="1" dirty="0"/>
              <a:t>Sample Sponsor Application</a:t>
            </a:r>
          </a:p>
        </p:txBody>
      </p:sp>
      <p:pic>
        <p:nvPicPr>
          <p:cNvPr id="8" name="Content Placeholder 7">
            <a:extLst>
              <a:ext uri="{FF2B5EF4-FFF2-40B4-BE49-F238E27FC236}">
                <a16:creationId xmlns:a16="http://schemas.microsoft.com/office/drawing/2014/main" id="{8FBF23E0-84AD-4864-AD21-4841D7B93BC2}"/>
              </a:ext>
            </a:extLst>
          </p:cNvPr>
          <p:cNvPicPr>
            <a:picLocks noGrp="1" noChangeAspect="1"/>
          </p:cNvPicPr>
          <p:nvPr>
            <p:ph idx="1"/>
          </p:nvPr>
        </p:nvPicPr>
        <p:blipFill>
          <a:blip r:embed="rId5"/>
          <a:stretch>
            <a:fillRect/>
          </a:stretch>
        </p:blipFill>
        <p:spPr>
          <a:xfrm>
            <a:off x="554296" y="1794944"/>
            <a:ext cx="9907884" cy="4148656"/>
          </a:xfrm>
          <a:prstGeom prst="rect">
            <a:avLst/>
          </a:prstGeom>
        </p:spPr>
      </p:pic>
      <p:pic>
        <p:nvPicPr>
          <p:cNvPr id="3" name="AB-17">
            <a:hlinkClick r:id="" action="ppaction://media"/>
            <a:extLst>
              <a:ext uri="{FF2B5EF4-FFF2-40B4-BE49-F238E27FC236}">
                <a16:creationId xmlns:a16="http://schemas.microsoft.com/office/drawing/2014/main" id="{B1F429E0-8EB1-4B4A-9096-A87FC8A23F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2916" y="6209097"/>
            <a:ext cx="416585" cy="416585"/>
          </a:xfrm>
          <a:prstGeom prst="rect">
            <a:avLst/>
          </a:prstGeom>
        </p:spPr>
      </p:pic>
    </p:spTree>
    <p:extLst>
      <p:ext uri="{BB962C8B-B14F-4D97-AF65-F5344CB8AC3E}">
        <p14:creationId xmlns:p14="http://schemas.microsoft.com/office/powerpoint/2010/main" val="319114188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DC464-977A-4936-B2B4-BA135DD0E4AB}"/>
              </a:ext>
            </a:extLst>
          </p:cNvPr>
          <p:cNvSpPr>
            <a:spLocks noGrp="1"/>
          </p:cNvSpPr>
          <p:nvPr>
            <p:ph type="title"/>
          </p:nvPr>
        </p:nvSpPr>
        <p:spPr/>
        <p:txBody>
          <a:bodyPr>
            <a:normAutofit/>
          </a:bodyPr>
          <a:lstStyle/>
          <a:p>
            <a:r>
              <a:rPr lang="en-US" sz="3600" b="1" dirty="0"/>
              <a:t>Sponsor Application</a:t>
            </a:r>
          </a:p>
        </p:txBody>
      </p:sp>
      <p:sp>
        <p:nvSpPr>
          <p:cNvPr id="3" name="Content Placeholder 2">
            <a:extLst>
              <a:ext uri="{FF2B5EF4-FFF2-40B4-BE49-F238E27FC236}">
                <a16:creationId xmlns:a16="http://schemas.microsoft.com/office/drawing/2014/main" id="{29309511-4E94-4863-AE13-F5CDFB0E4B03}"/>
              </a:ext>
            </a:extLst>
          </p:cNvPr>
          <p:cNvSpPr>
            <a:spLocks noGrp="1"/>
          </p:cNvSpPr>
          <p:nvPr>
            <p:ph idx="1"/>
          </p:nvPr>
        </p:nvSpPr>
        <p:spPr/>
        <p:txBody>
          <a:bodyPr>
            <a:normAutofit lnSpcReduction="10000"/>
          </a:bodyPr>
          <a:lstStyle/>
          <a:p>
            <a:r>
              <a:rPr lang="en-US" sz="2800" dirty="0"/>
              <a:t>Verify existing information and make any changes</a:t>
            </a:r>
          </a:p>
          <a:p>
            <a:r>
              <a:rPr lang="en-US" sz="2800" dirty="0"/>
              <a:t>Add information that is not carried over</a:t>
            </a:r>
          </a:p>
          <a:p>
            <a:r>
              <a:rPr lang="en-US" sz="2800" dirty="0"/>
              <a:t>Certify the information that is not carried over</a:t>
            </a:r>
          </a:p>
          <a:p>
            <a:r>
              <a:rPr lang="en-US" sz="2800" dirty="0"/>
              <a:t>Certify the information (check the Certification Statement checkbox) and submit the Sponsor Application </a:t>
            </a:r>
          </a:p>
          <a:p>
            <a:r>
              <a:rPr lang="en-US" sz="2800" dirty="0"/>
              <a:t>If any errors are identified, correct all errors and resubmit</a:t>
            </a:r>
          </a:p>
        </p:txBody>
      </p:sp>
      <p:pic>
        <p:nvPicPr>
          <p:cNvPr id="4" name="AB-18">
            <a:hlinkClick r:id="" action="ppaction://media"/>
            <a:extLst>
              <a:ext uri="{FF2B5EF4-FFF2-40B4-BE49-F238E27FC236}">
                <a16:creationId xmlns:a16="http://schemas.microsoft.com/office/drawing/2014/main" id="{A6E28E86-C03A-4DD4-9B30-0D2E08606A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4330" y="6191074"/>
            <a:ext cx="375135" cy="375135"/>
          </a:xfrm>
          <a:prstGeom prst="rect">
            <a:avLst/>
          </a:prstGeom>
        </p:spPr>
      </p:pic>
    </p:spTree>
    <p:extLst>
      <p:ext uri="{BB962C8B-B14F-4D97-AF65-F5344CB8AC3E}">
        <p14:creationId xmlns:p14="http://schemas.microsoft.com/office/powerpoint/2010/main" val="1415381734"/>
      </p:ext>
    </p:extLst>
  </p:cSld>
  <p:clrMapOvr>
    <a:masterClrMapping/>
  </p:clrMapOvr>
  <mc:AlternateContent xmlns:mc="http://schemas.openxmlformats.org/markup-compatibility/2006" xmlns:p14="http://schemas.microsoft.com/office/powerpoint/2010/main">
    <mc:Choice Requires="p14">
      <p:transition spd="slow" p14:dur="2000" advTm="63000"/>
    </mc:Choice>
    <mc:Fallback xmlns="">
      <p:transition spd="slow" advTm="6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9C62-AB09-4EB8-A928-2F503ECBCC81}"/>
              </a:ext>
            </a:extLst>
          </p:cNvPr>
          <p:cNvSpPr>
            <a:spLocks noGrp="1"/>
          </p:cNvSpPr>
          <p:nvPr>
            <p:ph type="title"/>
          </p:nvPr>
        </p:nvSpPr>
        <p:spPr/>
        <p:txBody>
          <a:bodyPr>
            <a:normAutofit/>
          </a:bodyPr>
          <a:lstStyle/>
          <a:p>
            <a:r>
              <a:rPr lang="en-US" sz="3600" b="1" dirty="0"/>
              <a:t>Add Site Application</a:t>
            </a:r>
          </a:p>
        </p:txBody>
      </p:sp>
      <p:pic>
        <p:nvPicPr>
          <p:cNvPr id="4" name="Content Placeholder 3">
            <a:extLst>
              <a:ext uri="{FF2B5EF4-FFF2-40B4-BE49-F238E27FC236}">
                <a16:creationId xmlns:a16="http://schemas.microsoft.com/office/drawing/2014/main" id="{B59BF426-3AB7-4296-9BDB-8C315F322FFF}"/>
              </a:ext>
            </a:extLst>
          </p:cNvPr>
          <p:cNvPicPr>
            <a:picLocks noGrp="1" noChangeAspect="1"/>
          </p:cNvPicPr>
          <p:nvPr>
            <p:ph idx="1"/>
          </p:nvPr>
        </p:nvPicPr>
        <p:blipFill>
          <a:blip r:embed="rId5"/>
          <a:stretch>
            <a:fillRect/>
          </a:stretch>
        </p:blipFill>
        <p:spPr>
          <a:xfrm>
            <a:off x="633691" y="2287280"/>
            <a:ext cx="9968413" cy="3260904"/>
          </a:xfrm>
          <a:prstGeom prst="rect">
            <a:avLst/>
          </a:prstGeom>
        </p:spPr>
      </p:pic>
      <p:sp>
        <p:nvSpPr>
          <p:cNvPr id="5" name="TextBox 4">
            <a:extLst>
              <a:ext uri="{FF2B5EF4-FFF2-40B4-BE49-F238E27FC236}">
                <a16:creationId xmlns:a16="http://schemas.microsoft.com/office/drawing/2014/main" id="{3B3ACD8D-94F0-447F-9EC7-27C418446579}"/>
              </a:ext>
            </a:extLst>
          </p:cNvPr>
          <p:cNvSpPr txBox="1"/>
          <p:nvPr/>
        </p:nvSpPr>
        <p:spPr>
          <a:xfrm>
            <a:off x="1015311" y="4498539"/>
            <a:ext cx="3148916" cy="261339"/>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123		ABCDE Elementary School</a:t>
            </a:r>
          </a:p>
        </p:txBody>
      </p:sp>
      <p:sp>
        <p:nvSpPr>
          <p:cNvPr id="6" name="TextBox 5">
            <a:extLst>
              <a:ext uri="{FF2B5EF4-FFF2-40B4-BE49-F238E27FC236}">
                <a16:creationId xmlns:a16="http://schemas.microsoft.com/office/drawing/2014/main" id="{60FCB7CE-BC39-47ED-A93B-C391436FB40E}"/>
              </a:ext>
            </a:extLst>
          </p:cNvPr>
          <p:cNvSpPr txBox="1"/>
          <p:nvPr/>
        </p:nvSpPr>
        <p:spPr>
          <a:xfrm>
            <a:off x="1015312" y="4850894"/>
            <a:ext cx="3643183" cy="261339"/>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456		ABCDE Middle School</a:t>
            </a:r>
          </a:p>
        </p:txBody>
      </p:sp>
      <p:sp>
        <p:nvSpPr>
          <p:cNvPr id="7" name="TextBox 6">
            <a:extLst>
              <a:ext uri="{FF2B5EF4-FFF2-40B4-BE49-F238E27FC236}">
                <a16:creationId xmlns:a16="http://schemas.microsoft.com/office/drawing/2014/main" id="{A9E52A92-2549-447E-A902-AB1183FD5736}"/>
              </a:ext>
            </a:extLst>
          </p:cNvPr>
          <p:cNvSpPr txBox="1"/>
          <p:nvPr/>
        </p:nvSpPr>
        <p:spPr>
          <a:xfrm>
            <a:off x="6026899" y="2806013"/>
            <a:ext cx="4575205" cy="284693"/>
          </a:xfrm>
          <a:prstGeom prst="rect">
            <a:avLst/>
          </a:prstGeom>
          <a:solidFill>
            <a:schemeClr val="bg1"/>
          </a:solidFill>
        </p:spPr>
        <p:txBody>
          <a:bodyPr wrap="square" rtlCol="0">
            <a:spAutoFit/>
          </a:bodyPr>
          <a:lstStyle/>
          <a:p>
            <a:pPr algn="r"/>
            <a:r>
              <a:rPr lang="en-US" sz="1250" b="1" dirty="0">
                <a:solidFill>
                  <a:srgbClr val="C00000"/>
                </a:solidFill>
                <a:latin typeface="Arial" panose="020B0604020202020204" pitchFamily="34" charset="0"/>
                <a:cs typeface="Arial" panose="020B0604020202020204" pitchFamily="34" charset="0"/>
              </a:rPr>
              <a:t>ABCDE School (1234-5)</a:t>
            </a:r>
          </a:p>
        </p:txBody>
      </p:sp>
      <p:sp>
        <p:nvSpPr>
          <p:cNvPr id="8" name="Rectangle: Rounded Corners 7">
            <a:extLst>
              <a:ext uri="{FF2B5EF4-FFF2-40B4-BE49-F238E27FC236}">
                <a16:creationId xmlns:a16="http://schemas.microsoft.com/office/drawing/2014/main" id="{63B7BB20-D8EF-4CEA-AFAE-EA75BB86D1DD}"/>
              </a:ext>
            </a:extLst>
          </p:cNvPr>
          <p:cNvSpPr/>
          <p:nvPr/>
        </p:nvSpPr>
        <p:spPr>
          <a:xfrm>
            <a:off x="10120185" y="3842953"/>
            <a:ext cx="284205" cy="276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C1E1204-FECF-47FB-AA20-6142A83E2639}"/>
              </a:ext>
            </a:extLst>
          </p:cNvPr>
          <p:cNvSpPr/>
          <p:nvPr/>
        </p:nvSpPr>
        <p:spPr>
          <a:xfrm>
            <a:off x="9384711" y="4361393"/>
            <a:ext cx="525407" cy="91494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B-19">
            <a:hlinkClick r:id="" action="ppaction://media"/>
            <a:extLst>
              <a:ext uri="{FF2B5EF4-FFF2-40B4-BE49-F238E27FC236}">
                <a16:creationId xmlns:a16="http://schemas.microsoft.com/office/drawing/2014/main" id="{06EF5FE0-31AB-498C-A274-A3BC9611CE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994" y="6207852"/>
            <a:ext cx="414113" cy="414113"/>
          </a:xfrm>
          <a:prstGeom prst="rect">
            <a:avLst/>
          </a:prstGeom>
        </p:spPr>
      </p:pic>
    </p:spTree>
    <p:extLst>
      <p:ext uri="{BB962C8B-B14F-4D97-AF65-F5344CB8AC3E}">
        <p14:creationId xmlns:p14="http://schemas.microsoft.com/office/powerpoint/2010/main" val="35215894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Overview</a:t>
            </a:r>
          </a:p>
        </p:txBody>
      </p:sp>
      <p:sp>
        <p:nvSpPr>
          <p:cNvPr id="3" name="Content Placeholder 2"/>
          <p:cNvSpPr>
            <a:spLocks noGrp="1"/>
          </p:cNvSpPr>
          <p:nvPr>
            <p:ph idx="1"/>
          </p:nvPr>
        </p:nvSpPr>
        <p:spPr/>
        <p:txBody>
          <a:bodyPr/>
          <a:lstStyle/>
          <a:p>
            <a:r>
              <a:rPr lang="en-US" sz="2800" dirty="0"/>
              <a:t>HCNP Systems</a:t>
            </a:r>
          </a:p>
          <a:p>
            <a:r>
              <a:rPr lang="en-US" sz="2800" dirty="0"/>
              <a:t>Completing the renewal application</a:t>
            </a:r>
          </a:p>
          <a:p>
            <a:r>
              <a:rPr lang="en-US" sz="2800" dirty="0"/>
              <a:t>Deadline</a:t>
            </a:r>
          </a:p>
          <a:p>
            <a:pPr marL="0" indent="0">
              <a:buNone/>
            </a:pPr>
            <a:endParaRPr lang="en-US" dirty="0"/>
          </a:p>
        </p:txBody>
      </p:sp>
      <p:pic>
        <p:nvPicPr>
          <p:cNvPr id="4" name="AB-2">
            <a:hlinkClick r:id="" action="ppaction://media"/>
            <a:extLst>
              <a:ext uri="{FF2B5EF4-FFF2-40B4-BE49-F238E27FC236}">
                <a16:creationId xmlns:a16="http://schemas.microsoft.com/office/drawing/2014/main" id="{919B8FF5-3809-44DA-9564-D29886549C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4604" y="6258186"/>
            <a:ext cx="420653" cy="420653"/>
          </a:xfrm>
          <a:prstGeom prst="rect">
            <a:avLst/>
          </a:prstGeom>
        </p:spPr>
      </p:pic>
    </p:spTree>
    <p:extLst>
      <p:ext uri="{BB962C8B-B14F-4D97-AF65-F5344CB8AC3E}">
        <p14:creationId xmlns:p14="http://schemas.microsoft.com/office/powerpoint/2010/main" val="4000918877"/>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8857-E017-418F-BB76-C4F9E523DFA2}"/>
              </a:ext>
            </a:extLst>
          </p:cNvPr>
          <p:cNvSpPr>
            <a:spLocks noGrp="1"/>
          </p:cNvSpPr>
          <p:nvPr>
            <p:ph type="title"/>
          </p:nvPr>
        </p:nvSpPr>
        <p:spPr/>
        <p:txBody>
          <a:bodyPr>
            <a:normAutofit/>
          </a:bodyPr>
          <a:lstStyle/>
          <a:p>
            <a:r>
              <a:rPr lang="en-US" sz="3600" b="1" dirty="0"/>
              <a:t>Site Application</a:t>
            </a:r>
          </a:p>
        </p:txBody>
      </p:sp>
      <p:sp>
        <p:nvSpPr>
          <p:cNvPr id="3" name="Content Placeholder 2">
            <a:extLst>
              <a:ext uri="{FF2B5EF4-FFF2-40B4-BE49-F238E27FC236}">
                <a16:creationId xmlns:a16="http://schemas.microsoft.com/office/drawing/2014/main" id="{4CC9CEC4-5F05-46A0-972D-0FFE17732F03}"/>
              </a:ext>
            </a:extLst>
          </p:cNvPr>
          <p:cNvSpPr>
            <a:spLocks noGrp="1"/>
          </p:cNvSpPr>
          <p:nvPr>
            <p:ph idx="1"/>
          </p:nvPr>
        </p:nvSpPr>
        <p:spPr>
          <a:xfrm>
            <a:off x="677334" y="1947553"/>
            <a:ext cx="8596668" cy="4300848"/>
          </a:xfrm>
        </p:spPr>
        <p:txBody>
          <a:bodyPr>
            <a:normAutofit/>
          </a:bodyPr>
          <a:lstStyle/>
          <a:p>
            <a:r>
              <a:rPr lang="en-US" sz="2600" dirty="0"/>
              <a:t>Most information from the previous year’s approved Site Application will carry over</a:t>
            </a:r>
          </a:p>
          <a:p>
            <a:pPr lvl="1"/>
            <a:r>
              <a:rPr lang="en-US" sz="2400" dirty="0"/>
              <a:t>Contact Information</a:t>
            </a:r>
          </a:p>
          <a:p>
            <a:pPr lvl="1"/>
            <a:r>
              <a:rPr lang="en-US" sz="2400" dirty="0"/>
              <a:t>Program Participation Information (NSLP, SBP, FFVP)</a:t>
            </a:r>
          </a:p>
          <a:p>
            <a:pPr lvl="1"/>
            <a:r>
              <a:rPr lang="en-US" sz="2400" dirty="0"/>
              <a:t>Accountability Information</a:t>
            </a:r>
          </a:p>
          <a:p>
            <a:pPr marL="457200" lvl="1" indent="0">
              <a:buNone/>
            </a:pPr>
            <a:endParaRPr lang="en-US" sz="800" dirty="0"/>
          </a:p>
          <a:p>
            <a:r>
              <a:rPr lang="en-US" sz="2600" dirty="0"/>
              <a:t>Information not carried over:</a:t>
            </a:r>
          </a:p>
          <a:p>
            <a:pPr lvl="1"/>
            <a:r>
              <a:rPr lang="en-US" sz="2400" dirty="0"/>
              <a:t>Program Participation (ASP, SSO)</a:t>
            </a:r>
          </a:p>
          <a:p>
            <a:pPr lvl="1"/>
            <a:r>
              <a:rPr lang="en-US" sz="2400" dirty="0"/>
              <a:t>Food Safety Inspection Information</a:t>
            </a:r>
          </a:p>
        </p:txBody>
      </p:sp>
      <p:pic>
        <p:nvPicPr>
          <p:cNvPr id="4" name="AB-20">
            <a:hlinkClick r:id="" action="ppaction://media"/>
            <a:extLst>
              <a:ext uri="{FF2B5EF4-FFF2-40B4-BE49-F238E27FC236}">
                <a16:creationId xmlns:a16="http://schemas.microsoft.com/office/drawing/2014/main" id="{8CEFE1E9-81F2-40FE-9DFF-6409B0A10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5578" y="6248401"/>
            <a:ext cx="462774" cy="462774"/>
          </a:xfrm>
          <a:prstGeom prst="rect">
            <a:avLst/>
          </a:prstGeom>
        </p:spPr>
      </p:pic>
    </p:spTree>
    <p:extLst>
      <p:ext uri="{BB962C8B-B14F-4D97-AF65-F5344CB8AC3E}">
        <p14:creationId xmlns:p14="http://schemas.microsoft.com/office/powerpoint/2010/main" val="3355804454"/>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D85B-4D5F-4365-B9C8-545E94B9439F}"/>
              </a:ext>
            </a:extLst>
          </p:cNvPr>
          <p:cNvSpPr>
            <a:spLocks noGrp="1"/>
          </p:cNvSpPr>
          <p:nvPr>
            <p:ph type="title"/>
          </p:nvPr>
        </p:nvSpPr>
        <p:spPr/>
        <p:txBody>
          <a:bodyPr>
            <a:normAutofit/>
          </a:bodyPr>
          <a:lstStyle/>
          <a:p>
            <a:r>
              <a:rPr lang="en-US" sz="3600" b="1" dirty="0"/>
              <a:t>Sample Site Application</a:t>
            </a:r>
          </a:p>
        </p:txBody>
      </p:sp>
      <p:pic>
        <p:nvPicPr>
          <p:cNvPr id="4" name="Content Placeholder 3">
            <a:extLst>
              <a:ext uri="{FF2B5EF4-FFF2-40B4-BE49-F238E27FC236}">
                <a16:creationId xmlns:a16="http://schemas.microsoft.com/office/drawing/2014/main" id="{4B5242D7-84A4-4283-9941-DB2C14A3D6F0}"/>
              </a:ext>
            </a:extLst>
          </p:cNvPr>
          <p:cNvPicPr>
            <a:picLocks noGrp="1" noChangeAspect="1"/>
          </p:cNvPicPr>
          <p:nvPr>
            <p:ph idx="1"/>
          </p:nvPr>
        </p:nvPicPr>
        <p:blipFill>
          <a:blip r:embed="rId5"/>
          <a:stretch>
            <a:fillRect/>
          </a:stretch>
        </p:blipFill>
        <p:spPr>
          <a:xfrm>
            <a:off x="931518" y="1802242"/>
            <a:ext cx="8583188" cy="4459155"/>
          </a:xfrm>
          <a:prstGeom prst="rect">
            <a:avLst/>
          </a:prstGeom>
        </p:spPr>
      </p:pic>
      <p:sp>
        <p:nvSpPr>
          <p:cNvPr id="5" name="Right Arrow 6">
            <a:extLst>
              <a:ext uri="{FF2B5EF4-FFF2-40B4-BE49-F238E27FC236}">
                <a16:creationId xmlns:a16="http://schemas.microsoft.com/office/drawing/2014/main" id="{854D07E1-432C-4A37-859B-6DE2237F3B14}"/>
              </a:ext>
            </a:extLst>
          </p:cNvPr>
          <p:cNvSpPr/>
          <p:nvPr/>
        </p:nvSpPr>
        <p:spPr>
          <a:xfrm>
            <a:off x="473673" y="2625812"/>
            <a:ext cx="533400" cy="2144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6">
            <a:extLst>
              <a:ext uri="{FF2B5EF4-FFF2-40B4-BE49-F238E27FC236}">
                <a16:creationId xmlns:a16="http://schemas.microsoft.com/office/drawing/2014/main" id="{5ED6A75E-8109-4914-8741-4896809AE9A0}"/>
              </a:ext>
            </a:extLst>
          </p:cNvPr>
          <p:cNvSpPr/>
          <p:nvPr/>
        </p:nvSpPr>
        <p:spPr>
          <a:xfrm>
            <a:off x="465433" y="4396961"/>
            <a:ext cx="533400" cy="2144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F12332F6-CE09-413F-AC0E-77DEBAA333A3}"/>
              </a:ext>
            </a:extLst>
          </p:cNvPr>
          <p:cNvSpPr/>
          <p:nvPr/>
        </p:nvSpPr>
        <p:spPr>
          <a:xfrm>
            <a:off x="474140" y="5411510"/>
            <a:ext cx="533400" cy="2144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B-21">
            <a:hlinkClick r:id="" action="ppaction://media"/>
            <a:extLst>
              <a:ext uri="{FF2B5EF4-FFF2-40B4-BE49-F238E27FC236}">
                <a16:creationId xmlns:a16="http://schemas.microsoft.com/office/drawing/2014/main" id="{0882181B-522E-4663-B5DD-9256F1B987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1191" y="6261397"/>
            <a:ext cx="405174" cy="405174"/>
          </a:xfrm>
          <a:prstGeom prst="rect">
            <a:avLst/>
          </a:prstGeom>
        </p:spPr>
      </p:pic>
    </p:spTree>
    <p:extLst>
      <p:ext uri="{BB962C8B-B14F-4D97-AF65-F5344CB8AC3E}">
        <p14:creationId xmlns:p14="http://schemas.microsoft.com/office/powerpoint/2010/main" val="3532555727"/>
      </p:ext>
    </p:extLst>
  </p:cSld>
  <p:clrMapOvr>
    <a:masterClrMapping/>
  </p:clrMapOvr>
  <mc:AlternateContent xmlns:mc="http://schemas.openxmlformats.org/markup-compatibility/2006" xmlns:p14="http://schemas.microsoft.com/office/powerpoint/2010/main">
    <mc:Choice Requires="p14">
      <p:transition spd="slow" p14:dur="2000" advClick="0" advTm="115000"/>
    </mc:Choice>
    <mc:Fallback xmlns="">
      <p:transition spd="slow" advClick="0" advTm="1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F70C-3D4F-4172-8698-82FDC5101D7E}"/>
              </a:ext>
            </a:extLst>
          </p:cNvPr>
          <p:cNvSpPr>
            <a:spLocks noGrp="1"/>
          </p:cNvSpPr>
          <p:nvPr>
            <p:ph type="title"/>
          </p:nvPr>
        </p:nvSpPr>
        <p:spPr/>
        <p:txBody>
          <a:bodyPr>
            <a:normAutofit/>
          </a:bodyPr>
          <a:lstStyle/>
          <a:p>
            <a:r>
              <a:rPr lang="en-US" sz="3600" b="1" dirty="0"/>
              <a:t>Sample Site Application</a:t>
            </a:r>
          </a:p>
        </p:txBody>
      </p:sp>
      <p:sp>
        <p:nvSpPr>
          <p:cNvPr id="3" name="Content Placeholder 2">
            <a:extLst>
              <a:ext uri="{FF2B5EF4-FFF2-40B4-BE49-F238E27FC236}">
                <a16:creationId xmlns:a16="http://schemas.microsoft.com/office/drawing/2014/main" id="{6697ADA3-6751-4DA6-A9CF-3A341A3A803B}"/>
              </a:ext>
            </a:extLst>
          </p:cNvPr>
          <p:cNvSpPr>
            <a:spLocks noGrp="1"/>
          </p:cNvSpPr>
          <p:nvPr>
            <p:ph idx="1"/>
          </p:nvPr>
        </p:nvSpPr>
        <p:spPr/>
        <p:txBody>
          <a:bodyPr>
            <a:normAutofit/>
          </a:bodyPr>
          <a:lstStyle/>
          <a:p>
            <a:r>
              <a:rPr lang="en-US" sz="2600" b="1" dirty="0"/>
              <a:t>Residential Child Care Institutions (RCCIs) </a:t>
            </a:r>
            <a:r>
              <a:rPr lang="en-US" sz="2600" b="1" u="sng" dirty="0"/>
              <a:t>ONLY</a:t>
            </a:r>
            <a:r>
              <a:rPr lang="en-US" sz="2600" b="1" dirty="0"/>
              <a:t>:</a:t>
            </a:r>
          </a:p>
          <a:p>
            <a:pPr lvl="1"/>
            <a:r>
              <a:rPr lang="en-US" sz="2400" b="1" dirty="0"/>
              <a:t>Answer #24-25</a:t>
            </a:r>
          </a:p>
          <a:p>
            <a:pPr lvl="1"/>
            <a:endParaRPr lang="en-US" sz="2400" b="1" dirty="0"/>
          </a:p>
          <a:p>
            <a:pPr marL="457200" lvl="1" indent="0">
              <a:buNone/>
            </a:pPr>
            <a:endParaRPr lang="en-US" sz="2400" b="1" dirty="0"/>
          </a:p>
        </p:txBody>
      </p:sp>
      <p:pic>
        <p:nvPicPr>
          <p:cNvPr id="5" name="Picture 4">
            <a:extLst>
              <a:ext uri="{FF2B5EF4-FFF2-40B4-BE49-F238E27FC236}">
                <a16:creationId xmlns:a16="http://schemas.microsoft.com/office/drawing/2014/main" id="{D23B345D-6E9F-4E5E-8034-A73F043201A4}"/>
              </a:ext>
            </a:extLst>
          </p:cNvPr>
          <p:cNvPicPr>
            <a:picLocks noChangeAspect="1"/>
          </p:cNvPicPr>
          <p:nvPr/>
        </p:nvPicPr>
        <p:blipFill rotWithShape="1">
          <a:blip r:embed="rId5"/>
          <a:srcRect r="5006"/>
          <a:stretch/>
        </p:blipFill>
        <p:spPr>
          <a:xfrm>
            <a:off x="936826" y="3631737"/>
            <a:ext cx="8596668" cy="1668181"/>
          </a:xfrm>
          <a:prstGeom prst="rect">
            <a:avLst/>
          </a:prstGeom>
        </p:spPr>
      </p:pic>
      <p:sp>
        <p:nvSpPr>
          <p:cNvPr id="6" name="Right Arrow 6">
            <a:extLst>
              <a:ext uri="{FF2B5EF4-FFF2-40B4-BE49-F238E27FC236}">
                <a16:creationId xmlns:a16="http://schemas.microsoft.com/office/drawing/2014/main" id="{C4B3C0EE-AE63-4218-9AE1-2E55C6A27C46}"/>
              </a:ext>
            </a:extLst>
          </p:cNvPr>
          <p:cNvSpPr/>
          <p:nvPr/>
        </p:nvSpPr>
        <p:spPr>
          <a:xfrm>
            <a:off x="967947" y="5023032"/>
            <a:ext cx="533400" cy="2144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B-22">
            <a:hlinkClick r:id="" action="ppaction://media"/>
            <a:extLst>
              <a:ext uri="{FF2B5EF4-FFF2-40B4-BE49-F238E27FC236}">
                <a16:creationId xmlns:a16="http://schemas.microsoft.com/office/drawing/2014/main" id="{7151DF78-5ACF-4D00-93B3-8FE8AC174C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3914" y="6249797"/>
            <a:ext cx="440193" cy="440193"/>
          </a:xfrm>
          <a:prstGeom prst="rect">
            <a:avLst/>
          </a:prstGeom>
        </p:spPr>
      </p:pic>
    </p:spTree>
    <p:extLst>
      <p:ext uri="{BB962C8B-B14F-4D97-AF65-F5344CB8AC3E}">
        <p14:creationId xmlns:p14="http://schemas.microsoft.com/office/powerpoint/2010/main" val="1165606458"/>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482D-FC31-46AA-904D-C0B443283F0B}"/>
              </a:ext>
            </a:extLst>
          </p:cNvPr>
          <p:cNvSpPr>
            <a:spLocks noGrp="1"/>
          </p:cNvSpPr>
          <p:nvPr>
            <p:ph type="title"/>
          </p:nvPr>
        </p:nvSpPr>
        <p:spPr/>
        <p:txBody>
          <a:bodyPr>
            <a:normAutofit/>
          </a:bodyPr>
          <a:lstStyle/>
          <a:p>
            <a:r>
              <a:rPr lang="en-US" sz="3600" b="1" dirty="0"/>
              <a:t>Sample Site Application</a:t>
            </a:r>
          </a:p>
        </p:txBody>
      </p:sp>
      <p:sp>
        <p:nvSpPr>
          <p:cNvPr id="3" name="Content Placeholder 2">
            <a:extLst>
              <a:ext uri="{FF2B5EF4-FFF2-40B4-BE49-F238E27FC236}">
                <a16:creationId xmlns:a16="http://schemas.microsoft.com/office/drawing/2014/main" id="{F1B99B1B-E081-4ECD-8EE7-166714B61B9E}"/>
              </a:ext>
            </a:extLst>
          </p:cNvPr>
          <p:cNvSpPr>
            <a:spLocks noGrp="1"/>
          </p:cNvSpPr>
          <p:nvPr>
            <p:ph idx="1"/>
          </p:nvPr>
        </p:nvSpPr>
        <p:spPr>
          <a:xfrm>
            <a:off x="677334" y="1938163"/>
            <a:ext cx="8596668" cy="3880773"/>
          </a:xfrm>
        </p:spPr>
        <p:txBody>
          <a:bodyPr>
            <a:normAutofit/>
          </a:bodyPr>
          <a:lstStyle/>
          <a:p>
            <a:r>
              <a:rPr lang="en-US" sz="2800" b="1" dirty="0"/>
              <a:t>Do </a:t>
            </a:r>
            <a:r>
              <a:rPr lang="en-US" sz="2800" b="1" u="sng" dirty="0"/>
              <a:t>NOT</a:t>
            </a:r>
            <a:r>
              <a:rPr lang="en-US" sz="2800" b="1" dirty="0"/>
              <a:t> complete the CEP section</a:t>
            </a:r>
          </a:p>
        </p:txBody>
      </p:sp>
      <p:pic>
        <p:nvPicPr>
          <p:cNvPr id="4" name="Picture 3">
            <a:extLst>
              <a:ext uri="{FF2B5EF4-FFF2-40B4-BE49-F238E27FC236}">
                <a16:creationId xmlns:a16="http://schemas.microsoft.com/office/drawing/2014/main" id="{EE86492E-531B-45CF-BB62-EB86299B9E5A}"/>
              </a:ext>
            </a:extLst>
          </p:cNvPr>
          <p:cNvPicPr>
            <a:picLocks noChangeAspect="1"/>
          </p:cNvPicPr>
          <p:nvPr/>
        </p:nvPicPr>
        <p:blipFill>
          <a:blip r:embed="rId5"/>
          <a:stretch>
            <a:fillRect/>
          </a:stretch>
        </p:blipFill>
        <p:spPr>
          <a:xfrm>
            <a:off x="1146670" y="2702920"/>
            <a:ext cx="8312683" cy="3967868"/>
          </a:xfrm>
          <a:prstGeom prst="rect">
            <a:avLst/>
          </a:prstGeom>
        </p:spPr>
      </p:pic>
      <p:sp>
        <p:nvSpPr>
          <p:cNvPr id="5" name="Rectangle: Rounded Corners 4">
            <a:extLst>
              <a:ext uri="{FF2B5EF4-FFF2-40B4-BE49-F238E27FC236}">
                <a16:creationId xmlns:a16="http://schemas.microsoft.com/office/drawing/2014/main" id="{901B6E46-4AEF-483F-B96D-F85ADBEF2E1F}"/>
              </a:ext>
            </a:extLst>
          </p:cNvPr>
          <p:cNvSpPr/>
          <p:nvPr/>
        </p:nvSpPr>
        <p:spPr>
          <a:xfrm>
            <a:off x="4487465" y="5880702"/>
            <a:ext cx="815546" cy="557131"/>
          </a:xfrm>
          <a:prstGeom prst="roundRect">
            <a:avLst/>
          </a:prstGeom>
          <a:solidFill>
            <a:srgbClr val="FEF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24FE9F3-920A-41F2-A715-ABF34F6B7555}"/>
              </a:ext>
            </a:extLst>
          </p:cNvPr>
          <p:cNvSpPr/>
          <p:nvPr/>
        </p:nvSpPr>
        <p:spPr>
          <a:xfrm>
            <a:off x="4053017" y="5135123"/>
            <a:ext cx="1000898" cy="29966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AA0FD29-A10A-4505-9AF0-8E229083F0D7}"/>
              </a:ext>
            </a:extLst>
          </p:cNvPr>
          <p:cNvSpPr/>
          <p:nvPr/>
        </p:nvSpPr>
        <p:spPr>
          <a:xfrm>
            <a:off x="4057133" y="5497592"/>
            <a:ext cx="1000898" cy="29966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4ABCCBF-6326-4F3D-A5BB-F8F2048F2561}"/>
              </a:ext>
            </a:extLst>
          </p:cNvPr>
          <p:cNvSpPr/>
          <p:nvPr/>
        </p:nvSpPr>
        <p:spPr>
          <a:xfrm>
            <a:off x="4278594" y="4854583"/>
            <a:ext cx="549743" cy="21877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(2026)</a:t>
            </a:r>
          </a:p>
        </p:txBody>
      </p:sp>
      <p:pic>
        <p:nvPicPr>
          <p:cNvPr id="8" name="AB-23">
            <a:hlinkClick r:id="" action="ppaction://media"/>
            <a:extLst>
              <a:ext uri="{FF2B5EF4-FFF2-40B4-BE49-F238E27FC236}">
                <a16:creationId xmlns:a16="http://schemas.microsoft.com/office/drawing/2014/main" id="{EC257867-D97F-4B96-99EC-ABE3151300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721" y="6216242"/>
            <a:ext cx="480142" cy="480142"/>
          </a:xfrm>
          <a:prstGeom prst="rect">
            <a:avLst/>
          </a:prstGeom>
        </p:spPr>
      </p:pic>
    </p:spTree>
    <p:extLst>
      <p:ext uri="{BB962C8B-B14F-4D97-AF65-F5344CB8AC3E}">
        <p14:creationId xmlns:p14="http://schemas.microsoft.com/office/powerpoint/2010/main" val="2833340457"/>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BB5C0-4098-457D-884B-3D0FF941EEDA}"/>
              </a:ext>
            </a:extLst>
          </p:cNvPr>
          <p:cNvSpPr>
            <a:spLocks noGrp="1"/>
          </p:cNvSpPr>
          <p:nvPr>
            <p:ph type="title"/>
          </p:nvPr>
        </p:nvSpPr>
        <p:spPr/>
        <p:txBody>
          <a:bodyPr>
            <a:normAutofit/>
          </a:bodyPr>
          <a:lstStyle/>
          <a:p>
            <a:r>
              <a:rPr lang="en-US" sz="3600" b="1" dirty="0"/>
              <a:t>Sample Site Application</a:t>
            </a:r>
          </a:p>
        </p:txBody>
      </p:sp>
      <p:pic>
        <p:nvPicPr>
          <p:cNvPr id="8" name="Content Placeholder 7">
            <a:extLst>
              <a:ext uri="{FF2B5EF4-FFF2-40B4-BE49-F238E27FC236}">
                <a16:creationId xmlns:a16="http://schemas.microsoft.com/office/drawing/2014/main" id="{E636B151-E1BE-43CA-ACDC-7E6EFE458C75}"/>
              </a:ext>
            </a:extLst>
          </p:cNvPr>
          <p:cNvPicPr>
            <a:picLocks noGrp="1" noChangeAspect="1"/>
          </p:cNvPicPr>
          <p:nvPr>
            <p:ph idx="1"/>
          </p:nvPr>
        </p:nvPicPr>
        <p:blipFill>
          <a:blip r:embed="rId5"/>
          <a:stretch>
            <a:fillRect/>
          </a:stretch>
        </p:blipFill>
        <p:spPr>
          <a:xfrm>
            <a:off x="273912" y="1821229"/>
            <a:ext cx="5797240" cy="3771833"/>
          </a:xfrm>
          <a:prstGeom prst="rect">
            <a:avLst/>
          </a:prstGeom>
        </p:spPr>
      </p:pic>
      <p:pic>
        <p:nvPicPr>
          <p:cNvPr id="10" name="Picture 9">
            <a:extLst>
              <a:ext uri="{FF2B5EF4-FFF2-40B4-BE49-F238E27FC236}">
                <a16:creationId xmlns:a16="http://schemas.microsoft.com/office/drawing/2014/main" id="{D8BEF49E-EF90-4318-9A13-3F6CDCE51875}"/>
              </a:ext>
            </a:extLst>
          </p:cNvPr>
          <p:cNvPicPr>
            <a:picLocks noChangeAspect="1"/>
          </p:cNvPicPr>
          <p:nvPr/>
        </p:nvPicPr>
        <p:blipFill>
          <a:blip r:embed="rId6"/>
          <a:stretch>
            <a:fillRect/>
          </a:stretch>
        </p:blipFill>
        <p:spPr>
          <a:xfrm>
            <a:off x="6120850" y="1869166"/>
            <a:ext cx="5903245" cy="3802283"/>
          </a:xfrm>
          <a:prstGeom prst="rect">
            <a:avLst/>
          </a:prstGeom>
        </p:spPr>
      </p:pic>
      <p:pic>
        <p:nvPicPr>
          <p:cNvPr id="3" name="AB-24">
            <a:hlinkClick r:id="" action="ppaction://media"/>
            <a:extLst>
              <a:ext uri="{FF2B5EF4-FFF2-40B4-BE49-F238E27FC236}">
                <a16:creationId xmlns:a16="http://schemas.microsoft.com/office/drawing/2014/main" id="{6A5AE08B-10AA-435F-BDA0-56F08ADE95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3051" y="6300132"/>
            <a:ext cx="411044" cy="411044"/>
          </a:xfrm>
          <a:prstGeom prst="rect">
            <a:avLst/>
          </a:prstGeom>
        </p:spPr>
      </p:pic>
    </p:spTree>
    <p:extLst>
      <p:ext uri="{BB962C8B-B14F-4D97-AF65-F5344CB8AC3E}">
        <p14:creationId xmlns:p14="http://schemas.microsoft.com/office/powerpoint/2010/main" val="823374629"/>
      </p:ext>
    </p:extLst>
  </p:cSld>
  <p:clrMapOvr>
    <a:masterClrMapping/>
  </p:clrMapOvr>
  <mc:AlternateContent xmlns:mc="http://schemas.openxmlformats.org/markup-compatibility/2006" xmlns:p14="http://schemas.microsoft.com/office/powerpoint/2010/main">
    <mc:Choice Requires="p14">
      <p:transition spd="slow" p14:dur="2000" advClick="0" advTm="94000"/>
    </mc:Choice>
    <mc:Fallback xmlns="">
      <p:transition spd="slow" advClick="0" advTm="9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BEC0-CF07-448C-A7FE-A36B1D80656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F82EC55-F609-4009-B5E2-E7BE608293A2}"/>
              </a:ext>
            </a:extLst>
          </p:cNvPr>
          <p:cNvPicPr>
            <a:picLocks noGrp="1" noChangeAspect="1"/>
          </p:cNvPicPr>
          <p:nvPr>
            <p:ph idx="1"/>
          </p:nvPr>
        </p:nvPicPr>
        <p:blipFill>
          <a:blip r:embed="rId5"/>
          <a:stretch>
            <a:fillRect/>
          </a:stretch>
        </p:blipFill>
        <p:spPr>
          <a:xfrm>
            <a:off x="1576826" y="733166"/>
            <a:ext cx="7697175" cy="5887879"/>
          </a:xfrm>
          <a:prstGeom prst="rect">
            <a:avLst/>
          </a:prstGeom>
        </p:spPr>
      </p:pic>
      <p:sp>
        <p:nvSpPr>
          <p:cNvPr id="5" name="Right Arrow 6">
            <a:extLst>
              <a:ext uri="{FF2B5EF4-FFF2-40B4-BE49-F238E27FC236}">
                <a16:creationId xmlns:a16="http://schemas.microsoft.com/office/drawing/2014/main" id="{7509B23A-1CE4-4A7B-98F1-505BDEEF072E}"/>
              </a:ext>
            </a:extLst>
          </p:cNvPr>
          <p:cNvSpPr/>
          <p:nvPr/>
        </p:nvSpPr>
        <p:spPr>
          <a:xfrm rot="10800000">
            <a:off x="6855791" y="3803612"/>
            <a:ext cx="905458" cy="34070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B-Renewal App 24-25 Slide 25">
            <a:hlinkClick r:id="" action="ppaction://media"/>
            <a:extLst>
              <a:ext uri="{FF2B5EF4-FFF2-40B4-BE49-F238E27FC236}">
                <a16:creationId xmlns:a16="http://schemas.microsoft.com/office/drawing/2014/main" id="{209E4E65-96E2-46F0-BF6B-D7617BD3D9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4528" y="6182747"/>
            <a:ext cx="438298" cy="438298"/>
          </a:xfrm>
          <a:prstGeom prst="rect">
            <a:avLst/>
          </a:prstGeom>
        </p:spPr>
      </p:pic>
    </p:spTree>
    <p:extLst>
      <p:ext uri="{BB962C8B-B14F-4D97-AF65-F5344CB8AC3E}">
        <p14:creationId xmlns:p14="http://schemas.microsoft.com/office/powerpoint/2010/main" val="3377187712"/>
      </p:ext>
    </p:extLst>
  </p:cSld>
  <p:clrMapOvr>
    <a:masterClrMapping/>
  </p:clrMapOvr>
  <mc:AlternateContent xmlns:mc="http://schemas.openxmlformats.org/markup-compatibility/2006" xmlns:p14="http://schemas.microsoft.com/office/powerpoint/2010/main">
    <mc:Choice Requires="p14">
      <p:transition spd="slow" p14:dur="2000" advTm="174000"/>
    </mc:Choice>
    <mc:Fallback xmlns="">
      <p:transition spd="slow" advTm="17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824" fill="hold"/>
                                        <p:tgtEl>
                                          <p:spTgt spid="6"/>
                                        </p:tgtEl>
                                      </p:cBhvr>
                                    </p:cmd>
                                  </p:childTnLst>
                                </p:cTn>
                              </p:par>
                              <p:par>
                                <p:cTn id="7" presetID="1" presetClass="entr" presetSubtype="0" fill="hold" grpId="0" nodeType="withEffect">
                                  <p:stCondLst>
                                    <p:cond delay="2888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568F62-F597-4566-A250-47DB8A896FF9}"/>
              </a:ext>
            </a:extLst>
          </p:cNvPr>
          <p:cNvPicPr>
            <a:picLocks noChangeAspect="1"/>
          </p:cNvPicPr>
          <p:nvPr/>
        </p:nvPicPr>
        <p:blipFill>
          <a:blip r:embed="rId5"/>
          <a:stretch>
            <a:fillRect/>
          </a:stretch>
        </p:blipFill>
        <p:spPr>
          <a:xfrm>
            <a:off x="2359346" y="293303"/>
            <a:ext cx="8369629" cy="6249092"/>
          </a:xfrm>
          <a:prstGeom prst="rect">
            <a:avLst/>
          </a:prstGeom>
        </p:spPr>
      </p:pic>
      <p:sp>
        <p:nvSpPr>
          <p:cNvPr id="3" name="Speech Bubble: Rectangle with Corners Rounded 2">
            <a:extLst>
              <a:ext uri="{FF2B5EF4-FFF2-40B4-BE49-F238E27FC236}">
                <a16:creationId xmlns:a16="http://schemas.microsoft.com/office/drawing/2014/main" id="{ECE1C45D-FC88-455A-A1E9-D6D631CB5667}"/>
              </a:ext>
            </a:extLst>
          </p:cNvPr>
          <p:cNvSpPr/>
          <p:nvPr/>
        </p:nvSpPr>
        <p:spPr>
          <a:xfrm flipH="1">
            <a:off x="167466" y="1773045"/>
            <a:ext cx="2018171" cy="1862253"/>
          </a:xfrm>
          <a:prstGeom prst="wedgeRoundRectCallout">
            <a:avLst>
              <a:gd name="adj1" fmla="val -72009"/>
              <a:gd name="adj2" fmla="val 36352"/>
              <a:gd name="adj3" fmla="val 16667"/>
            </a:avLst>
          </a:prstGeom>
          <a:solidFill>
            <a:srgbClr val="EFF7F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Calibri" panose="020F0502020204030204" pitchFamily="34" charset="0"/>
                <a:cs typeface="Calibri" panose="020F0502020204030204" pitchFamily="34" charset="0"/>
              </a:rPr>
              <a:t>For #72-74, include “2025-26” in each box to indicate updates were made. </a:t>
            </a:r>
          </a:p>
          <a:p>
            <a:endParaRPr lang="en-US" sz="1100" b="1" dirty="0">
              <a:solidFill>
                <a:schemeClr val="tx1"/>
              </a:solidFill>
              <a:latin typeface="Calibri" panose="020F0502020204030204" pitchFamily="34" charset="0"/>
              <a:cs typeface="Calibri" panose="020F0502020204030204" pitchFamily="34" charset="0"/>
            </a:endParaRPr>
          </a:p>
          <a:p>
            <a:r>
              <a:rPr lang="en-US" sz="1400" b="1" dirty="0">
                <a:solidFill>
                  <a:schemeClr val="tx1"/>
                </a:solidFill>
                <a:latin typeface="Calibri" panose="020F0502020204030204" pitchFamily="34" charset="0"/>
                <a:cs typeface="Calibri" panose="020F0502020204030204" pitchFamily="34" charset="0"/>
              </a:rPr>
              <a:t>If not sure what to enter at this time, enter “2025-26:TBD”.</a:t>
            </a:r>
          </a:p>
        </p:txBody>
      </p:sp>
      <p:pic>
        <p:nvPicPr>
          <p:cNvPr id="4" name="AB-Renewal App 25-26 Slide 26">
            <a:hlinkClick r:id="" action="ppaction://media"/>
            <a:extLst>
              <a:ext uri="{FF2B5EF4-FFF2-40B4-BE49-F238E27FC236}">
                <a16:creationId xmlns:a16="http://schemas.microsoft.com/office/drawing/2014/main" id="{EB8F5A11-C978-4C63-870C-8CB3256833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8114" y="6389995"/>
            <a:ext cx="304800" cy="304800"/>
          </a:xfrm>
          <a:prstGeom prst="rect">
            <a:avLst/>
          </a:prstGeom>
        </p:spPr>
      </p:pic>
    </p:spTree>
    <p:extLst>
      <p:ext uri="{BB962C8B-B14F-4D97-AF65-F5344CB8AC3E}">
        <p14:creationId xmlns:p14="http://schemas.microsoft.com/office/powerpoint/2010/main" val="3375124464"/>
      </p:ext>
    </p:extLst>
  </p:cSld>
  <p:clrMapOvr>
    <a:masterClrMapping/>
  </p:clrMapOvr>
  <mc:AlternateContent xmlns:mc="http://schemas.openxmlformats.org/markup-compatibility/2006" xmlns:p14="http://schemas.microsoft.com/office/powerpoint/2010/main">
    <mc:Choice Requires="p14">
      <p:transition spd="slow" p14:dur="2000" advTm="88000"/>
    </mc:Choice>
    <mc:Fallback xmlns="">
      <p:transition spd="slow" advTm="8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40" fill="hold"/>
                                        <p:tgtEl>
                                          <p:spTgt spid="4"/>
                                        </p:tgtEl>
                                      </p:cBhvr>
                                    </p:cmd>
                                  </p:childTnLst>
                                </p:cTn>
                              </p:par>
                              <p:par>
                                <p:cTn id="7" presetID="1" presetClass="entr" presetSubtype="0" fill="hold" grpId="0" nodeType="withEffect">
                                  <p:stCondLst>
                                    <p:cond delay="4470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BD1E-0400-4B9B-AA03-F52567299467}"/>
              </a:ext>
            </a:extLst>
          </p:cNvPr>
          <p:cNvSpPr>
            <a:spLocks noGrp="1"/>
          </p:cNvSpPr>
          <p:nvPr>
            <p:ph type="title"/>
          </p:nvPr>
        </p:nvSpPr>
        <p:spPr/>
        <p:txBody>
          <a:bodyPr/>
          <a:lstStyle/>
          <a:p>
            <a:endParaRPr lang="en-US" dirty="0"/>
          </a:p>
        </p:txBody>
      </p:sp>
      <p:pic>
        <p:nvPicPr>
          <p:cNvPr id="11" name="Picture 10">
            <a:extLst>
              <a:ext uri="{FF2B5EF4-FFF2-40B4-BE49-F238E27FC236}">
                <a16:creationId xmlns:a16="http://schemas.microsoft.com/office/drawing/2014/main" id="{FEDD05E7-C38A-4168-BDC8-6F3DD934D309}"/>
              </a:ext>
            </a:extLst>
          </p:cNvPr>
          <p:cNvPicPr>
            <a:picLocks noChangeAspect="1"/>
          </p:cNvPicPr>
          <p:nvPr/>
        </p:nvPicPr>
        <p:blipFill>
          <a:blip r:embed="rId5"/>
          <a:stretch>
            <a:fillRect/>
          </a:stretch>
        </p:blipFill>
        <p:spPr>
          <a:xfrm>
            <a:off x="1033726" y="1038677"/>
            <a:ext cx="8240275" cy="5087060"/>
          </a:xfrm>
          <a:prstGeom prst="rect">
            <a:avLst/>
          </a:prstGeom>
        </p:spPr>
      </p:pic>
      <p:sp>
        <p:nvSpPr>
          <p:cNvPr id="6" name="Speech Bubble: Rectangle with Corners Rounded 5">
            <a:extLst>
              <a:ext uri="{FF2B5EF4-FFF2-40B4-BE49-F238E27FC236}">
                <a16:creationId xmlns:a16="http://schemas.microsoft.com/office/drawing/2014/main" id="{D5734B6F-88EE-4207-B8CF-BBDFA9C7B457}"/>
              </a:ext>
            </a:extLst>
          </p:cNvPr>
          <p:cNvSpPr/>
          <p:nvPr/>
        </p:nvSpPr>
        <p:spPr>
          <a:xfrm>
            <a:off x="8697349" y="3193769"/>
            <a:ext cx="2318927" cy="1192427"/>
          </a:xfrm>
          <a:prstGeom prst="wedgeRoundRectCallout">
            <a:avLst>
              <a:gd name="adj1" fmla="val -46045"/>
              <a:gd name="adj2" fmla="val -69039"/>
              <a:gd name="adj3" fmla="val 16667"/>
            </a:avLst>
          </a:prstGeom>
          <a:solidFill>
            <a:srgbClr val="FBEDEB"/>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n>
                  <a:solidFill>
                    <a:schemeClr val="tx1"/>
                  </a:solidFill>
                </a:ln>
                <a:solidFill>
                  <a:schemeClr val="tx1"/>
                </a:solidFill>
                <a:latin typeface="Arial" panose="020B0604020202020204" pitchFamily="34" charset="0"/>
                <a:cs typeface="Arial" panose="020B0604020202020204" pitchFamily="34" charset="0"/>
              </a:rPr>
              <a:t>This is June 2026.</a:t>
            </a:r>
          </a:p>
          <a:p>
            <a:pPr algn="ctr"/>
            <a:endParaRPr lang="en-US" sz="800" dirty="0">
              <a:ln>
                <a:solidFill>
                  <a:schemeClr val="tx1"/>
                </a:solidFill>
              </a:ln>
              <a:solidFill>
                <a:schemeClr val="tx1"/>
              </a:solidFill>
              <a:latin typeface="Arial" panose="020B0604020202020204" pitchFamily="34" charset="0"/>
              <a:cs typeface="Arial" panose="020B0604020202020204" pitchFamily="34" charset="0"/>
            </a:endParaRPr>
          </a:p>
          <a:p>
            <a:pPr algn="ctr"/>
            <a:r>
              <a:rPr lang="en-US" sz="1250" dirty="0">
                <a:ln>
                  <a:solidFill>
                    <a:schemeClr val="tx1"/>
                  </a:solidFill>
                </a:ln>
                <a:solidFill>
                  <a:schemeClr val="tx1"/>
                </a:solidFill>
                <a:latin typeface="Arial" panose="020B0604020202020204" pitchFamily="34" charset="0"/>
                <a:cs typeface="Arial" panose="020B0604020202020204" pitchFamily="34" charset="0"/>
              </a:rPr>
              <a:t>For SSO in June 2025: </a:t>
            </a:r>
          </a:p>
          <a:p>
            <a:pPr algn="ctr"/>
            <a:r>
              <a:rPr lang="en-US" sz="1250" dirty="0">
                <a:ln>
                  <a:solidFill>
                    <a:schemeClr val="tx1"/>
                  </a:solidFill>
                </a:ln>
                <a:solidFill>
                  <a:schemeClr val="tx1"/>
                </a:solidFill>
                <a:latin typeface="Arial" panose="020B0604020202020204" pitchFamily="34" charset="0"/>
                <a:cs typeface="Arial" panose="020B0604020202020204" pitchFamily="34" charset="0"/>
              </a:rPr>
              <a:t>revise the Site Application in Program Year 2025</a:t>
            </a:r>
          </a:p>
        </p:txBody>
      </p:sp>
      <p:sp>
        <p:nvSpPr>
          <p:cNvPr id="5" name="Speech Bubble: Rectangle with Corners Rounded 4">
            <a:extLst>
              <a:ext uri="{FF2B5EF4-FFF2-40B4-BE49-F238E27FC236}">
                <a16:creationId xmlns:a16="http://schemas.microsoft.com/office/drawing/2014/main" id="{50320D28-E7BC-46E5-AD74-A310C1CE5BBD}"/>
              </a:ext>
            </a:extLst>
          </p:cNvPr>
          <p:cNvSpPr/>
          <p:nvPr/>
        </p:nvSpPr>
        <p:spPr>
          <a:xfrm>
            <a:off x="2276195" y="3160316"/>
            <a:ext cx="1729946" cy="327454"/>
          </a:xfrm>
          <a:prstGeom prst="wedgeRoundRectCallout">
            <a:avLst>
              <a:gd name="adj1" fmla="val -39348"/>
              <a:gd name="adj2" fmla="val -108896"/>
              <a:gd name="adj3" fmla="val 16667"/>
            </a:avLst>
          </a:prstGeom>
          <a:solidFill>
            <a:srgbClr val="FBEDEB"/>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a:solidFill>
                    <a:schemeClr val="tx1"/>
                  </a:solidFill>
                </a:ln>
                <a:solidFill>
                  <a:schemeClr val="tx1"/>
                </a:solidFill>
                <a:latin typeface="Arial" panose="020B0604020202020204" pitchFamily="34" charset="0"/>
                <a:cs typeface="Arial" panose="020B0604020202020204" pitchFamily="34" charset="0"/>
              </a:rPr>
              <a:t>This is July 2025</a:t>
            </a:r>
          </a:p>
        </p:txBody>
      </p:sp>
      <p:sp>
        <p:nvSpPr>
          <p:cNvPr id="12" name="TextBox 11">
            <a:extLst>
              <a:ext uri="{FF2B5EF4-FFF2-40B4-BE49-F238E27FC236}">
                <a16:creationId xmlns:a16="http://schemas.microsoft.com/office/drawing/2014/main" id="{F07145EF-E27A-44D3-B3FC-52D872E8CABD}"/>
              </a:ext>
            </a:extLst>
          </p:cNvPr>
          <p:cNvSpPr txBox="1"/>
          <p:nvPr/>
        </p:nvSpPr>
        <p:spPr>
          <a:xfrm>
            <a:off x="6962385" y="1043507"/>
            <a:ext cx="2311616" cy="246221"/>
          </a:xfrm>
          <a:prstGeom prst="rect">
            <a:avLst/>
          </a:prstGeom>
          <a:solidFill>
            <a:srgbClr val="F9F9F9"/>
          </a:solidFill>
        </p:spPr>
        <p:txBody>
          <a:bodyPr wrap="square" rtlCol="0">
            <a:spAutoFit/>
          </a:bodyPr>
          <a:lstStyle/>
          <a:p>
            <a:r>
              <a:rPr lang="en-US" sz="950" dirty="0">
                <a:solidFill>
                  <a:srgbClr val="C00000"/>
                </a:solidFill>
                <a:latin typeface="Arial" panose="020B0604020202020204" pitchFamily="34" charset="0"/>
                <a:cs typeface="Arial" panose="020B0604020202020204" pitchFamily="34" charset="0"/>
              </a:rPr>
              <a:t>1234-5-ABCDE School</a:t>
            </a:r>
          </a:p>
        </p:txBody>
      </p:sp>
      <p:sp>
        <p:nvSpPr>
          <p:cNvPr id="8" name="TextBox 7">
            <a:extLst>
              <a:ext uri="{FF2B5EF4-FFF2-40B4-BE49-F238E27FC236}">
                <a16:creationId xmlns:a16="http://schemas.microsoft.com/office/drawing/2014/main" id="{B156BA54-C7D8-42B6-9AB6-6B9E2265AE2C}"/>
              </a:ext>
            </a:extLst>
          </p:cNvPr>
          <p:cNvSpPr txBox="1"/>
          <p:nvPr/>
        </p:nvSpPr>
        <p:spPr>
          <a:xfrm>
            <a:off x="5831363" y="1044230"/>
            <a:ext cx="529273" cy="246221"/>
          </a:xfrm>
          <a:prstGeom prst="rect">
            <a:avLst/>
          </a:prstGeom>
          <a:solidFill>
            <a:srgbClr val="F9F9F9"/>
          </a:solidFill>
        </p:spPr>
        <p:txBody>
          <a:bodyPr wrap="square" rtlCol="0">
            <a:spAutoFit/>
          </a:bodyPr>
          <a:lstStyle/>
          <a:p>
            <a:r>
              <a:rPr lang="en-US" sz="1000" dirty="0">
                <a:solidFill>
                  <a:srgbClr val="C00000"/>
                </a:solidFill>
                <a:latin typeface="Arial" panose="020B0604020202020204" pitchFamily="34" charset="0"/>
                <a:cs typeface="Arial" panose="020B0604020202020204" pitchFamily="34" charset="0"/>
              </a:rPr>
              <a:t>2026</a:t>
            </a:r>
          </a:p>
        </p:txBody>
      </p:sp>
      <p:pic>
        <p:nvPicPr>
          <p:cNvPr id="3" name="AB-Renewal App 25-26 Slide 27">
            <a:hlinkClick r:id="" action="ppaction://media"/>
            <a:extLst>
              <a:ext uri="{FF2B5EF4-FFF2-40B4-BE49-F238E27FC236}">
                <a16:creationId xmlns:a16="http://schemas.microsoft.com/office/drawing/2014/main" id="{51E54DEA-BAA4-4597-88AF-AB3AA12D73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0668" y="6263081"/>
            <a:ext cx="304800" cy="304800"/>
          </a:xfrm>
          <a:prstGeom prst="rect">
            <a:avLst/>
          </a:prstGeom>
        </p:spPr>
      </p:pic>
    </p:spTree>
    <p:extLst>
      <p:ext uri="{BB962C8B-B14F-4D97-AF65-F5344CB8AC3E}">
        <p14:creationId xmlns:p14="http://schemas.microsoft.com/office/powerpoint/2010/main" val="1144642795"/>
      </p:ext>
    </p:extLst>
  </p:cSld>
  <p:clrMapOvr>
    <a:masterClrMapping/>
  </p:clrMapOvr>
  <mc:AlternateContent xmlns:mc="http://schemas.openxmlformats.org/markup-compatibility/2006" xmlns:p14="http://schemas.microsoft.com/office/powerpoint/2010/main">
    <mc:Choice Requires="p14">
      <p:transition spd="slow" p14:dur="2000" advClick="0" advTm="85000"/>
    </mc:Choice>
    <mc:Fallback xmlns="">
      <p:transition spd="slow" advClick="0" advTm="8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D177-4DD0-4AFD-8DAF-2F5FF467049D}"/>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75B58A8D-E8C3-4DBA-8F55-FFEE6B6DF481}"/>
              </a:ext>
            </a:extLst>
          </p:cNvPr>
          <p:cNvPicPr>
            <a:picLocks noGrp="1" noChangeAspect="1"/>
          </p:cNvPicPr>
          <p:nvPr>
            <p:ph idx="1"/>
          </p:nvPr>
        </p:nvPicPr>
        <p:blipFill>
          <a:blip r:embed="rId5"/>
          <a:stretch>
            <a:fillRect/>
          </a:stretch>
        </p:blipFill>
        <p:spPr>
          <a:xfrm>
            <a:off x="621680" y="860551"/>
            <a:ext cx="10948639" cy="4958477"/>
          </a:xfrm>
          <a:prstGeom prst="rect">
            <a:avLst/>
          </a:prstGeom>
        </p:spPr>
      </p:pic>
      <p:pic>
        <p:nvPicPr>
          <p:cNvPr id="10" name="Picture 9">
            <a:extLst>
              <a:ext uri="{FF2B5EF4-FFF2-40B4-BE49-F238E27FC236}">
                <a16:creationId xmlns:a16="http://schemas.microsoft.com/office/drawing/2014/main" id="{22A6CC72-E2E5-4465-85F2-6E7409F2A9AD}"/>
              </a:ext>
            </a:extLst>
          </p:cNvPr>
          <p:cNvPicPr>
            <a:picLocks noChangeAspect="1"/>
          </p:cNvPicPr>
          <p:nvPr/>
        </p:nvPicPr>
        <p:blipFill>
          <a:blip r:embed="rId6"/>
          <a:stretch>
            <a:fillRect/>
          </a:stretch>
        </p:blipFill>
        <p:spPr>
          <a:xfrm>
            <a:off x="755357" y="5649570"/>
            <a:ext cx="10814962" cy="1019241"/>
          </a:xfrm>
          <a:prstGeom prst="rect">
            <a:avLst/>
          </a:prstGeom>
        </p:spPr>
      </p:pic>
      <p:pic>
        <p:nvPicPr>
          <p:cNvPr id="3" name="AB-28">
            <a:hlinkClick r:id="" action="ppaction://media"/>
            <a:extLst>
              <a:ext uri="{FF2B5EF4-FFF2-40B4-BE49-F238E27FC236}">
                <a16:creationId xmlns:a16="http://schemas.microsoft.com/office/drawing/2014/main" id="{B8DEF5A7-F96E-46FE-8FE9-1C1DD0C058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4193" y="189189"/>
            <a:ext cx="440925" cy="440925"/>
          </a:xfrm>
          <a:prstGeom prst="rect">
            <a:avLst/>
          </a:prstGeom>
        </p:spPr>
      </p:pic>
      <p:sp>
        <p:nvSpPr>
          <p:cNvPr id="6" name="Rectangle: Rounded Corners 5">
            <a:extLst>
              <a:ext uri="{FF2B5EF4-FFF2-40B4-BE49-F238E27FC236}">
                <a16:creationId xmlns:a16="http://schemas.microsoft.com/office/drawing/2014/main" id="{0D6AFB74-A63D-4CE7-AB97-F03C798420F7}"/>
              </a:ext>
            </a:extLst>
          </p:cNvPr>
          <p:cNvSpPr/>
          <p:nvPr/>
        </p:nvSpPr>
        <p:spPr>
          <a:xfrm>
            <a:off x="3141170" y="2501675"/>
            <a:ext cx="549743" cy="21877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2020</a:t>
            </a:r>
          </a:p>
        </p:txBody>
      </p:sp>
      <p:sp>
        <p:nvSpPr>
          <p:cNvPr id="7" name="Rectangle: Rounded Corners 6">
            <a:extLst>
              <a:ext uri="{FF2B5EF4-FFF2-40B4-BE49-F238E27FC236}">
                <a16:creationId xmlns:a16="http://schemas.microsoft.com/office/drawing/2014/main" id="{B5CAFC57-B9E1-4BE5-B8F6-AC3521D88027}"/>
              </a:ext>
            </a:extLst>
          </p:cNvPr>
          <p:cNvSpPr/>
          <p:nvPr/>
        </p:nvSpPr>
        <p:spPr>
          <a:xfrm>
            <a:off x="4129911" y="2501675"/>
            <a:ext cx="549743" cy="21877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2021</a:t>
            </a:r>
          </a:p>
        </p:txBody>
      </p:sp>
      <p:sp>
        <p:nvSpPr>
          <p:cNvPr id="9" name="Rectangle: Rounded Corners 8">
            <a:extLst>
              <a:ext uri="{FF2B5EF4-FFF2-40B4-BE49-F238E27FC236}">
                <a16:creationId xmlns:a16="http://schemas.microsoft.com/office/drawing/2014/main" id="{0CF026E5-F387-410B-A6BB-F0D24B4C09CA}"/>
              </a:ext>
            </a:extLst>
          </p:cNvPr>
          <p:cNvSpPr/>
          <p:nvPr/>
        </p:nvSpPr>
        <p:spPr>
          <a:xfrm>
            <a:off x="5108233" y="2501675"/>
            <a:ext cx="549743" cy="21877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2022</a:t>
            </a:r>
          </a:p>
        </p:txBody>
      </p:sp>
      <p:sp>
        <p:nvSpPr>
          <p:cNvPr id="11" name="Rectangle: Rounded Corners 10">
            <a:extLst>
              <a:ext uri="{FF2B5EF4-FFF2-40B4-BE49-F238E27FC236}">
                <a16:creationId xmlns:a16="http://schemas.microsoft.com/office/drawing/2014/main" id="{4FE045C2-5F31-4866-BFFD-5F574EC18E5E}"/>
              </a:ext>
            </a:extLst>
          </p:cNvPr>
          <p:cNvSpPr/>
          <p:nvPr/>
        </p:nvSpPr>
        <p:spPr>
          <a:xfrm>
            <a:off x="6108858" y="2501675"/>
            <a:ext cx="549743" cy="21877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2023</a:t>
            </a:r>
          </a:p>
        </p:txBody>
      </p:sp>
      <p:sp>
        <p:nvSpPr>
          <p:cNvPr id="12" name="Rectangle: Rounded Corners 11">
            <a:extLst>
              <a:ext uri="{FF2B5EF4-FFF2-40B4-BE49-F238E27FC236}">
                <a16:creationId xmlns:a16="http://schemas.microsoft.com/office/drawing/2014/main" id="{E1C2DBE1-2162-49DB-84CE-578FCAFAA3BE}"/>
              </a:ext>
            </a:extLst>
          </p:cNvPr>
          <p:cNvSpPr/>
          <p:nvPr/>
        </p:nvSpPr>
        <p:spPr>
          <a:xfrm>
            <a:off x="7100385" y="2501675"/>
            <a:ext cx="549743" cy="21877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2024</a:t>
            </a:r>
          </a:p>
        </p:txBody>
      </p:sp>
    </p:spTree>
    <p:extLst>
      <p:ext uri="{BB962C8B-B14F-4D97-AF65-F5344CB8AC3E}">
        <p14:creationId xmlns:p14="http://schemas.microsoft.com/office/powerpoint/2010/main" val="1572258992"/>
      </p:ext>
    </p:extLst>
  </p:cSld>
  <p:clrMapOvr>
    <a:masterClrMapping/>
  </p:clrMapOvr>
  <mc:AlternateContent xmlns:mc="http://schemas.openxmlformats.org/markup-compatibility/2006" xmlns:p14="http://schemas.microsoft.com/office/powerpoint/2010/main">
    <mc:Choice Requires="p14">
      <p:transition spd="slow" p14:dur="2000" advClick="0" advTm="86000"/>
    </mc:Choice>
    <mc:Fallback xmlns="">
      <p:transition spd="slow" advClick="0" advTm="8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23A6-427A-4CFE-8365-54BA1DE8810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64DD930-EFDB-44AD-9621-C4937C43251C}"/>
              </a:ext>
            </a:extLst>
          </p:cNvPr>
          <p:cNvPicPr>
            <a:picLocks noGrp="1" noChangeAspect="1"/>
          </p:cNvPicPr>
          <p:nvPr>
            <p:ph idx="1"/>
          </p:nvPr>
        </p:nvPicPr>
        <p:blipFill>
          <a:blip r:embed="rId5"/>
          <a:stretch>
            <a:fillRect/>
          </a:stretch>
        </p:blipFill>
        <p:spPr>
          <a:xfrm>
            <a:off x="996615" y="869795"/>
            <a:ext cx="9211487" cy="5787483"/>
          </a:xfrm>
          <a:prstGeom prst="rect">
            <a:avLst/>
          </a:prstGeom>
        </p:spPr>
      </p:pic>
      <p:pic>
        <p:nvPicPr>
          <p:cNvPr id="3" name="AB-29">
            <a:hlinkClick r:id="" action="ppaction://media"/>
            <a:extLst>
              <a:ext uri="{FF2B5EF4-FFF2-40B4-BE49-F238E27FC236}">
                <a16:creationId xmlns:a16="http://schemas.microsoft.com/office/drawing/2014/main" id="{BAC4D6E3-A761-4A28-A773-F831456170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5067" y="6073628"/>
            <a:ext cx="369917" cy="369917"/>
          </a:xfrm>
          <a:prstGeom prst="rect">
            <a:avLst/>
          </a:prstGeom>
        </p:spPr>
      </p:pic>
    </p:spTree>
    <p:extLst>
      <p:ext uri="{BB962C8B-B14F-4D97-AF65-F5344CB8AC3E}">
        <p14:creationId xmlns:p14="http://schemas.microsoft.com/office/powerpoint/2010/main" val="3808813797"/>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377EA-7C9E-45D2-B44F-4B2A27C0006E}"/>
              </a:ext>
            </a:extLst>
          </p:cNvPr>
          <p:cNvSpPr>
            <a:spLocks noGrp="1"/>
          </p:cNvSpPr>
          <p:nvPr>
            <p:ph type="title"/>
          </p:nvPr>
        </p:nvSpPr>
        <p:spPr/>
        <p:txBody>
          <a:bodyPr>
            <a:normAutofit/>
          </a:bodyPr>
          <a:lstStyle/>
          <a:p>
            <a:r>
              <a:rPr lang="en-US" sz="3600" b="1" dirty="0"/>
              <a:t>HCNP Systems</a:t>
            </a:r>
          </a:p>
        </p:txBody>
      </p:sp>
      <p:sp>
        <p:nvSpPr>
          <p:cNvPr id="3" name="Content Placeholder 2">
            <a:extLst>
              <a:ext uri="{FF2B5EF4-FFF2-40B4-BE49-F238E27FC236}">
                <a16:creationId xmlns:a16="http://schemas.microsoft.com/office/drawing/2014/main" id="{8032730C-513D-4695-B997-D2F72C6483F8}"/>
              </a:ext>
            </a:extLst>
          </p:cNvPr>
          <p:cNvSpPr>
            <a:spLocks noGrp="1"/>
          </p:cNvSpPr>
          <p:nvPr>
            <p:ph idx="1"/>
          </p:nvPr>
        </p:nvSpPr>
        <p:spPr>
          <a:xfrm>
            <a:off x="626064" y="1629247"/>
            <a:ext cx="10000748" cy="3880773"/>
          </a:xfrm>
        </p:spPr>
        <p:txBody>
          <a:bodyPr>
            <a:normAutofit/>
          </a:bodyPr>
          <a:lstStyle/>
          <a:p>
            <a:r>
              <a:rPr lang="en-US" sz="2800" dirty="0"/>
              <a:t>HCNP’s web based child nutrition data management program</a:t>
            </a:r>
          </a:p>
          <a:p>
            <a:r>
              <a:rPr lang="en-US" sz="2800" dirty="0"/>
              <a:t>Go to https://hcnp.hawaii.gov/</a:t>
            </a:r>
          </a:p>
          <a:p>
            <a:r>
              <a:rPr lang="en-US" sz="2800" dirty="0"/>
              <a:t>Click on ‘HCNP Systems’</a:t>
            </a:r>
          </a:p>
          <a:p>
            <a:endParaRPr lang="en-US" sz="2800" u="sng" dirty="0"/>
          </a:p>
          <a:p>
            <a:endParaRPr lang="en-US" sz="2800" u="sng" dirty="0"/>
          </a:p>
        </p:txBody>
      </p:sp>
      <p:pic>
        <p:nvPicPr>
          <p:cNvPr id="5" name="Picture 4">
            <a:extLst>
              <a:ext uri="{FF2B5EF4-FFF2-40B4-BE49-F238E27FC236}">
                <a16:creationId xmlns:a16="http://schemas.microsoft.com/office/drawing/2014/main" id="{0AE2885F-4C42-465D-B3C6-C1AB6F17DE23}"/>
              </a:ext>
            </a:extLst>
          </p:cNvPr>
          <p:cNvPicPr>
            <a:picLocks noChangeAspect="1"/>
          </p:cNvPicPr>
          <p:nvPr/>
        </p:nvPicPr>
        <p:blipFill rotWithShape="1">
          <a:blip r:embed="rId5"/>
          <a:srcRect r="1489" b="3408"/>
          <a:stretch/>
        </p:blipFill>
        <p:spPr>
          <a:xfrm>
            <a:off x="1036833" y="3833850"/>
            <a:ext cx="8960924" cy="2647970"/>
          </a:xfrm>
          <a:prstGeom prst="rect">
            <a:avLst/>
          </a:prstGeom>
        </p:spPr>
      </p:pic>
      <p:sp>
        <p:nvSpPr>
          <p:cNvPr id="6" name="Rounded Rectangle 7">
            <a:extLst>
              <a:ext uri="{FF2B5EF4-FFF2-40B4-BE49-F238E27FC236}">
                <a16:creationId xmlns:a16="http://schemas.microsoft.com/office/drawing/2014/main" id="{D68C423A-9A00-4090-B199-46168141881C}"/>
              </a:ext>
            </a:extLst>
          </p:cNvPr>
          <p:cNvSpPr/>
          <p:nvPr/>
        </p:nvSpPr>
        <p:spPr>
          <a:xfrm>
            <a:off x="5233089" y="5895752"/>
            <a:ext cx="1254208" cy="6339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B-3">
            <a:hlinkClick r:id="" action="ppaction://media"/>
            <a:extLst>
              <a:ext uri="{FF2B5EF4-FFF2-40B4-BE49-F238E27FC236}">
                <a16:creationId xmlns:a16="http://schemas.microsoft.com/office/drawing/2014/main" id="{E2B3163F-5A0D-4618-899C-288706337F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8589" y="6283354"/>
            <a:ext cx="416670" cy="416670"/>
          </a:xfrm>
          <a:prstGeom prst="rect">
            <a:avLst/>
          </a:prstGeom>
        </p:spPr>
      </p:pic>
    </p:spTree>
    <p:extLst>
      <p:ext uri="{BB962C8B-B14F-4D97-AF65-F5344CB8AC3E}">
        <p14:creationId xmlns:p14="http://schemas.microsoft.com/office/powerpoint/2010/main" val="3874850063"/>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5CB22-9654-47D7-B365-B8D66EE04BE4}"/>
              </a:ext>
            </a:extLst>
          </p:cNvPr>
          <p:cNvPicPr>
            <a:picLocks noChangeAspect="1"/>
          </p:cNvPicPr>
          <p:nvPr/>
        </p:nvPicPr>
        <p:blipFill>
          <a:blip r:embed="rId5"/>
          <a:stretch>
            <a:fillRect/>
          </a:stretch>
        </p:blipFill>
        <p:spPr>
          <a:xfrm>
            <a:off x="766544" y="2026610"/>
            <a:ext cx="10094744" cy="2424185"/>
          </a:xfrm>
          <a:prstGeom prst="rect">
            <a:avLst/>
          </a:prstGeom>
        </p:spPr>
      </p:pic>
      <p:sp>
        <p:nvSpPr>
          <p:cNvPr id="2" name="Title 1">
            <a:extLst>
              <a:ext uri="{FF2B5EF4-FFF2-40B4-BE49-F238E27FC236}">
                <a16:creationId xmlns:a16="http://schemas.microsoft.com/office/drawing/2014/main" id="{D2F0BA08-FBAC-4943-8782-90A6650B6452}"/>
              </a:ext>
            </a:extLst>
          </p:cNvPr>
          <p:cNvSpPr>
            <a:spLocks noGrp="1"/>
          </p:cNvSpPr>
          <p:nvPr>
            <p:ph type="title"/>
          </p:nvPr>
        </p:nvSpPr>
        <p:spPr/>
        <p:txBody>
          <a:bodyPr/>
          <a:lstStyle/>
          <a:p>
            <a:endParaRPr lang="en-US"/>
          </a:p>
        </p:txBody>
      </p:sp>
      <p:pic>
        <p:nvPicPr>
          <p:cNvPr id="3" name="AB-30">
            <a:hlinkClick r:id="" action="ppaction://media"/>
            <a:extLst>
              <a:ext uri="{FF2B5EF4-FFF2-40B4-BE49-F238E27FC236}">
                <a16:creationId xmlns:a16="http://schemas.microsoft.com/office/drawing/2014/main" id="{095B5887-EA53-4260-A108-DA45665C1C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6643" y="6241409"/>
            <a:ext cx="447464" cy="447464"/>
          </a:xfrm>
          <a:prstGeom prst="rect">
            <a:avLst/>
          </a:prstGeom>
        </p:spPr>
      </p:pic>
    </p:spTree>
    <p:extLst>
      <p:ext uri="{BB962C8B-B14F-4D97-AF65-F5344CB8AC3E}">
        <p14:creationId xmlns:p14="http://schemas.microsoft.com/office/powerpoint/2010/main" val="3381435205"/>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7CFD-3A1A-41C7-9D98-3740278FD843}"/>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161936A9-7881-41F9-8F19-E23FC483B09E}"/>
              </a:ext>
            </a:extLst>
          </p:cNvPr>
          <p:cNvPicPr>
            <a:picLocks noGrp="1" noChangeAspect="1"/>
          </p:cNvPicPr>
          <p:nvPr>
            <p:ph idx="1"/>
          </p:nvPr>
        </p:nvPicPr>
        <p:blipFill>
          <a:blip r:embed="rId5"/>
          <a:stretch>
            <a:fillRect/>
          </a:stretch>
        </p:blipFill>
        <p:spPr>
          <a:xfrm>
            <a:off x="880946" y="903250"/>
            <a:ext cx="8165946" cy="5775313"/>
          </a:xfrm>
          <a:prstGeom prst="rect">
            <a:avLst/>
          </a:prstGeom>
        </p:spPr>
      </p:pic>
      <p:pic>
        <p:nvPicPr>
          <p:cNvPr id="6" name="AB-Renewal App 25-26 Slide 32">
            <a:hlinkClick r:id="" action="ppaction://media"/>
            <a:extLst>
              <a:ext uri="{FF2B5EF4-FFF2-40B4-BE49-F238E27FC236}">
                <a16:creationId xmlns:a16="http://schemas.microsoft.com/office/drawing/2014/main" id="{5224D403-5FD4-42C7-AB60-66324AE89B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8110" y="6263639"/>
            <a:ext cx="426353" cy="426353"/>
          </a:xfrm>
          <a:prstGeom prst="rect">
            <a:avLst/>
          </a:prstGeom>
        </p:spPr>
      </p:pic>
    </p:spTree>
    <p:extLst>
      <p:ext uri="{BB962C8B-B14F-4D97-AF65-F5344CB8AC3E}">
        <p14:creationId xmlns:p14="http://schemas.microsoft.com/office/powerpoint/2010/main" val="255325314"/>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7567-3BEC-4C9D-A0A9-D1324D78A8A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0C1AA7A-8507-4CDF-B675-F8BF2CBAD0B5}"/>
              </a:ext>
            </a:extLst>
          </p:cNvPr>
          <p:cNvPicPr>
            <a:picLocks noGrp="1" noChangeAspect="1"/>
          </p:cNvPicPr>
          <p:nvPr>
            <p:ph idx="1"/>
          </p:nvPr>
        </p:nvPicPr>
        <p:blipFill rotWithShape="1">
          <a:blip r:embed="rId5"/>
          <a:srcRect l="6489" t="16346" r="67700" b="28029"/>
          <a:stretch/>
        </p:blipFill>
        <p:spPr>
          <a:xfrm>
            <a:off x="936704" y="945582"/>
            <a:ext cx="8140390" cy="5733998"/>
          </a:xfrm>
          <a:prstGeom prst="rect">
            <a:avLst/>
          </a:prstGeom>
        </p:spPr>
      </p:pic>
      <p:pic>
        <p:nvPicPr>
          <p:cNvPr id="6" name="Picture 5">
            <a:extLst>
              <a:ext uri="{FF2B5EF4-FFF2-40B4-BE49-F238E27FC236}">
                <a16:creationId xmlns:a16="http://schemas.microsoft.com/office/drawing/2014/main" id="{D730CF4A-B359-4F79-BF80-A93D0821BA8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307838" y="1391946"/>
            <a:ext cx="212337" cy="280776"/>
          </a:xfrm>
          <a:prstGeom prst="rect">
            <a:avLst/>
          </a:prstGeom>
        </p:spPr>
      </p:pic>
      <p:pic>
        <p:nvPicPr>
          <p:cNvPr id="3" name="AB-Renewal App 24-25 Slide 32 (1)">
            <a:hlinkClick r:id="" action="ppaction://media"/>
            <a:extLst>
              <a:ext uri="{FF2B5EF4-FFF2-40B4-BE49-F238E27FC236}">
                <a16:creationId xmlns:a16="http://schemas.microsoft.com/office/drawing/2014/main" id="{BAFD21ED-8745-4F16-B26C-123A02DA4F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3303" y="6233020"/>
            <a:ext cx="446560" cy="446560"/>
          </a:xfrm>
          <a:prstGeom prst="rect">
            <a:avLst/>
          </a:prstGeom>
        </p:spPr>
      </p:pic>
    </p:spTree>
    <p:extLst>
      <p:ext uri="{BB962C8B-B14F-4D97-AF65-F5344CB8AC3E}">
        <p14:creationId xmlns:p14="http://schemas.microsoft.com/office/powerpoint/2010/main" val="4202952340"/>
      </p:ext>
    </p:extLst>
  </p:cSld>
  <p:clrMapOvr>
    <a:masterClrMapping/>
  </p:clrMapOvr>
  <mc:AlternateContent xmlns:mc="http://schemas.openxmlformats.org/markup-compatibility/2006" xmlns:p14="http://schemas.microsoft.com/office/powerpoint/2010/main">
    <mc:Choice Requires="p14">
      <p:transition spd="slow" p14:dur="2000" advTm="75000"/>
    </mc:Choice>
    <mc:Fallback xmlns="">
      <p:transition spd="slow" advTm="7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1BBBA91-F974-40F6-9D0A-AD53BFB5C216}"/>
              </a:ext>
            </a:extLst>
          </p:cNvPr>
          <p:cNvCxnSpPr/>
          <p:nvPr/>
        </p:nvCxnSpPr>
        <p:spPr>
          <a:xfrm>
            <a:off x="642555" y="3429000"/>
            <a:ext cx="8995717"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3" descr="C:\Users\rtakara\AppData\Local\Microsoft\Windows\Temporary Internet Files\Content.IE5\NGBO0MT6\rukRV[1].jpg">
            <a:extLst>
              <a:ext uri="{FF2B5EF4-FFF2-40B4-BE49-F238E27FC236}">
                <a16:creationId xmlns:a16="http://schemas.microsoft.com/office/drawing/2014/main" id="{6D8681FA-BD31-4724-B5C0-94BDFB2D38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770" y="1361943"/>
            <a:ext cx="1200418" cy="1167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rtakara\AppData\Local\Microsoft\Windows\Temporary Internet Files\Content.IE5\OB3P9Z0V\X-marks-the-spot[1].png">
            <a:extLst>
              <a:ext uri="{FF2B5EF4-FFF2-40B4-BE49-F238E27FC236}">
                <a16:creationId xmlns:a16="http://schemas.microsoft.com/office/drawing/2014/main" id="{2A8A25FC-4D7C-4225-B80A-261429F31A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788" y="4500193"/>
            <a:ext cx="874381" cy="10756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F777633-7246-4E0E-84AD-3A9CD1284691}"/>
              </a:ext>
            </a:extLst>
          </p:cNvPr>
          <p:cNvPicPr>
            <a:picLocks noChangeAspect="1"/>
          </p:cNvPicPr>
          <p:nvPr/>
        </p:nvPicPr>
        <p:blipFill>
          <a:blip r:embed="rId7"/>
          <a:stretch>
            <a:fillRect/>
          </a:stretch>
        </p:blipFill>
        <p:spPr>
          <a:xfrm>
            <a:off x="1968288" y="141621"/>
            <a:ext cx="7682341" cy="3232493"/>
          </a:xfrm>
          <a:prstGeom prst="rect">
            <a:avLst/>
          </a:prstGeom>
        </p:spPr>
      </p:pic>
      <p:pic>
        <p:nvPicPr>
          <p:cNvPr id="8" name="Picture 7">
            <a:extLst>
              <a:ext uri="{FF2B5EF4-FFF2-40B4-BE49-F238E27FC236}">
                <a16:creationId xmlns:a16="http://schemas.microsoft.com/office/drawing/2014/main" id="{9ED819C4-CEE2-45BF-863D-11C1095BEA51}"/>
              </a:ext>
            </a:extLst>
          </p:cNvPr>
          <p:cNvPicPr>
            <a:picLocks noChangeAspect="1"/>
          </p:cNvPicPr>
          <p:nvPr/>
        </p:nvPicPr>
        <p:blipFill>
          <a:blip r:embed="rId8"/>
          <a:stretch>
            <a:fillRect/>
          </a:stretch>
        </p:blipFill>
        <p:spPr>
          <a:xfrm>
            <a:off x="1913204" y="3482161"/>
            <a:ext cx="7725068" cy="3118375"/>
          </a:xfrm>
          <a:prstGeom prst="rect">
            <a:avLst/>
          </a:prstGeom>
        </p:spPr>
      </p:pic>
      <p:sp>
        <p:nvSpPr>
          <p:cNvPr id="2" name="TextBox 1">
            <a:extLst>
              <a:ext uri="{FF2B5EF4-FFF2-40B4-BE49-F238E27FC236}">
                <a16:creationId xmlns:a16="http://schemas.microsoft.com/office/drawing/2014/main" id="{A4FCB5B9-65B2-425F-A8CD-3BADD12D04CB}"/>
              </a:ext>
            </a:extLst>
          </p:cNvPr>
          <p:cNvSpPr txBox="1"/>
          <p:nvPr/>
        </p:nvSpPr>
        <p:spPr>
          <a:xfrm>
            <a:off x="356260" y="2619291"/>
            <a:ext cx="1600153" cy="400110"/>
          </a:xfrm>
          <a:prstGeom prst="rect">
            <a:avLst/>
          </a:prstGeom>
          <a:noFill/>
        </p:spPr>
        <p:txBody>
          <a:bodyPr wrap="square" rtlCol="0">
            <a:spAutoFit/>
          </a:bodyPr>
          <a:lstStyle/>
          <a:p>
            <a:r>
              <a:rPr lang="en-US" sz="2000" b="1" dirty="0">
                <a:latin typeface="Arial Black" panose="020B0A04020102020204" pitchFamily="34" charset="0"/>
              </a:rPr>
              <a:t>CORRECT</a:t>
            </a:r>
          </a:p>
        </p:txBody>
      </p:sp>
      <p:sp>
        <p:nvSpPr>
          <p:cNvPr id="9" name="TextBox 8">
            <a:extLst>
              <a:ext uri="{FF2B5EF4-FFF2-40B4-BE49-F238E27FC236}">
                <a16:creationId xmlns:a16="http://schemas.microsoft.com/office/drawing/2014/main" id="{2600BFF8-B05C-48B0-85BB-6D1F92BF537C}"/>
              </a:ext>
            </a:extLst>
          </p:cNvPr>
          <p:cNvSpPr txBox="1"/>
          <p:nvPr/>
        </p:nvSpPr>
        <p:spPr>
          <a:xfrm>
            <a:off x="536667" y="5651123"/>
            <a:ext cx="1291912" cy="400110"/>
          </a:xfrm>
          <a:prstGeom prst="rect">
            <a:avLst/>
          </a:prstGeom>
          <a:noFill/>
        </p:spPr>
        <p:txBody>
          <a:bodyPr wrap="square" rtlCol="0">
            <a:spAutoFit/>
          </a:bodyPr>
          <a:lstStyle/>
          <a:p>
            <a:r>
              <a:rPr lang="en-US" sz="2000" b="1" dirty="0">
                <a:latin typeface="Arial Black" panose="020B0A04020102020204" pitchFamily="34" charset="0"/>
              </a:rPr>
              <a:t>WRONG</a:t>
            </a:r>
          </a:p>
        </p:txBody>
      </p:sp>
      <p:sp>
        <p:nvSpPr>
          <p:cNvPr id="10" name="Rectangle: Rounded Corners 9">
            <a:extLst>
              <a:ext uri="{FF2B5EF4-FFF2-40B4-BE49-F238E27FC236}">
                <a16:creationId xmlns:a16="http://schemas.microsoft.com/office/drawing/2014/main" id="{643A12F5-7244-4166-8095-C89BAF231451}"/>
              </a:ext>
            </a:extLst>
          </p:cNvPr>
          <p:cNvSpPr/>
          <p:nvPr/>
        </p:nvSpPr>
        <p:spPr>
          <a:xfrm>
            <a:off x="5782544" y="510863"/>
            <a:ext cx="725513" cy="17194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a:t>
            </a:r>
            <a:r>
              <a:rPr lang="en-US" sz="1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14" name="Rectangle: Rounded Corners 13">
            <a:extLst>
              <a:ext uri="{FF2B5EF4-FFF2-40B4-BE49-F238E27FC236}">
                <a16:creationId xmlns:a16="http://schemas.microsoft.com/office/drawing/2014/main" id="{485F3F3E-BDCF-4529-94B2-BA0468DB356D}"/>
              </a:ext>
            </a:extLst>
          </p:cNvPr>
          <p:cNvSpPr/>
          <p:nvPr/>
        </p:nvSpPr>
        <p:spPr>
          <a:xfrm>
            <a:off x="6087544" y="1133174"/>
            <a:ext cx="920179" cy="113869"/>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 but</a:t>
            </a:r>
          </a:p>
        </p:txBody>
      </p:sp>
      <p:sp>
        <p:nvSpPr>
          <p:cNvPr id="15" name="Rectangle: Rounded Corners 14">
            <a:extLst>
              <a:ext uri="{FF2B5EF4-FFF2-40B4-BE49-F238E27FC236}">
                <a16:creationId xmlns:a16="http://schemas.microsoft.com/office/drawing/2014/main" id="{966B64BD-0036-4887-A65F-07F6172AAC4E}"/>
              </a:ext>
            </a:extLst>
          </p:cNvPr>
          <p:cNvSpPr/>
          <p:nvPr/>
        </p:nvSpPr>
        <p:spPr>
          <a:xfrm>
            <a:off x="6085569" y="2508735"/>
            <a:ext cx="920179" cy="113869"/>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 but</a:t>
            </a:r>
          </a:p>
        </p:txBody>
      </p:sp>
      <p:sp>
        <p:nvSpPr>
          <p:cNvPr id="16" name="Rectangle: Rounded Corners 15">
            <a:extLst>
              <a:ext uri="{FF2B5EF4-FFF2-40B4-BE49-F238E27FC236}">
                <a16:creationId xmlns:a16="http://schemas.microsoft.com/office/drawing/2014/main" id="{0DF497ED-064F-4090-ADF0-6C4F2F6889A6}"/>
              </a:ext>
            </a:extLst>
          </p:cNvPr>
          <p:cNvSpPr/>
          <p:nvPr/>
        </p:nvSpPr>
        <p:spPr>
          <a:xfrm>
            <a:off x="6036094" y="4430555"/>
            <a:ext cx="920179" cy="113869"/>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 but</a:t>
            </a:r>
          </a:p>
        </p:txBody>
      </p:sp>
      <p:sp>
        <p:nvSpPr>
          <p:cNvPr id="17" name="Rectangle: Rounded Corners 16">
            <a:extLst>
              <a:ext uri="{FF2B5EF4-FFF2-40B4-BE49-F238E27FC236}">
                <a16:creationId xmlns:a16="http://schemas.microsoft.com/office/drawing/2014/main" id="{9468A1A5-03C3-4AD6-8842-D7CF83B37D72}"/>
              </a:ext>
            </a:extLst>
          </p:cNvPr>
          <p:cNvSpPr/>
          <p:nvPr/>
        </p:nvSpPr>
        <p:spPr>
          <a:xfrm>
            <a:off x="6045994" y="5794244"/>
            <a:ext cx="920179" cy="113869"/>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 but</a:t>
            </a:r>
          </a:p>
        </p:txBody>
      </p:sp>
      <p:sp>
        <p:nvSpPr>
          <p:cNvPr id="18" name="Rectangle: Rounded Corners 17">
            <a:extLst>
              <a:ext uri="{FF2B5EF4-FFF2-40B4-BE49-F238E27FC236}">
                <a16:creationId xmlns:a16="http://schemas.microsoft.com/office/drawing/2014/main" id="{5EB26579-8329-4B78-BC24-4151932EF4EB}"/>
              </a:ext>
            </a:extLst>
          </p:cNvPr>
          <p:cNvSpPr/>
          <p:nvPr/>
        </p:nvSpPr>
        <p:spPr>
          <a:xfrm>
            <a:off x="6148057" y="1361626"/>
            <a:ext cx="771897" cy="183691"/>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a:t>
            </a:r>
            <a:r>
              <a:rPr lang="en-US" sz="1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19" name="Rectangle: Rounded Corners 18">
            <a:extLst>
              <a:ext uri="{FF2B5EF4-FFF2-40B4-BE49-F238E27FC236}">
                <a16:creationId xmlns:a16="http://schemas.microsoft.com/office/drawing/2014/main" id="{C20D9606-A501-4205-AAF2-22D5357607A9}"/>
              </a:ext>
            </a:extLst>
          </p:cNvPr>
          <p:cNvSpPr/>
          <p:nvPr/>
        </p:nvSpPr>
        <p:spPr>
          <a:xfrm>
            <a:off x="6146082" y="2737184"/>
            <a:ext cx="771897" cy="183691"/>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a:t>
            </a:r>
            <a:r>
              <a:rPr lang="en-US" sz="1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0" name="Rectangle: Rounded Corners 19">
            <a:extLst>
              <a:ext uri="{FF2B5EF4-FFF2-40B4-BE49-F238E27FC236}">
                <a16:creationId xmlns:a16="http://schemas.microsoft.com/office/drawing/2014/main" id="{AA3D6F84-8475-47B1-A368-DE69D054B5ED}"/>
              </a:ext>
            </a:extLst>
          </p:cNvPr>
          <p:cNvSpPr/>
          <p:nvPr/>
        </p:nvSpPr>
        <p:spPr>
          <a:xfrm>
            <a:off x="6110234" y="4654075"/>
            <a:ext cx="771897" cy="183691"/>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a:t>
            </a:r>
            <a:r>
              <a:rPr lang="en-US" sz="1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1" name="Rectangle: Rounded Corners 20">
            <a:extLst>
              <a:ext uri="{FF2B5EF4-FFF2-40B4-BE49-F238E27FC236}">
                <a16:creationId xmlns:a16="http://schemas.microsoft.com/office/drawing/2014/main" id="{E6E9DD82-8FF8-4B8D-B95D-D699F01FEEB4}"/>
              </a:ext>
            </a:extLst>
          </p:cNvPr>
          <p:cNvSpPr/>
          <p:nvPr/>
        </p:nvSpPr>
        <p:spPr>
          <a:xfrm>
            <a:off x="6096384" y="6029627"/>
            <a:ext cx="771897" cy="183691"/>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a:t>
            </a:r>
            <a:r>
              <a:rPr lang="en-US" sz="1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2" name="Rectangle: Rounded Corners 21">
            <a:extLst>
              <a:ext uri="{FF2B5EF4-FFF2-40B4-BE49-F238E27FC236}">
                <a16:creationId xmlns:a16="http://schemas.microsoft.com/office/drawing/2014/main" id="{FE9DEE09-C824-4E05-AB67-41F3FA37C2E0}"/>
              </a:ext>
            </a:extLst>
          </p:cNvPr>
          <p:cNvSpPr/>
          <p:nvPr/>
        </p:nvSpPr>
        <p:spPr>
          <a:xfrm>
            <a:off x="5792444" y="1886415"/>
            <a:ext cx="725513" cy="17194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a:t>
            </a:r>
            <a:r>
              <a:rPr lang="en-US" sz="1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3" name="Rectangle: Rounded Corners 22">
            <a:extLst>
              <a:ext uri="{FF2B5EF4-FFF2-40B4-BE49-F238E27FC236}">
                <a16:creationId xmlns:a16="http://schemas.microsoft.com/office/drawing/2014/main" id="{B7380AC0-61C6-4395-A9A9-0C57CC8ECB4A}"/>
              </a:ext>
            </a:extLst>
          </p:cNvPr>
          <p:cNvSpPr/>
          <p:nvPr/>
        </p:nvSpPr>
        <p:spPr>
          <a:xfrm>
            <a:off x="5742466" y="3807870"/>
            <a:ext cx="725513" cy="17194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a:t>
            </a:r>
            <a:r>
              <a:rPr lang="en-US" sz="1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4" name="Rectangle: Rounded Corners 23">
            <a:extLst>
              <a:ext uri="{FF2B5EF4-FFF2-40B4-BE49-F238E27FC236}">
                <a16:creationId xmlns:a16="http://schemas.microsoft.com/office/drawing/2014/main" id="{0BF6A379-E7E5-497B-813B-D0F77076F92A}"/>
              </a:ext>
            </a:extLst>
          </p:cNvPr>
          <p:cNvSpPr/>
          <p:nvPr/>
        </p:nvSpPr>
        <p:spPr>
          <a:xfrm>
            <a:off x="5740491" y="5183425"/>
            <a:ext cx="725513" cy="171944"/>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50" dirty="0">
                <a:solidFill>
                  <a:schemeClr val="tx1">
                    <a:lumMod val="65000"/>
                    <a:lumOff val="35000"/>
                  </a:schemeClr>
                </a:solidFill>
                <a:latin typeface="Arial" panose="020B0604020202020204" pitchFamily="34" charset="0"/>
                <a:cs typeface="Arial" panose="020B0604020202020204" pitchFamily="34" charset="0"/>
              </a:rPr>
              <a:t>2023 - 2024</a:t>
            </a:r>
            <a:r>
              <a:rPr lang="en-US" sz="1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83B32FA1-41C1-4A42-8386-36B483206660}"/>
              </a:ext>
            </a:extLst>
          </p:cNvPr>
          <p:cNvSpPr txBox="1"/>
          <p:nvPr/>
        </p:nvSpPr>
        <p:spPr>
          <a:xfrm>
            <a:off x="5659109" y="827595"/>
            <a:ext cx="753969" cy="146194"/>
          </a:xfrm>
          <a:prstGeom prst="rect">
            <a:avLst/>
          </a:prstGeom>
          <a:solidFill>
            <a:schemeClr val="bg1"/>
          </a:solidFill>
        </p:spPr>
        <p:txBody>
          <a:bodyPr wrap="square" lIns="0" tIns="0" rIns="0" bIns="0" rtlCol="0">
            <a:spAutoFit/>
          </a:bodyPr>
          <a:lstStyle/>
          <a:p>
            <a:r>
              <a:rPr lang="en-US" sz="950" dirty="0">
                <a:solidFill>
                  <a:schemeClr val="bg1">
                    <a:lumMod val="50000"/>
                  </a:schemeClr>
                </a:solidFill>
                <a:latin typeface="Arial" panose="020B0604020202020204" pitchFamily="34" charset="0"/>
                <a:cs typeface="Arial" panose="020B0604020202020204" pitchFamily="34" charset="0"/>
              </a:rPr>
              <a:t>04/15/2025</a:t>
            </a:r>
          </a:p>
        </p:txBody>
      </p:sp>
      <p:sp>
        <p:nvSpPr>
          <p:cNvPr id="26" name="TextBox 25">
            <a:extLst>
              <a:ext uri="{FF2B5EF4-FFF2-40B4-BE49-F238E27FC236}">
                <a16:creationId xmlns:a16="http://schemas.microsoft.com/office/drawing/2014/main" id="{87A73A31-496B-4CB5-A323-857351527EED}"/>
              </a:ext>
            </a:extLst>
          </p:cNvPr>
          <p:cNvSpPr txBox="1"/>
          <p:nvPr/>
        </p:nvSpPr>
        <p:spPr>
          <a:xfrm>
            <a:off x="5621509" y="5492618"/>
            <a:ext cx="753969" cy="146194"/>
          </a:xfrm>
          <a:prstGeom prst="rect">
            <a:avLst/>
          </a:prstGeom>
          <a:solidFill>
            <a:schemeClr val="bg1"/>
          </a:solidFill>
        </p:spPr>
        <p:txBody>
          <a:bodyPr wrap="square" lIns="0" tIns="0" rIns="0" bIns="0" rtlCol="0">
            <a:spAutoFit/>
          </a:bodyPr>
          <a:lstStyle/>
          <a:p>
            <a:r>
              <a:rPr lang="en-US" sz="950" dirty="0">
                <a:solidFill>
                  <a:schemeClr val="bg1">
                    <a:lumMod val="50000"/>
                  </a:schemeClr>
                </a:solidFill>
                <a:latin typeface="Arial" panose="020B0604020202020204" pitchFamily="34" charset="0"/>
                <a:cs typeface="Arial" panose="020B0604020202020204" pitchFamily="34" charset="0"/>
              </a:rPr>
              <a:t>04/15/2025</a:t>
            </a:r>
          </a:p>
        </p:txBody>
      </p:sp>
      <p:sp>
        <p:nvSpPr>
          <p:cNvPr id="27" name="Rectangle: Rounded Corners 26">
            <a:extLst>
              <a:ext uri="{FF2B5EF4-FFF2-40B4-BE49-F238E27FC236}">
                <a16:creationId xmlns:a16="http://schemas.microsoft.com/office/drawing/2014/main" id="{45C6BC46-2585-42B7-8D32-58C0569451DA}"/>
              </a:ext>
            </a:extLst>
          </p:cNvPr>
          <p:cNvSpPr/>
          <p:nvPr/>
        </p:nvSpPr>
        <p:spPr>
          <a:xfrm>
            <a:off x="2062980" y="278779"/>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93</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8" name="Rectangle: Rounded Corners 27">
            <a:extLst>
              <a:ext uri="{FF2B5EF4-FFF2-40B4-BE49-F238E27FC236}">
                <a16:creationId xmlns:a16="http://schemas.microsoft.com/office/drawing/2014/main" id="{21002352-5FFD-42E1-B146-2D7FBDDE2E90}"/>
              </a:ext>
            </a:extLst>
          </p:cNvPr>
          <p:cNvSpPr/>
          <p:nvPr/>
        </p:nvSpPr>
        <p:spPr>
          <a:xfrm>
            <a:off x="2650275" y="799166"/>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94</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9" name="Rectangle: Rounded Corners 28">
            <a:extLst>
              <a:ext uri="{FF2B5EF4-FFF2-40B4-BE49-F238E27FC236}">
                <a16:creationId xmlns:a16="http://schemas.microsoft.com/office/drawing/2014/main" id="{4A6B3DCF-D93E-402B-A72E-6263BBE28DFF}"/>
              </a:ext>
            </a:extLst>
          </p:cNvPr>
          <p:cNvSpPr/>
          <p:nvPr/>
        </p:nvSpPr>
        <p:spPr>
          <a:xfrm>
            <a:off x="2657712" y="2167043"/>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96</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0" name="Rectangle: Rounded Corners 29">
            <a:extLst>
              <a:ext uri="{FF2B5EF4-FFF2-40B4-BE49-F238E27FC236}">
                <a16:creationId xmlns:a16="http://schemas.microsoft.com/office/drawing/2014/main" id="{B78AEC7A-40A3-4CAD-9A10-EAACBC3171A7}"/>
              </a:ext>
            </a:extLst>
          </p:cNvPr>
          <p:cNvSpPr/>
          <p:nvPr/>
        </p:nvSpPr>
        <p:spPr>
          <a:xfrm>
            <a:off x="2043152" y="4925436"/>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95</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1" name="Rectangle: Rounded Corners 30">
            <a:extLst>
              <a:ext uri="{FF2B5EF4-FFF2-40B4-BE49-F238E27FC236}">
                <a16:creationId xmlns:a16="http://schemas.microsoft.com/office/drawing/2014/main" id="{C9395567-984B-4617-8E80-F3991232F7F8}"/>
              </a:ext>
            </a:extLst>
          </p:cNvPr>
          <p:cNvSpPr/>
          <p:nvPr/>
        </p:nvSpPr>
        <p:spPr>
          <a:xfrm>
            <a:off x="2062983" y="3033119"/>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97</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2" name="Rectangle: Rounded Corners 31">
            <a:extLst>
              <a:ext uri="{FF2B5EF4-FFF2-40B4-BE49-F238E27FC236}">
                <a16:creationId xmlns:a16="http://schemas.microsoft.com/office/drawing/2014/main" id="{ED0CCC1C-1DFB-4E5E-9508-86E10B8F5FE2}"/>
              </a:ext>
            </a:extLst>
          </p:cNvPr>
          <p:cNvSpPr/>
          <p:nvPr/>
        </p:nvSpPr>
        <p:spPr>
          <a:xfrm>
            <a:off x="2059266" y="3542361"/>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93</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3" name="Rectangle: Rounded Corners 32">
            <a:extLst>
              <a:ext uri="{FF2B5EF4-FFF2-40B4-BE49-F238E27FC236}">
                <a16:creationId xmlns:a16="http://schemas.microsoft.com/office/drawing/2014/main" id="{FAC5910E-990D-49F8-A60C-E9CFF9DE9F86}"/>
              </a:ext>
            </a:extLst>
          </p:cNvPr>
          <p:cNvSpPr/>
          <p:nvPr/>
        </p:nvSpPr>
        <p:spPr>
          <a:xfrm>
            <a:off x="2601957" y="4085057"/>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94</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4" name="Rectangle: Rounded Corners 33">
            <a:extLst>
              <a:ext uri="{FF2B5EF4-FFF2-40B4-BE49-F238E27FC236}">
                <a16:creationId xmlns:a16="http://schemas.microsoft.com/office/drawing/2014/main" id="{B249BFC8-69C7-485D-BA5F-5F9E7CCBF2CD}"/>
              </a:ext>
            </a:extLst>
          </p:cNvPr>
          <p:cNvSpPr/>
          <p:nvPr/>
        </p:nvSpPr>
        <p:spPr>
          <a:xfrm>
            <a:off x="2070419" y="1635512"/>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95</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5" name="Rectangle: Rounded Corners 34">
            <a:extLst>
              <a:ext uri="{FF2B5EF4-FFF2-40B4-BE49-F238E27FC236}">
                <a16:creationId xmlns:a16="http://schemas.microsoft.com/office/drawing/2014/main" id="{7C8098FD-B9A5-450F-B048-ADB62CD2121E}"/>
              </a:ext>
            </a:extLst>
          </p:cNvPr>
          <p:cNvSpPr/>
          <p:nvPr/>
        </p:nvSpPr>
        <p:spPr>
          <a:xfrm>
            <a:off x="2609393" y="5464079"/>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96</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6" name="Rectangle: Rounded Corners 35">
            <a:extLst>
              <a:ext uri="{FF2B5EF4-FFF2-40B4-BE49-F238E27FC236}">
                <a16:creationId xmlns:a16="http://schemas.microsoft.com/office/drawing/2014/main" id="{A18DC7A9-6006-49AA-B4A3-6315B90A8058}"/>
              </a:ext>
            </a:extLst>
          </p:cNvPr>
          <p:cNvSpPr/>
          <p:nvPr/>
        </p:nvSpPr>
        <p:spPr>
          <a:xfrm>
            <a:off x="2059269" y="6319008"/>
            <a:ext cx="276419" cy="157163"/>
          </a:xfrm>
          <a:prstGeom prst="roundRect">
            <a:avLst/>
          </a:prstGeom>
          <a:solidFill>
            <a:srgbClr val="FFFFFB"/>
          </a:solidFill>
          <a:ln>
            <a:solidFill>
              <a:srgbClr val="FFFFF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97</a:t>
            </a:r>
            <a:r>
              <a:rPr lang="en-US" sz="1050" dirty="0">
                <a:solidFill>
                  <a:schemeClr val="tx1">
                    <a:lumMod val="65000"/>
                    <a:lumOff val="35000"/>
                  </a:schemeClr>
                </a:solidFill>
                <a:latin typeface="Arial" panose="020B0604020202020204" pitchFamily="34" charset="0"/>
                <a:cs typeface="Arial" panose="020B0604020202020204" pitchFamily="34" charset="0"/>
              </a:rPr>
              <a:t>.</a:t>
            </a:r>
          </a:p>
        </p:txBody>
      </p:sp>
      <p:pic>
        <p:nvPicPr>
          <p:cNvPr id="3" name="AB-Renewal App 25-26 Slide 33">
            <a:hlinkClick r:id="" action="ppaction://media"/>
            <a:extLst>
              <a:ext uri="{FF2B5EF4-FFF2-40B4-BE49-F238E27FC236}">
                <a16:creationId xmlns:a16="http://schemas.microsoft.com/office/drawing/2014/main" id="{F7FCCE3D-7990-44C1-8494-3BDAD9ABEE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9725" y="6397589"/>
            <a:ext cx="304800" cy="304800"/>
          </a:xfrm>
          <a:prstGeom prst="rect">
            <a:avLst/>
          </a:prstGeom>
        </p:spPr>
      </p:pic>
    </p:spTree>
    <p:extLst>
      <p:ext uri="{BB962C8B-B14F-4D97-AF65-F5344CB8AC3E}">
        <p14:creationId xmlns:p14="http://schemas.microsoft.com/office/powerpoint/2010/main" val="1008919679"/>
      </p:ext>
    </p:extLst>
  </p:cSld>
  <p:clrMapOvr>
    <a:masterClrMapping/>
  </p:clrMapOvr>
  <mc:AlternateContent xmlns:mc="http://schemas.openxmlformats.org/markup-compatibility/2006" xmlns:p14="http://schemas.microsoft.com/office/powerpoint/2010/main">
    <mc:Choice Requires="p14">
      <p:transition spd="slow" p14:dur="2000" advClick="0" advTm="68000"/>
    </mc:Choice>
    <mc:Fallback xmlns="">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FFF2-13E1-4C73-B51E-5A8F8EAE8703}"/>
              </a:ext>
            </a:extLst>
          </p:cNvPr>
          <p:cNvSpPr>
            <a:spLocks noGrp="1"/>
          </p:cNvSpPr>
          <p:nvPr>
            <p:ph type="title"/>
          </p:nvPr>
        </p:nvSpPr>
        <p:spPr/>
        <p:txBody>
          <a:bodyPr/>
          <a:lstStyle/>
          <a:p>
            <a:endParaRPr lang="en-US" dirty="0"/>
          </a:p>
        </p:txBody>
      </p:sp>
      <p:pic>
        <p:nvPicPr>
          <p:cNvPr id="3" name="AB-32">
            <a:hlinkClick r:id="" action="ppaction://media"/>
            <a:extLst>
              <a:ext uri="{FF2B5EF4-FFF2-40B4-BE49-F238E27FC236}">
                <a16:creationId xmlns:a16="http://schemas.microsoft.com/office/drawing/2014/main" id="{29E2FEC7-69A6-4FBA-9A82-FEA482D7011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11469016" y="6199463"/>
            <a:ext cx="432691" cy="432691"/>
          </a:xfrm>
        </p:spPr>
      </p:pic>
      <p:pic>
        <p:nvPicPr>
          <p:cNvPr id="10" name="Picture 9">
            <a:extLst>
              <a:ext uri="{FF2B5EF4-FFF2-40B4-BE49-F238E27FC236}">
                <a16:creationId xmlns:a16="http://schemas.microsoft.com/office/drawing/2014/main" id="{790D7F64-8285-4791-A3D9-6E6EBDED3734}"/>
              </a:ext>
            </a:extLst>
          </p:cNvPr>
          <p:cNvPicPr>
            <a:picLocks noChangeAspect="1"/>
          </p:cNvPicPr>
          <p:nvPr/>
        </p:nvPicPr>
        <p:blipFill>
          <a:blip r:embed="rId6"/>
          <a:stretch>
            <a:fillRect/>
          </a:stretch>
        </p:blipFill>
        <p:spPr>
          <a:xfrm>
            <a:off x="922883" y="1136697"/>
            <a:ext cx="8819990" cy="5375615"/>
          </a:xfrm>
          <a:prstGeom prst="rect">
            <a:avLst/>
          </a:prstGeom>
        </p:spPr>
      </p:pic>
    </p:spTree>
    <p:extLst>
      <p:ext uri="{BB962C8B-B14F-4D97-AF65-F5344CB8AC3E}">
        <p14:creationId xmlns:p14="http://schemas.microsoft.com/office/powerpoint/2010/main" val="330969698"/>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9F09D-A735-4EA5-B336-DB554795E5C1}"/>
              </a:ext>
            </a:extLst>
          </p:cNvPr>
          <p:cNvSpPr>
            <a:spLocks noGrp="1"/>
          </p:cNvSpPr>
          <p:nvPr>
            <p:ph type="title"/>
          </p:nvPr>
        </p:nvSpPr>
        <p:spPr/>
        <p:txBody>
          <a:bodyPr/>
          <a:lstStyle/>
          <a:p>
            <a:endParaRPr lang="en-US"/>
          </a:p>
        </p:txBody>
      </p:sp>
      <p:pic>
        <p:nvPicPr>
          <p:cNvPr id="14" name="Content Placeholder 13">
            <a:extLst>
              <a:ext uri="{FF2B5EF4-FFF2-40B4-BE49-F238E27FC236}">
                <a16:creationId xmlns:a16="http://schemas.microsoft.com/office/drawing/2014/main" id="{7675DFF9-1D40-4B9B-BF30-72A341DE407D}"/>
              </a:ext>
            </a:extLst>
          </p:cNvPr>
          <p:cNvPicPr>
            <a:picLocks noGrp="1" noChangeAspect="1"/>
          </p:cNvPicPr>
          <p:nvPr>
            <p:ph idx="1"/>
          </p:nvPr>
        </p:nvPicPr>
        <p:blipFill>
          <a:blip r:embed="rId5"/>
          <a:stretch>
            <a:fillRect/>
          </a:stretch>
        </p:blipFill>
        <p:spPr>
          <a:xfrm>
            <a:off x="947252" y="1120290"/>
            <a:ext cx="8229790" cy="5523978"/>
          </a:xfrm>
          <a:prstGeom prst="rect">
            <a:avLst/>
          </a:prstGeom>
        </p:spPr>
      </p:pic>
      <p:pic>
        <p:nvPicPr>
          <p:cNvPr id="15" name="AB-Renewal App 24-25 Slide 35">
            <a:hlinkClick r:id="" action="ppaction://media"/>
            <a:extLst>
              <a:ext uri="{FF2B5EF4-FFF2-40B4-BE49-F238E27FC236}">
                <a16:creationId xmlns:a16="http://schemas.microsoft.com/office/drawing/2014/main" id="{ACA426FA-0532-4DBB-857E-D8A0BC488B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9535" y="6216242"/>
            <a:ext cx="428026" cy="428026"/>
          </a:xfrm>
          <a:prstGeom prst="rect">
            <a:avLst/>
          </a:prstGeom>
        </p:spPr>
      </p:pic>
    </p:spTree>
    <p:extLst>
      <p:ext uri="{BB962C8B-B14F-4D97-AF65-F5344CB8AC3E}">
        <p14:creationId xmlns:p14="http://schemas.microsoft.com/office/powerpoint/2010/main" val="1245541443"/>
      </p:ext>
    </p:extLst>
  </p:cSld>
  <p:clrMapOvr>
    <a:masterClrMapping/>
  </p:clrMapOvr>
  <mc:AlternateContent xmlns:mc="http://schemas.openxmlformats.org/markup-compatibility/2006" xmlns:p14="http://schemas.microsoft.com/office/powerpoint/2010/main">
    <mc:Choice Requires="p14">
      <p:transition spd="slow" p14:dur="2000" advClick="0" advTm="54000"/>
    </mc:Choice>
    <mc:Fallback xmlns="">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1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66FD-6584-4992-BADA-72FE9031DF65}"/>
              </a:ext>
            </a:extLst>
          </p:cNvPr>
          <p:cNvSpPr>
            <a:spLocks noGrp="1"/>
          </p:cNvSpPr>
          <p:nvPr>
            <p:ph type="title"/>
          </p:nvPr>
        </p:nvSpPr>
        <p:spPr/>
        <p:txBody>
          <a:bodyPr>
            <a:normAutofit/>
          </a:bodyPr>
          <a:lstStyle/>
          <a:p>
            <a:r>
              <a:rPr lang="en-US" sz="3600" b="1" dirty="0"/>
              <a:t>Site Application</a:t>
            </a:r>
          </a:p>
        </p:txBody>
      </p:sp>
      <p:sp>
        <p:nvSpPr>
          <p:cNvPr id="3" name="Content Placeholder 2">
            <a:extLst>
              <a:ext uri="{FF2B5EF4-FFF2-40B4-BE49-F238E27FC236}">
                <a16:creationId xmlns:a16="http://schemas.microsoft.com/office/drawing/2014/main" id="{0D5E435A-9AC9-424D-8542-ECB213EDA14A}"/>
              </a:ext>
            </a:extLst>
          </p:cNvPr>
          <p:cNvSpPr>
            <a:spLocks noGrp="1"/>
          </p:cNvSpPr>
          <p:nvPr>
            <p:ph idx="1"/>
          </p:nvPr>
        </p:nvSpPr>
        <p:spPr/>
        <p:txBody>
          <a:bodyPr>
            <a:normAutofit/>
          </a:bodyPr>
          <a:lstStyle/>
          <a:p>
            <a:r>
              <a:rPr lang="en-US" sz="2800" dirty="0"/>
              <a:t>Verify existing information and make any changes</a:t>
            </a:r>
          </a:p>
          <a:p>
            <a:r>
              <a:rPr lang="en-US" sz="2800" dirty="0"/>
              <a:t>Add information that is not carried over</a:t>
            </a:r>
          </a:p>
          <a:p>
            <a:r>
              <a:rPr lang="en-US" sz="2800" dirty="0"/>
              <a:t>Certify (check the Certification Statement checkbox) and submit application </a:t>
            </a:r>
          </a:p>
          <a:p>
            <a:r>
              <a:rPr lang="en-US" sz="2800" dirty="0"/>
              <a:t>If any errors are identified, correct errors and resubmit</a:t>
            </a:r>
          </a:p>
        </p:txBody>
      </p:sp>
      <p:pic>
        <p:nvPicPr>
          <p:cNvPr id="4" name="AB-34">
            <a:hlinkClick r:id="" action="ppaction://media"/>
            <a:extLst>
              <a:ext uri="{FF2B5EF4-FFF2-40B4-BE49-F238E27FC236}">
                <a16:creationId xmlns:a16="http://schemas.microsoft.com/office/drawing/2014/main" id="{5961322B-B88D-48B2-99D1-6FF3E30E2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2609" y="6199464"/>
            <a:ext cx="451498" cy="451498"/>
          </a:xfrm>
          <a:prstGeom prst="rect">
            <a:avLst/>
          </a:prstGeom>
        </p:spPr>
      </p:pic>
    </p:spTree>
    <p:extLst>
      <p:ext uri="{BB962C8B-B14F-4D97-AF65-F5344CB8AC3E}">
        <p14:creationId xmlns:p14="http://schemas.microsoft.com/office/powerpoint/2010/main" val="4151898867"/>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713F-4964-4983-976B-2A6A33E2DF10}"/>
              </a:ext>
            </a:extLst>
          </p:cNvPr>
          <p:cNvSpPr>
            <a:spLocks noGrp="1"/>
          </p:cNvSpPr>
          <p:nvPr>
            <p:ph type="title"/>
          </p:nvPr>
        </p:nvSpPr>
        <p:spPr/>
        <p:txBody>
          <a:bodyPr>
            <a:normAutofit/>
          </a:bodyPr>
          <a:lstStyle/>
          <a:p>
            <a:r>
              <a:rPr lang="en-US" sz="3600" b="1" dirty="0"/>
              <a:t>Off-line Forms</a:t>
            </a:r>
          </a:p>
        </p:txBody>
      </p:sp>
      <p:sp>
        <p:nvSpPr>
          <p:cNvPr id="3" name="Content Placeholder 2">
            <a:extLst>
              <a:ext uri="{FF2B5EF4-FFF2-40B4-BE49-F238E27FC236}">
                <a16:creationId xmlns:a16="http://schemas.microsoft.com/office/drawing/2014/main" id="{38D295D7-1D20-474A-9AD8-ACFA7AE26D69}"/>
              </a:ext>
            </a:extLst>
          </p:cNvPr>
          <p:cNvSpPr>
            <a:spLocks noGrp="1"/>
          </p:cNvSpPr>
          <p:nvPr>
            <p:ph idx="1"/>
          </p:nvPr>
        </p:nvSpPr>
        <p:spPr>
          <a:xfrm>
            <a:off x="677334" y="1984317"/>
            <a:ext cx="8596668" cy="4314352"/>
          </a:xfrm>
        </p:spPr>
        <p:txBody>
          <a:bodyPr>
            <a:normAutofit/>
          </a:bodyPr>
          <a:lstStyle/>
          <a:p>
            <a:r>
              <a:rPr lang="en-US" sz="2800" dirty="0"/>
              <a:t>Off-line forms must be submitted to HCNP as part of the renewal application</a:t>
            </a:r>
            <a:endParaRPr lang="en-US" sz="2600" dirty="0"/>
          </a:p>
          <a:p>
            <a:pPr lvl="1"/>
            <a:r>
              <a:rPr lang="en-US" sz="2600" dirty="0"/>
              <a:t>Upload off-line forms by clicking the upload button</a:t>
            </a:r>
          </a:p>
          <a:p>
            <a:pPr marL="457200" lvl="1" indent="0">
              <a:buNone/>
            </a:pPr>
            <a:endParaRPr lang="en-US" sz="1000" dirty="0"/>
          </a:p>
          <a:p>
            <a:r>
              <a:rPr lang="en-US" sz="2800" dirty="0"/>
              <a:t>Forms marked with the red check mark        are REQUIRED</a:t>
            </a:r>
          </a:p>
          <a:p>
            <a:pPr marL="0" indent="0">
              <a:buNone/>
            </a:pPr>
            <a:endParaRPr lang="en-US" sz="1000" dirty="0"/>
          </a:p>
        </p:txBody>
      </p:sp>
      <p:pic>
        <p:nvPicPr>
          <p:cNvPr id="4" name="Picture 3">
            <a:extLst>
              <a:ext uri="{FF2B5EF4-FFF2-40B4-BE49-F238E27FC236}">
                <a16:creationId xmlns:a16="http://schemas.microsoft.com/office/drawing/2014/main" id="{2751C6CE-D8E3-44EF-AF72-586560B87CCF}"/>
              </a:ext>
            </a:extLst>
          </p:cNvPr>
          <p:cNvPicPr>
            <a:picLocks noChangeAspect="1"/>
          </p:cNvPicPr>
          <p:nvPr/>
        </p:nvPicPr>
        <p:blipFill>
          <a:blip r:embed="rId5"/>
          <a:stretch>
            <a:fillRect/>
          </a:stretch>
        </p:blipFill>
        <p:spPr>
          <a:xfrm>
            <a:off x="8930071" y="2875272"/>
            <a:ext cx="638432" cy="694764"/>
          </a:xfrm>
          <a:prstGeom prst="rect">
            <a:avLst/>
          </a:prstGeom>
        </p:spPr>
      </p:pic>
      <p:pic>
        <p:nvPicPr>
          <p:cNvPr id="7" name="Picture 6">
            <a:extLst>
              <a:ext uri="{FF2B5EF4-FFF2-40B4-BE49-F238E27FC236}">
                <a16:creationId xmlns:a16="http://schemas.microsoft.com/office/drawing/2014/main" id="{4BD97BD9-99B1-452C-8455-700E35A6ED3F}"/>
              </a:ext>
            </a:extLst>
          </p:cNvPr>
          <p:cNvPicPr>
            <a:picLocks noChangeAspect="1"/>
          </p:cNvPicPr>
          <p:nvPr/>
        </p:nvPicPr>
        <p:blipFill>
          <a:blip r:embed="rId6"/>
          <a:stretch>
            <a:fillRect/>
          </a:stretch>
        </p:blipFill>
        <p:spPr>
          <a:xfrm>
            <a:off x="7325465" y="3710618"/>
            <a:ext cx="731140" cy="731140"/>
          </a:xfrm>
          <a:prstGeom prst="rect">
            <a:avLst/>
          </a:prstGeom>
        </p:spPr>
      </p:pic>
      <p:pic>
        <p:nvPicPr>
          <p:cNvPr id="5" name="AB-35">
            <a:hlinkClick r:id="" action="ppaction://media"/>
            <a:extLst>
              <a:ext uri="{FF2B5EF4-FFF2-40B4-BE49-F238E27FC236}">
                <a16:creationId xmlns:a16="http://schemas.microsoft.com/office/drawing/2014/main" id="{EB423115-9BAF-4129-A8D3-57F90C763A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0789" y="6165907"/>
            <a:ext cx="437561" cy="437561"/>
          </a:xfrm>
          <a:prstGeom prst="rect">
            <a:avLst/>
          </a:prstGeom>
        </p:spPr>
      </p:pic>
    </p:spTree>
    <p:extLst>
      <p:ext uri="{BB962C8B-B14F-4D97-AF65-F5344CB8AC3E}">
        <p14:creationId xmlns:p14="http://schemas.microsoft.com/office/powerpoint/2010/main" val="324865957"/>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713F-4964-4983-976B-2A6A33E2DF10}"/>
              </a:ext>
            </a:extLst>
          </p:cNvPr>
          <p:cNvSpPr>
            <a:spLocks noGrp="1"/>
          </p:cNvSpPr>
          <p:nvPr>
            <p:ph type="title"/>
          </p:nvPr>
        </p:nvSpPr>
        <p:spPr/>
        <p:txBody>
          <a:bodyPr>
            <a:normAutofit/>
          </a:bodyPr>
          <a:lstStyle/>
          <a:p>
            <a:r>
              <a:rPr lang="en-US" sz="3600" b="1" dirty="0"/>
              <a:t>Off-line Forms </a:t>
            </a:r>
          </a:p>
        </p:txBody>
      </p:sp>
      <p:sp>
        <p:nvSpPr>
          <p:cNvPr id="3" name="Content Placeholder 2">
            <a:extLst>
              <a:ext uri="{FF2B5EF4-FFF2-40B4-BE49-F238E27FC236}">
                <a16:creationId xmlns:a16="http://schemas.microsoft.com/office/drawing/2014/main" id="{38D295D7-1D20-474A-9AD8-ACFA7AE26D69}"/>
              </a:ext>
            </a:extLst>
          </p:cNvPr>
          <p:cNvSpPr>
            <a:spLocks noGrp="1"/>
          </p:cNvSpPr>
          <p:nvPr>
            <p:ph idx="1"/>
          </p:nvPr>
        </p:nvSpPr>
        <p:spPr>
          <a:xfrm>
            <a:off x="677333" y="1984317"/>
            <a:ext cx="8912715" cy="4314352"/>
          </a:xfrm>
        </p:spPr>
        <p:txBody>
          <a:bodyPr>
            <a:normAutofit/>
          </a:bodyPr>
          <a:lstStyle/>
          <a:p>
            <a:r>
              <a:rPr lang="en-US" sz="2600" b="1" dirty="0"/>
              <a:t>Single Agreement </a:t>
            </a:r>
          </a:p>
          <a:p>
            <a:pPr lvl="1"/>
            <a:r>
              <a:rPr lang="en-US" sz="2500" dirty="0"/>
              <a:t>Must be signed and submitted if your SFA had a change in SFA leadership within the last school year</a:t>
            </a:r>
          </a:p>
          <a:p>
            <a:pPr marL="457200" lvl="1" indent="0">
              <a:buNone/>
            </a:pPr>
            <a:endParaRPr lang="en-US" sz="1000" dirty="0"/>
          </a:p>
          <a:p>
            <a:pPr lvl="0">
              <a:buClr>
                <a:srgbClr val="90C226"/>
              </a:buClr>
            </a:pPr>
            <a:r>
              <a:rPr lang="en-US" sz="2600" b="1" dirty="0">
                <a:solidFill>
                  <a:prstClr val="black"/>
                </a:solidFill>
              </a:rPr>
              <a:t>Fresh Fruit and Vegetable Program Application</a:t>
            </a:r>
          </a:p>
          <a:p>
            <a:pPr lvl="1">
              <a:buClr>
                <a:srgbClr val="90C226"/>
              </a:buClr>
            </a:pPr>
            <a:r>
              <a:rPr lang="en-US" sz="2500" dirty="0">
                <a:solidFill>
                  <a:prstClr val="black"/>
                </a:solidFill>
              </a:rPr>
              <a:t>Must upload if participating in FFVP</a:t>
            </a:r>
          </a:p>
          <a:p>
            <a:pPr marL="457200" lvl="1" indent="0">
              <a:buClr>
                <a:srgbClr val="90C226"/>
              </a:buClr>
              <a:buNone/>
            </a:pPr>
            <a:endParaRPr lang="en-US" sz="1000" dirty="0">
              <a:solidFill>
                <a:prstClr val="black"/>
              </a:solidFill>
            </a:endParaRPr>
          </a:p>
          <a:p>
            <a:pPr lvl="0">
              <a:buClr>
                <a:srgbClr val="90C226"/>
              </a:buClr>
            </a:pPr>
            <a:r>
              <a:rPr lang="en-US" sz="2600" b="1" dirty="0">
                <a:solidFill>
                  <a:prstClr val="black"/>
                </a:solidFill>
              </a:rPr>
              <a:t>Off-Campus Meal Service and Counting Locations </a:t>
            </a:r>
          </a:p>
          <a:p>
            <a:pPr lvl="1">
              <a:buClr>
                <a:srgbClr val="90C226"/>
              </a:buClr>
            </a:pPr>
            <a:r>
              <a:rPr lang="en-US" sz="2500" dirty="0">
                <a:solidFill>
                  <a:prstClr val="black"/>
                </a:solidFill>
              </a:rPr>
              <a:t>Must upload if ‘Yes’ to question #22 on site application</a:t>
            </a:r>
          </a:p>
          <a:p>
            <a:pPr marL="457200" lvl="1" indent="0">
              <a:buNone/>
            </a:pPr>
            <a:endParaRPr lang="en-US" sz="1000" dirty="0"/>
          </a:p>
        </p:txBody>
      </p:sp>
      <p:pic>
        <p:nvPicPr>
          <p:cNvPr id="5" name="Picture 4">
            <a:extLst>
              <a:ext uri="{FF2B5EF4-FFF2-40B4-BE49-F238E27FC236}">
                <a16:creationId xmlns:a16="http://schemas.microsoft.com/office/drawing/2014/main" id="{14918F77-3B0C-400F-943F-B019A7DAB47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1000787">
            <a:off x="6674239" y="460816"/>
            <a:ext cx="2795187" cy="1677112"/>
          </a:xfrm>
          <a:prstGeom prst="rect">
            <a:avLst/>
          </a:prstGeom>
        </p:spPr>
      </p:pic>
      <p:pic>
        <p:nvPicPr>
          <p:cNvPr id="4" name="AB-Renewal App 25-26 Slide 38">
            <a:hlinkClick r:id="" action="ppaction://media"/>
            <a:extLst>
              <a:ext uri="{FF2B5EF4-FFF2-40B4-BE49-F238E27FC236}">
                <a16:creationId xmlns:a16="http://schemas.microsoft.com/office/drawing/2014/main" id="{3E27A4F6-90DE-4DD0-925A-B6B0084D4C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56503" y="6388916"/>
            <a:ext cx="304800" cy="304800"/>
          </a:xfrm>
          <a:prstGeom prst="rect">
            <a:avLst/>
          </a:prstGeom>
        </p:spPr>
      </p:pic>
    </p:spTree>
    <p:extLst>
      <p:ext uri="{BB962C8B-B14F-4D97-AF65-F5344CB8AC3E}">
        <p14:creationId xmlns:p14="http://schemas.microsoft.com/office/powerpoint/2010/main" val="3357165781"/>
      </p:ext>
    </p:extLst>
  </p:cSld>
  <p:clrMapOvr>
    <a:masterClrMapping/>
  </p:clrMapOvr>
  <mc:AlternateContent xmlns:mc="http://schemas.openxmlformats.org/markup-compatibility/2006" xmlns:p14="http://schemas.microsoft.com/office/powerpoint/2010/main">
    <mc:Choice Requires="p14">
      <p:transition spd="slow" p14:dur="2000" advClick="0" advTm="78000"/>
    </mc:Choice>
    <mc:Fallback xmlns="">
      <p:transition spd="slow" advClick="0" advTm="7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FAC8-EC4E-41A3-B3FE-6ABC1F8FEB0E}"/>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598FCECC-FC53-420D-8684-81785D35CBB4}"/>
              </a:ext>
            </a:extLst>
          </p:cNvPr>
          <p:cNvPicPr>
            <a:picLocks noGrp="1" noChangeAspect="1"/>
          </p:cNvPicPr>
          <p:nvPr>
            <p:ph idx="1"/>
          </p:nvPr>
        </p:nvPicPr>
        <p:blipFill>
          <a:blip r:embed="rId5"/>
          <a:stretch>
            <a:fillRect/>
          </a:stretch>
        </p:blipFill>
        <p:spPr>
          <a:xfrm>
            <a:off x="1588464" y="520391"/>
            <a:ext cx="9487244" cy="5818741"/>
          </a:xfrm>
          <a:prstGeom prst="rect">
            <a:avLst/>
          </a:prstGeom>
        </p:spPr>
      </p:pic>
      <p:sp>
        <p:nvSpPr>
          <p:cNvPr id="5" name="TextBox 4">
            <a:extLst>
              <a:ext uri="{FF2B5EF4-FFF2-40B4-BE49-F238E27FC236}">
                <a16:creationId xmlns:a16="http://schemas.microsoft.com/office/drawing/2014/main" id="{16176DD1-3317-49E8-8D88-4F954A5A33C6}"/>
              </a:ext>
            </a:extLst>
          </p:cNvPr>
          <p:cNvSpPr txBox="1"/>
          <p:nvPr/>
        </p:nvSpPr>
        <p:spPr>
          <a:xfrm>
            <a:off x="6410551" y="532014"/>
            <a:ext cx="4575205" cy="284693"/>
          </a:xfrm>
          <a:prstGeom prst="rect">
            <a:avLst/>
          </a:prstGeom>
          <a:solidFill>
            <a:schemeClr val="bg1"/>
          </a:solidFill>
        </p:spPr>
        <p:txBody>
          <a:bodyPr wrap="square" rtlCol="0">
            <a:spAutoFit/>
          </a:bodyPr>
          <a:lstStyle/>
          <a:p>
            <a:pPr algn="r"/>
            <a:r>
              <a:rPr lang="en-US" sz="1200" b="1" dirty="0">
                <a:solidFill>
                  <a:srgbClr val="C00000"/>
                </a:solidFill>
                <a:latin typeface="Arial" panose="020B0604020202020204" pitchFamily="34" charset="0"/>
                <a:cs typeface="Arial" panose="020B0604020202020204" pitchFamily="34" charset="0"/>
              </a:rPr>
              <a:t>ABCDE School (1234-5)</a:t>
            </a:r>
          </a:p>
        </p:txBody>
      </p:sp>
      <p:sp>
        <p:nvSpPr>
          <p:cNvPr id="10" name="Rounded Rectangle 8">
            <a:extLst>
              <a:ext uri="{FF2B5EF4-FFF2-40B4-BE49-F238E27FC236}">
                <a16:creationId xmlns:a16="http://schemas.microsoft.com/office/drawing/2014/main" id="{1260252F-44F7-4A53-A1C8-DC2C6BF74E05}"/>
              </a:ext>
            </a:extLst>
          </p:cNvPr>
          <p:cNvSpPr/>
          <p:nvPr/>
        </p:nvSpPr>
        <p:spPr>
          <a:xfrm>
            <a:off x="8750330" y="1070517"/>
            <a:ext cx="1632962" cy="85845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9011336-530D-4559-8400-7B6BEF5E7E16}"/>
              </a:ext>
            </a:extLst>
          </p:cNvPr>
          <p:cNvPicPr>
            <a:picLocks noChangeAspect="1"/>
          </p:cNvPicPr>
          <p:nvPr/>
        </p:nvPicPr>
        <p:blipFill rotWithShape="1">
          <a:blip r:embed="rId6"/>
          <a:srcRect l="-1" r="529"/>
          <a:stretch/>
        </p:blipFill>
        <p:spPr>
          <a:xfrm>
            <a:off x="1638583" y="5991095"/>
            <a:ext cx="9437126" cy="697017"/>
          </a:xfrm>
          <a:prstGeom prst="rect">
            <a:avLst/>
          </a:prstGeom>
        </p:spPr>
      </p:pic>
      <p:sp>
        <p:nvSpPr>
          <p:cNvPr id="11" name="Rounded Rectangle 8">
            <a:extLst>
              <a:ext uri="{FF2B5EF4-FFF2-40B4-BE49-F238E27FC236}">
                <a16:creationId xmlns:a16="http://schemas.microsoft.com/office/drawing/2014/main" id="{C434041F-027F-4B9C-B9CA-887D37431C90}"/>
              </a:ext>
            </a:extLst>
          </p:cNvPr>
          <p:cNvSpPr/>
          <p:nvPr/>
        </p:nvSpPr>
        <p:spPr>
          <a:xfrm>
            <a:off x="2051221" y="1940120"/>
            <a:ext cx="458063" cy="439748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B-37">
            <a:hlinkClick r:id="" action="ppaction://media"/>
            <a:extLst>
              <a:ext uri="{FF2B5EF4-FFF2-40B4-BE49-F238E27FC236}">
                <a16:creationId xmlns:a16="http://schemas.microsoft.com/office/drawing/2014/main" id="{88E579BF-0C6F-428A-86AC-1971B9DDCC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7013" y="6241409"/>
            <a:ext cx="421965" cy="405068"/>
          </a:xfrm>
          <a:prstGeom prst="rect">
            <a:avLst/>
          </a:prstGeom>
        </p:spPr>
      </p:pic>
    </p:spTree>
    <p:extLst>
      <p:ext uri="{BB962C8B-B14F-4D97-AF65-F5344CB8AC3E}">
        <p14:creationId xmlns:p14="http://schemas.microsoft.com/office/powerpoint/2010/main" val="1423812866"/>
      </p:ext>
    </p:extLst>
  </p:cSld>
  <p:clrMapOvr>
    <a:masterClrMapping/>
  </p:clrMapOvr>
  <mc:AlternateContent xmlns:mc="http://schemas.openxmlformats.org/markup-compatibility/2006" xmlns:p14="http://schemas.microsoft.com/office/powerpoint/2010/main">
    <mc:Choice Requires="p14">
      <p:transition spd="slow" p14:dur="2000" advClick="0" advTm="100000"/>
    </mc:Choice>
    <mc:Fallback xmlns="">
      <p:transition spd="slow" advClick="0" advTm="1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96" fill="hold"/>
                                        <p:tgtEl>
                                          <p:spTgt spid="3"/>
                                        </p:tgtEl>
                                      </p:cBhvr>
                                    </p:cmd>
                                  </p:childTnLst>
                                </p:cTn>
                              </p:par>
                              <p:par>
                                <p:cTn id="7" presetID="16" presetClass="entr" presetSubtype="21" fill="hold" grpId="0" nodeType="withEffect">
                                  <p:stCondLst>
                                    <p:cond delay="19350"/>
                                  </p:stCondLst>
                                  <p:childTnLst>
                                    <p:set>
                                      <p:cBhvr>
                                        <p:cTn id="8" dur="1" fill="hold">
                                          <p:stCondLst>
                                            <p:cond delay="0"/>
                                          </p:stCondLst>
                                        </p:cTn>
                                        <p:tgtEl>
                                          <p:spTgt spid="10"/>
                                        </p:tgtEl>
                                        <p:attrNameLst>
                                          <p:attrName>style.visibility</p:attrName>
                                        </p:attrNameLst>
                                      </p:cBhvr>
                                      <p:to>
                                        <p:strVal val="visible"/>
                                      </p:to>
                                    </p:set>
                                    <p:animEffect transition="in" filter="barn(inVertical)">
                                      <p:cBhvr>
                                        <p:cTn id="9" dur="500"/>
                                        <p:tgtEl>
                                          <p:spTgt spid="10"/>
                                        </p:tgtEl>
                                      </p:cBhvr>
                                    </p:animEffect>
                                  </p:childTnLst>
                                </p:cTn>
                              </p:par>
                              <p:par>
                                <p:cTn id="10" presetID="16" presetClass="entr" presetSubtype="21" fill="hold" grpId="0" nodeType="withEffect">
                                  <p:stCondLst>
                                    <p:cond delay="4355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4AB0-3378-4F8F-817D-1161CE58F16E}"/>
              </a:ext>
            </a:extLst>
          </p:cNvPr>
          <p:cNvSpPr>
            <a:spLocks noGrp="1"/>
          </p:cNvSpPr>
          <p:nvPr>
            <p:ph type="title"/>
          </p:nvPr>
        </p:nvSpPr>
        <p:spPr/>
        <p:txBody>
          <a:bodyPr>
            <a:normAutofit/>
          </a:bodyPr>
          <a:lstStyle/>
          <a:p>
            <a:r>
              <a:rPr lang="en-US" sz="3600" b="1" dirty="0"/>
              <a:t>HCNP Systems</a:t>
            </a:r>
          </a:p>
        </p:txBody>
      </p:sp>
      <p:sp>
        <p:nvSpPr>
          <p:cNvPr id="3" name="Content Placeholder 2">
            <a:extLst>
              <a:ext uri="{FF2B5EF4-FFF2-40B4-BE49-F238E27FC236}">
                <a16:creationId xmlns:a16="http://schemas.microsoft.com/office/drawing/2014/main" id="{3E915258-2291-4416-92BE-1FF663F3F2F4}"/>
              </a:ext>
            </a:extLst>
          </p:cNvPr>
          <p:cNvSpPr>
            <a:spLocks noGrp="1"/>
          </p:cNvSpPr>
          <p:nvPr>
            <p:ph idx="1"/>
          </p:nvPr>
        </p:nvSpPr>
        <p:spPr/>
        <p:txBody>
          <a:bodyPr/>
          <a:lstStyle/>
          <a:p>
            <a:r>
              <a:rPr lang="en-US" sz="2800" dirty="0"/>
              <a:t>Secure Log In</a:t>
            </a:r>
          </a:p>
          <a:p>
            <a:pPr lvl="1"/>
            <a:r>
              <a:rPr lang="en-US" sz="2600" dirty="0"/>
              <a:t>User Authorization Form</a:t>
            </a:r>
          </a:p>
          <a:p>
            <a:pPr lvl="2"/>
            <a:r>
              <a:rPr lang="en-US" sz="2400" dirty="0"/>
              <a:t>Available at:  https://hcnp.hawaii.gov/overview/nslp/</a:t>
            </a:r>
          </a:p>
          <a:p>
            <a:pPr lvl="2"/>
            <a:r>
              <a:rPr lang="en-US" sz="2400" dirty="0"/>
              <a:t>Click on ‘Program Resources’ </a:t>
            </a:r>
            <a:r>
              <a:rPr lang="en-US" sz="2400" dirty="0">
                <a:sym typeface="Wingdings" panose="05000000000000000000" pitchFamily="2" charset="2"/>
              </a:rPr>
              <a:t></a:t>
            </a:r>
            <a:r>
              <a:rPr lang="en-US" sz="2400" dirty="0"/>
              <a:t> ‘HCNP Systems’</a:t>
            </a:r>
          </a:p>
          <a:p>
            <a:pPr lvl="2"/>
            <a:endParaRPr lang="en-US" sz="2400" dirty="0"/>
          </a:p>
          <a:p>
            <a:pPr lvl="2"/>
            <a:endParaRPr lang="en-US" sz="2400" dirty="0"/>
          </a:p>
        </p:txBody>
      </p:sp>
      <p:pic>
        <p:nvPicPr>
          <p:cNvPr id="4" name="AB-4">
            <a:hlinkClick r:id="" action="ppaction://media"/>
            <a:extLst>
              <a:ext uri="{FF2B5EF4-FFF2-40B4-BE49-F238E27FC236}">
                <a16:creationId xmlns:a16="http://schemas.microsoft.com/office/drawing/2014/main" id="{DDD4CA2A-8B4F-42FB-85E4-CD68C7165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1974" y="6199294"/>
            <a:ext cx="451668" cy="451668"/>
          </a:xfrm>
          <a:prstGeom prst="rect">
            <a:avLst/>
          </a:prstGeom>
        </p:spPr>
      </p:pic>
    </p:spTree>
    <p:extLst>
      <p:ext uri="{BB962C8B-B14F-4D97-AF65-F5344CB8AC3E}">
        <p14:creationId xmlns:p14="http://schemas.microsoft.com/office/powerpoint/2010/main" val="2135608162"/>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FAC8-EC4E-41A3-B3FE-6ABC1F8FEB0E}"/>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598FCECC-FC53-420D-8684-81785D35CBB4}"/>
              </a:ext>
            </a:extLst>
          </p:cNvPr>
          <p:cNvPicPr>
            <a:picLocks noGrp="1" noChangeAspect="1"/>
          </p:cNvPicPr>
          <p:nvPr>
            <p:ph idx="1"/>
          </p:nvPr>
        </p:nvPicPr>
        <p:blipFill>
          <a:blip r:embed="rId5"/>
          <a:stretch>
            <a:fillRect/>
          </a:stretch>
        </p:blipFill>
        <p:spPr>
          <a:xfrm>
            <a:off x="1588464" y="520391"/>
            <a:ext cx="9487244" cy="5818741"/>
          </a:xfrm>
          <a:prstGeom prst="rect">
            <a:avLst/>
          </a:prstGeom>
        </p:spPr>
      </p:pic>
      <p:sp>
        <p:nvSpPr>
          <p:cNvPr id="5" name="TextBox 4">
            <a:extLst>
              <a:ext uri="{FF2B5EF4-FFF2-40B4-BE49-F238E27FC236}">
                <a16:creationId xmlns:a16="http://schemas.microsoft.com/office/drawing/2014/main" id="{16176DD1-3317-49E8-8D88-4F954A5A33C6}"/>
              </a:ext>
            </a:extLst>
          </p:cNvPr>
          <p:cNvSpPr txBox="1"/>
          <p:nvPr/>
        </p:nvSpPr>
        <p:spPr>
          <a:xfrm>
            <a:off x="6410551" y="532014"/>
            <a:ext cx="4575205" cy="284693"/>
          </a:xfrm>
          <a:prstGeom prst="rect">
            <a:avLst/>
          </a:prstGeom>
          <a:solidFill>
            <a:schemeClr val="bg1"/>
          </a:solidFill>
        </p:spPr>
        <p:txBody>
          <a:bodyPr wrap="square" rtlCol="0">
            <a:spAutoFit/>
          </a:bodyPr>
          <a:lstStyle/>
          <a:p>
            <a:pPr algn="r"/>
            <a:r>
              <a:rPr lang="en-US" sz="1200" b="1" dirty="0">
                <a:solidFill>
                  <a:srgbClr val="C00000"/>
                </a:solidFill>
                <a:latin typeface="Arial" panose="020B0604020202020204" pitchFamily="34" charset="0"/>
                <a:cs typeface="Arial" panose="020B0604020202020204" pitchFamily="34" charset="0"/>
              </a:rPr>
              <a:t>ABCDE School (1234-5)</a:t>
            </a:r>
          </a:p>
        </p:txBody>
      </p:sp>
      <p:pic>
        <p:nvPicPr>
          <p:cNvPr id="6" name="Picture 5">
            <a:extLst>
              <a:ext uri="{FF2B5EF4-FFF2-40B4-BE49-F238E27FC236}">
                <a16:creationId xmlns:a16="http://schemas.microsoft.com/office/drawing/2014/main" id="{F63892A0-E287-48EC-8AC7-2B1F797DB496}"/>
              </a:ext>
            </a:extLst>
          </p:cNvPr>
          <p:cNvPicPr>
            <a:picLocks noChangeAspect="1"/>
          </p:cNvPicPr>
          <p:nvPr/>
        </p:nvPicPr>
        <p:blipFill rotWithShape="1">
          <a:blip r:embed="rId6"/>
          <a:srcRect l="-1" r="529"/>
          <a:stretch/>
        </p:blipFill>
        <p:spPr>
          <a:xfrm>
            <a:off x="1638583" y="5991095"/>
            <a:ext cx="9437126" cy="697017"/>
          </a:xfrm>
          <a:prstGeom prst="rect">
            <a:avLst/>
          </a:prstGeom>
        </p:spPr>
      </p:pic>
      <p:sp>
        <p:nvSpPr>
          <p:cNvPr id="11" name="Rounded Rectangle 8">
            <a:extLst>
              <a:ext uri="{FF2B5EF4-FFF2-40B4-BE49-F238E27FC236}">
                <a16:creationId xmlns:a16="http://schemas.microsoft.com/office/drawing/2014/main" id="{C434041F-027F-4B9C-B9CA-887D37431C90}"/>
              </a:ext>
            </a:extLst>
          </p:cNvPr>
          <p:cNvSpPr/>
          <p:nvPr/>
        </p:nvSpPr>
        <p:spPr>
          <a:xfrm>
            <a:off x="10441174" y="1940119"/>
            <a:ext cx="542291" cy="439749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
            <a:extLst>
              <a:ext uri="{FF2B5EF4-FFF2-40B4-BE49-F238E27FC236}">
                <a16:creationId xmlns:a16="http://schemas.microsoft.com/office/drawing/2014/main" id="{2C1043FB-A90C-41DC-9EC6-F357912A9975}"/>
              </a:ext>
            </a:extLst>
          </p:cNvPr>
          <p:cNvSpPr/>
          <p:nvPr/>
        </p:nvSpPr>
        <p:spPr>
          <a:xfrm>
            <a:off x="1588464" y="2193778"/>
            <a:ext cx="2849722" cy="30409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8">
            <a:extLst>
              <a:ext uri="{FF2B5EF4-FFF2-40B4-BE49-F238E27FC236}">
                <a16:creationId xmlns:a16="http://schemas.microsoft.com/office/drawing/2014/main" id="{DB0B4267-4D6A-48F5-ADA4-ADDF57E7A0AA}"/>
              </a:ext>
            </a:extLst>
          </p:cNvPr>
          <p:cNvSpPr/>
          <p:nvPr/>
        </p:nvSpPr>
        <p:spPr>
          <a:xfrm>
            <a:off x="1588464" y="5702695"/>
            <a:ext cx="3674914" cy="634914"/>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B-Renewal App 25-26 Slide 40">
            <a:hlinkClick r:id="" action="ppaction://media"/>
            <a:extLst>
              <a:ext uri="{FF2B5EF4-FFF2-40B4-BE49-F238E27FC236}">
                <a16:creationId xmlns:a16="http://schemas.microsoft.com/office/drawing/2014/main" id="{F6DA691A-99D8-4AB6-B5AD-B4E00F67AB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9725" y="6337609"/>
            <a:ext cx="304800" cy="304800"/>
          </a:xfrm>
          <a:prstGeom prst="rect">
            <a:avLst/>
          </a:prstGeom>
        </p:spPr>
      </p:pic>
    </p:spTree>
    <p:extLst>
      <p:ext uri="{BB962C8B-B14F-4D97-AF65-F5344CB8AC3E}">
        <p14:creationId xmlns:p14="http://schemas.microsoft.com/office/powerpoint/2010/main" val="2702002146"/>
      </p:ext>
    </p:extLst>
  </p:cSld>
  <p:clrMapOvr>
    <a:masterClrMapping/>
  </p:clrMapOvr>
  <mc:AlternateContent xmlns:mc="http://schemas.openxmlformats.org/markup-compatibility/2006" xmlns:p14="http://schemas.microsoft.com/office/powerpoint/2010/main">
    <mc:Choice Requires="p14">
      <p:transition spd="slow" p14:dur="2000" advClick="0" advTm="77000"/>
    </mc:Choice>
    <mc:Fallback xmlns="">
      <p:transition spd="slow" advClick="0"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56" fill="hold"/>
                                        <p:tgtEl>
                                          <p:spTgt spid="7"/>
                                        </p:tgtEl>
                                      </p:cBhvr>
                                    </p:cmd>
                                  </p:childTnLst>
                                </p:cTn>
                              </p:par>
                              <p:par>
                                <p:cTn id="7" presetID="42" presetClass="entr" presetSubtype="0" fill="hold" grpId="0" nodeType="withEffect">
                                  <p:stCondLst>
                                    <p:cond delay="734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734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16" presetClass="entr" presetSubtype="21" fill="hold" grpId="0" nodeType="withEffect">
                                  <p:stCondLst>
                                    <p:cond delay="5696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6C668E-0932-45A9-BA9B-32C135808CBC}"/>
              </a:ext>
            </a:extLst>
          </p:cNvPr>
          <p:cNvPicPr>
            <a:picLocks noChangeAspect="1"/>
          </p:cNvPicPr>
          <p:nvPr/>
        </p:nvPicPr>
        <p:blipFill>
          <a:blip r:embed="rId5"/>
          <a:stretch>
            <a:fillRect/>
          </a:stretch>
        </p:blipFill>
        <p:spPr>
          <a:xfrm>
            <a:off x="628325" y="2435435"/>
            <a:ext cx="10401277" cy="2351443"/>
          </a:xfrm>
          <a:prstGeom prst="rect">
            <a:avLst/>
          </a:prstGeom>
        </p:spPr>
      </p:pic>
      <p:sp>
        <p:nvSpPr>
          <p:cNvPr id="2" name="Title 1">
            <a:extLst>
              <a:ext uri="{FF2B5EF4-FFF2-40B4-BE49-F238E27FC236}">
                <a16:creationId xmlns:a16="http://schemas.microsoft.com/office/drawing/2014/main" id="{905314E8-45BB-45DB-BE78-8B40119EFDC7}"/>
              </a:ext>
            </a:extLst>
          </p:cNvPr>
          <p:cNvSpPr>
            <a:spLocks noGrp="1"/>
          </p:cNvSpPr>
          <p:nvPr>
            <p:ph type="title"/>
          </p:nvPr>
        </p:nvSpPr>
        <p:spPr/>
        <p:txBody>
          <a:bodyPr/>
          <a:lstStyle/>
          <a:p>
            <a:endParaRPr lang="en-US" dirty="0"/>
          </a:p>
        </p:txBody>
      </p:sp>
      <p:sp>
        <p:nvSpPr>
          <p:cNvPr id="8" name="Rounded Rectangle 8">
            <a:extLst>
              <a:ext uri="{FF2B5EF4-FFF2-40B4-BE49-F238E27FC236}">
                <a16:creationId xmlns:a16="http://schemas.microsoft.com/office/drawing/2014/main" id="{E8E80C17-F8F7-474A-BBA4-5507CB6F5E51}"/>
              </a:ext>
            </a:extLst>
          </p:cNvPr>
          <p:cNvSpPr/>
          <p:nvPr/>
        </p:nvSpPr>
        <p:spPr>
          <a:xfrm>
            <a:off x="506627" y="3398108"/>
            <a:ext cx="10626811" cy="49426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B91E4E5-B050-4AB8-99AC-BB8BBB658EE6}"/>
              </a:ext>
            </a:extLst>
          </p:cNvPr>
          <p:cNvSpPr/>
          <p:nvPr/>
        </p:nvSpPr>
        <p:spPr>
          <a:xfrm>
            <a:off x="7565810" y="3484725"/>
            <a:ext cx="977236" cy="3189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6" name="Rectangle: Rounded Corners 5">
            <a:extLst>
              <a:ext uri="{FF2B5EF4-FFF2-40B4-BE49-F238E27FC236}">
                <a16:creationId xmlns:a16="http://schemas.microsoft.com/office/drawing/2014/main" id="{3EA0E507-9D18-40A3-9D94-37DEB0A34069}"/>
              </a:ext>
            </a:extLst>
          </p:cNvPr>
          <p:cNvSpPr/>
          <p:nvPr/>
        </p:nvSpPr>
        <p:spPr>
          <a:xfrm>
            <a:off x="8514203" y="3482887"/>
            <a:ext cx="977236" cy="3189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65000"/>
                    <a:lumOff val="35000"/>
                  </a:schemeClr>
                </a:solidFill>
                <a:latin typeface="Arial" panose="020B0604020202020204" pitchFamily="34" charset="0"/>
                <a:cs typeface="Arial" panose="020B0604020202020204" pitchFamily="34" charset="0"/>
              </a:rPr>
              <a:t>06/01/2025</a:t>
            </a:r>
          </a:p>
        </p:txBody>
      </p:sp>
      <p:pic>
        <p:nvPicPr>
          <p:cNvPr id="4" name="AB-Renewal App 24-25 Slide 41">
            <a:hlinkClick r:id="" action="ppaction://media"/>
            <a:extLst>
              <a:ext uri="{FF2B5EF4-FFF2-40B4-BE49-F238E27FC236}">
                <a16:creationId xmlns:a16="http://schemas.microsoft.com/office/drawing/2014/main" id="{D18F1772-F3F8-4E5E-9EDE-9A301CBA09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8843" y="6207853"/>
            <a:ext cx="402962" cy="402962"/>
          </a:xfrm>
          <a:prstGeom prst="rect">
            <a:avLst/>
          </a:prstGeom>
        </p:spPr>
      </p:pic>
    </p:spTree>
    <p:extLst>
      <p:ext uri="{BB962C8B-B14F-4D97-AF65-F5344CB8AC3E}">
        <p14:creationId xmlns:p14="http://schemas.microsoft.com/office/powerpoint/2010/main" val="36859611"/>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8322-ABF7-4B51-8E9C-C80513162212}"/>
              </a:ext>
            </a:extLst>
          </p:cNvPr>
          <p:cNvSpPr>
            <a:spLocks noGrp="1"/>
          </p:cNvSpPr>
          <p:nvPr>
            <p:ph type="title"/>
          </p:nvPr>
        </p:nvSpPr>
        <p:spPr/>
        <p:txBody>
          <a:bodyPr>
            <a:normAutofit/>
          </a:bodyPr>
          <a:lstStyle/>
          <a:p>
            <a:r>
              <a:rPr lang="en-US" sz="3600" b="1" dirty="0"/>
              <a:t>Final Steps</a:t>
            </a:r>
          </a:p>
        </p:txBody>
      </p:sp>
      <p:sp>
        <p:nvSpPr>
          <p:cNvPr id="3" name="Content Placeholder 2">
            <a:extLst>
              <a:ext uri="{FF2B5EF4-FFF2-40B4-BE49-F238E27FC236}">
                <a16:creationId xmlns:a16="http://schemas.microsoft.com/office/drawing/2014/main" id="{285B5C3E-7054-4EE2-A58D-608F294E89EE}"/>
              </a:ext>
            </a:extLst>
          </p:cNvPr>
          <p:cNvSpPr>
            <a:spLocks noGrp="1"/>
          </p:cNvSpPr>
          <p:nvPr>
            <p:ph idx="1"/>
          </p:nvPr>
        </p:nvSpPr>
        <p:spPr>
          <a:xfrm>
            <a:off x="677334" y="2272099"/>
            <a:ext cx="8923866" cy="3880773"/>
          </a:xfrm>
        </p:spPr>
        <p:txBody>
          <a:bodyPr>
            <a:normAutofit/>
          </a:bodyPr>
          <a:lstStyle/>
          <a:p>
            <a:pPr>
              <a:spcAft>
                <a:spcPts val="600"/>
              </a:spcAft>
            </a:pPr>
            <a:r>
              <a:rPr lang="en-US" sz="2800" dirty="0"/>
              <a:t>At the bottom of the Checklist tab, you should see “Submit to the State for Approval”</a:t>
            </a:r>
          </a:p>
          <a:p>
            <a:pPr lvl="1">
              <a:spcAft>
                <a:spcPts val="600"/>
              </a:spcAft>
            </a:pPr>
            <a:r>
              <a:rPr lang="en-US" sz="2600" dirty="0"/>
              <a:t>Click       to submit your renewal application to the State for approval </a:t>
            </a:r>
          </a:p>
          <a:p>
            <a:pPr lvl="1">
              <a:spcAft>
                <a:spcPts val="600"/>
              </a:spcAft>
            </a:pPr>
            <a:r>
              <a:rPr lang="en-US" sz="2600" dirty="0"/>
              <a:t>Check that your application is in </a:t>
            </a:r>
            <a:r>
              <a:rPr lang="en-US" sz="2600" b="1" dirty="0"/>
              <a:t>“Pending Approval” </a:t>
            </a:r>
            <a:r>
              <a:rPr lang="en-US" sz="2600" dirty="0"/>
              <a:t>status</a:t>
            </a:r>
          </a:p>
        </p:txBody>
      </p:sp>
      <p:pic>
        <p:nvPicPr>
          <p:cNvPr id="4" name="Picture 2">
            <a:extLst>
              <a:ext uri="{FF2B5EF4-FFF2-40B4-BE49-F238E27FC236}">
                <a16:creationId xmlns:a16="http://schemas.microsoft.com/office/drawing/2014/main" id="{5CCC9722-33CF-4DBF-9C46-6D472D1DB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3629" y="3349624"/>
            <a:ext cx="465524" cy="446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B-40">
            <a:hlinkClick r:id="" action="ppaction://media"/>
            <a:extLst>
              <a:ext uri="{FF2B5EF4-FFF2-40B4-BE49-F238E27FC236}">
                <a16:creationId xmlns:a16="http://schemas.microsoft.com/office/drawing/2014/main" id="{43EFA4EC-3C78-4C23-BBD3-A47955B9D5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1653" y="6152872"/>
            <a:ext cx="459604" cy="459604"/>
          </a:xfrm>
          <a:prstGeom prst="rect">
            <a:avLst/>
          </a:prstGeom>
        </p:spPr>
      </p:pic>
      <p:pic>
        <p:nvPicPr>
          <p:cNvPr id="8" name="Picture 7">
            <a:extLst>
              <a:ext uri="{FF2B5EF4-FFF2-40B4-BE49-F238E27FC236}">
                <a16:creationId xmlns:a16="http://schemas.microsoft.com/office/drawing/2014/main" id="{CC53F41D-E818-499A-ADC6-34E54854C0D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21037405">
            <a:off x="5050154" y="284757"/>
            <a:ext cx="1757904" cy="1637049"/>
          </a:xfrm>
          <a:prstGeom prst="rect">
            <a:avLst/>
          </a:prstGeom>
        </p:spPr>
      </p:pic>
    </p:spTree>
    <p:extLst>
      <p:ext uri="{BB962C8B-B14F-4D97-AF65-F5344CB8AC3E}">
        <p14:creationId xmlns:p14="http://schemas.microsoft.com/office/powerpoint/2010/main" val="3304602462"/>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8A4013F-E6EB-46D0-8186-D554F104ED57}"/>
              </a:ext>
            </a:extLst>
          </p:cNvPr>
          <p:cNvPicPr>
            <a:picLocks noChangeAspect="1"/>
          </p:cNvPicPr>
          <p:nvPr/>
        </p:nvPicPr>
        <p:blipFill>
          <a:blip r:embed="rId5"/>
          <a:stretch>
            <a:fillRect/>
          </a:stretch>
        </p:blipFill>
        <p:spPr>
          <a:xfrm>
            <a:off x="10446362" y="2189211"/>
            <a:ext cx="515421" cy="236233"/>
          </a:xfrm>
          <a:prstGeom prst="rect">
            <a:avLst/>
          </a:prstGeom>
        </p:spPr>
      </p:pic>
      <p:grpSp>
        <p:nvGrpSpPr>
          <p:cNvPr id="34" name="Group 33">
            <a:extLst>
              <a:ext uri="{FF2B5EF4-FFF2-40B4-BE49-F238E27FC236}">
                <a16:creationId xmlns:a16="http://schemas.microsoft.com/office/drawing/2014/main" id="{F4BF7E29-7DEE-444E-BA40-BA409A8C30F8}"/>
              </a:ext>
            </a:extLst>
          </p:cNvPr>
          <p:cNvGrpSpPr/>
          <p:nvPr/>
        </p:nvGrpSpPr>
        <p:grpSpPr>
          <a:xfrm>
            <a:off x="1193037" y="275467"/>
            <a:ext cx="10051324" cy="6119266"/>
            <a:chOff x="1193037" y="275467"/>
            <a:chExt cx="10051324" cy="6119266"/>
          </a:xfrm>
        </p:grpSpPr>
        <p:pic>
          <p:nvPicPr>
            <p:cNvPr id="6" name="Picture 5">
              <a:extLst>
                <a:ext uri="{FF2B5EF4-FFF2-40B4-BE49-F238E27FC236}">
                  <a16:creationId xmlns:a16="http://schemas.microsoft.com/office/drawing/2014/main" id="{F84AC1CB-14A0-4D51-876B-14B3C31298A0}"/>
                </a:ext>
              </a:extLst>
            </p:cNvPr>
            <p:cNvPicPr>
              <a:picLocks noChangeAspect="1"/>
            </p:cNvPicPr>
            <p:nvPr/>
          </p:nvPicPr>
          <p:blipFill>
            <a:blip r:embed="rId6"/>
            <a:stretch>
              <a:fillRect/>
            </a:stretch>
          </p:blipFill>
          <p:spPr>
            <a:xfrm>
              <a:off x="1431223" y="6046369"/>
              <a:ext cx="2701066" cy="338595"/>
            </a:xfrm>
            <a:prstGeom prst="rect">
              <a:avLst/>
            </a:prstGeom>
          </p:spPr>
        </p:pic>
        <p:pic>
          <p:nvPicPr>
            <p:cNvPr id="2" name="Picture 1">
              <a:extLst>
                <a:ext uri="{FF2B5EF4-FFF2-40B4-BE49-F238E27FC236}">
                  <a16:creationId xmlns:a16="http://schemas.microsoft.com/office/drawing/2014/main" id="{67A5506D-BBBE-4918-84B6-5C24090BD59B}"/>
                </a:ext>
              </a:extLst>
            </p:cNvPr>
            <p:cNvPicPr>
              <a:picLocks noChangeAspect="1"/>
            </p:cNvPicPr>
            <p:nvPr/>
          </p:nvPicPr>
          <p:blipFill rotWithShape="1">
            <a:blip r:embed="rId7"/>
            <a:srcRect l="3256"/>
            <a:stretch/>
          </p:blipFill>
          <p:spPr>
            <a:xfrm>
              <a:off x="1521698" y="275467"/>
              <a:ext cx="9722663" cy="5861590"/>
            </a:xfrm>
            <a:prstGeom prst="rect">
              <a:avLst/>
            </a:prstGeom>
          </p:spPr>
        </p:pic>
        <p:sp>
          <p:nvSpPr>
            <p:cNvPr id="3" name="TextBox 2">
              <a:extLst>
                <a:ext uri="{FF2B5EF4-FFF2-40B4-BE49-F238E27FC236}">
                  <a16:creationId xmlns:a16="http://schemas.microsoft.com/office/drawing/2014/main" id="{F01916BD-2501-4533-801A-32B4D6B41135}"/>
                </a:ext>
              </a:extLst>
            </p:cNvPr>
            <p:cNvSpPr txBox="1"/>
            <p:nvPr/>
          </p:nvSpPr>
          <p:spPr>
            <a:xfrm>
              <a:off x="6383029" y="293682"/>
              <a:ext cx="4575205" cy="284693"/>
            </a:xfrm>
            <a:prstGeom prst="rect">
              <a:avLst/>
            </a:prstGeom>
            <a:solidFill>
              <a:schemeClr val="bg1"/>
            </a:solidFill>
          </p:spPr>
          <p:txBody>
            <a:bodyPr wrap="square" rtlCol="0">
              <a:spAutoFit/>
            </a:bodyPr>
            <a:lstStyle/>
            <a:p>
              <a:pPr algn="r"/>
              <a:r>
                <a:rPr lang="en-US" sz="1200" b="1" dirty="0">
                  <a:solidFill>
                    <a:srgbClr val="C00000"/>
                  </a:solidFill>
                  <a:latin typeface="Arial" panose="020B0604020202020204" pitchFamily="34" charset="0"/>
                  <a:cs typeface="Arial" panose="020B0604020202020204" pitchFamily="34" charset="0"/>
                </a:rPr>
                <a:t>ABCDE School (1234-5)</a:t>
              </a:r>
            </a:p>
          </p:txBody>
        </p:sp>
        <p:sp>
          <p:nvSpPr>
            <p:cNvPr id="5" name="Rectangle: Rounded Corners 4">
              <a:extLst>
                <a:ext uri="{FF2B5EF4-FFF2-40B4-BE49-F238E27FC236}">
                  <a16:creationId xmlns:a16="http://schemas.microsoft.com/office/drawing/2014/main" id="{92248A80-825B-4AF4-BF40-018D56303AD1}"/>
                </a:ext>
              </a:extLst>
            </p:cNvPr>
            <p:cNvSpPr/>
            <p:nvPr/>
          </p:nvSpPr>
          <p:spPr>
            <a:xfrm>
              <a:off x="8731333" y="858000"/>
              <a:ext cx="1643742" cy="805545"/>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946AD53-DA96-47F8-8F26-05960C990A95}"/>
                </a:ext>
              </a:extLst>
            </p:cNvPr>
            <p:cNvSpPr/>
            <p:nvPr/>
          </p:nvSpPr>
          <p:spPr>
            <a:xfrm>
              <a:off x="7927103" y="2166672"/>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4" name="Rectangle: Rounded Corners 13">
              <a:extLst>
                <a:ext uri="{FF2B5EF4-FFF2-40B4-BE49-F238E27FC236}">
                  <a16:creationId xmlns:a16="http://schemas.microsoft.com/office/drawing/2014/main" id="{57A4B8BF-0317-42DD-A11A-4FB6FF136647}"/>
                </a:ext>
              </a:extLst>
            </p:cNvPr>
            <p:cNvSpPr/>
            <p:nvPr/>
          </p:nvSpPr>
          <p:spPr>
            <a:xfrm>
              <a:off x="8686764" y="2167380"/>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5" name="Rectangle: Rounded Corners 14">
              <a:extLst>
                <a:ext uri="{FF2B5EF4-FFF2-40B4-BE49-F238E27FC236}">
                  <a16:creationId xmlns:a16="http://schemas.microsoft.com/office/drawing/2014/main" id="{ECEF55F5-2310-4D51-A7FB-F2AE5F74EAC5}"/>
                </a:ext>
              </a:extLst>
            </p:cNvPr>
            <p:cNvSpPr/>
            <p:nvPr/>
          </p:nvSpPr>
          <p:spPr>
            <a:xfrm>
              <a:off x="7927103" y="2431012"/>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6" name="Rectangle: Rounded Corners 15">
              <a:extLst>
                <a:ext uri="{FF2B5EF4-FFF2-40B4-BE49-F238E27FC236}">
                  <a16:creationId xmlns:a16="http://schemas.microsoft.com/office/drawing/2014/main" id="{44F3A1B2-6621-4B24-A82E-38F3717268CE}"/>
                </a:ext>
              </a:extLst>
            </p:cNvPr>
            <p:cNvSpPr/>
            <p:nvPr/>
          </p:nvSpPr>
          <p:spPr>
            <a:xfrm>
              <a:off x="8686763" y="2429265"/>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7" name="Rectangle: Rounded Corners 16">
              <a:extLst>
                <a:ext uri="{FF2B5EF4-FFF2-40B4-BE49-F238E27FC236}">
                  <a16:creationId xmlns:a16="http://schemas.microsoft.com/office/drawing/2014/main" id="{19F528DB-FFB8-487C-8706-976E0AB1EDBF}"/>
                </a:ext>
              </a:extLst>
            </p:cNvPr>
            <p:cNvSpPr/>
            <p:nvPr/>
          </p:nvSpPr>
          <p:spPr>
            <a:xfrm>
              <a:off x="7927103" y="2696847"/>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8" name="Rectangle: Rounded Corners 17">
              <a:extLst>
                <a:ext uri="{FF2B5EF4-FFF2-40B4-BE49-F238E27FC236}">
                  <a16:creationId xmlns:a16="http://schemas.microsoft.com/office/drawing/2014/main" id="{45B12524-9CB4-431F-9348-1D38B82E6D15}"/>
                </a:ext>
              </a:extLst>
            </p:cNvPr>
            <p:cNvSpPr/>
            <p:nvPr/>
          </p:nvSpPr>
          <p:spPr>
            <a:xfrm>
              <a:off x="8686762" y="2694551"/>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9" name="Rectangle: Rounded Corners 18">
              <a:extLst>
                <a:ext uri="{FF2B5EF4-FFF2-40B4-BE49-F238E27FC236}">
                  <a16:creationId xmlns:a16="http://schemas.microsoft.com/office/drawing/2014/main" id="{4E908D1D-DFCA-45B8-8ADF-EC871C88DF1F}"/>
                </a:ext>
              </a:extLst>
            </p:cNvPr>
            <p:cNvSpPr/>
            <p:nvPr/>
          </p:nvSpPr>
          <p:spPr>
            <a:xfrm>
              <a:off x="7927102" y="3174822"/>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20" name="Rectangle: Rounded Corners 19">
              <a:extLst>
                <a:ext uri="{FF2B5EF4-FFF2-40B4-BE49-F238E27FC236}">
                  <a16:creationId xmlns:a16="http://schemas.microsoft.com/office/drawing/2014/main" id="{9A839F6D-D5F2-407B-A70B-965DFCD32413}"/>
                </a:ext>
              </a:extLst>
            </p:cNvPr>
            <p:cNvSpPr/>
            <p:nvPr/>
          </p:nvSpPr>
          <p:spPr>
            <a:xfrm>
              <a:off x="8698282" y="3170430"/>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21" name="Rectangle: Rounded Corners 20">
              <a:extLst>
                <a:ext uri="{FF2B5EF4-FFF2-40B4-BE49-F238E27FC236}">
                  <a16:creationId xmlns:a16="http://schemas.microsoft.com/office/drawing/2014/main" id="{66C3E6BE-2201-411D-A46D-38FD009B3055}"/>
                </a:ext>
              </a:extLst>
            </p:cNvPr>
            <p:cNvSpPr/>
            <p:nvPr/>
          </p:nvSpPr>
          <p:spPr>
            <a:xfrm>
              <a:off x="7927102" y="3644013"/>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22" name="Rectangle: Rounded Corners 21">
              <a:extLst>
                <a:ext uri="{FF2B5EF4-FFF2-40B4-BE49-F238E27FC236}">
                  <a16:creationId xmlns:a16="http://schemas.microsoft.com/office/drawing/2014/main" id="{59626B3E-7AA4-4115-8525-9BB16A3764D2}"/>
                </a:ext>
              </a:extLst>
            </p:cNvPr>
            <p:cNvSpPr/>
            <p:nvPr/>
          </p:nvSpPr>
          <p:spPr>
            <a:xfrm>
              <a:off x="8697277" y="3639621"/>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23" name="Rectangle: Rounded Corners 22">
              <a:extLst>
                <a:ext uri="{FF2B5EF4-FFF2-40B4-BE49-F238E27FC236}">
                  <a16:creationId xmlns:a16="http://schemas.microsoft.com/office/drawing/2014/main" id="{F58D1307-8FAC-406A-84BB-D88DD7482CEB}"/>
                </a:ext>
              </a:extLst>
            </p:cNvPr>
            <p:cNvSpPr/>
            <p:nvPr/>
          </p:nvSpPr>
          <p:spPr>
            <a:xfrm>
              <a:off x="7927101" y="1932708"/>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24" name="Rectangle: Rounded Corners 23">
              <a:extLst>
                <a:ext uri="{FF2B5EF4-FFF2-40B4-BE49-F238E27FC236}">
                  <a16:creationId xmlns:a16="http://schemas.microsoft.com/office/drawing/2014/main" id="{6E56A27F-05D2-4AF3-888A-61482DE49C17}"/>
                </a:ext>
              </a:extLst>
            </p:cNvPr>
            <p:cNvSpPr/>
            <p:nvPr/>
          </p:nvSpPr>
          <p:spPr>
            <a:xfrm>
              <a:off x="8697277" y="1932708"/>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25" name="Rectangle: Rounded Corners 24">
              <a:extLst>
                <a:ext uri="{FF2B5EF4-FFF2-40B4-BE49-F238E27FC236}">
                  <a16:creationId xmlns:a16="http://schemas.microsoft.com/office/drawing/2014/main" id="{EACAEB6F-9C52-493D-912B-0E420E188A00}"/>
                </a:ext>
              </a:extLst>
            </p:cNvPr>
            <p:cNvSpPr/>
            <p:nvPr/>
          </p:nvSpPr>
          <p:spPr>
            <a:xfrm>
              <a:off x="7927101" y="5167359"/>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26" name="Rectangle: Rounded Corners 25">
              <a:extLst>
                <a:ext uri="{FF2B5EF4-FFF2-40B4-BE49-F238E27FC236}">
                  <a16:creationId xmlns:a16="http://schemas.microsoft.com/office/drawing/2014/main" id="{04B2DCF0-49FA-4ADB-BBD6-47A754937143}"/>
                </a:ext>
              </a:extLst>
            </p:cNvPr>
            <p:cNvSpPr/>
            <p:nvPr/>
          </p:nvSpPr>
          <p:spPr>
            <a:xfrm>
              <a:off x="8697277" y="5167359"/>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65000"/>
                      <a:lumOff val="35000"/>
                    </a:schemeClr>
                  </a:solidFill>
                  <a:latin typeface="Arial" panose="020B0604020202020204" pitchFamily="34" charset="0"/>
                  <a:cs typeface="Arial" panose="020B0604020202020204" pitchFamily="34" charset="0"/>
                </a:rPr>
                <a:t>06/01/2025</a:t>
              </a:r>
            </a:p>
          </p:txBody>
        </p:sp>
        <p:pic>
          <p:nvPicPr>
            <p:cNvPr id="28" name="Picture 27">
              <a:extLst>
                <a:ext uri="{FF2B5EF4-FFF2-40B4-BE49-F238E27FC236}">
                  <a16:creationId xmlns:a16="http://schemas.microsoft.com/office/drawing/2014/main" id="{CC1B05B8-F7B8-4CAF-B040-24AF968F5AD4}"/>
                </a:ext>
              </a:extLst>
            </p:cNvPr>
            <p:cNvPicPr>
              <a:picLocks noChangeAspect="1"/>
            </p:cNvPicPr>
            <p:nvPr/>
          </p:nvPicPr>
          <p:blipFill rotWithShape="1">
            <a:blip r:embed="rId8"/>
            <a:srcRect l="-1" r="529"/>
            <a:stretch/>
          </p:blipFill>
          <p:spPr>
            <a:xfrm>
              <a:off x="1536531" y="5363232"/>
              <a:ext cx="9543147" cy="700751"/>
            </a:xfrm>
            <a:prstGeom prst="rect">
              <a:avLst/>
            </a:prstGeom>
          </p:spPr>
        </p:pic>
        <p:sp>
          <p:nvSpPr>
            <p:cNvPr id="4" name="Rounded Rectangle 8">
              <a:extLst>
                <a:ext uri="{FF2B5EF4-FFF2-40B4-BE49-F238E27FC236}">
                  <a16:creationId xmlns:a16="http://schemas.microsoft.com/office/drawing/2014/main" id="{EDC69E37-098D-456A-A1D4-9A3117A509DB}"/>
                </a:ext>
              </a:extLst>
            </p:cNvPr>
            <p:cNvSpPr/>
            <p:nvPr/>
          </p:nvSpPr>
          <p:spPr>
            <a:xfrm>
              <a:off x="1193037" y="6036283"/>
              <a:ext cx="2974554" cy="35845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08FF41B-0F31-4B0E-BAE4-8A5E54747944}"/>
                </a:ext>
              </a:extLst>
            </p:cNvPr>
            <p:cNvPicPr>
              <a:picLocks noChangeAspect="1"/>
            </p:cNvPicPr>
            <p:nvPr/>
          </p:nvPicPr>
          <p:blipFill>
            <a:blip r:embed="rId9"/>
            <a:stretch>
              <a:fillRect/>
            </a:stretch>
          </p:blipFill>
          <p:spPr>
            <a:xfrm>
              <a:off x="10478999" y="1903605"/>
              <a:ext cx="458175" cy="217821"/>
            </a:xfrm>
            <a:prstGeom prst="rect">
              <a:avLst/>
            </a:prstGeom>
          </p:spPr>
        </p:pic>
      </p:grpSp>
      <p:sp>
        <p:nvSpPr>
          <p:cNvPr id="7" name="Speech Bubble: Rectangle with Corners Rounded 6">
            <a:extLst>
              <a:ext uri="{FF2B5EF4-FFF2-40B4-BE49-F238E27FC236}">
                <a16:creationId xmlns:a16="http://schemas.microsoft.com/office/drawing/2014/main" id="{41A00982-B5E4-4035-A6DD-D501D929FD5E}"/>
              </a:ext>
            </a:extLst>
          </p:cNvPr>
          <p:cNvSpPr/>
          <p:nvPr/>
        </p:nvSpPr>
        <p:spPr>
          <a:xfrm>
            <a:off x="4970393" y="5764185"/>
            <a:ext cx="2251213" cy="805923"/>
          </a:xfrm>
          <a:prstGeom prst="wedgeRoundRectCallout">
            <a:avLst>
              <a:gd name="adj1" fmla="val -83011"/>
              <a:gd name="adj2" fmla="val 72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ln w="6350">
                  <a:solidFill>
                    <a:schemeClr val="tx1"/>
                  </a:solidFill>
                </a:ln>
                <a:solidFill>
                  <a:schemeClr val="tx1"/>
                </a:solidFill>
                <a:latin typeface="Arial" panose="020B0604020202020204" pitchFamily="34" charset="0"/>
                <a:cs typeface="Arial" panose="020B0604020202020204" pitchFamily="34" charset="0"/>
              </a:rPr>
              <a:t>Remember to do this last step</a:t>
            </a:r>
          </a:p>
        </p:txBody>
      </p:sp>
      <p:pic>
        <p:nvPicPr>
          <p:cNvPr id="8" name="Picture 7">
            <a:extLst>
              <a:ext uri="{FF2B5EF4-FFF2-40B4-BE49-F238E27FC236}">
                <a16:creationId xmlns:a16="http://schemas.microsoft.com/office/drawing/2014/main" id="{1157E3D0-861A-4E19-9E97-93DA412E905B}"/>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4082" r="7860"/>
          <a:stretch/>
        </p:blipFill>
        <p:spPr>
          <a:xfrm>
            <a:off x="7394912" y="5601459"/>
            <a:ext cx="1413538" cy="1133698"/>
          </a:xfrm>
          <a:prstGeom prst="rect">
            <a:avLst/>
          </a:prstGeom>
        </p:spPr>
      </p:pic>
      <p:pic>
        <p:nvPicPr>
          <p:cNvPr id="9" name="AB-41">
            <a:hlinkClick r:id="" action="ppaction://media"/>
            <a:extLst>
              <a:ext uri="{FF2B5EF4-FFF2-40B4-BE49-F238E27FC236}">
                <a16:creationId xmlns:a16="http://schemas.microsoft.com/office/drawing/2014/main" id="{EFBE1FD7-EFCB-4B44-9E40-D718DC8885D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37930" y="6325298"/>
            <a:ext cx="406505" cy="406505"/>
          </a:xfrm>
          <a:prstGeom prst="rect">
            <a:avLst/>
          </a:prstGeom>
        </p:spPr>
      </p:pic>
    </p:spTree>
    <p:extLst>
      <p:ext uri="{BB962C8B-B14F-4D97-AF65-F5344CB8AC3E}">
        <p14:creationId xmlns:p14="http://schemas.microsoft.com/office/powerpoint/2010/main" val="63936018"/>
      </p:ext>
    </p:extLst>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88F9A-FF25-4222-BD80-4C3B3EDA6F66}"/>
              </a:ext>
            </a:extLst>
          </p:cNvPr>
          <p:cNvSpPr>
            <a:spLocks noGrp="1"/>
          </p:cNvSpPr>
          <p:nvPr>
            <p:ph type="title"/>
          </p:nvPr>
        </p:nvSpPr>
        <p:spPr/>
        <p:txBody>
          <a:bodyPr>
            <a:normAutofit/>
          </a:bodyPr>
          <a:lstStyle/>
          <a:p>
            <a:r>
              <a:rPr lang="en-US" sz="3600" b="1" dirty="0"/>
              <a:t>Pending Approval Status</a:t>
            </a:r>
          </a:p>
        </p:txBody>
      </p:sp>
      <p:sp>
        <p:nvSpPr>
          <p:cNvPr id="3" name="Content Placeholder 2">
            <a:extLst>
              <a:ext uri="{FF2B5EF4-FFF2-40B4-BE49-F238E27FC236}">
                <a16:creationId xmlns:a16="http://schemas.microsoft.com/office/drawing/2014/main" id="{B4623A4B-1BBA-4573-8C6B-94A43C67D31F}"/>
              </a:ext>
            </a:extLst>
          </p:cNvPr>
          <p:cNvSpPr>
            <a:spLocks noGrp="1"/>
          </p:cNvSpPr>
          <p:nvPr>
            <p:ph idx="1"/>
          </p:nvPr>
        </p:nvSpPr>
        <p:spPr>
          <a:xfrm>
            <a:off x="997690" y="5494437"/>
            <a:ext cx="8631052" cy="872866"/>
          </a:xfrm>
        </p:spPr>
        <p:txBody>
          <a:bodyPr>
            <a:normAutofit/>
          </a:bodyPr>
          <a:lstStyle/>
          <a:p>
            <a:pPr marL="0" indent="0" algn="ctr">
              <a:buNone/>
            </a:pPr>
            <a:r>
              <a:rPr lang="en-US" sz="2400" b="1" dirty="0"/>
              <a:t>Make sure the status is </a:t>
            </a:r>
            <a:r>
              <a:rPr lang="en-US" sz="2400" b="1" u="sng" dirty="0"/>
              <a:t>PENDING APPROVAL</a:t>
            </a:r>
          </a:p>
        </p:txBody>
      </p:sp>
      <p:sp>
        <p:nvSpPr>
          <p:cNvPr id="5" name="TextBox 4">
            <a:extLst>
              <a:ext uri="{FF2B5EF4-FFF2-40B4-BE49-F238E27FC236}">
                <a16:creationId xmlns:a16="http://schemas.microsoft.com/office/drawing/2014/main" id="{D2451B25-71E0-4D62-B1E7-38D8DE074F7D}"/>
              </a:ext>
            </a:extLst>
          </p:cNvPr>
          <p:cNvSpPr txBox="1"/>
          <p:nvPr/>
        </p:nvSpPr>
        <p:spPr>
          <a:xfrm>
            <a:off x="6378654" y="1482465"/>
            <a:ext cx="4575205" cy="284693"/>
          </a:xfrm>
          <a:prstGeom prst="rect">
            <a:avLst/>
          </a:prstGeom>
          <a:solidFill>
            <a:schemeClr val="bg1"/>
          </a:solidFill>
        </p:spPr>
        <p:txBody>
          <a:bodyPr wrap="square" rtlCol="0">
            <a:spAutoFit/>
          </a:bodyPr>
          <a:lstStyle/>
          <a:p>
            <a:pPr algn="r"/>
            <a:r>
              <a:rPr lang="en-US" sz="1200" b="1" dirty="0">
                <a:solidFill>
                  <a:srgbClr val="C00000"/>
                </a:solidFill>
                <a:latin typeface="Arial" panose="020B0604020202020204" pitchFamily="34" charset="0"/>
                <a:cs typeface="Arial" panose="020B0604020202020204" pitchFamily="34" charset="0"/>
              </a:rPr>
              <a:t>ABCDE School (1234-5)</a:t>
            </a:r>
          </a:p>
        </p:txBody>
      </p:sp>
      <p:sp>
        <p:nvSpPr>
          <p:cNvPr id="9" name="Rectangle: Rounded Corners 8">
            <a:extLst>
              <a:ext uri="{FF2B5EF4-FFF2-40B4-BE49-F238E27FC236}">
                <a16:creationId xmlns:a16="http://schemas.microsoft.com/office/drawing/2014/main" id="{258BBAEC-E1D7-4074-B2D5-F1F40BD2AFB0}"/>
              </a:ext>
            </a:extLst>
          </p:cNvPr>
          <p:cNvSpPr/>
          <p:nvPr/>
        </p:nvSpPr>
        <p:spPr>
          <a:xfrm>
            <a:off x="7315200" y="3029639"/>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06/07/2023</a:t>
            </a:r>
          </a:p>
        </p:txBody>
      </p:sp>
      <p:grpSp>
        <p:nvGrpSpPr>
          <p:cNvPr id="8" name="Group 7">
            <a:extLst>
              <a:ext uri="{FF2B5EF4-FFF2-40B4-BE49-F238E27FC236}">
                <a16:creationId xmlns:a16="http://schemas.microsoft.com/office/drawing/2014/main" id="{5168F170-9453-4903-AF4C-81C59B7A72C9}"/>
              </a:ext>
            </a:extLst>
          </p:cNvPr>
          <p:cNvGrpSpPr/>
          <p:nvPr/>
        </p:nvGrpSpPr>
        <p:grpSpPr>
          <a:xfrm>
            <a:off x="570999" y="1384900"/>
            <a:ext cx="10722463" cy="3525547"/>
            <a:chOff x="570999" y="1384900"/>
            <a:chExt cx="10722463" cy="3525547"/>
          </a:xfrm>
        </p:grpSpPr>
        <p:pic>
          <p:nvPicPr>
            <p:cNvPr id="4" name="Picture 3">
              <a:extLst>
                <a:ext uri="{FF2B5EF4-FFF2-40B4-BE49-F238E27FC236}">
                  <a16:creationId xmlns:a16="http://schemas.microsoft.com/office/drawing/2014/main" id="{18AC64C5-B9FD-40E9-AFEE-004F2AC929AB}"/>
                </a:ext>
              </a:extLst>
            </p:cNvPr>
            <p:cNvPicPr>
              <a:picLocks noChangeAspect="1"/>
            </p:cNvPicPr>
            <p:nvPr/>
          </p:nvPicPr>
          <p:blipFill rotWithShape="1">
            <a:blip r:embed="rId5"/>
            <a:srcRect b="26532"/>
            <a:stretch/>
          </p:blipFill>
          <p:spPr>
            <a:xfrm>
              <a:off x="570999" y="1384900"/>
              <a:ext cx="10722463" cy="3525547"/>
            </a:xfrm>
            <a:prstGeom prst="rect">
              <a:avLst/>
            </a:prstGeom>
          </p:spPr>
        </p:pic>
        <p:sp>
          <p:nvSpPr>
            <p:cNvPr id="7" name="Rectangle: Rounded Corners 6">
              <a:extLst>
                <a:ext uri="{FF2B5EF4-FFF2-40B4-BE49-F238E27FC236}">
                  <a16:creationId xmlns:a16="http://schemas.microsoft.com/office/drawing/2014/main" id="{8E246ABF-A10E-48E0-A6DD-FEFA3CC7FA8E}"/>
                </a:ext>
              </a:extLst>
            </p:cNvPr>
            <p:cNvSpPr/>
            <p:nvPr/>
          </p:nvSpPr>
          <p:spPr>
            <a:xfrm>
              <a:off x="8899449" y="2153091"/>
              <a:ext cx="1924490" cy="119616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72ADB40-A734-4949-8786-E7A7B3715500}"/>
                </a:ext>
              </a:extLst>
            </p:cNvPr>
            <p:cNvSpPr/>
            <p:nvPr/>
          </p:nvSpPr>
          <p:spPr>
            <a:xfrm>
              <a:off x="7773890" y="4050983"/>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1" name="Rectangle: Rounded Corners 10">
              <a:extLst>
                <a:ext uri="{FF2B5EF4-FFF2-40B4-BE49-F238E27FC236}">
                  <a16:creationId xmlns:a16="http://schemas.microsoft.com/office/drawing/2014/main" id="{D88B0EDE-4FB0-4E77-87CC-13CAC0210CE7}"/>
                </a:ext>
              </a:extLst>
            </p:cNvPr>
            <p:cNvSpPr/>
            <p:nvPr/>
          </p:nvSpPr>
          <p:spPr>
            <a:xfrm>
              <a:off x="8609179" y="4050983"/>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2" name="Rectangle: Rounded Corners 11">
              <a:extLst>
                <a:ext uri="{FF2B5EF4-FFF2-40B4-BE49-F238E27FC236}">
                  <a16:creationId xmlns:a16="http://schemas.microsoft.com/office/drawing/2014/main" id="{701ED59C-B717-4934-8CA4-584EC330B132}"/>
                </a:ext>
              </a:extLst>
            </p:cNvPr>
            <p:cNvSpPr/>
            <p:nvPr/>
          </p:nvSpPr>
          <p:spPr>
            <a:xfrm>
              <a:off x="8609178" y="4659381"/>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3" name="Rectangle: Rounded Corners 12">
              <a:extLst>
                <a:ext uri="{FF2B5EF4-FFF2-40B4-BE49-F238E27FC236}">
                  <a16:creationId xmlns:a16="http://schemas.microsoft.com/office/drawing/2014/main" id="{BA2172CF-499B-4E4E-AE63-91E55A4B6238}"/>
                </a:ext>
              </a:extLst>
            </p:cNvPr>
            <p:cNvSpPr/>
            <p:nvPr/>
          </p:nvSpPr>
          <p:spPr>
            <a:xfrm>
              <a:off x="7776071" y="4677742"/>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4" name="Rectangle: Rounded Corners 13">
              <a:extLst>
                <a:ext uri="{FF2B5EF4-FFF2-40B4-BE49-F238E27FC236}">
                  <a16:creationId xmlns:a16="http://schemas.microsoft.com/office/drawing/2014/main" id="{250003F9-56ED-44C8-BB28-F1936E645101}"/>
                </a:ext>
              </a:extLst>
            </p:cNvPr>
            <p:cNvSpPr/>
            <p:nvPr/>
          </p:nvSpPr>
          <p:spPr>
            <a:xfrm>
              <a:off x="8609178" y="4356751"/>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06/01/2025</a:t>
              </a:r>
            </a:p>
          </p:txBody>
        </p:sp>
        <p:sp>
          <p:nvSpPr>
            <p:cNvPr id="15" name="Rectangle: Rounded Corners 14">
              <a:extLst>
                <a:ext uri="{FF2B5EF4-FFF2-40B4-BE49-F238E27FC236}">
                  <a16:creationId xmlns:a16="http://schemas.microsoft.com/office/drawing/2014/main" id="{86533C2C-8010-4825-B9B6-A84EA77B53B7}"/>
                </a:ext>
              </a:extLst>
            </p:cNvPr>
            <p:cNvSpPr/>
            <p:nvPr/>
          </p:nvSpPr>
          <p:spPr>
            <a:xfrm>
              <a:off x="7773890" y="4365012"/>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06/01/2025</a:t>
              </a:r>
            </a:p>
          </p:txBody>
        </p:sp>
        <p:pic>
          <p:nvPicPr>
            <p:cNvPr id="16" name="Picture 15">
              <a:extLst>
                <a:ext uri="{FF2B5EF4-FFF2-40B4-BE49-F238E27FC236}">
                  <a16:creationId xmlns:a16="http://schemas.microsoft.com/office/drawing/2014/main" id="{AC7EEC8E-AE86-4CD7-8657-58797EB8033E}"/>
                </a:ext>
              </a:extLst>
            </p:cNvPr>
            <p:cNvPicPr>
              <a:picLocks noChangeAspect="1"/>
            </p:cNvPicPr>
            <p:nvPr/>
          </p:nvPicPr>
          <p:blipFill rotWithShape="1">
            <a:blip r:embed="rId6"/>
            <a:srcRect r="50000" b="15679"/>
            <a:stretch/>
          </p:blipFill>
          <p:spPr>
            <a:xfrm>
              <a:off x="10666209" y="3711440"/>
              <a:ext cx="275775" cy="221098"/>
            </a:xfrm>
            <a:prstGeom prst="rect">
              <a:avLst/>
            </a:prstGeom>
          </p:spPr>
        </p:pic>
        <p:sp>
          <p:nvSpPr>
            <p:cNvPr id="17" name="TextBox 16">
              <a:extLst>
                <a:ext uri="{FF2B5EF4-FFF2-40B4-BE49-F238E27FC236}">
                  <a16:creationId xmlns:a16="http://schemas.microsoft.com/office/drawing/2014/main" id="{D193BE49-4384-4CBB-BF6E-178F02EEB952}"/>
                </a:ext>
              </a:extLst>
            </p:cNvPr>
            <p:cNvSpPr txBox="1"/>
            <p:nvPr/>
          </p:nvSpPr>
          <p:spPr>
            <a:xfrm>
              <a:off x="6402404" y="1504633"/>
              <a:ext cx="4575205" cy="284693"/>
            </a:xfrm>
            <a:prstGeom prst="rect">
              <a:avLst/>
            </a:prstGeom>
            <a:solidFill>
              <a:schemeClr val="bg1"/>
            </a:solidFill>
          </p:spPr>
          <p:txBody>
            <a:bodyPr wrap="square" rtlCol="0">
              <a:spAutoFit/>
            </a:bodyPr>
            <a:lstStyle/>
            <a:p>
              <a:pPr algn="r"/>
              <a:r>
                <a:rPr lang="en-US" sz="1200" b="1" dirty="0">
                  <a:solidFill>
                    <a:srgbClr val="C00000"/>
                  </a:solidFill>
                  <a:latin typeface="Arial" panose="020B0604020202020204" pitchFamily="34" charset="0"/>
                  <a:cs typeface="Arial" panose="020B0604020202020204" pitchFamily="34" charset="0"/>
                </a:rPr>
                <a:t>ABCDE School (1234-5)</a:t>
              </a:r>
            </a:p>
          </p:txBody>
        </p:sp>
      </p:grpSp>
      <p:pic>
        <p:nvPicPr>
          <p:cNvPr id="6" name="AB-42">
            <a:hlinkClick r:id="" action="ppaction://media"/>
            <a:extLst>
              <a:ext uri="{FF2B5EF4-FFF2-40B4-BE49-F238E27FC236}">
                <a16:creationId xmlns:a16="http://schemas.microsoft.com/office/drawing/2014/main" id="{ECBFB139-07F5-4F6E-805F-EDFEF0B169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9994" y="6258187"/>
            <a:ext cx="413916" cy="413916"/>
          </a:xfrm>
          <a:prstGeom prst="rect">
            <a:avLst/>
          </a:prstGeom>
        </p:spPr>
      </p:pic>
      <p:sp>
        <p:nvSpPr>
          <p:cNvPr id="18" name="Rectangle: Rounded Corners 17">
            <a:extLst>
              <a:ext uri="{FF2B5EF4-FFF2-40B4-BE49-F238E27FC236}">
                <a16:creationId xmlns:a16="http://schemas.microsoft.com/office/drawing/2014/main" id="{08B9A840-3FC4-465F-83F0-BA2764A46757}"/>
              </a:ext>
            </a:extLst>
          </p:cNvPr>
          <p:cNvSpPr/>
          <p:nvPr/>
        </p:nvSpPr>
        <p:spPr>
          <a:xfrm>
            <a:off x="7317275" y="2989538"/>
            <a:ext cx="881349" cy="187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05/01/2025</a:t>
            </a:r>
          </a:p>
        </p:txBody>
      </p:sp>
    </p:spTree>
    <p:extLst>
      <p:ext uri="{BB962C8B-B14F-4D97-AF65-F5344CB8AC3E}">
        <p14:creationId xmlns:p14="http://schemas.microsoft.com/office/powerpoint/2010/main" val="101104278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41A2-FC41-4754-B084-77B1F05ED9AA}"/>
              </a:ext>
            </a:extLst>
          </p:cNvPr>
          <p:cNvSpPr>
            <a:spLocks noGrp="1"/>
          </p:cNvSpPr>
          <p:nvPr>
            <p:ph type="title"/>
          </p:nvPr>
        </p:nvSpPr>
        <p:spPr/>
        <p:txBody>
          <a:bodyPr>
            <a:normAutofit/>
          </a:bodyPr>
          <a:lstStyle/>
          <a:p>
            <a:r>
              <a:rPr lang="en-US" sz="3600" b="1" dirty="0"/>
              <a:t>Approval Process</a:t>
            </a:r>
          </a:p>
        </p:txBody>
      </p:sp>
      <p:sp>
        <p:nvSpPr>
          <p:cNvPr id="3" name="Content Placeholder 2">
            <a:extLst>
              <a:ext uri="{FF2B5EF4-FFF2-40B4-BE49-F238E27FC236}">
                <a16:creationId xmlns:a16="http://schemas.microsoft.com/office/drawing/2014/main" id="{BA01D528-65BE-43C0-8B76-6C814FE12606}"/>
              </a:ext>
            </a:extLst>
          </p:cNvPr>
          <p:cNvSpPr>
            <a:spLocks noGrp="1"/>
          </p:cNvSpPr>
          <p:nvPr>
            <p:ph idx="1"/>
          </p:nvPr>
        </p:nvSpPr>
        <p:spPr/>
        <p:txBody>
          <a:bodyPr>
            <a:normAutofit lnSpcReduction="10000"/>
          </a:bodyPr>
          <a:lstStyle/>
          <a:p>
            <a:r>
              <a:rPr lang="en-US" sz="2800" dirty="0"/>
              <a:t>NSLP Specialist will review the Sponsor Application, Site Application(s), and Off-line forms</a:t>
            </a:r>
          </a:p>
          <a:p>
            <a:pPr lvl="1"/>
            <a:r>
              <a:rPr lang="en-US" sz="2600" dirty="0"/>
              <a:t>Specialist will either approve the renewal or send forms back to the SFA for correction</a:t>
            </a:r>
          </a:p>
          <a:p>
            <a:pPr lvl="1"/>
            <a:r>
              <a:rPr lang="en-US" sz="2600" dirty="0"/>
              <a:t>SFA must make all corrections and resubmit the application</a:t>
            </a:r>
          </a:p>
          <a:p>
            <a:pPr marL="457200" lvl="1" indent="0">
              <a:buNone/>
            </a:pPr>
            <a:endParaRPr lang="en-US" sz="900" dirty="0"/>
          </a:p>
          <a:p>
            <a:r>
              <a:rPr lang="en-US" sz="2800" dirty="0"/>
              <a:t>The application is approved when the status is ‘Approved’</a:t>
            </a:r>
          </a:p>
        </p:txBody>
      </p:sp>
      <p:pic>
        <p:nvPicPr>
          <p:cNvPr id="4" name="AB-43">
            <a:hlinkClick r:id="" action="ppaction://media"/>
            <a:extLst>
              <a:ext uri="{FF2B5EF4-FFF2-40B4-BE49-F238E27FC236}">
                <a16:creationId xmlns:a16="http://schemas.microsoft.com/office/drawing/2014/main" id="{E4DA901D-90C6-4802-B9B2-2202119D1E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4219" y="6041362"/>
            <a:ext cx="435638" cy="435638"/>
          </a:xfrm>
          <a:prstGeom prst="rect">
            <a:avLst/>
          </a:prstGeom>
        </p:spPr>
      </p:pic>
    </p:spTree>
    <p:extLst>
      <p:ext uri="{BB962C8B-B14F-4D97-AF65-F5344CB8AC3E}">
        <p14:creationId xmlns:p14="http://schemas.microsoft.com/office/powerpoint/2010/main" val="455812272"/>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9641-9A54-41FB-8DA8-3ADA6AC974F8}"/>
              </a:ext>
            </a:extLst>
          </p:cNvPr>
          <p:cNvSpPr>
            <a:spLocks noGrp="1"/>
          </p:cNvSpPr>
          <p:nvPr>
            <p:ph type="title"/>
          </p:nvPr>
        </p:nvSpPr>
        <p:spPr/>
        <p:txBody>
          <a:bodyPr>
            <a:normAutofit/>
          </a:bodyPr>
          <a:lstStyle/>
          <a:p>
            <a:r>
              <a:rPr lang="en-US" sz="3600" b="1" dirty="0"/>
              <a:t>Deadline</a:t>
            </a:r>
          </a:p>
        </p:txBody>
      </p:sp>
      <p:sp>
        <p:nvSpPr>
          <p:cNvPr id="3" name="Content Placeholder 2">
            <a:extLst>
              <a:ext uri="{FF2B5EF4-FFF2-40B4-BE49-F238E27FC236}">
                <a16:creationId xmlns:a16="http://schemas.microsoft.com/office/drawing/2014/main" id="{56F2D829-65F1-4F31-9D3E-25CDB9FDACCF}"/>
              </a:ext>
            </a:extLst>
          </p:cNvPr>
          <p:cNvSpPr>
            <a:spLocks noGrp="1"/>
          </p:cNvSpPr>
          <p:nvPr>
            <p:ph idx="1"/>
          </p:nvPr>
        </p:nvSpPr>
        <p:spPr>
          <a:xfrm>
            <a:off x="677334" y="2173115"/>
            <a:ext cx="8596668" cy="3880773"/>
          </a:xfrm>
        </p:spPr>
        <p:txBody>
          <a:bodyPr>
            <a:normAutofit/>
          </a:bodyPr>
          <a:lstStyle/>
          <a:p>
            <a:r>
              <a:rPr lang="en-US" sz="3200" b="1" dirty="0"/>
              <a:t>SY 25-26 Renewal Application:  </a:t>
            </a:r>
          </a:p>
          <a:p>
            <a:pPr lvl="1"/>
            <a:r>
              <a:rPr lang="en-US" sz="3000" b="1" dirty="0"/>
              <a:t>MONDAY, JUNE 30, 2025</a:t>
            </a:r>
          </a:p>
          <a:p>
            <a:pPr marL="0" indent="0">
              <a:buNone/>
            </a:pPr>
            <a:endParaRPr lang="en-US" sz="3200" b="1" u="sng" dirty="0"/>
          </a:p>
        </p:txBody>
      </p:sp>
      <p:pic>
        <p:nvPicPr>
          <p:cNvPr id="5" name="Picture 4">
            <a:extLst>
              <a:ext uri="{FF2B5EF4-FFF2-40B4-BE49-F238E27FC236}">
                <a16:creationId xmlns:a16="http://schemas.microsoft.com/office/drawing/2014/main" id="{0F4F49C6-D97B-4D86-B724-DB85621AEA4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584851">
            <a:off x="6823470" y="3590830"/>
            <a:ext cx="2259560" cy="2259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AB-Renewal App Slide 46">
            <a:hlinkClick r:id="" action="ppaction://media"/>
            <a:extLst>
              <a:ext uri="{FF2B5EF4-FFF2-40B4-BE49-F238E27FC236}">
                <a16:creationId xmlns:a16="http://schemas.microsoft.com/office/drawing/2014/main" id="{1FFAE3C3-EEDB-490E-85F0-AD1C4FB306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9725" y="6363749"/>
            <a:ext cx="304800" cy="304800"/>
          </a:xfrm>
          <a:prstGeom prst="rect">
            <a:avLst/>
          </a:prstGeom>
        </p:spPr>
      </p:pic>
    </p:spTree>
    <p:extLst>
      <p:ext uri="{BB962C8B-B14F-4D97-AF65-F5344CB8AC3E}">
        <p14:creationId xmlns:p14="http://schemas.microsoft.com/office/powerpoint/2010/main" val="1720431850"/>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089D-551A-45B5-AB3F-C1F53BCC0C64}"/>
              </a:ext>
            </a:extLst>
          </p:cNvPr>
          <p:cNvSpPr>
            <a:spLocks noGrp="1"/>
          </p:cNvSpPr>
          <p:nvPr>
            <p:ph type="title"/>
          </p:nvPr>
        </p:nvSpPr>
        <p:spPr/>
        <p:txBody>
          <a:bodyPr>
            <a:normAutofit/>
          </a:bodyPr>
          <a:lstStyle/>
          <a:p>
            <a:r>
              <a:rPr lang="en-US" sz="3600" b="1" dirty="0"/>
              <a:t>Reminders</a:t>
            </a:r>
          </a:p>
        </p:txBody>
      </p:sp>
      <p:sp>
        <p:nvSpPr>
          <p:cNvPr id="3" name="Content Placeholder 2">
            <a:extLst>
              <a:ext uri="{FF2B5EF4-FFF2-40B4-BE49-F238E27FC236}">
                <a16:creationId xmlns:a16="http://schemas.microsoft.com/office/drawing/2014/main" id="{588B6396-F606-40BB-BC75-468381F93D9C}"/>
              </a:ext>
            </a:extLst>
          </p:cNvPr>
          <p:cNvSpPr>
            <a:spLocks noGrp="1"/>
          </p:cNvSpPr>
          <p:nvPr>
            <p:ph idx="1"/>
          </p:nvPr>
        </p:nvSpPr>
        <p:spPr>
          <a:xfrm>
            <a:off x="688484" y="1947553"/>
            <a:ext cx="9280705" cy="4179108"/>
          </a:xfrm>
        </p:spPr>
        <p:txBody>
          <a:bodyPr>
            <a:normAutofit lnSpcReduction="10000"/>
          </a:bodyPr>
          <a:lstStyle/>
          <a:p>
            <a:pPr>
              <a:spcAft>
                <a:spcPts val="600"/>
              </a:spcAft>
            </a:pPr>
            <a:r>
              <a:rPr lang="en-US" sz="2300" dirty="0"/>
              <a:t>Three parts to the renewal application:  Sponsor Application, Site Application(s), and Offline forms</a:t>
            </a:r>
          </a:p>
          <a:p>
            <a:pPr>
              <a:spcAft>
                <a:spcPts val="600"/>
              </a:spcAft>
            </a:pPr>
            <a:r>
              <a:rPr lang="en-US" sz="2300" dirty="0"/>
              <a:t>Make sure all information is accurate and up to date</a:t>
            </a:r>
          </a:p>
          <a:p>
            <a:pPr>
              <a:spcAft>
                <a:spcPts val="600"/>
              </a:spcAft>
            </a:pPr>
            <a:r>
              <a:rPr lang="en-US" sz="2300" dirty="0"/>
              <a:t>Complete and upload all offline forms with the red check mark</a:t>
            </a:r>
          </a:p>
          <a:p>
            <a:pPr>
              <a:spcAft>
                <a:spcPts val="600"/>
              </a:spcAft>
            </a:pPr>
            <a:r>
              <a:rPr lang="en-US" sz="2300" dirty="0"/>
              <a:t>Complete and submit the Single Agreement – </a:t>
            </a:r>
            <a:r>
              <a:rPr lang="en-US" sz="2300" b="1" dirty="0"/>
              <a:t>applies to ALL SFAs </a:t>
            </a:r>
          </a:p>
          <a:p>
            <a:pPr>
              <a:spcAft>
                <a:spcPts val="600"/>
              </a:spcAft>
            </a:pPr>
            <a:r>
              <a:rPr lang="en-US" sz="2300" dirty="0"/>
              <a:t>If applicable, upload the FFVP application(s) and completed Off-Campus Meal Service and Counting Locations form</a:t>
            </a:r>
          </a:p>
          <a:p>
            <a:pPr>
              <a:spcAft>
                <a:spcPts val="600"/>
              </a:spcAft>
            </a:pPr>
            <a:r>
              <a:rPr lang="en-US" sz="2300" dirty="0"/>
              <a:t>Make sure the status is in </a:t>
            </a:r>
            <a:r>
              <a:rPr lang="en-US" sz="2300" b="1" u="sng" dirty="0"/>
              <a:t>Pending Approval</a:t>
            </a:r>
          </a:p>
          <a:p>
            <a:pPr>
              <a:spcAft>
                <a:spcPts val="600"/>
              </a:spcAft>
            </a:pPr>
            <a:r>
              <a:rPr lang="en-US" sz="2300" dirty="0"/>
              <a:t>Deadline:  </a:t>
            </a:r>
            <a:r>
              <a:rPr lang="en-US" sz="2300" b="1" dirty="0"/>
              <a:t>Monday, June 30, 2025</a:t>
            </a:r>
          </a:p>
        </p:txBody>
      </p:sp>
      <p:pic>
        <p:nvPicPr>
          <p:cNvPr id="4" name="Picture 3">
            <a:extLst>
              <a:ext uri="{FF2B5EF4-FFF2-40B4-BE49-F238E27FC236}">
                <a16:creationId xmlns:a16="http://schemas.microsoft.com/office/drawing/2014/main" id="{0BF1F353-ECF2-4095-AB3A-C69264A79930}"/>
              </a:ext>
            </a:extLst>
          </p:cNvPr>
          <p:cNvPicPr>
            <a:picLocks noChangeAspect="1"/>
          </p:cNvPicPr>
          <p:nvPr/>
        </p:nvPicPr>
        <p:blipFill>
          <a:blip r:embed="rId5"/>
          <a:stretch>
            <a:fillRect/>
          </a:stretch>
        </p:blipFill>
        <p:spPr>
          <a:xfrm>
            <a:off x="9131969" y="3235327"/>
            <a:ext cx="471089" cy="471089"/>
          </a:xfrm>
          <a:prstGeom prst="rect">
            <a:avLst/>
          </a:prstGeom>
        </p:spPr>
      </p:pic>
      <p:pic>
        <p:nvPicPr>
          <p:cNvPr id="8" name="Picture 7">
            <a:extLst>
              <a:ext uri="{FF2B5EF4-FFF2-40B4-BE49-F238E27FC236}">
                <a16:creationId xmlns:a16="http://schemas.microsoft.com/office/drawing/2014/main" id="{E2A3EE82-E883-4F9A-BD9D-19AB988ACE3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355980" y="240436"/>
            <a:ext cx="2494157" cy="1564415"/>
          </a:xfrm>
          <a:prstGeom prst="rect">
            <a:avLst/>
          </a:prstGeom>
          <a:ln>
            <a:noFill/>
          </a:ln>
          <a:effectLst>
            <a:outerShdw blurRad="190500" algn="tl" rotWithShape="0">
              <a:srgbClr val="000000">
                <a:alpha val="70000"/>
              </a:srgbClr>
            </a:outerShdw>
          </a:effectLst>
        </p:spPr>
      </p:pic>
      <p:pic>
        <p:nvPicPr>
          <p:cNvPr id="5" name="AB-45">
            <a:hlinkClick r:id="" action="ppaction://media"/>
            <a:extLst>
              <a:ext uri="{FF2B5EF4-FFF2-40B4-BE49-F238E27FC236}">
                <a16:creationId xmlns:a16="http://schemas.microsoft.com/office/drawing/2014/main" id="{6E41528B-84FF-4E1B-A3B6-548FFA8296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60659" y="6126660"/>
            <a:ext cx="448311" cy="448311"/>
          </a:xfrm>
          <a:prstGeom prst="rect">
            <a:avLst/>
          </a:prstGeom>
        </p:spPr>
      </p:pic>
    </p:spTree>
    <p:extLst>
      <p:ext uri="{BB962C8B-B14F-4D97-AF65-F5344CB8AC3E}">
        <p14:creationId xmlns:p14="http://schemas.microsoft.com/office/powerpoint/2010/main" val="1776503590"/>
      </p:ext>
    </p:extLst>
  </p:cSld>
  <p:clrMapOvr>
    <a:masterClrMapping/>
  </p:clrMapOvr>
  <mc:AlternateContent xmlns:mc="http://schemas.openxmlformats.org/markup-compatibility/2006" xmlns:p14="http://schemas.microsoft.com/office/powerpoint/2010/main">
    <mc:Choice Requires="p14">
      <p:transition spd="slow" p14:dur="2000" advClick="0" advTm="92000"/>
    </mc:Choice>
    <mc:Fallback xmlns="">
      <p:transition spd="slow" advClick="0" advTm="9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A2AF-901D-41A5-B696-FD9D4524FA5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AFE5886-6E5C-43F4-9C7D-24E8C79A8CAA}"/>
              </a:ext>
            </a:extLst>
          </p:cNvPr>
          <p:cNvSpPr>
            <a:spLocks noGrp="1"/>
          </p:cNvSpPr>
          <p:nvPr>
            <p:ph idx="1"/>
          </p:nvPr>
        </p:nvSpPr>
        <p:spPr>
          <a:xfrm>
            <a:off x="677334" y="3168502"/>
            <a:ext cx="8596668" cy="2872860"/>
          </a:xfrm>
        </p:spPr>
        <p:txBody>
          <a:bodyPr>
            <a:normAutofit lnSpcReduction="10000"/>
          </a:bodyPr>
          <a:lstStyle/>
          <a:p>
            <a:pPr marL="0" indent="0" algn="ctr">
              <a:buNone/>
            </a:pPr>
            <a:endParaRPr lang="en-US" sz="3200" dirty="0"/>
          </a:p>
          <a:p>
            <a:pPr marL="0" indent="0" algn="ctr">
              <a:buNone/>
            </a:pPr>
            <a:r>
              <a:rPr lang="en-US" sz="2800" b="1" dirty="0"/>
              <a:t>Please take the Renewal Application Training Quiz </a:t>
            </a:r>
          </a:p>
          <a:p>
            <a:pPr marL="0" indent="0" algn="ctr">
              <a:buNone/>
            </a:pPr>
            <a:endParaRPr lang="en-US" sz="800" dirty="0"/>
          </a:p>
          <a:p>
            <a:pPr marL="0" indent="0" algn="ctr">
              <a:buNone/>
            </a:pPr>
            <a:r>
              <a:rPr lang="en-US" sz="2800" dirty="0"/>
              <a:t>Go to:  </a:t>
            </a:r>
            <a:r>
              <a:rPr lang="en-US" sz="2800" b="1" dirty="0">
                <a:solidFill>
                  <a:srgbClr val="002060"/>
                </a:solidFill>
              </a:rPr>
              <a:t>https://forms.gle/GaLcAXoA9xntRwGw8</a:t>
            </a:r>
            <a:endParaRPr lang="en-US" sz="1000" dirty="0"/>
          </a:p>
          <a:p>
            <a:pPr marL="0" indent="0" algn="ctr">
              <a:buNone/>
            </a:pPr>
            <a:r>
              <a:rPr lang="en-US" sz="2800" dirty="0"/>
              <a:t>Code word:  HCNP Systems</a:t>
            </a:r>
          </a:p>
          <a:p>
            <a:pPr marL="0" indent="0">
              <a:buNone/>
            </a:pPr>
            <a:endParaRPr lang="en-US" sz="2800" b="1" dirty="0">
              <a:solidFill>
                <a:srgbClr val="00B050"/>
              </a:solidFill>
            </a:endParaRPr>
          </a:p>
          <a:p>
            <a:pPr marL="0" indent="0">
              <a:buNone/>
            </a:pPr>
            <a:endParaRPr lang="en-US" sz="2800" b="1" dirty="0"/>
          </a:p>
          <a:p>
            <a:pPr marL="0" indent="0">
              <a:buNone/>
            </a:pPr>
            <a:endParaRPr lang="en-US" sz="3200" dirty="0"/>
          </a:p>
          <a:p>
            <a:pPr marL="0" indent="0">
              <a:buNone/>
            </a:pPr>
            <a:endParaRPr lang="en-US" sz="3200" dirty="0"/>
          </a:p>
          <a:p>
            <a:pPr marL="0" indent="0">
              <a:buNone/>
            </a:pPr>
            <a:endParaRPr lang="en-US" sz="3200" dirty="0"/>
          </a:p>
        </p:txBody>
      </p:sp>
      <p:pic>
        <p:nvPicPr>
          <p:cNvPr id="5" name="Picture 4">
            <a:extLst>
              <a:ext uri="{FF2B5EF4-FFF2-40B4-BE49-F238E27FC236}">
                <a16:creationId xmlns:a16="http://schemas.microsoft.com/office/drawing/2014/main" id="{7722870A-12EF-4AFF-96D7-B2D69A1A11E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840672" y="569737"/>
            <a:ext cx="6046381" cy="2872861"/>
          </a:xfrm>
          <a:prstGeom prst="rect">
            <a:avLst/>
          </a:prstGeom>
        </p:spPr>
      </p:pic>
      <p:pic>
        <p:nvPicPr>
          <p:cNvPr id="7" name="AB-Renewal App 24-25 Slide 48">
            <a:hlinkClick r:id="" action="ppaction://media"/>
            <a:extLst>
              <a:ext uri="{FF2B5EF4-FFF2-40B4-BE49-F238E27FC236}">
                <a16:creationId xmlns:a16="http://schemas.microsoft.com/office/drawing/2014/main" id="{96831C93-D52E-4C2A-BC56-DDF0B53B34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6472" y="6204897"/>
            <a:ext cx="396353" cy="396353"/>
          </a:xfrm>
          <a:prstGeom prst="rect">
            <a:avLst/>
          </a:prstGeom>
        </p:spPr>
      </p:pic>
    </p:spTree>
    <p:extLst>
      <p:ext uri="{BB962C8B-B14F-4D97-AF65-F5344CB8AC3E}">
        <p14:creationId xmlns:p14="http://schemas.microsoft.com/office/powerpoint/2010/main" val="4049234731"/>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9F14-6FDB-4B54-A505-50C4638D403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96DED9C-6522-4031-A9B0-5B91787E4845}"/>
              </a:ext>
            </a:extLst>
          </p:cNvPr>
          <p:cNvPicPr>
            <a:picLocks noGrp="1" noChangeAspect="1"/>
          </p:cNvPicPr>
          <p:nvPr>
            <p:ph idx="1"/>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988455" y="1543971"/>
            <a:ext cx="6401781" cy="3949903"/>
          </a:xfrm>
          <a:prstGeom prst="rect">
            <a:avLst/>
          </a:prstGeom>
        </p:spPr>
      </p:pic>
      <p:pic>
        <p:nvPicPr>
          <p:cNvPr id="3" name="AB-46">
            <a:hlinkClick r:id="" action="ppaction://media"/>
            <a:extLst>
              <a:ext uri="{FF2B5EF4-FFF2-40B4-BE49-F238E27FC236}">
                <a16:creationId xmlns:a16="http://schemas.microsoft.com/office/drawing/2014/main" id="{635D4398-E0A9-4C55-837D-474E58471C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34057" y="6237514"/>
            <a:ext cx="406400" cy="406400"/>
          </a:xfrm>
          <a:prstGeom prst="rect">
            <a:avLst/>
          </a:prstGeom>
        </p:spPr>
      </p:pic>
      <p:pic>
        <p:nvPicPr>
          <p:cNvPr id="7" name="acoustic-motivation-11290">
            <a:hlinkClick r:id="" action="ppaction://media"/>
            <a:extLst>
              <a:ext uri="{FF2B5EF4-FFF2-40B4-BE49-F238E27FC236}">
                <a16:creationId xmlns:a16="http://schemas.microsoft.com/office/drawing/2014/main" id="{E58572B7-8008-4F52-81C2-4E40AED381F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640457" y="116113"/>
            <a:ext cx="406400" cy="406400"/>
          </a:xfrm>
          <a:prstGeom prst="rect">
            <a:avLst/>
          </a:prstGeom>
        </p:spPr>
      </p:pic>
    </p:spTree>
    <p:extLst>
      <p:ext uri="{BB962C8B-B14F-4D97-AF65-F5344CB8AC3E}">
        <p14:creationId xmlns:p14="http://schemas.microsoft.com/office/powerpoint/2010/main" val="1950759816"/>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3"/>
                </p:tgtEl>
              </p:cMediaNode>
            </p:audio>
            <p:audio>
              <p:cMediaNode vol="20000" numSld="999" showWhenStopped="0">
                <p:cTn id="11"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9641-9A54-41FB-8DA8-3ADA6AC974F8}"/>
              </a:ext>
            </a:extLst>
          </p:cNvPr>
          <p:cNvSpPr>
            <a:spLocks noGrp="1"/>
          </p:cNvSpPr>
          <p:nvPr>
            <p:ph type="title"/>
          </p:nvPr>
        </p:nvSpPr>
        <p:spPr/>
        <p:txBody>
          <a:bodyPr>
            <a:normAutofit/>
          </a:bodyPr>
          <a:lstStyle/>
          <a:p>
            <a:r>
              <a:rPr lang="en-US" sz="3600" b="1" dirty="0"/>
              <a:t>SY 25-26 Renewal Application</a:t>
            </a:r>
          </a:p>
        </p:txBody>
      </p:sp>
      <p:sp>
        <p:nvSpPr>
          <p:cNvPr id="3" name="Content Placeholder 2">
            <a:extLst>
              <a:ext uri="{FF2B5EF4-FFF2-40B4-BE49-F238E27FC236}">
                <a16:creationId xmlns:a16="http://schemas.microsoft.com/office/drawing/2014/main" id="{56F2D829-65F1-4F31-9D3E-25CDB9FDACCF}"/>
              </a:ext>
            </a:extLst>
          </p:cNvPr>
          <p:cNvSpPr>
            <a:spLocks noGrp="1"/>
          </p:cNvSpPr>
          <p:nvPr>
            <p:ph idx="1"/>
          </p:nvPr>
        </p:nvSpPr>
        <p:spPr/>
        <p:txBody>
          <a:bodyPr>
            <a:normAutofit/>
          </a:bodyPr>
          <a:lstStyle/>
          <a:p>
            <a:r>
              <a:rPr lang="en-US" sz="2800" dirty="0"/>
              <a:t>Email notification was sent on May 30, 2025</a:t>
            </a:r>
          </a:p>
          <a:p>
            <a:r>
              <a:rPr lang="en-US" sz="2800" dirty="0"/>
              <a:t>Read the instructions carefully </a:t>
            </a:r>
            <a:r>
              <a:rPr lang="en-US" sz="2800" b="1" u="sng" dirty="0"/>
              <a:t>before</a:t>
            </a:r>
            <a:r>
              <a:rPr lang="en-US" sz="2800" dirty="0"/>
              <a:t> completing the renewal application</a:t>
            </a:r>
          </a:p>
          <a:p>
            <a:pPr marL="0" indent="0">
              <a:buNone/>
            </a:pPr>
            <a:endParaRPr lang="en-US" sz="2800" dirty="0"/>
          </a:p>
        </p:txBody>
      </p:sp>
      <p:pic>
        <p:nvPicPr>
          <p:cNvPr id="4" name="AB Renewal App 25-26 Slide 5">
            <a:hlinkClick r:id="" action="ppaction://media"/>
            <a:extLst>
              <a:ext uri="{FF2B5EF4-FFF2-40B4-BE49-F238E27FC236}">
                <a16:creationId xmlns:a16="http://schemas.microsoft.com/office/drawing/2014/main" id="{C08E9B3E-50B1-4D85-8EFF-51551A65CC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6778" y="6195969"/>
            <a:ext cx="304800" cy="304800"/>
          </a:xfrm>
          <a:prstGeom prst="rect">
            <a:avLst/>
          </a:prstGeom>
        </p:spPr>
      </p:pic>
    </p:spTree>
    <p:extLst>
      <p:ext uri="{BB962C8B-B14F-4D97-AF65-F5344CB8AC3E}">
        <p14:creationId xmlns:p14="http://schemas.microsoft.com/office/powerpoint/2010/main" val="3464187999"/>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1E496-A8AE-4EEB-807D-813114C57190}"/>
              </a:ext>
            </a:extLst>
          </p:cNvPr>
          <p:cNvSpPr>
            <a:spLocks noGrp="1"/>
          </p:cNvSpPr>
          <p:nvPr>
            <p:ph type="title"/>
          </p:nvPr>
        </p:nvSpPr>
        <p:spPr/>
        <p:txBody>
          <a:bodyPr>
            <a:normAutofit/>
          </a:bodyPr>
          <a:lstStyle/>
          <a:p>
            <a:r>
              <a:rPr lang="en-US" sz="3600" b="1" dirty="0"/>
              <a:t>Questions</a:t>
            </a:r>
          </a:p>
        </p:txBody>
      </p:sp>
      <p:pic>
        <p:nvPicPr>
          <p:cNvPr id="5" name="Content Placeholder 4">
            <a:extLst>
              <a:ext uri="{FF2B5EF4-FFF2-40B4-BE49-F238E27FC236}">
                <a16:creationId xmlns:a16="http://schemas.microsoft.com/office/drawing/2014/main" id="{69CC1AAD-B409-4470-AA08-854B0BB563EA}"/>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2835166" y="1278576"/>
            <a:ext cx="5444340" cy="3676719"/>
          </a:xfrm>
        </p:spPr>
      </p:pic>
      <p:sp>
        <p:nvSpPr>
          <p:cNvPr id="3" name="Rectangle 2">
            <a:extLst>
              <a:ext uri="{FF2B5EF4-FFF2-40B4-BE49-F238E27FC236}">
                <a16:creationId xmlns:a16="http://schemas.microsoft.com/office/drawing/2014/main" id="{6A505B86-E5E4-40B1-B367-F6742CAACBEC}"/>
              </a:ext>
            </a:extLst>
          </p:cNvPr>
          <p:cNvSpPr/>
          <p:nvPr/>
        </p:nvSpPr>
        <p:spPr>
          <a:xfrm>
            <a:off x="2251155" y="5027232"/>
            <a:ext cx="6612362" cy="1015663"/>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NSLP Team:</a:t>
            </a:r>
          </a:p>
          <a:p>
            <a:pPr algn="ctr"/>
            <a:r>
              <a:rPr lang="en-US" sz="2000"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rachel.itano@k12.hi.us</a:t>
            </a:r>
            <a:r>
              <a:rPr lang="en-US" sz="2000" dirty="0">
                <a:solidFill>
                  <a:srgbClr val="0070C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a:t>
            </a:r>
            <a:r>
              <a:rPr lang="en-US" sz="2000" dirty="0">
                <a:solidFill>
                  <a:srgbClr val="0070C0"/>
                </a:solidFill>
                <a:latin typeface="Arial" panose="020B0604020202020204" pitchFamily="34" charset="0"/>
                <a:cs typeface="Arial" panose="020B0604020202020204" pitchFamily="34" charset="0"/>
              </a:rPr>
              <a:t> </a:t>
            </a:r>
            <a:r>
              <a:rPr lang="en-US" sz="2000" dirty="0">
                <a:solidFill>
                  <a:srgbClr val="0070C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kasey.kawamoto@k12.hi.us</a:t>
            </a:r>
            <a:r>
              <a:rPr lang="en-US" sz="2000" dirty="0">
                <a:solidFill>
                  <a:srgbClr val="0070C0"/>
                </a:solidFill>
                <a:latin typeface="Arial" panose="020B0604020202020204" pitchFamily="34" charset="0"/>
                <a:cs typeface="Arial" panose="020B0604020202020204" pitchFamily="34" charset="0"/>
              </a:rPr>
              <a:t> </a:t>
            </a:r>
          </a:p>
          <a:p>
            <a:pPr algn="ctr"/>
            <a:r>
              <a:rPr lang="en-US" sz="2000" dirty="0">
                <a:latin typeface="Arial" panose="020B0604020202020204" pitchFamily="34" charset="0"/>
                <a:cs typeface="Arial" panose="020B0604020202020204" pitchFamily="34" charset="0"/>
              </a:rPr>
              <a:t>(808) 587-3600</a:t>
            </a:r>
          </a:p>
        </p:txBody>
      </p:sp>
      <p:pic>
        <p:nvPicPr>
          <p:cNvPr id="4" name="AB-47">
            <a:hlinkClick r:id="" action="ppaction://media"/>
            <a:extLst>
              <a:ext uri="{FF2B5EF4-FFF2-40B4-BE49-F238E27FC236}">
                <a16:creationId xmlns:a16="http://schemas.microsoft.com/office/drawing/2014/main" id="{F8D15988-E8B7-4F06-9D15-2B3A5B21AA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84733" y="6182685"/>
            <a:ext cx="469809" cy="469809"/>
          </a:xfrm>
          <a:prstGeom prst="rect">
            <a:avLst/>
          </a:prstGeom>
        </p:spPr>
      </p:pic>
    </p:spTree>
    <p:extLst>
      <p:ext uri="{BB962C8B-B14F-4D97-AF65-F5344CB8AC3E}">
        <p14:creationId xmlns:p14="http://schemas.microsoft.com/office/powerpoint/2010/main" val="4241433991"/>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56484059-DFE3-4DDD-B743-58FC80F027AF}"/>
              </a:ext>
            </a:extLst>
          </p:cNvPr>
          <p:cNvSpPr txBox="1">
            <a:spLocks/>
          </p:cNvSpPr>
          <p:nvPr/>
        </p:nvSpPr>
        <p:spPr>
          <a:xfrm>
            <a:off x="365499" y="872017"/>
            <a:ext cx="11564470" cy="5694036"/>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500" dirty="0">
                <a:latin typeface="Calibri" panose="020F0502020204030204" pitchFamily="34" charset="0"/>
                <a:cs typeface="Calibri" panose="020F050202020403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indent="0">
              <a:buFont typeface="Wingdings 3" charset="2"/>
              <a:buNone/>
            </a:pPr>
            <a:r>
              <a:rPr lang="en-US" sz="1500" dirty="0">
                <a:latin typeface="Calibri" panose="020F0502020204030204" pitchFamily="34" charset="0"/>
                <a:cs typeface="Calibri" panose="020F050202020403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buFont typeface="Wingdings 3" charset="2"/>
              <a:buNone/>
            </a:pPr>
            <a:r>
              <a:rPr lang="en-US" sz="1500" dirty="0">
                <a:latin typeface="Calibri" panose="020F0502020204030204" pitchFamily="34" charset="0"/>
                <a:cs typeface="Calibri" panose="020F0502020204030204" pitchFamily="34" charset="0"/>
              </a:rPr>
              <a:t>To file a program discrimination complaint, a Complainant should complete a Form AD-3027, USDA Program Discrimination Complaint Form which can be obtained online at: </a:t>
            </a:r>
            <a:r>
              <a:rPr lang="en-US" sz="1500" u="sng" dirty="0">
                <a:latin typeface="Calibri" panose="020F0502020204030204" pitchFamily="34" charset="0"/>
                <a:cs typeface="Calibri" panose="020F0502020204030204" pitchFamily="34" charset="0"/>
                <a:hlinkClick r:id="rId3"/>
              </a:rPr>
              <a:t>https://www.usda.gov/sites/default/files/documents/USDA-OASCR%20P-Complaint-Form-0508-0002-508-11-28-17Fax2Mail.pdf</a:t>
            </a:r>
            <a:r>
              <a:rPr lang="en-US" sz="1500" dirty="0">
                <a:latin typeface="Calibri" panose="020F0502020204030204" pitchFamily="34" charset="0"/>
                <a:cs typeface="Calibri" panose="020F050202020403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 </a:t>
            </a:r>
          </a:p>
          <a:p>
            <a:pPr marL="0" indent="0">
              <a:spcBef>
                <a:spcPts val="600"/>
              </a:spcBef>
              <a:buFont typeface="Wingdings 3" charset="2"/>
              <a:buNone/>
            </a:pPr>
            <a:r>
              <a:rPr lang="en-US" sz="1500" b="1" dirty="0">
                <a:latin typeface="Calibri" panose="020F0502020204030204" pitchFamily="34" charset="0"/>
                <a:cs typeface="Calibri" panose="020F0502020204030204" pitchFamily="34" charset="0"/>
              </a:rPr>
              <a:t>	mail:</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	U.S. Department of Agriculture</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	Office of the Assistant Secretary for Civil Rights</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	1400 Independence Avenue, SW</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	Washington, D.C. 20250-9410; or</a:t>
            </a:r>
          </a:p>
          <a:p>
            <a:pPr marL="0" indent="0">
              <a:spcBef>
                <a:spcPts val="600"/>
              </a:spcBef>
              <a:buFont typeface="Wingdings 3" charset="2"/>
              <a:buNone/>
            </a:pPr>
            <a:r>
              <a:rPr lang="en-US" sz="1500" b="1" dirty="0">
                <a:latin typeface="Calibri" panose="020F0502020204030204" pitchFamily="34" charset="0"/>
                <a:cs typeface="Calibri" panose="020F0502020204030204" pitchFamily="34" charset="0"/>
              </a:rPr>
              <a:t>	fax:</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	(833) 256-1665 or (202) 690-7442; or</a:t>
            </a:r>
          </a:p>
          <a:p>
            <a:pPr marL="0" indent="0">
              <a:spcBef>
                <a:spcPts val="600"/>
              </a:spcBef>
              <a:buFont typeface="Wingdings 3" charset="2"/>
              <a:buNone/>
            </a:pPr>
            <a:r>
              <a:rPr lang="en-US" sz="1500" b="1" dirty="0">
                <a:latin typeface="Calibri" panose="020F0502020204030204" pitchFamily="34" charset="0"/>
                <a:cs typeface="Calibri" panose="020F0502020204030204" pitchFamily="34" charset="0"/>
              </a:rPr>
              <a:t>	email:</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	</a:t>
            </a:r>
            <a:r>
              <a:rPr lang="en-US" sz="1500" u="sng" dirty="0">
                <a:latin typeface="Calibri" panose="020F0502020204030204" pitchFamily="34" charset="0"/>
                <a:cs typeface="Calibri" panose="020F0502020204030204" pitchFamily="34" charset="0"/>
                <a:hlinkClick r:id="rId4"/>
              </a:rPr>
              <a:t>program.intake@usda.gov</a:t>
            </a:r>
            <a:endParaRPr lang="en-US" sz="1500" dirty="0">
              <a:latin typeface="Calibri" panose="020F0502020204030204" pitchFamily="34" charset="0"/>
              <a:cs typeface="Calibri" panose="020F0502020204030204" pitchFamily="34" charset="0"/>
            </a:endParaRPr>
          </a:p>
          <a:p>
            <a:pPr marL="0" indent="0">
              <a:spcBef>
                <a:spcPts val="600"/>
              </a:spcBef>
              <a:buFont typeface="Wingdings 3" charset="2"/>
              <a:buNone/>
            </a:pPr>
            <a:r>
              <a:rPr lang="en-US" sz="1500" dirty="0">
                <a:latin typeface="Calibri" panose="020F0502020204030204" pitchFamily="34" charset="0"/>
                <a:cs typeface="Calibri" panose="020F0502020204030204" pitchFamily="34" charset="0"/>
              </a:rPr>
              <a:t>This institution is an equal opportunity provider.</a:t>
            </a:r>
          </a:p>
          <a:p>
            <a:pPr marL="0" indent="0">
              <a:spcBef>
                <a:spcPts val="0"/>
              </a:spcBef>
              <a:buFont typeface="Wingdings 3" charset="2"/>
              <a:buNone/>
            </a:pPr>
            <a:endParaRPr lang="en-US" sz="1200" dirty="0"/>
          </a:p>
          <a:p>
            <a:pPr marL="0" indent="0" algn="ctr">
              <a:spcBef>
                <a:spcPts val="0"/>
              </a:spcBef>
              <a:buFont typeface="Wingdings 3" charset="2"/>
              <a:buNone/>
            </a:pPr>
            <a:endParaRPr lang="en-US" sz="1200" dirty="0"/>
          </a:p>
          <a:p>
            <a:pPr marL="0" indent="0" algn="ctr">
              <a:spcBef>
                <a:spcPts val="0"/>
              </a:spcBef>
              <a:buFont typeface="Wingdings 3" charset="2"/>
              <a:buNone/>
            </a:pPr>
            <a:endParaRPr lang="en-US" sz="1200" dirty="0"/>
          </a:p>
          <a:p>
            <a:pPr marL="0" indent="0" algn="ctr">
              <a:spcBef>
                <a:spcPts val="0"/>
              </a:spcBef>
              <a:buFont typeface="Wingdings 3" charset="2"/>
              <a:buNone/>
            </a:pPr>
            <a:endParaRPr lang="en-US" sz="1200" dirty="0"/>
          </a:p>
          <a:p>
            <a:pPr marL="0" indent="0" algn="ctr">
              <a:spcBef>
                <a:spcPts val="0"/>
              </a:spcBef>
              <a:buFont typeface="Wingdings 3" charset="2"/>
              <a:buNone/>
            </a:pPr>
            <a:endParaRPr lang="en-US" sz="1200" dirty="0"/>
          </a:p>
        </p:txBody>
      </p:sp>
    </p:spTree>
    <p:extLst>
      <p:ext uri="{BB962C8B-B14F-4D97-AF65-F5344CB8AC3E}">
        <p14:creationId xmlns:p14="http://schemas.microsoft.com/office/powerpoint/2010/main" val="94292032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6B23-9DA5-4B6A-9E02-FEA677B2204B}"/>
              </a:ext>
            </a:extLst>
          </p:cNvPr>
          <p:cNvSpPr>
            <a:spLocks noGrp="1"/>
          </p:cNvSpPr>
          <p:nvPr>
            <p:ph type="title"/>
          </p:nvPr>
        </p:nvSpPr>
        <p:spPr/>
        <p:txBody>
          <a:bodyPr>
            <a:normAutofit/>
          </a:bodyPr>
          <a:lstStyle/>
          <a:p>
            <a:r>
              <a:rPr lang="en-US" sz="3600" b="1" dirty="0"/>
              <a:t>HCNP Systems</a:t>
            </a:r>
          </a:p>
        </p:txBody>
      </p:sp>
      <p:pic>
        <p:nvPicPr>
          <p:cNvPr id="4" name="Content Placeholder 3">
            <a:extLst>
              <a:ext uri="{FF2B5EF4-FFF2-40B4-BE49-F238E27FC236}">
                <a16:creationId xmlns:a16="http://schemas.microsoft.com/office/drawing/2014/main" id="{E2C0456C-7931-4A5A-A9A3-780210148693}"/>
              </a:ext>
            </a:extLst>
          </p:cNvPr>
          <p:cNvPicPr>
            <a:picLocks noGrp="1" noChangeAspect="1"/>
          </p:cNvPicPr>
          <p:nvPr>
            <p:ph idx="1"/>
          </p:nvPr>
        </p:nvPicPr>
        <p:blipFill>
          <a:blip r:embed="rId5"/>
          <a:stretch>
            <a:fillRect/>
          </a:stretch>
        </p:blipFill>
        <p:spPr>
          <a:xfrm>
            <a:off x="1194650" y="1766795"/>
            <a:ext cx="7613993" cy="4366318"/>
          </a:xfrm>
          <a:prstGeom prst="rect">
            <a:avLst/>
          </a:prstGeom>
        </p:spPr>
      </p:pic>
      <p:pic>
        <p:nvPicPr>
          <p:cNvPr id="3" name="AB-6">
            <a:hlinkClick r:id="" action="ppaction://media"/>
            <a:extLst>
              <a:ext uri="{FF2B5EF4-FFF2-40B4-BE49-F238E27FC236}">
                <a16:creationId xmlns:a16="http://schemas.microsoft.com/office/drawing/2014/main" id="{04039542-3348-4EBF-9777-EF46670E8C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8382" y="6283353"/>
            <a:ext cx="398027" cy="398027"/>
          </a:xfrm>
          <a:prstGeom prst="rect">
            <a:avLst/>
          </a:prstGeom>
        </p:spPr>
      </p:pic>
    </p:spTree>
    <p:extLst>
      <p:ext uri="{BB962C8B-B14F-4D97-AF65-F5344CB8AC3E}">
        <p14:creationId xmlns:p14="http://schemas.microsoft.com/office/powerpoint/2010/main" val="1361846046"/>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86CC7-5435-4CD0-8139-D5FD8BF69B01}"/>
              </a:ext>
            </a:extLst>
          </p:cNvPr>
          <p:cNvSpPr>
            <a:spLocks noGrp="1"/>
          </p:cNvSpPr>
          <p:nvPr>
            <p:ph type="title"/>
          </p:nvPr>
        </p:nvSpPr>
        <p:spPr/>
        <p:txBody>
          <a:bodyPr>
            <a:normAutofit/>
          </a:bodyPr>
          <a:lstStyle/>
          <a:p>
            <a:r>
              <a:rPr lang="en-US" sz="3600" b="1" dirty="0"/>
              <a:t>Select Program</a:t>
            </a:r>
          </a:p>
        </p:txBody>
      </p:sp>
      <p:pic>
        <p:nvPicPr>
          <p:cNvPr id="8" name="AB-7">
            <a:hlinkClick r:id="" action="ppaction://media"/>
            <a:extLst>
              <a:ext uri="{FF2B5EF4-FFF2-40B4-BE49-F238E27FC236}">
                <a16:creationId xmlns:a16="http://schemas.microsoft.com/office/drawing/2014/main" id="{EBC525A7-57A8-41BE-BC37-DEF6C6FC628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11501306" y="6149282"/>
            <a:ext cx="426434" cy="426434"/>
          </a:xfrm>
        </p:spPr>
      </p:pic>
      <p:grpSp>
        <p:nvGrpSpPr>
          <p:cNvPr id="4" name="Group 3">
            <a:extLst>
              <a:ext uri="{FF2B5EF4-FFF2-40B4-BE49-F238E27FC236}">
                <a16:creationId xmlns:a16="http://schemas.microsoft.com/office/drawing/2014/main" id="{008A5E24-6710-49FA-86E8-45ECB2E01D6E}"/>
              </a:ext>
            </a:extLst>
          </p:cNvPr>
          <p:cNvGrpSpPr/>
          <p:nvPr/>
        </p:nvGrpSpPr>
        <p:grpSpPr>
          <a:xfrm>
            <a:off x="1688810" y="2126423"/>
            <a:ext cx="8814380" cy="3285830"/>
            <a:chOff x="457200" y="1655332"/>
            <a:chExt cx="8031707" cy="3075408"/>
          </a:xfrm>
        </p:grpSpPr>
        <p:pic>
          <p:nvPicPr>
            <p:cNvPr id="5" name="Picture 4">
              <a:extLst>
                <a:ext uri="{FF2B5EF4-FFF2-40B4-BE49-F238E27FC236}">
                  <a16:creationId xmlns:a16="http://schemas.microsoft.com/office/drawing/2014/main" id="{FA835140-B4CB-4CE6-9B16-675604194B78}"/>
                </a:ext>
              </a:extLst>
            </p:cNvPr>
            <p:cNvPicPr/>
            <p:nvPr/>
          </p:nvPicPr>
          <p:blipFill rotWithShape="1">
            <a:blip r:embed="rId6"/>
            <a:srcRect l="59295" t="22218" r="23813" b="54425"/>
            <a:stretch/>
          </p:blipFill>
          <p:spPr bwMode="auto">
            <a:xfrm>
              <a:off x="457200" y="1655332"/>
              <a:ext cx="8031707" cy="3075408"/>
            </a:xfrm>
            <a:prstGeom prst="rect">
              <a:avLst/>
            </a:prstGeom>
            <a:ln>
              <a:noFill/>
            </a:ln>
            <a:extLst>
              <a:ext uri="{53640926-AAD7-44D8-BBD7-CCE9431645EC}">
                <a14:shadowObscured xmlns:a14="http://schemas.microsoft.com/office/drawing/2010/main"/>
              </a:ext>
            </a:extLst>
          </p:spPr>
        </p:pic>
        <p:sp>
          <p:nvSpPr>
            <p:cNvPr id="6" name="Rounded Rectangle 3">
              <a:extLst>
                <a:ext uri="{FF2B5EF4-FFF2-40B4-BE49-F238E27FC236}">
                  <a16:creationId xmlns:a16="http://schemas.microsoft.com/office/drawing/2014/main" id="{C3F97407-6C21-4596-A902-822CCA330203}"/>
                </a:ext>
              </a:extLst>
            </p:cNvPr>
            <p:cNvSpPr/>
            <p:nvPr/>
          </p:nvSpPr>
          <p:spPr>
            <a:xfrm>
              <a:off x="615892" y="2673340"/>
              <a:ext cx="782972" cy="44349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360F03-A17D-465F-8B4D-3C45F8D1FEFE}"/>
                </a:ext>
              </a:extLst>
            </p:cNvPr>
            <p:cNvSpPr/>
            <p:nvPr/>
          </p:nvSpPr>
          <p:spPr>
            <a:xfrm>
              <a:off x="615892" y="3193036"/>
              <a:ext cx="7751428" cy="85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07550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0862-9A77-478D-8873-7685976E2AB8}"/>
              </a:ext>
            </a:extLst>
          </p:cNvPr>
          <p:cNvSpPr>
            <a:spLocks noGrp="1"/>
          </p:cNvSpPr>
          <p:nvPr>
            <p:ph type="title"/>
          </p:nvPr>
        </p:nvSpPr>
        <p:spPr/>
        <p:txBody>
          <a:bodyPr>
            <a:normAutofit/>
          </a:bodyPr>
          <a:lstStyle/>
          <a:p>
            <a:r>
              <a:rPr lang="en-US" sz="3600" b="1" dirty="0"/>
              <a:t>Notice Board</a:t>
            </a:r>
          </a:p>
        </p:txBody>
      </p:sp>
      <p:pic>
        <p:nvPicPr>
          <p:cNvPr id="7" name="Content Placeholder 6">
            <a:extLst>
              <a:ext uri="{FF2B5EF4-FFF2-40B4-BE49-F238E27FC236}">
                <a16:creationId xmlns:a16="http://schemas.microsoft.com/office/drawing/2014/main" id="{FD239700-A867-45D7-8AD9-7B81170485B9}"/>
              </a:ext>
            </a:extLst>
          </p:cNvPr>
          <p:cNvPicPr>
            <a:picLocks noGrp="1" noChangeAspect="1"/>
          </p:cNvPicPr>
          <p:nvPr>
            <p:ph idx="1"/>
          </p:nvPr>
        </p:nvPicPr>
        <p:blipFill>
          <a:blip r:embed="rId5"/>
          <a:stretch>
            <a:fillRect/>
          </a:stretch>
        </p:blipFill>
        <p:spPr>
          <a:xfrm>
            <a:off x="999038" y="1650944"/>
            <a:ext cx="8999784" cy="4231241"/>
          </a:xfrm>
          <a:prstGeom prst="rect">
            <a:avLst/>
          </a:prstGeom>
        </p:spPr>
      </p:pic>
      <p:sp>
        <p:nvSpPr>
          <p:cNvPr id="5" name="Rounded Rectangle 2">
            <a:extLst>
              <a:ext uri="{FF2B5EF4-FFF2-40B4-BE49-F238E27FC236}">
                <a16:creationId xmlns:a16="http://schemas.microsoft.com/office/drawing/2014/main" id="{5A126985-B81C-4401-8FE2-349DCAF03787}"/>
              </a:ext>
            </a:extLst>
          </p:cNvPr>
          <p:cNvSpPr/>
          <p:nvPr/>
        </p:nvSpPr>
        <p:spPr>
          <a:xfrm>
            <a:off x="1165377" y="5111519"/>
            <a:ext cx="1291222" cy="6751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B-8">
            <a:hlinkClick r:id="" action="ppaction://media"/>
            <a:extLst>
              <a:ext uri="{FF2B5EF4-FFF2-40B4-BE49-F238E27FC236}">
                <a16:creationId xmlns:a16="http://schemas.microsoft.com/office/drawing/2014/main" id="{75488B71-2260-4A31-BA35-B34A7B1AD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8026" y="6258186"/>
            <a:ext cx="386081" cy="386081"/>
          </a:xfrm>
          <a:prstGeom prst="rect">
            <a:avLst/>
          </a:prstGeom>
        </p:spPr>
      </p:pic>
    </p:spTree>
    <p:extLst>
      <p:ext uri="{BB962C8B-B14F-4D97-AF65-F5344CB8AC3E}">
        <p14:creationId xmlns:p14="http://schemas.microsoft.com/office/powerpoint/2010/main" val="123588576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E80D-D224-46E9-8E8C-A088660A062A}"/>
              </a:ext>
            </a:extLst>
          </p:cNvPr>
          <p:cNvSpPr>
            <a:spLocks noGrp="1"/>
          </p:cNvSpPr>
          <p:nvPr>
            <p:ph type="title"/>
          </p:nvPr>
        </p:nvSpPr>
        <p:spPr/>
        <p:txBody>
          <a:bodyPr>
            <a:normAutofit/>
          </a:bodyPr>
          <a:lstStyle/>
          <a:p>
            <a:r>
              <a:rPr lang="en-US" sz="3600" b="1" dirty="0"/>
              <a:t>Select the Program Year</a:t>
            </a:r>
          </a:p>
        </p:txBody>
      </p:sp>
      <p:pic>
        <p:nvPicPr>
          <p:cNvPr id="9" name="Content Placeholder 8">
            <a:extLst>
              <a:ext uri="{FF2B5EF4-FFF2-40B4-BE49-F238E27FC236}">
                <a16:creationId xmlns:a16="http://schemas.microsoft.com/office/drawing/2014/main" id="{4E1AFA1B-9861-4542-865E-B05032042FC1}"/>
              </a:ext>
            </a:extLst>
          </p:cNvPr>
          <p:cNvPicPr>
            <a:picLocks noGrp="1" noChangeAspect="1"/>
          </p:cNvPicPr>
          <p:nvPr>
            <p:ph idx="1"/>
          </p:nvPr>
        </p:nvPicPr>
        <p:blipFill>
          <a:blip r:embed="rId5"/>
          <a:stretch>
            <a:fillRect/>
          </a:stretch>
        </p:blipFill>
        <p:spPr>
          <a:xfrm>
            <a:off x="1734239" y="1507310"/>
            <a:ext cx="6483931" cy="5058892"/>
          </a:xfrm>
        </p:spPr>
      </p:pic>
      <p:sp>
        <p:nvSpPr>
          <p:cNvPr id="5" name="Rounded Rectangle 8">
            <a:extLst>
              <a:ext uri="{FF2B5EF4-FFF2-40B4-BE49-F238E27FC236}">
                <a16:creationId xmlns:a16="http://schemas.microsoft.com/office/drawing/2014/main" id="{440D59DA-292F-4C42-8D18-F692F2E2ADCC}"/>
              </a:ext>
            </a:extLst>
          </p:cNvPr>
          <p:cNvSpPr/>
          <p:nvPr/>
        </p:nvSpPr>
        <p:spPr>
          <a:xfrm>
            <a:off x="1711379" y="6103620"/>
            <a:ext cx="917521" cy="4625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B-Renewal App 25-26 Slide 9">
            <a:hlinkClick r:id="" action="ppaction://media"/>
            <a:extLst>
              <a:ext uri="{FF2B5EF4-FFF2-40B4-BE49-F238E27FC236}">
                <a16:creationId xmlns:a16="http://schemas.microsoft.com/office/drawing/2014/main" id="{7960D31E-AFD4-4D5F-8AA8-7F0AB2E416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9391" y="6318028"/>
            <a:ext cx="304800" cy="304800"/>
          </a:xfrm>
          <a:prstGeom prst="rect">
            <a:avLst/>
          </a:prstGeom>
        </p:spPr>
      </p:pic>
    </p:spTree>
    <p:extLst>
      <p:ext uri="{BB962C8B-B14F-4D97-AF65-F5344CB8AC3E}">
        <p14:creationId xmlns:p14="http://schemas.microsoft.com/office/powerpoint/2010/main" val="913819383"/>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HCNP-Template02">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12849</TotalTime>
  <Words>7546</Words>
  <Application>Microsoft Office PowerPoint</Application>
  <PresentationFormat>Widescreen</PresentationFormat>
  <Paragraphs>600</Paragraphs>
  <Slides>51</Slides>
  <Notes>51</Notes>
  <HiddenSlides>0</HiddenSlides>
  <MMClips>51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Arial Black</vt:lpstr>
      <vt:lpstr>Arial Narrow</vt:lpstr>
      <vt:lpstr>Calibri</vt:lpstr>
      <vt:lpstr>Trebuchet MS</vt:lpstr>
      <vt:lpstr>Wingdings 3</vt:lpstr>
      <vt:lpstr>HCNP-Template02</vt:lpstr>
      <vt:lpstr>Renewal Application</vt:lpstr>
      <vt:lpstr>Overview</vt:lpstr>
      <vt:lpstr>HCNP Systems</vt:lpstr>
      <vt:lpstr>HCNP Systems</vt:lpstr>
      <vt:lpstr>SY 25-26 Renewal Application</vt:lpstr>
      <vt:lpstr>HCNP Systems</vt:lpstr>
      <vt:lpstr>Select Program</vt:lpstr>
      <vt:lpstr>Notice Board</vt:lpstr>
      <vt:lpstr>Select the Program Year</vt:lpstr>
      <vt:lpstr>Renewal Application</vt:lpstr>
      <vt:lpstr>Check that you are in                Program Year 2025</vt:lpstr>
      <vt:lpstr>Select the ‘Applications’ tab</vt:lpstr>
      <vt:lpstr>Add Sponsor Application</vt:lpstr>
      <vt:lpstr>Sponsor Application</vt:lpstr>
      <vt:lpstr>Sample Sponsor Application</vt:lpstr>
      <vt:lpstr>Sample Sponsor Application</vt:lpstr>
      <vt:lpstr>Sample Sponsor Application</vt:lpstr>
      <vt:lpstr>Sponsor Application</vt:lpstr>
      <vt:lpstr>Add Site Application</vt:lpstr>
      <vt:lpstr>Site Application</vt:lpstr>
      <vt:lpstr>Sample Site Application</vt:lpstr>
      <vt:lpstr>Sample Site Application</vt:lpstr>
      <vt:lpstr>Sample Site Application</vt:lpstr>
      <vt:lpstr>Sample Site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 Application</vt:lpstr>
      <vt:lpstr>Off-line Forms</vt:lpstr>
      <vt:lpstr>Off-line Forms </vt:lpstr>
      <vt:lpstr>PowerPoint Presentation</vt:lpstr>
      <vt:lpstr>PowerPoint Presentation</vt:lpstr>
      <vt:lpstr>PowerPoint Presentation</vt:lpstr>
      <vt:lpstr>Final Steps</vt:lpstr>
      <vt:lpstr>PowerPoint Presentation</vt:lpstr>
      <vt:lpstr>Pending Approval Status</vt:lpstr>
      <vt:lpstr>Approval Process</vt:lpstr>
      <vt:lpstr>Deadline</vt:lpstr>
      <vt:lpstr>Reminders</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T Kawamoto</dc:creator>
  <cp:lastModifiedBy>RI</cp:lastModifiedBy>
  <cp:revision>380</cp:revision>
  <cp:lastPrinted>2022-07-20T02:36:33Z</cp:lastPrinted>
  <dcterms:created xsi:type="dcterms:W3CDTF">2018-09-27T22:06:38Z</dcterms:created>
  <dcterms:modified xsi:type="dcterms:W3CDTF">2025-06-09T21:00:12Z</dcterms:modified>
</cp:coreProperties>
</file>