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handoutMasterIdLst>
    <p:handoutMasterId r:id="rId59"/>
  </p:handout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86" r:id="rId17"/>
    <p:sldId id="287" r:id="rId18"/>
    <p:sldId id="280" r:id="rId19"/>
    <p:sldId id="281" r:id="rId20"/>
    <p:sldId id="282" r:id="rId21"/>
    <p:sldId id="283" r:id="rId22"/>
    <p:sldId id="284" r:id="rId23"/>
    <p:sldId id="285" r:id="rId24"/>
    <p:sldId id="288" r:id="rId25"/>
    <p:sldId id="289" r:id="rId26"/>
    <p:sldId id="290" r:id="rId27"/>
    <p:sldId id="318" r:id="rId28"/>
    <p:sldId id="291" r:id="rId29"/>
    <p:sldId id="292" r:id="rId30"/>
    <p:sldId id="293" r:id="rId31"/>
    <p:sldId id="294" r:id="rId32"/>
    <p:sldId id="295" r:id="rId33"/>
    <p:sldId id="296" r:id="rId34"/>
    <p:sldId id="297" r:id="rId35"/>
    <p:sldId id="319" r:id="rId36"/>
    <p:sldId id="298" r:id="rId37"/>
    <p:sldId id="299" r:id="rId38"/>
    <p:sldId id="300" r:id="rId39"/>
    <p:sldId id="301" r:id="rId40"/>
    <p:sldId id="303" r:id="rId41"/>
    <p:sldId id="304" r:id="rId42"/>
    <p:sldId id="305" r:id="rId43"/>
    <p:sldId id="306" r:id="rId44"/>
    <p:sldId id="307" r:id="rId45"/>
    <p:sldId id="302" r:id="rId46"/>
    <p:sldId id="308" r:id="rId47"/>
    <p:sldId id="309" r:id="rId48"/>
    <p:sldId id="310" r:id="rId49"/>
    <p:sldId id="311" r:id="rId50"/>
    <p:sldId id="312" r:id="rId51"/>
    <p:sldId id="313" r:id="rId52"/>
    <p:sldId id="314" r:id="rId53"/>
    <p:sldId id="315" r:id="rId54"/>
    <p:sldId id="316" r:id="rId55"/>
    <p:sldId id="317" r:id="rId56"/>
    <p:sldId id="264" r:id="rId5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ek Vidinha" initials="DV" lastIdx="1" clrIdx="0">
    <p:extLst>
      <p:ext uri="{19B8F6BF-5375-455C-9EA6-DF929625EA0E}">
        <p15:presenceInfo xmlns:p15="http://schemas.microsoft.com/office/powerpoint/2012/main" userId="Derek Vidin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6023" autoAdjust="0"/>
  </p:normalViewPr>
  <p:slideViewPr>
    <p:cSldViewPr snapToGrid="0">
      <p:cViewPr varScale="1">
        <p:scale>
          <a:sx n="87" d="100"/>
          <a:sy n="87" d="100"/>
        </p:scale>
        <p:origin x="1224" y="8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3T15:19:41.861" idx="1">
    <p:pos x="10" y="10"/>
    <p:text/>
    <p:extLst>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A1A6671-490B-4B6E-A9D7-370C0B13C574}" type="datetimeFigureOut">
              <a:rPr lang="en-US" smtClean="0"/>
              <a:t>9/11/2023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C8947C4-A88A-43A3-8EB5-18E1D78A89E5}" type="slidenum">
              <a:rPr lang="en-US" smtClean="0"/>
              <a:t>‹#›</a:t>
            </a:fld>
            <a:endParaRPr lang="en-US"/>
          </a:p>
        </p:txBody>
      </p:sp>
    </p:spTree>
    <p:extLst>
      <p:ext uri="{BB962C8B-B14F-4D97-AF65-F5344CB8AC3E}">
        <p14:creationId xmlns:p14="http://schemas.microsoft.com/office/powerpoint/2010/main" val="4027765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D00158C-9573-45E0-B371-16276C184BFA}" type="datetimeFigureOut">
              <a:rPr lang="en-US" smtClean="0"/>
              <a:t>9/11/2023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5468258-0FF0-4F61-BA9F-EE0881A14992}" type="slidenum">
              <a:rPr lang="en-US" smtClean="0"/>
              <a:t>‹#›</a:t>
            </a:fld>
            <a:endParaRPr lang="en-US"/>
          </a:p>
        </p:txBody>
      </p:sp>
    </p:spTree>
    <p:extLst>
      <p:ext uri="{BB962C8B-B14F-4D97-AF65-F5344CB8AC3E}">
        <p14:creationId xmlns:p14="http://schemas.microsoft.com/office/powerpoint/2010/main" val="315661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Aloha and welcome to our training on Renewal Applications and Agreements for Program Year 2022!  </a:t>
            </a:r>
          </a:p>
          <a:p>
            <a:endParaRPr lang="en-US" dirty="0"/>
          </a:p>
          <a:p>
            <a:r>
              <a:rPr lang="en-US" dirty="0"/>
              <a:t>Today we will be talking about how to submit your application and associated documents to participate in CACFP for the upcoming Program Year 2022, which occurs starting October 1st through September 30, 2022.  </a:t>
            </a:r>
          </a:p>
        </p:txBody>
      </p:sp>
      <p:sp>
        <p:nvSpPr>
          <p:cNvPr id="4" name="Slide Number Placeholder 3"/>
          <p:cNvSpPr>
            <a:spLocks noGrp="1"/>
          </p:cNvSpPr>
          <p:nvPr>
            <p:ph type="sldNum" sz="quarter" idx="5"/>
          </p:nvPr>
        </p:nvSpPr>
        <p:spPr/>
        <p:txBody>
          <a:bodyPr/>
          <a:lstStyle/>
          <a:p>
            <a:fld id="{B5468258-0FF0-4F61-BA9F-EE0881A14992}" type="slidenum">
              <a:rPr lang="en-US" smtClean="0"/>
              <a:t>1</a:t>
            </a:fld>
            <a:endParaRPr lang="en-US"/>
          </a:p>
        </p:txBody>
      </p:sp>
    </p:spTree>
    <p:extLst>
      <p:ext uri="{BB962C8B-B14F-4D97-AF65-F5344CB8AC3E}">
        <p14:creationId xmlns:p14="http://schemas.microsoft.com/office/powerpoint/2010/main" val="293688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B5468258-0FF0-4F61-BA9F-EE0881A14992}" type="slidenum">
              <a:rPr lang="en-US" smtClean="0"/>
              <a:t>19</a:t>
            </a:fld>
            <a:endParaRPr lang="en-US"/>
          </a:p>
        </p:txBody>
      </p:sp>
    </p:spTree>
    <p:extLst>
      <p:ext uri="{BB962C8B-B14F-4D97-AF65-F5344CB8AC3E}">
        <p14:creationId xmlns:p14="http://schemas.microsoft.com/office/powerpoint/2010/main" val="10048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 Read slide</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20</a:t>
            </a:fld>
            <a:endParaRPr lang="en-US"/>
          </a:p>
        </p:txBody>
      </p:sp>
    </p:spTree>
    <p:extLst>
      <p:ext uri="{BB962C8B-B14F-4D97-AF65-F5344CB8AC3E}">
        <p14:creationId xmlns:p14="http://schemas.microsoft.com/office/powerpoint/2010/main" val="101464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21</a:t>
            </a:fld>
            <a:endParaRPr lang="en-US"/>
          </a:p>
        </p:txBody>
      </p:sp>
    </p:spTree>
    <p:extLst>
      <p:ext uri="{BB962C8B-B14F-4D97-AF65-F5344CB8AC3E}">
        <p14:creationId xmlns:p14="http://schemas.microsoft.com/office/powerpoint/2010/main" val="38627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 Read Slide</a:t>
            </a:r>
          </a:p>
          <a:p>
            <a:pPr eaLnBrk="1" hangingPunct="1"/>
            <a:endParaRPr lang="en-US" altLang="en-US" dirty="0"/>
          </a:p>
          <a:p>
            <a:pPr eaLnBrk="1" hangingPunct="1"/>
            <a:r>
              <a:rPr lang="en-US" altLang="en-US" dirty="0"/>
              <a:t>2.) Data collection can be addressed in application process, students enrollment forms, area demographic </a:t>
            </a:r>
            <a:r>
              <a:rPr lang="en-US" altLang="en-US" dirty="0" err="1"/>
              <a:t>informetc</a:t>
            </a:r>
            <a:r>
              <a:rPr lang="en-US" altLang="en-US" dirty="0"/>
              <a:t>.  This data is collected for the purpose of nondiscrimination procedures.</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22</a:t>
            </a:fld>
            <a:endParaRPr lang="en-US"/>
          </a:p>
        </p:txBody>
      </p:sp>
    </p:spTree>
    <p:extLst>
      <p:ext uri="{BB962C8B-B14F-4D97-AF65-F5344CB8AC3E}">
        <p14:creationId xmlns:p14="http://schemas.microsoft.com/office/powerpoint/2010/main" val="396627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Sponsors may develop a system of data collection specific for their individual organization</a:t>
            </a:r>
            <a:r>
              <a:rPr lang="en-US" b="0" baseline="0" dirty="0"/>
              <a:t>. </a:t>
            </a:r>
          </a:p>
          <a:p>
            <a:endParaRPr lang="en-US" b="1" baseline="0" dirty="0"/>
          </a:p>
          <a:p>
            <a:r>
              <a:rPr lang="en-US" b="0" dirty="0"/>
              <a:t>Data documentation must be kept for three years plus the current year per</a:t>
            </a:r>
            <a:r>
              <a:rPr lang="en-US" b="0" baseline="0" dirty="0"/>
              <a:t> USDA or longer if required by your agency</a:t>
            </a:r>
            <a:r>
              <a:rPr lang="en-US" b="0" dirty="0"/>
              <a:t>. When obtaining data, both ethnicity and race need to be recorded for each participant.  </a:t>
            </a:r>
          </a:p>
          <a:p>
            <a:endParaRPr lang="en-US" b="1" dirty="0"/>
          </a:p>
          <a:p>
            <a:r>
              <a:rPr lang="en-US" b="1" dirty="0"/>
              <a:t>Ethnicity</a:t>
            </a:r>
            <a:r>
              <a:rPr lang="en-US" dirty="0"/>
              <a:t> refers to the question:  “Is a person </a:t>
            </a:r>
            <a:r>
              <a:rPr lang="en-US" b="1" dirty="0"/>
              <a:t>Hispanic or Latino </a:t>
            </a:r>
            <a:r>
              <a:rPr lang="en-US" b="0" dirty="0"/>
              <a:t>or</a:t>
            </a:r>
            <a:r>
              <a:rPr lang="en-US" b="1" dirty="0"/>
              <a:t> Not Hispanic or Latino?”  </a:t>
            </a:r>
            <a:r>
              <a:rPr lang="en-US" b="0" dirty="0"/>
              <a:t>Participants can choose from either category. </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23</a:t>
            </a:fld>
            <a:endParaRPr lang="en-US"/>
          </a:p>
        </p:txBody>
      </p:sp>
    </p:spTree>
    <p:extLst>
      <p:ext uri="{BB962C8B-B14F-4D97-AF65-F5344CB8AC3E}">
        <p14:creationId xmlns:p14="http://schemas.microsoft.com/office/powerpoint/2010/main" val="88656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Race</a:t>
            </a:r>
            <a:r>
              <a:rPr lang="en-US" dirty="0"/>
              <a:t> refers to specific country of origin of </a:t>
            </a:r>
            <a:r>
              <a:rPr lang="en-US" baseline="0" dirty="0"/>
              <a:t>the program participant. Racial categories include:  </a:t>
            </a:r>
          </a:p>
          <a:p>
            <a:endParaRPr lang="en-US" b="1" baseline="0" dirty="0"/>
          </a:p>
          <a:p>
            <a:pPr marL="173336" indent="-173336">
              <a:buFont typeface="Arial" panose="020B0604020202020204" pitchFamily="34" charset="0"/>
              <a:buChar char="•"/>
            </a:pPr>
            <a:r>
              <a:rPr lang="en-US" b="1" dirty="0"/>
              <a:t>Black or African American – </a:t>
            </a:r>
            <a:r>
              <a:rPr lang="en-US" dirty="0"/>
              <a:t>A</a:t>
            </a:r>
            <a:r>
              <a:rPr lang="en-US" b="1" dirty="0"/>
              <a:t> </a:t>
            </a:r>
            <a:r>
              <a:rPr lang="en-US" dirty="0"/>
              <a:t>person having origins in any of the black racial groups of Africa.</a:t>
            </a:r>
          </a:p>
          <a:p>
            <a:pPr marL="173336" indent="-173336">
              <a:buFont typeface="Arial" panose="020B0604020202020204" pitchFamily="34" charset="0"/>
              <a:buChar char="•"/>
            </a:pPr>
            <a:r>
              <a:rPr lang="en-US" b="1" dirty="0"/>
              <a:t>White </a:t>
            </a:r>
            <a:r>
              <a:rPr lang="en-US" dirty="0"/>
              <a:t>- A person having origins in any of the original peoples of Europe, the Middle East, or North America.</a:t>
            </a:r>
          </a:p>
          <a:p>
            <a:pPr marL="173336" indent="-173336" defTabSz="933241">
              <a:buFont typeface="Arial" panose="020B0604020202020204" pitchFamily="34" charset="0"/>
              <a:buChar char="•"/>
              <a:defRPr/>
            </a:pPr>
            <a:r>
              <a:rPr lang="en-US" b="1" dirty="0"/>
              <a:t>Asian - </a:t>
            </a:r>
            <a:r>
              <a:rPr lang="en-US" dirty="0"/>
              <a:t>A person having origins in any of the peoples of the Far East, Southeast Asia, or the Indian subcontinent, including:  Cambodia, China, India, Japan, Korea, Malaysia, Pakistan, the Philippine Islands, Thailand, and Vietnam.</a:t>
            </a:r>
          </a:p>
          <a:p>
            <a:endParaRPr lang="en-US" dirty="0"/>
          </a:p>
          <a:p>
            <a:r>
              <a:rPr lang="en-US" baseline="0" dirty="0"/>
              <a:t>(racial categories continue on next slide)</a:t>
            </a:r>
          </a:p>
          <a:p>
            <a:pPr marL="173336" indent="-173336" defTabSz="933241">
              <a:buFont typeface="Arial" panose="020B0604020202020204" pitchFamily="34" charset="0"/>
              <a:buChar char="•"/>
              <a:defRPr/>
            </a:pPr>
            <a:r>
              <a:rPr lang="en-US" b="1" dirty="0"/>
              <a:t>Native Hawaiian or Other Pacific Islander - </a:t>
            </a:r>
            <a:r>
              <a:rPr lang="en-US" dirty="0"/>
              <a:t>A person having origins in any of the original peoples of Hawaii, Guam, Samoa, or other Pacific Islands.</a:t>
            </a:r>
          </a:p>
          <a:p>
            <a:pPr marL="173336" indent="-173336">
              <a:buFont typeface="Arial" panose="020B0604020202020204" pitchFamily="34" charset="0"/>
              <a:buChar char="•"/>
            </a:pPr>
            <a:r>
              <a:rPr lang="en-US" b="1" dirty="0"/>
              <a:t>American Indian or Alaskan Native - </a:t>
            </a:r>
            <a:r>
              <a:rPr lang="en-US" dirty="0"/>
              <a:t>A person having origins in any of the original peoples of North America (including Central America) who maintains tribal affiliation or community attachment.</a:t>
            </a:r>
          </a:p>
          <a:p>
            <a:endParaRPr lang="en-US" dirty="0"/>
          </a:p>
          <a:p>
            <a:pPr defTabSz="933241">
              <a:defRPr/>
            </a:pPr>
            <a:r>
              <a:rPr lang="en-US" baseline="0" dirty="0"/>
              <a:t>Please make sure that all program participants are documented by both </a:t>
            </a:r>
            <a:r>
              <a:rPr lang="en-US" b="1" baseline="0" dirty="0"/>
              <a:t>Ethnicity and Race</a:t>
            </a:r>
            <a:r>
              <a:rPr lang="en-US" baseline="0" dirty="0"/>
              <a:t>.  </a:t>
            </a:r>
            <a:r>
              <a:rPr lang="en-US" dirty="0"/>
              <a:t>Data is used to help determine</a:t>
            </a:r>
            <a:r>
              <a:rPr lang="en-US" baseline="0" dirty="0"/>
              <a:t> areas of potential need and help prevent any discrimination of the participant or a group of participants.</a:t>
            </a:r>
            <a:endParaRPr 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24</a:t>
            </a:fld>
            <a:endParaRPr lang="en-US"/>
          </a:p>
        </p:txBody>
      </p:sp>
    </p:spTree>
    <p:extLst>
      <p:ext uri="{BB962C8B-B14F-4D97-AF65-F5344CB8AC3E}">
        <p14:creationId xmlns:p14="http://schemas.microsoft.com/office/powerpoint/2010/main" val="285329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33241">
              <a:buFont typeface="Arial" panose="020B0604020202020204" pitchFamily="34" charset="0"/>
              <a:buChar char="•"/>
              <a:defRPr/>
            </a:pPr>
            <a:r>
              <a:rPr lang="en-US" b="1" dirty="0"/>
              <a:t>Native Hawaiian or Other Pacific Islander - </a:t>
            </a:r>
            <a:r>
              <a:rPr lang="en-US" dirty="0"/>
              <a:t>A person having origins in any of the original peoples of Hawaii, Guam, Samoa, or other Pacific Islands.</a:t>
            </a:r>
          </a:p>
          <a:p>
            <a:pPr marL="173336" indent="-173336">
              <a:buFont typeface="Arial" panose="020B0604020202020204" pitchFamily="34" charset="0"/>
              <a:buChar char="•"/>
            </a:pPr>
            <a:r>
              <a:rPr lang="en-US" b="1" dirty="0"/>
              <a:t>American Indian or Alaskan Native - </a:t>
            </a:r>
            <a:r>
              <a:rPr lang="en-US" dirty="0"/>
              <a:t>A person having origins in any of the original peoples of North America (including Central America) who maintains tribal affiliation or community attachment.</a:t>
            </a:r>
          </a:p>
          <a:p>
            <a:endParaRPr lang="en-US" dirty="0"/>
          </a:p>
          <a:p>
            <a:pPr defTabSz="933241">
              <a:defRPr/>
            </a:pPr>
            <a:r>
              <a:rPr lang="en-US" baseline="0" dirty="0"/>
              <a:t>Please make sure that all program participants are documented by both </a:t>
            </a:r>
            <a:r>
              <a:rPr lang="en-US" b="1" baseline="0" dirty="0"/>
              <a:t>Ethnicity and Race</a:t>
            </a:r>
            <a:r>
              <a:rPr lang="en-US" baseline="0" dirty="0"/>
              <a:t>.  </a:t>
            </a:r>
          </a:p>
          <a:p>
            <a:pPr defTabSz="933241">
              <a:defRPr/>
            </a:pPr>
            <a:endParaRPr lang="en-US" baseline="0" dirty="0"/>
          </a:p>
          <a:p>
            <a:pPr defTabSz="933241">
              <a:defRPr/>
            </a:pPr>
            <a:r>
              <a:rPr lang="en-US" dirty="0"/>
              <a:t>Data is used to help determine</a:t>
            </a:r>
            <a:r>
              <a:rPr lang="en-US" baseline="0" dirty="0"/>
              <a:t> areas of potential need and help prevent any discrimination of the participant or a group of participants.</a:t>
            </a:r>
            <a:endParaRPr 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25</a:t>
            </a:fld>
            <a:endParaRPr lang="en-US"/>
          </a:p>
        </p:txBody>
      </p:sp>
    </p:spTree>
    <p:extLst>
      <p:ext uri="{BB962C8B-B14F-4D97-AF65-F5344CB8AC3E}">
        <p14:creationId xmlns:p14="http://schemas.microsoft.com/office/powerpoint/2010/main" val="1869947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a:t>
            </a:r>
            <a:r>
              <a:rPr lang="en-US" baseline="0" dirty="0"/>
              <a:t> are required to report </a:t>
            </a:r>
            <a:r>
              <a:rPr lang="en-US" b="1" baseline="0" dirty="0"/>
              <a:t>ethnicity and race </a:t>
            </a:r>
            <a:r>
              <a:rPr lang="en-US" baseline="0" dirty="0"/>
              <a:t>of all program participants </a:t>
            </a:r>
            <a:r>
              <a:rPr lang="en-US" b="1" baseline="0" dirty="0"/>
              <a:t>annually</a:t>
            </a:r>
            <a:r>
              <a:rPr lang="en-US" baseline="0" dirty="0"/>
              <a:t>. The preferred method of data collection, according to Food and Nutrition Service, is self identity. For example, a parent checks an ethnicity or race box on their enrollment form. </a:t>
            </a:r>
          </a:p>
          <a:p>
            <a:endParaRPr lang="en-US" baseline="0" dirty="0"/>
          </a:p>
          <a:p>
            <a:r>
              <a:rPr lang="en-US" baseline="0" dirty="0"/>
              <a:t>Please remember you CANNOT </a:t>
            </a:r>
            <a:r>
              <a:rPr lang="en-US" u="sng" baseline="0" dirty="0"/>
              <a:t>ask</a:t>
            </a:r>
            <a:r>
              <a:rPr lang="en-US" baseline="0" dirty="0"/>
              <a:t> a child his or her race or ethnicity. </a:t>
            </a:r>
          </a:p>
          <a:p>
            <a:endParaRPr lang="en-US" baseline="0" dirty="0"/>
          </a:p>
          <a:p>
            <a:r>
              <a:rPr lang="en-US" b="1" dirty="0"/>
              <a:t>State agencies require annual reporting on the ethnic and racial data of participants.  </a:t>
            </a:r>
            <a:r>
              <a:rPr lang="en-US" b="0" dirty="0"/>
              <a:t>Each</a:t>
            </a:r>
            <a:r>
              <a:rPr lang="en-US" b="0" baseline="0" dirty="0"/>
              <a:t> </a:t>
            </a:r>
            <a:r>
              <a:rPr lang="en-US" dirty="0"/>
              <a:t>Child Nutrition Program area has a data collection form specific to their program</a:t>
            </a:r>
            <a:r>
              <a:rPr lang="en-US" baseline="0" dirty="0"/>
              <a:t> posted on the </a:t>
            </a:r>
            <a:r>
              <a:rPr lang="en-US" baseline="0" dirty="0" err="1"/>
              <a:t>hcnp</a:t>
            </a:r>
            <a:r>
              <a:rPr lang="en-US" baseline="0" dirty="0"/>
              <a:t> website, http://hcnp.hawaii.gov . </a:t>
            </a:r>
            <a:r>
              <a:rPr lang="en-US" dirty="0"/>
              <a:t>  </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26</a:t>
            </a:fld>
            <a:endParaRPr lang="en-US"/>
          </a:p>
        </p:txBody>
      </p:sp>
    </p:spTree>
    <p:extLst>
      <p:ext uri="{BB962C8B-B14F-4D97-AF65-F5344CB8AC3E}">
        <p14:creationId xmlns:p14="http://schemas.microsoft.com/office/powerpoint/2010/main" val="11149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27</a:t>
            </a:fld>
            <a:endParaRPr lang="en-US"/>
          </a:p>
        </p:txBody>
      </p:sp>
    </p:spTree>
    <p:extLst>
      <p:ext uri="{BB962C8B-B14F-4D97-AF65-F5344CB8AC3E}">
        <p14:creationId xmlns:p14="http://schemas.microsoft.com/office/powerpoint/2010/main" val="2020917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 documents that may need to be translated.</a:t>
            </a:r>
            <a:endParaRPr 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30</a:t>
            </a:fld>
            <a:endParaRPr lang="en-US"/>
          </a:p>
        </p:txBody>
      </p:sp>
    </p:spTree>
    <p:extLst>
      <p:ext uri="{BB962C8B-B14F-4D97-AF65-F5344CB8AC3E}">
        <p14:creationId xmlns:p14="http://schemas.microsoft.com/office/powerpoint/2010/main" val="22403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B5468258-0FF0-4F61-BA9F-EE0881A14992}" type="slidenum">
              <a:rPr lang="en-US" smtClean="0"/>
              <a:t>3</a:t>
            </a:fld>
            <a:endParaRPr lang="en-US"/>
          </a:p>
        </p:txBody>
      </p:sp>
    </p:spTree>
    <p:extLst>
      <p:ext uri="{BB962C8B-B14F-4D97-AF65-F5344CB8AC3E}">
        <p14:creationId xmlns:p14="http://schemas.microsoft.com/office/powerpoint/2010/main" val="259576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New language makes it very clear that what constitutes “substantially limits” is a low threshold.</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Point 1 – a condition does not need to prevent or significantly severely restrict a major life activity to qualify. </a:t>
            </a:r>
            <a:r>
              <a:rPr lang="en-US" dirty="0"/>
              <a:t>Questions on “how severe</a:t>
            </a:r>
            <a:r>
              <a:rPr lang="en-US" baseline="0" dirty="0"/>
              <a:t> a</a:t>
            </a:r>
            <a:r>
              <a:rPr lang="en-US" dirty="0"/>
              <a:t> disability is” are not important, not as relevant</a:t>
            </a:r>
            <a:r>
              <a:rPr lang="en-US" baseline="0" dirty="0"/>
              <a:t> to the discussion.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Point 2 – It requires an individualized assessment.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Point 3 - The assessment must be made without considering the effects of measures that might mitigate or improve the condition. So, for example, glasses might correct the vision impairment, but for persons deciding whether someone is disabled you would consider their sight without glasses.</a:t>
            </a:r>
            <a:endParaRPr lang="en-US" dirty="0"/>
          </a:p>
          <a:p>
            <a:r>
              <a:rPr lang="en-US" dirty="0"/>
              <a:t>Point 4 -- The intent is to make this a threshold</a:t>
            </a:r>
            <a:r>
              <a:rPr lang="en-US" baseline="0" dirty="0"/>
              <a:t> question whether you have a disability a very simple and low standard for people to meet and to shift the focus of the analysis to what is required to give them equal access. And so someone who might have a disability that is in remission, there would be no need to argue about whether they had a disability, instead you would talk about what was necessary while they were in remission, which might be much less than while the condition was active.</a:t>
            </a:r>
            <a:endParaRPr 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32</a:t>
            </a:fld>
            <a:endParaRPr lang="en-US"/>
          </a:p>
        </p:txBody>
      </p:sp>
    </p:spTree>
    <p:extLst>
      <p:ext uri="{BB962C8B-B14F-4D97-AF65-F5344CB8AC3E}">
        <p14:creationId xmlns:p14="http://schemas.microsoft.com/office/powerpoint/2010/main" val="52161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Digestion and immune response – often very common to</a:t>
            </a:r>
            <a:r>
              <a:rPr lang="en-US" baseline="0" dirty="0"/>
              <a:t> the kind of conditions that arise in the meal modification context.</a:t>
            </a:r>
            <a:endParaRPr 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33</a:t>
            </a:fld>
            <a:endParaRPr lang="en-US"/>
          </a:p>
        </p:txBody>
      </p:sp>
    </p:spTree>
    <p:extLst>
      <p:ext uri="{BB962C8B-B14F-4D97-AF65-F5344CB8AC3E}">
        <p14:creationId xmlns:p14="http://schemas.microsoft.com/office/powerpoint/2010/main" val="226951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eaLnBrk="1" hangingPunct="1">
              <a:buFontTx/>
              <a:buAutoNum type="arabicParenR"/>
            </a:pPr>
            <a:r>
              <a:rPr lang="en-US" altLang="en-US" dirty="0"/>
              <a:t>Read slide</a:t>
            </a:r>
          </a:p>
          <a:p>
            <a:pPr marL="228943" indent="-228943" eaLnBrk="1" hangingPunct="1"/>
            <a:endParaRPr lang="en-US" altLang="en-US" dirty="0"/>
          </a:p>
          <a:p>
            <a:pPr marL="228943" indent="-228943" eaLnBrk="1" hangingPunct="1"/>
            <a:r>
              <a:rPr lang="en-US" altLang="en-US" dirty="0"/>
              <a:t>2)USDA has special rules that applies to milk substitution for children with medical of special dietary needs.  </a:t>
            </a:r>
          </a:p>
          <a:p>
            <a:pPr marL="228943" indent="-228943" eaLnBrk="1" hangingPunct="1"/>
            <a:endParaRPr lang="en-US" altLang="en-US" dirty="0"/>
          </a:p>
          <a:p>
            <a:pPr marL="228943" indent="-228943" eaLnBrk="1" hangingPunct="1"/>
            <a:r>
              <a:rPr lang="en-US" altLang="en-US" dirty="0"/>
              <a:t>For a student with a disability, the school can omit or substitute fluid milk based on the written statement form a licensed physician.  The meal may consist of only four components and a beverage from home, if prescribed by a licensed physician.</a:t>
            </a:r>
          </a:p>
          <a:p>
            <a:pPr marL="228943" indent="-228943" eaLnBrk="1" hangingPunct="1"/>
            <a:endParaRPr lang="en-US" altLang="en-US" dirty="0"/>
          </a:p>
          <a:p>
            <a:pPr marL="228943" indent="-228943" eaLnBrk="1" hangingPunct="1"/>
            <a:r>
              <a:rPr lang="en-US" altLang="en-US" dirty="0"/>
              <a:t>For a student who does not have a disability, under Offer vs Serve, a meal without fluid milk can be reimbursable.  If there is no Offer vs Serve, a reimbursable meal must include milk or an acceptable milk substitute provided by the school.  If the school does not offer an acceptable milk substitute for those without disabilities, the student has to take the fluid milk for the meal to be reimbursable.</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34</a:t>
            </a:fld>
            <a:endParaRPr lang="en-US"/>
          </a:p>
        </p:txBody>
      </p:sp>
    </p:spTree>
    <p:extLst>
      <p:ext uri="{BB962C8B-B14F-4D97-AF65-F5344CB8AC3E}">
        <p14:creationId xmlns:p14="http://schemas.microsoft.com/office/powerpoint/2010/main" val="2086341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Dietary Needs.</a:t>
            </a:r>
          </a:p>
          <a:p>
            <a:r>
              <a:rPr lang="en-US" dirty="0"/>
              <a:t>The</a:t>
            </a:r>
            <a:r>
              <a:rPr lang="en-US" baseline="0" dirty="0"/>
              <a:t> difference between what is considered a disability and what is a food intolerance or sensitivity is outlined in USDA sponsored Child Nutrition Programs.  Per USDA, the determination is ultimately based on documentation by a recognized or licensed medical authority within the state, since only </a:t>
            </a:r>
            <a:r>
              <a:rPr lang="en-US" i="1" baseline="0" dirty="0"/>
              <a:t>recognized</a:t>
            </a:r>
            <a:r>
              <a:rPr lang="en-US" baseline="0" dirty="0"/>
              <a:t> medical authorities may determine and sign a medical statement form.  In the state of Hawaii, a </a:t>
            </a:r>
            <a:r>
              <a:rPr lang="en-US" b="1" baseline="0" dirty="0"/>
              <a:t>disability</a:t>
            </a:r>
            <a:r>
              <a:rPr lang="en-US" baseline="0" dirty="0"/>
              <a:t> may </a:t>
            </a:r>
            <a:r>
              <a:rPr lang="en-US" b="1" baseline="0" dirty="0"/>
              <a:t>only</a:t>
            </a:r>
            <a:r>
              <a:rPr lang="en-US" baseline="0" dirty="0"/>
              <a:t> be determined and signed by the following recognized medical authorities:  </a:t>
            </a:r>
            <a:r>
              <a:rPr lang="en-US" b="1" baseline="0" dirty="0"/>
              <a:t>licensed physician (Medical Doctor or Doctor of Osteopathy), physician assistant, nurse practitioner, dentist</a:t>
            </a:r>
            <a:r>
              <a:rPr lang="en-US" baseline="0" dirty="0"/>
              <a:t>.  Sponsors are </a:t>
            </a:r>
            <a:r>
              <a:rPr lang="en-US" b="1" baseline="0" dirty="0"/>
              <a:t>required</a:t>
            </a:r>
            <a:r>
              <a:rPr lang="en-US" baseline="0" dirty="0"/>
              <a:t> to make substitutions for appropriately documented medical disabilities and must keep all documentation in regards to disabilities, foods to be omitted, and menu substitutions.  </a:t>
            </a:r>
            <a:r>
              <a:rPr lang="en-US" dirty="0"/>
              <a:t>School food service must never revise or change a written prescription or diet order.  Diet orders do not need to be renewed on a yearly basis, however, they should be up to date to reflect the current medical and/or nutritional needs of the participant. </a:t>
            </a:r>
          </a:p>
          <a:p>
            <a:pPr defTabSz="933241">
              <a:defRPr/>
            </a:pPr>
            <a:r>
              <a:rPr lang="en-US" u="sng" baseline="0" dirty="0"/>
              <a:t>Meals that do not meet Program meal pattern requirements are not eligible for reimbursement unless supported by a medical statement</a:t>
            </a:r>
            <a:r>
              <a:rPr lang="en-US" baseline="0" dirty="0"/>
              <a:t>.</a:t>
            </a:r>
          </a:p>
          <a:p>
            <a:endParaRPr lang="en-US" dirty="0"/>
          </a:p>
          <a:p>
            <a:r>
              <a:rPr lang="en-US" dirty="0"/>
              <a:t>Medical information must be kept confidential. Information should only be shared with staff that </a:t>
            </a:r>
            <a:r>
              <a:rPr lang="en-US" i="1" dirty="0"/>
              <a:t>needs</a:t>
            </a:r>
            <a:r>
              <a:rPr lang="en-US" dirty="0"/>
              <a:t> to know to provide for the health, safety, and well-being of the student.  </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35</a:t>
            </a:fld>
            <a:endParaRPr lang="en-US"/>
          </a:p>
        </p:txBody>
      </p:sp>
    </p:spTree>
    <p:extLst>
      <p:ext uri="{BB962C8B-B14F-4D97-AF65-F5344CB8AC3E}">
        <p14:creationId xmlns:p14="http://schemas.microsoft.com/office/powerpoint/2010/main" val="71715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 These are some samples of how to handle a complaint</a:t>
            </a:r>
          </a:p>
          <a:p>
            <a:pPr eaLnBrk="1" hangingPunct="1"/>
            <a:endParaRPr lang="en-US" altLang="en-US" dirty="0"/>
          </a:p>
          <a:p>
            <a:pPr eaLnBrk="1" hangingPunct="1"/>
            <a:r>
              <a:rPr lang="en-US" altLang="en-US" dirty="0"/>
              <a:t>2.) Read slide</a:t>
            </a:r>
          </a:p>
          <a:p>
            <a:pPr eaLnBrk="1" hangingPunct="1"/>
            <a:endParaRPr lang="en-US" altLang="en-US" dirty="0"/>
          </a:p>
          <a:p>
            <a:pPr eaLnBrk="1" hangingPunct="1"/>
            <a:r>
              <a:rPr lang="en-US" altLang="en-US" dirty="0"/>
              <a:t>3.) There should be one SFA official in charge of Civil Rights complaints and procedures. This person will log all complaints in  CNP Civil Rights Procedure Manual.</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40</a:t>
            </a:fld>
            <a:endParaRPr lang="en-US"/>
          </a:p>
        </p:txBody>
      </p:sp>
    </p:spTree>
    <p:extLst>
      <p:ext uri="{BB962C8B-B14F-4D97-AF65-F5344CB8AC3E}">
        <p14:creationId xmlns:p14="http://schemas.microsoft.com/office/powerpoint/2010/main" val="36575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an example of how the Civil Rights complaint procedures are to be gathered, documented and forwarded- in this order.</a:t>
            </a:r>
          </a:p>
          <a:p>
            <a:pPr eaLnBrk="1" hangingPunct="1"/>
            <a:endParaRPr lang="en-US" altLang="en-US" dirty="0"/>
          </a:p>
          <a:p>
            <a:pPr eaLnBrk="1" hangingPunct="1"/>
            <a:r>
              <a:rPr lang="en-US" altLang="en-US" dirty="0"/>
              <a:t>There should be one Institution official in charge of Civil Rights complaints and procedures. This person will log all complaints in  CNP Civil Rights Procedure Manual.</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42</a:t>
            </a:fld>
            <a:endParaRPr lang="en-US"/>
          </a:p>
        </p:txBody>
      </p:sp>
    </p:spTree>
    <p:extLst>
      <p:ext uri="{BB962C8B-B14F-4D97-AF65-F5344CB8AC3E}">
        <p14:creationId xmlns:p14="http://schemas.microsoft.com/office/powerpoint/2010/main" val="3140431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eaLnBrk="1" hangingPunct="1"/>
            <a:r>
              <a:rPr lang="en-US" altLang="en-US" dirty="0"/>
              <a:t>1.) All complaints must be logged and kept for 3 years plus the current year even if there are no complaints. If the state requires more you must follow the state request.  Three years is only a  mandate by the USDA.</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43</a:t>
            </a:fld>
            <a:endParaRPr lang="en-US"/>
          </a:p>
        </p:txBody>
      </p:sp>
    </p:spTree>
    <p:extLst>
      <p:ext uri="{BB962C8B-B14F-4D97-AF65-F5344CB8AC3E}">
        <p14:creationId xmlns:p14="http://schemas.microsoft.com/office/powerpoint/2010/main" val="3997866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 If no complaints – document and keep with records for the appropriate timeframe</a:t>
            </a:r>
            <a:r>
              <a:rPr lang="en-US" altLang="en-US" baseline="0" dirty="0"/>
              <a:t> (3 years + current year)</a:t>
            </a:r>
            <a:endParaRPr lang="en-US" altLang="en-US" dirty="0"/>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44</a:t>
            </a:fld>
            <a:endParaRPr lang="en-US"/>
          </a:p>
        </p:txBody>
      </p:sp>
    </p:spTree>
    <p:extLst>
      <p:ext uri="{BB962C8B-B14F-4D97-AF65-F5344CB8AC3E}">
        <p14:creationId xmlns:p14="http://schemas.microsoft.com/office/powerpoint/2010/main" val="224650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Civil Right complaint form must be easily accessible for all Staff. </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45</a:t>
            </a:fld>
            <a:endParaRPr lang="en-US"/>
          </a:p>
        </p:txBody>
      </p:sp>
    </p:spTree>
    <p:extLst>
      <p:ext uri="{BB962C8B-B14F-4D97-AF65-F5344CB8AC3E}">
        <p14:creationId xmlns:p14="http://schemas.microsoft.com/office/powerpoint/2010/main" val="2050534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 When creating a Civil Rights Procedure Manual you can you this reference for organization proposes. This Manual must be implemented in all programs.</a:t>
            </a:r>
          </a:p>
          <a:p>
            <a:pPr eaLnBrk="1" hangingPunct="1"/>
            <a:r>
              <a:rPr lang="en-US" altLang="en-US" dirty="0"/>
              <a:t>2.) Read slide/ show CNP Civil Rights Procedure Manual</a:t>
            </a:r>
          </a:p>
          <a:p>
            <a:pPr eaLnBrk="1" hangingPunct="1"/>
            <a:r>
              <a:rPr lang="en-US" altLang="en-US" dirty="0"/>
              <a:t>3.) All Civil Rights information is confidential information and must be in a locked area.</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46</a:t>
            </a:fld>
            <a:endParaRPr lang="en-US"/>
          </a:p>
        </p:txBody>
      </p:sp>
    </p:spTree>
    <p:extLst>
      <p:ext uri="{BB962C8B-B14F-4D97-AF65-F5344CB8AC3E}">
        <p14:creationId xmlns:p14="http://schemas.microsoft.com/office/powerpoint/2010/main" val="207610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Read slide</a:t>
            </a:r>
          </a:p>
          <a:p>
            <a:r>
              <a:rPr lang="en-US" dirty="0"/>
              <a:t>Preventing</a:t>
            </a:r>
            <a:r>
              <a:rPr lang="en-US" baseline="0" dirty="0"/>
              <a:t> discrimination is a key component of civil rights training. </a:t>
            </a:r>
            <a:r>
              <a:rPr lang="en-US" dirty="0"/>
              <a:t>Discrimination complaints are defined as, “Any complaint filed by persons (non-employee), organizations or companies who, based on being a member of a protected class, allege discrimination in a program or activity conducted or assisted.”  </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7</a:t>
            </a:fld>
            <a:endParaRPr lang="en-US"/>
          </a:p>
        </p:txBody>
      </p:sp>
    </p:spTree>
    <p:extLst>
      <p:ext uri="{BB962C8B-B14F-4D97-AF65-F5344CB8AC3E}">
        <p14:creationId xmlns:p14="http://schemas.microsoft.com/office/powerpoint/2010/main" val="5226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 we review your program we want to insure the you are following the Civil Rights Requirements. </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47</a:t>
            </a:fld>
            <a:endParaRPr lang="en-US"/>
          </a:p>
        </p:txBody>
      </p:sp>
    </p:spTree>
    <p:extLst>
      <p:ext uri="{BB962C8B-B14F-4D97-AF65-F5344CB8AC3E}">
        <p14:creationId xmlns:p14="http://schemas.microsoft.com/office/powerpoint/2010/main" val="1149808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B5468258-0FF0-4F61-BA9F-EE0881A14992}" type="slidenum">
              <a:rPr lang="en-US" smtClean="0"/>
              <a:t>53</a:t>
            </a:fld>
            <a:endParaRPr lang="en-US"/>
          </a:p>
        </p:txBody>
      </p:sp>
    </p:spTree>
    <p:extLst>
      <p:ext uri="{BB962C8B-B14F-4D97-AF65-F5344CB8AC3E}">
        <p14:creationId xmlns:p14="http://schemas.microsoft.com/office/powerpoint/2010/main" val="3406305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 is an equal opportunity provider.</a:t>
            </a:r>
          </a:p>
        </p:txBody>
      </p:sp>
      <p:sp>
        <p:nvSpPr>
          <p:cNvPr id="4" name="Slide Number Placeholder 3"/>
          <p:cNvSpPr>
            <a:spLocks noGrp="1"/>
          </p:cNvSpPr>
          <p:nvPr>
            <p:ph type="sldNum" sz="quarter" idx="5"/>
          </p:nvPr>
        </p:nvSpPr>
        <p:spPr/>
        <p:txBody>
          <a:bodyPr/>
          <a:lstStyle/>
          <a:p>
            <a:fld id="{640C8584-DACA-4F50-8CF6-D956F37F107C}" type="slidenum">
              <a:rPr lang="en-US" smtClean="0"/>
              <a:t>56</a:t>
            </a:fld>
            <a:endParaRPr lang="en-US"/>
          </a:p>
        </p:txBody>
      </p:sp>
    </p:spTree>
    <p:extLst>
      <p:ext uri="{BB962C8B-B14F-4D97-AF65-F5344CB8AC3E}">
        <p14:creationId xmlns:p14="http://schemas.microsoft.com/office/powerpoint/2010/main" val="320627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1.) These are the 4 D’s when determining discrimination</a:t>
            </a:r>
          </a:p>
          <a:p>
            <a:pPr eaLnBrk="1" hangingPunct="1"/>
            <a:endParaRPr lang="en-US" altLang="en-US" dirty="0"/>
          </a:p>
          <a:p>
            <a:pPr eaLnBrk="1" hangingPunct="1"/>
            <a:r>
              <a:rPr lang="en-US" altLang="en-US" dirty="0"/>
              <a:t>Read slide</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8</a:t>
            </a:fld>
            <a:endParaRPr lang="en-US"/>
          </a:p>
        </p:txBody>
      </p:sp>
    </p:spTree>
    <p:extLst>
      <p:ext uri="{BB962C8B-B14F-4D97-AF65-F5344CB8AC3E}">
        <p14:creationId xmlns:p14="http://schemas.microsoft.com/office/powerpoint/2010/main" val="175317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examples</a:t>
            </a:r>
            <a:r>
              <a:rPr lang="en-US" baseline="0" dirty="0"/>
              <a:t> of potential discrimination may be:  </a:t>
            </a:r>
            <a:r>
              <a:rPr lang="en-US" dirty="0"/>
              <a:t>refusing a person’s </a:t>
            </a:r>
            <a:r>
              <a:rPr lang="en-US" b="1" dirty="0"/>
              <a:t>enrollment</a:t>
            </a:r>
            <a:r>
              <a:rPr lang="en-US" dirty="0"/>
              <a:t> in a program based on disability, failure to provide </a:t>
            </a:r>
            <a:r>
              <a:rPr lang="en-US" b="1" dirty="0"/>
              <a:t>reasonable</a:t>
            </a:r>
            <a:r>
              <a:rPr lang="en-US" dirty="0"/>
              <a:t> </a:t>
            </a:r>
            <a:r>
              <a:rPr lang="en-US" b="1" dirty="0"/>
              <a:t>accommodation</a:t>
            </a:r>
            <a:r>
              <a:rPr lang="en-US" dirty="0"/>
              <a:t> to disabled individuals, serving meals at a </a:t>
            </a:r>
            <a:r>
              <a:rPr lang="en-US" b="1" dirty="0"/>
              <a:t>time, place, or in a manner</a:t>
            </a:r>
            <a:r>
              <a:rPr lang="en-US" dirty="0"/>
              <a:t> that is discriminatory, or failing to provide materials that give non-English speaking persons </a:t>
            </a:r>
            <a:r>
              <a:rPr lang="en-US" b="1" dirty="0"/>
              <a:t>full and equal</a:t>
            </a:r>
            <a:r>
              <a:rPr lang="en-US" dirty="0"/>
              <a:t> </a:t>
            </a:r>
            <a:r>
              <a:rPr lang="en-US" b="1" dirty="0"/>
              <a:t>opportunity</a:t>
            </a:r>
            <a:r>
              <a:rPr lang="en-US" dirty="0"/>
              <a:t> to receive benefits.</a:t>
            </a:r>
          </a:p>
          <a:p>
            <a:endParaRPr lang="en-US" baseline="0" dirty="0"/>
          </a:p>
          <a:p>
            <a:r>
              <a:rPr lang="en-US" baseline="0" dirty="0"/>
              <a:t>Child Nutrition Programs </a:t>
            </a:r>
            <a:r>
              <a:rPr lang="en-US" b="0" baseline="0" dirty="0"/>
              <a:t>often</a:t>
            </a:r>
            <a:r>
              <a:rPr lang="en-US" baseline="0" dirty="0"/>
              <a:t> take place in low income neighborhoods, where, due to economic disadvantage, children and parents have extraneous circumstances to overcome in regard to their food security. Civil rights are in place to protect children and families from being discriminated against while participating in USDA funded food programs.</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9</a:t>
            </a:fld>
            <a:endParaRPr lang="en-US"/>
          </a:p>
        </p:txBody>
      </p:sp>
    </p:spTree>
    <p:extLst>
      <p:ext uri="{BB962C8B-B14F-4D97-AF65-F5344CB8AC3E}">
        <p14:creationId xmlns:p14="http://schemas.microsoft.com/office/powerpoint/2010/main" val="51241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The class of religion is NOT a protected class in the Child Nutrition Program</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13</a:t>
            </a:fld>
            <a:endParaRPr lang="en-US"/>
          </a:p>
        </p:txBody>
      </p:sp>
    </p:spTree>
    <p:extLst>
      <p:ext uri="{BB962C8B-B14F-4D97-AF65-F5344CB8AC3E}">
        <p14:creationId xmlns:p14="http://schemas.microsoft.com/office/powerpoint/2010/main" val="149706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 1.) Read Slide</a:t>
            </a:r>
          </a:p>
          <a:p>
            <a:pPr eaLnBrk="1" hangingPunct="1"/>
            <a:endParaRPr lang="en-US" altLang="en-US" dirty="0"/>
          </a:p>
          <a:p>
            <a:pPr eaLnBrk="1" hangingPunct="1"/>
            <a:r>
              <a:rPr lang="en-US" altLang="en-US" dirty="0"/>
              <a:t>2.)  The Institution’s agreement defines your compliance.</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14</a:t>
            </a:fld>
            <a:endParaRPr lang="en-US"/>
          </a:p>
        </p:txBody>
      </p:sp>
    </p:spTree>
    <p:extLst>
      <p:ext uri="{BB962C8B-B14F-4D97-AF65-F5344CB8AC3E}">
        <p14:creationId xmlns:p14="http://schemas.microsoft.com/office/powerpoint/2010/main" val="69249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can place the poster in the meal service area, school lobby, or in the Main Office. It has to be visible to the children, teachers, and parents. We do have posters in our office for your Institution so let me know your needs.  You also need to check to see that you have the current poster. Failure to post current poster will be a finding during a review. 1999 revised</a:t>
            </a:r>
          </a:p>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15</a:t>
            </a:fld>
            <a:endParaRPr lang="en-US"/>
          </a:p>
        </p:txBody>
      </p:sp>
    </p:spTree>
    <p:extLst>
      <p:ext uri="{BB962C8B-B14F-4D97-AF65-F5344CB8AC3E}">
        <p14:creationId xmlns:p14="http://schemas.microsoft.com/office/powerpoint/2010/main" val="192766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68258-0FF0-4F61-BA9F-EE0881A14992}" type="slidenum">
              <a:rPr lang="en-US" smtClean="0"/>
              <a:t>18</a:t>
            </a:fld>
            <a:endParaRPr lang="en-US"/>
          </a:p>
        </p:txBody>
      </p:sp>
    </p:spTree>
    <p:extLst>
      <p:ext uri="{BB962C8B-B14F-4D97-AF65-F5344CB8AC3E}">
        <p14:creationId xmlns:p14="http://schemas.microsoft.com/office/powerpoint/2010/main" val="185504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83335" y="6041363"/>
            <a:ext cx="676893" cy="323812"/>
          </a:xfrm>
        </p:spPr>
        <p:txBody>
          <a:bodyPr/>
          <a:lstStyle>
            <a:lvl1pPr>
              <a:defRPr>
                <a:latin typeface="Arial Narrow"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a:xfrm>
            <a:off x="1983179" y="6041363"/>
            <a:ext cx="5442088" cy="311936"/>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a:xfrm>
            <a:off x="8585861" y="6041362"/>
            <a:ext cx="688142" cy="311937"/>
          </a:xfrm>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6058162"/>
            <a:ext cx="1424227" cy="6870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57577" y="641268"/>
            <a:ext cx="7716426" cy="337193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7577" y="547138"/>
            <a:ext cx="7716425" cy="3085062"/>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7577" y="609600"/>
            <a:ext cx="7716424" cy="1290452"/>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57577" y="609600"/>
            <a:ext cx="6179907" cy="525681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0672" y="609599"/>
            <a:ext cx="7433329" cy="1337954"/>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9/11/2023</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6924" y="609600"/>
            <a:ext cx="7457077" cy="1314203"/>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9/11/2023</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295" y="609600"/>
            <a:ext cx="7587705" cy="1302328"/>
          </a:xfrm>
        </p:spPr>
        <p:txBody>
          <a:bodyPr>
            <a:normAutofit/>
          </a:bodyPr>
          <a:lstStyle>
            <a:lvl1pPr>
              <a:defRPr sz="3200">
                <a:solidFill>
                  <a:schemeClr val="tx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299" y="609599"/>
            <a:ext cx="7492702" cy="134983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9/11/2023</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9/11/2023</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9/11/2023</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62544" y="804000"/>
            <a:ext cx="7611457" cy="3651317"/>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9/11/2023</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 b="37574"/>
          <a:stretch/>
        </p:blipFill>
        <p:spPr>
          <a:xfrm>
            <a:off x="133350" y="203627"/>
            <a:ext cx="1424227" cy="6870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usda.gov/sites/default/files/documents/ad-3027.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mailto:program.intake@usda.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Civil Rights</a:t>
            </a:r>
          </a:p>
        </p:txBody>
      </p:sp>
      <p:sp>
        <p:nvSpPr>
          <p:cNvPr id="3" name="Subtitle 2"/>
          <p:cNvSpPr>
            <a:spLocks noGrp="1"/>
          </p:cNvSpPr>
          <p:nvPr>
            <p:ph type="subTitle" idx="1"/>
          </p:nvPr>
        </p:nvSpPr>
        <p:spPr>
          <a:xfrm>
            <a:off x="1507067" y="4159890"/>
            <a:ext cx="7766936" cy="1096899"/>
          </a:xfrm>
        </p:spPr>
        <p:txBody>
          <a:bodyPr>
            <a:normAutofit/>
          </a:bodyPr>
          <a:lstStyle/>
          <a:p>
            <a:r>
              <a:rPr lang="en-US" sz="2400" dirty="0"/>
              <a:t>CACFP Annual Mandatory Training</a:t>
            </a:r>
          </a:p>
          <a:p>
            <a:r>
              <a:rPr lang="en-US" sz="2400" dirty="0"/>
              <a:t>Program Year 2022</a:t>
            </a:r>
          </a:p>
        </p:txBody>
      </p:sp>
    </p:spTree>
    <p:extLst>
      <p:ext uri="{BB962C8B-B14F-4D97-AF65-F5344CB8AC3E}">
        <p14:creationId xmlns:p14="http://schemas.microsoft.com/office/powerpoint/2010/main" val="7592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17A9B12-89B4-472B-B197-505892BBA9A3}"/>
              </a:ext>
            </a:extLst>
          </p:cNvPr>
          <p:cNvSpPr>
            <a:spLocks noGrp="1"/>
          </p:cNvSpPr>
          <p:nvPr>
            <p:ph type="title"/>
          </p:nvPr>
        </p:nvSpPr>
        <p:spPr>
          <a:xfrm>
            <a:off x="2308034" y="494975"/>
            <a:ext cx="8229600" cy="1143000"/>
          </a:xfrm>
        </p:spPr>
        <p:txBody>
          <a:bodyPr/>
          <a:lstStyle/>
          <a:p>
            <a:r>
              <a:rPr lang="en-US" sz="4400" b="1" dirty="0"/>
              <a:t>Areas of Compliance</a:t>
            </a:r>
            <a:endParaRPr lang="en-US" b="1" dirty="0"/>
          </a:p>
        </p:txBody>
      </p:sp>
      <p:sp>
        <p:nvSpPr>
          <p:cNvPr id="5" name="Content Placeholder 3">
            <a:extLst>
              <a:ext uri="{FF2B5EF4-FFF2-40B4-BE49-F238E27FC236}">
                <a16:creationId xmlns:a16="http://schemas.microsoft.com/office/drawing/2014/main" id="{073BC6E8-7DBB-4EBF-BA7B-EFBC76DB98B7}"/>
              </a:ext>
            </a:extLst>
          </p:cNvPr>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defRPr/>
            </a:pPr>
            <a:r>
              <a:rPr lang="en-US" altLang="en-US" sz="2800" dirty="0"/>
              <a:t>Annual Training</a:t>
            </a:r>
          </a:p>
          <a:p>
            <a:pPr marL="342900" indent="-342900">
              <a:buFont typeface="Arial" panose="020B0604020202020204" pitchFamily="34" charset="0"/>
              <a:buChar char="•"/>
              <a:defRPr/>
            </a:pPr>
            <a:r>
              <a:rPr lang="en-US" altLang="en-US" sz="2800" dirty="0"/>
              <a:t>Assurances</a:t>
            </a:r>
          </a:p>
          <a:p>
            <a:pPr marL="342900" indent="-342900">
              <a:buFont typeface="Arial" panose="020B0604020202020204" pitchFamily="34" charset="0"/>
              <a:buChar char="•"/>
              <a:defRPr/>
            </a:pPr>
            <a:r>
              <a:rPr lang="en-US" altLang="en-US" sz="2800" dirty="0"/>
              <a:t>Public Notification System</a:t>
            </a:r>
          </a:p>
          <a:p>
            <a:pPr marL="342900" indent="-342900">
              <a:buFont typeface="Arial" panose="020B0604020202020204" pitchFamily="34" charset="0"/>
              <a:buChar char="•"/>
              <a:defRPr/>
            </a:pPr>
            <a:r>
              <a:rPr lang="en-US" altLang="en-US" sz="2800" dirty="0"/>
              <a:t>Data Collection</a:t>
            </a:r>
          </a:p>
          <a:p>
            <a:pPr marL="342900" indent="-342900">
              <a:buFont typeface="Arial" panose="020B0604020202020204" pitchFamily="34" charset="0"/>
              <a:buChar char="•"/>
              <a:defRPr/>
            </a:pPr>
            <a:r>
              <a:rPr lang="en-US" altLang="en-US" sz="2800" dirty="0"/>
              <a:t>Reasonable Accommodation of Persons with Disabilities</a:t>
            </a:r>
          </a:p>
        </p:txBody>
      </p:sp>
      <p:sp>
        <p:nvSpPr>
          <p:cNvPr id="7" name="Content Placeholder 4">
            <a:extLst>
              <a:ext uri="{FF2B5EF4-FFF2-40B4-BE49-F238E27FC236}">
                <a16:creationId xmlns:a16="http://schemas.microsoft.com/office/drawing/2014/main" id="{FABC0EAA-0733-4834-955C-D7809471BA9B}"/>
              </a:ext>
            </a:extLst>
          </p:cNvPr>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defRPr/>
            </a:pPr>
            <a:r>
              <a:rPr lang="en-US" altLang="en-US" sz="2800" dirty="0">
                <a:solidFill>
                  <a:schemeClr val="tx1"/>
                </a:solidFill>
              </a:rPr>
              <a:t>Limited English Proficiency</a:t>
            </a:r>
          </a:p>
          <a:p>
            <a:pPr>
              <a:buFont typeface="Arial" panose="020B0604020202020204" pitchFamily="34" charset="0"/>
              <a:buChar char="•"/>
              <a:defRPr/>
            </a:pPr>
            <a:r>
              <a:rPr lang="en-US" altLang="en-US" sz="2800" dirty="0">
                <a:solidFill>
                  <a:schemeClr val="tx1"/>
                </a:solidFill>
              </a:rPr>
              <a:t>Customer Service</a:t>
            </a:r>
          </a:p>
          <a:p>
            <a:pPr>
              <a:buFont typeface="Arial" panose="020B0604020202020204" pitchFamily="34" charset="0"/>
              <a:buChar char="•"/>
              <a:defRPr/>
            </a:pPr>
            <a:r>
              <a:rPr lang="en-US" altLang="en-US" sz="2800" dirty="0">
                <a:solidFill>
                  <a:schemeClr val="tx1"/>
                </a:solidFill>
              </a:rPr>
              <a:t>Conflict Resolution</a:t>
            </a:r>
          </a:p>
          <a:p>
            <a:pPr>
              <a:buFont typeface="Arial" panose="020B0604020202020204" pitchFamily="34" charset="0"/>
              <a:buChar char="•"/>
              <a:defRPr/>
            </a:pPr>
            <a:r>
              <a:rPr lang="en-US" altLang="en-US" sz="2800" dirty="0">
                <a:solidFill>
                  <a:schemeClr val="tx1"/>
                </a:solidFill>
              </a:rPr>
              <a:t>Complaint Procedure</a:t>
            </a:r>
          </a:p>
          <a:p>
            <a:pPr>
              <a:buFont typeface="Arial" panose="020B0604020202020204" pitchFamily="34" charset="0"/>
              <a:buChar char="•"/>
              <a:defRPr/>
            </a:pPr>
            <a:r>
              <a:rPr lang="en-US" altLang="en-US" sz="2800" dirty="0">
                <a:solidFill>
                  <a:schemeClr val="tx1"/>
                </a:solidFill>
              </a:rPr>
              <a:t>Compliance Review</a:t>
            </a:r>
          </a:p>
          <a:p>
            <a:pPr>
              <a:buFont typeface="Arial" panose="020B0604020202020204" pitchFamily="34" charset="0"/>
              <a:buChar char="•"/>
              <a:defRPr/>
            </a:pPr>
            <a:r>
              <a:rPr lang="en-US" altLang="en-US" sz="2800" dirty="0">
                <a:solidFill>
                  <a:schemeClr val="tx1"/>
                </a:solidFill>
              </a:rPr>
              <a:t>Resolution of Noncompliance</a:t>
            </a:r>
          </a:p>
        </p:txBody>
      </p:sp>
    </p:spTree>
    <p:extLst>
      <p:ext uri="{BB962C8B-B14F-4D97-AF65-F5344CB8AC3E}">
        <p14:creationId xmlns:p14="http://schemas.microsoft.com/office/powerpoint/2010/main" val="228234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EE42AD2-F001-473B-9622-BE61F13D55F0}"/>
              </a:ext>
            </a:extLst>
          </p:cNvPr>
          <p:cNvSpPr txBox="1">
            <a:spLocks/>
          </p:cNvSpPr>
          <p:nvPr/>
        </p:nvSpPr>
        <p:spPr>
          <a:xfrm>
            <a:off x="1981200" y="427822"/>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dirty="0">
                <a:solidFill>
                  <a:schemeClr val="tx1"/>
                </a:solidFill>
                <a:effectLst>
                  <a:outerShdw blurRad="38100" dist="38100" dir="2700000" algn="tl">
                    <a:srgbClr val="000000">
                      <a:alpha val="43137"/>
                    </a:srgbClr>
                  </a:outerShdw>
                </a:effectLst>
              </a:rPr>
              <a:t>CACFP Meal Compliance</a:t>
            </a:r>
          </a:p>
        </p:txBody>
      </p:sp>
      <p:sp>
        <p:nvSpPr>
          <p:cNvPr id="5" name="Rectangle 3">
            <a:extLst>
              <a:ext uri="{FF2B5EF4-FFF2-40B4-BE49-F238E27FC236}">
                <a16:creationId xmlns:a16="http://schemas.microsoft.com/office/drawing/2014/main" id="{9B875E99-46F6-4736-A5DB-318FE9559151}"/>
              </a:ext>
            </a:extLst>
          </p:cNvPr>
          <p:cNvSpPr txBox="1">
            <a:spLocks noChangeArrowheads="1"/>
          </p:cNvSpPr>
          <p:nvPr/>
        </p:nvSpPr>
        <p:spPr>
          <a:xfrm>
            <a:off x="800559" y="1790243"/>
            <a:ext cx="8382000" cy="453072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charset="0"/>
              <a:buChar char="•"/>
            </a:pPr>
            <a:r>
              <a:rPr lang="en-US" altLang="en-US" sz="2800" dirty="0">
                <a:solidFill>
                  <a:schemeClr val="tx1"/>
                </a:solidFill>
              </a:rPr>
              <a:t>CACFP meal benefit forms (MBF) must be distributed and processed in a nondiscriminatory manner.</a:t>
            </a:r>
          </a:p>
          <a:p>
            <a:pPr>
              <a:buFont typeface="Arial" charset="0"/>
              <a:buChar char="•"/>
            </a:pPr>
            <a:endParaRPr lang="en-US" altLang="en-US" sz="1400" dirty="0">
              <a:solidFill>
                <a:schemeClr val="tx1"/>
              </a:solidFill>
            </a:endParaRPr>
          </a:p>
          <a:p>
            <a:pPr>
              <a:buFont typeface="Arial" charset="0"/>
              <a:buChar char="•"/>
            </a:pPr>
            <a:r>
              <a:rPr lang="en-US" altLang="en-US" sz="2800" dirty="0">
                <a:solidFill>
                  <a:schemeClr val="tx1"/>
                </a:solidFill>
              </a:rPr>
              <a:t>Meal benefit forms must accessible to all.</a:t>
            </a:r>
          </a:p>
          <a:p>
            <a:pPr>
              <a:buFont typeface="Arial" charset="0"/>
              <a:buChar char="•"/>
            </a:pPr>
            <a:endParaRPr lang="en-US" altLang="en-US" sz="1400" dirty="0">
              <a:solidFill>
                <a:schemeClr val="tx1"/>
              </a:solidFill>
            </a:endParaRPr>
          </a:p>
          <a:p>
            <a:pPr>
              <a:buFont typeface="Arial" charset="0"/>
              <a:buChar char="•"/>
            </a:pPr>
            <a:r>
              <a:rPr lang="en-US" altLang="en-US" sz="2800" dirty="0">
                <a:solidFill>
                  <a:schemeClr val="tx1"/>
                </a:solidFill>
              </a:rPr>
              <a:t>Distribution of MBF’s must be done in a way that does not discriminate within the six protected classes. </a:t>
            </a:r>
          </a:p>
          <a:p>
            <a:pPr>
              <a:buFont typeface="Arial" charset="0"/>
              <a:buChar char="•"/>
            </a:pPr>
            <a:endParaRPr lang="en-US" altLang="en-US" sz="1400" dirty="0">
              <a:solidFill>
                <a:schemeClr val="tx1"/>
              </a:solidFill>
            </a:endParaRPr>
          </a:p>
          <a:p>
            <a:pPr>
              <a:buFont typeface="Arial" charset="0"/>
              <a:buChar char="•"/>
            </a:pPr>
            <a:r>
              <a:rPr lang="en-US" altLang="en-US" sz="2800" dirty="0">
                <a:solidFill>
                  <a:schemeClr val="tx1"/>
                </a:solidFill>
              </a:rPr>
              <a:t>Does meal service allow equal participation regardless of race, color, sex, age, national origin, or disability?</a:t>
            </a:r>
          </a:p>
          <a:p>
            <a:pPr>
              <a:buFont typeface="Arial" charset="0"/>
              <a:buChar char="•"/>
            </a:pPr>
            <a:endParaRPr lang="en-US" altLang="en-US" sz="3600" dirty="0">
              <a:solidFill>
                <a:schemeClr val="tx1"/>
              </a:solidFill>
            </a:endParaRPr>
          </a:p>
        </p:txBody>
      </p:sp>
    </p:spTree>
    <p:extLst>
      <p:ext uri="{BB962C8B-B14F-4D97-AF65-F5344CB8AC3E}">
        <p14:creationId xmlns:p14="http://schemas.microsoft.com/office/powerpoint/2010/main" val="393033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60B47A-4FC2-4956-A6E2-AB60B29658B7}"/>
              </a:ext>
            </a:extLst>
          </p:cNvPr>
          <p:cNvSpPr txBox="1">
            <a:spLocks noChangeArrowheads="1"/>
          </p:cNvSpPr>
          <p:nvPr/>
        </p:nvSpPr>
        <p:spPr>
          <a:xfrm>
            <a:off x="1981200" y="504940"/>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a:solidFill>
                  <a:schemeClr val="tx1"/>
                </a:solidFill>
                <a:effectLst>
                  <a:outerShdw blurRad="38100" dist="38100" dir="2700000" algn="tl">
                    <a:srgbClr val="000000">
                      <a:alpha val="43137"/>
                    </a:srgbClr>
                  </a:outerShdw>
                </a:effectLst>
              </a:rPr>
              <a:t>Civil Rights Training</a:t>
            </a:r>
            <a:endParaRPr lang="en-US" sz="4400" b="1" dirty="0">
              <a:solidFill>
                <a:schemeClr val="tx1"/>
              </a:solidFill>
              <a:effectLst>
                <a:outerShdw blurRad="38100" dist="38100" dir="2700000" algn="tl">
                  <a:srgbClr val="000000">
                    <a:alpha val="43137"/>
                  </a:srgbClr>
                </a:outerShdw>
              </a:effectLst>
            </a:endParaRPr>
          </a:p>
        </p:txBody>
      </p:sp>
      <p:sp>
        <p:nvSpPr>
          <p:cNvPr id="5" name="Rectangle 3">
            <a:extLst>
              <a:ext uri="{FF2B5EF4-FFF2-40B4-BE49-F238E27FC236}">
                <a16:creationId xmlns:a16="http://schemas.microsoft.com/office/drawing/2014/main" id="{C7F7460F-B6D2-4FE2-ACFA-C8DC5875D008}"/>
              </a:ext>
            </a:extLst>
          </p:cNvPr>
          <p:cNvSpPr txBox="1">
            <a:spLocks noChangeArrowheads="1"/>
          </p:cNvSpPr>
          <p:nvPr/>
        </p:nvSpPr>
        <p:spPr>
          <a:xfrm>
            <a:off x="914400" y="1898573"/>
            <a:ext cx="7772400" cy="453072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None/>
            </a:pPr>
            <a:r>
              <a:rPr lang="en-US" altLang="en-US" sz="3200">
                <a:solidFill>
                  <a:schemeClr val="tx1"/>
                </a:solidFill>
              </a:rPr>
              <a:t>All staff should:</a:t>
            </a:r>
          </a:p>
          <a:p>
            <a:pPr>
              <a:buFont typeface="Wingdings" pitchFamily="2" charset="2"/>
              <a:buNone/>
            </a:pPr>
            <a:endParaRPr lang="en-US" altLang="en-US" sz="1050">
              <a:solidFill>
                <a:schemeClr val="tx1"/>
              </a:solidFill>
            </a:endParaRPr>
          </a:p>
          <a:p>
            <a:pPr>
              <a:buFont typeface="Wingdings" pitchFamily="2" charset="2"/>
              <a:buChar char="v"/>
            </a:pPr>
            <a:r>
              <a:rPr lang="en-US" altLang="en-US" sz="3200">
                <a:solidFill>
                  <a:schemeClr val="tx1"/>
                </a:solidFill>
              </a:rPr>
              <a:t>Receive training on compliance </a:t>
            </a:r>
            <a:r>
              <a:rPr lang="en-US" altLang="en-US" sz="3200" u="sng">
                <a:solidFill>
                  <a:schemeClr val="tx1"/>
                </a:solidFill>
              </a:rPr>
              <a:t>annually</a:t>
            </a:r>
          </a:p>
          <a:p>
            <a:pPr>
              <a:buFont typeface="Wingdings" pitchFamily="2" charset="2"/>
              <a:buChar char="v"/>
            </a:pPr>
            <a:endParaRPr lang="en-US" altLang="en-US" sz="1000">
              <a:solidFill>
                <a:schemeClr val="tx1"/>
              </a:solidFill>
            </a:endParaRPr>
          </a:p>
          <a:p>
            <a:pPr>
              <a:buFont typeface="Wingdings" pitchFamily="2" charset="2"/>
              <a:buChar char="v"/>
            </a:pPr>
            <a:r>
              <a:rPr lang="en-US" altLang="en-US" sz="3200">
                <a:solidFill>
                  <a:schemeClr val="tx1"/>
                </a:solidFill>
              </a:rPr>
              <a:t>Be able to identify complaints</a:t>
            </a:r>
          </a:p>
          <a:p>
            <a:pPr>
              <a:buFont typeface="Wingdings" pitchFamily="2" charset="2"/>
              <a:buChar char="v"/>
            </a:pPr>
            <a:endParaRPr lang="en-US" altLang="en-US" sz="1000">
              <a:solidFill>
                <a:schemeClr val="tx1"/>
              </a:solidFill>
            </a:endParaRPr>
          </a:p>
          <a:p>
            <a:pPr>
              <a:buFont typeface="Wingdings" pitchFamily="2" charset="2"/>
              <a:buChar char="v"/>
            </a:pPr>
            <a:r>
              <a:rPr lang="en-US" altLang="en-US" sz="3200">
                <a:solidFill>
                  <a:schemeClr val="tx1"/>
                </a:solidFill>
              </a:rPr>
              <a:t>Handle complaints in accordance with procedures</a:t>
            </a:r>
          </a:p>
          <a:p>
            <a:pPr>
              <a:buFont typeface="Wingdings" pitchFamily="2" charset="2"/>
              <a:buChar char="v"/>
            </a:pPr>
            <a:endParaRPr lang="en-US" altLang="en-US" sz="1000">
              <a:solidFill>
                <a:schemeClr val="tx1"/>
              </a:solidFill>
            </a:endParaRPr>
          </a:p>
          <a:p>
            <a:pPr>
              <a:buFont typeface="Wingdings" pitchFamily="2" charset="2"/>
              <a:buChar char="v"/>
            </a:pPr>
            <a:r>
              <a:rPr lang="en-US" altLang="en-US" sz="3200">
                <a:solidFill>
                  <a:schemeClr val="tx1"/>
                </a:solidFill>
              </a:rPr>
              <a:t>Understand basic right of individual to file complaint</a:t>
            </a:r>
            <a:endParaRPr lang="en-US" altLang="en-US" sz="3200" dirty="0">
              <a:solidFill>
                <a:schemeClr val="tx1"/>
              </a:solidFill>
            </a:endParaRPr>
          </a:p>
        </p:txBody>
      </p:sp>
    </p:spTree>
    <p:extLst>
      <p:ext uri="{BB962C8B-B14F-4D97-AF65-F5344CB8AC3E}">
        <p14:creationId xmlns:p14="http://schemas.microsoft.com/office/powerpoint/2010/main" val="421452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2CFF1E-E988-49F0-84E3-533E318CB99A}"/>
              </a:ext>
            </a:extLst>
          </p:cNvPr>
          <p:cNvSpPr txBox="1">
            <a:spLocks noChangeArrowheads="1"/>
          </p:cNvSpPr>
          <p:nvPr/>
        </p:nvSpPr>
        <p:spPr>
          <a:xfrm>
            <a:off x="1972018" y="424150"/>
            <a:ext cx="7242675" cy="1162279"/>
          </a:xfrm>
          <a:prstGeom prst="rect">
            <a:avLst/>
          </a:prstGeom>
          <a:ln w="57150">
            <a:solidFill>
              <a:schemeClr val="tx1"/>
            </a:solidFill>
            <a:miter lim="800000"/>
            <a:headEnd/>
            <a:tailEnd/>
          </a:ln>
        </p:spPr>
        <p:txBody>
          <a:bodyPr vert="horz" lIns="91440" tIns="45720" rIns="91440" bIns="45720" rtlCol="0" anchor="t" anchorCtr="0">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a:solidFill>
                  <a:schemeClr val="tx1"/>
                </a:solidFill>
              </a:rPr>
              <a:t>CNPs have six </a:t>
            </a:r>
            <a:br>
              <a:rPr lang="en-US" sz="4000">
                <a:solidFill>
                  <a:schemeClr val="tx1"/>
                </a:solidFill>
              </a:rPr>
            </a:br>
            <a:r>
              <a:rPr lang="en-US" sz="4000">
                <a:solidFill>
                  <a:schemeClr val="tx1"/>
                </a:solidFill>
              </a:rPr>
              <a:t>“Protected</a:t>
            </a:r>
            <a:r>
              <a:rPr lang="en-US" sz="4000" i="1">
                <a:solidFill>
                  <a:schemeClr val="tx1"/>
                </a:solidFill>
              </a:rPr>
              <a:t> </a:t>
            </a:r>
            <a:r>
              <a:rPr lang="en-US" sz="4000">
                <a:solidFill>
                  <a:schemeClr val="tx1"/>
                </a:solidFill>
              </a:rPr>
              <a:t>Classes”</a:t>
            </a:r>
            <a:endParaRPr lang="en-US" sz="4000" dirty="0">
              <a:solidFill>
                <a:schemeClr val="tx1"/>
              </a:solidFill>
            </a:endParaRPr>
          </a:p>
        </p:txBody>
      </p:sp>
      <p:pic>
        <p:nvPicPr>
          <p:cNvPr id="3" name="Picture 3" descr="C:\Users\efong\AppData\Local\Microsoft\Windows\Temporary Internet Files\Content.IE5\Y3HPAHB1\bill[1].gif">
            <a:extLst>
              <a:ext uri="{FF2B5EF4-FFF2-40B4-BE49-F238E27FC236}">
                <a16:creationId xmlns:a16="http://schemas.microsoft.com/office/drawing/2014/main" id="{91C7EF88-5C65-4470-9D6A-D8174AF8C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692" y="2421874"/>
            <a:ext cx="2133600" cy="2771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496B32-29D9-48FE-8F49-FC0BA7CDCFBD}"/>
              </a:ext>
            </a:extLst>
          </p:cNvPr>
          <p:cNvSpPr txBox="1">
            <a:spLocks noChangeArrowheads="1"/>
          </p:cNvSpPr>
          <p:nvPr/>
        </p:nvSpPr>
        <p:spPr>
          <a:xfrm>
            <a:off x="1511144" y="1938970"/>
            <a:ext cx="5098975" cy="453072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4000" b="1" dirty="0">
                <a:solidFill>
                  <a:schemeClr val="tx1"/>
                </a:solidFill>
              </a:rPr>
              <a:t>Race</a:t>
            </a:r>
          </a:p>
          <a:p>
            <a:pPr>
              <a:buFont typeface="Wingdings" pitchFamily="2" charset="2"/>
              <a:buChar char="v"/>
            </a:pPr>
            <a:r>
              <a:rPr lang="en-US" altLang="en-US" sz="4000" b="1" dirty="0">
                <a:solidFill>
                  <a:schemeClr val="tx1"/>
                </a:solidFill>
              </a:rPr>
              <a:t>Color</a:t>
            </a:r>
          </a:p>
          <a:p>
            <a:pPr>
              <a:buFont typeface="Wingdings" pitchFamily="2" charset="2"/>
              <a:buChar char="v"/>
            </a:pPr>
            <a:r>
              <a:rPr lang="en-US" altLang="en-US" sz="4000" b="1" dirty="0">
                <a:solidFill>
                  <a:schemeClr val="tx1"/>
                </a:solidFill>
              </a:rPr>
              <a:t>Sex </a:t>
            </a:r>
            <a:r>
              <a:rPr lang="en-US" altLang="en-US" sz="4000" dirty="0">
                <a:solidFill>
                  <a:schemeClr val="tx1"/>
                </a:solidFill>
              </a:rPr>
              <a:t>(including gender identity and sexual orientation)</a:t>
            </a:r>
          </a:p>
          <a:p>
            <a:pPr>
              <a:buFont typeface="Wingdings" pitchFamily="2" charset="2"/>
              <a:buChar char="v"/>
            </a:pPr>
            <a:r>
              <a:rPr lang="en-US" altLang="en-US" sz="4000" b="1" dirty="0">
                <a:solidFill>
                  <a:schemeClr val="tx1"/>
                </a:solidFill>
              </a:rPr>
              <a:t>Age</a:t>
            </a:r>
          </a:p>
          <a:p>
            <a:pPr>
              <a:buFont typeface="Wingdings" pitchFamily="2" charset="2"/>
              <a:buChar char="v"/>
            </a:pPr>
            <a:r>
              <a:rPr lang="en-US" altLang="en-US" sz="4000" b="1" dirty="0">
                <a:solidFill>
                  <a:schemeClr val="tx1"/>
                </a:solidFill>
              </a:rPr>
              <a:t>National Origin</a:t>
            </a:r>
          </a:p>
          <a:p>
            <a:pPr>
              <a:buFont typeface="Wingdings" pitchFamily="2" charset="2"/>
              <a:buChar char="v"/>
            </a:pPr>
            <a:r>
              <a:rPr lang="en-US" altLang="en-US" sz="4000" b="1" dirty="0">
                <a:solidFill>
                  <a:schemeClr val="tx1"/>
                </a:solidFill>
              </a:rPr>
              <a:t>Disability</a:t>
            </a:r>
          </a:p>
        </p:txBody>
      </p:sp>
    </p:spTree>
    <p:extLst>
      <p:ext uri="{BB962C8B-B14F-4D97-AF65-F5344CB8AC3E}">
        <p14:creationId xmlns:p14="http://schemas.microsoft.com/office/powerpoint/2010/main" val="14622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8FDDBB-2694-4AD9-A36A-1C433E72AB01}"/>
              </a:ext>
            </a:extLst>
          </p:cNvPr>
          <p:cNvSpPr txBox="1">
            <a:spLocks noChangeArrowheads="1"/>
          </p:cNvSpPr>
          <p:nvPr/>
        </p:nvSpPr>
        <p:spPr>
          <a:xfrm>
            <a:off x="3302307" y="238697"/>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b="1" dirty="0">
                <a:solidFill>
                  <a:schemeClr val="tx1"/>
                </a:solidFill>
              </a:rPr>
              <a:t>Assurances</a:t>
            </a:r>
          </a:p>
        </p:txBody>
      </p:sp>
      <p:sp>
        <p:nvSpPr>
          <p:cNvPr id="3" name="Rectangle 3">
            <a:extLst>
              <a:ext uri="{FF2B5EF4-FFF2-40B4-BE49-F238E27FC236}">
                <a16:creationId xmlns:a16="http://schemas.microsoft.com/office/drawing/2014/main" id="{7E616B2A-1093-40F8-8C4D-9C0F224ED438}"/>
              </a:ext>
            </a:extLst>
          </p:cNvPr>
          <p:cNvSpPr txBox="1">
            <a:spLocks noChangeArrowheads="1"/>
          </p:cNvSpPr>
          <p:nvPr/>
        </p:nvSpPr>
        <p:spPr>
          <a:xfrm>
            <a:off x="896957" y="1909589"/>
            <a:ext cx="7772400" cy="38100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2800" b="1" dirty="0">
                <a:solidFill>
                  <a:schemeClr val="tx1"/>
                </a:solidFill>
              </a:rPr>
              <a:t>To qualify for Federal assistance</a:t>
            </a:r>
            <a:r>
              <a:rPr lang="en-US" altLang="en-US" sz="2800" dirty="0">
                <a:solidFill>
                  <a:schemeClr val="tx1"/>
                </a:solidFill>
              </a:rPr>
              <a:t>, the Institution must provide written assurance that CNP will operate in compliance with all nondiscrimination laws, regulations, instructions, policies, and guidelines. </a:t>
            </a:r>
          </a:p>
          <a:p>
            <a:pPr marL="136525" indent="0">
              <a:buFont typeface="Wingdings 3" charset="2"/>
              <a:buNone/>
            </a:pPr>
            <a:endParaRPr lang="en-US" altLang="en-US" sz="2800" dirty="0">
              <a:solidFill>
                <a:schemeClr val="tx1"/>
              </a:solidFill>
            </a:endParaRPr>
          </a:p>
          <a:p>
            <a:pPr>
              <a:buFont typeface="Wingdings" pitchFamily="2" charset="2"/>
              <a:buChar char="v"/>
            </a:pPr>
            <a:r>
              <a:rPr lang="en-US" altLang="en-US" sz="2800" dirty="0">
                <a:solidFill>
                  <a:schemeClr val="tx1"/>
                </a:solidFill>
              </a:rPr>
              <a:t>Covered in “Agreement Between the Institution and the Department of Education, Hawaii Child Nutrition Programs” </a:t>
            </a:r>
          </a:p>
        </p:txBody>
      </p:sp>
    </p:spTree>
    <p:extLst>
      <p:ext uri="{BB962C8B-B14F-4D97-AF65-F5344CB8AC3E}">
        <p14:creationId xmlns:p14="http://schemas.microsoft.com/office/powerpoint/2010/main" val="371859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1A044A-1996-4D14-BFD2-7899219B83D8}"/>
              </a:ext>
            </a:extLst>
          </p:cNvPr>
          <p:cNvSpPr txBox="1">
            <a:spLocks noChangeArrowheads="1"/>
          </p:cNvSpPr>
          <p:nvPr/>
        </p:nvSpPr>
        <p:spPr>
          <a:xfrm>
            <a:off x="1690644" y="569205"/>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6000" b="1">
                <a:solidFill>
                  <a:schemeClr val="tx1"/>
                </a:solidFill>
              </a:rPr>
              <a:t>“And Justice For All”</a:t>
            </a:r>
            <a:endParaRPr lang="en-US" sz="6000" b="1" dirty="0">
              <a:solidFill>
                <a:schemeClr val="tx1"/>
              </a:solidFill>
            </a:endParaRPr>
          </a:p>
        </p:txBody>
      </p:sp>
      <p:sp>
        <p:nvSpPr>
          <p:cNvPr id="3" name="Rectangle 3">
            <a:extLst>
              <a:ext uri="{FF2B5EF4-FFF2-40B4-BE49-F238E27FC236}">
                <a16:creationId xmlns:a16="http://schemas.microsoft.com/office/drawing/2014/main" id="{23CCA58A-CC36-41DE-92D1-EC68D683085A}"/>
              </a:ext>
            </a:extLst>
          </p:cNvPr>
          <p:cNvSpPr txBox="1">
            <a:spLocks noChangeArrowheads="1"/>
          </p:cNvSpPr>
          <p:nvPr/>
        </p:nvSpPr>
        <p:spPr>
          <a:xfrm>
            <a:off x="4996149" y="2237342"/>
            <a:ext cx="4648200" cy="5029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36525" indent="0">
              <a:buFont typeface="Wingdings 3" charset="2"/>
              <a:buNone/>
            </a:pPr>
            <a:r>
              <a:rPr lang="en-US" altLang="en-US" sz="3200" b="1" dirty="0">
                <a:solidFill>
                  <a:schemeClr val="tx1"/>
                </a:solidFill>
              </a:rPr>
              <a:t>Poster must be displayed in  prominent areas where participants and potential participants will be able to view it. </a:t>
            </a:r>
          </a:p>
        </p:txBody>
      </p:sp>
      <p:pic>
        <p:nvPicPr>
          <p:cNvPr id="5" name="Picture 4">
            <a:extLst>
              <a:ext uri="{FF2B5EF4-FFF2-40B4-BE49-F238E27FC236}">
                <a16:creationId xmlns:a16="http://schemas.microsoft.com/office/drawing/2014/main" id="{7F8E3051-E6A5-458A-A891-4F380AC611CF}"/>
              </a:ext>
            </a:extLst>
          </p:cNvPr>
          <p:cNvPicPr>
            <a:picLocks noChangeAspect="1"/>
          </p:cNvPicPr>
          <p:nvPr/>
        </p:nvPicPr>
        <p:blipFill>
          <a:blip r:embed="rId3"/>
          <a:stretch>
            <a:fillRect/>
          </a:stretch>
        </p:blipFill>
        <p:spPr>
          <a:xfrm>
            <a:off x="1111335" y="1994053"/>
            <a:ext cx="2986940" cy="4613604"/>
          </a:xfrm>
          <a:prstGeom prst="rect">
            <a:avLst/>
          </a:prstGeom>
          <a:ln>
            <a:solidFill>
              <a:schemeClr val="tx1"/>
            </a:solidFill>
          </a:ln>
        </p:spPr>
      </p:pic>
    </p:spTree>
    <p:extLst>
      <p:ext uri="{BB962C8B-B14F-4D97-AF65-F5344CB8AC3E}">
        <p14:creationId xmlns:p14="http://schemas.microsoft.com/office/powerpoint/2010/main" val="212146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276FA-E014-4509-A444-31794AF7597B}"/>
              </a:ext>
            </a:extLst>
          </p:cNvPr>
          <p:cNvSpPr>
            <a:spLocks noGrp="1"/>
          </p:cNvSpPr>
          <p:nvPr>
            <p:ph idx="1"/>
          </p:nvPr>
        </p:nvSpPr>
        <p:spPr>
          <a:xfrm>
            <a:off x="677333" y="2160589"/>
            <a:ext cx="9348015" cy="4570717"/>
          </a:xfrm>
        </p:spPr>
        <p:txBody>
          <a:bodyPr>
            <a:normAutofit lnSpcReduction="10000"/>
          </a:bodyPr>
          <a:lstStyle/>
          <a:p>
            <a:pPr marL="0" indent="0">
              <a:buNone/>
            </a:pPr>
            <a:r>
              <a:rPr lang="en-US" sz="2400" dirty="0"/>
              <a:t>In accordance with Federal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p>
          <a:p>
            <a:pPr marL="0" indent="0">
              <a:buNone/>
            </a:pPr>
            <a:r>
              <a:rPr lang="en-US" sz="2400" dirty="0"/>
              <a:t>Program information may be made available in languages other than English. Persons with disabilities who require alternative means of communication for program information (e.g., Braille, large print, audiotape, and American Sign Language) should contact the responsible State or local Agency that administers the program or USDA’s TARGET Center at (202) 720-2600 (voice and TTY) or contact USDA through the Federal Relay Service at (800) 877-8339.</a:t>
            </a:r>
          </a:p>
        </p:txBody>
      </p:sp>
      <p:sp>
        <p:nvSpPr>
          <p:cNvPr id="4" name="Title 1">
            <a:extLst>
              <a:ext uri="{FF2B5EF4-FFF2-40B4-BE49-F238E27FC236}">
                <a16:creationId xmlns:a16="http://schemas.microsoft.com/office/drawing/2014/main" id="{7670C5BD-0022-42E0-98C0-C48E11AB74BA}"/>
              </a:ext>
            </a:extLst>
          </p:cNvPr>
          <p:cNvSpPr>
            <a:spLocks noGrp="1"/>
          </p:cNvSpPr>
          <p:nvPr>
            <p:ph type="title"/>
          </p:nvPr>
        </p:nvSpPr>
        <p:spPr>
          <a:xfrm>
            <a:off x="1360583" y="561076"/>
            <a:ext cx="8229600" cy="1143000"/>
          </a:xfrm>
        </p:spPr>
        <p:txBody>
          <a:bodyPr>
            <a:normAutofit fontScale="90000"/>
          </a:bodyPr>
          <a:lstStyle/>
          <a:p>
            <a:pPr algn="ctr"/>
            <a:r>
              <a:rPr lang="en-US" sz="4400" b="1" dirty="0"/>
              <a:t>Nondiscrimination Statement  Long Version (part 1)</a:t>
            </a:r>
            <a:endParaRPr lang="en-US" b="1" dirty="0"/>
          </a:p>
        </p:txBody>
      </p:sp>
    </p:spTree>
    <p:extLst>
      <p:ext uri="{BB962C8B-B14F-4D97-AF65-F5344CB8AC3E}">
        <p14:creationId xmlns:p14="http://schemas.microsoft.com/office/powerpoint/2010/main" val="175618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276FA-E014-4509-A444-31794AF7597B}"/>
              </a:ext>
            </a:extLst>
          </p:cNvPr>
          <p:cNvSpPr>
            <a:spLocks noGrp="1"/>
          </p:cNvSpPr>
          <p:nvPr>
            <p:ph idx="1"/>
          </p:nvPr>
        </p:nvSpPr>
        <p:spPr>
          <a:xfrm>
            <a:off x="528606" y="1929235"/>
            <a:ext cx="9463693" cy="4515632"/>
          </a:xfrm>
        </p:spPr>
        <p:txBody>
          <a:bodyPr>
            <a:normAutofit/>
          </a:bodyPr>
          <a:lstStyle/>
          <a:p>
            <a:pPr marL="0" indent="0">
              <a:buNone/>
            </a:pPr>
            <a:r>
              <a:rPr lang="en-US" sz="2000" dirty="0"/>
              <a:t>To file a program discrimination complaint, a complainant should complete a Form AD-3027, USDA Program Discrimination Complaint Form, which can be obtained online, at www.usda.gov/sites/default/files/documents/usda-programdiscrimination-complaint-form.pdf,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mail: U.S. Department of Agriculture Office of the Assistant Secretary for Civil Rights 1400 Independence Avenue, SW Washington, D.C. 20250-9410; or fax: (833) 256-1665 or (202) 690-7442; email: program.intake@usda.gov. </a:t>
            </a:r>
          </a:p>
          <a:p>
            <a:pPr marL="0" indent="0">
              <a:buNone/>
            </a:pPr>
            <a:r>
              <a:rPr lang="en-US" sz="2000" dirty="0"/>
              <a:t>This institution is an equal opportunity provider</a:t>
            </a:r>
          </a:p>
        </p:txBody>
      </p:sp>
      <p:sp>
        <p:nvSpPr>
          <p:cNvPr id="4" name="Title 1">
            <a:extLst>
              <a:ext uri="{FF2B5EF4-FFF2-40B4-BE49-F238E27FC236}">
                <a16:creationId xmlns:a16="http://schemas.microsoft.com/office/drawing/2014/main" id="{7670C5BD-0022-42E0-98C0-C48E11AB74BA}"/>
              </a:ext>
            </a:extLst>
          </p:cNvPr>
          <p:cNvSpPr>
            <a:spLocks noGrp="1"/>
          </p:cNvSpPr>
          <p:nvPr>
            <p:ph type="title"/>
          </p:nvPr>
        </p:nvSpPr>
        <p:spPr>
          <a:xfrm>
            <a:off x="1360583" y="307686"/>
            <a:ext cx="8229600" cy="1143000"/>
          </a:xfrm>
        </p:spPr>
        <p:txBody>
          <a:bodyPr>
            <a:normAutofit fontScale="90000"/>
          </a:bodyPr>
          <a:lstStyle/>
          <a:p>
            <a:pPr algn="ctr"/>
            <a:r>
              <a:rPr lang="en-US" sz="4400" b="1" dirty="0"/>
              <a:t>Nondiscrimination Statement  Long Version (part 2)</a:t>
            </a:r>
            <a:endParaRPr lang="en-US" b="1" dirty="0"/>
          </a:p>
        </p:txBody>
      </p:sp>
    </p:spTree>
    <p:extLst>
      <p:ext uri="{BB962C8B-B14F-4D97-AF65-F5344CB8AC3E}">
        <p14:creationId xmlns:p14="http://schemas.microsoft.com/office/powerpoint/2010/main" val="307207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6D78-C558-4FE7-9D09-7CDD821E1F4E}"/>
              </a:ext>
            </a:extLst>
          </p:cNvPr>
          <p:cNvSpPr>
            <a:spLocks noGrp="1"/>
          </p:cNvSpPr>
          <p:nvPr>
            <p:ph type="title"/>
          </p:nvPr>
        </p:nvSpPr>
        <p:spPr>
          <a:xfrm>
            <a:off x="1470752" y="347949"/>
            <a:ext cx="8229600" cy="1143000"/>
          </a:xfrm>
        </p:spPr>
        <p:txBody>
          <a:bodyPr>
            <a:noAutofit/>
          </a:bodyPr>
          <a:lstStyle/>
          <a:p>
            <a:pPr algn="ctr" eaLnBrk="1" fontAlgn="auto" hangingPunct="1">
              <a:spcAft>
                <a:spcPts val="0"/>
              </a:spcAft>
              <a:defRPr/>
            </a:pPr>
            <a:r>
              <a:rPr lang="en-US" sz="4000" b="1" dirty="0"/>
              <a:t>Nondiscrimination Statement Short Version</a:t>
            </a:r>
          </a:p>
        </p:txBody>
      </p:sp>
      <p:sp>
        <p:nvSpPr>
          <p:cNvPr id="3" name="Content Placeholder 2">
            <a:extLst>
              <a:ext uri="{FF2B5EF4-FFF2-40B4-BE49-F238E27FC236}">
                <a16:creationId xmlns:a16="http://schemas.microsoft.com/office/drawing/2014/main" id="{D37B9026-C0E6-496E-AE84-218824893B5A}"/>
              </a:ext>
            </a:extLst>
          </p:cNvPr>
          <p:cNvSpPr>
            <a:spLocks noGrp="1"/>
          </p:cNvSpPr>
          <p:nvPr>
            <p:ph idx="1"/>
          </p:nvPr>
        </p:nvSpPr>
        <p:spPr>
          <a:xfrm>
            <a:off x="1040175" y="2454926"/>
            <a:ext cx="8229600" cy="3962400"/>
          </a:xfrm>
        </p:spPr>
        <p:txBody>
          <a:bodyPr/>
          <a:lstStyle/>
          <a:p>
            <a:pPr marL="136525" indent="0" algn="ctr" eaLnBrk="1" hangingPunct="1">
              <a:buNone/>
            </a:pPr>
            <a:r>
              <a:rPr lang="en-US" altLang="en-US" sz="4400" b="1" dirty="0"/>
              <a:t>“This institution is an equal opportunity provider.” </a:t>
            </a:r>
          </a:p>
          <a:p>
            <a:pPr marL="136525" indent="0" algn="ctr" eaLnBrk="1" hangingPunct="1">
              <a:buNone/>
            </a:pPr>
            <a:endParaRPr lang="en-US" altLang="en-US" sz="2000" b="1" dirty="0"/>
          </a:p>
          <a:p>
            <a:pPr marL="136525" indent="0" eaLnBrk="1" hangingPunct="1">
              <a:buNone/>
            </a:pPr>
            <a:r>
              <a:rPr lang="en-US" altLang="en-US" sz="2400" dirty="0"/>
              <a:t>Use short version on all documents pertaining to CACFP where space is limited.</a:t>
            </a:r>
          </a:p>
          <a:p>
            <a:pPr marL="136525" indent="0" eaLnBrk="1" hangingPunct="1">
              <a:buNone/>
            </a:pPr>
            <a:r>
              <a:rPr lang="en-US" altLang="en-US" sz="2400" dirty="0"/>
              <a:t>Long version is preferred when there is allowable space.  e.g. Family Handbooks</a:t>
            </a:r>
          </a:p>
        </p:txBody>
      </p:sp>
    </p:spTree>
    <p:extLst>
      <p:ext uri="{BB962C8B-B14F-4D97-AF65-F5344CB8AC3E}">
        <p14:creationId xmlns:p14="http://schemas.microsoft.com/office/powerpoint/2010/main" val="181231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374939D-27A1-4B5E-BCAA-17435816385C}"/>
              </a:ext>
            </a:extLst>
          </p:cNvPr>
          <p:cNvSpPr txBox="1">
            <a:spLocks noChangeArrowheads="1"/>
          </p:cNvSpPr>
          <p:nvPr/>
        </p:nvSpPr>
        <p:spPr>
          <a:xfrm>
            <a:off x="1351403" y="647700"/>
            <a:ext cx="8382000" cy="5562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48640" indent="-411480" algn="ctr">
              <a:buClr>
                <a:schemeClr val="tx1">
                  <a:shade val="95000"/>
                </a:schemeClr>
              </a:buClr>
              <a:buFont typeface="Wingdings" pitchFamily="2" charset="2"/>
              <a:buNone/>
              <a:defRPr/>
            </a:pPr>
            <a:r>
              <a:rPr lang="en-US" sz="3500" b="1" dirty="0">
                <a:solidFill>
                  <a:schemeClr val="tx1"/>
                </a:solidFill>
              </a:rPr>
              <a:t>Materials requiring nondiscrimination statement include:</a:t>
            </a:r>
            <a:r>
              <a:rPr lang="en-US" sz="2600" dirty="0">
                <a:solidFill>
                  <a:schemeClr val="tx1"/>
                </a:solidFill>
              </a:rPr>
              <a:t> </a:t>
            </a:r>
          </a:p>
          <a:p>
            <a:pPr marL="548640" indent="-411480">
              <a:buClr>
                <a:schemeClr val="tx1">
                  <a:shade val="95000"/>
                </a:schemeClr>
              </a:buClr>
              <a:buFont typeface="Wingdings" pitchFamily="2" charset="2"/>
              <a:buNone/>
              <a:defRPr/>
            </a:pPr>
            <a:r>
              <a:rPr lang="en-US" sz="2000" dirty="0">
                <a:solidFill>
                  <a:schemeClr val="tx1"/>
                </a:solidFill>
              </a:rPr>
              <a:t> </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Meal Benefit Forms</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Menus</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Employee Handbook</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Newsletters</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Flyers</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Websites</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Brochures </a:t>
            </a:r>
          </a:p>
          <a:p>
            <a:pPr marL="548640" indent="-411480">
              <a:buClr>
                <a:schemeClr val="tx1">
                  <a:shade val="95000"/>
                </a:schemeClr>
              </a:buClr>
              <a:buFont typeface="Wingdings" panose="05000000000000000000" pitchFamily="2" charset="2"/>
              <a:buChar char="v"/>
              <a:defRPr/>
            </a:pPr>
            <a:r>
              <a:rPr lang="en-US" sz="3000" dirty="0">
                <a:solidFill>
                  <a:schemeClr val="tx1"/>
                </a:solidFill>
              </a:rPr>
              <a:t>Advertisement</a:t>
            </a:r>
            <a:r>
              <a:rPr lang="en-US" sz="2600" dirty="0">
                <a:solidFill>
                  <a:schemeClr val="tx1"/>
                </a:solidFill>
              </a:rPr>
              <a:t> </a:t>
            </a:r>
          </a:p>
          <a:p>
            <a:pPr marL="548640" indent="-411480">
              <a:buClr>
                <a:schemeClr val="tx1">
                  <a:shade val="95000"/>
                </a:schemeClr>
              </a:buClr>
              <a:buFont typeface="Wingdings 2"/>
              <a:buChar char=""/>
              <a:defRPr/>
            </a:pPr>
            <a:endParaRPr lang="en-US" sz="2000" dirty="0">
              <a:solidFill>
                <a:schemeClr val="tx1"/>
              </a:solidFill>
            </a:endParaRPr>
          </a:p>
        </p:txBody>
      </p:sp>
      <p:pic>
        <p:nvPicPr>
          <p:cNvPr id="3" name="Picture 3" descr="dglxasset[2]">
            <a:extLst>
              <a:ext uri="{FF2B5EF4-FFF2-40B4-BE49-F238E27FC236}">
                <a16:creationId xmlns:a16="http://schemas.microsoft.com/office/drawing/2014/main" id="{78A6177B-7913-41D0-BD37-2456024FD0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224270"/>
            <a:ext cx="27432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11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CD31-FE49-4FE9-ADE8-914A93437A28}"/>
              </a:ext>
            </a:extLst>
          </p:cNvPr>
          <p:cNvSpPr>
            <a:spLocks noGrp="1"/>
          </p:cNvSpPr>
          <p:nvPr>
            <p:ph type="title"/>
          </p:nvPr>
        </p:nvSpPr>
        <p:spPr>
          <a:xfrm>
            <a:off x="1245761" y="1303660"/>
            <a:ext cx="8438065" cy="2819401"/>
          </a:xfrm>
        </p:spPr>
        <p:txBody>
          <a:bodyPr>
            <a:normAutofit/>
          </a:bodyPr>
          <a:lstStyle/>
          <a:p>
            <a:pPr algn="ctr"/>
            <a:r>
              <a:rPr lang="en-US" sz="6000" b="1" dirty="0"/>
              <a:t>What are Civil Rights?</a:t>
            </a:r>
          </a:p>
        </p:txBody>
      </p:sp>
      <p:pic>
        <p:nvPicPr>
          <p:cNvPr id="7" name="Picture 9" descr="C:\Users\efong\AppData\Local\Microsoft\Windows\Temporary Internet Files\Content.IE5\15SS0RLI\Equality_by_celsojunior[1].jpg">
            <a:extLst>
              <a:ext uri="{FF2B5EF4-FFF2-40B4-BE49-F238E27FC236}">
                <a16:creationId xmlns:a16="http://schemas.microsoft.com/office/drawing/2014/main" id="{4EF244E6-5033-456F-A235-10DAC199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301" y="3184793"/>
            <a:ext cx="60198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5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68EEAA-65C7-41E1-81BC-E9DA999A3F83}"/>
              </a:ext>
            </a:extLst>
          </p:cNvPr>
          <p:cNvSpPr txBox="1">
            <a:spLocks noChangeArrowheads="1"/>
          </p:cNvSpPr>
          <p:nvPr/>
        </p:nvSpPr>
        <p:spPr>
          <a:xfrm>
            <a:off x="2263966" y="504022"/>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5400" b="1" dirty="0">
                <a:solidFill>
                  <a:schemeClr val="tx1"/>
                </a:solidFill>
              </a:rPr>
              <a:t>Public Notification</a:t>
            </a:r>
          </a:p>
        </p:txBody>
      </p:sp>
      <p:sp>
        <p:nvSpPr>
          <p:cNvPr id="3" name="Rectangle 3">
            <a:extLst>
              <a:ext uri="{FF2B5EF4-FFF2-40B4-BE49-F238E27FC236}">
                <a16:creationId xmlns:a16="http://schemas.microsoft.com/office/drawing/2014/main" id="{D3E9D84C-B422-4B0E-917C-7F6C8E7117E3}"/>
              </a:ext>
            </a:extLst>
          </p:cNvPr>
          <p:cNvSpPr txBox="1">
            <a:spLocks noChangeArrowheads="1"/>
          </p:cNvSpPr>
          <p:nvPr/>
        </p:nvSpPr>
        <p:spPr>
          <a:xfrm>
            <a:off x="853807" y="2174914"/>
            <a:ext cx="8229600" cy="45307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93725" indent="-457200">
              <a:lnSpc>
                <a:spcPct val="90000"/>
              </a:lnSpc>
            </a:pPr>
            <a:r>
              <a:rPr lang="en-US" altLang="en-US" sz="2800" b="1" dirty="0">
                <a:solidFill>
                  <a:schemeClr val="tx1"/>
                </a:solidFill>
              </a:rPr>
              <a:t>All sites must provide materials in appropriate translations concerning  availability and nutritional benefits of meals in CNPs.</a:t>
            </a:r>
          </a:p>
          <a:p>
            <a:pPr marL="136525" indent="0">
              <a:lnSpc>
                <a:spcPct val="90000"/>
              </a:lnSpc>
              <a:buNone/>
            </a:pPr>
            <a:endParaRPr lang="en-US" altLang="en-US" sz="2800" b="1" dirty="0">
              <a:solidFill>
                <a:schemeClr val="tx1"/>
              </a:solidFill>
            </a:endParaRPr>
          </a:p>
          <a:p>
            <a:pPr marL="593725" indent="-457200">
              <a:lnSpc>
                <a:spcPct val="90000"/>
              </a:lnSpc>
            </a:pPr>
            <a:r>
              <a:rPr lang="en-US" altLang="en-US" sz="2800" b="1" dirty="0">
                <a:solidFill>
                  <a:schemeClr val="tx1"/>
                </a:solidFill>
              </a:rPr>
              <a:t>All CNPs must display  11x17 “And Justice For All” nondiscrimination poster in a prominent place</a:t>
            </a:r>
            <a:r>
              <a:rPr lang="en-US" altLang="en-US" sz="3200" b="1" dirty="0">
                <a:solidFill>
                  <a:schemeClr val="tx1"/>
                </a:solidFill>
              </a:rPr>
              <a:t>.</a:t>
            </a:r>
          </a:p>
          <a:p>
            <a:pPr>
              <a:lnSpc>
                <a:spcPct val="90000"/>
              </a:lnSpc>
            </a:pPr>
            <a:endParaRPr lang="en-US" altLang="en-US" sz="1600" dirty="0">
              <a:solidFill>
                <a:schemeClr val="tx1"/>
              </a:solidFill>
            </a:endParaRPr>
          </a:p>
          <a:p>
            <a:pPr>
              <a:lnSpc>
                <a:spcPct val="90000"/>
              </a:lnSpc>
            </a:pPr>
            <a:endParaRPr lang="en-US" altLang="en-US" sz="1600" dirty="0">
              <a:solidFill>
                <a:schemeClr val="tx1"/>
              </a:solidFill>
            </a:endParaRPr>
          </a:p>
          <a:p>
            <a:pPr>
              <a:lnSpc>
                <a:spcPct val="90000"/>
              </a:lnSpc>
            </a:pPr>
            <a:endParaRPr lang="en-US" altLang="en-US" sz="1600" dirty="0">
              <a:solidFill>
                <a:schemeClr val="tx1"/>
              </a:solidFill>
            </a:endParaRPr>
          </a:p>
        </p:txBody>
      </p:sp>
    </p:spTree>
    <p:extLst>
      <p:ext uri="{BB962C8B-B14F-4D97-AF65-F5344CB8AC3E}">
        <p14:creationId xmlns:p14="http://schemas.microsoft.com/office/powerpoint/2010/main" val="292970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FD5FCC-4E05-4269-95C0-2ED78EC690EB}"/>
              </a:ext>
            </a:extLst>
          </p:cNvPr>
          <p:cNvSpPr txBox="1">
            <a:spLocks noChangeArrowheads="1"/>
          </p:cNvSpPr>
          <p:nvPr/>
        </p:nvSpPr>
        <p:spPr>
          <a:xfrm>
            <a:off x="1073226" y="360802"/>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800" b="1">
                <a:solidFill>
                  <a:schemeClr val="tx1"/>
                </a:solidFill>
              </a:rPr>
              <a:t>Public Notification </a:t>
            </a:r>
            <a:r>
              <a:rPr lang="en-US" sz="4000" b="1">
                <a:solidFill>
                  <a:schemeClr val="tx1"/>
                </a:solidFill>
              </a:rPr>
              <a:t> (continued)</a:t>
            </a:r>
            <a:endParaRPr lang="en-US" sz="4000" b="1" dirty="0">
              <a:solidFill>
                <a:schemeClr val="tx1"/>
              </a:solidFill>
            </a:endParaRPr>
          </a:p>
        </p:txBody>
      </p:sp>
      <p:sp>
        <p:nvSpPr>
          <p:cNvPr id="3" name="Rectangle 3">
            <a:extLst>
              <a:ext uri="{FF2B5EF4-FFF2-40B4-BE49-F238E27FC236}">
                <a16:creationId xmlns:a16="http://schemas.microsoft.com/office/drawing/2014/main" id="{62070854-3D4A-4F60-B5A4-7985ED4AF03F}"/>
              </a:ext>
            </a:extLst>
          </p:cNvPr>
          <p:cNvSpPr txBox="1">
            <a:spLocks noChangeArrowheads="1"/>
          </p:cNvSpPr>
          <p:nvPr/>
        </p:nvSpPr>
        <p:spPr>
          <a:xfrm>
            <a:off x="984173" y="2229079"/>
            <a:ext cx="8229600" cy="453072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36525" indent="0">
              <a:lnSpc>
                <a:spcPct val="80000"/>
              </a:lnSpc>
              <a:buFont typeface="Wingdings 3" charset="2"/>
              <a:buNone/>
            </a:pPr>
            <a:r>
              <a:rPr lang="en-US" altLang="en-US" sz="3200" dirty="0">
                <a:solidFill>
                  <a:schemeClr val="tx1"/>
                </a:solidFill>
              </a:rPr>
              <a:t>CNPs must make program information available to the public upon request. </a:t>
            </a:r>
          </a:p>
          <a:p>
            <a:pPr marL="585788" lvl="1" indent="0">
              <a:lnSpc>
                <a:spcPct val="80000"/>
              </a:lnSpc>
              <a:buFont typeface="Wingdings 3" charset="2"/>
              <a:buNone/>
            </a:pPr>
            <a:r>
              <a:rPr lang="en-US" altLang="en-US" sz="2800" dirty="0">
                <a:solidFill>
                  <a:schemeClr val="tx1"/>
                </a:solidFill>
              </a:rPr>
              <a:t>Free &amp; Reduced Price Press Release</a:t>
            </a:r>
          </a:p>
          <a:p>
            <a:pPr marL="136525" indent="0">
              <a:lnSpc>
                <a:spcPct val="80000"/>
              </a:lnSpc>
              <a:buFont typeface="Wingdings 3" charset="2"/>
              <a:buNone/>
            </a:pPr>
            <a:endParaRPr lang="en-US" altLang="en-US" sz="1400" dirty="0">
              <a:solidFill>
                <a:schemeClr val="tx1"/>
              </a:solidFill>
            </a:endParaRPr>
          </a:p>
          <a:p>
            <a:pPr marL="136525" indent="0">
              <a:lnSpc>
                <a:spcPct val="80000"/>
              </a:lnSpc>
              <a:buFont typeface="Wingdings 3" charset="2"/>
              <a:buNone/>
            </a:pPr>
            <a:r>
              <a:rPr lang="en-US" altLang="en-US" sz="3200" dirty="0">
                <a:solidFill>
                  <a:schemeClr val="tx1"/>
                </a:solidFill>
              </a:rPr>
              <a:t>Upon initial visit, parents must be given specific program information pertinent to receipt of benefits through CNPs. </a:t>
            </a:r>
          </a:p>
          <a:p>
            <a:pPr marL="585788" lvl="1" indent="0">
              <a:lnSpc>
                <a:spcPct val="80000"/>
              </a:lnSpc>
              <a:buFont typeface="Wingdings 3" charset="2"/>
              <a:buNone/>
            </a:pPr>
            <a:r>
              <a:rPr lang="en-US" altLang="en-US" sz="2800" dirty="0">
                <a:solidFill>
                  <a:schemeClr val="tx1"/>
                </a:solidFill>
              </a:rPr>
              <a:t>Meal Benefit Form</a:t>
            </a:r>
          </a:p>
          <a:p>
            <a:pPr marL="136525" indent="0">
              <a:lnSpc>
                <a:spcPct val="80000"/>
              </a:lnSpc>
              <a:buFont typeface="Wingdings 3" charset="2"/>
              <a:buNone/>
            </a:pPr>
            <a:endParaRPr lang="en-US" altLang="en-US" sz="1400" dirty="0">
              <a:solidFill>
                <a:schemeClr val="tx1"/>
              </a:solidFill>
            </a:endParaRPr>
          </a:p>
          <a:p>
            <a:pPr marL="136525" indent="0">
              <a:lnSpc>
                <a:spcPct val="80000"/>
              </a:lnSpc>
              <a:buFont typeface="Wingdings 3" charset="2"/>
              <a:buNone/>
            </a:pPr>
            <a:r>
              <a:rPr lang="en-US" altLang="en-US" sz="3200" dirty="0">
                <a:solidFill>
                  <a:schemeClr val="tx1"/>
                </a:solidFill>
              </a:rPr>
              <a:t>Nondiscrimination statement and a procedure for filing a complaint must be  readily available to households participating in program.</a:t>
            </a:r>
          </a:p>
        </p:txBody>
      </p:sp>
    </p:spTree>
    <p:extLst>
      <p:ext uri="{BB962C8B-B14F-4D97-AF65-F5344CB8AC3E}">
        <p14:creationId xmlns:p14="http://schemas.microsoft.com/office/powerpoint/2010/main" val="397636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A24C41-E572-49AC-BAFC-18B9DE9718C6}"/>
              </a:ext>
            </a:extLst>
          </p:cNvPr>
          <p:cNvSpPr txBox="1">
            <a:spLocks noChangeArrowheads="1"/>
          </p:cNvSpPr>
          <p:nvPr/>
        </p:nvSpPr>
        <p:spPr>
          <a:xfrm>
            <a:off x="1504720" y="502920"/>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dirty="0">
                <a:solidFill>
                  <a:schemeClr val="tx1"/>
                </a:solidFill>
              </a:rPr>
              <a:t>Data Collection and Maintenance</a:t>
            </a:r>
          </a:p>
        </p:txBody>
      </p:sp>
      <p:sp>
        <p:nvSpPr>
          <p:cNvPr id="3" name="Rectangle 3">
            <a:extLst>
              <a:ext uri="{FF2B5EF4-FFF2-40B4-BE49-F238E27FC236}">
                <a16:creationId xmlns:a16="http://schemas.microsoft.com/office/drawing/2014/main" id="{99E0E755-FBBD-4FCD-9BC4-5882912A1330}"/>
              </a:ext>
            </a:extLst>
          </p:cNvPr>
          <p:cNvSpPr txBox="1">
            <a:spLocks noChangeArrowheads="1"/>
          </p:cNvSpPr>
          <p:nvPr/>
        </p:nvSpPr>
        <p:spPr>
          <a:xfrm>
            <a:off x="392016" y="1850072"/>
            <a:ext cx="9203675" cy="29442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altLang="en-US" sz="2800" b="1" dirty="0">
                <a:solidFill>
                  <a:schemeClr val="tx1"/>
                </a:solidFill>
              </a:rPr>
              <a:t>Ensure that racial/ethnic data are collected annually and maintained on file for 3 years + current year for each site</a:t>
            </a:r>
          </a:p>
          <a:p>
            <a:pPr>
              <a:lnSpc>
                <a:spcPct val="90000"/>
              </a:lnSpc>
            </a:pPr>
            <a:endParaRPr lang="en-US" altLang="en-US" sz="2400" b="1" dirty="0">
              <a:solidFill>
                <a:schemeClr val="tx1"/>
              </a:solidFill>
            </a:endParaRPr>
          </a:p>
          <a:p>
            <a:pPr>
              <a:lnSpc>
                <a:spcPct val="90000"/>
              </a:lnSpc>
            </a:pPr>
            <a:r>
              <a:rPr lang="en-US" altLang="en-US" sz="2800" b="1" u="sng" dirty="0">
                <a:solidFill>
                  <a:schemeClr val="tx1"/>
                </a:solidFill>
              </a:rPr>
              <a:t>Two Categories </a:t>
            </a:r>
            <a:r>
              <a:rPr lang="en-US" altLang="en-US" sz="2800" b="1" dirty="0">
                <a:solidFill>
                  <a:schemeClr val="tx1"/>
                </a:solidFill>
              </a:rPr>
              <a:t>shall be used when collecting  and reporting: </a:t>
            </a:r>
            <a:r>
              <a:rPr lang="en-US" altLang="en-US" sz="2800" b="1" u="sng" dirty="0">
                <a:solidFill>
                  <a:schemeClr val="tx1"/>
                </a:solidFill>
              </a:rPr>
              <a:t>race</a:t>
            </a:r>
            <a:r>
              <a:rPr lang="en-US" altLang="en-US" sz="2800" b="1" dirty="0">
                <a:solidFill>
                  <a:schemeClr val="tx1"/>
                </a:solidFill>
              </a:rPr>
              <a:t> and </a:t>
            </a:r>
            <a:r>
              <a:rPr lang="en-US" altLang="en-US" sz="2800" b="1" u="sng" dirty="0">
                <a:solidFill>
                  <a:schemeClr val="tx1"/>
                </a:solidFill>
              </a:rPr>
              <a:t>ethnicity</a:t>
            </a:r>
            <a:endParaRPr lang="en-US" altLang="en-US" sz="2400" b="1" u="sng" dirty="0">
              <a:solidFill>
                <a:schemeClr val="tx1"/>
              </a:solidFill>
            </a:endParaRPr>
          </a:p>
        </p:txBody>
      </p:sp>
      <p:pic>
        <p:nvPicPr>
          <p:cNvPr id="4" name="Picture 8" descr="C:\Users\efong\AppData\Local\Microsoft\Windows\Temporary Internet Files\Content.IE5\1UJFGHAV\istockphoto_10023480-happy-children-holding-hands-playing-outside-spring-summer-nature-cartoon[1].jpg">
            <a:extLst>
              <a:ext uri="{FF2B5EF4-FFF2-40B4-BE49-F238E27FC236}">
                <a16:creationId xmlns:a16="http://schemas.microsoft.com/office/drawing/2014/main" id="{05A2D408-A1AC-4266-969F-DB7DE01D2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279" y="4924539"/>
            <a:ext cx="563499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7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17D67C-30BC-4DB1-B155-6CBBD3471E03}"/>
              </a:ext>
            </a:extLst>
          </p:cNvPr>
          <p:cNvSpPr>
            <a:spLocks noGrp="1" noChangeArrowheads="1"/>
          </p:cNvSpPr>
          <p:nvPr>
            <p:ph type="title"/>
          </p:nvPr>
        </p:nvSpPr>
        <p:spPr>
          <a:xfrm>
            <a:off x="1250415" y="923046"/>
            <a:ext cx="8229600" cy="1143000"/>
          </a:xfrm>
        </p:spPr>
        <p:txBody>
          <a:bodyPr anchorCtr="0">
            <a:noAutofit/>
          </a:bodyPr>
          <a:lstStyle/>
          <a:p>
            <a:pPr eaLnBrk="1" fontAlgn="auto" hangingPunct="1">
              <a:spcAft>
                <a:spcPts val="0"/>
              </a:spcAft>
              <a:defRPr/>
            </a:pPr>
            <a:r>
              <a:rPr lang="en-US" sz="4000" b="1" dirty="0">
                <a:effectLst/>
              </a:rPr>
              <a:t>Data Collection and Maintenance</a:t>
            </a:r>
          </a:p>
        </p:txBody>
      </p:sp>
      <p:sp>
        <p:nvSpPr>
          <p:cNvPr id="3" name="Rectangle 3">
            <a:extLst>
              <a:ext uri="{FF2B5EF4-FFF2-40B4-BE49-F238E27FC236}">
                <a16:creationId xmlns:a16="http://schemas.microsoft.com/office/drawing/2014/main" id="{5371A60A-D965-455B-89BB-760D59F87995}"/>
              </a:ext>
            </a:extLst>
          </p:cNvPr>
          <p:cNvSpPr txBox="1">
            <a:spLocks noChangeArrowheads="1"/>
          </p:cNvSpPr>
          <p:nvPr/>
        </p:nvSpPr>
        <p:spPr>
          <a:xfrm>
            <a:off x="631634" y="2066046"/>
            <a:ext cx="8305800" cy="750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lnSpc>
                <a:spcPct val="90000"/>
              </a:lnSpc>
              <a:buFont typeface="Wingdings" pitchFamily="2" charset="2"/>
              <a:buNone/>
            </a:pPr>
            <a:r>
              <a:rPr lang="en-US" altLang="en-US" sz="3200" b="1"/>
              <a:t>1.) </a:t>
            </a:r>
            <a:r>
              <a:rPr lang="en-US" altLang="en-US" sz="3200" b="1" u="sng"/>
              <a:t>Ethnicity</a:t>
            </a:r>
            <a:r>
              <a:rPr lang="en-US" altLang="en-US" sz="3200" b="1"/>
              <a:t>-</a:t>
            </a:r>
            <a:endParaRPr lang="en-US" altLang="en-US" sz="3200" b="1" dirty="0"/>
          </a:p>
        </p:txBody>
      </p:sp>
      <p:sp>
        <p:nvSpPr>
          <p:cNvPr id="4" name="Content Placeholder 2">
            <a:extLst>
              <a:ext uri="{FF2B5EF4-FFF2-40B4-BE49-F238E27FC236}">
                <a16:creationId xmlns:a16="http://schemas.microsoft.com/office/drawing/2014/main" id="{D3B062E9-3D73-4E6A-9EDE-0588A64B0C10}"/>
              </a:ext>
            </a:extLst>
          </p:cNvPr>
          <p:cNvSpPr txBox="1">
            <a:spLocks/>
          </p:cNvSpPr>
          <p:nvPr/>
        </p:nvSpPr>
        <p:spPr>
          <a:xfrm>
            <a:off x="444348" y="2990064"/>
            <a:ext cx="4114800" cy="344011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400" b="1" dirty="0">
                <a:solidFill>
                  <a:schemeClr val="tx1"/>
                </a:solidFill>
              </a:rPr>
              <a:t>Hispanic/Latino</a:t>
            </a:r>
          </a:p>
          <a:p>
            <a:pPr marL="812800" lvl="2" indent="-411163">
              <a:buClr>
                <a:srgbClr val="F9F9F9"/>
              </a:buClr>
              <a:buSzPct val="65000"/>
              <a:buFont typeface="Wingdings 2" pitchFamily="18" charset="2"/>
              <a:buChar char=""/>
            </a:pPr>
            <a:r>
              <a:rPr lang="en-US" sz="2200" dirty="0">
                <a:solidFill>
                  <a:schemeClr val="tx1"/>
                </a:solidFill>
              </a:rPr>
              <a:t>A person of Cuban, Mexican, Puerto Rican, South or Central American, or other Spanish culture or origin - regardless of race</a:t>
            </a:r>
          </a:p>
          <a:p>
            <a:endParaRPr lang="en-US" dirty="0">
              <a:solidFill>
                <a:schemeClr val="tx1"/>
              </a:solidFill>
            </a:endParaRPr>
          </a:p>
        </p:txBody>
      </p:sp>
      <p:sp>
        <p:nvSpPr>
          <p:cNvPr id="5" name="Rectangle 4">
            <a:extLst>
              <a:ext uri="{FF2B5EF4-FFF2-40B4-BE49-F238E27FC236}">
                <a16:creationId xmlns:a16="http://schemas.microsoft.com/office/drawing/2014/main" id="{A6B9C469-7BEA-4706-8265-3FE3500E7B8F}"/>
              </a:ext>
            </a:extLst>
          </p:cNvPr>
          <p:cNvSpPr/>
          <p:nvPr/>
        </p:nvSpPr>
        <p:spPr>
          <a:xfrm>
            <a:off x="4784534" y="3210070"/>
            <a:ext cx="914400"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effectLst/>
              </a:rPr>
              <a:t>or</a:t>
            </a:r>
            <a:endParaRPr lang="en-US" sz="5400" b="1" cap="none" spc="0" dirty="0">
              <a:ln w="50800"/>
              <a:effectLst/>
            </a:endParaRPr>
          </a:p>
        </p:txBody>
      </p:sp>
      <p:sp>
        <p:nvSpPr>
          <p:cNvPr id="6" name="Content Placeholder 6">
            <a:extLst>
              <a:ext uri="{FF2B5EF4-FFF2-40B4-BE49-F238E27FC236}">
                <a16:creationId xmlns:a16="http://schemas.microsoft.com/office/drawing/2014/main" id="{12D34B84-E37C-4BD8-AA9F-EFD00F7A1222}"/>
              </a:ext>
            </a:extLst>
          </p:cNvPr>
          <p:cNvSpPr txBox="1">
            <a:spLocks/>
          </p:cNvSpPr>
          <p:nvPr/>
        </p:nvSpPr>
        <p:spPr>
          <a:xfrm>
            <a:off x="5924320" y="3692611"/>
            <a:ext cx="4419600" cy="69691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400" b="1">
                <a:solidFill>
                  <a:schemeClr val="tx1"/>
                </a:solidFill>
              </a:rPr>
              <a:t>Non-Hispanic/Non-Latino</a:t>
            </a:r>
          </a:p>
          <a:p>
            <a:endParaRPr lang="en-US" sz="2400" dirty="0">
              <a:solidFill>
                <a:schemeClr val="tx1"/>
              </a:solidFill>
            </a:endParaRPr>
          </a:p>
        </p:txBody>
      </p:sp>
      <p:pic>
        <p:nvPicPr>
          <p:cNvPr id="7" name="Picture 8" descr="C:\Users\efong\AppData\Local\Microsoft\Windows\Temporary Internet Files\Content.IE5\1UJFGHAV\istockphoto_10023480-happy-children-holding-hands-playing-outside-spring-summer-nature-cartoon[1].jpg">
            <a:extLst>
              <a:ext uri="{FF2B5EF4-FFF2-40B4-BE49-F238E27FC236}">
                <a16:creationId xmlns:a16="http://schemas.microsoft.com/office/drawing/2014/main" id="{E0BB1914-A1A7-41E0-80CB-4F01EE5D9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34" y="5004594"/>
            <a:ext cx="4114800" cy="152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82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8389E9-270B-4115-B202-7E5CD7E73D27}"/>
              </a:ext>
            </a:extLst>
          </p:cNvPr>
          <p:cNvSpPr>
            <a:spLocks noGrp="1" noChangeArrowheads="1"/>
          </p:cNvSpPr>
          <p:nvPr>
            <p:ph type="title"/>
          </p:nvPr>
        </p:nvSpPr>
        <p:spPr>
          <a:xfrm>
            <a:off x="1426684" y="737346"/>
            <a:ext cx="8229600" cy="1143000"/>
          </a:xfrm>
        </p:spPr>
        <p:txBody>
          <a:bodyPr anchorCtr="0">
            <a:noAutofit/>
          </a:bodyPr>
          <a:lstStyle/>
          <a:p>
            <a:pPr eaLnBrk="1" fontAlgn="auto" hangingPunct="1">
              <a:spcAft>
                <a:spcPts val="0"/>
              </a:spcAft>
              <a:defRPr/>
            </a:pPr>
            <a:r>
              <a:rPr lang="en-US" sz="4000" b="1" dirty="0">
                <a:effectLst/>
              </a:rPr>
              <a:t>Data Collection and Maintenance</a:t>
            </a:r>
          </a:p>
        </p:txBody>
      </p:sp>
      <p:pic>
        <p:nvPicPr>
          <p:cNvPr id="3" name="Picture 2">
            <a:extLst>
              <a:ext uri="{FF2B5EF4-FFF2-40B4-BE49-F238E27FC236}">
                <a16:creationId xmlns:a16="http://schemas.microsoft.com/office/drawing/2014/main" id="{3F07E811-29C9-4329-A578-2EC6600FB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0" y="1472588"/>
            <a:ext cx="8686800" cy="619296"/>
          </a:xfrm>
          <a:prstGeom prst="rect">
            <a:avLst/>
          </a:prstGeom>
        </p:spPr>
      </p:pic>
      <p:sp>
        <p:nvSpPr>
          <p:cNvPr id="4" name="Rectangle 3">
            <a:extLst>
              <a:ext uri="{FF2B5EF4-FFF2-40B4-BE49-F238E27FC236}">
                <a16:creationId xmlns:a16="http://schemas.microsoft.com/office/drawing/2014/main" id="{2100AD9E-C34D-436F-A94D-3EE7702B0E94}"/>
              </a:ext>
            </a:extLst>
          </p:cNvPr>
          <p:cNvSpPr>
            <a:spLocks noGrp="1" noChangeArrowheads="1"/>
          </p:cNvSpPr>
          <p:nvPr>
            <p:ph idx="1"/>
          </p:nvPr>
        </p:nvSpPr>
        <p:spPr>
          <a:xfrm>
            <a:off x="1085162" y="1782236"/>
            <a:ext cx="8229600" cy="4708525"/>
          </a:xfrm>
        </p:spPr>
        <p:txBody>
          <a:bodyPr>
            <a:normAutofit lnSpcReduction="10000"/>
          </a:bodyPr>
          <a:lstStyle/>
          <a:p>
            <a:pPr algn="ctr" eaLnBrk="1" hangingPunct="1">
              <a:lnSpc>
                <a:spcPct val="90000"/>
              </a:lnSpc>
              <a:buFont typeface="Wingdings" pitchFamily="2" charset="2"/>
              <a:buNone/>
            </a:pPr>
            <a:endParaRPr lang="en-US" altLang="en-US" sz="3200" b="1" dirty="0"/>
          </a:p>
          <a:p>
            <a:pPr algn="ctr" eaLnBrk="1" hangingPunct="1">
              <a:lnSpc>
                <a:spcPct val="90000"/>
              </a:lnSpc>
              <a:buFont typeface="Wingdings" pitchFamily="2" charset="2"/>
              <a:buNone/>
            </a:pPr>
            <a:r>
              <a:rPr lang="en-US" altLang="en-US" sz="3200" b="1" u="sng" dirty="0"/>
              <a:t>2. Racial Categories</a:t>
            </a:r>
          </a:p>
          <a:p>
            <a:r>
              <a:rPr lang="en-US" b="1" dirty="0"/>
              <a:t>Black or African American</a:t>
            </a:r>
            <a:r>
              <a:rPr lang="en-US" sz="2400" b="1" dirty="0"/>
              <a:t> – </a:t>
            </a:r>
            <a:r>
              <a:rPr lang="en-US" sz="2400" dirty="0"/>
              <a:t>A</a:t>
            </a:r>
            <a:r>
              <a:rPr lang="en-US" sz="2400" b="1" dirty="0"/>
              <a:t> </a:t>
            </a:r>
            <a:r>
              <a:rPr lang="en-US" sz="2400" dirty="0"/>
              <a:t>person having origins in any of the black racial groups of Africa</a:t>
            </a:r>
          </a:p>
          <a:p>
            <a:r>
              <a:rPr lang="en-US" b="1" dirty="0"/>
              <a:t>White</a:t>
            </a:r>
            <a:r>
              <a:rPr lang="en-US" sz="2400" b="1" dirty="0"/>
              <a:t> - </a:t>
            </a:r>
            <a:r>
              <a:rPr lang="en-US" sz="2400" dirty="0"/>
              <a:t>A person having origins in any of the original peoples of Europe, the Middle East, or North America</a:t>
            </a:r>
          </a:p>
          <a:p>
            <a:r>
              <a:rPr lang="en-US" b="1" dirty="0"/>
              <a:t>Asian</a:t>
            </a:r>
            <a:r>
              <a:rPr lang="en-US" sz="2400" b="1" dirty="0"/>
              <a:t> - </a:t>
            </a:r>
            <a:r>
              <a:rPr lang="en-US" sz="2400" dirty="0"/>
              <a:t>A person having origins in any of the peoples of the Far East, Southeast Asia, or the Indian subcontinent, including:  Cambodia, China, India, Japan, Korea, Malaysia, Pakistan, the Philippine Islands, Thailand, and Vietnam</a:t>
            </a:r>
          </a:p>
          <a:p>
            <a:pPr algn="ctr" eaLnBrk="1" hangingPunct="1">
              <a:lnSpc>
                <a:spcPct val="90000"/>
              </a:lnSpc>
              <a:buFont typeface="Wingdings" pitchFamily="2" charset="2"/>
              <a:buNone/>
            </a:pPr>
            <a:endParaRPr lang="en-US" altLang="en-US" sz="3200" b="1" dirty="0"/>
          </a:p>
        </p:txBody>
      </p:sp>
    </p:spTree>
    <p:extLst>
      <p:ext uri="{BB962C8B-B14F-4D97-AF65-F5344CB8AC3E}">
        <p14:creationId xmlns:p14="http://schemas.microsoft.com/office/powerpoint/2010/main" val="38720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981FCB-53C1-4A56-A741-842B9BBA20E2}"/>
              </a:ext>
            </a:extLst>
          </p:cNvPr>
          <p:cNvSpPr>
            <a:spLocks noGrp="1" noChangeArrowheads="1"/>
          </p:cNvSpPr>
          <p:nvPr>
            <p:ph type="title"/>
          </p:nvPr>
        </p:nvSpPr>
        <p:spPr>
          <a:xfrm>
            <a:off x="1371600" y="770397"/>
            <a:ext cx="8229600" cy="1143000"/>
          </a:xfrm>
        </p:spPr>
        <p:txBody>
          <a:bodyPr anchorCtr="0">
            <a:noAutofit/>
          </a:bodyPr>
          <a:lstStyle/>
          <a:p>
            <a:pPr eaLnBrk="1" fontAlgn="auto" hangingPunct="1">
              <a:spcAft>
                <a:spcPts val="0"/>
              </a:spcAft>
              <a:defRPr/>
            </a:pPr>
            <a:r>
              <a:rPr lang="en-US" sz="4000" b="1" dirty="0">
                <a:effectLst/>
              </a:rPr>
              <a:t>Data Collection and Maintenance</a:t>
            </a:r>
          </a:p>
        </p:txBody>
      </p:sp>
      <p:pic>
        <p:nvPicPr>
          <p:cNvPr id="3" name="Picture 2">
            <a:extLst>
              <a:ext uri="{FF2B5EF4-FFF2-40B4-BE49-F238E27FC236}">
                <a16:creationId xmlns:a16="http://schemas.microsoft.com/office/drawing/2014/main" id="{553A2F95-EDAD-41BC-BE35-D99490CD4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3749"/>
            <a:ext cx="8686800" cy="619296"/>
          </a:xfrm>
          <a:prstGeom prst="rect">
            <a:avLst/>
          </a:prstGeom>
        </p:spPr>
      </p:pic>
      <p:sp>
        <p:nvSpPr>
          <p:cNvPr id="4" name="Rectangle 3">
            <a:extLst>
              <a:ext uri="{FF2B5EF4-FFF2-40B4-BE49-F238E27FC236}">
                <a16:creationId xmlns:a16="http://schemas.microsoft.com/office/drawing/2014/main" id="{36AA1463-4FB6-48DD-A3D1-32DB38BCC904}"/>
              </a:ext>
            </a:extLst>
          </p:cNvPr>
          <p:cNvSpPr>
            <a:spLocks noGrp="1" noChangeArrowheads="1"/>
          </p:cNvSpPr>
          <p:nvPr>
            <p:ph idx="1"/>
          </p:nvPr>
        </p:nvSpPr>
        <p:spPr>
          <a:xfrm>
            <a:off x="1041094" y="2013591"/>
            <a:ext cx="8229600" cy="4493438"/>
          </a:xfrm>
        </p:spPr>
        <p:txBody>
          <a:bodyPr>
            <a:normAutofit lnSpcReduction="10000"/>
          </a:bodyPr>
          <a:lstStyle/>
          <a:p>
            <a:pPr algn="ctr" eaLnBrk="1" hangingPunct="1">
              <a:lnSpc>
                <a:spcPct val="90000"/>
              </a:lnSpc>
              <a:buFont typeface="Wingdings" pitchFamily="2" charset="2"/>
              <a:buNone/>
            </a:pPr>
            <a:endParaRPr lang="en-US" altLang="en-US" sz="3200" b="1" dirty="0"/>
          </a:p>
          <a:p>
            <a:pPr algn="ctr" eaLnBrk="1" hangingPunct="1">
              <a:lnSpc>
                <a:spcPct val="90000"/>
              </a:lnSpc>
              <a:buFont typeface="Wingdings" pitchFamily="2" charset="2"/>
              <a:buNone/>
            </a:pPr>
            <a:r>
              <a:rPr lang="en-US" altLang="en-US" sz="3200" b="1" u="sng" dirty="0"/>
              <a:t>2. Racial Categories</a:t>
            </a:r>
          </a:p>
          <a:p>
            <a:pPr algn="ctr" eaLnBrk="1" hangingPunct="1">
              <a:lnSpc>
                <a:spcPct val="90000"/>
              </a:lnSpc>
              <a:buFont typeface="Wingdings" pitchFamily="2" charset="2"/>
              <a:buNone/>
            </a:pPr>
            <a:endParaRPr lang="en-US" altLang="en-US" sz="1800" b="1" dirty="0"/>
          </a:p>
          <a:p>
            <a:pPr eaLnBrk="1" hangingPunct="1">
              <a:lnSpc>
                <a:spcPct val="90000"/>
              </a:lnSpc>
              <a:buFont typeface="Wingdings" panose="05000000000000000000" pitchFamily="2" charset="2"/>
              <a:buChar char="q"/>
            </a:pPr>
            <a:r>
              <a:rPr lang="en-US" b="1" dirty="0"/>
              <a:t>Native Hawaiian or Other Pacific Islander </a:t>
            </a:r>
            <a:r>
              <a:rPr lang="en-US" sz="2400" b="1" dirty="0"/>
              <a:t>- </a:t>
            </a:r>
            <a:r>
              <a:rPr lang="en-US" sz="2400" dirty="0"/>
              <a:t>A person having origins in any of the original peoples of Hawaii, Guam, Samoa, or other Pacific Islands</a:t>
            </a:r>
          </a:p>
          <a:p>
            <a:pPr algn="ctr" eaLnBrk="1" hangingPunct="1">
              <a:lnSpc>
                <a:spcPct val="90000"/>
              </a:lnSpc>
              <a:buFont typeface="Wingdings" pitchFamily="2" charset="2"/>
              <a:buNone/>
            </a:pPr>
            <a:endParaRPr lang="en-US" altLang="en-US" sz="2400" b="1" dirty="0"/>
          </a:p>
          <a:p>
            <a:r>
              <a:rPr lang="en-US" b="1" dirty="0"/>
              <a:t>American Indian or Alaskan Native </a:t>
            </a:r>
            <a:r>
              <a:rPr lang="en-US" sz="2400" b="1" dirty="0"/>
              <a:t>- </a:t>
            </a:r>
            <a:r>
              <a:rPr lang="en-US" sz="2400" dirty="0"/>
              <a:t>A person having origins in any of the original peoples of North America (including Central America) who maintains tribal affiliation or community attachment</a:t>
            </a:r>
          </a:p>
          <a:p>
            <a:pPr algn="ctr" eaLnBrk="1" hangingPunct="1">
              <a:lnSpc>
                <a:spcPct val="90000"/>
              </a:lnSpc>
              <a:buFont typeface="Wingdings" pitchFamily="2" charset="2"/>
              <a:buNone/>
            </a:pPr>
            <a:endParaRPr lang="en-US" altLang="en-US" sz="3200" b="1" dirty="0"/>
          </a:p>
          <a:p>
            <a:pPr algn="ctr" eaLnBrk="1" hangingPunct="1">
              <a:lnSpc>
                <a:spcPct val="90000"/>
              </a:lnSpc>
              <a:buFont typeface="Wingdings" pitchFamily="2" charset="2"/>
              <a:buNone/>
            </a:pPr>
            <a:endParaRPr lang="en-US" altLang="en-US" sz="3200" b="1" dirty="0"/>
          </a:p>
        </p:txBody>
      </p:sp>
    </p:spTree>
    <p:extLst>
      <p:ext uri="{BB962C8B-B14F-4D97-AF65-F5344CB8AC3E}">
        <p14:creationId xmlns:p14="http://schemas.microsoft.com/office/powerpoint/2010/main" val="235489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9924BD-1963-496C-BE75-FE64AB009BA7}"/>
              </a:ext>
            </a:extLst>
          </p:cNvPr>
          <p:cNvSpPr txBox="1">
            <a:spLocks noChangeArrowheads="1"/>
          </p:cNvSpPr>
          <p:nvPr/>
        </p:nvSpPr>
        <p:spPr>
          <a:xfrm>
            <a:off x="1360583" y="503103"/>
            <a:ext cx="8229600" cy="1474787"/>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b="1">
                <a:solidFill>
                  <a:schemeClr val="tx1"/>
                </a:solidFill>
              </a:rPr>
              <a:t>Data Collection and Maintenance</a:t>
            </a:r>
            <a:br>
              <a:rPr lang="en-US" sz="4000" b="1">
                <a:solidFill>
                  <a:schemeClr val="tx1"/>
                </a:solidFill>
              </a:rPr>
            </a:br>
            <a:r>
              <a:rPr lang="en-US" sz="2800" b="1">
                <a:solidFill>
                  <a:schemeClr val="tx1"/>
                </a:solidFill>
              </a:rPr>
              <a:t>(continued)</a:t>
            </a:r>
            <a:endParaRPr lang="en-US" sz="2800" b="1" dirty="0">
              <a:solidFill>
                <a:schemeClr val="tx1"/>
              </a:solidFill>
            </a:endParaRPr>
          </a:p>
        </p:txBody>
      </p:sp>
      <p:sp>
        <p:nvSpPr>
          <p:cNvPr id="3" name="Rectangle 3">
            <a:extLst>
              <a:ext uri="{FF2B5EF4-FFF2-40B4-BE49-F238E27FC236}">
                <a16:creationId xmlns:a16="http://schemas.microsoft.com/office/drawing/2014/main" id="{F9E687A9-23AE-46FC-95C8-CFB7743092BB}"/>
              </a:ext>
            </a:extLst>
          </p:cNvPr>
          <p:cNvSpPr txBox="1">
            <a:spLocks noChangeArrowheads="1"/>
          </p:cNvSpPr>
          <p:nvPr/>
        </p:nvSpPr>
        <p:spPr>
          <a:xfrm>
            <a:off x="512285" y="2201537"/>
            <a:ext cx="8229600" cy="4267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buFont typeface="Wingdings" pitchFamily="2" charset="2"/>
              <a:buChar char="v"/>
            </a:pPr>
            <a:r>
              <a:rPr lang="en-US" altLang="en-US" sz="2800" b="1" dirty="0">
                <a:solidFill>
                  <a:schemeClr val="tx1"/>
                </a:solidFill>
              </a:rPr>
              <a:t>Complete Civil Rights Ethnic Data Report  annually by October 31.</a:t>
            </a:r>
          </a:p>
          <a:p>
            <a:pPr>
              <a:lnSpc>
                <a:spcPct val="80000"/>
              </a:lnSpc>
              <a:buFont typeface="Wingdings" pitchFamily="2" charset="2"/>
              <a:buChar char="v"/>
            </a:pPr>
            <a:endParaRPr lang="en-US" altLang="en-US" sz="1600" b="1" dirty="0">
              <a:solidFill>
                <a:schemeClr val="tx1"/>
              </a:solidFill>
            </a:endParaRPr>
          </a:p>
          <a:p>
            <a:pPr>
              <a:lnSpc>
                <a:spcPct val="80000"/>
              </a:lnSpc>
              <a:buFont typeface="Wingdings" pitchFamily="2" charset="2"/>
              <a:buChar char="v"/>
            </a:pPr>
            <a:r>
              <a:rPr lang="en-US" altLang="en-US" sz="2800" b="1" dirty="0">
                <a:solidFill>
                  <a:schemeClr val="tx1"/>
                </a:solidFill>
              </a:rPr>
              <a:t>Parents are asked to voluntarily identify racial/ethnic group of children on MBF.</a:t>
            </a:r>
          </a:p>
          <a:p>
            <a:pPr>
              <a:lnSpc>
                <a:spcPct val="80000"/>
              </a:lnSpc>
              <a:buFont typeface="Wingdings" pitchFamily="2" charset="2"/>
              <a:buChar char="v"/>
            </a:pPr>
            <a:endParaRPr lang="en-US" altLang="en-US" sz="1600" b="1" dirty="0">
              <a:solidFill>
                <a:schemeClr val="tx1"/>
              </a:solidFill>
            </a:endParaRPr>
          </a:p>
          <a:p>
            <a:pPr marL="457200" lvl="1" indent="0">
              <a:lnSpc>
                <a:spcPct val="80000"/>
              </a:lnSpc>
              <a:buFontTx/>
              <a:buNone/>
            </a:pPr>
            <a:endParaRPr lang="en-US" altLang="en-US" sz="1400" dirty="0">
              <a:solidFill>
                <a:schemeClr val="tx1"/>
              </a:solidFill>
            </a:endParaRPr>
          </a:p>
          <a:p>
            <a:pPr>
              <a:lnSpc>
                <a:spcPct val="80000"/>
              </a:lnSpc>
              <a:buFont typeface="Wingdings" pitchFamily="2" charset="2"/>
              <a:buNone/>
            </a:pPr>
            <a:endParaRPr lang="en-US" altLang="en-US" sz="1400" dirty="0">
              <a:solidFill>
                <a:schemeClr val="tx1"/>
              </a:solidFill>
            </a:endParaRPr>
          </a:p>
        </p:txBody>
      </p:sp>
      <p:pic>
        <p:nvPicPr>
          <p:cNvPr id="4" name="Picture 2" descr="C:\Users\efong\AppData\Local\Microsoft\Windows\Temporary Internet Files\Content.IE5\1UJFGHAV\racism[1].jpg">
            <a:extLst>
              <a:ext uri="{FF2B5EF4-FFF2-40B4-BE49-F238E27FC236}">
                <a16:creationId xmlns:a16="http://schemas.microsoft.com/office/drawing/2014/main" id="{52BA0FDF-3A9D-4417-889F-E02BA05818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598" y="4711602"/>
            <a:ext cx="2806547" cy="127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1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A236-3332-40A3-B681-AA4DD1BAEB6B}"/>
              </a:ext>
            </a:extLst>
          </p:cNvPr>
          <p:cNvSpPr>
            <a:spLocks noGrp="1"/>
          </p:cNvSpPr>
          <p:nvPr>
            <p:ph type="title"/>
          </p:nvPr>
        </p:nvSpPr>
        <p:spPr/>
        <p:txBody>
          <a:bodyPr>
            <a:normAutofit/>
          </a:bodyPr>
          <a:lstStyle/>
          <a:p>
            <a:r>
              <a:rPr lang="en-US" sz="4000" b="1" dirty="0"/>
              <a:t>Visual Observation</a:t>
            </a:r>
          </a:p>
        </p:txBody>
      </p:sp>
      <p:sp>
        <p:nvSpPr>
          <p:cNvPr id="3" name="Content Placeholder 2">
            <a:extLst>
              <a:ext uri="{FF2B5EF4-FFF2-40B4-BE49-F238E27FC236}">
                <a16:creationId xmlns:a16="http://schemas.microsoft.com/office/drawing/2014/main" id="{3877D97B-71FE-4E0B-B2C4-F54459F15015}"/>
              </a:ext>
            </a:extLst>
          </p:cNvPr>
          <p:cNvSpPr>
            <a:spLocks noGrp="1"/>
          </p:cNvSpPr>
          <p:nvPr>
            <p:ph idx="1"/>
          </p:nvPr>
        </p:nvSpPr>
        <p:spPr/>
        <p:txBody>
          <a:bodyPr/>
          <a:lstStyle/>
          <a:p>
            <a:r>
              <a:rPr lang="en-US" sz="2400" dirty="0"/>
              <a:t>As of May 2021, Visual Observation of Race/Ethnicity:</a:t>
            </a:r>
          </a:p>
          <a:p>
            <a:pPr marL="0" indent="0">
              <a:buNone/>
            </a:pPr>
            <a:r>
              <a:rPr lang="en-US" sz="2400" dirty="0"/>
              <a:t>                        </a:t>
            </a:r>
            <a:r>
              <a:rPr lang="en-US" sz="2800" b="1" u="sng" dirty="0"/>
              <a:t>NO LONGER ACCEPTABLE</a:t>
            </a:r>
          </a:p>
          <a:p>
            <a:endParaRPr lang="en-US" sz="2800" b="1" dirty="0"/>
          </a:p>
          <a:p>
            <a:r>
              <a:rPr lang="en-US" sz="2400" dirty="0"/>
              <a:t>Currently awaiting further guidance</a:t>
            </a:r>
            <a:endParaRPr lang="en-US" sz="1600" dirty="0"/>
          </a:p>
        </p:txBody>
      </p:sp>
    </p:spTree>
    <p:extLst>
      <p:ext uri="{BB962C8B-B14F-4D97-AF65-F5344CB8AC3E}">
        <p14:creationId xmlns:p14="http://schemas.microsoft.com/office/powerpoint/2010/main" val="2185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FEDE14-12E4-43F5-8EC4-D2F8E60BEBAB}"/>
              </a:ext>
            </a:extLst>
          </p:cNvPr>
          <p:cNvSpPr txBox="1">
            <a:spLocks noChangeArrowheads="1"/>
          </p:cNvSpPr>
          <p:nvPr/>
        </p:nvSpPr>
        <p:spPr>
          <a:xfrm>
            <a:off x="1752600" y="567369"/>
            <a:ext cx="86868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a:solidFill>
                  <a:schemeClr val="tx1"/>
                </a:solidFill>
              </a:rPr>
              <a:t>Limited English Proficiency</a:t>
            </a:r>
            <a:endParaRPr lang="en-US" sz="4400" b="1" dirty="0">
              <a:solidFill>
                <a:schemeClr val="tx1"/>
              </a:solidFill>
            </a:endParaRPr>
          </a:p>
        </p:txBody>
      </p:sp>
      <p:sp>
        <p:nvSpPr>
          <p:cNvPr id="3" name="Rectangle 3">
            <a:extLst>
              <a:ext uri="{FF2B5EF4-FFF2-40B4-BE49-F238E27FC236}">
                <a16:creationId xmlns:a16="http://schemas.microsoft.com/office/drawing/2014/main" id="{F2D77D10-9BA7-4075-96F2-A8BEBE5E9745}"/>
              </a:ext>
            </a:extLst>
          </p:cNvPr>
          <p:cNvSpPr txBox="1">
            <a:spLocks noChangeArrowheads="1"/>
          </p:cNvSpPr>
          <p:nvPr/>
        </p:nvSpPr>
        <p:spPr>
          <a:xfrm>
            <a:off x="522383" y="1707194"/>
            <a:ext cx="8229600" cy="45307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36525" indent="0">
              <a:buFont typeface="Wingdings 3" charset="2"/>
              <a:buNone/>
            </a:pPr>
            <a:r>
              <a:rPr lang="en-US" altLang="en-US" sz="3200" dirty="0">
                <a:solidFill>
                  <a:schemeClr val="tx1"/>
                </a:solidFill>
              </a:rPr>
              <a:t>If a significant number or proportion of eligible population needs service or information in a language other than English to be informed of or to participate, the institution shall take reasonable steps to provide appropriate language translations to such persons.</a:t>
            </a:r>
          </a:p>
        </p:txBody>
      </p:sp>
      <p:pic>
        <p:nvPicPr>
          <p:cNvPr id="4" name="Picture 3" descr="C:\Users\efong\AppData\Local\Microsoft\Windows\Temporary Internet Files\Content.IE5\Y3HPAHB1\1423079903_full[1].jpg">
            <a:extLst>
              <a:ext uri="{FF2B5EF4-FFF2-40B4-BE49-F238E27FC236}">
                <a16:creationId xmlns:a16="http://schemas.microsoft.com/office/drawing/2014/main" id="{299640A5-A4C9-4AC6-9148-9598FAA1A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603" y="5411116"/>
            <a:ext cx="4495800" cy="133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7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C334F2-A560-4006-92CF-8A89A58ECC36}"/>
              </a:ext>
            </a:extLst>
          </p:cNvPr>
          <p:cNvSpPr txBox="1">
            <a:spLocks noChangeArrowheads="1"/>
          </p:cNvSpPr>
          <p:nvPr/>
        </p:nvSpPr>
        <p:spPr>
          <a:xfrm>
            <a:off x="1415668" y="599501"/>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a:solidFill>
                  <a:schemeClr val="tx1"/>
                </a:solidFill>
              </a:rPr>
              <a:t>Limited English Proficiency </a:t>
            </a:r>
            <a:r>
              <a:rPr lang="en-US" sz="2800">
                <a:solidFill>
                  <a:schemeClr val="tx1"/>
                </a:solidFill>
              </a:rPr>
              <a:t>(continued)</a:t>
            </a:r>
            <a:endParaRPr lang="en-US" sz="2800" dirty="0">
              <a:solidFill>
                <a:schemeClr val="tx1"/>
              </a:solidFill>
            </a:endParaRPr>
          </a:p>
        </p:txBody>
      </p:sp>
      <p:sp>
        <p:nvSpPr>
          <p:cNvPr id="3" name="Rectangle 3">
            <a:extLst>
              <a:ext uri="{FF2B5EF4-FFF2-40B4-BE49-F238E27FC236}">
                <a16:creationId xmlns:a16="http://schemas.microsoft.com/office/drawing/2014/main" id="{1210149B-F36E-49D7-8403-05C1FC732A1B}"/>
              </a:ext>
            </a:extLst>
          </p:cNvPr>
          <p:cNvSpPr txBox="1">
            <a:spLocks noChangeArrowheads="1"/>
          </p:cNvSpPr>
          <p:nvPr/>
        </p:nvSpPr>
        <p:spPr>
          <a:xfrm>
            <a:off x="533400" y="2057400"/>
            <a:ext cx="7924800" cy="411480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 typeface="Wingdings" pitchFamily="2" charset="2"/>
              <a:buNone/>
            </a:pPr>
            <a:r>
              <a:rPr lang="en-US" altLang="en-US" sz="3600">
                <a:solidFill>
                  <a:schemeClr val="tx1"/>
                </a:solidFill>
              </a:rPr>
              <a:t>Consider ….</a:t>
            </a:r>
            <a:endParaRPr lang="en-US" altLang="en-US" sz="1100">
              <a:solidFill>
                <a:schemeClr val="tx1"/>
              </a:solidFill>
            </a:endParaRPr>
          </a:p>
          <a:p>
            <a:pPr>
              <a:lnSpc>
                <a:spcPct val="90000"/>
              </a:lnSpc>
              <a:buFont typeface="Wingdings" pitchFamily="2" charset="2"/>
              <a:buChar char="v"/>
            </a:pPr>
            <a:r>
              <a:rPr lang="en-US" altLang="en-US" sz="3600">
                <a:solidFill>
                  <a:schemeClr val="tx1"/>
                </a:solidFill>
              </a:rPr>
              <a:t>Number of </a:t>
            </a:r>
            <a:r>
              <a:rPr lang="en-US" altLang="en-US" sz="3600" i="1">
                <a:solidFill>
                  <a:schemeClr val="tx1"/>
                </a:solidFill>
              </a:rPr>
              <a:t>Limited English Proficiency</a:t>
            </a:r>
            <a:r>
              <a:rPr lang="en-US" altLang="en-US" sz="3600">
                <a:solidFill>
                  <a:schemeClr val="tx1"/>
                </a:solidFill>
              </a:rPr>
              <a:t> individuals participating in CNP</a:t>
            </a:r>
          </a:p>
          <a:p>
            <a:pPr>
              <a:lnSpc>
                <a:spcPct val="90000"/>
              </a:lnSpc>
              <a:buFont typeface="Wingdings" pitchFamily="2" charset="2"/>
              <a:buChar char="v"/>
            </a:pPr>
            <a:endParaRPr lang="en-US" altLang="en-US" sz="1100">
              <a:solidFill>
                <a:schemeClr val="tx1"/>
              </a:solidFill>
            </a:endParaRPr>
          </a:p>
          <a:p>
            <a:pPr>
              <a:lnSpc>
                <a:spcPct val="90000"/>
              </a:lnSpc>
              <a:buFont typeface="Wingdings" pitchFamily="2" charset="2"/>
              <a:buChar char="v"/>
            </a:pPr>
            <a:r>
              <a:rPr lang="en-US" altLang="en-US" sz="3600">
                <a:solidFill>
                  <a:schemeClr val="tx1"/>
                </a:solidFill>
              </a:rPr>
              <a:t>Frequency of contact </a:t>
            </a:r>
          </a:p>
          <a:p>
            <a:pPr>
              <a:lnSpc>
                <a:spcPct val="90000"/>
              </a:lnSpc>
              <a:buFont typeface="Wingdings" pitchFamily="2" charset="2"/>
              <a:buChar char="v"/>
            </a:pPr>
            <a:endParaRPr lang="en-US" altLang="en-US" sz="1100">
              <a:solidFill>
                <a:schemeClr val="tx1"/>
              </a:solidFill>
            </a:endParaRPr>
          </a:p>
          <a:p>
            <a:pPr>
              <a:lnSpc>
                <a:spcPct val="90000"/>
              </a:lnSpc>
              <a:buFont typeface="Wingdings" pitchFamily="2" charset="2"/>
              <a:buChar char="v"/>
            </a:pPr>
            <a:r>
              <a:rPr lang="en-US" altLang="en-US" sz="3600">
                <a:solidFill>
                  <a:schemeClr val="tx1"/>
                </a:solidFill>
              </a:rPr>
              <a:t>Nature and importance of Program</a:t>
            </a:r>
          </a:p>
          <a:p>
            <a:pPr>
              <a:lnSpc>
                <a:spcPct val="90000"/>
              </a:lnSpc>
              <a:buFont typeface="Wingdings" pitchFamily="2" charset="2"/>
              <a:buChar char="v"/>
            </a:pPr>
            <a:endParaRPr lang="en-US" altLang="en-US" sz="1100">
              <a:solidFill>
                <a:schemeClr val="tx1"/>
              </a:solidFill>
            </a:endParaRPr>
          </a:p>
          <a:p>
            <a:pPr>
              <a:lnSpc>
                <a:spcPct val="90000"/>
              </a:lnSpc>
              <a:buFont typeface="Wingdings" pitchFamily="2" charset="2"/>
              <a:buChar char="v"/>
            </a:pPr>
            <a:r>
              <a:rPr lang="en-US" altLang="en-US" sz="3600">
                <a:solidFill>
                  <a:schemeClr val="tx1"/>
                </a:solidFill>
              </a:rPr>
              <a:t>Resources available</a:t>
            </a:r>
            <a:endParaRPr lang="en-US" altLang="en-US" sz="3600" dirty="0">
              <a:solidFill>
                <a:schemeClr val="tx1"/>
              </a:solidFill>
            </a:endParaRPr>
          </a:p>
        </p:txBody>
      </p:sp>
    </p:spTree>
    <p:extLst>
      <p:ext uri="{BB962C8B-B14F-4D97-AF65-F5344CB8AC3E}">
        <p14:creationId xmlns:p14="http://schemas.microsoft.com/office/powerpoint/2010/main" val="18707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0C14FF-A688-4730-8DDB-22659D79D7A1}"/>
              </a:ext>
            </a:extLst>
          </p:cNvPr>
          <p:cNvSpPr>
            <a:spLocks noGrp="1"/>
          </p:cNvSpPr>
          <p:nvPr>
            <p:ph idx="1"/>
          </p:nvPr>
        </p:nvSpPr>
        <p:spPr>
          <a:xfrm>
            <a:off x="765998" y="1367372"/>
            <a:ext cx="8596312" cy="3881437"/>
          </a:xfrm>
        </p:spPr>
        <p:txBody>
          <a:bodyPr>
            <a:noAutofit/>
          </a:bodyPr>
          <a:lstStyle/>
          <a:p>
            <a:pPr marL="137160" indent="0" algn="ctr" eaLnBrk="1" fontAlgn="auto" hangingPunct="1">
              <a:spcAft>
                <a:spcPts val="0"/>
              </a:spcAft>
              <a:buClr>
                <a:schemeClr val="tx1">
                  <a:shade val="95000"/>
                </a:schemeClr>
              </a:buClr>
              <a:buNone/>
              <a:defRPr/>
            </a:pPr>
            <a:r>
              <a:rPr lang="en-US" sz="4400" u="sng" dirty="0">
                <a:effectLst>
                  <a:outerShdw blurRad="38100" dist="38100" dir="2700000" algn="tl">
                    <a:srgbClr val="000000">
                      <a:alpha val="43137"/>
                    </a:srgbClr>
                  </a:outerShdw>
                </a:effectLst>
              </a:rPr>
              <a:t>Civil rights</a:t>
            </a:r>
            <a:r>
              <a:rPr lang="en-US" sz="4400" dirty="0"/>
              <a:t> </a:t>
            </a:r>
            <a:r>
              <a:rPr lang="en-US" sz="4400" dirty="0">
                <a:effectLst>
                  <a:outerShdw blurRad="38100" dist="38100" dir="2700000" algn="tl">
                    <a:srgbClr val="000000">
                      <a:alpha val="43137"/>
                    </a:srgbClr>
                  </a:outerShdw>
                </a:effectLst>
              </a:rPr>
              <a:t>are the rights of individuals to receive equal treatment (and to be free from unfair treatment or "discrimination") in a number of settings; including education and employment.</a:t>
            </a:r>
          </a:p>
        </p:txBody>
      </p:sp>
    </p:spTree>
    <p:extLst>
      <p:ext uri="{BB962C8B-B14F-4D97-AF65-F5344CB8AC3E}">
        <p14:creationId xmlns:p14="http://schemas.microsoft.com/office/powerpoint/2010/main" val="37745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Screen Clipping">
            <a:extLst>
              <a:ext uri="{FF2B5EF4-FFF2-40B4-BE49-F238E27FC236}">
                <a16:creationId xmlns:a16="http://schemas.microsoft.com/office/drawing/2014/main" id="{02182E8D-EF85-40B8-87DE-27AD11B4F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243769"/>
            <a:ext cx="4038600" cy="3658702"/>
          </a:xfrm>
          <a:prstGeom prst="rect">
            <a:avLst/>
          </a:prstGeom>
        </p:spPr>
      </p:pic>
      <p:sp>
        <p:nvSpPr>
          <p:cNvPr id="3" name="Rectangle 2">
            <a:extLst>
              <a:ext uri="{FF2B5EF4-FFF2-40B4-BE49-F238E27FC236}">
                <a16:creationId xmlns:a16="http://schemas.microsoft.com/office/drawing/2014/main" id="{C88078FD-7305-46D3-99B1-4318A181E9A6}"/>
              </a:ext>
            </a:extLst>
          </p:cNvPr>
          <p:cNvSpPr txBox="1">
            <a:spLocks noChangeArrowheads="1"/>
          </p:cNvSpPr>
          <p:nvPr/>
        </p:nvSpPr>
        <p:spPr>
          <a:xfrm>
            <a:off x="1239398" y="533400"/>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dirty="0">
                <a:solidFill>
                  <a:schemeClr val="tx1"/>
                </a:solidFill>
              </a:rPr>
              <a:t>Limited English Proficiency </a:t>
            </a:r>
            <a:r>
              <a:rPr lang="en-US" sz="2800" dirty="0">
                <a:solidFill>
                  <a:schemeClr val="tx1"/>
                </a:solidFill>
              </a:rPr>
              <a:t>(</a:t>
            </a:r>
            <a:r>
              <a:rPr lang="en-US" sz="2800" b="1" dirty="0">
                <a:solidFill>
                  <a:schemeClr val="tx1"/>
                </a:solidFill>
              </a:rPr>
              <a:t>continued</a:t>
            </a:r>
            <a:r>
              <a:rPr lang="en-US" sz="2800" dirty="0">
                <a:solidFill>
                  <a:schemeClr val="tx1"/>
                </a:solidFill>
              </a:rPr>
              <a:t>)</a:t>
            </a:r>
          </a:p>
        </p:txBody>
      </p:sp>
      <p:sp>
        <p:nvSpPr>
          <p:cNvPr id="4" name="Rectangle 3">
            <a:extLst>
              <a:ext uri="{FF2B5EF4-FFF2-40B4-BE49-F238E27FC236}">
                <a16:creationId xmlns:a16="http://schemas.microsoft.com/office/drawing/2014/main" id="{CCBBBBB4-87A4-4E08-89DA-E4F7FF256969}"/>
              </a:ext>
            </a:extLst>
          </p:cNvPr>
          <p:cNvSpPr txBox="1">
            <a:spLocks noChangeArrowheads="1"/>
          </p:cNvSpPr>
          <p:nvPr/>
        </p:nvSpPr>
        <p:spPr>
          <a:xfrm>
            <a:off x="4458159" y="2209800"/>
            <a:ext cx="5197207" cy="4114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b="1" dirty="0">
                <a:solidFill>
                  <a:schemeClr val="tx1"/>
                </a:solidFill>
              </a:rPr>
              <a:t>Enrollment statements</a:t>
            </a:r>
          </a:p>
          <a:p>
            <a:r>
              <a:rPr lang="en-US" sz="2400" b="1" dirty="0">
                <a:solidFill>
                  <a:schemeClr val="tx1"/>
                </a:solidFill>
              </a:rPr>
              <a:t>Meal Benefit Forms</a:t>
            </a:r>
          </a:p>
          <a:p>
            <a:r>
              <a:rPr lang="en-US" sz="2400" b="1" dirty="0">
                <a:solidFill>
                  <a:schemeClr val="tx1"/>
                </a:solidFill>
              </a:rPr>
              <a:t>Menus</a:t>
            </a:r>
          </a:p>
          <a:p>
            <a:r>
              <a:rPr lang="en-US" sz="2400" b="1" dirty="0">
                <a:solidFill>
                  <a:schemeClr val="tx1"/>
                </a:solidFill>
              </a:rPr>
              <a:t>Informational brochures</a:t>
            </a:r>
          </a:p>
          <a:p>
            <a:r>
              <a:rPr lang="en-US" sz="2400" b="1" dirty="0">
                <a:solidFill>
                  <a:schemeClr val="tx1"/>
                </a:solidFill>
              </a:rPr>
              <a:t>Letters to families and notifications</a:t>
            </a:r>
          </a:p>
          <a:p>
            <a:r>
              <a:rPr lang="en-US" sz="2400" b="1" dirty="0">
                <a:solidFill>
                  <a:schemeClr val="tx1"/>
                </a:solidFill>
              </a:rPr>
              <a:t>Nondiscrimination statement</a:t>
            </a:r>
          </a:p>
          <a:p>
            <a:r>
              <a:rPr lang="en-US" sz="2400" b="1" dirty="0">
                <a:solidFill>
                  <a:schemeClr val="tx1"/>
                </a:solidFill>
              </a:rPr>
              <a:t>Free Translations – see http://www.freetranslation.com</a:t>
            </a:r>
          </a:p>
          <a:p>
            <a:pPr>
              <a:lnSpc>
                <a:spcPct val="90000"/>
              </a:lnSpc>
              <a:buFont typeface="Wingdings" pitchFamily="2" charset="2"/>
              <a:buNone/>
            </a:pPr>
            <a:endParaRPr lang="en-US" altLang="en-US" sz="2400" dirty="0">
              <a:solidFill>
                <a:schemeClr val="tx1"/>
              </a:solidFill>
            </a:endParaRPr>
          </a:p>
        </p:txBody>
      </p:sp>
    </p:spTree>
    <p:extLst>
      <p:ext uri="{BB962C8B-B14F-4D97-AF65-F5344CB8AC3E}">
        <p14:creationId xmlns:p14="http://schemas.microsoft.com/office/powerpoint/2010/main" val="397610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41CC48E-ACA2-4284-95FB-18FBFBC34A17}"/>
              </a:ext>
            </a:extLst>
          </p:cNvPr>
          <p:cNvSpPr>
            <a:spLocks noGrp="1" noChangeArrowheads="1"/>
          </p:cNvSpPr>
          <p:nvPr>
            <p:ph type="title"/>
          </p:nvPr>
        </p:nvSpPr>
        <p:spPr>
          <a:xfrm>
            <a:off x="1393634" y="340739"/>
            <a:ext cx="8229600" cy="1143000"/>
          </a:xfrm>
        </p:spPr>
        <p:txBody>
          <a:bodyPr>
            <a:noAutofit/>
          </a:bodyPr>
          <a:lstStyle/>
          <a:p>
            <a:pPr algn="ctr" eaLnBrk="1" fontAlgn="auto" hangingPunct="1">
              <a:spcAft>
                <a:spcPts val="0"/>
              </a:spcAft>
              <a:defRPr/>
            </a:pPr>
            <a:r>
              <a:rPr lang="en-US" sz="3600" b="1" dirty="0">
                <a:effectLst/>
              </a:rPr>
              <a:t>Reasonable Accommodation of</a:t>
            </a:r>
            <a:br>
              <a:rPr lang="en-US" sz="4000" b="1" dirty="0">
                <a:effectLst/>
              </a:rPr>
            </a:br>
            <a:r>
              <a:rPr lang="en-US" sz="3600" b="1" dirty="0">
                <a:effectLst/>
              </a:rPr>
              <a:t>Persons with Disabilities</a:t>
            </a:r>
          </a:p>
        </p:txBody>
      </p:sp>
      <p:sp>
        <p:nvSpPr>
          <p:cNvPr id="3" name="Rectangle 3">
            <a:extLst>
              <a:ext uri="{FF2B5EF4-FFF2-40B4-BE49-F238E27FC236}">
                <a16:creationId xmlns:a16="http://schemas.microsoft.com/office/drawing/2014/main" id="{0B998F23-E5D4-49EC-8856-0C6BD2D8B7A1}"/>
              </a:ext>
            </a:extLst>
          </p:cNvPr>
          <p:cNvSpPr>
            <a:spLocks noGrp="1" noChangeArrowheads="1"/>
          </p:cNvSpPr>
          <p:nvPr>
            <p:ph idx="1"/>
          </p:nvPr>
        </p:nvSpPr>
        <p:spPr>
          <a:xfrm>
            <a:off x="666520" y="2149475"/>
            <a:ext cx="8229600" cy="4708525"/>
          </a:xfrm>
        </p:spPr>
        <p:txBody>
          <a:bodyPr>
            <a:normAutofit/>
          </a:bodyPr>
          <a:lstStyle/>
          <a:p>
            <a:pPr eaLnBrk="1" hangingPunct="1">
              <a:lnSpc>
                <a:spcPct val="80000"/>
              </a:lnSpc>
              <a:buFont typeface="Wingdings" pitchFamily="2" charset="2"/>
              <a:buChar char="v"/>
            </a:pPr>
            <a:r>
              <a:rPr lang="en-US" altLang="en-US" sz="2400" b="1" u="sng" dirty="0"/>
              <a:t>Disability</a:t>
            </a:r>
            <a:r>
              <a:rPr lang="en-US" altLang="en-US" sz="2400" dirty="0"/>
              <a:t>: </a:t>
            </a:r>
            <a:r>
              <a:rPr lang="en-US" altLang="en-US" sz="2400" b="1" dirty="0"/>
              <a:t>physical or mental impairment which substantially limits one or more of an individual’s major life activities, has a record of such an impairment,</a:t>
            </a:r>
            <a:r>
              <a:rPr lang="en-US" altLang="en-US" sz="2400" u="sng" dirty="0"/>
              <a:t> </a:t>
            </a:r>
            <a:r>
              <a:rPr lang="en-US" altLang="en-US" sz="2400" b="1" u="sng" dirty="0"/>
              <a:t>or</a:t>
            </a:r>
            <a:r>
              <a:rPr lang="en-US" altLang="en-US" sz="2400" u="sng" dirty="0"/>
              <a:t> </a:t>
            </a:r>
            <a:r>
              <a:rPr lang="en-US" altLang="en-US" sz="2400" b="1" dirty="0"/>
              <a:t>is regarded as having such an impairment</a:t>
            </a:r>
          </a:p>
          <a:p>
            <a:pPr eaLnBrk="1" hangingPunct="1">
              <a:lnSpc>
                <a:spcPct val="80000"/>
              </a:lnSpc>
              <a:buFont typeface="Wingdings" pitchFamily="2" charset="2"/>
              <a:buChar char="v"/>
            </a:pPr>
            <a:r>
              <a:rPr lang="en-US" altLang="en-US" sz="2400" dirty="0"/>
              <a:t>Disabilities are defined based on Section 504 of the Rehabilitation Act/Americans with Disabilities Act and Part B of Individuals with Disabilities Education Act (IDEA)</a:t>
            </a:r>
          </a:p>
          <a:p>
            <a:pPr lvl="1" eaLnBrk="1" hangingPunct="1">
              <a:lnSpc>
                <a:spcPct val="80000"/>
              </a:lnSpc>
            </a:pPr>
            <a:r>
              <a:rPr lang="en-US" altLang="en-US" sz="2000" dirty="0"/>
              <a:t>Examples:  Orthopedic, visual, speech, hearing impairments; cerebral palsy; epilepsy; muscular dystrophy; multiple sclerosis; cancer; heart disease; food anaphylaxis (severe food allergy); metabolic diseases (such as diabetes)  </a:t>
            </a:r>
          </a:p>
        </p:txBody>
      </p:sp>
    </p:spTree>
    <p:extLst>
      <p:ext uri="{BB962C8B-B14F-4D97-AF65-F5344CB8AC3E}">
        <p14:creationId xmlns:p14="http://schemas.microsoft.com/office/powerpoint/2010/main" val="438425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8A1A-73E7-469A-AE76-46288BC36131}"/>
              </a:ext>
            </a:extLst>
          </p:cNvPr>
          <p:cNvSpPr>
            <a:spLocks noGrp="1"/>
          </p:cNvSpPr>
          <p:nvPr>
            <p:ph type="title"/>
          </p:nvPr>
        </p:nvSpPr>
        <p:spPr>
          <a:xfrm>
            <a:off x="2076680" y="594127"/>
            <a:ext cx="8229600" cy="1143000"/>
          </a:xfrm>
        </p:spPr>
        <p:txBody>
          <a:bodyPr>
            <a:normAutofit/>
          </a:bodyPr>
          <a:lstStyle/>
          <a:p>
            <a:r>
              <a:rPr lang="en-US" b="1" dirty="0"/>
              <a:t>Expanded Definition of Disability</a:t>
            </a:r>
          </a:p>
        </p:txBody>
      </p:sp>
      <p:sp>
        <p:nvSpPr>
          <p:cNvPr id="3" name="Content Placeholder 2">
            <a:extLst>
              <a:ext uri="{FF2B5EF4-FFF2-40B4-BE49-F238E27FC236}">
                <a16:creationId xmlns:a16="http://schemas.microsoft.com/office/drawing/2014/main" id="{52B44B35-3A05-45E6-B52A-E228C0C87DC8}"/>
              </a:ext>
            </a:extLst>
          </p:cNvPr>
          <p:cNvSpPr>
            <a:spLocks noGrp="1"/>
          </p:cNvSpPr>
          <p:nvPr>
            <p:ph idx="1"/>
          </p:nvPr>
        </p:nvSpPr>
        <p:spPr>
          <a:xfrm>
            <a:off x="666521" y="1941723"/>
            <a:ext cx="8229600" cy="4708525"/>
          </a:xfrm>
        </p:spPr>
        <p:txBody>
          <a:bodyPr>
            <a:normAutofit/>
          </a:bodyPr>
          <a:lstStyle/>
          <a:p>
            <a:r>
              <a:rPr lang="en-US" sz="2800" dirty="0"/>
              <a:t>Revises “Substantially Limits”</a:t>
            </a:r>
          </a:p>
          <a:p>
            <a:pPr lvl="1"/>
            <a:r>
              <a:rPr lang="en-US" sz="2400" dirty="0"/>
              <a:t>Need not prevent, or severely / significantly restrict a major life activity</a:t>
            </a:r>
          </a:p>
          <a:p>
            <a:pPr lvl="1"/>
            <a:r>
              <a:rPr lang="en-US" sz="2400" dirty="0"/>
              <a:t>Individualized assessment</a:t>
            </a:r>
          </a:p>
          <a:p>
            <a:pPr lvl="1"/>
            <a:r>
              <a:rPr lang="en-US" sz="2400" dirty="0"/>
              <a:t>Without regard to ameliorative effects of mitigating measures</a:t>
            </a:r>
          </a:p>
          <a:p>
            <a:pPr lvl="1"/>
            <a:r>
              <a:rPr lang="en-US" sz="2400" dirty="0"/>
              <a:t>May include an impairment that is episodic or in remission if it would substantially limit a major life activity when active</a:t>
            </a:r>
          </a:p>
        </p:txBody>
      </p:sp>
    </p:spTree>
    <p:extLst>
      <p:ext uri="{BB962C8B-B14F-4D97-AF65-F5344CB8AC3E}">
        <p14:creationId xmlns:p14="http://schemas.microsoft.com/office/powerpoint/2010/main" val="3661213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8CA3-BF5E-4050-A40E-9FF7A37EC2F7}"/>
              </a:ext>
            </a:extLst>
          </p:cNvPr>
          <p:cNvSpPr>
            <a:spLocks noGrp="1"/>
          </p:cNvSpPr>
          <p:nvPr>
            <p:ph type="title"/>
          </p:nvPr>
        </p:nvSpPr>
        <p:spPr>
          <a:xfrm>
            <a:off x="1981200" y="550060"/>
            <a:ext cx="8229600" cy="1143000"/>
          </a:xfrm>
        </p:spPr>
        <p:txBody>
          <a:bodyPr>
            <a:normAutofit/>
          </a:bodyPr>
          <a:lstStyle/>
          <a:p>
            <a:r>
              <a:rPr lang="en-US" b="1" dirty="0"/>
              <a:t>Expanded Definition of Disability</a:t>
            </a:r>
          </a:p>
        </p:txBody>
      </p:sp>
      <p:sp>
        <p:nvSpPr>
          <p:cNvPr id="3" name="Content Placeholder 4">
            <a:extLst>
              <a:ext uri="{FF2B5EF4-FFF2-40B4-BE49-F238E27FC236}">
                <a16:creationId xmlns:a16="http://schemas.microsoft.com/office/drawing/2014/main" id="{DEC0C736-753E-4009-AB6E-B174F244E5A0}"/>
              </a:ext>
            </a:extLst>
          </p:cNvPr>
          <p:cNvSpPr>
            <a:spLocks noGrp="1"/>
          </p:cNvSpPr>
          <p:nvPr>
            <p:ph idx="1"/>
          </p:nvPr>
        </p:nvSpPr>
        <p:spPr>
          <a:xfrm>
            <a:off x="509530" y="2118911"/>
            <a:ext cx="4572000" cy="3413125"/>
          </a:xfrm>
        </p:spPr>
        <p:txBody>
          <a:bodyPr>
            <a:normAutofit fontScale="92500"/>
          </a:bodyPr>
          <a:lstStyle/>
          <a:p>
            <a:pPr>
              <a:buFont typeface="Wingdings" panose="05000000000000000000" pitchFamily="2" charset="2"/>
              <a:buChar char="Ø"/>
            </a:pPr>
            <a:r>
              <a:rPr lang="en-US" sz="4800" b="1" dirty="0">
                <a:latin typeface="Gloucester MT Extra Condensed" panose="02030808020601010101" pitchFamily="18" charset="0"/>
              </a:rPr>
              <a:t>Major Life Activities</a:t>
            </a:r>
          </a:p>
          <a:p>
            <a:r>
              <a:rPr lang="en-US" sz="2800" dirty="0">
                <a:latin typeface="Georgia" panose="02040502050405020303" pitchFamily="18" charset="0"/>
              </a:rPr>
              <a:t>Seeing, hearing</a:t>
            </a:r>
          </a:p>
          <a:p>
            <a:r>
              <a:rPr lang="en-US" sz="2800" dirty="0">
                <a:latin typeface="Georgia" panose="02040502050405020303" pitchFamily="18" charset="0"/>
              </a:rPr>
              <a:t>Walking</a:t>
            </a:r>
          </a:p>
          <a:p>
            <a:r>
              <a:rPr lang="en-US" sz="2800" dirty="0">
                <a:latin typeface="Georgia" panose="02040502050405020303" pitchFamily="18" charset="0"/>
              </a:rPr>
              <a:t>Speaking, learning, reading</a:t>
            </a:r>
          </a:p>
          <a:p>
            <a:r>
              <a:rPr lang="en-US" sz="2800" dirty="0">
                <a:latin typeface="Georgia" panose="02040502050405020303" pitchFamily="18" charset="0"/>
              </a:rPr>
              <a:t>Eating</a:t>
            </a:r>
          </a:p>
          <a:p>
            <a:r>
              <a:rPr lang="en-US" sz="2800" dirty="0">
                <a:latin typeface="Georgia" panose="02040502050405020303" pitchFamily="18" charset="0"/>
              </a:rPr>
              <a:t>Breathing </a:t>
            </a:r>
          </a:p>
        </p:txBody>
      </p:sp>
      <p:sp>
        <p:nvSpPr>
          <p:cNvPr id="4" name="Down Arrow Callout 8">
            <a:extLst>
              <a:ext uri="{FF2B5EF4-FFF2-40B4-BE49-F238E27FC236}">
                <a16:creationId xmlns:a16="http://schemas.microsoft.com/office/drawing/2014/main" id="{F0840F15-5D4E-43BB-B7FE-40FFBA8E9B9A}"/>
              </a:ext>
            </a:extLst>
          </p:cNvPr>
          <p:cNvSpPr/>
          <p:nvPr/>
        </p:nvSpPr>
        <p:spPr>
          <a:xfrm>
            <a:off x="5720508" y="1645455"/>
            <a:ext cx="3505200" cy="1676400"/>
          </a:xfrm>
          <a:prstGeom prst="downArrowCallou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t>New Category of Major Life Activities</a:t>
            </a:r>
          </a:p>
        </p:txBody>
      </p:sp>
      <p:sp>
        <p:nvSpPr>
          <p:cNvPr id="5" name="Content Placeholder 5">
            <a:extLst>
              <a:ext uri="{FF2B5EF4-FFF2-40B4-BE49-F238E27FC236}">
                <a16:creationId xmlns:a16="http://schemas.microsoft.com/office/drawing/2014/main" id="{66918367-BA88-4790-A764-256C25CA22EB}"/>
              </a:ext>
            </a:extLst>
          </p:cNvPr>
          <p:cNvSpPr txBox="1">
            <a:spLocks/>
          </p:cNvSpPr>
          <p:nvPr/>
        </p:nvSpPr>
        <p:spPr>
          <a:xfrm>
            <a:off x="5503843" y="3422830"/>
            <a:ext cx="4114800" cy="3579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4000" b="1">
                <a:solidFill>
                  <a:schemeClr val="tx1"/>
                </a:solidFill>
                <a:latin typeface="Gloucester MT Extra Condensed" panose="02030808020601010101" pitchFamily="18" charset="0"/>
              </a:rPr>
              <a:t>Major Bodily Functions</a:t>
            </a:r>
          </a:p>
          <a:p>
            <a:r>
              <a:rPr lang="en-US" sz="2000">
                <a:solidFill>
                  <a:schemeClr val="tx1"/>
                </a:solidFill>
                <a:latin typeface="Georgia" panose="02040502050405020303" pitchFamily="18" charset="0"/>
              </a:rPr>
              <a:t>Digestive</a:t>
            </a:r>
          </a:p>
          <a:p>
            <a:r>
              <a:rPr lang="en-US" sz="2000">
                <a:solidFill>
                  <a:schemeClr val="tx1"/>
                </a:solidFill>
                <a:latin typeface="Georgia" panose="02040502050405020303" pitchFamily="18" charset="0"/>
              </a:rPr>
              <a:t>Immune system</a:t>
            </a:r>
          </a:p>
          <a:p>
            <a:r>
              <a:rPr lang="en-US" sz="2000">
                <a:solidFill>
                  <a:schemeClr val="tx1"/>
                </a:solidFill>
                <a:latin typeface="Georgia" panose="02040502050405020303" pitchFamily="18" charset="0"/>
              </a:rPr>
              <a:t>Respiratory</a:t>
            </a:r>
          </a:p>
          <a:p>
            <a:r>
              <a:rPr lang="en-US" sz="2000">
                <a:solidFill>
                  <a:schemeClr val="tx1"/>
                </a:solidFill>
                <a:latin typeface="Georgia" panose="02040502050405020303" pitchFamily="18" charset="0"/>
              </a:rPr>
              <a:t>Circulatory</a:t>
            </a:r>
          </a:p>
          <a:p>
            <a:r>
              <a:rPr lang="en-US" sz="2000">
                <a:solidFill>
                  <a:schemeClr val="tx1"/>
                </a:solidFill>
                <a:latin typeface="Georgia" panose="02040502050405020303" pitchFamily="18" charset="0"/>
              </a:rPr>
              <a:t>Neurological / Brain</a:t>
            </a:r>
            <a:endParaRPr lang="en-US" sz="20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85977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EBB423-C099-40AC-BD1C-044DADED12DC}"/>
              </a:ext>
            </a:extLst>
          </p:cNvPr>
          <p:cNvSpPr>
            <a:spLocks noGrp="1" noChangeArrowheads="1"/>
          </p:cNvSpPr>
          <p:nvPr>
            <p:ph type="title"/>
          </p:nvPr>
        </p:nvSpPr>
        <p:spPr>
          <a:xfrm>
            <a:off x="1415668" y="502185"/>
            <a:ext cx="8229600" cy="1143000"/>
          </a:xfrm>
        </p:spPr>
        <p:txBody>
          <a:bodyPr>
            <a:noAutofit/>
          </a:bodyPr>
          <a:lstStyle/>
          <a:p>
            <a:pPr algn="ctr" eaLnBrk="1" fontAlgn="auto" hangingPunct="1">
              <a:spcAft>
                <a:spcPts val="0"/>
              </a:spcAft>
              <a:defRPr/>
            </a:pPr>
            <a:r>
              <a:rPr lang="en-US" sz="3600" b="1" dirty="0">
                <a:effectLst/>
              </a:rPr>
              <a:t>What is the center’s responsibility to participants with disabilities?</a:t>
            </a:r>
          </a:p>
        </p:txBody>
      </p:sp>
      <p:pic>
        <p:nvPicPr>
          <p:cNvPr id="3" name="Picture 2" descr="C:\Users\efong\AppData\Local\Microsoft\Windows\Temporary Internet Files\Content.IE5\33PWUAFN\americans-with-disabilities-act[1].gif">
            <a:extLst>
              <a:ext uri="{FF2B5EF4-FFF2-40B4-BE49-F238E27FC236}">
                <a16:creationId xmlns:a16="http://schemas.microsoft.com/office/drawing/2014/main" id="{ABEF8E73-C19E-4F1A-BF54-0109D8597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585" y="2038580"/>
            <a:ext cx="1778758"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72555B-50FE-4C20-BB95-A98E28140EDE}"/>
              </a:ext>
            </a:extLst>
          </p:cNvPr>
          <p:cNvSpPr>
            <a:spLocks noGrp="1" noChangeArrowheads="1"/>
          </p:cNvSpPr>
          <p:nvPr>
            <p:ph idx="1"/>
          </p:nvPr>
        </p:nvSpPr>
        <p:spPr>
          <a:xfrm>
            <a:off x="358049" y="1981200"/>
            <a:ext cx="8229600" cy="4876800"/>
          </a:xfrm>
        </p:spPr>
        <p:txBody>
          <a:bodyPr>
            <a:normAutofit/>
          </a:bodyPr>
          <a:lstStyle/>
          <a:p>
            <a:pPr eaLnBrk="1" hangingPunct="1">
              <a:lnSpc>
                <a:spcPct val="90000"/>
              </a:lnSpc>
              <a:buFont typeface="Wingdings" pitchFamily="2" charset="2"/>
              <a:buChar char="v"/>
            </a:pPr>
            <a:r>
              <a:rPr lang="en-US" altLang="en-US" sz="2000" dirty="0"/>
              <a:t>Provide facilities for participants with disabilities</a:t>
            </a:r>
          </a:p>
          <a:p>
            <a:pPr lvl="1" eaLnBrk="1" hangingPunct="1">
              <a:lnSpc>
                <a:spcPct val="90000"/>
              </a:lnSpc>
              <a:buFont typeface="Wingdings" pitchFamily="2" charset="2"/>
              <a:buChar char="v"/>
            </a:pPr>
            <a:r>
              <a:rPr lang="en-US" altLang="en-US" sz="2400" dirty="0"/>
              <a:t>Examples:  accessible parking lots, entrances and exits, halls, elevators, restrooms, service animals, alternative arrangements for service</a:t>
            </a:r>
          </a:p>
          <a:p>
            <a:pPr lvl="1" eaLnBrk="1" hangingPunct="1">
              <a:lnSpc>
                <a:spcPct val="90000"/>
              </a:lnSpc>
              <a:buFont typeface="Wingdings" pitchFamily="2" charset="2"/>
              <a:buChar char="v"/>
            </a:pPr>
            <a:endParaRPr lang="en-US" altLang="en-US" sz="1100" dirty="0"/>
          </a:p>
          <a:p>
            <a:pPr eaLnBrk="1" hangingPunct="1">
              <a:lnSpc>
                <a:spcPct val="90000"/>
              </a:lnSpc>
              <a:buFont typeface="Wingdings" pitchFamily="2" charset="2"/>
              <a:buChar char="v"/>
            </a:pPr>
            <a:r>
              <a:rPr lang="en-US" altLang="en-US" sz="2000" dirty="0"/>
              <a:t>Provide appropriate information in alternative formats for persons with disabilities</a:t>
            </a:r>
          </a:p>
          <a:p>
            <a:pPr lvl="1" eaLnBrk="1" hangingPunct="1">
              <a:lnSpc>
                <a:spcPct val="90000"/>
              </a:lnSpc>
              <a:buFont typeface="Wingdings" pitchFamily="2" charset="2"/>
              <a:buChar char="v"/>
            </a:pPr>
            <a:r>
              <a:rPr lang="en-US" altLang="en-US" sz="2400" dirty="0"/>
              <a:t>Example:  Braille program materials, sign language interpreters</a:t>
            </a:r>
          </a:p>
          <a:p>
            <a:pPr lvl="1" eaLnBrk="1" hangingPunct="1">
              <a:lnSpc>
                <a:spcPct val="90000"/>
              </a:lnSpc>
              <a:buFont typeface="Wingdings" pitchFamily="2" charset="2"/>
              <a:buChar char="v"/>
            </a:pPr>
            <a:endParaRPr lang="en-US" altLang="en-US" sz="1100" dirty="0"/>
          </a:p>
          <a:p>
            <a:pPr eaLnBrk="1" hangingPunct="1">
              <a:lnSpc>
                <a:spcPct val="90000"/>
              </a:lnSpc>
              <a:buFont typeface="Wingdings" pitchFamily="2" charset="2"/>
              <a:buChar char="v"/>
            </a:pPr>
            <a:r>
              <a:rPr lang="en-US" altLang="en-US" sz="2000" dirty="0"/>
              <a:t>Provide food substitutions for students with disabilities when documented in writing by a licensed physician or State licensed health care professional</a:t>
            </a:r>
            <a:r>
              <a:rPr lang="en-US" altLang="en-US" sz="2800" dirty="0"/>
              <a:t>.</a:t>
            </a:r>
          </a:p>
          <a:p>
            <a:pPr lvl="1" eaLnBrk="1" hangingPunct="1">
              <a:lnSpc>
                <a:spcPct val="90000"/>
              </a:lnSpc>
              <a:buFontTx/>
              <a:buNone/>
            </a:pPr>
            <a:endParaRPr lang="en-US" altLang="en-US" sz="2400" dirty="0"/>
          </a:p>
        </p:txBody>
      </p:sp>
    </p:spTree>
    <p:extLst>
      <p:ext uri="{BB962C8B-B14F-4D97-AF65-F5344CB8AC3E}">
        <p14:creationId xmlns:p14="http://schemas.microsoft.com/office/powerpoint/2010/main" val="279679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F501852-8D0F-4E07-80B1-8ACAD764EFA1}"/>
              </a:ext>
            </a:extLst>
          </p:cNvPr>
          <p:cNvSpPr>
            <a:spLocks noGrp="1" noChangeArrowheads="1"/>
          </p:cNvSpPr>
          <p:nvPr>
            <p:ph type="title"/>
          </p:nvPr>
        </p:nvSpPr>
        <p:spPr>
          <a:xfrm>
            <a:off x="1839817" y="339687"/>
            <a:ext cx="7315200" cy="1265238"/>
          </a:xfrm>
        </p:spPr>
        <p:txBody>
          <a:bodyPr>
            <a:noAutofit/>
          </a:bodyPr>
          <a:lstStyle/>
          <a:p>
            <a:pPr eaLnBrk="1" fontAlgn="auto" hangingPunct="1">
              <a:spcAft>
                <a:spcPts val="0"/>
              </a:spcAft>
              <a:defRPr/>
            </a:pPr>
            <a:r>
              <a:rPr lang="en-US" sz="3600" b="1" dirty="0">
                <a:effectLst/>
              </a:rPr>
              <a:t>Special Dietary Needs: Medical Statement Form</a:t>
            </a:r>
          </a:p>
        </p:txBody>
      </p:sp>
      <p:sp>
        <p:nvSpPr>
          <p:cNvPr id="5" name="Content Placeholder 1">
            <a:extLst>
              <a:ext uri="{FF2B5EF4-FFF2-40B4-BE49-F238E27FC236}">
                <a16:creationId xmlns:a16="http://schemas.microsoft.com/office/drawing/2014/main" id="{9CE76434-0699-477C-8E64-6A47A8EDED34}"/>
              </a:ext>
            </a:extLst>
          </p:cNvPr>
          <p:cNvSpPr>
            <a:spLocks noGrp="1"/>
          </p:cNvSpPr>
          <p:nvPr>
            <p:ph sz="half" idx="1"/>
          </p:nvPr>
        </p:nvSpPr>
        <p:spPr>
          <a:xfrm>
            <a:off x="1674565" y="1992350"/>
            <a:ext cx="4038600" cy="4525963"/>
          </a:xfrm>
        </p:spPr>
        <p:txBody>
          <a:bodyPr/>
          <a:lstStyle/>
          <a:p>
            <a:r>
              <a:rPr lang="en-US" sz="2800" b="1" u="sng" dirty="0"/>
              <a:t>DISABILITY</a:t>
            </a:r>
          </a:p>
          <a:p>
            <a:r>
              <a:rPr lang="en-US" sz="2000" dirty="0"/>
              <a:t>Sponsors are </a:t>
            </a:r>
            <a:r>
              <a:rPr lang="en-US" sz="2000" b="1" u="sng" dirty="0"/>
              <a:t>required</a:t>
            </a:r>
            <a:r>
              <a:rPr lang="en-US" sz="2000" dirty="0"/>
              <a:t> to make substitutions for participants with food allergies deemed as </a:t>
            </a:r>
            <a:r>
              <a:rPr lang="en-US" sz="2000" b="1" dirty="0"/>
              <a:t>disabilities</a:t>
            </a:r>
            <a:endParaRPr lang="en-US" sz="2000" dirty="0"/>
          </a:p>
          <a:p>
            <a:r>
              <a:rPr lang="en-US" sz="2000" dirty="0"/>
              <a:t>A </a:t>
            </a:r>
            <a:r>
              <a:rPr lang="en-US" sz="2000" b="1" u="sng" dirty="0"/>
              <a:t>disability</a:t>
            </a:r>
            <a:r>
              <a:rPr lang="en-US" sz="2000" dirty="0"/>
              <a:t> may </a:t>
            </a:r>
            <a:r>
              <a:rPr lang="en-US" sz="2000" b="1" u="sng" dirty="0"/>
              <a:t>only</a:t>
            </a:r>
            <a:r>
              <a:rPr lang="en-US" sz="2000" dirty="0"/>
              <a:t> be determined and signed by a </a:t>
            </a:r>
            <a:r>
              <a:rPr lang="en-US" sz="2000" b="1" dirty="0"/>
              <a:t>licensed physician (M.D. or D.O.), physician assistant, nurse practitioner, or dentist</a:t>
            </a:r>
          </a:p>
          <a:p>
            <a:r>
              <a:rPr lang="en-US" sz="2000" dirty="0"/>
              <a:t>Signed form must also indicate appropriate substitutions</a:t>
            </a:r>
            <a:endParaRPr lang="en-US" sz="2000" b="1" dirty="0"/>
          </a:p>
          <a:p>
            <a:endParaRPr lang="en-US" dirty="0"/>
          </a:p>
        </p:txBody>
      </p:sp>
      <p:pic>
        <p:nvPicPr>
          <p:cNvPr id="6" name="Picture 2" descr="C:\Users\efong\AppData\Local\Microsoft\Windows\Temporary Internet Files\Content.IE5\33PWUAFN\americans-with-disabilities-act[1].gif">
            <a:extLst>
              <a:ext uri="{FF2B5EF4-FFF2-40B4-BE49-F238E27FC236}">
                <a16:creationId xmlns:a16="http://schemas.microsoft.com/office/drawing/2014/main" id="{75FEE482-D88C-4CCA-A0BD-D35ADD4E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836" y="2940720"/>
            <a:ext cx="2455843" cy="178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80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9454C22-5D3D-42C1-8C2D-12AFC1A9511D}"/>
              </a:ext>
            </a:extLst>
          </p:cNvPr>
          <p:cNvSpPr>
            <a:spLocks noGrp="1" noChangeArrowheads="1"/>
          </p:cNvSpPr>
          <p:nvPr>
            <p:ph type="title"/>
          </p:nvPr>
        </p:nvSpPr>
        <p:spPr>
          <a:xfrm>
            <a:off x="1981200" y="318705"/>
            <a:ext cx="8229600" cy="1143000"/>
          </a:xfrm>
        </p:spPr>
        <p:txBody>
          <a:bodyPr>
            <a:normAutofit/>
          </a:bodyPr>
          <a:lstStyle/>
          <a:p>
            <a:pPr eaLnBrk="1" fontAlgn="auto" hangingPunct="1">
              <a:spcAft>
                <a:spcPts val="0"/>
              </a:spcAft>
              <a:defRPr/>
            </a:pPr>
            <a:r>
              <a:rPr lang="en-US" sz="4800" b="1" dirty="0"/>
              <a:t>Customer Service</a:t>
            </a:r>
          </a:p>
        </p:txBody>
      </p:sp>
      <p:sp>
        <p:nvSpPr>
          <p:cNvPr id="3" name="Rectangle 3">
            <a:extLst>
              <a:ext uri="{FF2B5EF4-FFF2-40B4-BE49-F238E27FC236}">
                <a16:creationId xmlns:a16="http://schemas.microsoft.com/office/drawing/2014/main" id="{1CB12C06-B58B-48A0-BD1E-F9199CE03783}"/>
              </a:ext>
            </a:extLst>
          </p:cNvPr>
          <p:cNvSpPr>
            <a:spLocks noGrp="1" noChangeArrowheads="1"/>
          </p:cNvSpPr>
          <p:nvPr>
            <p:ph idx="1"/>
          </p:nvPr>
        </p:nvSpPr>
        <p:spPr>
          <a:xfrm>
            <a:off x="688555" y="1963757"/>
            <a:ext cx="8229600" cy="4708525"/>
          </a:xfrm>
        </p:spPr>
        <p:txBody>
          <a:bodyPr>
            <a:normAutofit/>
          </a:bodyPr>
          <a:lstStyle/>
          <a:p>
            <a:pPr eaLnBrk="1" hangingPunct="1">
              <a:lnSpc>
                <a:spcPct val="80000"/>
              </a:lnSpc>
              <a:buFont typeface="Wingdings" pitchFamily="2" charset="2"/>
              <a:buChar char="v"/>
            </a:pPr>
            <a:r>
              <a:rPr lang="en-US" altLang="en-US" sz="2400" dirty="0"/>
              <a:t>All participants must be allowed equal opportunities to participate in CN programs regardless of race, color, national origin, sex, age, disability</a:t>
            </a:r>
          </a:p>
          <a:p>
            <a:pPr eaLnBrk="1" hangingPunct="1">
              <a:lnSpc>
                <a:spcPct val="80000"/>
              </a:lnSpc>
              <a:buFont typeface="Wingdings" pitchFamily="2" charset="2"/>
              <a:buChar char="v"/>
            </a:pPr>
            <a:endParaRPr lang="en-US" altLang="en-US" sz="2800" dirty="0"/>
          </a:p>
          <a:p>
            <a:pPr eaLnBrk="1" hangingPunct="1">
              <a:lnSpc>
                <a:spcPct val="80000"/>
              </a:lnSpc>
              <a:buFont typeface="Wingdings" pitchFamily="2" charset="2"/>
              <a:buChar char="v"/>
            </a:pPr>
            <a:r>
              <a:rPr lang="en-US" altLang="en-US" sz="2400" dirty="0"/>
              <a:t>All participants must be treated in the same manner </a:t>
            </a:r>
          </a:p>
          <a:p>
            <a:pPr eaLnBrk="1" hangingPunct="1">
              <a:lnSpc>
                <a:spcPct val="80000"/>
              </a:lnSpc>
              <a:buFont typeface="Wingdings" pitchFamily="2" charset="2"/>
              <a:buNone/>
            </a:pPr>
            <a:r>
              <a:rPr lang="en-US" altLang="en-US" sz="2400" dirty="0"/>
              <a:t>	(i.e. seating arrangements, serving lines, services and facilities, assignment of eating periods, methods of selection for meal benefit approval and verification processes)</a:t>
            </a:r>
          </a:p>
        </p:txBody>
      </p:sp>
      <p:pic>
        <p:nvPicPr>
          <p:cNvPr id="4" name="Picture 2" descr="C:\Users\efong\AppData\Local\Microsoft\Windows\Temporary Internet Files\Content.IE5\1UJFGHAV\01[1].jpg">
            <a:extLst>
              <a:ext uri="{FF2B5EF4-FFF2-40B4-BE49-F238E27FC236}">
                <a16:creationId xmlns:a16="http://schemas.microsoft.com/office/drawing/2014/main" id="{10A6AEA7-AFD6-4C12-8224-2BF207F10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86" y="5467733"/>
            <a:ext cx="4300538"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7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DA7590-221D-4252-9EBF-47FC7EE4D189}"/>
              </a:ext>
            </a:extLst>
          </p:cNvPr>
          <p:cNvSpPr>
            <a:spLocks noGrp="1" noChangeArrowheads="1"/>
          </p:cNvSpPr>
          <p:nvPr>
            <p:ph type="title"/>
          </p:nvPr>
        </p:nvSpPr>
        <p:spPr>
          <a:xfrm>
            <a:off x="2087696" y="350703"/>
            <a:ext cx="8229600" cy="1143000"/>
          </a:xfrm>
        </p:spPr>
        <p:txBody>
          <a:bodyPr>
            <a:noAutofit/>
          </a:bodyPr>
          <a:lstStyle/>
          <a:p>
            <a:pPr eaLnBrk="1" fontAlgn="auto" hangingPunct="1">
              <a:spcAft>
                <a:spcPts val="0"/>
              </a:spcAft>
              <a:defRPr/>
            </a:pPr>
            <a:r>
              <a:rPr lang="en-US" sz="4800" b="1" dirty="0"/>
              <a:t>Conflict Resolution</a:t>
            </a:r>
            <a:endParaRPr lang="en-US" sz="4800" b="1" dirty="0">
              <a:effectLst/>
            </a:endParaRPr>
          </a:p>
        </p:txBody>
      </p:sp>
      <p:sp>
        <p:nvSpPr>
          <p:cNvPr id="3" name="Rectangle 3">
            <a:extLst>
              <a:ext uri="{FF2B5EF4-FFF2-40B4-BE49-F238E27FC236}">
                <a16:creationId xmlns:a16="http://schemas.microsoft.com/office/drawing/2014/main" id="{1167BF66-9FA7-42C3-A246-57D816A1B423}"/>
              </a:ext>
            </a:extLst>
          </p:cNvPr>
          <p:cNvSpPr>
            <a:spLocks noGrp="1" noChangeArrowheads="1"/>
          </p:cNvSpPr>
          <p:nvPr>
            <p:ph idx="1"/>
          </p:nvPr>
        </p:nvSpPr>
        <p:spPr>
          <a:xfrm>
            <a:off x="1602036" y="1877907"/>
            <a:ext cx="7696200" cy="4708525"/>
          </a:xfrm>
        </p:spPr>
        <p:txBody>
          <a:bodyPr>
            <a:normAutofit/>
          </a:bodyPr>
          <a:lstStyle/>
          <a:p>
            <a:pPr eaLnBrk="1" hangingPunct="1"/>
            <a:r>
              <a:rPr lang="en-US" altLang="en-US" sz="3200" dirty="0"/>
              <a:t>USDA recommends using an Alternative Dispute Resolution (ADR) program</a:t>
            </a:r>
          </a:p>
          <a:p>
            <a:pPr eaLnBrk="1" hangingPunct="1">
              <a:buFont typeface="Wingdings" pitchFamily="2" charset="2"/>
              <a:buNone/>
            </a:pPr>
            <a:endParaRPr lang="en-US" altLang="en-US" sz="1600" dirty="0"/>
          </a:p>
          <a:p>
            <a:pPr lvl="1" eaLnBrk="1" hangingPunct="1"/>
            <a:r>
              <a:rPr lang="en-US" altLang="en-US" sz="2800" dirty="0"/>
              <a:t>ADR:  use of a neutral third party (usually a person acting as a facilitator) to resolve informally a complaint of discrimination through use of various techniques </a:t>
            </a:r>
          </a:p>
        </p:txBody>
      </p:sp>
      <p:pic>
        <p:nvPicPr>
          <p:cNvPr id="4" name="Picture 2" descr="C:\Users\efong\AppData\Local\Microsoft\Windows\Temporary Internet Files\Content.IE5\15SS0RLI\conflict-resolution[1].jpg">
            <a:extLst>
              <a:ext uri="{FF2B5EF4-FFF2-40B4-BE49-F238E27FC236}">
                <a16:creationId xmlns:a16="http://schemas.microsoft.com/office/drawing/2014/main" id="{D90D7B0B-B76E-40CF-8603-DA81D2D4A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12" y="5293987"/>
            <a:ext cx="1741584" cy="129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63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8B89866-1E1D-4408-86A0-537E559929EA}"/>
              </a:ext>
            </a:extLst>
          </p:cNvPr>
          <p:cNvSpPr txBox="1">
            <a:spLocks noChangeArrowheads="1"/>
          </p:cNvSpPr>
          <p:nvPr/>
        </p:nvSpPr>
        <p:spPr>
          <a:xfrm>
            <a:off x="1669973" y="1257759"/>
            <a:ext cx="6477000" cy="45307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spcBef>
                <a:spcPct val="0"/>
              </a:spcBef>
              <a:buFont typeface="Wingdings" pitchFamily="2" charset="2"/>
              <a:buNone/>
            </a:pPr>
            <a:r>
              <a:rPr lang="en-US" altLang="en-US" sz="7200" b="1">
                <a:solidFill>
                  <a:schemeClr val="tx1"/>
                </a:solidFill>
              </a:rPr>
              <a:t>Recognizing</a:t>
            </a:r>
          </a:p>
          <a:p>
            <a:pPr algn="ctr">
              <a:spcBef>
                <a:spcPct val="0"/>
              </a:spcBef>
              <a:buFont typeface="Wingdings" pitchFamily="2" charset="2"/>
              <a:buNone/>
            </a:pPr>
            <a:r>
              <a:rPr lang="en-US" altLang="en-US" sz="7200" b="1">
                <a:solidFill>
                  <a:schemeClr val="tx1"/>
                </a:solidFill>
              </a:rPr>
              <a:t> a</a:t>
            </a:r>
          </a:p>
          <a:p>
            <a:pPr algn="ctr">
              <a:spcBef>
                <a:spcPct val="0"/>
              </a:spcBef>
              <a:buFont typeface="Wingdings" pitchFamily="2" charset="2"/>
              <a:buNone/>
            </a:pPr>
            <a:r>
              <a:rPr lang="en-US" altLang="en-US" sz="7200" b="1">
                <a:solidFill>
                  <a:schemeClr val="tx1"/>
                </a:solidFill>
              </a:rPr>
              <a:t>Civil Rights Complaint</a:t>
            </a:r>
            <a:endParaRPr lang="en-US" altLang="en-US" sz="7200" b="1" dirty="0">
              <a:solidFill>
                <a:schemeClr val="tx1"/>
              </a:solidFill>
            </a:endParaRPr>
          </a:p>
        </p:txBody>
      </p:sp>
      <p:pic>
        <p:nvPicPr>
          <p:cNvPr id="3" name="Picture 2" descr="MPj02895490000[1]">
            <a:extLst>
              <a:ext uri="{FF2B5EF4-FFF2-40B4-BE49-F238E27FC236}">
                <a16:creationId xmlns:a16="http://schemas.microsoft.com/office/drawing/2014/main" id="{56C1FA76-9C62-4445-B9E9-A1E79B61EB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7455" y="2133600"/>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94F03D0-AEE1-4B0C-BAFF-F87BCE59CD15}"/>
              </a:ext>
            </a:extLst>
          </p:cNvPr>
          <p:cNvPicPr>
            <a:picLocks noChangeAspect="1"/>
          </p:cNvPicPr>
          <p:nvPr/>
        </p:nvPicPr>
        <p:blipFill rotWithShape="1">
          <a:blip r:embed="rId3"/>
          <a:srcRect r="738" b="52242"/>
          <a:stretch/>
        </p:blipFill>
        <p:spPr>
          <a:xfrm>
            <a:off x="252019" y="4762959"/>
            <a:ext cx="2253328" cy="1674564"/>
          </a:xfrm>
          <a:prstGeom prst="rect">
            <a:avLst/>
          </a:prstGeom>
          <a:ln>
            <a:solidFill>
              <a:schemeClr val="tx1"/>
            </a:solidFill>
          </a:ln>
        </p:spPr>
      </p:pic>
    </p:spTree>
    <p:extLst>
      <p:ext uri="{BB962C8B-B14F-4D97-AF65-F5344CB8AC3E}">
        <p14:creationId xmlns:p14="http://schemas.microsoft.com/office/powerpoint/2010/main" val="155874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7E8D-4474-414F-A8B3-5CE85077ADFA}"/>
              </a:ext>
            </a:extLst>
          </p:cNvPr>
          <p:cNvSpPr>
            <a:spLocks noGrp="1"/>
          </p:cNvSpPr>
          <p:nvPr>
            <p:ph type="title"/>
          </p:nvPr>
        </p:nvSpPr>
        <p:spPr>
          <a:xfrm>
            <a:off x="1217363" y="384806"/>
            <a:ext cx="8229600" cy="1143000"/>
          </a:xfrm>
        </p:spPr>
        <p:txBody>
          <a:bodyPr/>
          <a:lstStyle/>
          <a:p>
            <a:pPr algn="ctr"/>
            <a:r>
              <a:rPr lang="en-US" sz="5400" b="1" dirty="0">
                <a:effectLst/>
              </a:rPr>
              <a:t>Unequal Treatment</a:t>
            </a:r>
          </a:p>
        </p:txBody>
      </p:sp>
      <p:sp>
        <p:nvSpPr>
          <p:cNvPr id="3" name="Content Placeholder 2">
            <a:extLst>
              <a:ext uri="{FF2B5EF4-FFF2-40B4-BE49-F238E27FC236}">
                <a16:creationId xmlns:a16="http://schemas.microsoft.com/office/drawing/2014/main" id="{94A05F72-6073-4BBE-99FA-C80407756BAB}"/>
              </a:ext>
            </a:extLst>
          </p:cNvPr>
          <p:cNvSpPr>
            <a:spLocks noGrp="1"/>
          </p:cNvSpPr>
          <p:nvPr>
            <p:ph idx="1"/>
          </p:nvPr>
        </p:nvSpPr>
        <p:spPr>
          <a:xfrm>
            <a:off x="612355" y="1974452"/>
            <a:ext cx="8229600" cy="4708525"/>
          </a:xfrm>
        </p:spPr>
        <p:txBody>
          <a:bodyPr>
            <a:normAutofit/>
          </a:bodyPr>
          <a:lstStyle/>
          <a:p>
            <a:r>
              <a:rPr lang="en-US" sz="4800" dirty="0"/>
              <a:t>Verbal</a:t>
            </a:r>
          </a:p>
          <a:p>
            <a:r>
              <a:rPr lang="en-US" sz="4800" dirty="0"/>
              <a:t>In writing</a:t>
            </a:r>
          </a:p>
          <a:p>
            <a:r>
              <a:rPr lang="en-US" sz="4800" dirty="0"/>
              <a:t>Observed</a:t>
            </a:r>
          </a:p>
        </p:txBody>
      </p:sp>
      <p:pic>
        <p:nvPicPr>
          <p:cNvPr id="4" name="Picture 2" descr="C:\Users\efong\AppData\Local\Microsoft\Windows\Temporary Internet Files\Content.IE5\Y3HPAHB1\Verbal%20Intelligence[1].jpg">
            <a:extLst>
              <a:ext uri="{FF2B5EF4-FFF2-40B4-BE49-F238E27FC236}">
                <a16:creationId xmlns:a16="http://schemas.microsoft.com/office/drawing/2014/main" id="{FE7D0D3F-DAF7-472B-B6BB-21BD8B61B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155" y="1752601"/>
            <a:ext cx="32004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efong\AppData\Local\Microsoft\Windows\Temporary Internet Files\Content.IE5\33PWUAFN\nqde2Ud03uLrekBZaCMXBa16Cm2[1].jpg">
            <a:extLst>
              <a:ext uri="{FF2B5EF4-FFF2-40B4-BE49-F238E27FC236}">
                <a16:creationId xmlns:a16="http://schemas.microsoft.com/office/drawing/2014/main" id="{F9D791E2-72DE-4309-B8F0-17EE2B99F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711" y="3536414"/>
            <a:ext cx="2667000" cy="2783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efong\AppData\Local\Microsoft\Windows\Temporary Internet Files\Content.IE5\33PWUAFN\calvin-writing[1].gif">
            <a:extLst>
              <a:ext uri="{FF2B5EF4-FFF2-40B4-BE49-F238E27FC236}">
                <a16:creationId xmlns:a16="http://schemas.microsoft.com/office/drawing/2014/main" id="{30F60273-90BE-4A02-865C-FDC74BD033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289" y="4814371"/>
            <a:ext cx="3429000" cy="186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3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B286-0C74-4D05-B5D6-43F5DB360226}"/>
              </a:ext>
            </a:extLst>
          </p:cNvPr>
          <p:cNvSpPr>
            <a:spLocks noGrp="1"/>
          </p:cNvSpPr>
          <p:nvPr>
            <p:ph type="title"/>
          </p:nvPr>
        </p:nvSpPr>
        <p:spPr>
          <a:xfrm>
            <a:off x="1840672" y="268072"/>
            <a:ext cx="8074509" cy="1337954"/>
          </a:xfrm>
        </p:spPr>
        <p:txBody>
          <a:bodyPr/>
          <a:lstStyle/>
          <a:p>
            <a:r>
              <a:rPr lang="en-US" b="1" dirty="0"/>
              <a:t>Civil Rights and Child Nutrition Programs</a:t>
            </a:r>
          </a:p>
        </p:txBody>
      </p:sp>
      <p:sp>
        <p:nvSpPr>
          <p:cNvPr id="4" name="Rectangle 3">
            <a:extLst>
              <a:ext uri="{FF2B5EF4-FFF2-40B4-BE49-F238E27FC236}">
                <a16:creationId xmlns:a16="http://schemas.microsoft.com/office/drawing/2014/main" id="{14F672B1-B300-454E-ABF1-3E7C28459812}"/>
              </a:ext>
            </a:extLst>
          </p:cNvPr>
          <p:cNvSpPr txBox="1">
            <a:spLocks noChangeArrowheads="1"/>
          </p:cNvSpPr>
          <p:nvPr/>
        </p:nvSpPr>
        <p:spPr>
          <a:xfrm>
            <a:off x="457200" y="2082190"/>
            <a:ext cx="8229600" cy="45307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48640" indent="-411480">
              <a:buClr>
                <a:schemeClr val="tx1">
                  <a:shade val="95000"/>
                </a:schemeClr>
              </a:buClr>
              <a:buFont typeface="Arial" panose="020B0604020202020204" pitchFamily="34" charset="0"/>
              <a:buChar char="•"/>
              <a:defRPr/>
            </a:pPr>
            <a:r>
              <a:rPr lang="en-US" sz="2800" b="1" dirty="0">
                <a:solidFill>
                  <a:schemeClr val="tx1"/>
                </a:solidFill>
              </a:rPr>
              <a:t>Benefits of Child Nutrition Programs (CNP) must be available to all eligible people in a nondiscriminatory manner.</a:t>
            </a:r>
          </a:p>
          <a:p>
            <a:pPr marL="548640" indent="-411480">
              <a:buClr>
                <a:schemeClr val="tx1">
                  <a:shade val="95000"/>
                </a:schemeClr>
              </a:buClr>
              <a:buFont typeface="Arial" panose="020B0604020202020204" pitchFamily="34" charset="0"/>
              <a:buChar char="•"/>
              <a:defRPr/>
            </a:pPr>
            <a:endParaRPr lang="en-US" sz="1400" b="1" dirty="0">
              <a:solidFill>
                <a:schemeClr val="tx1"/>
              </a:solidFill>
            </a:endParaRPr>
          </a:p>
          <a:p>
            <a:pPr marL="548640" indent="-411480">
              <a:buClr>
                <a:schemeClr val="tx1">
                  <a:shade val="95000"/>
                </a:schemeClr>
              </a:buClr>
              <a:buFont typeface="Arial" panose="020B0604020202020204" pitchFamily="34" charset="0"/>
              <a:buChar char="•"/>
              <a:defRPr/>
            </a:pPr>
            <a:r>
              <a:rPr lang="en-US" sz="2800" b="1" dirty="0">
                <a:solidFill>
                  <a:schemeClr val="tx1"/>
                </a:solidFill>
              </a:rPr>
              <a:t>All Institutions participating in a Child and Adult Care Food Program (CACFP) and receiving federal $$ must implement civil rights requirements.</a:t>
            </a:r>
          </a:p>
          <a:p>
            <a:pPr marL="548640" indent="-411480">
              <a:buClr>
                <a:schemeClr val="tx1">
                  <a:shade val="95000"/>
                </a:schemeClr>
              </a:buClr>
              <a:buFont typeface="Wingdings" pitchFamily="2" charset="2"/>
              <a:buNone/>
              <a:defRPr/>
            </a:pPr>
            <a:endParaRPr lang="en-US" sz="1400" dirty="0">
              <a:solidFill>
                <a:schemeClr val="tx1"/>
              </a:solidFill>
            </a:endParaRPr>
          </a:p>
        </p:txBody>
      </p:sp>
    </p:spTree>
    <p:extLst>
      <p:ext uri="{BB962C8B-B14F-4D97-AF65-F5344CB8AC3E}">
        <p14:creationId xmlns:p14="http://schemas.microsoft.com/office/powerpoint/2010/main" val="82788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983769-AA65-4BC2-831F-B5D5F1A26BDC}"/>
              </a:ext>
            </a:extLst>
          </p:cNvPr>
          <p:cNvSpPr txBox="1">
            <a:spLocks noChangeArrowheads="1"/>
          </p:cNvSpPr>
          <p:nvPr/>
        </p:nvSpPr>
        <p:spPr>
          <a:xfrm>
            <a:off x="2077598" y="624290"/>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5400" b="1">
                <a:solidFill>
                  <a:schemeClr val="tx1"/>
                </a:solidFill>
              </a:rPr>
              <a:t>Handling a Complaint</a:t>
            </a:r>
            <a:endParaRPr lang="en-US" sz="5400" b="1" dirty="0">
              <a:solidFill>
                <a:schemeClr val="tx1"/>
              </a:solidFill>
            </a:endParaRPr>
          </a:p>
        </p:txBody>
      </p:sp>
      <p:sp>
        <p:nvSpPr>
          <p:cNvPr id="3" name="Rectangle 3">
            <a:extLst>
              <a:ext uri="{FF2B5EF4-FFF2-40B4-BE49-F238E27FC236}">
                <a16:creationId xmlns:a16="http://schemas.microsoft.com/office/drawing/2014/main" id="{74FFB118-FBD2-41E5-98DE-A99B5A584C53}"/>
              </a:ext>
            </a:extLst>
          </p:cNvPr>
          <p:cNvSpPr txBox="1">
            <a:spLocks noChangeArrowheads="1"/>
          </p:cNvSpPr>
          <p:nvPr/>
        </p:nvSpPr>
        <p:spPr>
          <a:xfrm>
            <a:off x="830856" y="2057400"/>
            <a:ext cx="8229600" cy="48006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spcBef>
                <a:spcPct val="0"/>
              </a:spcBef>
            </a:pPr>
            <a:endParaRPr lang="en-US" altLang="en-US">
              <a:solidFill>
                <a:schemeClr val="tx1"/>
              </a:solidFill>
            </a:endParaRPr>
          </a:p>
          <a:p>
            <a:pPr>
              <a:lnSpc>
                <a:spcPct val="80000"/>
              </a:lnSpc>
              <a:spcBef>
                <a:spcPct val="0"/>
              </a:spcBef>
              <a:buFont typeface="Wingdings" pitchFamily="2" charset="2"/>
              <a:buChar char="v"/>
            </a:pPr>
            <a:r>
              <a:rPr lang="en-US" altLang="en-US" sz="3600">
                <a:solidFill>
                  <a:schemeClr val="tx1"/>
                </a:solidFill>
              </a:rPr>
              <a:t>CACFP Civil Rights Official enters complaint on log.</a:t>
            </a:r>
            <a:endParaRPr lang="en-US" altLang="en-US" sz="3600" i="1">
              <a:solidFill>
                <a:schemeClr val="tx1"/>
              </a:solidFill>
            </a:endParaRPr>
          </a:p>
          <a:p>
            <a:pPr>
              <a:lnSpc>
                <a:spcPct val="80000"/>
              </a:lnSpc>
              <a:spcBef>
                <a:spcPct val="0"/>
              </a:spcBef>
              <a:buFont typeface="Wingdings" pitchFamily="2" charset="2"/>
              <a:buChar char="v"/>
            </a:pPr>
            <a:endParaRPr lang="en-US" altLang="en-US" sz="3600">
              <a:solidFill>
                <a:schemeClr val="tx1"/>
              </a:solidFill>
            </a:endParaRPr>
          </a:p>
          <a:p>
            <a:pPr>
              <a:lnSpc>
                <a:spcPct val="80000"/>
              </a:lnSpc>
              <a:spcBef>
                <a:spcPct val="0"/>
              </a:spcBef>
              <a:buFont typeface="Wingdings" pitchFamily="2" charset="2"/>
              <a:buChar char="v"/>
            </a:pPr>
            <a:r>
              <a:rPr lang="en-US" altLang="en-US" sz="3600">
                <a:solidFill>
                  <a:schemeClr val="tx1"/>
                </a:solidFill>
              </a:rPr>
              <a:t>Complainant completes </a:t>
            </a:r>
            <a:r>
              <a:rPr lang="en-US" altLang="en-US" sz="3600" i="1">
                <a:solidFill>
                  <a:schemeClr val="tx1"/>
                </a:solidFill>
              </a:rPr>
              <a:t>Civil Rights Complaint Form</a:t>
            </a:r>
            <a:r>
              <a:rPr lang="en-US" altLang="en-US" sz="3600">
                <a:solidFill>
                  <a:schemeClr val="tx1"/>
                </a:solidFill>
              </a:rPr>
              <a:t> </a:t>
            </a:r>
          </a:p>
          <a:p>
            <a:pPr>
              <a:lnSpc>
                <a:spcPct val="80000"/>
              </a:lnSpc>
              <a:spcBef>
                <a:spcPct val="0"/>
              </a:spcBef>
              <a:buFont typeface="Wingdings" pitchFamily="2" charset="2"/>
              <a:buChar char="v"/>
            </a:pPr>
            <a:endParaRPr lang="en-US" altLang="en-US" sz="2400">
              <a:solidFill>
                <a:schemeClr val="tx1"/>
              </a:solidFill>
            </a:endParaRPr>
          </a:p>
          <a:p>
            <a:pPr>
              <a:lnSpc>
                <a:spcPct val="80000"/>
              </a:lnSpc>
              <a:spcBef>
                <a:spcPct val="0"/>
              </a:spcBef>
              <a:buFont typeface="Wingdings" pitchFamily="2" charset="2"/>
              <a:buChar char="v"/>
            </a:pPr>
            <a:r>
              <a:rPr lang="en-US" altLang="en-US" sz="3600">
                <a:solidFill>
                  <a:schemeClr val="tx1"/>
                </a:solidFill>
              </a:rPr>
              <a:t>Resolve at the site level.  </a:t>
            </a:r>
          </a:p>
          <a:p>
            <a:pPr>
              <a:lnSpc>
                <a:spcPct val="80000"/>
              </a:lnSpc>
              <a:spcBef>
                <a:spcPct val="0"/>
              </a:spcBef>
              <a:buFont typeface="Wingdings" pitchFamily="2" charset="2"/>
              <a:buChar char="v"/>
            </a:pPr>
            <a:endParaRPr lang="en-US" altLang="en-US" sz="2400">
              <a:solidFill>
                <a:schemeClr val="tx1"/>
              </a:solidFill>
            </a:endParaRPr>
          </a:p>
          <a:p>
            <a:pPr>
              <a:lnSpc>
                <a:spcPct val="80000"/>
              </a:lnSpc>
              <a:spcBef>
                <a:spcPct val="0"/>
              </a:spcBef>
              <a:buFont typeface="Wingdings" pitchFamily="2" charset="2"/>
              <a:buChar char="v"/>
            </a:pPr>
            <a:r>
              <a:rPr lang="en-US" altLang="en-US" sz="3600">
                <a:solidFill>
                  <a:schemeClr val="tx1"/>
                </a:solidFill>
              </a:rPr>
              <a:t>Submit complaint report to HCNP within 5 working days.</a:t>
            </a:r>
          </a:p>
          <a:p>
            <a:pPr>
              <a:lnSpc>
                <a:spcPct val="80000"/>
              </a:lnSpc>
              <a:spcBef>
                <a:spcPct val="0"/>
              </a:spcBef>
              <a:buFont typeface="Wingdings" pitchFamily="2" charset="2"/>
              <a:buNone/>
            </a:pPr>
            <a:r>
              <a:rPr lang="en-US" altLang="en-US">
                <a:solidFill>
                  <a:schemeClr val="tx1"/>
                </a:solidFill>
              </a:rPr>
              <a:t>			</a:t>
            </a:r>
          </a:p>
          <a:p>
            <a:pPr>
              <a:lnSpc>
                <a:spcPct val="80000"/>
              </a:lnSpc>
              <a:spcBef>
                <a:spcPct val="0"/>
              </a:spcBef>
              <a:buFont typeface="Wingdings" pitchFamily="2" charset="2"/>
              <a:buNone/>
            </a:pPr>
            <a:r>
              <a:rPr lang="en-US" altLang="en-US">
                <a:solidFill>
                  <a:schemeClr val="tx1"/>
                </a:solidFill>
              </a:rPr>
              <a:t>		</a:t>
            </a:r>
            <a:endParaRPr lang="en-US" altLang="en-US" dirty="0">
              <a:solidFill>
                <a:schemeClr val="tx1"/>
              </a:solidFill>
            </a:endParaRPr>
          </a:p>
        </p:txBody>
      </p:sp>
    </p:spTree>
    <p:extLst>
      <p:ext uri="{BB962C8B-B14F-4D97-AF65-F5344CB8AC3E}">
        <p14:creationId xmlns:p14="http://schemas.microsoft.com/office/powerpoint/2010/main" val="674595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8BDA292-64FF-4E19-8E2C-2238F12C5EE2}"/>
              </a:ext>
            </a:extLst>
          </p:cNvPr>
          <p:cNvSpPr txBox="1">
            <a:spLocks noChangeArrowheads="1"/>
          </p:cNvSpPr>
          <p:nvPr/>
        </p:nvSpPr>
        <p:spPr>
          <a:xfrm>
            <a:off x="1306418" y="500350"/>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a:solidFill>
                  <a:schemeClr val="tx1"/>
                </a:solidFill>
              </a:rPr>
              <a:t>How soon does  </a:t>
            </a:r>
            <a:br>
              <a:rPr lang="en-US" sz="4400" b="1">
                <a:solidFill>
                  <a:schemeClr val="tx1"/>
                </a:solidFill>
              </a:rPr>
            </a:br>
            <a:r>
              <a:rPr lang="en-US" sz="4400" b="1">
                <a:solidFill>
                  <a:schemeClr val="tx1"/>
                </a:solidFill>
              </a:rPr>
              <a:t>a complaint need to be filed?</a:t>
            </a:r>
            <a:endParaRPr lang="en-US" sz="4400" b="1" dirty="0">
              <a:solidFill>
                <a:schemeClr val="tx1"/>
              </a:solidFill>
            </a:endParaRPr>
          </a:p>
        </p:txBody>
      </p:sp>
      <p:sp>
        <p:nvSpPr>
          <p:cNvPr id="3" name="Rectangle 3">
            <a:extLst>
              <a:ext uri="{FF2B5EF4-FFF2-40B4-BE49-F238E27FC236}">
                <a16:creationId xmlns:a16="http://schemas.microsoft.com/office/drawing/2014/main" id="{1A11F9C5-495B-49DA-8A93-7C251D733F92}"/>
              </a:ext>
            </a:extLst>
          </p:cNvPr>
          <p:cNvSpPr txBox="1">
            <a:spLocks noChangeArrowheads="1"/>
          </p:cNvSpPr>
          <p:nvPr/>
        </p:nvSpPr>
        <p:spPr>
          <a:xfrm>
            <a:off x="664684" y="2795528"/>
            <a:ext cx="8229600" cy="3886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4000" dirty="0">
                <a:solidFill>
                  <a:schemeClr val="tx1"/>
                </a:solidFill>
              </a:rPr>
              <a:t>Complainant has up to 180 days from alleged incident to file a complaint.</a:t>
            </a:r>
          </a:p>
        </p:txBody>
      </p:sp>
      <p:pic>
        <p:nvPicPr>
          <p:cNvPr id="4" name="Picture 2" descr="C:\Users\efong\AppData\Local\Microsoft\Windows\Temporary Internet Files\Content.IE5\15SS0RLI\calendarClipart[1].jpg">
            <a:extLst>
              <a:ext uri="{FF2B5EF4-FFF2-40B4-BE49-F238E27FC236}">
                <a16:creationId xmlns:a16="http://schemas.microsoft.com/office/drawing/2014/main" id="{A2B70813-98D6-425E-B191-9ACAAD069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263" y="4469332"/>
            <a:ext cx="2580701" cy="188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7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05">
            <a:extLst>
              <a:ext uri="{FF2B5EF4-FFF2-40B4-BE49-F238E27FC236}">
                <a16:creationId xmlns:a16="http://schemas.microsoft.com/office/drawing/2014/main" id="{645A1080-A12D-45E5-90AF-40EDDD440C5C}"/>
              </a:ext>
            </a:extLst>
          </p:cNvPr>
          <p:cNvGrpSpPr>
            <a:grpSpLocks noChangeAspect="1"/>
          </p:cNvGrpSpPr>
          <p:nvPr/>
        </p:nvGrpSpPr>
        <p:grpSpPr bwMode="auto">
          <a:xfrm>
            <a:off x="1734459" y="274638"/>
            <a:ext cx="6477000" cy="6583362"/>
            <a:chOff x="0" y="-1368"/>
            <a:chExt cx="8640" cy="6357"/>
          </a:xfrm>
        </p:grpSpPr>
        <p:sp>
          <p:nvSpPr>
            <p:cNvPr id="29" name="AutoShape 106">
              <a:extLst>
                <a:ext uri="{FF2B5EF4-FFF2-40B4-BE49-F238E27FC236}">
                  <a16:creationId xmlns:a16="http://schemas.microsoft.com/office/drawing/2014/main" id="{D528A4FC-5D21-492A-BFA1-DCB0E7026761}"/>
                </a:ext>
              </a:extLst>
            </p:cNvPr>
            <p:cNvSpPr>
              <a:spLocks noChangeAspect="1" noChangeArrowheads="1"/>
            </p:cNvSpPr>
            <p:nvPr/>
          </p:nvSpPr>
          <p:spPr bwMode="auto">
            <a:xfrm>
              <a:off x="0" y="-1368"/>
              <a:ext cx="8640" cy="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0" name="Rectangle 107">
              <a:extLst>
                <a:ext uri="{FF2B5EF4-FFF2-40B4-BE49-F238E27FC236}">
                  <a16:creationId xmlns:a16="http://schemas.microsoft.com/office/drawing/2014/main" id="{4E5169D4-6D00-4510-9EBF-B3DEC31A0955}"/>
                </a:ext>
              </a:extLst>
            </p:cNvPr>
            <p:cNvSpPr>
              <a:spLocks noChangeArrowheads="1"/>
            </p:cNvSpPr>
            <p:nvPr/>
          </p:nvSpPr>
          <p:spPr bwMode="auto">
            <a:xfrm>
              <a:off x="1229" y="-1368"/>
              <a:ext cx="65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a:spcBef>
                  <a:spcPct val="0"/>
                </a:spcBef>
                <a:buClrTx/>
                <a:buSzTx/>
                <a:buFontTx/>
                <a:buNone/>
              </a:pPr>
              <a:r>
                <a:rPr lang="en-US" altLang="en-US" sz="2400" b="1" dirty="0">
                  <a:latin typeface="Arial" charset="0"/>
                </a:rPr>
                <a:t>Civil Rights Complaint Procedure</a:t>
              </a:r>
              <a:endParaRPr lang="en-US" altLang="en-US" sz="2400" b="1" dirty="0">
                <a:latin typeface="Tahoma" charset="0"/>
              </a:endParaRPr>
            </a:p>
          </p:txBody>
        </p:sp>
        <p:sp>
          <p:nvSpPr>
            <p:cNvPr id="31" name="Line 108">
              <a:extLst>
                <a:ext uri="{FF2B5EF4-FFF2-40B4-BE49-F238E27FC236}">
                  <a16:creationId xmlns:a16="http://schemas.microsoft.com/office/drawing/2014/main" id="{E41417DC-2D3E-4CC2-B24A-A844962DB95A}"/>
                </a:ext>
              </a:extLst>
            </p:cNvPr>
            <p:cNvSpPr>
              <a:spLocks noChangeShapeType="1"/>
            </p:cNvSpPr>
            <p:nvPr/>
          </p:nvSpPr>
          <p:spPr bwMode="auto">
            <a:xfrm>
              <a:off x="4321" y="317"/>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9">
              <a:extLst>
                <a:ext uri="{FF2B5EF4-FFF2-40B4-BE49-F238E27FC236}">
                  <a16:creationId xmlns:a16="http://schemas.microsoft.com/office/drawing/2014/main" id="{89FC4ED5-BE6E-4473-81E4-1773721EB30B}"/>
                </a:ext>
              </a:extLst>
            </p:cNvPr>
            <p:cNvSpPr>
              <a:spLocks noChangeShapeType="1"/>
            </p:cNvSpPr>
            <p:nvPr/>
          </p:nvSpPr>
          <p:spPr bwMode="auto">
            <a:xfrm>
              <a:off x="4321" y="1539"/>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10">
              <a:extLst>
                <a:ext uri="{FF2B5EF4-FFF2-40B4-BE49-F238E27FC236}">
                  <a16:creationId xmlns:a16="http://schemas.microsoft.com/office/drawing/2014/main" id="{74DCB1DB-2F9E-4082-8AFB-21104DD3BB94}"/>
                </a:ext>
              </a:extLst>
            </p:cNvPr>
            <p:cNvSpPr>
              <a:spLocks noChangeShapeType="1"/>
            </p:cNvSpPr>
            <p:nvPr/>
          </p:nvSpPr>
          <p:spPr bwMode="auto">
            <a:xfrm>
              <a:off x="4321" y="3039"/>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Rectangle 111">
              <a:extLst>
                <a:ext uri="{FF2B5EF4-FFF2-40B4-BE49-F238E27FC236}">
                  <a16:creationId xmlns:a16="http://schemas.microsoft.com/office/drawing/2014/main" id="{85A780B6-3577-4DD5-B9CD-C68ED09B920D}"/>
                </a:ext>
              </a:extLst>
            </p:cNvPr>
            <p:cNvSpPr>
              <a:spLocks noChangeArrowheads="1"/>
            </p:cNvSpPr>
            <p:nvPr/>
          </p:nvSpPr>
          <p:spPr bwMode="auto">
            <a:xfrm>
              <a:off x="59" y="3502"/>
              <a:ext cx="8524" cy="131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5" name="Rectangle 112">
              <a:extLst>
                <a:ext uri="{FF2B5EF4-FFF2-40B4-BE49-F238E27FC236}">
                  <a16:creationId xmlns:a16="http://schemas.microsoft.com/office/drawing/2014/main" id="{85F9705C-75D7-49A7-B668-DD9BB8F37359}"/>
                </a:ext>
              </a:extLst>
            </p:cNvPr>
            <p:cNvSpPr>
              <a:spLocks noChangeArrowheads="1"/>
            </p:cNvSpPr>
            <p:nvPr/>
          </p:nvSpPr>
          <p:spPr bwMode="auto">
            <a:xfrm>
              <a:off x="2065" y="3557"/>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i="1">
                <a:latin typeface="Tahoma" charset="0"/>
              </a:endParaRPr>
            </a:p>
          </p:txBody>
        </p:sp>
        <p:sp>
          <p:nvSpPr>
            <p:cNvPr id="36" name="Rectangle 113">
              <a:extLst>
                <a:ext uri="{FF2B5EF4-FFF2-40B4-BE49-F238E27FC236}">
                  <a16:creationId xmlns:a16="http://schemas.microsoft.com/office/drawing/2014/main" id="{B117C9FC-4DB5-4D2F-88A5-D3B40B0BFE81}"/>
                </a:ext>
              </a:extLst>
            </p:cNvPr>
            <p:cNvSpPr>
              <a:spLocks noChangeArrowheads="1"/>
            </p:cNvSpPr>
            <p:nvPr/>
          </p:nvSpPr>
          <p:spPr bwMode="auto">
            <a:xfrm>
              <a:off x="3234" y="3835"/>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7" name="Rectangle 114">
              <a:extLst>
                <a:ext uri="{FF2B5EF4-FFF2-40B4-BE49-F238E27FC236}">
                  <a16:creationId xmlns:a16="http://schemas.microsoft.com/office/drawing/2014/main" id="{F9C496DF-4B94-4DFA-AE76-D7D28B690C74}"/>
                </a:ext>
              </a:extLst>
            </p:cNvPr>
            <p:cNvSpPr>
              <a:spLocks noChangeArrowheads="1"/>
            </p:cNvSpPr>
            <p:nvPr/>
          </p:nvSpPr>
          <p:spPr bwMode="auto">
            <a:xfrm>
              <a:off x="4284" y="4112"/>
              <a:ext cx="6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r>
                <a:rPr lang="en-US" altLang="en-US" sz="1300">
                  <a:latin typeface="Arial" charset="0"/>
                </a:rPr>
                <a:t>.</a:t>
              </a:r>
              <a:endParaRPr lang="en-US" altLang="en-US" sz="1800">
                <a:latin typeface="Tahoma" charset="0"/>
              </a:endParaRPr>
            </a:p>
          </p:txBody>
        </p:sp>
        <p:sp>
          <p:nvSpPr>
            <p:cNvPr id="38" name="Rectangle 115">
              <a:extLst>
                <a:ext uri="{FF2B5EF4-FFF2-40B4-BE49-F238E27FC236}">
                  <a16:creationId xmlns:a16="http://schemas.microsoft.com/office/drawing/2014/main" id="{3A16F247-50F3-436E-86DD-2382AD2CF4CE}"/>
                </a:ext>
              </a:extLst>
            </p:cNvPr>
            <p:cNvSpPr>
              <a:spLocks noChangeArrowheads="1"/>
            </p:cNvSpPr>
            <p:nvPr/>
          </p:nvSpPr>
          <p:spPr bwMode="auto">
            <a:xfrm>
              <a:off x="165" y="4391"/>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9" name="Rectangle 116">
              <a:extLst>
                <a:ext uri="{FF2B5EF4-FFF2-40B4-BE49-F238E27FC236}">
                  <a16:creationId xmlns:a16="http://schemas.microsoft.com/office/drawing/2014/main" id="{6CDF632B-7B89-41F2-94FD-1468DC06AE7E}"/>
                </a:ext>
              </a:extLst>
            </p:cNvPr>
            <p:cNvSpPr>
              <a:spLocks noChangeArrowheads="1"/>
            </p:cNvSpPr>
            <p:nvPr/>
          </p:nvSpPr>
          <p:spPr bwMode="auto">
            <a:xfrm>
              <a:off x="59" y="3502"/>
              <a:ext cx="8524" cy="1314"/>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40" name="Rectangle 117">
              <a:extLst>
                <a:ext uri="{FF2B5EF4-FFF2-40B4-BE49-F238E27FC236}">
                  <a16:creationId xmlns:a16="http://schemas.microsoft.com/office/drawing/2014/main" id="{899CEAF8-4A79-40A8-A4B9-EE733BDFCF4F}"/>
                </a:ext>
              </a:extLst>
            </p:cNvPr>
            <p:cNvSpPr>
              <a:spLocks noChangeArrowheads="1"/>
            </p:cNvSpPr>
            <p:nvPr/>
          </p:nvSpPr>
          <p:spPr bwMode="auto">
            <a:xfrm>
              <a:off x="59" y="2002"/>
              <a:ext cx="8524" cy="103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41" name="Rectangle 118">
              <a:extLst>
                <a:ext uri="{FF2B5EF4-FFF2-40B4-BE49-F238E27FC236}">
                  <a16:creationId xmlns:a16="http://schemas.microsoft.com/office/drawing/2014/main" id="{9758FD35-BE16-41EC-9C82-760B0DEC29D0}"/>
                </a:ext>
              </a:extLst>
            </p:cNvPr>
            <p:cNvSpPr>
              <a:spLocks noChangeArrowheads="1"/>
            </p:cNvSpPr>
            <p:nvPr/>
          </p:nvSpPr>
          <p:spPr bwMode="auto">
            <a:xfrm>
              <a:off x="1798" y="2058"/>
              <a:ext cx="13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Char char="•"/>
              </a:pPr>
              <a:endParaRPr lang="en-US" altLang="en-US" sz="1800" b="1" i="1">
                <a:latin typeface="Tahoma" charset="0"/>
              </a:endParaRPr>
            </a:p>
          </p:txBody>
        </p:sp>
        <p:sp>
          <p:nvSpPr>
            <p:cNvPr id="42" name="Rectangle 119">
              <a:extLst>
                <a:ext uri="{FF2B5EF4-FFF2-40B4-BE49-F238E27FC236}">
                  <a16:creationId xmlns:a16="http://schemas.microsoft.com/office/drawing/2014/main" id="{43BAB5E2-4AB1-4CDB-854F-3F9BEEC66DEB}"/>
                </a:ext>
              </a:extLst>
            </p:cNvPr>
            <p:cNvSpPr>
              <a:spLocks noChangeArrowheads="1"/>
            </p:cNvSpPr>
            <p:nvPr/>
          </p:nvSpPr>
          <p:spPr bwMode="auto">
            <a:xfrm>
              <a:off x="2132" y="2336"/>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43" name="Rectangle 120">
              <a:extLst>
                <a:ext uri="{FF2B5EF4-FFF2-40B4-BE49-F238E27FC236}">
                  <a16:creationId xmlns:a16="http://schemas.microsoft.com/office/drawing/2014/main" id="{F2EA1097-DADA-44B6-84C7-F603BF83FE26}"/>
                </a:ext>
              </a:extLst>
            </p:cNvPr>
            <p:cNvSpPr>
              <a:spLocks noChangeArrowheads="1"/>
            </p:cNvSpPr>
            <p:nvPr/>
          </p:nvSpPr>
          <p:spPr bwMode="auto">
            <a:xfrm>
              <a:off x="2285" y="2611"/>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a:latin typeface="Tahoma" charset="0"/>
              </a:endParaRPr>
            </a:p>
          </p:txBody>
        </p:sp>
        <p:sp>
          <p:nvSpPr>
            <p:cNvPr id="44" name="Rectangle 121">
              <a:extLst>
                <a:ext uri="{FF2B5EF4-FFF2-40B4-BE49-F238E27FC236}">
                  <a16:creationId xmlns:a16="http://schemas.microsoft.com/office/drawing/2014/main" id="{87D0C25B-4D4B-45A4-9DD9-99103493138A}"/>
                </a:ext>
              </a:extLst>
            </p:cNvPr>
            <p:cNvSpPr>
              <a:spLocks noChangeArrowheads="1"/>
            </p:cNvSpPr>
            <p:nvPr/>
          </p:nvSpPr>
          <p:spPr bwMode="auto">
            <a:xfrm>
              <a:off x="59" y="2002"/>
              <a:ext cx="8524" cy="1037"/>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45" name="Rectangle 122">
              <a:extLst>
                <a:ext uri="{FF2B5EF4-FFF2-40B4-BE49-F238E27FC236}">
                  <a16:creationId xmlns:a16="http://schemas.microsoft.com/office/drawing/2014/main" id="{A917EC71-18FA-4089-8709-4ACC618DC9EF}"/>
                </a:ext>
              </a:extLst>
            </p:cNvPr>
            <p:cNvSpPr>
              <a:spLocks noChangeArrowheads="1"/>
            </p:cNvSpPr>
            <p:nvPr/>
          </p:nvSpPr>
          <p:spPr bwMode="auto">
            <a:xfrm>
              <a:off x="59" y="780"/>
              <a:ext cx="8524" cy="75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46" name="Rectangle 123">
              <a:extLst>
                <a:ext uri="{FF2B5EF4-FFF2-40B4-BE49-F238E27FC236}">
                  <a16:creationId xmlns:a16="http://schemas.microsoft.com/office/drawing/2014/main" id="{7051929A-2EA7-4CF3-AAB0-9E33547E1B13}"/>
                </a:ext>
              </a:extLst>
            </p:cNvPr>
            <p:cNvSpPr>
              <a:spLocks noChangeArrowheads="1"/>
            </p:cNvSpPr>
            <p:nvPr/>
          </p:nvSpPr>
          <p:spPr bwMode="auto">
            <a:xfrm>
              <a:off x="2679" y="836"/>
              <a:ext cx="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400" b="1">
                <a:latin typeface="Tahoma" charset="0"/>
              </a:endParaRPr>
            </a:p>
          </p:txBody>
        </p:sp>
        <p:sp>
          <p:nvSpPr>
            <p:cNvPr id="47" name="Rectangle 124">
              <a:extLst>
                <a:ext uri="{FF2B5EF4-FFF2-40B4-BE49-F238E27FC236}">
                  <a16:creationId xmlns:a16="http://schemas.microsoft.com/office/drawing/2014/main" id="{79EB1CB8-A504-42C2-B338-F53C5A8C9D9A}"/>
                </a:ext>
              </a:extLst>
            </p:cNvPr>
            <p:cNvSpPr>
              <a:spLocks noChangeArrowheads="1"/>
            </p:cNvSpPr>
            <p:nvPr/>
          </p:nvSpPr>
          <p:spPr bwMode="auto">
            <a:xfrm>
              <a:off x="3079" y="1112"/>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i="1">
                <a:latin typeface="Tahoma" charset="0"/>
              </a:endParaRPr>
            </a:p>
          </p:txBody>
        </p:sp>
        <p:sp>
          <p:nvSpPr>
            <p:cNvPr id="48" name="Rectangle 125">
              <a:extLst>
                <a:ext uri="{FF2B5EF4-FFF2-40B4-BE49-F238E27FC236}">
                  <a16:creationId xmlns:a16="http://schemas.microsoft.com/office/drawing/2014/main" id="{B4709C47-D9F5-4C60-B27B-E15C7A458BE0}"/>
                </a:ext>
              </a:extLst>
            </p:cNvPr>
            <p:cNvSpPr>
              <a:spLocks noChangeArrowheads="1"/>
            </p:cNvSpPr>
            <p:nvPr/>
          </p:nvSpPr>
          <p:spPr bwMode="auto">
            <a:xfrm>
              <a:off x="59" y="780"/>
              <a:ext cx="8524" cy="759"/>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49" name="Rectangle 126">
              <a:extLst>
                <a:ext uri="{FF2B5EF4-FFF2-40B4-BE49-F238E27FC236}">
                  <a16:creationId xmlns:a16="http://schemas.microsoft.com/office/drawing/2014/main" id="{DC64B341-98AE-4767-B731-01264578BC0B}"/>
                </a:ext>
              </a:extLst>
            </p:cNvPr>
            <p:cNvSpPr>
              <a:spLocks noChangeArrowheads="1"/>
            </p:cNvSpPr>
            <p:nvPr/>
          </p:nvSpPr>
          <p:spPr bwMode="auto">
            <a:xfrm>
              <a:off x="59" y="-442"/>
              <a:ext cx="8524" cy="75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50" name="Rectangle 127">
              <a:extLst>
                <a:ext uri="{FF2B5EF4-FFF2-40B4-BE49-F238E27FC236}">
                  <a16:creationId xmlns:a16="http://schemas.microsoft.com/office/drawing/2014/main" id="{0DB6C071-4D49-4CAF-B1C3-EB79DE5D252D}"/>
                </a:ext>
              </a:extLst>
            </p:cNvPr>
            <p:cNvSpPr>
              <a:spLocks noChangeArrowheads="1"/>
            </p:cNvSpPr>
            <p:nvPr/>
          </p:nvSpPr>
          <p:spPr bwMode="auto">
            <a:xfrm>
              <a:off x="2160" y="-385"/>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51" name="Rectangle 128">
              <a:extLst>
                <a:ext uri="{FF2B5EF4-FFF2-40B4-BE49-F238E27FC236}">
                  <a16:creationId xmlns:a16="http://schemas.microsoft.com/office/drawing/2014/main" id="{3ADC5B7A-135B-460C-AC73-2432883868E0}"/>
                </a:ext>
              </a:extLst>
            </p:cNvPr>
            <p:cNvSpPr>
              <a:spLocks noChangeArrowheads="1"/>
            </p:cNvSpPr>
            <p:nvPr/>
          </p:nvSpPr>
          <p:spPr bwMode="auto">
            <a:xfrm>
              <a:off x="3223" y="-109"/>
              <a:ext cx="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52" name="Rectangle 129">
              <a:extLst>
                <a:ext uri="{FF2B5EF4-FFF2-40B4-BE49-F238E27FC236}">
                  <a16:creationId xmlns:a16="http://schemas.microsoft.com/office/drawing/2014/main" id="{574D0EEC-8010-4037-8A9D-FFF5C855BDC4}"/>
                </a:ext>
              </a:extLst>
            </p:cNvPr>
            <p:cNvSpPr>
              <a:spLocks noChangeArrowheads="1"/>
            </p:cNvSpPr>
            <p:nvPr/>
          </p:nvSpPr>
          <p:spPr bwMode="auto">
            <a:xfrm>
              <a:off x="59" y="-442"/>
              <a:ext cx="8524" cy="759"/>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grpSp>
      <p:sp>
        <p:nvSpPr>
          <p:cNvPr id="53" name="Text Box 30">
            <a:extLst>
              <a:ext uri="{FF2B5EF4-FFF2-40B4-BE49-F238E27FC236}">
                <a16:creationId xmlns:a16="http://schemas.microsoft.com/office/drawing/2014/main" id="{7A57948E-9C09-4AE6-B262-36494E931166}"/>
              </a:ext>
            </a:extLst>
          </p:cNvPr>
          <p:cNvSpPr txBox="1">
            <a:spLocks noChangeArrowheads="1"/>
          </p:cNvSpPr>
          <p:nvPr/>
        </p:nvSpPr>
        <p:spPr bwMode="auto">
          <a:xfrm>
            <a:off x="2057118" y="1419966"/>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Civil Rights complaint received by Institution</a:t>
            </a:r>
          </a:p>
        </p:txBody>
      </p:sp>
      <p:sp>
        <p:nvSpPr>
          <p:cNvPr id="54" name="Text Box 33">
            <a:extLst>
              <a:ext uri="{FF2B5EF4-FFF2-40B4-BE49-F238E27FC236}">
                <a16:creationId xmlns:a16="http://schemas.microsoft.com/office/drawing/2014/main" id="{2A8E8818-04DB-49AA-B0CB-162AABDD4804}"/>
              </a:ext>
            </a:extLst>
          </p:cNvPr>
          <p:cNvSpPr txBox="1">
            <a:spLocks noChangeArrowheads="1"/>
          </p:cNvSpPr>
          <p:nvPr/>
        </p:nvSpPr>
        <p:spPr bwMode="auto">
          <a:xfrm>
            <a:off x="1845518" y="2724232"/>
            <a:ext cx="62009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dirty="0">
                <a:solidFill>
                  <a:srgbClr val="000000"/>
                </a:solidFill>
                <a:latin typeface="Arial" charset="0"/>
              </a:rPr>
              <a:t> Document Civil Rights Complaint in the Compliant Log </a:t>
            </a:r>
          </a:p>
        </p:txBody>
      </p:sp>
      <p:sp>
        <p:nvSpPr>
          <p:cNvPr id="55" name="Text Box 34">
            <a:extLst>
              <a:ext uri="{FF2B5EF4-FFF2-40B4-BE49-F238E27FC236}">
                <a16:creationId xmlns:a16="http://schemas.microsoft.com/office/drawing/2014/main" id="{0862D97C-739F-4BCB-8035-F4CB9995B8B6}"/>
              </a:ext>
            </a:extLst>
          </p:cNvPr>
          <p:cNvSpPr txBox="1">
            <a:spLocks noChangeArrowheads="1"/>
          </p:cNvSpPr>
          <p:nvPr/>
        </p:nvSpPr>
        <p:spPr bwMode="auto">
          <a:xfrm>
            <a:off x="2179637" y="3736657"/>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Institution gives complainant </a:t>
            </a:r>
            <a:r>
              <a:rPr lang="en-US" altLang="en-US" sz="1800" i="1" dirty="0">
                <a:solidFill>
                  <a:srgbClr val="000000"/>
                </a:solidFill>
                <a:latin typeface="Arial" charset="0"/>
              </a:rPr>
              <a:t>Civil Rights Complaint Form</a:t>
            </a:r>
            <a:r>
              <a:rPr lang="en-US" altLang="en-US" sz="1800" dirty="0">
                <a:solidFill>
                  <a:srgbClr val="000000"/>
                </a:solidFill>
                <a:latin typeface="Arial" charset="0"/>
              </a:rPr>
              <a:t> to be Completed </a:t>
            </a:r>
            <a:r>
              <a:rPr lang="en-US" altLang="en-US" sz="1800" b="1" dirty="0">
                <a:solidFill>
                  <a:srgbClr val="000000"/>
                </a:solidFill>
                <a:latin typeface="Arial" charset="0"/>
              </a:rPr>
              <a:t>or</a:t>
            </a:r>
          </a:p>
        </p:txBody>
      </p:sp>
      <p:sp>
        <p:nvSpPr>
          <p:cNvPr id="56" name="Text Box 35">
            <a:extLst>
              <a:ext uri="{FF2B5EF4-FFF2-40B4-BE49-F238E27FC236}">
                <a16:creationId xmlns:a16="http://schemas.microsoft.com/office/drawing/2014/main" id="{523C7E93-7884-4C7B-B0B2-48B30F03FB46}"/>
              </a:ext>
            </a:extLst>
          </p:cNvPr>
          <p:cNvSpPr txBox="1">
            <a:spLocks noChangeArrowheads="1"/>
          </p:cNvSpPr>
          <p:nvPr/>
        </p:nvSpPr>
        <p:spPr bwMode="auto">
          <a:xfrm>
            <a:off x="1981200" y="4265362"/>
            <a:ext cx="56388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Institution Completes Civil Rights assists Complaint Form with Complaint</a:t>
            </a:r>
          </a:p>
          <a:p>
            <a:pPr algn="ctr" eaLnBrk="1" hangingPunct="1">
              <a:spcBef>
                <a:spcPct val="50000"/>
              </a:spcBef>
              <a:buClrTx/>
              <a:buSzTx/>
              <a:buFontTx/>
              <a:buNone/>
            </a:pPr>
            <a:endParaRPr lang="en-US" altLang="en-US" sz="1800" dirty="0">
              <a:solidFill>
                <a:srgbClr val="000000"/>
              </a:solidFill>
              <a:latin typeface="Arial" charset="0"/>
            </a:endParaRPr>
          </a:p>
        </p:txBody>
      </p:sp>
      <p:sp>
        <p:nvSpPr>
          <p:cNvPr id="57" name="Text Box 36">
            <a:extLst>
              <a:ext uri="{FF2B5EF4-FFF2-40B4-BE49-F238E27FC236}">
                <a16:creationId xmlns:a16="http://schemas.microsoft.com/office/drawing/2014/main" id="{E5F42177-E726-47BE-BF91-737AC17A658C}"/>
              </a:ext>
            </a:extLst>
          </p:cNvPr>
          <p:cNvSpPr txBox="1">
            <a:spLocks noChangeArrowheads="1"/>
          </p:cNvSpPr>
          <p:nvPr/>
        </p:nvSpPr>
        <p:spPr bwMode="auto">
          <a:xfrm>
            <a:off x="1841655" y="5336889"/>
            <a:ext cx="624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All Completed </a:t>
            </a:r>
            <a:r>
              <a:rPr lang="en-US" altLang="en-US" sz="1800" i="1" dirty="0">
                <a:solidFill>
                  <a:srgbClr val="000000"/>
                </a:solidFill>
                <a:latin typeface="Arial" charset="0"/>
              </a:rPr>
              <a:t>Civil Rights Complaint Forms</a:t>
            </a:r>
            <a:r>
              <a:rPr lang="en-US" altLang="en-US" sz="1800" dirty="0">
                <a:solidFill>
                  <a:srgbClr val="000000"/>
                </a:solidFill>
                <a:latin typeface="Arial" charset="0"/>
              </a:rPr>
              <a:t> Received MUST be Reviewed Immediately by the Institution,</a:t>
            </a:r>
          </a:p>
        </p:txBody>
      </p:sp>
      <p:sp>
        <p:nvSpPr>
          <p:cNvPr id="58" name="Text Box 37">
            <a:extLst>
              <a:ext uri="{FF2B5EF4-FFF2-40B4-BE49-F238E27FC236}">
                <a16:creationId xmlns:a16="http://schemas.microsoft.com/office/drawing/2014/main" id="{BCAAECDA-FACE-44FE-9CD0-2632C6521C01}"/>
              </a:ext>
            </a:extLst>
          </p:cNvPr>
          <p:cNvSpPr txBox="1">
            <a:spLocks noChangeArrowheads="1"/>
          </p:cNvSpPr>
          <p:nvPr/>
        </p:nvSpPr>
        <p:spPr bwMode="auto">
          <a:xfrm>
            <a:off x="2224203" y="5954457"/>
            <a:ext cx="5578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dirty="0">
                <a:solidFill>
                  <a:srgbClr val="000000"/>
                </a:solidFill>
                <a:latin typeface="Arial" charset="0"/>
              </a:rPr>
              <a:t>Institution forwards </a:t>
            </a:r>
            <a:r>
              <a:rPr lang="en-US" altLang="en-US" sz="1800" i="1" dirty="0">
                <a:solidFill>
                  <a:srgbClr val="000000"/>
                </a:solidFill>
                <a:latin typeface="Arial" charset="0"/>
              </a:rPr>
              <a:t>Civil Rights Complaint Form</a:t>
            </a:r>
            <a:r>
              <a:rPr lang="en-US" altLang="en-US" sz="1800" dirty="0">
                <a:solidFill>
                  <a:srgbClr val="000000"/>
                </a:solidFill>
                <a:latin typeface="Arial" charset="0"/>
              </a:rPr>
              <a:t> to HCNP within 5 working days of RECIEPT</a:t>
            </a:r>
          </a:p>
        </p:txBody>
      </p:sp>
    </p:spTree>
    <p:extLst>
      <p:ext uri="{BB962C8B-B14F-4D97-AF65-F5344CB8AC3E}">
        <p14:creationId xmlns:p14="http://schemas.microsoft.com/office/powerpoint/2010/main" val="316915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73C328-F05B-43DB-9174-609AA878FF9F}"/>
              </a:ext>
            </a:extLst>
          </p:cNvPr>
          <p:cNvSpPr txBox="1">
            <a:spLocks noChangeArrowheads="1"/>
          </p:cNvSpPr>
          <p:nvPr/>
        </p:nvSpPr>
        <p:spPr>
          <a:xfrm>
            <a:off x="1860014" y="590320"/>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a:solidFill>
                  <a:schemeClr val="tx1"/>
                </a:solidFill>
              </a:rPr>
              <a:t>Civil Rights Complaint Log</a:t>
            </a:r>
            <a:endParaRPr lang="en-US" sz="4000" b="1" dirty="0">
              <a:solidFill>
                <a:schemeClr val="tx1"/>
              </a:solidFill>
            </a:endParaRPr>
          </a:p>
        </p:txBody>
      </p:sp>
      <p:sp>
        <p:nvSpPr>
          <p:cNvPr id="3" name="Rectangle 3">
            <a:extLst>
              <a:ext uri="{FF2B5EF4-FFF2-40B4-BE49-F238E27FC236}">
                <a16:creationId xmlns:a16="http://schemas.microsoft.com/office/drawing/2014/main" id="{9339E8D4-CB96-4055-A16E-C17DF98F8B32}"/>
              </a:ext>
            </a:extLst>
          </p:cNvPr>
          <p:cNvSpPr txBox="1">
            <a:spLocks noChangeArrowheads="1"/>
          </p:cNvSpPr>
          <p:nvPr/>
        </p:nvSpPr>
        <p:spPr>
          <a:xfrm>
            <a:off x="990600" y="1905000"/>
            <a:ext cx="7626350" cy="3657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4800" b="1">
                <a:solidFill>
                  <a:schemeClr val="tx1"/>
                </a:solidFill>
              </a:rPr>
              <a:t>M</a:t>
            </a:r>
            <a:r>
              <a:rPr lang="en-US" altLang="en-US" sz="4400" b="1">
                <a:solidFill>
                  <a:schemeClr val="tx1"/>
                </a:solidFill>
              </a:rPr>
              <a:t>ust be dated</a:t>
            </a:r>
            <a:endParaRPr lang="en-US" altLang="en-US" b="1">
              <a:solidFill>
                <a:schemeClr val="tx1"/>
              </a:solidFill>
            </a:endParaRPr>
          </a:p>
          <a:p>
            <a:pPr>
              <a:buFont typeface="Wingdings" pitchFamily="2" charset="2"/>
              <a:buChar char="v"/>
            </a:pPr>
            <a:endParaRPr lang="en-US" altLang="en-US">
              <a:solidFill>
                <a:schemeClr val="tx1"/>
              </a:solidFill>
            </a:endParaRPr>
          </a:p>
          <a:p>
            <a:pPr>
              <a:buFont typeface="Wingdings" pitchFamily="2" charset="2"/>
              <a:buChar char="v"/>
            </a:pPr>
            <a:r>
              <a:rPr lang="en-US" altLang="en-US" sz="4400">
                <a:solidFill>
                  <a:schemeClr val="tx1"/>
                </a:solidFill>
              </a:rPr>
              <a:t>Keep for current plus three years, even if no complaints have been received</a:t>
            </a:r>
          </a:p>
          <a:p>
            <a:pPr algn="ctr"/>
            <a:endParaRPr lang="en-US" altLang="en-US" sz="3600" dirty="0">
              <a:solidFill>
                <a:schemeClr val="tx1"/>
              </a:solidFill>
            </a:endParaRPr>
          </a:p>
        </p:txBody>
      </p:sp>
    </p:spTree>
    <p:extLst>
      <p:ext uri="{BB962C8B-B14F-4D97-AF65-F5344CB8AC3E}">
        <p14:creationId xmlns:p14="http://schemas.microsoft.com/office/powerpoint/2010/main" val="1027788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E6C7F11-40D7-4F91-97AF-EB8223965942}"/>
              </a:ext>
            </a:extLst>
          </p:cNvPr>
          <p:cNvSpPr txBox="1">
            <a:spLocks noChangeArrowheads="1"/>
          </p:cNvSpPr>
          <p:nvPr/>
        </p:nvSpPr>
        <p:spPr>
          <a:xfrm>
            <a:off x="1491868" y="425067"/>
            <a:ext cx="8229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dirty="0">
                <a:solidFill>
                  <a:schemeClr val="tx1"/>
                </a:solidFill>
              </a:rPr>
              <a:t>SAMPLE Civil Rights Complaint Log</a:t>
            </a:r>
          </a:p>
        </p:txBody>
      </p:sp>
      <p:pic>
        <p:nvPicPr>
          <p:cNvPr id="3" name="Picture 2" descr="Screen Clipping">
            <a:extLst>
              <a:ext uri="{FF2B5EF4-FFF2-40B4-BE49-F238E27FC236}">
                <a16:creationId xmlns:a16="http://schemas.microsoft.com/office/drawing/2014/main" id="{F634CF96-297A-4554-8C2E-3923EFD7D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189" y="2147371"/>
            <a:ext cx="9383845" cy="4418681"/>
          </a:xfrm>
          <a:prstGeom prst="rect">
            <a:avLst/>
          </a:prstGeom>
        </p:spPr>
      </p:pic>
    </p:spTree>
    <p:extLst>
      <p:ext uri="{BB962C8B-B14F-4D97-AF65-F5344CB8AC3E}">
        <p14:creationId xmlns:p14="http://schemas.microsoft.com/office/powerpoint/2010/main" val="1695323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258BB1-4C77-42BC-B12F-C0C3CA370C1A}"/>
              </a:ext>
            </a:extLst>
          </p:cNvPr>
          <p:cNvSpPr txBox="1">
            <a:spLocks noChangeArrowheads="1"/>
          </p:cNvSpPr>
          <p:nvPr/>
        </p:nvSpPr>
        <p:spPr>
          <a:xfrm>
            <a:off x="1899491" y="612354"/>
            <a:ext cx="7959725" cy="98425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a:solidFill>
                  <a:schemeClr val="tx1"/>
                </a:solidFill>
              </a:rPr>
              <a:t>Civil Rights Complaint Form</a:t>
            </a:r>
            <a:endParaRPr lang="en-US" sz="4000" b="1" dirty="0">
              <a:solidFill>
                <a:schemeClr val="tx1"/>
              </a:solidFill>
            </a:endParaRPr>
          </a:p>
        </p:txBody>
      </p:sp>
      <p:sp>
        <p:nvSpPr>
          <p:cNvPr id="3" name="Rectangle 3">
            <a:extLst>
              <a:ext uri="{FF2B5EF4-FFF2-40B4-BE49-F238E27FC236}">
                <a16:creationId xmlns:a16="http://schemas.microsoft.com/office/drawing/2014/main" id="{FF165F7E-DEC5-4F78-9CD1-47E57E9DFAE4}"/>
              </a:ext>
            </a:extLst>
          </p:cNvPr>
          <p:cNvSpPr txBox="1">
            <a:spLocks noChangeArrowheads="1"/>
          </p:cNvSpPr>
          <p:nvPr/>
        </p:nvSpPr>
        <p:spPr>
          <a:xfrm>
            <a:off x="1037422" y="1821283"/>
            <a:ext cx="7626350" cy="44243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3200" i="1">
                <a:solidFill>
                  <a:schemeClr val="tx1"/>
                </a:solidFill>
              </a:rPr>
              <a:t>CR Complaint Form</a:t>
            </a:r>
            <a:r>
              <a:rPr lang="en-US" altLang="en-US" sz="3200">
                <a:solidFill>
                  <a:schemeClr val="tx1"/>
                </a:solidFill>
              </a:rPr>
              <a:t> must be readily available at all sites for all staff.</a:t>
            </a:r>
          </a:p>
          <a:p>
            <a:pPr>
              <a:buFont typeface="Wingdings" pitchFamily="2" charset="2"/>
              <a:buChar char="v"/>
            </a:pPr>
            <a:endParaRPr lang="en-US" altLang="en-US" sz="1050">
              <a:solidFill>
                <a:schemeClr val="tx1"/>
              </a:solidFill>
            </a:endParaRPr>
          </a:p>
          <a:p>
            <a:pPr>
              <a:buFont typeface="Wingdings" pitchFamily="2" charset="2"/>
              <a:buChar char="v"/>
            </a:pPr>
            <a:r>
              <a:rPr lang="en-US" altLang="en-US" sz="3200">
                <a:solidFill>
                  <a:schemeClr val="tx1"/>
                </a:solidFill>
              </a:rPr>
              <a:t>Make every attempt to help complainant complete </a:t>
            </a:r>
            <a:r>
              <a:rPr lang="en-US" altLang="en-US" sz="3200" i="1">
                <a:solidFill>
                  <a:schemeClr val="tx1"/>
                </a:solidFill>
              </a:rPr>
              <a:t>CR Complaint Form. </a:t>
            </a:r>
          </a:p>
          <a:p>
            <a:pPr>
              <a:buFont typeface="Wingdings" pitchFamily="2" charset="2"/>
              <a:buChar char="v"/>
            </a:pPr>
            <a:endParaRPr lang="en-US" altLang="en-US" sz="1050" i="1">
              <a:solidFill>
                <a:schemeClr val="tx1"/>
              </a:solidFill>
            </a:endParaRPr>
          </a:p>
          <a:p>
            <a:pPr>
              <a:buFont typeface="Wingdings" pitchFamily="2" charset="2"/>
              <a:buChar char="v"/>
            </a:pPr>
            <a:r>
              <a:rPr lang="en-US" altLang="en-US" sz="3200">
                <a:solidFill>
                  <a:schemeClr val="tx1"/>
                </a:solidFill>
              </a:rPr>
              <a:t>If the household cannot fill out the complaint form, the center staff is responsible to assist the family to complete the document.</a:t>
            </a:r>
            <a:endParaRPr lang="en-US" altLang="en-US" sz="3200" dirty="0">
              <a:solidFill>
                <a:schemeClr val="tx1"/>
              </a:solidFill>
            </a:endParaRPr>
          </a:p>
        </p:txBody>
      </p:sp>
    </p:spTree>
    <p:extLst>
      <p:ext uri="{BB962C8B-B14F-4D97-AF65-F5344CB8AC3E}">
        <p14:creationId xmlns:p14="http://schemas.microsoft.com/office/powerpoint/2010/main" val="3585714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99D5AC-FD6E-44FA-96E4-36586244F03A}"/>
              </a:ext>
            </a:extLst>
          </p:cNvPr>
          <p:cNvSpPr txBox="1">
            <a:spLocks noChangeArrowheads="1"/>
          </p:cNvSpPr>
          <p:nvPr/>
        </p:nvSpPr>
        <p:spPr bwMode="auto">
          <a:xfrm>
            <a:off x="1403733" y="840955"/>
            <a:ext cx="8153400" cy="5847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3200" b="1" dirty="0">
                <a:latin typeface="Verdana" pitchFamily="34" charset="0"/>
              </a:rPr>
              <a:t>CNP Civil Rights Procedure Manual</a:t>
            </a:r>
          </a:p>
        </p:txBody>
      </p:sp>
      <p:sp>
        <p:nvSpPr>
          <p:cNvPr id="3" name="Rectangle 3">
            <a:extLst>
              <a:ext uri="{FF2B5EF4-FFF2-40B4-BE49-F238E27FC236}">
                <a16:creationId xmlns:a16="http://schemas.microsoft.com/office/drawing/2014/main" id="{6991E5AF-832B-4A5B-8181-6EE065758B23}"/>
              </a:ext>
            </a:extLst>
          </p:cNvPr>
          <p:cNvSpPr txBox="1">
            <a:spLocks noChangeArrowheads="1"/>
          </p:cNvSpPr>
          <p:nvPr/>
        </p:nvSpPr>
        <p:spPr>
          <a:xfrm>
            <a:off x="950204" y="1756273"/>
            <a:ext cx="8229600" cy="5257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3200" b="1">
                <a:solidFill>
                  <a:schemeClr val="tx1"/>
                </a:solidFill>
              </a:rPr>
              <a:t>Sections for </a:t>
            </a:r>
          </a:p>
          <a:p>
            <a:pPr lvl="1">
              <a:buFont typeface="Courier New" panose="02070309020205020404" pitchFamily="49" charset="0"/>
              <a:buChar char="o"/>
            </a:pPr>
            <a:r>
              <a:rPr lang="en-US" altLang="en-US" sz="2800" b="1">
                <a:solidFill>
                  <a:schemeClr val="tx1"/>
                </a:solidFill>
              </a:rPr>
              <a:t>1) Institution CR complaint procedure</a:t>
            </a:r>
          </a:p>
          <a:p>
            <a:pPr lvl="1">
              <a:buFont typeface="Courier New" panose="02070309020205020404" pitchFamily="49" charset="0"/>
              <a:buChar char="o"/>
            </a:pPr>
            <a:r>
              <a:rPr lang="en-US" altLang="en-US" sz="2800" b="1">
                <a:solidFill>
                  <a:schemeClr val="tx1"/>
                </a:solidFill>
              </a:rPr>
              <a:t>2) CR complaint forms and log (make copies)</a:t>
            </a:r>
            <a:r>
              <a:rPr lang="en-US" altLang="en-US" sz="2800" b="1" i="1">
                <a:solidFill>
                  <a:schemeClr val="tx1"/>
                </a:solidFill>
              </a:rPr>
              <a:t>.</a:t>
            </a:r>
          </a:p>
          <a:p>
            <a:pPr lvl="1">
              <a:buFont typeface="Courier New" panose="02070309020205020404" pitchFamily="49" charset="0"/>
              <a:buChar char="o"/>
            </a:pPr>
            <a:r>
              <a:rPr lang="en-US" altLang="en-US" sz="2800" b="1">
                <a:solidFill>
                  <a:schemeClr val="tx1"/>
                </a:solidFill>
              </a:rPr>
              <a:t>4) FNS Instructions 113-1</a:t>
            </a:r>
          </a:p>
          <a:p>
            <a:pPr lvl="1">
              <a:buFont typeface="Courier New" panose="02070309020205020404" pitchFamily="49" charset="0"/>
              <a:buChar char="o"/>
            </a:pPr>
            <a:r>
              <a:rPr lang="en-US" altLang="en-US" sz="2800" b="1">
                <a:solidFill>
                  <a:schemeClr val="tx1"/>
                </a:solidFill>
              </a:rPr>
              <a:t>5) Training forms – Sign-in sheet, agenda, etc. </a:t>
            </a:r>
          </a:p>
          <a:p>
            <a:pPr>
              <a:buFont typeface="Wingdings" pitchFamily="2" charset="2"/>
              <a:buChar char="v"/>
            </a:pPr>
            <a:r>
              <a:rPr lang="en-US" altLang="en-US" sz="3200" b="1">
                <a:solidFill>
                  <a:schemeClr val="tx1"/>
                </a:solidFill>
              </a:rPr>
              <a:t> Civil Rights Coordinating Official must sign complaint log.</a:t>
            </a:r>
            <a:endParaRPr lang="en-US" altLang="en-US" sz="3200" b="1" dirty="0">
              <a:solidFill>
                <a:schemeClr val="tx1"/>
              </a:solidFill>
            </a:endParaRPr>
          </a:p>
        </p:txBody>
      </p:sp>
    </p:spTree>
    <p:extLst>
      <p:ext uri="{BB962C8B-B14F-4D97-AF65-F5344CB8AC3E}">
        <p14:creationId xmlns:p14="http://schemas.microsoft.com/office/powerpoint/2010/main" val="2935601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D57719-CCAF-43AC-8D1A-25898FDA533B}"/>
              </a:ext>
            </a:extLst>
          </p:cNvPr>
          <p:cNvSpPr txBox="1">
            <a:spLocks noChangeArrowheads="1"/>
          </p:cNvSpPr>
          <p:nvPr/>
        </p:nvSpPr>
        <p:spPr>
          <a:xfrm>
            <a:off x="1952740" y="536575"/>
            <a:ext cx="6324600" cy="113982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800" b="1" dirty="0">
                <a:solidFill>
                  <a:schemeClr val="tx1"/>
                </a:solidFill>
              </a:rPr>
              <a:t>Compliance Review Purpose</a:t>
            </a:r>
          </a:p>
        </p:txBody>
      </p:sp>
      <p:sp>
        <p:nvSpPr>
          <p:cNvPr id="3" name="Rectangle 3">
            <a:extLst>
              <a:ext uri="{FF2B5EF4-FFF2-40B4-BE49-F238E27FC236}">
                <a16:creationId xmlns:a16="http://schemas.microsoft.com/office/drawing/2014/main" id="{590F5023-7DDF-4C82-BA6D-7D018D90A657}"/>
              </a:ext>
            </a:extLst>
          </p:cNvPr>
          <p:cNvSpPr txBox="1">
            <a:spLocks noChangeArrowheads="1"/>
          </p:cNvSpPr>
          <p:nvPr/>
        </p:nvSpPr>
        <p:spPr>
          <a:xfrm>
            <a:off x="1137492" y="3368408"/>
            <a:ext cx="8229600" cy="18288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buFont typeface="Wingdings" pitchFamily="2" charset="2"/>
              <a:buNone/>
            </a:pPr>
            <a:r>
              <a:rPr lang="en-US" altLang="en-US" sz="4400" dirty="0">
                <a:solidFill>
                  <a:schemeClr val="tx1"/>
                </a:solidFill>
              </a:rPr>
              <a:t>To ensure that CNPs are in compliance with Civil Rights Requirements</a:t>
            </a:r>
          </a:p>
        </p:txBody>
      </p:sp>
      <p:pic>
        <p:nvPicPr>
          <p:cNvPr id="4" name="Picture 5" descr="MC900439824[2]">
            <a:extLst>
              <a:ext uri="{FF2B5EF4-FFF2-40B4-BE49-F238E27FC236}">
                <a16:creationId xmlns:a16="http://schemas.microsoft.com/office/drawing/2014/main" id="{88762E24-4DD0-45C1-A8D1-6165D3077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6" y="1517574"/>
            <a:ext cx="1850834" cy="18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1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D6E708-9787-4154-B7FE-3CC3D06FD241}"/>
              </a:ext>
            </a:extLst>
          </p:cNvPr>
          <p:cNvSpPr>
            <a:spLocks noGrp="1" noChangeArrowheads="1"/>
          </p:cNvSpPr>
          <p:nvPr>
            <p:ph type="title"/>
          </p:nvPr>
        </p:nvSpPr>
        <p:spPr>
          <a:xfrm>
            <a:off x="2308034" y="483959"/>
            <a:ext cx="8229600" cy="1143000"/>
          </a:xfrm>
        </p:spPr>
        <p:txBody>
          <a:bodyPr>
            <a:normAutofit/>
          </a:bodyPr>
          <a:lstStyle/>
          <a:p>
            <a:pPr eaLnBrk="1" fontAlgn="auto" hangingPunct="1">
              <a:spcAft>
                <a:spcPts val="0"/>
              </a:spcAft>
              <a:defRPr/>
            </a:pPr>
            <a:r>
              <a:rPr lang="en-US" sz="6000" dirty="0">
                <a:effectLst/>
              </a:rPr>
              <a:t>Noncompliance</a:t>
            </a:r>
          </a:p>
        </p:txBody>
      </p:sp>
      <p:sp>
        <p:nvSpPr>
          <p:cNvPr id="3" name="Rectangle 3">
            <a:extLst>
              <a:ext uri="{FF2B5EF4-FFF2-40B4-BE49-F238E27FC236}">
                <a16:creationId xmlns:a16="http://schemas.microsoft.com/office/drawing/2014/main" id="{A944CC62-32F9-44E7-928C-908D1AE443AC}"/>
              </a:ext>
            </a:extLst>
          </p:cNvPr>
          <p:cNvSpPr>
            <a:spLocks noGrp="1" noChangeArrowheads="1"/>
          </p:cNvSpPr>
          <p:nvPr>
            <p:ph idx="1"/>
          </p:nvPr>
        </p:nvSpPr>
        <p:spPr>
          <a:xfrm>
            <a:off x="688554" y="1798503"/>
            <a:ext cx="8229600" cy="4708525"/>
          </a:xfrm>
        </p:spPr>
        <p:txBody>
          <a:bodyPr>
            <a:normAutofit/>
          </a:bodyPr>
          <a:lstStyle/>
          <a:p>
            <a:pPr eaLnBrk="1" hangingPunct="1">
              <a:lnSpc>
                <a:spcPct val="90000"/>
              </a:lnSpc>
              <a:buFont typeface="Wingdings" pitchFamily="2" charset="2"/>
              <a:buNone/>
            </a:pPr>
            <a:endParaRPr lang="en-US" altLang="en-US" sz="1200" dirty="0"/>
          </a:p>
          <a:p>
            <a:pPr eaLnBrk="1" hangingPunct="1">
              <a:lnSpc>
                <a:spcPct val="90000"/>
              </a:lnSpc>
              <a:buFont typeface="Wingdings" pitchFamily="2" charset="2"/>
              <a:buChar char="v"/>
            </a:pPr>
            <a:r>
              <a:rPr lang="en-US" altLang="en-US" sz="3200" b="1" dirty="0"/>
              <a:t>There are NO “minor” or “major” categories of noncompliance.  All instances of non-compliance are considered equally.</a:t>
            </a:r>
          </a:p>
          <a:p>
            <a:pPr lvl="1" eaLnBrk="1" hangingPunct="1">
              <a:lnSpc>
                <a:spcPct val="90000"/>
              </a:lnSpc>
              <a:buFontTx/>
              <a:buNone/>
            </a:pPr>
            <a:endParaRPr lang="en-US" altLang="en-US" sz="3200" b="1" dirty="0"/>
          </a:p>
          <a:p>
            <a:pPr lvl="1" eaLnBrk="1" hangingPunct="1">
              <a:lnSpc>
                <a:spcPct val="90000"/>
              </a:lnSpc>
              <a:buFontTx/>
              <a:buNone/>
            </a:pPr>
            <a:r>
              <a:rPr lang="en-US" altLang="en-US" sz="3200" b="1" dirty="0"/>
              <a:t>No matter the level or severity of noncompliance, it must be reported and it must be corrected.</a:t>
            </a:r>
          </a:p>
        </p:txBody>
      </p:sp>
    </p:spTree>
    <p:extLst>
      <p:ext uri="{BB962C8B-B14F-4D97-AF65-F5344CB8AC3E}">
        <p14:creationId xmlns:p14="http://schemas.microsoft.com/office/powerpoint/2010/main" val="178170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816C3C-EE22-422A-AB5F-7991256FAE9D}"/>
              </a:ext>
            </a:extLst>
          </p:cNvPr>
          <p:cNvSpPr>
            <a:spLocks noGrp="1" noChangeArrowheads="1"/>
          </p:cNvSpPr>
          <p:nvPr>
            <p:ph type="title"/>
          </p:nvPr>
        </p:nvSpPr>
        <p:spPr>
          <a:xfrm>
            <a:off x="1474424" y="847516"/>
            <a:ext cx="8229600" cy="1143000"/>
          </a:xfrm>
        </p:spPr>
        <p:txBody>
          <a:bodyPr>
            <a:noAutofit/>
          </a:bodyPr>
          <a:lstStyle/>
          <a:p>
            <a:pPr eaLnBrk="1" fontAlgn="auto" hangingPunct="1">
              <a:spcAft>
                <a:spcPts val="0"/>
              </a:spcAft>
              <a:defRPr/>
            </a:pPr>
            <a:r>
              <a:rPr lang="en-US" sz="4400" b="1" dirty="0">
                <a:effectLst/>
              </a:rPr>
              <a:t>Examples of Noncompliance</a:t>
            </a:r>
          </a:p>
        </p:txBody>
      </p:sp>
      <p:sp>
        <p:nvSpPr>
          <p:cNvPr id="3" name="Rectangle 3">
            <a:extLst>
              <a:ext uri="{FF2B5EF4-FFF2-40B4-BE49-F238E27FC236}">
                <a16:creationId xmlns:a16="http://schemas.microsoft.com/office/drawing/2014/main" id="{3E083ED2-48AE-4B1C-A5B0-17FE43693B59}"/>
              </a:ext>
            </a:extLst>
          </p:cNvPr>
          <p:cNvSpPr>
            <a:spLocks noGrp="1" noChangeArrowheads="1"/>
          </p:cNvSpPr>
          <p:nvPr>
            <p:ph idx="1"/>
          </p:nvPr>
        </p:nvSpPr>
        <p:spPr>
          <a:xfrm>
            <a:off x="754655" y="2174263"/>
            <a:ext cx="8229600" cy="4708525"/>
          </a:xfrm>
        </p:spPr>
        <p:txBody>
          <a:bodyPr>
            <a:normAutofit/>
          </a:bodyPr>
          <a:lstStyle/>
          <a:p>
            <a:pPr eaLnBrk="1" hangingPunct="1">
              <a:lnSpc>
                <a:spcPct val="90000"/>
              </a:lnSpc>
              <a:buFont typeface="Wingdings" pitchFamily="2" charset="2"/>
              <a:buChar char="v"/>
            </a:pPr>
            <a:r>
              <a:rPr lang="en-US" altLang="en-US" sz="2400" dirty="0"/>
              <a:t>Denying an individual or household the opportunity to apply for FNS program benefits or services on the basis of race, color, sex, age, national origin, or disability</a:t>
            </a:r>
          </a:p>
          <a:p>
            <a:pPr eaLnBrk="1" hangingPunct="1">
              <a:lnSpc>
                <a:spcPct val="90000"/>
              </a:lnSpc>
              <a:buFont typeface="Wingdings" pitchFamily="2" charset="2"/>
              <a:buChar char="v"/>
            </a:pPr>
            <a:endParaRPr lang="en-US" altLang="en-US" sz="1200" dirty="0"/>
          </a:p>
          <a:p>
            <a:pPr eaLnBrk="1" hangingPunct="1">
              <a:lnSpc>
                <a:spcPct val="90000"/>
              </a:lnSpc>
              <a:buFont typeface="Wingdings" pitchFamily="2" charset="2"/>
              <a:buChar char="v"/>
            </a:pPr>
            <a:r>
              <a:rPr lang="en-US" altLang="en-US" sz="2400" dirty="0"/>
              <a:t>Providing FNS program services or benefits in a dissimilar manner on the basis of race, color, sex, age, national origin, or disability</a:t>
            </a:r>
          </a:p>
          <a:p>
            <a:pPr eaLnBrk="1" hangingPunct="1">
              <a:lnSpc>
                <a:spcPct val="90000"/>
              </a:lnSpc>
              <a:buFont typeface="Wingdings" pitchFamily="2" charset="2"/>
              <a:buNone/>
            </a:pPr>
            <a:endParaRPr lang="en-US" altLang="en-US" sz="800" dirty="0"/>
          </a:p>
        </p:txBody>
      </p:sp>
    </p:spTree>
    <p:extLst>
      <p:ext uri="{BB962C8B-B14F-4D97-AF65-F5344CB8AC3E}">
        <p14:creationId xmlns:p14="http://schemas.microsoft.com/office/powerpoint/2010/main" val="244896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7040-8847-423F-88C8-C752DAFFD72A}"/>
              </a:ext>
            </a:extLst>
          </p:cNvPr>
          <p:cNvSpPr>
            <a:spLocks noGrp="1"/>
          </p:cNvSpPr>
          <p:nvPr>
            <p:ph type="title"/>
          </p:nvPr>
        </p:nvSpPr>
        <p:spPr/>
        <p:txBody>
          <a:bodyPr>
            <a:normAutofit fontScale="90000"/>
          </a:bodyPr>
          <a:lstStyle/>
          <a:p>
            <a:r>
              <a:rPr lang="en-US" sz="4400" b="1" dirty="0"/>
              <a:t>History of Civil Rights Laws</a:t>
            </a:r>
          </a:p>
        </p:txBody>
      </p:sp>
      <p:sp>
        <p:nvSpPr>
          <p:cNvPr id="4" name="Rectangle 3">
            <a:extLst>
              <a:ext uri="{FF2B5EF4-FFF2-40B4-BE49-F238E27FC236}">
                <a16:creationId xmlns:a16="http://schemas.microsoft.com/office/drawing/2014/main" id="{8F02F5B9-EDAE-499D-A766-CD8BA5E37CA5}"/>
              </a:ext>
            </a:extLst>
          </p:cNvPr>
          <p:cNvSpPr txBox="1">
            <a:spLocks noChangeArrowheads="1"/>
          </p:cNvSpPr>
          <p:nvPr/>
        </p:nvSpPr>
        <p:spPr>
          <a:xfrm>
            <a:off x="1160444" y="1954576"/>
            <a:ext cx="7848600" cy="5105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48640" indent="-411480">
              <a:buClr>
                <a:schemeClr val="tx1">
                  <a:shade val="95000"/>
                </a:schemeClr>
              </a:buClr>
              <a:buFont typeface="Arial" panose="020B0604020202020204" pitchFamily="34" charset="0"/>
              <a:buChar char="•"/>
              <a:defRPr/>
            </a:pPr>
            <a:r>
              <a:rPr lang="en-US" b="1" u="sng" dirty="0"/>
              <a:t>Title VI of Civil Rights Act of 1964- </a:t>
            </a:r>
            <a:r>
              <a:rPr lang="en-US" dirty="0"/>
              <a:t>Prohibits discrimination on the basis of race, color and national origin.</a:t>
            </a:r>
          </a:p>
          <a:p>
            <a:pPr marL="548640" indent="-411480">
              <a:buClr>
                <a:schemeClr val="tx1">
                  <a:shade val="95000"/>
                </a:schemeClr>
              </a:buClr>
              <a:buFont typeface="Arial" panose="020B0604020202020204" pitchFamily="34" charset="0"/>
              <a:buChar char="•"/>
              <a:defRPr/>
            </a:pPr>
            <a:endParaRPr lang="en-US" sz="1000" dirty="0"/>
          </a:p>
          <a:p>
            <a:pPr marL="548640" indent="-411480">
              <a:buClr>
                <a:schemeClr val="tx1">
                  <a:shade val="95000"/>
                </a:schemeClr>
              </a:buClr>
              <a:buFont typeface="Arial" panose="020B0604020202020204" pitchFamily="34" charset="0"/>
              <a:buChar char="•"/>
              <a:defRPr/>
            </a:pPr>
            <a:r>
              <a:rPr lang="en-US" b="1" u="sng" dirty="0"/>
              <a:t>Title IX of Education Amendment of 1972- </a:t>
            </a:r>
            <a:r>
              <a:rPr lang="en-US" dirty="0"/>
              <a:t>Prohibits discrimination on the basis of sex.</a:t>
            </a:r>
            <a:endParaRPr lang="en-US" sz="1000" dirty="0"/>
          </a:p>
          <a:p>
            <a:pPr marL="548640" indent="-411480">
              <a:buClr>
                <a:schemeClr val="tx1">
                  <a:shade val="95000"/>
                </a:schemeClr>
              </a:buClr>
              <a:buFont typeface="Arial" panose="020B0604020202020204" pitchFamily="34" charset="0"/>
              <a:buChar char="•"/>
              <a:defRPr/>
            </a:pPr>
            <a:r>
              <a:rPr lang="en-US" b="1" dirty="0"/>
              <a:t>Section 504</a:t>
            </a:r>
            <a:r>
              <a:rPr lang="en-US" dirty="0"/>
              <a:t> of Rehabilitation Act of 1973- Disability</a:t>
            </a:r>
          </a:p>
          <a:p>
            <a:pPr marL="548640" indent="-411480">
              <a:buClr>
                <a:schemeClr val="tx1">
                  <a:shade val="95000"/>
                </a:schemeClr>
              </a:buClr>
              <a:buFont typeface="Arial" panose="020B0604020202020204" pitchFamily="34" charset="0"/>
              <a:buChar char="•"/>
              <a:defRPr/>
            </a:pPr>
            <a:endParaRPr lang="en-US" sz="1000" dirty="0"/>
          </a:p>
          <a:p>
            <a:pPr marL="548640" indent="-411480">
              <a:buClr>
                <a:schemeClr val="tx1">
                  <a:shade val="95000"/>
                </a:schemeClr>
              </a:buClr>
              <a:buFont typeface="Arial" panose="020B0604020202020204" pitchFamily="34" charset="0"/>
              <a:buChar char="•"/>
              <a:defRPr/>
            </a:pPr>
            <a:r>
              <a:rPr lang="en-US" b="1" u="sng" dirty="0"/>
              <a:t>Age Discrimination Act of 1975- </a:t>
            </a:r>
            <a:r>
              <a:rPr lang="en-US" dirty="0"/>
              <a:t>Prohibits discrimination on the basis of age.</a:t>
            </a:r>
          </a:p>
          <a:p>
            <a:pPr marL="548640" indent="-411480">
              <a:buClr>
                <a:schemeClr val="tx1">
                  <a:shade val="95000"/>
                </a:schemeClr>
              </a:buClr>
              <a:buFont typeface="Arial" panose="020B0604020202020204" pitchFamily="34" charset="0"/>
              <a:buChar char="•"/>
              <a:defRPr/>
            </a:pPr>
            <a:endParaRPr lang="en-US" sz="1000" dirty="0"/>
          </a:p>
          <a:p>
            <a:pPr marL="548640" indent="-411480">
              <a:buClr>
                <a:schemeClr val="tx1">
                  <a:shade val="95000"/>
                </a:schemeClr>
              </a:buClr>
              <a:buFont typeface="Arial" panose="020B0604020202020204" pitchFamily="34" charset="0"/>
              <a:buChar char="•"/>
              <a:defRPr/>
            </a:pPr>
            <a:r>
              <a:rPr lang="en-US" b="1" u="sng" dirty="0"/>
              <a:t>Civil Rights Restoration Act of 1987- </a:t>
            </a:r>
            <a:r>
              <a:rPr lang="en-US" dirty="0"/>
              <a:t>Recipients of federal funds must comply with civil rights laws in all areas, not just programs receiving federal funding.</a:t>
            </a:r>
          </a:p>
        </p:txBody>
      </p:sp>
    </p:spTree>
    <p:extLst>
      <p:ext uri="{BB962C8B-B14F-4D97-AF65-F5344CB8AC3E}">
        <p14:creationId xmlns:p14="http://schemas.microsoft.com/office/powerpoint/2010/main" val="885492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7607A-CB92-45C2-BA2D-E1F09BB79BC9}"/>
              </a:ext>
            </a:extLst>
          </p:cNvPr>
          <p:cNvSpPr>
            <a:spLocks noGrp="1" noChangeArrowheads="1"/>
          </p:cNvSpPr>
          <p:nvPr>
            <p:ph type="title"/>
          </p:nvPr>
        </p:nvSpPr>
        <p:spPr>
          <a:xfrm>
            <a:off x="1981200" y="605144"/>
            <a:ext cx="8229600" cy="1143000"/>
          </a:xfrm>
        </p:spPr>
        <p:txBody>
          <a:bodyPr>
            <a:normAutofit/>
          </a:bodyPr>
          <a:lstStyle/>
          <a:p>
            <a:pPr eaLnBrk="1" fontAlgn="auto" hangingPunct="1">
              <a:spcAft>
                <a:spcPts val="0"/>
              </a:spcAft>
              <a:defRPr/>
            </a:pPr>
            <a:r>
              <a:rPr lang="en-US" sz="3600" b="1" dirty="0">
                <a:effectLst/>
              </a:rPr>
              <a:t>Examples of Noncompliance</a:t>
            </a:r>
          </a:p>
        </p:txBody>
      </p:sp>
      <p:sp>
        <p:nvSpPr>
          <p:cNvPr id="3" name="Rectangle 3">
            <a:extLst>
              <a:ext uri="{FF2B5EF4-FFF2-40B4-BE49-F238E27FC236}">
                <a16:creationId xmlns:a16="http://schemas.microsoft.com/office/drawing/2014/main" id="{C18D5C52-1F83-4B7B-8821-EA4FF42F9F2D}"/>
              </a:ext>
            </a:extLst>
          </p:cNvPr>
          <p:cNvSpPr>
            <a:spLocks noGrp="1" noChangeArrowheads="1"/>
          </p:cNvSpPr>
          <p:nvPr>
            <p:ph idx="1"/>
          </p:nvPr>
        </p:nvSpPr>
        <p:spPr>
          <a:xfrm>
            <a:off x="666520" y="1748144"/>
            <a:ext cx="8229600" cy="4708525"/>
          </a:xfrm>
        </p:spPr>
        <p:txBody>
          <a:bodyPr>
            <a:normAutofit/>
          </a:bodyPr>
          <a:lstStyle/>
          <a:p>
            <a:pPr eaLnBrk="1" hangingPunct="1">
              <a:buFont typeface="Wingdings" pitchFamily="2" charset="2"/>
              <a:buChar char="v"/>
            </a:pPr>
            <a:r>
              <a:rPr lang="en-US" altLang="en-US" sz="2800" dirty="0"/>
              <a:t>Selecting FNS program sites or facilities in a manner that denies an individual access to FNS program benefits, assistance, or services on the basis of the six protected classes (race, color, national origin, etc.)</a:t>
            </a:r>
          </a:p>
          <a:p>
            <a:pPr eaLnBrk="1" hangingPunct="1">
              <a:buFont typeface="Wingdings" pitchFamily="2" charset="2"/>
              <a:buNone/>
            </a:pPr>
            <a:endParaRPr lang="en-US" altLang="en-US" sz="1050" dirty="0"/>
          </a:p>
          <a:p>
            <a:pPr lvl="1" eaLnBrk="1" hangingPunct="1"/>
            <a:r>
              <a:rPr lang="en-US" altLang="en-US" sz="2800" dirty="0"/>
              <a:t>Example:  Serving meals on site to toddlers and preschoolers. Parents of infants must bring in formula and food for their infant.</a:t>
            </a:r>
          </a:p>
          <a:p>
            <a:pPr eaLnBrk="1" hangingPunct="1"/>
            <a:endParaRPr lang="en-US" altLang="en-US" sz="1600" dirty="0"/>
          </a:p>
        </p:txBody>
      </p:sp>
    </p:spTree>
    <p:extLst>
      <p:ext uri="{BB962C8B-B14F-4D97-AF65-F5344CB8AC3E}">
        <p14:creationId xmlns:p14="http://schemas.microsoft.com/office/powerpoint/2010/main" val="1288326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56F846-524B-419D-A156-C6D9A40E5BC2}"/>
              </a:ext>
            </a:extLst>
          </p:cNvPr>
          <p:cNvSpPr>
            <a:spLocks noGrp="1" noChangeArrowheads="1"/>
          </p:cNvSpPr>
          <p:nvPr>
            <p:ph type="title"/>
          </p:nvPr>
        </p:nvSpPr>
        <p:spPr>
          <a:xfrm>
            <a:off x="2098712" y="737345"/>
            <a:ext cx="8229600" cy="1143000"/>
          </a:xfrm>
        </p:spPr>
        <p:txBody>
          <a:bodyPr>
            <a:normAutofit/>
          </a:bodyPr>
          <a:lstStyle/>
          <a:p>
            <a:pPr eaLnBrk="1" fontAlgn="auto" hangingPunct="1">
              <a:spcAft>
                <a:spcPts val="0"/>
              </a:spcAft>
              <a:defRPr/>
            </a:pPr>
            <a:r>
              <a:rPr lang="en-US" sz="3600" b="1" dirty="0">
                <a:effectLst/>
              </a:rPr>
              <a:t>Resolution of Noncompliance</a:t>
            </a:r>
          </a:p>
        </p:txBody>
      </p:sp>
      <p:sp>
        <p:nvSpPr>
          <p:cNvPr id="3" name="Rectangle 3">
            <a:extLst>
              <a:ext uri="{FF2B5EF4-FFF2-40B4-BE49-F238E27FC236}">
                <a16:creationId xmlns:a16="http://schemas.microsoft.com/office/drawing/2014/main" id="{650DBE08-920C-472B-A83A-D3C66CE03699}"/>
              </a:ext>
            </a:extLst>
          </p:cNvPr>
          <p:cNvSpPr>
            <a:spLocks noGrp="1" noChangeArrowheads="1"/>
          </p:cNvSpPr>
          <p:nvPr>
            <p:ph idx="1"/>
          </p:nvPr>
        </p:nvSpPr>
        <p:spPr>
          <a:xfrm>
            <a:off x="820756" y="2149475"/>
            <a:ext cx="8229600" cy="4708525"/>
          </a:xfrm>
        </p:spPr>
        <p:txBody>
          <a:bodyPr>
            <a:normAutofit/>
          </a:bodyPr>
          <a:lstStyle/>
          <a:p>
            <a:pPr eaLnBrk="1" hangingPunct="1">
              <a:buFont typeface="Wingdings" pitchFamily="2" charset="2"/>
              <a:buChar char="v"/>
            </a:pPr>
            <a:r>
              <a:rPr lang="en-US" altLang="en-US" sz="2800" dirty="0"/>
              <a:t>If noncompliance is indicated, a corrective action plan must be implemented immediately to achieve voluntary compliance within 30 days</a:t>
            </a:r>
          </a:p>
          <a:p>
            <a:pPr eaLnBrk="1" hangingPunct="1">
              <a:buFont typeface="Wingdings" pitchFamily="2" charset="2"/>
              <a:buChar char="v"/>
            </a:pPr>
            <a:endParaRPr lang="en-US" altLang="en-US" sz="1400" dirty="0"/>
          </a:p>
          <a:p>
            <a:pPr eaLnBrk="1" hangingPunct="1">
              <a:buFont typeface="Wingdings" pitchFamily="2" charset="2"/>
              <a:buChar char="v"/>
            </a:pPr>
            <a:r>
              <a:rPr lang="en-US" altLang="en-US" sz="2800" b="1" dirty="0"/>
              <a:t>Corrective Action Plan</a:t>
            </a:r>
            <a:r>
              <a:rPr lang="en-US" altLang="en-US" sz="2800" dirty="0"/>
              <a:t>:  a plan describing the agency’s actions to be taken to resolve noncompliance with civil rights requirements</a:t>
            </a:r>
          </a:p>
        </p:txBody>
      </p:sp>
    </p:spTree>
    <p:extLst>
      <p:ext uri="{BB962C8B-B14F-4D97-AF65-F5344CB8AC3E}">
        <p14:creationId xmlns:p14="http://schemas.microsoft.com/office/powerpoint/2010/main" val="1882663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4CCF7C-F881-4073-977D-A3E92E401841}"/>
              </a:ext>
            </a:extLst>
          </p:cNvPr>
          <p:cNvSpPr txBox="1">
            <a:spLocks noChangeArrowheads="1"/>
          </p:cNvSpPr>
          <p:nvPr/>
        </p:nvSpPr>
        <p:spPr>
          <a:xfrm>
            <a:off x="1768208" y="657340"/>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a:solidFill>
                  <a:schemeClr val="tx1"/>
                </a:solidFill>
              </a:rPr>
              <a:t>Common Review Findings </a:t>
            </a:r>
            <a:endParaRPr lang="en-US" sz="4400" b="1" dirty="0">
              <a:solidFill>
                <a:schemeClr val="tx1"/>
              </a:solidFill>
            </a:endParaRPr>
          </a:p>
        </p:txBody>
      </p:sp>
      <p:sp>
        <p:nvSpPr>
          <p:cNvPr id="3" name="Rectangle 3">
            <a:extLst>
              <a:ext uri="{FF2B5EF4-FFF2-40B4-BE49-F238E27FC236}">
                <a16:creationId xmlns:a16="http://schemas.microsoft.com/office/drawing/2014/main" id="{83A243CA-B74E-45A9-ADE5-A958CE2443E9}"/>
              </a:ext>
            </a:extLst>
          </p:cNvPr>
          <p:cNvSpPr txBox="1">
            <a:spLocks noChangeArrowheads="1"/>
          </p:cNvSpPr>
          <p:nvPr/>
        </p:nvSpPr>
        <p:spPr>
          <a:xfrm>
            <a:off x="655503" y="1929367"/>
            <a:ext cx="8229600" cy="45307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2800" b="1" i="1">
                <a:solidFill>
                  <a:schemeClr val="tx1"/>
                </a:solidFill>
              </a:rPr>
              <a:t>And Justice for All</a:t>
            </a:r>
            <a:r>
              <a:rPr lang="en-US" altLang="en-US" sz="2800" b="1">
                <a:solidFill>
                  <a:schemeClr val="tx1"/>
                </a:solidFill>
              </a:rPr>
              <a:t> poster is not visible where families and the general public can read it</a:t>
            </a:r>
          </a:p>
          <a:p>
            <a:pPr>
              <a:buFont typeface="Wingdings" pitchFamily="2" charset="2"/>
              <a:buChar char="v"/>
            </a:pPr>
            <a:endParaRPr lang="en-US" altLang="en-US" sz="1000" b="1">
              <a:solidFill>
                <a:schemeClr val="tx1"/>
              </a:solidFill>
            </a:endParaRPr>
          </a:p>
          <a:p>
            <a:pPr>
              <a:buFont typeface="Wingdings" pitchFamily="2" charset="2"/>
              <a:buChar char="v"/>
            </a:pPr>
            <a:r>
              <a:rPr lang="en-US" altLang="en-US" sz="2800" b="1">
                <a:solidFill>
                  <a:schemeClr val="tx1"/>
                </a:solidFill>
              </a:rPr>
              <a:t>Nondiscrimination statement is missing from CNP documents</a:t>
            </a:r>
          </a:p>
          <a:p>
            <a:pPr>
              <a:buFont typeface="Wingdings" pitchFamily="2" charset="2"/>
              <a:buChar char="v"/>
            </a:pPr>
            <a:endParaRPr lang="en-US" altLang="en-US" sz="1000" b="1">
              <a:solidFill>
                <a:schemeClr val="tx1"/>
              </a:solidFill>
            </a:endParaRPr>
          </a:p>
          <a:p>
            <a:pPr>
              <a:buFont typeface="Wingdings" pitchFamily="2" charset="2"/>
              <a:buChar char="v"/>
            </a:pPr>
            <a:r>
              <a:rPr lang="en-US" altLang="en-US" sz="2800" b="1" i="1">
                <a:solidFill>
                  <a:schemeClr val="tx1"/>
                </a:solidFill>
              </a:rPr>
              <a:t>Civil Rights File</a:t>
            </a:r>
            <a:r>
              <a:rPr lang="en-US" altLang="en-US" sz="2800" b="1">
                <a:solidFill>
                  <a:schemeClr val="tx1"/>
                </a:solidFill>
              </a:rPr>
              <a:t> is not complete</a:t>
            </a:r>
          </a:p>
          <a:p>
            <a:pPr lvl="1">
              <a:buFont typeface="Wingdings" pitchFamily="2" charset="2"/>
              <a:buChar char="v"/>
            </a:pPr>
            <a:r>
              <a:rPr lang="en-US" altLang="en-US" sz="2400" b="1">
                <a:solidFill>
                  <a:schemeClr val="tx1"/>
                </a:solidFill>
              </a:rPr>
              <a:t>Log, complaint process, training sign-in sheet</a:t>
            </a:r>
            <a:endParaRPr lang="en-US" altLang="en-US" sz="2400" b="1" dirty="0">
              <a:solidFill>
                <a:schemeClr val="tx1"/>
              </a:solidFill>
            </a:endParaRPr>
          </a:p>
        </p:txBody>
      </p:sp>
    </p:spTree>
    <p:extLst>
      <p:ext uri="{BB962C8B-B14F-4D97-AF65-F5344CB8AC3E}">
        <p14:creationId xmlns:p14="http://schemas.microsoft.com/office/powerpoint/2010/main" val="2741743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5CF6FFD-0BA3-4CD4-968E-7113290381FE}"/>
              </a:ext>
            </a:extLst>
          </p:cNvPr>
          <p:cNvSpPr txBox="1">
            <a:spLocks noChangeArrowheads="1"/>
          </p:cNvSpPr>
          <p:nvPr/>
        </p:nvSpPr>
        <p:spPr>
          <a:xfrm>
            <a:off x="1877457" y="612354"/>
            <a:ext cx="8229600" cy="113982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a:solidFill>
                  <a:schemeClr val="tx1"/>
                </a:solidFill>
              </a:rPr>
              <a:t>Civil Rights “Must Do List” </a:t>
            </a:r>
            <a:endParaRPr lang="en-US" sz="4400" b="1" dirty="0">
              <a:solidFill>
                <a:schemeClr val="tx1"/>
              </a:solidFill>
            </a:endParaRPr>
          </a:p>
        </p:txBody>
      </p:sp>
      <p:sp>
        <p:nvSpPr>
          <p:cNvPr id="3" name="Rectangle 3">
            <a:extLst>
              <a:ext uri="{FF2B5EF4-FFF2-40B4-BE49-F238E27FC236}">
                <a16:creationId xmlns:a16="http://schemas.microsoft.com/office/drawing/2014/main" id="{ED31CA15-519A-4FC0-968A-1046834A96E6}"/>
              </a:ext>
            </a:extLst>
          </p:cNvPr>
          <p:cNvSpPr txBox="1">
            <a:spLocks noChangeArrowheads="1"/>
          </p:cNvSpPr>
          <p:nvPr/>
        </p:nvSpPr>
        <p:spPr>
          <a:xfrm>
            <a:off x="907973" y="1868277"/>
            <a:ext cx="8229600" cy="4876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 typeface="Wingdings" pitchFamily="2" charset="2"/>
              <a:buNone/>
            </a:pPr>
            <a:r>
              <a:rPr lang="en-US" altLang="en-US" sz="1400">
                <a:solidFill>
                  <a:schemeClr val="tx1"/>
                </a:solidFill>
              </a:rPr>
              <a:t> </a:t>
            </a:r>
          </a:p>
          <a:p>
            <a:pPr>
              <a:lnSpc>
                <a:spcPct val="90000"/>
              </a:lnSpc>
              <a:buFont typeface="Wingdings" pitchFamily="2" charset="2"/>
              <a:buChar char="v"/>
            </a:pPr>
            <a:r>
              <a:rPr lang="en-US" altLang="en-US" sz="2400" b="1">
                <a:solidFill>
                  <a:schemeClr val="tx1"/>
                </a:solidFill>
              </a:rPr>
              <a:t>Offer all CNPs in a nondiscriminatory manner so that all students have equal access to CACFP meals.</a:t>
            </a:r>
          </a:p>
          <a:p>
            <a:pPr>
              <a:lnSpc>
                <a:spcPct val="90000"/>
              </a:lnSpc>
              <a:buFont typeface="Wingdings" pitchFamily="2" charset="2"/>
              <a:buChar char="v"/>
            </a:pPr>
            <a:endParaRPr lang="en-US" altLang="en-US" sz="800" b="1">
              <a:solidFill>
                <a:schemeClr val="tx1"/>
              </a:solidFill>
            </a:endParaRPr>
          </a:p>
          <a:p>
            <a:pPr>
              <a:lnSpc>
                <a:spcPct val="90000"/>
              </a:lnSpc>
              <a:buFont typeface="Wingdings" pitchFamily="2" charset="2"/>
              <a:buChar char="v"/>
            </a:pPr>
            <a:r>
              <a:rPr lang="en-US" altLang="en-US" sz="2400" b="1">
                <a:solidFill>
                  <a:schemeClr val="tx1"/>
                </a:solidFill>
              </a:rPr>
              <a:t>Complete Civil Rights Ethnic Data Report annually by October 31.</a:t>
            </a:r>
          </a:p>
          <a:p>
            <a:pPr>
              <a:lnSpc>
                <a:spcPct val="90000"/>
              </a:lnSpc>
              <a:buFont typeface="Wingdings" pitchFamily="2" charset="2"/>
              <a:buChar char="v"/>
            </a:pPr>
            <a:endParaRPr lang="en-US" altLang="en-US" sz="800" b="1">
              <a:solidFill>
                <a:schemeClr val="tx1"/>
              </a:solidFill>
            </a:endParaRPr>
          </a:p>
          <a:p>
            <a:pPr>
              <a:lnSpc>
                <a:spcPct val="90000"/>
              </a:lnSpc>
              <a:buFont typeface="Wingdings" pitchFamily="2" charset="2"/>
              <a:buChar char="v"/>
            </a:pPr>
            <a:r>
              <a:rPr lang="en-US" altLang="en-US" sz="2400" b="1">
                <a:solidFill>
                  <a:schemeClr val="tx1"/>
                </a:solidFill>
              </a:rPr>
              <a:t>Train staff annually on Civil Rights  compliance.  </a:t>
            </a:r>
          </a:p>
          <a:p>
            <a:pPr>
              <a:lnSpc>
                <a:spcPct val="90000"/>
              </a:lnSpc>
              <a:buFont typeface="Wingdings" pitchFamily="2" charset="2"/>
              <a:buChar char="v"/>
            </a:pPr>
            <a:endParaRPr lang="en-US" altLang="en-US" sz="800" b="1">
              <a:solidFill>
                <a:schemeClr val="tx1"/>
              </a:solidFill>
            </a:endParaRPr>
          </a:p>
          <a:p>
            <a:pPr>
              <a:lnSpc>
                <a:spcPct val="90000"/>
              </a:lnSpc>
              <a:buFont typeface="Wingdings" pitchFamily="2" charset="2"/>
              <a:buChar char="v"/>
            </a:pPr>
            <a:r>
              <a:rPr lang="en-US" altLang="en-US" sz="2400" b="1">
                <a:solidFill>
                  <a:schemeClr val="tx1"/>
                </a:solidFill>
              </a:rPr>
              <a:t>Implement Complaint Procedure.</a:t>
            </a:r>
          </a:p>
          <a:p>
            <a:pPr>
              <a:lnSpc>
                <a:spcPct val="90000"/>
              </a:lnSpc>
              <a:buFont typeface="Wingdings" pitchFamily="2" charset="2"/>
              <a:buNone/>
            </a:pPr>
            <a:endParaRPr lang="en-US" altLang="en-US" sz="1400" dirty="0">
              <a:solidFill>
                <a:schemeClr val="tx1"/>
              </a:solidFill>
            </a:endParaRPr>
          </a:p>
        </p:txBody>
      </p:sp>
    </p:spTree>
    <p:extLst>
      <p:ext uri="{BB962C8B-B14F-4D97-AF65-F5344CB8AC3E}">
        <p14:creationId xmlns:p14="http://schemas.microsoft.com/office/powerpoint/2010/main" val="4104745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FF5FB0-4D38-4A7D-8856-AB8829B7BD3E}"/>
              </a:ext>
            </a:extLst>
          </p:cNvPr>
          <p:cNvSpPr txBox="1">
            <a:spLocks noChangeArrowheads="1"/>
          </p:cNvSpPr>
          <p:nvPr/>
        </p:nvSpPr>
        <p:spPr>
          <a:xfrm>
            <a:off x="1592856" y="492086"/>
            <a:ext cx="8229600" cy="1139825"/>
          </a:xfrm>
          <a:prstGeom prst="rect">
            <a:avLst/>
          </a:prstGeom>
        </p:spPr>
        <p:txBody>
          <a:bodyPr vert="horz" lIns="91440" tIns="45720" rIns="91440" bIns="45720" rtlCol="0" anchor="t" anchorCtr="0">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a:solidFill>
                  <a:schemeClr val="tx1"/>
                </a:solidFill>
              </a:rPr>
              <a:t>Civil Rights “Must Do List”</a:t>
            </a:r>
            <a:r>
              <a:rPr lang="en-US" sz="2700" b="1">
                <a:solidFill>
                  <a:schemeClr val="tx1"/>
                </a:solidFill>
              </a:rPr>
              <a:t> (continued)</a:t>
            </a:r>
            <a:br>
              <a:rPr lang="en-US" sz="2400" b="1">
                <a:solidFill>
                  <a:schemeClr val="tx1"/>
                </a:solidFill>
              </a:rPr>
            </a:br>
            <a:endParaRPr lang="en-US" sz="2400" b="1" dirty="0">
              <a:solidFill>
                <a:schemeClr val="tx1"/>
              </a:solidFill>
            </a:endParaRPr>
          </a:p>
        </p:txBody>
      </p:sp>
      <p:sp>
        <p:nvSpPr>
          <p:cNvPr id="3" name="Rectangle 3">
            <a:extLst>
              <a:ext uri="{FF2B5EF4-FFF2-40B4-BE49-F238E27FC236}">
                <a16:creationId xmlns:a16="http://schemas.microsoft.com/office/drawing/2014/main" id="{2533AB98-239B-4A5D-A9D4-99CF2024123B}"/>
              </a:ext>
            </a:extLst>
          </p:cNvPr>
          <p:cNvSpPr txBox="1">
            <a:spLocks noChangeArrowheads="1"/>
          </p:cNvSpPr>
          <p:nvPr/>
        </p:nvSpPr>
        <p:spPr>
          <a:xfrm>
            <a:off x="611436" y="1754436"/>
            <a:ext cx="8229600" cy="45307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altLang="en-US" sz="2800">
                <a:solidFill>
                  <a:schemeClr val="tx1"/>
                </a:solidFill>
              </a:rPr>
              <a:t>Make available CNP Civil Rights  procedures and forms.</a:t>
            </a:r>
          </a:p>
          <a:p>
            <a:pPr>
              <a:buFont typeface="Wingdings" pitchFamily="2" charset="2"/>
              <a:buChar char="v"/>
            </a:pPr>
            <a:endParaRPr lang="en-US" altLang="en-US" sz="1000">
              <a:solidFill>
                <a:schemeClr val="tx1"/>
              </a:solidFill>
            </a:endParaRPr>
          </a:p>
          <a:p>
            <a:pPr>
              <a:buFont typeface="Wingdings" pitchFamily="2" charset="2"/>
              <a:buChar char="v"/>
            </a:pPr>
            <a:r>
              <a:rPr lang="en-US" altLang="en-US" sz="2800">
                <a:solidFill>
                  <a:schemeClr val="tx1"/>
                </a:solidFill>
              </a:rPr>
              <a:t>Prominently display the “</a:t>
            </a:r>
            <a:r>
              <a:rPr lang="en-US" altLang="en-US" sz="2800" i="1">
                <a:solidFill>
                  <a:schemeClr val="tx1"/>
                </a:solidFill>
              </a:rPr>
              <a:t>And Justice for All”</a:t>
            </a:r>
            <a:r>
              <a:rPr lang="en-US" altLang="en-US" sz="2800">
                <a:solidFill>
                  <a:schemeClr val="tx1"/>
                </a:solidFill>
              </a:rPr>
              <a:t> poster.</a:t>
            </a:r>
          </a:p>
          <a:p>
            <a:pPr>
              <a:buFont typeface="Wingdings" pitchFamily="2" charset="2"/>
              <a:buChar char="v"/>
            </a:pPr>
            <a:endParaRPr lang="en-US" altLang="en-US" sz="1000">
              <a:solidFill>
                <a:schemeClr val="tx1"/>
              </a:solidFill>
            </a:endParaRPr>
          </a:p>
          <a:p>
            <a:pPr>
              <a:buFont typeface="Wingdings" pitchFamily="2" charset="2"/>
              <a:buChar char="v"/>
            </a:pPr>
            <a:r>
              <a:rPr lang="en-US" altLang="en-US" sz="2800">
                <a:solidFill>
                  <a:schemeClr val="tx1"/>
                </a:solidFill>
              </a:rPr>
              <a:t>Place nondiscrimination statement  on all printed CNP materials available to public including Web site.</a:t>
            </a:r>
          </a:p>
          <a:p>
            <a:pPr>
              <a:buFont typeface="Wingdings" pitchFamily="2" charset="2"/>
              <a:buChar char="q"/>
            </a:pPr>
            <a:endParaRPr lang="en-US" altLang="en-US" sz="1600" dirty="0">
              <a:solidFill>
                <a:schemeClr val="tx1"/>
              </a:solidFill>
            </a:endParaRPr>
          </a:p>
        </p:txBody>
      </p:sp>
    </p:spTree>
    <p:extLst>
      <p:ext uri="{BB962C8B-B14F-4D97-AF65-F5344CB8AC3E}">
        <p14:creationId xmlns:p14="http://schemas.microsoft.com/office/powerpoint/2010/main" val="3739834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fong\AppData\Local\Microsoft\Windows\Temporary Internet Files\Content.IE5\1UJFGHAV\equality[1].jpg">
            <a:extLst>
              <a:ext uri="{FF2B5EF4-FFF2-40B4-BE49-F238E27FC236}">
                <a16:creationId xmlns:a16="http://schemas.microsoft.com/office/drawing/2014/main" id="{3B5EC77F-6DE8-4FA6-9FFA-581731A36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840" y="699571"/>
            <a:ext cx="7524750" cy="4371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2719F0CA-800F-4744-9B95-C4A1E6F6D221}"/>
              </a:ext>
            </a:extLst>
          </p:cNvPr>
          <p:cNvSpPr txBox="1">
            <a:spLocks noChangeArrowheads="1"/>
          </p:cNvSpPr>
          <p:nvPr/>
        </p:nvSpPr>
        <p:spPr bwMode="auto">
          <a:xfrm>
            <a:off x="2495053" y="699571"/>
            <a:ext cx="6035675" cy="868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7200" dirty="0">
              <a:latin typeface="Harlow Solid Italic" pitchFamily="82" charset="0"/>
            </a:endParaRPr>
          </a:p>
          <a:p>
            <a:pPr>
              <a:spcBef>
                <a:spcPct val="0"/>
              </a:spcBef>
              <a:buClrTx/>
              <a:buSzTx/>
              <a:buFontTx/>
              <a:buNone/>
            </a:pPr>
            <a:endParaRPr lang="en-US" altLang="en-US" sz="7200" dirty="0">
              <a:latin typeface="Harlow Solid Italic" pitchFamily="82" charset="0"/>
            </a:endParaRPr>
          </a:p>
          <a:p>
            <a:pPr>
              <a:spcBef>
                <a:spcPct val="0"/>
              </a:spcBef>
              <a:buClrTx/>
              <a:buSzTx/>
              <a:buFontTx/>
              <a:buNone/>
            </a:pPr>
            <a:endParaRPr lang="en-US" altLang="en-US" sz="7200" dirty="0">
              <a:latin typeface="Harlow Solid Italic" pitchFamily="82" charset="0"/>
            </a:endParaRPr>
          </a:p>
          <a:p>
            <a:pPr>
              <a:spcBef>
                <a:spcPct val="0"/>
              </a:spcBef>
              <a:buClrTx/>
              <a:buSzTx/>
              <a:buFontTx/>
              <a:buNone/>
            </a:pPr>
            <a:endParaRPr lang="en-US" altLang="en-US" sz="7200" dirty="0">
              <a:latin typeface="Harlow Solid Italic" pitchFamily="82" charset="0"/>
            </a:endParaRPr>
          </a:p>
          <a:p>
            <a:pPr>
              <a:spcBef>
                <a:spcPct val="0"/>
              </a:spcBef>
              <a:buClrTx/>
              <a:buSzTx/>
              <a:buFontTx/>
              <a:buNone/>
            </a:pPr>
            <a:r>
              <a:rPr lang="en-US" altLang="en-US" sz="6000" dirty="0">
                <a:latin typeface="Harlow Solid Italic" pitchFamily="82" charset="0"/>
              </a:rPr>
              <a:t>    Thank You</a:t>
            </a:r>
            <a:endParaRPr lang="en-US" altLang="en-US" sz="7200" dirty="0">
              <a:latin typeface="Harlow Solid Italic" pitchFamily="82" charset="0"/>
            </a:endParaRPr>
          </a:p>
          <a:p>
            <a:pPr>
              <a:spcBef>
                <a:spcPct val="0"/>
              </a:spcBef>
              <a:buClrTx/>
              <a:buSzTx/>
              <a:buFontTx/>
              <a:buNone/>
            </a:pPr>
            <a:endParaRPr lang="en-US" altLang="en-US" sz="7200" dirty="0">
              <a:latin typeface="Harlow Solid Italic" pitchFamily="82" charset="0"/>
            </a:endParaRPr>
          </a:p>
          <a:p>
            <a:pPr>
              <a:spcBef>
                <a:spcPct val="0"/>
              </a:spcBef>
              <a:buClrTx/>
              <a:buSzTx/>
              <a:buFontTx/>
              <a:buNone/>
            </a:pPr>
            <a:endParaRPr lang="en-US" altLang="en-US" sz="7200" dirty="0">
              <a:latin typeface="Harlow Solid Italic" pitchFamily="82" charset="0"/>
            </a:endParaRPr>
          </a:p>
          <a:p>
            <a:pPr>
              <a:spcBef>
                <a:spcPct val="0"/>
              </a:spcBef>
              <a:buClrTx/>
              <a:buSzTx/>
              <a:buFontTx/>
              <a:buNone/>
            </a:pPr>
            <a:endParaRPr lang="en-US" altLang="en-US" sz="7200" dirty="0">
              <a:latin typeface="Harlow Solid Italic" pitchFamily="82" charset="0"/>
            </a:endParaRPr>
          </a:p>
        </p:txBody>
      </p:sp>
    </p:spTree>
    <p:extLst>
      <p:ext uri="{BB962C8B-B14F-4D97-AF65-F5344CB8AC3E}">
        <p14:creationId xmlns:p14="http://schemas.microsoft.com/office/powerpoint/2010/main" val="1345388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9AC5E-E012-48F2-B272-F78C1510CE0A}"/>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
        <p:nvSpPr>
          <p:cNvPr id="6" name="Content Placeholder 2">
            <a:extLst>
              <a:ext uri="{FF2B5EF4-FFF2-40B4-BE49-F238E27FC236}">
                <a16:creationId xmlns:a16="http://schemas.microsoft.com/office/drawing/2014/main" id="{0BF704DC-26D9-4586-A83E-1D1201BAA76C}"/>
              </a:ext>
            </a:extLst>
          </p:cNvPr>
          <p:cNvSpPr>
            <a:spLocks noGrp="1"/>
          </p:cNvSpPr>
          <p:nvPr>
            <p:ph idx="1"/>
          </p:nvPr>
        </p:nvSpPr>
        <p:spPr>
          <a:xfrm>
            <a:off x="494454" y="1075501"/>
            <a:ext cx="9234762" cy="5569139"/>
          </a:xfrm>
        </p:spPr>
        <p:txBody>
          <a:bodyPr>
            <a:normAutofit lnSpcReduction="10000"/>
          </a:bodyPr>
          <a:lstStyle/>
          <a:p>
            <a:pPr marL="0" indent="0">
              <a:buNone/>
            </a:pPr>
            <a:r>
              <a:rPr lang="en-US" sz="16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p>
          <a:p>
            <a:pPr marL="0" indent="0">
              <a:buNone/>
            </a:pPr>
            <a:r>
              <a:rPr lang="en-US" sz="1600" dirty="0"/>
              <a:t>Program information may be made available in languages other than English. Persons with disabilities who require alternative means of communication for program information (e.g., Braille, large print, audiotape, and American Sign Language) should contact the responsible State or local Agency that administers the program or USDA’s TARGET Center at (202) 720-2600 (voice and TTY) or contact USDA through the Federal Relay Service at (800) 877-8339. </a:t>
            </a:r>
          </a:p>
          <a:p>
            <a:pPr marL="0" indent="0">
              <a:buNone/>
            </a:pPr>
            <a:r>
              <a:rPr lang="en-US" sz="1600" dirty="0"/>
              <a:t>To file a program discrimination complaint, a complainant should complete a Form AD-3027, USDA Program Discrimination Complaint Form which can be obtained online at </a:t>
            </a:r>
            <a:r>
              <a:rPr lang="en-US" sz="1600" dirty="0">
                <a:hlinkClick r:id="rId3"/>
              </a:rPr>
              <a:t>https://www.usda.gov/sites/default/files/documents/ad-3027.pdf</a:t>
            </a:r>
            <a:r>
              <a:rPr lang="en-US" sz="1600" dirty="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p>
          <a:p>
            <a:pPr marL="0" indent="0">
              <a:buNone/>
            </a:pPr>
            <a:r>
              <a:rPr lang="en-US" sz="1600" dirty="0"/>
              <a:t>mail: U.S. Department of Agriculture Office of the Assistant Secretary for Civil Rights 1400 Independence Avenue, SW Washington, D.C. 20250-9410; or </a:t>
            </a:r>
          </a:p>
          <a:p>
            <a:pPr marL="0" indent="0">
              <a:buNone/>
            </a:pPr>
            <a:r>
              <a:rPr lang="en-US" sz="1600" dirty="0"/>
              <a:t>fax: (833) 256-1665 or (202) 690-7442; email: </a:t>
            </a:r>
            <a:r>
              <a:rPr lang="en-US" sz="1600" dirty="0">
                <a:hlinkClick r:id="rId4"/>
              </a:rPr>
              <a:t>program.intake@usda.gov</a:t>
            </a:r>
            <a:r>
              <a:rPr lang="en-US" sz="1600" dirty="0"/>
              <a:t>.</a:t>
            </a:r>
          </a:p>
          <a:p>
            <a:pPr marL="0" indent="0">
              <a:buNone/>
            </a:pPr>
            <a:r>
              <a:rPr lang="en-US" sz="1600" dirty="0"/>
              <a:t>This institution is an equal opportunity provider.</a:t>
            </a:r>
          </a:p>
        </p:txBody>
      </p:sp>
    </p:spTree>
    <p:extLst>
      <p:ext uri="{BB962C8B-B14F-4D97-AF65-F5344CB8AC3E}">
        <p14:creationId xmlns:p14="http://schemas.microsoft.com/office/powerpoint/2010/main" val="124849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C313-C13A-4193-88A6-34628A9AB041}"/>
              </a:ext>
            </a:extLst>
          </p:cNvPr>
          <p:cNvSpPr>
            <a:spLocks noGrp="1"/>
          </p:cNvSpPr>
          <p:nvPr>
            <p:ph type="title"/>
          </p:nvPr>
        </p:nvSpPr>
        <p:spPr>
          <a:xfrm>
            <a:off x="1840672" y="455361"/>
            <a:ext cx="7433329" cy="1337954"/>
          </a:xfrm>
        </p:spPr>
        <p:txBody>
          <a:bodyPr>
            <a:normAutofit/>
          </a:bodyPr>
          <a:lstStyle/>
          <a:p>
            <a:r>
              <a:rPr lang="en-US" sz="4800" b="1" dirty="0"/>
              <a:t>What is Discrimination?</a:t>
            </a:r>
          </a:p>
        </p:txBody>
      </p:sp>
      <p:pic>
        <p:nvPicPr>
          <p:cNvPr id="4" name="Picture 3" descr="C:\Users\efong\AppData\Local\Microsoft\Windows\Temporary Internet Files\Content.IE5\Y3HPAHB1\discrimination[1].jpg">
            <a:extLst>
              <a:ext uri="{FF2B5EF4-FFF2-40B4-BE49-F238E27FC236}">
                <a16:creationId xmlns:a16="http://schemas.microsoft.com/office/drawing/2014/main" id="{7231E32D-C09F-490F-BFE7-1B71FA2FE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50" y="2301610"/>
            <a:ext cx="7537373" cy="376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4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F2B3FD-6F29-4BEC-9046-1887D79C4E2C}"/>
              </a:ext>
            </a:extLst>
          </p:cNvPr>
          <p:cNvSpPr txBox="1">
            <a:spLocks noChangeArrowheads="1"/>
          </p:cNvSpPr>
          <p:nvPr/>
        </p:nvSpPr>
        <p:spPr>
          <a:xfrm>
            <a:off x="1263270" y="1295400"/>
            <a:ext cx="8534400" cy="6096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36525" indent="0">
              <a:buFont typeface="Wingdings 3" charset="2"/>
              <a:buNone/>
            </a:pPr>
            <a:r>
              <a:rPr lang="en-US" altLang="en-US" sz="3600" b="1" u="sng" dirty="0">
                <a:solidFill>
                  <a:schemeClr val="tx1"/>
                </a:solidFill>
              </a:rPr>
              <a:t>Discrimination</a:t>
            </a:r>
            <a:r>
              <a:rPr lang="en-US" altLang="en-US" sz="3600" b="1" dirty="0">
                <a:solidFill>
                  <a:schemeClr val="tx1"/>
                </a:solidFill>
              </a:rPr>
              <a:t> is the unjust or prejudicial treatment of different categories of people or things, especially on the grounds of race, color, age, sex, national origin, or disability.</a:t>
            </a:r>
            <a:endParaRPr lang="en-US" altLang="en-US" sz="3200" b="1" dirty="0">
              <a:solidFill>
                <a:schemeClr val="tx1"/>
              </a:solidFill>
            </a:endParaRPr>
          </a:p>
        </p:txBody>
      </p:sp>
      <p:pic>
        <p:nvPicPr>
          <p:cNvPr id="5" name="Picture 2" descr="C:\Users\efong\AppData\Local\Microsoft\Windows\Temporary Internet Files\Content.IE5\1UJFGHAV\183px-Dutch_rating_discrimination.svg[1].png">
            <a:extLst>
              <a:ext uri="{FF2B5EF4-FFF2-40B4-BE49-F238E27FC236}">
                <a16:creationId xmlns:a16="http://schemas.microsoft.com/office/drawing/2014/main" id="{28D48AD9-4ABE-478D-B511-2F7A4CC58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316" y="4691062"/>
            <a:ext cx="17430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8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6B23-C81D-4D57-B9A9-4042BEF7247A}"/>
              </a:ext>
            </a:extLst>
          </p:cNvPr>
          <p:cNvSpPr>
            <a:spLocks noGrp="1"/>
          </p:cNvSpPr>
          <p:nvPr>
            <p:ph type="title"/>
          </p:nvPr>
        </p:nvSpPr>
        <p:spPr>
          <a:xfrm>
            <a:off x="2733037" y="212988"/>
            <a:ext cx="7433329" cy="1337954"/>
          </a:xfrm>
        </p:spPr>
        <p:txBody>
          <a:bodyPr>
            <a:normAutofit/>
          </a:bodyPr>
          <a:lstStyle/>
          <a:p>
            <a:r>
              <a:rPr lang="en-US" sz="4800" b="1" dirty="0"/>
              <a:t>Discrimination</a:t>
            </a:r>
          </a:p>
        </p:txBody>
      </p:sp>
      <p:sp>
        <p:nvSpPr>
          <p:cNvPr id="4" name="AutoShape 4">
            <a:extLst>
              <a:ext uri="{FF2B5EF4-FFF2-40B4-BE49-F238E27FC236}">
                <a16:creationId xmlns:a16="http://schemas.microsoft.com/office/drawing/2014/main" id="{18E8F28F-5A26-45C0-B561-8E90D1FAC42C}"/>
              </a:ext>
            </a:extLst>
          </p:cNvPr>
          <p:cNvSpPr>
            <a:spLocks noChangeArrowheads="1"/>
          </p:cNvSpPr>
          <p:nvPr/>
        </p:nvSpPr>
        <p:spPr bwMode="auto">
          <a:xfrm>
            <a:off x="228600" y="868363"/>
            <a:ext cx="1828800" cy="1828800"/>
          </a:xfrm>
          <a:prstGeom prst="star24">
            <a:avLst>
              <a:gd name="adj" fmla="val 37500"/>
            </a:avLst>
          </a:prstGeom>
          <a:solidFill>
            <a:srgbClr val="FF0000"/>
          </a:solidFill>
          <a:ln w="9525">
            <a:solidFill>
              <a:schemeClr val="tx1"/>
            </a:solidFill>
            <a:miter lim="800000"/>
            <a:headEnd/>
            <a:tailEnd/>
          </a:ln>
          <a:effectLst/>
        </p:spPr>
        <p:txBody>
          <a:bodyPr wrap="none" anchor="ctr"/>
          <a:lstStyle/>
          <a:p>
            <a:pPr algn="ctr" eaLnBrk="0" hangingPunct="0">
              <a:spcBef>
                <a:spcPct val="50000"/>
              </a:spcBef>
              <a:defRPr/>
            </a:pPr>
            <a:endParaRPr lang="en-US" sz="3200" b="1" dirty="0">
              <a:effectLst>
                <a:outerShdw blurRad="38100" dist="38100" dir="2700000" algn="tl">
                  <a:srgbClr val="000000"/>
                </a:outerShdw>
              </a:effectLst>
              <a:latin typeface="Garamond" pitchFamily="18" charset="0"/>
              <a:cs typeface="+mn-cs"/>
            </a:endParaRPr>
          </a:p>
          <a:p>
            <a:pPr algn="ctr" eaLnBrk="0" hangingPunct="0">
              <a:spcBef>
                <a:spcPct val="50000"/>
              </a:spcBef>
              <a:defRPr/>
            </a:pPr>
            <a:r>
              <a:rPr lang="en-US" sz="3200" b="1" dirty="0">
                <a:effectLst>
                  <a:outerShdw blurRad="38100" dist="38100" dir="2700000" algn="tl">
                    <a:srgbClr val="000000"/>
                  </a:outerShdw>
                </a:effectLst>
                <a:latin typeface="Garamond" pitchFamily="18" charset="0"/>
                <a:cs typeface="+mn-cs"/>
              </a:rPr>
              <a:t>The 4 </a:t>
            </a:r>
          </a:p>
          <a:p>
            <a:pPr algn="ctr" eaLnBrk="0" hangingPunct="0">
              <a:spcBef>
                <a:spcPct val="50000"/>
              </a:spcBef>
              <a:defRPr/>
            </a:pPr>
            <a:r>
              <a:rPr lang="en-US" sz="3200" b="1" dirty="0">
                <a:effectLst>
                  <a:outerShdw blurRad="38100" dist="38100" dir="2700000" algn="tl">
                    <a:srgbClr val="000000"/>
                  </a:outerShdw>
                </a:effectLst>
                <a:latin typeface="Garamond" pitchFamily="18" charset="0"/>
                <a:cs typeface="+mn-cs"/>
              </a:rPr>
              <a:t>“D”s</a:t>
            </a:r>
          </a:p>
          <a:p>
            <a:pPr algn="ctr" eaLnBrk="0" hangingPunct="0">
              <a:defRPr/>
            </a:pPr>
            <a:endParaRPr lang="en-US" sz="3200" dirty="0">
              <a:latin typeface="Garamond" pitchFamily="18" charset="0"/>
              <a:cs typeface="+mn-cs"/>
            </a:endParaRPr>
          </a:p>
        </p:txBody>
      </p:sp>
      <p:sp>
        <p:nvSpPr>
          <p:cNvPr id="5" name="Text Box 7">
            <a:extLst>
              <a:ext uri="{FF2B5EF4-FFF2-40B4-BE49-F238E27FC236}">
                <a16:creationId xmlns:a16="http://schemas.microsoft.com/office/drawing/2014/main" id="{BEC07D4D-8323-495A-99F5-4E391BE19905}"/>
              </a:ext>
            </a:extLst>
          </p:cNvPr>
          <p:cNvSpPr txBox="1">
            <a:spLocks noChangeArrowheads="1"/>
          </p:cNvSpPr>
          <p:nvPr/>
        </p:nvSpPr>
        <p:spPr bwMode="auto">
          <a:xfrm>
            <a:off x="2733037" y="1331071"/>
            <a:ext cx="5562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1" dirty="0"/>
              <a:t>When an individual or group of individuals are:</a:t>
            </a:r>
          </a:p>
        </p:txBody>
      </p:sp>
      <p:pic>
        <p:nvPicPr>
          <p:cNvPr id="6" name="Picture 2" descr="C:\Users\efong\AppData\Local\Microsoft\Windows\Temporary Internet Files\Content.IE5\15SS0RLI\Equality_by_celsojunior[1].jpg">
            <a:extLst>
              <a:ext uri="{FF2B5EF4-FFF2-40B4-BE49-F238E27FC236}">
                <a16:creationId xmlns:a16="http://schemas.microsoft.com/office/drawing/2014/main" id="{417A0BFA-F523-46A1-A435-4E08117517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274" y="1904679"/>
            <a:ext cx="2667000" cy="8683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95C4EF5-6309-4F40-989D-2B0F7F1DF19A}"/>
              </a:ext>
            </a:extLst>
          </p:cNvPr>
          <p:cNvSpPr txBox="1">
            <a:spLocks noChangeArrowheads="1"/>
          </p:cNvSpPr>
          <p:nvPr/>
        </p:nvSpPr>
        <p:spPr>
          <a:xfrm>
            <a:off x="1390879" y="3038821"/>
            <a:ext cx="7772400" cy="3352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buFont typeface="Arial" charset="0"/>
              <a:buChar char="•"/>
            </a:pPr>
            <a:r>
              <a:rPr lang="en-US" altLang="en-US" sz="2400" b="1" u="sng" dirty="0">
                <a:solidFill>
                  <a:srgbClr val="FF0000"/>
                </a:solidFill>
              </a:rPr>
              <a:t>D</a:t>
            </a:r>
            <a:r>
              <a:rPr lang="en-US" altLang="en-US" sz="2400" b="1" dirty="0">
                <a:solidFill>
                  <a:schemeClr val="tx1"/>
                </a:solidFill>
              </a:rPr>
              <a:t>elayed </a:t>
            </a:r>
            <a:r>
              <a:rPr lang="en-US" altLang="en-US" sz="2400" dirty="0">
                <a:solidFill>
                  <a:schemeClr val="tx1"/>
                </a:solidFill>
              </a:rPr>
              <a:t>in receiving benefits or services others receive</a:t>
            </a:r>
          </a:p>
          <a:p>
            <a:pPr>
              <a:lnSpc>
                <a:spcPct val="80000"/>
              </a:lnSpc>
              <a:buFont typeface="Arial" charset="0"/>
              <a:buChar char="•"/>
            </a:pPr>
            <a:endParaRPr lang="en-US" altLang="en-US" sz="1400" dirty="0">
              <a:solidFill>
                <a:schemeClr val="tx1"/>
              </a:solidFill>
            </a:endParaRPr>
          </a:p>
          <a:p>
            <a:pPr>
              <a:lnSpc>
                <a:spcPct val="80000"/>
              </a:lnSpc>
              <a:buFont typeface="Arial" charset="0"/>
              <a:buChar char="•"/>
            </a:pPr>
            <a:r>
              <a:rPr lang="en-US" altLang="en-US" sz="2400" b="1" u="sng" dirty="0">
                <a:solidFill>
                  <a:srgbClr val="FF0000"/>
                </a:solidFill>
              </a:rPr>
              <a:t>D</a:t>
            </a:r>
            <a:r>
              <a:rPr lang="en-US" altLang="en-US" sz="2400" b="1" dirty="0">
                <a:solidFill>
                  <a:schemeClr val="tx1"/>
                </a:solidFill>
              </a:rPr>
              <a:t>enied</a:t>
            </a:r>
            <a:r>
              <a:rPr lang="en-US" altLang="en-US" sz="2400" dirty="0">
                <a:solidFill>
                  <a:schemeClr val="tx1"/>
                </a:solidFill>
              </a:rPr>
              <a:t> benefits or services others receive</a:t>
            </a:r>
          </a:p>
          <a:p>
            <a:pPr>
              <a:lnSpc>
                <a:spcPct val="80000"/>
              </a:lnSpc>
              <a:buFont typeface="Arial" charset="0"/>
              <a:buChar char="•"/>
            </a:pPr>
            <a:endParaRPr lang="en-US" altLang="en-US" sz="1400" dirty="0">
              <a:solidFill>
                <a:schemeClr val="tx1"/>
              </a:solidFill>
            </a:endParaRPr>
          </a:p>
          <a:p>
            <a:pPr>
              <a:lnSpc>
                <a:spcPct val="80000"/>
              </a:lnSpc>
              <a:buFont typeface="Arial" charset="0"/>
              <a:buChar char="•"/>
            </a:pPr>
            <a:r>
              <a:rPr lang="en-US" altLang="en-US" sz="2400" dirty="0">
                <a:solidFill>
                  <a:schemeClr val="tx1"/>
                </a:solidFill>
              </a:rPr>
              <a:t>Treated</a:t>
            </a:r>
            <a:r>
              <a:rPr lang="en-US" altLang="en-US" sz="2400" b="1" dirty="0">
                <a:solidFill>
                  <a:schemeClr val="tx1"/>
                </a:solidFill>
              </a:rPr>
              <a:t> </a:t>
            </a:r>
            <a:r>
              <a:rPr lang="en-US" altLang="en-US" sz="2400" b="1" u="sng" dirty="0">
                <a:solidFill>
                  <a:srgbClr val="FF0000"/>
                </a:solidFill>
              </a:rPr>
              <a:t>D</a:t>
            </a:r>
            <a:r>
              <a:rPr lang="en-US" altLang="en-US" sz="2400" b="1" dirty="0">
                <a:solidFill>
                  <a:schemeClr val="tx1"/>
                </a:solidFill>
              </a:rPr>
              <a:t>ifferently</a:t>
            </a:r>
            <a:r>
              <a:rPr lang="en-US" altLang="en-US" sz="2400" dirty="0">
                <a:solidFill>
                  <a:schemeClr val="tx1"/>
                </a:solidFill>
              </a:rPr>
              <a:t> than others to their disadvantage</a:t>
            </a:r>
          </a:p>
          <a:p>
            <a:pPr>
              <a:lnSpc>
                <a:spcPct val="80000"/>
              </a:lnSpc>
              <a:buFont typeface="Arial" charset="0"/>
              <a:buChar char="•"/>
            </a:pPr>
            <a:endParaRPr lang="en-US" altLang="en-US" sz="1400" dirty="0">
              <a:solidFill>
                <a:schemeClr val="tx1"/>
              </a:solidFill>
            </a:endParaRPr>
          </a:p>
          <a:p>
            <a:pPr>
              <a:lnSpc>
                <a:spcPct val="80000"/>
              </a:lnSpc>
              <a:buFont typeface="Arial" charset="0"/>
              <a:buChar char="•"/>
            </a:pPr>
            <a:r>
              <a:rPr lang="en-US" altLang="en-US" sz="2400" dirty="0">
                <a:solidFill>
                  <a:schemeClr val="tx1"/>
                </a:solidFill>
              </a:rPr>
              <a:t>Given </a:t>
            </a:r>
            <a:r>
              <a:rPr lang="en-US" altLang="en-US" sz="2400" b="1" u="sng" dirty="0">
                <a:solidFill>
                  <a:srgbClr val="FF0000"/>
                </a:solidFill>
              </a:rPr>
              <a:t>D</a:t>
            </a:r>
            <a:r>
              <a:rPr lang="en-US" altLang="en-US" sz="2400" b="1" dirty="0">
                <a:solidFill>
                  <a:schemeClr val="tx1"/>
                </a:solidFill>
              </a:rPr>
              <a:t>isparate</a:t>
            </a:r>
            <a:r>
              <a:rPr lang="en-US" altLang="en-US" sz="2400" dirty="0">
                <a:solidFill>
                  <a:schemeClr val="tx1"/>
                </a:solidFill>
              </a:rPr>
              <a:t> treatment for something which does not seem discriminatory, but has a discriminatory impact.</a:t>
            </a:r>
            <a:endParaRPr lang="en-US" altLang="en-US" sz="2400" b="1" u="sng" dirty="0">
              <a:solidFill>
                <a:schemeClr val="tx1"/>
              </a:solidFill>
            </a:endParaRPr>
          </a:p>
          <a:p>
            <a:pPr lvl="2">
              <a:lnSpc>
                <a:spcPct val="80000"/>
              </a:lnSpc>
              <a:buClr>
                <a:srgbClr val="003399"/>
              </a:buClr>
            </a:pPr>
            <a:endParaRPr lang="en-US" altLang="en-US" dirty="0">
              <a:solidFill>
                <a:schemeClr val="tx1"/>
              </a:solidFill>
            </a:endParaRPr>
          </a:p>
        </p:txBody>
      </p:sp>
    </p:spTree>
    <p:extLst>
      <p:ext uri="{BB962C8B-B14F-4D97-AF65-F5344CB8AC3E}">
        <p14:creationId xmlns:p14="http://schemas.microsoft.com/office/powerpoint/2010/main" val="399864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D81D88-D195-4A5D-9832-AE566B85A110}"/>
              </a:ext>
            </a:extLst>
          </p:cNvPr>
          <p:cNvSpPr>
            <a:spLocks noGrp="1"/>
          </p:cNvSpPr>
          <p:nvPr>
            <p:ph type="title"/>
          </p:nvPr>
        </p:nvSpPr>
        <p:spPr>
          <a:xfrm>
            <a:off x="1823292" y="682262"/>
            <a:ext cx="8229600" cy="1143000"/>
          </a:xfrm>
        </p:spPr>
        <p:txBody>
          <a:bodyPr>
            <a:normAutofit/>
          </a:bodyPr>
          <a:lstStyle/>
          <a:p>
            <a:r>
              <a:rPr lang="en-US" sz="4000" b="1" dirty="0"/>
              <a:t>Discrimination Examples</a:t>
            </a:r>
          </a:p>
        </p:txBody>
      </p:sp>
      <p:sp>
        <p:nvSpPr>
          <p:cNvPr id="5" name="Content Placeholder 2">
            <a:extLst>
              <a:ext uri="{FF2B5EF4-FFF2-40B4-BE49-F238E27FC236}">
                <a16:creationId xmlns:a16="http://schemas.microsoft.com/office/drawing/2014/main" id="{06ACAF93-74E9-4473-A2EF-A2D525EB4C2D}"/>
              </a:ext>
            </a:extLst>
          </p:cNvPr>
          <p:cNvSpPr>
            <a:spLocks noGrp="1"/>
          </p:cNvSpPr>
          <p:nvPr>
            <p:ph sz="half" idx="1"/>
          </p:nvPr>
        </p:nvSpPr>
        <p:spPr>
          <a:xfrm>
            <a:off x="788624" y="2040874"/>
            <a:ext cx="6074884" cy="4525963"/>
          </a:xfrm>
        </p:spPr>
        <p:txBody>
          <a:bodyPr/>
          <a:lstStyle/>
          <a:p>
            <a:r>
              <a:rPr lang="en-US" sz="2800" b="1" dirty="0"/>
              <a:t>Refusing</a:t>
            </a:r>
            <a:r>
              <a:rPr lang="en-US" sz="2800" dirty="0"/>
              <a:t> enrollment based on disability</a:t>
            </a:r>
          </a:p>
          <a:p>
            <a:r>
              <a:rPr lang="en-US" sz="2800" dirty="0"/>
              <a:t>Failure to provide </a:t>
            </a:r>
            <a:r>
              <a:rPr lang="en-US" sz="2800" b="1" dirty="0"/>
              <a:t>reasonable</a:t>
            </a:r>
            <a:r>
              <a:rPr lang="en-US" sz="2800" dirty="0"/>
              <a:t> </a:t>
            </a:r>
            <a:r>
              <a:rPr lang="en-US" sz="2800" b="1" dirty="0"/>
              <a:t>accommodation</a:t>
            </a:r>
            <a:endParaRPr lang="en-US" sz="2800" dirty="0"/>
          </a:p>
          <a:p>
            <a:r>
              <a:rPr lang="en-US" sz="2800" dirty="0"/>
              <a:t>Serving meals at a </a:t>
            </a:r>
            <a:r>
              <a:rPr lang="en-US" sz="2800" b="1" dirty="0"/>
              <a:t>time, place, or in a manner</a:t>
            </a:r>
            <a:r>
              <a:rPr lang="en-US" sz="2800" dirty="0"/>
              <a:t> that is discriminatory</a:t>
            </a:r>
          </a:p>
          <a:p>
            <a:r>
              <a:rPr lang="en-US" sz="2800" dirty="0"/>
              <a:t>Failing to provide </a:t>
            </a:r>
            <a:r>
              <a:rPr lang="en-US" sz="2800" b="1" dirty="0"/>
              <a:t>non-English </a:t>
            </a:r>
            <a:r>
              <a:rPr lang="en-US" sz="2800" dirty="0"/>
              <a:t>materials</a:t>
            </a:r>
          </a:p>
        </p:txBody>
      </p:sp>
      <p:pic>
        <p:nvPicPr>
          <p:cNvPr id="6" name="Picture 3">
            <a:extLst>
              <a:ext uri="{FF2B5EF4-FFF2-40B4-BE49-F238E27FC236}">
                <a16:creationId xmlns:a16="http://schemas.microsoft.com/office/drawing/2014/main" id="{0306A1B4-14EB-40F1-AF4A-96CA54EBF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301" y="1676400"/>
            <a:ext cx="2540258" cy="4206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2479566"/>
      </p:ext>
    </p:extLst>
  </p:cSld>
  <p:clrMapOvr>
    <a:masterClrMapping/>
  </p:clrMapOvr>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TotalTime>
  <Words>4688</Words>
  <Application>Microsoft Office PowerPoint</Application>
  <PresentationFormat>Widescreen</PresentationFormat>
  <Paragraphs>431</Paragraphs>
  <Slides>56</Slides>
  <Notes>32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Arial</vt:lpstr>
      <vt:lpstr>Arial Narrow</vt:lpstr>
      <vt:lpstr>Book Antiqua</vt:lpstr>
      <vt:lpstr>Calibri</vt:lpstr>
      <vt:lpstr>Courier New</vt:lpstr>
      <vt:lpstr>Garamond</vt:lpstr>
      <vt:lpstr>Georgia</vt:lpstr>
      <vt:lpstr>Gloucester MT Extra Condensed</vt:lpstr>
      <vt:lpstr>Harlow Solid Italic</vt:lpstr>
      <vt:lpstr>Tahoma</vt:lpstr>
      <vt:lpstr>Trebuchet MS</vt:lpstr>
      <vt:lpstr>Verdana</vt:lpstr>
      <vt:lpstr>Wingdings</vt:lpstr>
      <vt:lpstr>Wingdings 2</vt:lpstr>
      <vt:lpstr>Wingdings 3</vt:lpstr>
      <vt:lpstr>HCNP-Template02</vt:lpstr>
      <vt:lpstr>Civil Rights</vt:lpstr>
      <vt:lpstr>What are Civil Rights?</vt:lpstr>
      <vt:lpstr>PowerPoint Presentation</vt:lpstr>
      <vt:lpstr>Civil Rights and Child Nutrition Programs</vt:lpstr>
      <vt:lpstr>History of Civil Rights Laws</vt:lpstr>
      <vt:lpstr>What is Discrimination?</vt:lpstr>
      <vt:lpstr>PowerPoint Presentation</vt:lpstr>
      <vt:lpstr>Discrimination</vt:lpstr>
      <vt:lpstr>Discrimination Examples</vt:lpstr>
      <vt:lpstr>Areas of Compliance</vt:lpstr>
      <vt:lpstr>PowerPoint Presentation</vt:lpstr>
      <vt:lpstr>PowerPoint Presentation</vt:lpstr>
      <vt:lpstr>PowerPoint Presentation</vt:lpstr>
      <vt:lpstr>PowerPoint Presentation</vt:lpstr>
      <vt:lpstr>PowerPoint Presentation</vt:lpstr>
      <vt:lpstr>Nondiscrimination Statement  Long Version (part 1)</vt:lpstr>
      <vt:lpstr>Nondiscrimination Statement  Long Version (part 2)</vt:lpstr>
      <vt:lpstr>Nondiscrimination Statement Short Version</vt:lpstr>
      <vt:lpstr>PowerPoint Presentation</vt:lpstr>
      <vt:lpstr>PowerPoint Presentation</vt:lpstr>
      <vt:lpstr>PowerPoint Presentation</vt:lpstr>
      <vt:lpstr>PowerPoint Presentation</vt:lpstr>
      <vt:lpstr>Data Collection and Maintenance</vt:lpstr>
      <vt:lpstr>Data Collection and Maintenance</vt:lpstr>
      <vt:lpstr>Data Collection and Maintenance</vt:lpstr>
      <vt:lpstr>PowerPoint Presentation</vt:lpstr>
      <vt:lpstr>Visual Observation</vt:lpstr>
      <vt:lpstr>PowerPoint Presentation</vt:lpstr>
      <vt:lpstr>PowerPoint Presentation</vt:lpstr>
      <vt:lpstr>PowerPoint Presentation</vt:lpstr>
      <vt:lpstr>Reasonable Accommodation of Persons with Disabilities</vt:lpstr>
      <vt:lpstr>Expanded Definition of Disability</vt:lpstr>
      <vt:lpstr>Expanded Definition of Disability</vt:lpstr>
      <vt:lpstr>What is the center’s responsibility to participants with disabilities?</vt:lpstr>
      <vt:lpstr>Special Dietary Needs: Medical Statement Form</vt:lpstr>
      <vt:lpstr>Customer Service</vt:lpstr>
      <vt:lpstr>Conflict Resolution</vt:lpstr>
      <vt:lpstr>PowerPoint Presentation</vt:lpstr>
      <vt:lpstr>Unequal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Noncompliance</vt:lpstr>
      <vt:lpstr>Examples of Noncompliance</vt:lpstr>
      <vt:lpstr>Examples of Noncompliance</vt:lpstr>
      <vt:lpstr>Resolution of Noncompliance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T Kawamoto</dc:creator>
  <cp:lastModifiedBy>Maruyama, Chelsey</cp:lastModifiedBy>
  <cp:revision>106</cp:revision>
  <cp:lastPrinted>2021-09-17T21:12:29Z</cp:lastPrinted>
  <dcterms:created xsi:type="dcterms:W3CDTF">2018-09-27T22:06:38Z</dcterms:created>
  <dcterms:modified xsi:type="dcterms:W3CDTF">2023-09-11T20:02:01Z</dcterms:modified>
</cp:coreProperties>
</file>