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63" r:id="rId6"/>
    <p:sldId id="264" r:id="rId7"/>
    <p:sldId id="268" r:id="rId8"/>
    <p:sldId id="259" r:id="rId9"/>
    <p:sldId id="266" r:id="rId10"/>
    <p:sldId id="267" r:id="rId11"/>
    <p:sldId id="265" r:id="rId12"/>
    <p:sldId id="261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2779" autoAdjust="0"/>
  </p:normalViewPr>
  <p:slideViewPr>
    <p:cSldViewPr snapToGrid="0">
      <p:cViewPr varScale="1">
        <p:scale>
          <a:sx n="78" d="100"/>
          <a:sy n="78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3T22:17:33.525"/>
    </inkml:context>
    <inkml:brush xml:id="br0">
      <inkml:brushProperty name="width" value="0.025" units="cm"/>
      <inkml:brushProperty name="height" value="0.15" units="cm"/>
      <inkml:brushProperty name="color" value="#FFFFFF"/>
      <inkml:brushProperty name="ignorePressure" value="1"/>
      <inkml:brushProperty name="inkEffects" value="pencil"/>
    </inkml:brush>
    <inkml:brush xml:id="br1">
      <inkml:brushProperty name="width" value="0.025" units="cm"/>
      <inkml:brushProperty name="height" value="0.15" units="cm"/>
      <inkml:brushProperty name="color" value="#FFFF99"/>
      <inkml:brushProperty name="ignorePressure" value="1"/>
      <inkml:brushProperty name="inkEffects" value="pencil"/>
    </inkml:brush>
  </inkml:definitions>
  <inkml:trace contextRef="#ctx0" brushRef="#br0">2995 521,'-5'-5,"-13"-8,-14-6,-13-12,-21-5,-9-2,7-1,11 7,8 3,8 7,5 1,4 5,1-1,1-3,-6-3,-2 1,0 6,-4-1,-7 4,1 2,-4 5,3 2,3 3,5-5,3-1,3 1,2 1,1 1,1 2,-1 1,1 1,-1 0,0 0,-5 0,-2 1,0-1,1 0,2 0,1 0,2 0,0 0,1 0,0 0,-5 0,-8 0,-1 0,2 0,2 0,3 0,4 0,0 0,3 0,0 0,0 0,0 6,1 1,4 5,3 1,-1 3,-1 0,-2 1,-2-1,-6 1,2 5,2 2,-4 4,-2-3,-6-7,6 1,-3 7,-5 4,6 4,3 0,-2 0,0 6,1 1,7-1,3 15,1 9,6 4,5-3,6-3,5-6,3-1,2-5,0-5,2 0,4 4,3-2,4-8,6-5,4 2,5 6,2-4,3 3,-1-7,-4-2,-2-2,0 5,2 2,0-6,8 4,2-5,0-7,-6-2,-3 0,5 3,1-3,7 1,17-4,10 1,14-3,11 1,10-2,10 1,-4-1,-9 2,-11-2,-16-3,-3 1,-9-1,-10-3,-7 2,-7 0,-4-2,4 3,0-1,-1-3,-1-1,-1-4,4-1,1-1,-1-1,-1 0,-2-1,4 1,6-1,1 1,-3 0,3 0,4 0,-1 0,-4 0,-4 0,-3 0,-4-5,-2-8,-1-6,-6-6,-8-4,0-3,-5-1,-3-1,-5 1,-2-1,-1 1,-2-5,-1-2,0 1,0 1,1 2,-1 2,1-5,0-1,0 1,0 1,0 3,0 0,0 2,0-5,0-7,0-6,6-6,1 1,0 0,4-13,0 0,-2 6,4 8,-2 9,-1 6,-3-1,-20 1,-28-9,-35-13,-32-7,-20 4,-15-5,0 5,3 14,25 9,32 12</inkml:trace>
  <inkml:trace contextRef="#ctx0" brushRef="#br1" timeOffset="26221.81">2449 426,'-11'-5,"-15"-13,-13-20,-5-4,-2 6,2 9,9 3,4 6,8 1,2 2,0 5,-3 3,-2 4,-9 1,3-3,-4-2,-8-4,-1-1,2 2,-4 2,-4-2,-4 0,-4 2,2 2,1-3,4 0,5 1,5 2,5 2,2 2,3 1,-16 1,-5 0,1 6,4 2,0 0,1 3,4 0,4-2,3-2,2-3,-4 4,-1 1,-5 3,0 6,1 0,3 2,3 3,2 4,2 2,1 1,0 8,5 2,3-1,5-1,0-1,3 3,0 7,-4 0,-4-2,3 2,4 15,0 8,3 2,3 1,-1-1,1 8,3-3,2-4,2-4,3-2,0 4,7-6,7-7,7-8,0-8,8 0,21 5,13-1,12-3,10-3,13-3,6-7,2-4,10-7,8-6,-6-5,-7-4,0 8,-8 2,-10 4,-15-1,-16-3,-12-4,-10-4,-5-3,-3-7,-2-15,0-8,-5-6,-1-2,-5-7,1 4,2 3,3 8,3-3,7-7,-1-3,-1 0,-1 1,0 3,1 1,-1-5,6-5,-3-2,-2-3,-2-4,-5 1,-7-6,-1-4,7-8,0-3,1 1,2 1,-3 2,-6 3,-7 0,-4 8,-4 7,-2 2,-1-1,-1-9,-1-4,1 2,1 7,-6 6,-8 8,-11 4,-3 3,-6 2,-3 1,-2 6,2 7,0 6,3 6,0 3,-5 3,-6 1,-1 0,1 1,4 4,2 3,4 4,1 5,-10 11,-7 1,-13 5,-23 9,-6 2,6-2,13-8,19-10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3T22:19:21.711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85 356,'25'53,"37"127,5 60,25 83,-88-308,7 19,-2 0,-1 1,-2 0,-2 0,0 14,-2 173,-1-215,1-1,0 1,0-1,1 0,-1 0,2 0,-1 0,0 0,1-1,0 0,1 0,-1 0,1 0,0 0,0-1,0 0,1 0,-1-1,1 1,0-1,0 0,2 0,41 17,1-3,1-1,0-3,0-2,33 2,207 22,2-13,0-13,96-17,-182 8,412 28,-613-28,5 1,1 1,0-2,-1 1,1-1,0-1,-1 0,1-1,-1-1,0 1,1-2,-1 1,0-1,-1-1,1 0,-1-1,0 0,0 0,-1-1,6-6,-1-10,-1 0,-2-1,0-1,-2 0,0 0,-2-1,-1 0,-1 0,-1 0,-1-1,-2-6,0 30,5-49,-2 0,-2 1,-3-1,-2 0,-2 0,-2 1,-6-16,-60-205,67 255,-17-42,3-1,3-1,2 0,1-19,-18-236,32 303,0 9,1 0,-1 0,0 0,0 0,-1 0,1 0,-1 0,0 0,0 0,0 0,0 1,-1-1,1 0,-1 1,0-1,0 1,-1-1,1 1,-1 0,1 0,-4-3,-5 1,-1 0,1 0,-1 1,0 1,0 0,0 0,-1 2,1-1,-7 1,-172-11,-166 13,205 1,79-1,-298-11,137-8,-212 13,296 6,-250 1,335 5,-1 2,1 3,-55 18,107-26,-1 1,1-1,0 2,1 0,0 1,0 0,0 0,1 1,-1 2,8-7,1 0,0 0,0 0,0 1,0-1,0 1,1 0,0 0,0 0,0 0,0 0,0 0,1 0,0 1,0-1,0 0,1 1,-1-1,1 1,0-1,0 1,0-1,1 1,0-1,0 0,0 1,0-1,1 0,0 2,16 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3T22:52:11.072"/>
    </inkml:context>
    <inkml:brush xml:id="br0">
      <inkml:brushProperty name="width" value="0.35" units="cm"/>
      <inkml:brushProperty name="height" value="0.35" units="cm"/>
      <inkml:brushProperty name="color" value="#CC0066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3T22:52:12.866"/>
    </inkml:context>
    <inkml:brush xml:id="br0">
      <inkml:brushProperty name="width" value="0.35" units="cm"/>
      <inkml:brushProperty name="height" value="0.35" units="cm"/>
      <inkml:brushProperty name="color" value="#CC0066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3T23:01:53.635"/>
    </inkml:context>
    <inkml:brush xml:id="br0">
      <inkml:brushProperty name="width" value="0.35" units="cm"/>
      <inkml:brushProperty name="height" value="0.35" units="cm"/>
      <inkml:brushProperty name="color" value="#CC0066"/>
      <inkml:brushProperty name="ignorePressure" value="1"/>
    </inkml:brush>
  </inkml:definitions>
  <inkml:trace contextRef="#ctx0" brushRef="#br0">133 227,'4'-7,"-1"1,0-1,0 0,-1 0,0 0,0 0,0 0,-1 0,0-1,-1 1,1 0,-1-1,-1 1,1 0,-1-1,-1 1,1 0,-1 0,-3-5,4 11,-1 0,0 1,0-1,1 1,-1-1,0 1,0 0,0-1,0 1,1 0,-1 0,0 0,0 1,0-1,0 0,0 1,1-1,-1 1,0 0,0 0,1-1,-1 1,1 0,-1 0,1 0,-1 1,1-1,-1 0,1 1,0-1,0 0,0 1,0 0,0-1,0 1,0 0,0-1,1 1,-1 0,0 0,1-1,-1 3,-4 5,0 1,1 0,0 1,0-1,1 1,0 0,1-1,0 1,1 0,0 0,1 0,0 1,1-1,0 0,1-1,0 1,1 0,0 0,0-1,1 1,2 2,-2-8,0-1,0-1,0 1,1 0,-1-1,1 0,0 0,-1 0,1-1,1 0,-1 0,0 0,1 0,-1-1,0 0,1 0,0 0,-1-1,1 0,-1 0,1-1,-1 1,1-1,0 0,-1 0,0-1,1 0,-1 0,0 0,0-1,0 1,0-1,-1 0,1-1,-1 1,0-1,0 0,0 0,0 0,-1 0,1-1,-1 0,0 1,1-4,0-11,-1-1,-1 0,0 1,-1-1,-2 0,0 0,-1-1,0-21,1 19,2 19,0 1,0 0,0 0,-1-1,0 1,1 0,-1-1,-1 1,1-1,0 1,-1 0,0 0,1-1,-1 1,-1 0,1 0,0 0,-1 0,1 0,-1 0,0 0,0 1,0-1,-1 1,1-1,0 1,-1 0,0 0,1 0,-1 0,0 0,0 1,0-1,0 1,0 0,-4-1,-158 10,162-7,0 0,-1 0,1 0,0 0,0 1,0-1,0 1,0 0,0 0,0 0,0 0,1 0,-1 1,1-1,0 1,0-1,0 1,0 0,0 0,0 0,1 0,0 0,-1 1,1-1,0 0,1 1,-2 2,-5 101,8-89,-3-7,1-1,1 0,0 0,0 1,1-1,0 0,1 0,0 0,1 0,0 0,0 0,1-1,0 1,1-1,0 0,0-1,1 1,0-1,1 0,0 0,0-1,0 0,1 0,4 2,2-2,-1 0,1 0,-1-2,2 0,-1 0,1-1,-1-1,1 0,12 0,-21-3,1 0,-1 0,0 0,1-1,-1 1,0-1,1-1,-1 0,0 1,0-2,0 1,-1-1,1 0,-1 0,1 0,-1-1,0 0,0 0,0 0,-1-1,0 1,1-1,-2 0,2-2,1-2,0-1,0 1,-1-2,0 1,-1-1,0 1,-1-1,0 0,0 0,-2 0,1-1,-1 1,-1 0,0-1,0 1,-1-1,-1 1,0 0,-1 0,0 0,0 0,-1 0,0 1,-4-5,2 10,0 0,-1 0,1 1,-1 0,0 0,0 1,-1 0,1 0,-1 0,1 1,-1 1,0-1,0 1,0 0,0 1,0 0,0 0,0 1,-1 0,-19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6A72-0E6A-4040-9B7E-0AEB7CD1201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95AAE-9032-4A0D-9E1B-A6EF5601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95AAE-9032-4A0D-9E1B-A6EF5601E6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5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8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7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4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8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3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1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tofigo.com/freehand-free-image/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0959-united-wealth-money-dollar-illustration-states-stoc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lickr.com/photos/cafemama/3711762488/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d/deficit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z.libretexts.org/Bookshelves/Finance/Book%3A_Individual_Finance/02%3A_Basic_Ideas_of_Finance/2.02%3A_Income_and_Expenses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hoice-select-decide-decision-vote-269246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2B4C-5402-44A6-A8F0-96DBDF5CC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</a:rPr>
              <a:t>CACFP BUDGET -Renewal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2127B-2EDF-4721-8E3D-9C7E14B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Crunching Numbers for ACTUAL vs. PROPOSED </a:t>
            </a:r>
          </a:p>
        </p:txBody>
      </p:sp>
    </p:spTree>
    <p:extLst>
      <p:ext uri="{BB962C8B-B14F-4D97-AF65-F5344CB8AC3E}">
        <p14:creationId xmlns:p14="http://schemas.microsoft.com/office/powerpoint/2010/main" val="177799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7AA18-AE0F-4C8B-9266-2D17CC51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4" y="2129583"/>
            <a:ext cx="5490224" cy="168939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CACFP Pro Tip to Remember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716D6-C37C-4A67-8741-24478926B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Sponsoring Organizations may benefit especially if managing unaffiliated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1C008-9A44-4FD4-BDE7-614D28700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573" y="4538736"/>
            <a:ext cx="1905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8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B54742-0A30-4851-BFD3-2012E7E1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Administrative Costs Charged to CACFP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954813-D5C9-4FCA-BE05-4A3F5767F34F}"/>
              </a:ext>
            </a:extLst>
          </p:cNvPr>
          <p:cNvSpPr txBox="1"/>
          <p:nvPr/>
        </p:nvSpPr>
        <p:spPr>
          <a:xfrm>
            <a:off x="5247709" y="1449659"/>
            <a:ext cx="6423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$30,000 CACFP Reimbursement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15% MAX Admin Costs is  $4,500.00 that can be declared</a:t>
            </a:r>
          </a:p>
        </p:txBody>
      </p:sp>
    </p:spTree>
    <p:extLst>
      <p:ext uri="{BB962C8B-B14F-4D97-AF65-F5344CB8AC3E}">
        <p14:creationId xmlns:p14="http://schemas.microsoft.com/office/powerpoint/2010/main" val="265006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3656-F70A-4A9B-B5D3-68CAAF4B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CACFP Food Services Administrative Expenses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82FF35-94CA-445D-A5FA-6E5CCC6C4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135561"/>
            <a:ext cx="6510809" cy="4983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D8F26-CB7F-4887-89C8-51B48C4FE080}"/>
              </a:ext>
            </a:extLst>
          </p:cNvPr>
          <p:cNvSpPr txBox="1"/>
          <p:nvPr/>
        </p:nvSpPr>
        <p:spPr>
          <a:xfrm>
            <a:off x="7032326" y="738871"/>
            <a:ext cx="4850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Error Message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&gt; than the 15% Allowed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969EAA7-2590-4F29-A943-97960EC4CC1B}"/>
                  </a:ext>
                </a:extLst>
              </p14:cNvPr>
              <p14:cNvContentPartPr/>
              <p14:nvPr/>
            </p14:nvContentPartPr>
            <p14:xfrm>
              <a:off x="10461450" y="5055348"/>
              <a:ext cx="1078560" cy="779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969EAA7-2590-4F29-A943-97960EC4C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7130" y="5028708"/>
                <a:ext cx="108720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91607D-9827-4AB3-BEC8-759E83EDB01E}"/>
                  </a:ext>
                </a:extLst>
              </p14:cNvPr>
              <p14:cNvContentPartPr/>
              <p14:nvPr/>
            </p14:nvContentPartPr>
            <p14:xfrm>
              <a:off x="10467930" y="5126628"/>
              <a:ext cx="1166040" cy="686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91607D-9827-4AB3-BEC8-759E83EDB0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0290" y="5090628"/>
                <a:ext cx="1201680" cy="7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26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448C-CABC-491C-A47C-1B4190ED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the GLITCH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12E003-9DD4-42DC-BAF9-FCB7468E41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041" y="907429"/>
            <a:ext cx="6281738" cy="5542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D17E7-863E-403C-87A1-242E78AFF0FE}"/>
              </a:ext>
            </a:extLst>
          </p:cNvPr>
          <p:cNvSpPr txBox="1"/>
          <p:nvPr/>
        </p:nvSpPr>
        <p:spPr>
          <a:xfrm>
            <a:off x="457200" y="5296829"/>
            <a:ext cx="4879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Off-Line Form #4 enter date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Packet submission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E94C6E-CAC8-4558-BBAD-34B1CB99DB08}"/>
              </a:ext>
            </a:extLst>
          </p:cNvPr>
          <p:cNvSpPr/>
          <p:nvPr/>
        </p:nvSpPr>
        <p:spPr>
          <a:xfrm>
            <a:off x="9233640" y="4554720"/>
            <a:ext cx="182880" cy="182880"/>
          </a:xfrm>
          <a:prstGeom prst="ellipse">
            <a:avLst/>
          </a:prstGeom>
          <a:solidFill>
            <a:srgbClr val="CC0066">
              <a:alpha val="75000"/>
            </a:srgbClr>
          </a:solidFill>
          <a:ln w="1260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6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06B517-665E-40CB-836C-4335A8DCE5EA}"/>
                  </a:ext>
                </a:extLst>
              </p14:cNvPr>
              <p14:cNvContentPartPr/>
              <p14:nvPr/>
            </p14:nvContentPartPr>
            <p14:xfrm>
              <a:off x="9366849" y="461637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06B517-665E-40CB-836C-4335A8DCE5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3849" y="455373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6D7E7B-3111-41B2-9176-E84E07C3578E}"/>
                  </a:ext>
                </a:extLst>
              </p14:cNvPr>
              <p14:cNvContentPartPr/>
              <p14:nvPr/>
            </p14:nvContentPartPr>
            <p14:xfrm>
              <a:off x="9324545" y="45547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6D7E7B-3111-41B2-9176-E84E07C357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1905" y="449208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22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25F3-3992-4490-A4F8-ADE0D966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Submitting Packet for APPROVAL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A24538-F61F-4A85-B268-DD854A8062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6949" y="489258"/>
            <a:ext cx="6281738" cy="6177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4EBA07-0C59-4976-826D-5340C58F3A5C}"/>
              </a:ext>
            </a:extLst>
          </p:cNvPr>
          <p:cNvSpPr txBox="1"/>
          <p:nvPr/>
        </p:nvSpPr>
        <p:spPr>
          <a:xfrm>
            <a:off x="167268" y="5129561"/>
            <a:ext cx="51964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Click on the UPLOAD icon “Submit all forms to the State for Approval”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74DCDA-4B00-401D-8161-F499FC856AD4}"/>
                  </a:ext>
                </a:extLst>
              </p14:cNvPr>
              <p14:cNvContentPartPr/>
              <p14:nvPr/>
            </p14:nvContentPartPr>
            <p14:xfrm>
              <a:off x="5326569" y="6029017"/>
              <a:ext cx="158760" cy="173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74DCDA-4B00-401D-8161-F499FC856A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3929" y="5966017"/>
                <a:ext cx="284400" cy="2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73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03CF-FE9F-4138-8BC9-5CE28859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Verifying that the RENEWAL has been Submitted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AD20FE-3EEB-4989-9586-677218BB79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967" y="535259"/>
            <a:ext cx="7214838" cy="6055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01009-BF7F-453E-8FFE-B3A6F29F2095}"/>
              </a:ext>
            </a:extLst>
          </p:cNvPr>
          <p:cNvSpPr txBox="1"/>
          <p:nvPr/>
        </p:nvSpPr>
        <p:spPr>
          <a:xfrm>
            <a:off x="356839" y="5207620"/>
            <a:ext cx="375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 Line Item #5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Form submitted to State for Approval</a:t>
            </a:r>
          </a:p>
        </p:txBody>
      </p:sp>
    </p:spTree>
    <p:extLst>
      <p:ext uri="{BB962C8B-B14F-4D97-AF65-F5344CB8AC3E}">
        <p14:creationId xmlns:p14="http://schemas.microsoft.com/office/powerpoint/2010/main" val="293366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CD1F-60FB-4C34-8D5C-E58F687A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highlight>
                  <a:srgbClr val="00FF00"/>
                </a:highlight>
              </a:rPr>
              <a:t>CACFP Revenue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3C9B9C2-4599-46A0-85C9-645F3094F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071079"/>
              </p:ext>
            </p:extLst>
          </p:nvPr>
        </p:nvGraphicFramePr>
        <p:xfrm>
          <a:off x="4795024" y="970157"/>
          <a:ext cx="6991814" cy="4592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442">
                  <a:extLst>
                    <a:ext uri="{9D8B030D-6E8A-4147-A177-3AD203B41FA5}">
                      <a16:colId xmlns:a16="http://schemas.microsoft.com/office/drawing/2014/main" val="1976818734"/>
                    </a:ext>
                  </a:extLst>
                </a:gridCol>
                <a:gridCol w="2302985">
                  <a:extLst>
                    <a:ext uri="{9D8B030D-6E8A-4147-A177-3AD203B41FA5}">
                      <a16:colId xmlns:a16="http://schemas.microsoft.com/office/drawing/2014/main" val="667742801"/>
                    </a:ext>
                  </a:extLst>
                </a:gridCol>
                <a:gridCol w="2549387">
                  <a:extLst>
                    <a:ext uri="{9D8B030D-6E8A-4147-A177-3AD203B41FA5}">
                      <a16:colId xmlns:a16="http://schemas.microsoft.com/office/drawing/2014/main" val="220462151"/>
                    </a:ext>
                  </a:extLst>
                </a:gridCol>
              </a:tblGrid>
              <a:tr h="6779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Actual – 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Proposed 2022-2023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79010"/>
                  </a:ext>
                </a:extLst>
              </a:tr>
              <a:tr h="985695">
                <a:tc>
                  <a:txBody>
                    <a:bodyPr/>
                    <a:lstStyle/>
                    <a:p>
                      <a:r>
                        <a:rPr lang="en-US" sz="2000" dirty="0"/>
                        <a:t>CACFP $$$</a:t>
                      </a:r>
                      <a:r>
                        <a:rPr lang="en-US" sz="1600" dirty="0"/>
                        <a:t> </a:t>
                      </a:r>
                      <a:r>
                        <a:rPr lang="en-US" dirty="0"/>
                        <a:t>Reimbursement Cash in 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71740"/>
                  </a:ext>
                </a:extLst>
              </a:tr>
              <a:tr h="399754">
                <a:tc>
                  <a:txBody>
                    <a:bodyPr/>
                    <a:lstStyle/>
                    <a:p>
                      <a:r>
                        <a:rPr lang="en-US" sz="2000" dirty="0"/>
                        <a:t>Day Care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95483"/>
                  </a:ext>
                </a:extLst>
              </a:tr>
              <a:tr h="399754">
                <a:tc>
                  <a:txBody>
                    <a:bodyPr/>
                    <a:lstStyle/>
                    <a:p>
                      <a:r>
                        <a:rPr lang="en-US" sz="2000" dirty="0"/>
                        <a:t>HS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49360"/>
                  </a:ext>
                </a:extLst>
              </a:tr>
              <a:tr h="399754">
                <a:tc>
                  <a:txBody>
                    <a:bodyPr/>
                    <a:lstStyle/>
                    <a:p>
                      <a:r>
                        <a:rPr lang="en-US" sz="2000" dirty="0"/>
                        <a:t>Fund Raiser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8646"/>
                  </a:ext>
                </a:extLst>
              </a:tr>
              <a:tr h="689987">
                <a:tc>
                  <a:txBody>
                    <a:bodyPr/>
                    <a:lstStyle/>
                    <a:p>
                      <a:r>
                        <a:rPr lang="en-US" sz="2000" dirty="0"/>
                        <a:t>Cash/Food Donations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07839"/>
                  </a:ext>
                </a:extLst>
              </a:tr>
              <a:tr h="985695">
                <a:tc>
                  <a:txBody>
                    <a:bodyPr/>
                    <a:lstStyle/>
                    <a:p>
                      <a:r>
                        <a:rPr lang="en-US" sz="2000" dirty="0"/>
                        <a:t>Other (Private Grant, Award,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7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81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B5DC-6ADB-4730-BEF7-7B2174B4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highlight>
                  <a:srgbClr val="00FF00"/>
                </a:highlight>
              </a:rPr>
              <a:t>CACFP Revenue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A0AF9-3B27-4DC7-8024-2077188E9028}"/>
              </a:ext>
            </a:extLst>
          </p:cNvPr>
          <p:cNvSpPr txBox="1"/>
          <p:nvPr/>
        </p:nvSpPr>
        <p:spPr>
          <a:xfrm>
            <a:off x="4761571" y="1505415"/>
            <a:ext cx="70475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CACFP Reimbursement - Based on the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Claiming Percentages of F/RP/AS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Information from Meal Benefit Forms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Day Care Fees – DECLARE ONLY the AMOUNT that WILL BE USED to SUPPORT the CACFP Meal Service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(food, non-food, labor, etc.)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??? Fundraiser, Donations, Grants, etc.</a:t>
            </a:r>
          </a:p>
        </p:txBody>
      </p:sp>
    </p:spTree>
    <p:extLst>
      <p:ext uri="{BB962C8B-B14F-4D97-AF65-F5344CB8AC3E}">
        <p14:creationId xmlns:p14="http://schemas.microsoft.com/office/powerpoint/2010/main" val="83377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CD1F-60FB-4C34-8D5C-E58F687A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highlight>
                  <a:srgbClr val="000080"/>
                </a:highlight>
              </a:rPr>
              <a:t>CACFP Expenses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3C9B9C2-4599-46A0-85C9-645F3094F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071470"/>
              </p:ext>
            </p:extLst>
          </p:nvPr>
        </p:nvGraphicFramePr>
        <p:xfrm>
          <a:off x="5592845" y="272858"/>
          <a:ext cx="5346501" cy="647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691">
                  <a:extLst>
                    <a:ext uri="{9D8B030D-6E8A-4147-A177-3AD203B41FA5}">
                      <a16:colId xmlns:a16="http://schemas.microsoft.com/office/drawing/2014/main" val="1976818734"/>
                    </a:ext>
                  </a:extLst>
                </a:gridCol>
                <a:gridCol w="1764036">
                  <a:extLst>
                    <a:ext uri="{9D8B030D-6E8A-4147-A177-3AD203B41FA5}">
                      <a16:colId xmlns:a16="http://schemas.microsoft.com/office/drawing/2014/main" val="667742801"/>
                    </a:ext>
                  </a:extLst>
                </a:gridCol>
                <a:gridCol w="1952774">
                  <a:extLst>
                    <a:ext uri="{9D8B030D-6E8A-4147-A177-3AD203B41FA5}">
                      <a16:colId xmlns:a16="http://schemas.microsoft.com/office/drawing/2014/main" val="220462151"/>
                    </a:ext>
                  </a:extLst>
                </a:gridCol>
              </a:tblGrid>
              <a:tr h="578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 – 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2022-2023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79010"/>
                  </a:ext>
                </a:extLst>
              </a:tr>
              <a:tr h="886236">
                <a:tc>
                  <a:txBody>
                    <a:bodyPr/>
                    <a:lstStyle/>
                    <a:p>
                      <a:r>
                        <a:rPr lang="en-US" sz="1800" dirty="0"/>
                        <a:t>Food Service Labor &amp;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71740"/>
                  </a:ext>
                </a:extLst>
              </a:tr>
              <a:tr h="402366">
                <a:tc>
                  <a:txBody>
                    <a:bodyPr/>
                    <a:lstStyle/>
                    <a:p>
                      <a:r>
                        <a:rPr lang="en-US" sz="1800" dirty="0"/>
                        <a:t>Food &amp;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95483"/>
                  </a:ext>
                </a:extLst>
              </a:tr>
              <a:tr h="598601">
                <a:tc>
                  <a:txBody>
                    <a:bodyPr/>
                    <a:lstStyle/>
                    <a:p>
                      <a:r>
                        <a:rPr lang="en-US" sz="1800" dirty="0"/>
                        <a:t>FSMC Vendor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49360"/>
                  </a:ext>
                </a:extLst>
              </a:tr>
              <a:tr h="578040">
                <a:tc>
                  <a:txBody>
                    <a:bodyPr/>
                    <a:lstStyle/>
                    <a:p>
                      <a:r>
                        <a:rPr lang="en-US" sz="1800" dirty="0"/>
                        <a:t>Non-Food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8646"/>
                  </a:ext>
                </a:extLst>
              </a:tr>
              <a:tr h="1568966">
                <a:tc>
                  <a:txBody>
                    <a:bodyPr/>
                    <a:lstStyle/>
                    <a:p>
                      <a:r>
                        <a:rPr lang="en-US" sz="1800" dirty="0"/>
                        <a:t>Food Service Supplies, Equipment, Supplies (&lt; $5000.00, 1 yr. life)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07839"/>
                  </a:ext>
                </a:extLst>
              </a:tr>
              <a:tr h="1504540">
                <a:tc>
                  <a:txBody>
                    <a:bodyPr/>
                    <a:lstStyle/>
                    <a:p>
                      <a:r>
                        <a:rPr lang="en-US" sz="1800" dirty="0"/>
                        <a:t>Food Services Purchases (utilities, maintenance)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7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75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533863-87FE-4139-9BCA-15D81F92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highlight>
                  <a:srgbClr val="0000FF"/>
                </a:highlight>
              </a:rPr>
              <a:t>CACFP Expenses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10BE4-8EC4-428F-B5AD-D0D24538F7E5}"/>
              </a:ext>
            </a:extLst>
          </p:cNvPr>
          <p:cNvSpPr txBox="1"/>
          <p:nvPr/>
        </p:nvSpPr>
        <p:spPr>
          <a:xfrm>
            <a:off x="5107259" y="836341"/>
            <a:ext cx="63169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Food Service Labor/Benefits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Cost of Food and Milk OR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Cost of Food Service Management Company Vendor Contract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Cost of Non-Food Supplies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Equipment, Supplies &lt;$5000.00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year Life Expectancy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Purchased Services – Pest Control, Grease Trap, Hood Cleaning, etc.</a:t>
            </a:r>
          </a:p>
        </p:txBody>
      </p:sp>
    </p:spTree>
    <p:extLst>
      <p:ext uri="{BB962C8B-B14F-4D97-AF65-F5344CB8AC3E}">
        <p14:creationId xmlns:p14="http://schemas.microsoft.com/office/powerpoint/2010/main" val="377957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7AA18-AE0F-4C8B-9266-2D17CC51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4" y="2129583"/>
            <a:ext cx="5490224" cy="168939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CACFP Pro Tip to Remember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716D6-C37C-4A67-8741-24478926B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CACFP EXPENSES MUST BE SUPPORTED by the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CACFP REVENUE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6E2D6-591D-4F21-901C-7BC3AA86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838" y="4282068"/>
            <a:ext cx="3068864" cy="2252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D7E6B6-FF72-4E51-898F-C322AA16D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57462" y="401443"/>
            <a:ext cx="2905550" cy="19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7AA18-AE0F-4C8B-9266-2D17CC51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4" y="2129583"/>
            <a:ext cx="5490224" cy="168939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CACFP Pro Tip to Remember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716D6-C37C-4A67-8741-24478926B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Deficit/Surplus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need an explanation on how the funds will be used/made-up.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A9AF0-A104-43A5-9F32-97CB8594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53360" y="131208"/>
            <a:ext cx="2767294" cy="1842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F52B3-5DB8-4297-AC75-53501B291790}"/>
              </a:ext>
            </a:extLst>
          </p:cNvPr>
          <p:cNvSpPr txBox="1"/>
          <p:nvPr/>
        </p:nvSpPr>
        <p:spPr>
          <a:xfrm>
            <a:off x="9153360" y="2158878"/>
            <a:ext cx="276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7E3F2-5349-4320-862D-481715A0F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1083" y="4248616"/>
            <a:ext cx="2921619" cy="2287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880C84-B641-4B0C-8143-92CDE1845441}"/>
              </a:ext>
            </a:extLst>
          </p:cNvPr>
          <p:cNvSpPr txBox="1"/>
          <p:nvPr/>
        </p:nvSpPr>
        <p:spPr>
          <a:xfrm>
            <a:off x="2667000" y="6061713"/>
            <a:ext cx="25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2418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CD1F-60FB-4C34-8D5C-E58F687A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CACFP Food Services Administrative Expenses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3C9B9C2-4599-46A0-85C9-645F3094F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949625"/>
              </p:ext>
            </p:extLst>
          </p:nvPr>
        </p:nvGraphicFramePr>
        <p:xfrm>
          <a:off x="5118100" y="803275"/>
          <a:ext cx="6869461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913">
                  <a:extLst>
                    <a:ext uri="{9D8B030D-6E8A-4147-A177-3AD203B41FA5}">
                      <a16:colId xmlns:a16="http://schemas.microsoft.com/office/drawing/2014/main" val="1976818734"/>
                    </a:ext>
                  </a:extLst>
                </a:gridCol>
                <a:gridCol w="2266524">
                  <a:extLst>
                    <a:ext uri="{9D8B030D-6E8A-4147-A177-3AD203B41FA5}">
                      <a16:colId xmlns:a16="http://schemas.microsoft.com/office/drawing/2014/main" val="667742801"/>
                    </a:ext>
                  </a:extLst>
                </a:gridCol>
                <a:gridCol w="2509024">
                  <a:extLst>
                    <a:ext uri="{9D8B030D-6E8A-4147-A177-3AD203B41FA5}">
                      <a16:colId xmlns:a16="http://schemas.microsoft.com/office/drawing/2014/main" val="220462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 – 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2022-2023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7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 Service Labor &amp;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7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Supplies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9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4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Travel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Training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07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Administrative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719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76D1D1-DF5F-470F-BB6F-69F7A6097107}"/>
              </a:ext>
            </a:extLst>
          </p:cNvPr>
          <p:cNvSpPr txBox="1"/>
          <p:nvPr/>
        </p:nvSpPr>
        <p:spPr>
          <a:xfrm>
            <a:off x="4828479" y="4572000"/>
            <a:ext cx="7259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Costs charged to the CACFP may not exceed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of the federal meal reimbursement amount (7 CFR 226.7 (g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33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C7AA18-AE0F-4C8B-9266-2D17CC51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4" y="2129583"/>
            <a:ext cx="5490224" cy="168939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CACFP Pro Tip to Remember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716D6-C37C-4A67-8741-24478926B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Institutions will not benefit from extra work!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8A867-645E-4057-BE73-056457EA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84888" y="424303"/>
            <a:ext cx="2691161" cy="14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775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622</TotalTime>
  <Words>396</Words>
  <Application>Microsoft Office PowerPoint</Application>
  <PresentationFormat>Widescreen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Wingdings</vt:lpstr>
      <vt:lpstr>Atlas</vt:lpstr>
      <vt:lpstr>CACFP BUDGET -Renewal</vt:lpstr>
      <vt:lpstr>CACFP Revenue</vt:lpstr>
      <vt:lpstr>CACFP Revenue</vt:lpstr>
      <vt:lpstr>CACFP Expenses</vt:lpstr>
      <vt:lpstr>CACFP Expenses</vt:lpstr>
      <vt:lpstr>CACFP Pro Tip to Remember </vt:lpstr>
      <vt:lpstr>CACFP Pro Tip to Remember </vt:lpstr>
      <vt:lpstr>CACFP Food Services Administrative Expenses</vt:lpstr>
      <vt:lpstr>CACFP Pro Tip to Remember </vt:lpstr>
      <vt:lpstr>CACFP Pro Tip to Remember </vt:lpstr>
      <vt:lpstr>Administrative Costs Charged to CACFP</vt:lpstr>
      <vt:lpstr>CACFP Food Services Administrative Expenses</vt:lpstr>
      <vt:lpstr>Clearing the GLITCH</vt:lpstr>
      <vt:lpstr>Submitting Packet for APPROVAL</vt:lpstr>
      <vt:lpstr>Verifying that the RENEWAL has been Submitted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CACFP Renewal BUDGET</dc:title>
  <dc:creator>Eleanore Fong-Severance</dc:creator>
  <cp:lastModifiedBy>Maruyama, Chelsey</cp:lastModifiedBy>
  <cp:revision>33</cp:revision>
  <dcterms:created xsi:type="dcterms:W3CDTF">2022-09-22T19:39:21Z</dcterms:created>
  <dcterms:modified xsi:type="dcterms:W3CDTF">2022-09-26T18:24:32Z</dcterms:modified>
</cp:coreProperties>
</file>