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6" r:id="rId3"/>
    <p:sldId id="308" r:id="rId4"/>
    <p:sldId id="327" r:id="rId5"/>
    <p:sldId id="264" r:id="rId6"/>
    <p:sldId id="265" r:id="rId7"/>
    <p:sldId id="267" r:id="rId8"/>
    <p:sldId id="321" r:id="rId9"/>
    <p:sldId id="315" r:id="rId10"/>
    <p:sldId id="317" r:id="rId11"/>
    <p:sldId id="322" r:id="rId12"/>
    <p:sldId id="323" r:id="rId13"/>
    <p:sldId id="313" r:id="rId14"/>
    <p:sldId id="324" r:id="rId15"/>
    <p:sldId id="325" r:id="rId16"/>
    <p:sldId id="314" r:id="rId17"/>
    <p:sldId id="320" r:id="rId18"/>
    <p:sldId id="318" r:id="rId19"/>
    <p:sldId id="312" r:id="rId20"/>
    <p:sldId id="273" r:id="rId21"/>
    <p:sldId id="274" r:id="rId22"/>
    <p:sldId id="275" r:id="rId23"/>
    <p:sldId id="276" r:id="rId24"/>
    <p:sldId id="268" r:id="rId25"/>
    <p:sldId id="269" r:id="rId26"/>
    <p:sldId id="270" r:id="rId27"/>
    <p:sldId id="271" r:id="rId28"/>
    <p:sldId id="272" r:id="rId29"/>
    <p:sldId id="281" r:id="rId30"/>
    <p:sldId id="290" r:id="rId31"/>
    <p:sldId id="326" r:id="rId32"/>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F0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6547" autoAdjust="0"/>
  </p:normalViewPr>
  <p:slideViewPr>
    <p:cSldViewPr>
      <p:cViewPr varScale="1">
        <p:scale>
          <a:sx n="74" d="100"/>
          <a:sy n="74" d="100"/>
        </p:scale>
        <p:origin x="540" y="54"/>
      </p:cViewPr>
      <p:guideLst>
        <p:guide orient="horz" pos="2160"/>
        <p:guide pos="3839"/>
      </p:guideLst>
    </p:cSldViewPr>
  </p:slideViewPr>
  <p:notesTextViewPr>
    <p:cViewPr>
      <p:scale>
        <a:sx n="1" d="1"/>
        <a:sy n="1" d="1"/>
      </p:scale>
      <p:origin x="0" y="0"/>
    </p:cViewPr>
  </p:notesTextViewPr>
  <p:notesViewPr>
    <p:cSldViewPr showGuides="1">
      <p:cViewPr varScale="1">
        <p:scale>
          <a:sx n="83" d="100"/>
          <a:sy n="83" d="100"/>
        </p:scale>
        <p:origin x="-1326" y="-90"/>
      </p:cViewPr>
      <p:guideLst>
        <p:guide orient="horz" pos="288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lisa:Desktop:FFVP:FFVP%20Schools:Usag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SY</a:t>
            </a:r>
            <a:r>
              <a:rPr lang="en-US" dirty="0">
                <a:latin typeface="Calibri" panose="020F0502020204030204" pitchFamily="34" charset="0"/>
              </a:rPr>
              <a:t>17-18</a:t>
            </a:r>
            <a:r>
              <a:rPr lang="en-US" dirty="0"/>
              <a:t>  FFVP Total Funds Used Compared to Allocated  </a:t>
            </a:r>
          </a:p>
        </c:rich>
      </c:tx>
      <c:overlay val="0"/>
    </c:title>
    <c:autoTitleDeleted val="0"/>
    <c:plotArea>
      <c:layout>
        <c:manualLayout>
          <c:layoutTarget val="inner"/>
          <c:xMode val="edge"/>
          <c:yMode val="edge"/>
          <c:x val="0.27375689451861995"/>
          <c:y val="0.14738903905668507"/>
          <c:w val="0.72497606062046827"/>
          <c:h val="0.82443914905373683"/>
        </c:manualLayout>
      </c:layout>
      <c:barChart>
        <c:barDir val="col"/>
        <c:grouping val="clustered"/>
        <c:varyColors val="0"/>
        <c:ser>
          <c:idx val="0"/>
          <c:order val="0"/>
          <c:invertIfNegative val="0"/>
          <c:dPt>
            <c:idx val="0"/>
            <c:invertIfNegative val="0"/>
            <c:bubble3D val="0"/>
            <c:spPr>
              <a:solidFill>
                <a:srgbClr val="2CF04D"/>
              </a:solidFill>
            </c:spPr>
            <c:extLst>
              <c:ext xmlns:c16="http://schemas.microsoft.com/office/drawing/2014/chart" uri="{C3380CC4-5D6E-409C-BE32-E72D297353CC}">
                <c16:uniqueId val="{00000001-03F8-48DD-A5D0-5CA73ED50114}"/>
              </c:ext>
            </c:extLst>
          </c:dPt>
          <c:dLbls>
            <c:dLbl>
              <c:idx val="0"/>
              <c:layout>
                <c:manualLayout>
                  <c:x val="-9.6618357487922267E-3"/>
                  <c:y val="-6.5549418263015635E-2"/>
                </c:manualLayout>
              </c:layout>
              <c:tx>
                <c:rich>
                  <a:bodyPr/>
                  <a:lstStyle/>
                  <a:p>
                    <a:pPr>
                      <a:defRPr sz="1400"/>
                    </a:pPr>
                    <a:r>
                      <a:rPr lang="en-US" sz="1400" dirty="0"/>
                      <a:t>$</a:t>
                    </a:r>
                    <a:r>
                      <a:rPr lang="en-US" sz="1400" b="1" dirty="0"/>
                      <a:t>2,130,884</a:t>
                    </a:r>
                  </a:p>
                  <a:p>
                    <a:pPr>
                      <a:defRPr sz="1400"/>
                    </a:pPr>
                    <a:endParaRPr lang="en-US" sz="1400"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F8-48DD-A5D0-5CA73ED50114}"/>
                </c:ext>
              </c:extLst>
            </c:dLbl>
            <c:dLbl>
              <c:idx val="1"/>
              <c:tx>
                <c:rich>
                  <a:bodyPr/>
                  <a:lstStyle/>
                  <a:p>
                    <a:pPr>
                      <a:defRPr sz="1400" b="1"/>
                    </a:pPr>
                    <a:r>
                      <a:rPr lang="en-US" sz="1400" b="1" dirty="0"/>
                      <a:t>$1,257,187</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8DD-A5D0-5CA73ED5011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Overall!$A$2:$A$3</c:f>
              <c:strCache>
                <c:ptCount val="2"/>
                <c:pt idx="0">
                  <c:v>Allocated</c:v>
                </c:pt>
                <c:pt idx="1">
                  <c:v>Used</c:v>
                </c:pt>
              </c:strCache>
            </c:strRef>
          </c:cat>
          <c:val>
            <c:numRef>
              <c:f>Overall!$B$2:$B$3</c:f>
              <c:numCache>
                <c:formatCode>\$#,##0.00</c:formatCode>
                <c:ptCount val="2"/>
                <c:pt idx="0">
                  <c:v>1783617.52</c:v>
                </c:pt>
                <c:pt idx="1">
                  <c:v>1234196.5900000001</c:v>
                </c:pt>
              </c:numCache>
            </c:numRef>
          </c:val>
          <c:extLst>
            <c:ext xmlns:c16="http://schemas.microsoft.com/office/drawing/2014/chart" uri="{C3380CC4-5D6E-409C-BE32-E72D297353CC}">
              <c16:uniqueId val="{00000003-03F8-48DD-A5D0-5CA73ED50114}"/>
            </c:ext>
          </c:extLst>
        </c:ser>
        <c:dLbls>
          <c:showLegendKey val="0"/>
          <c:showVal val="1"/>
          <c:showCatName val="0"/>
          <c:showSerName val="0"/>
          <c:showPercent val="0"/>
          <c:showBubbleSize val="0"/>
        </c:dLbls>
        <c:gapWidth val="150"/>
        <c:axId val="98654848"/>
        <c:axId val="98656640"/>
      </c:barChart>
      <c:catAx>
        <c:axId val="98654848"/>
        <c:scaling>
          <c:orientation val="minMax"/>
        </c:scaling>
        <c:delete val="0"/>
        <c:axPos val="b"/>
        <c:numFmt formatCode="General" sourceLinked="0"/>
        <c:majorTickMark val="out"/>
        <c:minorTickMark val="none"/>
        <c:tickLblPos val="nextTo"/>
        <c:txPr>
          <a:bodyPr/>
          <a:lstStyle/>
          <a:p>
            <a:pPr>
              <a:defRPr sz="1200"/>
            </a:pPr>
            <a:endParaRPr lang="en-US"/>
          </a:p>
        </c:txPr>
        <c:crossAx val="98656640"/>
        <c:crosses val="autoZero"/>
        <c:auto val="1"/>
        <c:lblAlgn val="ctr"/>
        <c:lblOffset val="100"/>
        <c:noMultiLvlLbl val="0"/>
      </c:catAx>
      <c:valAx>
        <c:axId val="98656640"/>
        <c:scaling>
          <c:orientation val="minMax"/>
          <c:max val="2200000"/>
        </c:scaling>
        <c:delete val="0"/>
        <c:axPos val="l"/>
        <c:numFmt formatCode="\$#,##0.00" sourceLinked="1"/>
        <c:majorTickMark val="out"/>
        <c:minorTickMark val="none"/>
        <c:tickLblPos val="nextTo"/>
        <c:txPr>
          <a:bodyPr/>
          <a:lstStyle/>
          <a:p>
            <a:pPr>
              <a:defRPr sz="1200"/>
            </a:pPr>
            <a:endParaRPr lang="en-US"/>
          </a:p>
        </c:txPr>
        <c:crossAx val="9865484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0.37681</cdr:x>
      <cdr:y>0.16418</cdr:y>
    </cdr:from>
    <cdr:to>
      <cdr:x>0.53623</cdr:x>
      <cdr:y>0.8806</cdr:y>
    </cdr:to>
    <cdr:sp macro="" textlink="">
      <cdr:nvSpPr>
        <cdr:cNvPr id="2" name="Rectangle 1"/>
        <cdr:cNvSpPr/>
      </cdr:nvSpPr>
      <cdr:spPr>
        <a:xfrm xmlns:a="http://schemas.openxmlformats.org/drawingml/2006/main">
          <a:off x="1981200" y="838200"/>
          <a:ext cx="838200" cy="3657600"/>
        </a:xfrm>
        <a:prstGeom xmlns:a="http://schemas.openxmlformats.org/drawingml/2006/main" prst="rect">
          <a:avLst/>
        </a:prstGeom>
        <a:solidFill xmlns:a="http://schemas.openxmlformats.org/drawingml/2006/main">
          <a:srgbClr val="2CF04D"/>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05E03B7-B591-4A2A-B695-014C5A39F13E}" type="datetimeFigureOut">
              <a:rPr lang="en-US"/>
              <a:pPr/>
              <a:t>3/16/2022</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E322BB-75AD-4A1E-9661-2724167329F0}" type="slidenum">
              <a:rPr/>
              <a:p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7DFBD7B-E4FB-4AA8-9540-FD148073ACB3}" type="datetimeFigureOut">
              <a:rPr lang="en-US"/>
              <a:pPr/>
              <a:t>3/16/2022</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045B7DE-1198-4F2F-B574-CA8CAE341642}" type="slidenum">
              <a:rPr/>
              <a:p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hcnp.hawaii.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Welcome</a:t>
            </a:r>
            <a:r>
              <a:rPr lang="en-US" sz="1600" kern="1200" baseline="0" dirty="0">
                <a:solidFill>
                  <a:schemeClr val="tx1"/>
                </a:solidFill>
                <a:effectLst/>
                <a:latin typeface="+mn-lt"/>
                <a:ea typeface="+mn-ea"/>
                <a:cs typeface="+mn-cs"/>
              </a:rPr>
              <a:t> to the Fresh Fruit and Vegetable Program October 1</a:t>
            </a:r>
            <a:r>
              <a:rPr lang="en-US" sz="1600" kern="1200" baseline="30000" dirty="0">
                <a:solidFill>
                  <a:schemeClr val="tx1"/>
                </a:solidFill>
                <a:effectLst/>
                <a:latin typeface="+mn-lt"/>
                <a:ea typeface="+mn-ea"/>
                <a:cs typeface="+mn-cs"/>
              </a:rPr>
              <a:t>st</a:t>
            </a:r>
            <a:r>
              <a:rPr lang="en-US" sz="1600" kern="1200" baseline="0" dirty="0">
                <a:solidFill>
                  <a:schemeClr val="tx1"/>
                </a:solidFill>
                <a:effectLst/>
                <a:latin typeface="+mn-lt"/>
                <a:ea typeface="+mn-ea"/>
                <a:cs typeface="+mn-cs"/>
              </a:rPr>
              <a:t> 2019 webinar. </a:t>
            </a:r>
            <a:r>
              <a:rPr lang="en-US" sz="1600" kern="1200" dirty="0">
                <a:solidFill>
                  <a:schemeClr val="tx1"/>
                </a:solidFill>
                <a:effectLst/>
                <a:latin typeface="+mn-lt"/>
                <a:ea typeface="+mn-ea"/>
                <a:cs typeface="+mn-cs"/>
              </a:rPr>
              <a:t>This</a:t>
            </a:r>
            <a:r>
              <a:rPr lang="en-US" sz="1600" kern="1200" baseline="0" dirty="0">
                <a:solidFill>
                  <a:schemeClr val="tx1"/>
                </a:solidFill>
                <a:effectLst/>
                <a:latin typeface="+mn-lt"/>
                <a:ea typeface="+mn-ea"/>
                <a:cs typeface="+mn-cs"/>
              </a:rPr>
              <a:t> webinar fulfills the minimum training requirement for annual FFVP training </a:t>
            </a:r>
            <a:r>
              <a:rPr lang="en-US" sz="1600" kern="1200" dirty="0">
                <a:solidFill>
                  <a:schemeClr val="tx1"/>
                </a:solidFill>
                <a:effectLst/>
                <a:latin typeface="+mn-lt"/>
                <a:ea typeface="+mn-ea"/>
                <a:cs typeface="+mn-cs"/>
              </a:rPr>
              <a:t>provided to SFAs that will be</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conducting FFVP. The training can</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also be a face-to-face session or even done in</a:t>
            </a:r>
            <a:r>
              <a:rPr lang="en-US" sz="1600" kern="1200" baseline="0" dirty="0">
                <a:solidFill>
                  <a:schemeClr val="tx1"/>
                </a:solidFill>
                <a:effectLst/>
                <a:latin typeface="+mn-lt"/>
                <a:ea typeface="+mn-ea"/>
                <a:cs typeface="+mn-cs"/>
              </a:rPr>
              <a:t> a conference call</a:t>
            </a:r>
            <a:r>
              <a:rPr lang="en-US" sz="1600" kern="1200" dirty="0">
                <a:solidFill>
                  <a:schemeClr val="tx1"/>
                </a:solidFill>
                <a:effectLst/>
                <a:latin typeface="+mn-lt"/>
                <a:ea typeface="+mn-ea"/>
                <a:cs typeface="+mn-cs"/>
              </a:rPr>
              <a:t>. Technical</a:t>
            </a:r>
            <a:r>
              <a:rPr lang="en-US" sz="1600" kern="1200" baseline="0" dirty="0">
                <a:solidFill>
                  <a:schemeClr val="tx1"/>
                </a:solidFill>
                <a:effectLst/>
                <a:latin typeface="+mn-lt"/>
                <a:ea typeface="+mn-ea"/>
                <a:cs typeface="+mn-cs"/>
              </a:rPr>
              <a:t> Assistance (TA) visits are also possible for SFAs that require additional training.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Normally, FFVP training</a:t>
            </a:r>
            <a:r>
              <a:rPr lang="en-US" sz="1600" kern="1200" baseline="0" dirty="0">
                <a:solidFill>
                  <a:schemeClr val="tx1"/>
                </a:solidFill>
                <a:effectLst/>
                <a:latin typeface="+mn-lt"/>
                <a:ea typeface="+mn-ea"/>
                <a:cs typeface="+mn-cs"/>
              </a:rPr>
              <a:t> sessions or webinars </a:t>
            </a:r>
            <a:r>
              <a:rPr lang="en-US" sz="1600" kern="1200" dirty="0">
                <a:solidFill>
                  <a:schemeClr val="tx1"/>
                </a:solidFill>
                <a:effectLst/>
                <a:latin typeface="+mn-lt"/>
                <a:ea typeface="+mn-ea"/>
                <a:cs typeface="+mn-cs"/>
              </a:rPr>
              <a:t>are done in the summer before school begins. We hope to present</a:t>
            </a:r>
            <a:r>
              <a:rPr lang="en-US" sz="1600" kern="1200" baseline="0" dirty="0">
                <a:solidFill>
                  <a:schemeClr val="tx1"/>
                </a:solidFill>
                <a:effectLst/>
                <a:latin typeface="+mn-lt"/>
                <a:ea typeface="+mn-ea"/>
                <a:cs typeface="+mn-cs"/>
              </a:rPr>
              <a:t> n</a:t>
            </a:r>
            <a:r>
              <a:rPr lang="en-US" sz="1600" kern="1200" dirty="0">
                <a:solidFill>
                  <a:schemeClr val="tx1"/>
                </a:solidFill>
                <a:effectLst/>
                <a:latin typeface="+mn-lt"/>
                <a:ea typeface="+mn-ea"/>
                <a:cs typeface="+mn-cs"/>
              </a:rPr>
              <a:t>ext year’s webinar in August when schools get back in session</a:t>
            </a:r>
            <a:r>
              <a:rPr lang="en-US" sz="1600" kern="1200" baseline="0" dirty="0">
                <a:solidFill>
                  <a:schemeClr val="tx1"/>
                </a:solidFill>
                <a:effectLst/>
                <a:latin typeface="+mn-lt"/>
                <a:ea typeface="+mn-ea"/>
                <a:cs typeface="+mn-cs"/>
              </a:rPr>
              <a:t> and when school’s are fully </a:t>
            </a:r>
            <a:r>
              <a:rPr lang="en-US" sz="1600" kern="1200" dirty="0">
                <a:solidFill>
                  <a:schemeClr val="tx1"/>
                </a:solidFill>
                <a:effectLst/>
                <a:latin typeface="+mn-lt"/>
                <a:ea typeface="+mn-ea"/>
                <a:cs typeface="+mn-cs"/>
              </a:rPr>
              <a:t>staffed.  </a:t>
            </a:r>
          </a:p>
          <a:p>
            <a:r>
              <a:rPr lang="en-US" sz="1600" kern="1200" dirty="0">
                <a:solidFill>
                  <a:schemeClr val="tx1"/>
                </a:solidFill>
                <a:effectLst/>
                <a:latin typeface="+mn-lt"/>
                <a:ea typeface="+mn-ea"/>
                <a:cs typeface="+mn-cs"/>
              </a:rPr>
              <a:t>Much of the  basic information is repeated each session and I will be going through those parts very quickly. </a:t>
            </a:r>
          </a:p>
          <a:p>
            <a:r>
              <a:rPr lang="en-US" sz="1600" kern="1200" dirty="0">
                <a:solidFill>
                  <a:schemeClr val="tx1"/>
                </a:solidFill>
                <a:effectLst/>
                <a:latin typeface="+mn-lt"/>
                <a:ea typeface="+mn-ea"/>
                <a:cs typeface="+mn-cs"/>
              </a:rPr>
              <a:t>The PowerPoint will be available on the HCNP website (</a:t>
            </a:r>
            <a:r>
              <a:rPr lang="en-US" dirty="0">
                <a:hlinkClick r:id="rId3"/>
              </a:rPr>
              <a:t>http://hcnp.hawaii.gov/</a:t>
            </a:r>
            <a:r>
              <a:rPr lang="en-US" dirty="0"/>
              <a:t>). Look for it in Program Resources</a:t>
            </a:r>
            <a:r>
              <a:rPr lang="en-US" baseline="0" dirty="0"/>
              <a:t> under FFVP in the Program Overview tab on the HCNP website. </a:t>
            </a:r>
            <a:r>
              <a:rPr lang="en-US" sz="1600" kern="1200" baseline="0" dirty="0">
                <a:solidFill>
                  <a:schemeClr val="tx1"/>
                </a:solidFill>
                <a:effectLst/>
                <a:latin typeface="+mn-lt"/>
                <a:ea typeface="+mn-ea"/>
                <a:cs typeface="+mn-cs"/>
              </a:rPr>
              <a:t>T</a:t>
            </a:r>
            <a:r>
              <a:rPr lang="en-US" sz="1600" kern="1200" dirty="0">
                <a:solidFill>
                  <a:schemeClr val="tx1"/>
                </a:solidFill>
                <a:effectLst/>
                <a:latin typeface="+mn-lt"/>
                <a:ea typeface="+mn-ea"/>
                <a:cs typeface="+mn-cs"/>
              </a:rPr>
              <a:t>he FFVP Handbook (2010)</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can</a:t>
            </a:r>
            <a:r>
              <a:rPr lang="en-US" sz="1600" kern="1200" baseline="0" dirty="0">
                <a:solidFill>
                  <a:schemeClr val="tx1"/>
                </a:solidFill>
                <a:effectLst/>
                <a:latin typeface="+mn-lt"/>
                <a:ea typeface="+mn-ea"/>
                <a:cs typeface="+mn-cs"/>
              </a:rPr>
              <a:t> be also be found in Program Resources on by doing a web-search for “FFVP handbook for schools”.  This session should end about 9:45  with time for any questions after that were not answered through the session.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a:t>
            </a:fld>
            <a:endParaRPr lang="en-US"/>
          </a:p>
        </p:txBody>
      </p:sp>
    </p:spTree>
    <p:extLst>
      <p:ext uri="{BB962C8B-B14F-4D97-AF65-F5344CB8AC3E}">
        <p14:creationId xmlns:p14="http://schemas.microsoft.com/office/powerpoint/2010/main" val="141799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breaks into the true sections.  October 2019</a:t>
            </a:r>
            <a:r>
              <a:rPr lang="en-US" baseline="0" dirty="0"/>
              <a:t> to May 2020 (10 months) of possible FFVP service using the new fiscal funds for this school year; and then two months, August and September, of the new school year in 2020.  Schools that want to serve FFVP in Aug./Sep. of the new school year will need to retain some funds for use after May 2019.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10</a:t>
            </a:fld>
            <a:endParaRPr lang="en-US"/>
          </a:p>
        </p:txBody>
      </p:sp>
    </p:spTree>
    <p:extLst>
      <p:ext uri="{BB962C8B-B14F-4D97-AF65-F5344CB8AC3E}">
        <p14:creationId xmlns:p14="http://schemas.microsoft.com/office/powerpoint/2010/main" val="223527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box in the middle shows</a:t>
            </a:r>
            <a:r>
              <a:rPr lang="en-US" baseline="0" dirty="0"/>
              <a:t> the approximate time period for the next FFVP application renewal process.  This starts with the internal Lotus Notes memo posted to Elementary Principals from the Superintendent’s Office.  Again, schools need to complete applications or renewals by the deadline stated in the posted Superintendent Memo and on the HCNP website. </a:t>
            </a:r>
          </a:p>
          <a:p>
            <a:r>
              <a:rPr lang="en-US" baseline="0" dirty="0"/>
              <a:t>Current FFVP schools will need to renew their applications before the deadline in order to use any remaining or additional funds in August/Sept. of the new school year and be eligible for FFVP funds in FY21-22. </a:t>
            </a:r>
          </a:p>
          <a:p>
            <a:endParaRPr lang="en-US" baseline="0" dirty="0"/>
          </a:p>
          <a:p>
            <a:r>
              <a:rPr lang="en-US" baseline="0" dirty="0"/>
              <a:t>Any last orders using the old allocation must be delivered to the school(s) by September 30.   The new Fiscal Year FFVP allocations would start from October 1.  Any deliveries that arrive from October 1 onward would be charged to the new allocation.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11</a:t>
            </a:fld>
            <a:endParaRPr lang="en-US"/>
          </a:p>
        </p:txBody>
      </p:sp>
    </p:spTree>
    <p:extLst>
      <p:ext uri="{BB962C8B-B14F-4D97-AF65-F5344CB8AC3E}">
        <p14:creationId xmlns:p14="http://schemas.microsoft.com/office/powerpoint/2010/main" val="321384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FFVP FY21-22 Claims Workbook will have your school’s allocation.</a:t>
            </a:r>
            <a:r>
              <a:rPr lang="en-US" baseline="0" dirty="0"/>
              <a:t>  </a:t>
            </a:r>
          </a:p>
          <a:p>
            <a:r>
              <a:rPr lang="en-US" baseline="0" dirty="0"/>
              <a:t>This Example Charter school has 150 students enrolled in Pre-K to 6 grade as reported in last year’s October survey.</a:t>
            </a:r>
          </a:p>
          <a:p>
            <a:r>
              <a:rPr lang="en-US" baseline="0" dirty="0"/>
              <a:t>It was allocated $70/student for a total of $10,500.</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12</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school wanted to   $2,000 to use in</a:t>
            </a:r>
            <a:r>
              <a:rPr lang="en-US" baseline="0" dirty="0"/>
              <a:t> Aug/Sept of the next school year, it could enter negative 2,000 (- 2000) on the second line, Decrease in Allocation, just below the $10,500 under Beginning Balance.</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13</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remaining balance</a:t>
            </a:r>
            <a:r>
              <a:rPr lang="en-US" baseline="0" dirty="0"/>
              <a:t>, or budget, would be $8,500.  The amount to reserve can be revised at any time.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14</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monthly claim sheet for each month is where </a:t>
            </a:r>
            <a:r>
              <a:rPr lang="en-US" dirty="0"/>
              <a:t>Operation invoices and Administrative costs are listed and the totals are claimed on the FFVP administrative and operation costs lines in the school’s monthly NSLP claim for reimbursements. </a:t>
            </a:r>
            <a:endParaRPr lang="en-US" baseline="0" dirty="0"/>
          </a:p>
          <a:p>
            <a:r>
              <a:rPr lang="en-US" dirty="0"/>
              <a:t>Different allowable costs are covered in the FFVP Handbook.  Administrative costs are not to exceed 10% of the school’s total allocation. These can  include labor costs for ordering, planning, researching FFV education information, and other clerical-type work for FFVP.  Allowable FFVP equipment costs would also come under Admin. Costs.  Operation costs should be primarily be for fresh fruits and vegetables but up to 20% could be used to pay for preparation, distribution and serving costs. T&amp;E sheets need to be kept for staff.</a:t>
            </a:r>
          </a:p>
          <a:p>
            <a:r>
              <a:rPr lang="en-US" dirty="0"/>
              <a:t>Note: If the claim for Administrative cost exceeds 10% of claim for the month, you may see an Error message may appear at the bottom left corner of the monthly claim.  This is just a warning to be aware of how much is being claimed for Admin. and this is NOT to exceed 10% of the school/SFA total allocation which can trigger a claim Error in HCNP_S when submitted. </a:t>
            </a:r>
            <a:br>
              <a:rPr lang="en-US" dirty="0"/>
            </a:br>
            <a:r>
              <a:rPr lang="en-US" dirty="0"/>
              <a:t>Whenever an Error message is displayed with a submitted claim, please email someone at HCNP Fiscal. The system does not alert us of a claim with an Error message so it may not get corrected/processed.   </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15</a:t>
            </a:fld>
            <a:endParaRPr lang="en-US"/>
          </a:p>
        </p:txBody>
      </p:sp>
    </p:spTree>
    <p:extLst>
      <p:ext uri="{BB962C8B-B14F-4D97-AF65-F5344CB8AC3E}">
        <p14:creationId xmlns:p14="http://schemas.microsoft.com/office/powerpoint/2010/main" val="310315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Procurement is becoming an ever-growing concern and is part of all Admin. Reviews either with the NSLP review or by itself. For FFVP, schools should make purchases fairly evenly among produce suppliers; or else should document efforts to solicit bids for a list of desired fruit/vegetable items from 2 or more suppliers.  The current focus is to improve efforts and to definitely make</a:t>
            </a:r>
            <a:r>
              <a:rPr lang="en-US" baseline="0" dirty="0"/>
              <a:t> </a:t>
            </a:r>
            <a:r>
              <a:rPr lang="en-US" dirty="0"/>
              <a:t>changes in practices if reviews or Technical</a:t>
            </a:r>
            <a:r>
              <a:rPr lang="en-US" baseline="0" dirty="0"/>
              <a:t> </a:t>
            </a:r>
            <a:r>
              <a:rPr lang="en-US" dirty="0"/>
              <a:t>Assistance </a:t>
            </a:r>
            <a:r>
              <a:rPr lang="en-US" dirty="0" err="1"/>
              <a:t>evals</a:t>
            </a:r>
            <a:r>
              <a:rPr lang="en-US" dirty="0"/>
              <a:t> have shown that acceptable processes of purchasing are not being followed.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16</a:t>
            </a:fld>
            <a:endParaRPr lang="en-US"/>
          </a:p>
        </p:txBody>
      </p:sp>
    </p:spTree>
    <p:extLst>
      <p:ext uri="{BB962C8B-B14F-4D97-AF65-F5344CB8AC3E}">
        <p14:creationId xmlns:p14="http://schemas.microsoft.com/office/powerpoint/2010/main" val="366559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Form 10-B</a:t>
            </a:r>
            <a:r>
              <a:rPr lang="en-US" baseline="0" dirty="0"/>
              <a:t> can be used to show what was performed to receive at least 3 different quotes by requesting prices for FFVP products. The form also has sections (C and D) when reasons can be listed on why there may have been problems trying to get quotes or reasons why an SFA preferred another quote which might not be the lowest price was selected.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17</a:t>
            </a:fld>
            <a:endParaRPr lang="en-US"/>
          </a:p>
        </p:txBody>
      </p:sp>
    </p:spTree>
    <p:extLst>
      <p:ext uri="{BB962C8B-B14F-4D97-AF65-F5344CB8AC3E}">
        <p14:creationId xmlns:p14="http://schemas.microsoft.com/office/powerpoint/2010/main" val="208283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FFVP</a:t>
            </a:r>
            <a:r>
              <a:rPr lang="en-US" baseline="0" dirty="0"/>
              <a:t> Handbook that all SFAs/Schools should print a copy as a general reference about the FFVP and what is and is not allowable.  The follow slides are some highlights from the Handbook.  </a:t>
            </a:r>
          </a:p>
          <a:p>
            <a:r>
              <a:rPr lang="en-US" baseline="0" dirty="0"/>
              <a:t>It should be clarified that when we say it is not allowed in FFVP, it means that it cannot be claimed as costs and reimbursed with FFVP funds.  Example: Smoothies are not allowed in FFVP, but schools have used donated or leftover items to make and serve smoothies. If there are no costs, or if the costs were covered by the school, then no costs were charged to FFVP.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18</a:t>
            </a:fld>
            <a:endParaRPr lang="en-US"/>
          </a:p>
        </p:txBody>
      </p:sp>
    </p:spTree>
    <p:extLst>
      <p:ext uri="{BB962C8B-B14F-4D97-AF65-F5344CB8AC3E}">
        <p14:creationId xmlns:p14="http://schemas.microsoft.com/office/powerpoint/2010/main" val="291082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19</a:t>
            </a:fld>
            <a:endParaRPr lang="en-US"/>
          </a:p>
        </p:txBody>
      </p:sp>
    </p:spTree>
    <p:extLst>
      <p:ext uri="{BB962C8B-B14F-4D97-AF65-F5344CB8AC3E}">
        <p14:creationId xmlns:p14="http://schemas.microsoft.com/office/powerpoint/2010/main" val="81057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2</a:t>
            </a:fld>
            <a:endParaRPr lang="en-US"/>
          </a:p>
        </p:txBody>
      </p:sp>
    </p:spTree>
    <p:extLst>
      <p:ext uri="{BB962C8B-B14F-4D97-AF65-F5344CB8AC3E}">
        <p14:creationId xmlns:p14="http://schemas.microsoft.com/office/powerpoint/2010/main" val="284372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20</a:t>
            </a:fld>
            <a:endParaRPr lang="en-US"/>
          </a:p>
        </p:txBody>
      </p:sp>
    </p:spTree>
    <p:extLst>
      <p:ext uri="{BB962C8B-B14F-4D97-AF65-F5344CB8AC3E}">
        <p14:creationId xmlns:p14="http://schemas.microsoft.com/office/powerpoint/2010/main" val="747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21</a:t>
            </a:fld>
            <a:endParaRPr lang="en-US"/>
          </a:p>
        </p:txBody>
      </p:sp>
    </p:spTree>
    <p:extLst>
      <p:ext uri="{BB962C8B-B14F-4D97-AF65-F5344CB8AC3E}">
        <p14:creationId xmlns:p14="http://schemas.microsoft.com/office/powerpoint/2010/main" val="4187953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22</a:t>
            </a:fld>
            <a:endParaRPr lang="en-US"/>
          </a:p>
        </p:txBody>
      </p:sp>
    </p:spTree>
    <p:extLst>
      <p:ext uri="{BB962C8B-B14F-4D97-AF65-F5344CB8AC3E}">
        <p14:creationId xmlns:p14="http://schemas.microsoft.com/office/powerpoint/2010/main" val="239931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23</a:t>
            </a:fld>
            <a:endParaRPr lang="en-US"/>
          </a:p>
        </p:txBody>
      </p:sp>
    </p:spTree>
    <p:extLst>
      <p:ext uri="{BB962C8B-B14F-4D97-AF65-F5344CB8AC3E}">
        <p14:creationId xmlns:p14="http://schemas.microsoft.com/office/powerpoint/2010/main" val="60295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24</a:t>
            </a:fld>
            <a:endParaRPr lang="en-US"/>
          </a:p>
        </p:txBody>
      </p:sp>
    </p:spTree>
    <p:extLst>
      <p:ext uri="{BB962C8B-B14F-4D97-AF65-F5344CB8AC3E}">
        <p14:creationId xmlns:p14="http://schemas.microsoft.com/office/powerpoint/2010/main" val="225064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25</a:t>
            </a:fld>
            <a:endParaRPr lang="en-US"/>
          </a:p>
        </p:txBody>
      </p:sp>
    </p:spTree>
    <p:extLst>
      <p:ext uri="{BB962C8B-B14F-4D97-AF65-F5344CB8AC3E}">
        <p14:creationId xmlns:p14="http://schemas.microsoft.com/office/powerpoint/2010/main" val="171466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26</a:t>
            </a:fld>
            <a:endParaRPr lang="en-US"/>
          </a:p>
        </p:txBody>
      </p:sp>
    </p:spTree>
    <p:extLst>
      <p:ext uri="{BB962C8B-B14F-4D97-AF65-F5344CB8AC3E}">
        <p14:creationId xmlns:p14="http://schemas.microsoft.com/office/powerpoint/2010/main" val="4149055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27</a:t>
            </a:fld>
            <a:endParaRPr lang="en-US"/>
          </a:p>
        </p:txBody>
      </p:sp>
    </p:spTree>
    <p:extLst>
      <p:ext uri="{BB962C8B-B14F-4D97-AF65-F5344CB8AC3E}">
        <p14:creationId xmlns:p14="http://schemas.microsoft.com/office/powerpoint/2010/main" val="4143503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28</a:t>
            </a:fld>
            <a:endParaRPr lang="en-US"/>
          </a:p>
        </p:txBody>
      </p:sp>
    </p:spTree>
    <p:extLst>
      <p:ext uri="{BB962C8B-B14F-4D97-AF65-F5344CB8AC3E}">
        <p14:creationId xmlns:p14="http://schemas.microsoft.com/office/powerpoint/2010/main" val="29854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29</a:t>
            </a:fld>
            <a:endParaRPr lang="en-US"/>
          </a:p>
        </p:txBody>
      </p:sp>
    </p:spTree>
    <p:extLst>
      <p:ext uri="{BB962C8B-B14F-4D97-AF65-F5344CB8AC3E}">
        <p14:creationId xmlns:p14="http://schemas.microsoft.com/office/powerpoint/2010/main" val="314847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3</a:t>
            </a:fld>
            <a:endParaRPr lang="en-US"/>
          </a:p>
        </p:txBody>
      </p:sp>
    </p:spTree>
    <p:extLst>
      <p:ext uri="{BB962C8B-B14F-4D97-AF65-F5344CB8AC3E}">
        <p14:creationId xmlns:p14="http://schemas.microsoft.com/office/powerpoint/2010/main" val="3457832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30</a:t>
            </a:fld>
            <a:endParaRPr lang="en-US"/>
          </a:p>
        </p:txBody>
      </p:sp>
    </p:spTree>
    <p:extLst>
      <p:ext uri="{BB962C8B-B14F-4D97-AF65-F5344CB8AC3E}">
        <p14:creationId xmlns:p14="http://schemas.microsoft.com/office/powerpoint/2010/main" val="414350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4</a:t>
            </a:fld>
            <a:endParaRPr lang="en-US"/>
          </a:p>
        </p:txBody>
      </p:sp>
    </p:spTree>
    <p:extLst>
      <p:ext uri="{BB962C8B-B14F-4D97-AF65-F5344CB8AC3E}">
        <p14:creationId xmlns:p14="http://schemas.microsoft.com/office/powerpoint/2010/main" val="44385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for FFVP a school must operate in the NSLP.  A school in HI must have students within Pre-K</a:t>
            </a:r>
            <a:r>
              <a:rPr lang="en-US" baseline="0" dirty="0"/>
              <a:t> </a:t>
            </a:r>
            <a:r>
              <a:rPr lang="en-US" dirty="0"/>
              <a:t>up to 6</a:t>
            </a:r>
            <a:r>
              <a:rPr lang="en-US" baseline="30000" dirty="0"/>
              <a:t>th</a:t>
            </a:r>
            <a:r>
              <a:rPr lang="en-US" dirty="0"/>
              <a:t> grade. For Pre-K students to included in FFVP service, they should be counted in the school’s enrollment. On the mainland, elementary schools general only go up to 5</a:t>
            </a:r>
            <a:r>
              <a:rPr lang="en-US" baseline="30000" dirty="0"/>
              <a:t>th</a:t>
            </a:r>
            <a:r>
              <a:rPr lang="en-US" dirty="0"/>
              <a:t> grade and so no 6</a:t>
            </a:r>
            <a:r>
              <a:rPr lang="en-US" baseline="30000" dirty="0"/>
              <a:t>th</a:t>
            </a:r>
            <a:r>
              <a:rPr lang="en-US" dirty="0"/>
              <a:t> graders are included in FFVP for those districts</a:t>
            </a:r>
            <a:r>
              <a:rPr lang="en-US" baseline="0" dirty="0"/>
              <a:t> where elementary only goes to 5</a:t>
            </a:r>
            <a:r>
              <a:rPr lang="en-US" baseline="30000" dirty="0"/>
              <a:t>th</a:t>
            </a:r>
            <a:r>
              <a:rPr lang="en-US" baseline="0" dirty="0"/>
              <a:t> grade</a:t>
            </a:r>
            <a:r>
              <a:rPr lang="en-US" dirty="0"/>
              <a:t>. </a:t>
            </a:r>
          </a:p>
          <a:p>
            <a:endParaRPr lang="en-US" dirty="0"/>
          </a:p>
          <a:p>
            <a:r>
              <a:rPr lang="en-US" dirty="0"/>
              <a:t>Regarding the submitting or revising a yearly appl., we will be attempting to create an easier application</a:t>
            </a:r>
            <a:r>
              <a:rPr lang="en-US" baseline="0" dirty="0"/>
              <a:t> </a:t>
            </a:r>
            <a:r>
              <a:rPr lang="en-US" dirty="0"/>
              <a:t>process, but this will come with earlier application periods and stricter deadlines. This will be mentioned more in the Applying/Renewing slide as well as the Fiscal Year timeline slide later.</a:t>
            </a:r>
          </a:p>
          <a:p>
            <a:endParaRPr lang="en-US" dirty="0"/>
          </a:p>
          <a:p>
            <a:r>
              <a:rPr lang="en-US" dirty="0"/>
              <a:t>Who gets to be accepted in FFVP. It has been</a:t>
            </a:r>
            <a:r>
              <a:rPr lang="en-US" baseline="0" dirty="0"/>
              <a:t> a </a:t>
            </a:r>
            <a:r>
              <a:rPr lang="en-US" dirty="0"/>
              <a:t>misconception that only schools that had 50% or more Free/Red. Enrollment could be in FFVP.  Schools with 50% or more F/R enrollment are given priority to be in FFVP since the Program’s objective since its inception was to try to provide students in the highest need schools more opportunity to have fresh fruit and vegetable snacks that they probably were not getting at home.  How many schools actually get into FFVP depends on the budget (which is the allocation to the state) and the number of schools, number of  students, and the F/R % of those schools.  If all the schools with 50% </a:t>
            </a:r>
            <a:r>
              <a:rPr lang="en-US" baseline="0" dirty="0"/>
              <a:t>and higher </a:t>
            </a:r>
            <a:r>
              <a:rPr lang="en-US" dirty="0"/>
              <a:t>F/R that apply are accepted into FFVP and there are still funds remaining, then schools under 50% F/R can be accepted.  Right now, all schools that apply for FFVP can usually be accommodated because not all qualified schools apply.  Currently, the total number of Hawaii students in FFVP each year is about 32,000.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5</a:t>
            </a:fld>
            <a:endParaRPr lang="en-US"/>
          </a:p>
        </p:txBody>
      </p:sp>
    </p:spTree>
    <p:extLst>
      <p:ext uri="{BB962C8B-B14F-4D97-AF65-F5344CB8AC3E}">
        <p14:creationId xmlns:p14="http://schemas.microsoft.com/office/powerpoint/2010/main" val="338570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current application</a:t>
            </a:r>
            <a:r>
              <a:rPr lang="en-US" baseline="0" dirty="0"/>
              <a:t> process </a:t>
            </a:r>
            <a:r>
              <a:rPr lang="en-US" dirty="0"/>
              <a:t>requires so much time to collect,</a:t>
            </a:r>
            <a:r>
              <a:rPr lang="en-US" baseline="0" dirty="0"/>
              <a:t> </a:t>
            </a:r>
            <a:r>
              <a:rPr lang="en-US" dirty="0"/>
              <a:t>process, revise,</a:t>
            </a:r>
            <a:r>
              <a:rPr lang="en-US" baseline="0" dirty="0"/>
              <a:t> </a:t>
            </a:r>
            <a:r>
              <a:rPr lang="en-US" dirty="0"/>
              <a:t>and approve the FFVP applications; and this information was needed for the schools’ NSLP renewals for the new school year by June, the process would start in Nov/December.  First the revised process needs</a:t>
            </a:r>
            <a:r>
              <a:rPr lang="en-US" baseline="0" dirty="0"/>
              <a:t> to be planned. </a:t>
            </a:r>
            <a:r>
              <a:rPr lang="en-US" dirty="0"/>
              <a:t>Then FFVP memo that</a:t>
            </a:r>
            <a:r>
              <a:rPr lang="en-US" baseline="0" dirty="0"/>
              <a:t> states the process and any changes </a:t>
            </a:r>
            <a:r>
              <a:rPr lang="en-US" dirty="0"/>
              <a:t>has to be written, revised by</a:t>
            </a:r>
            <a:r>
              <a:rPr lang="en-US" baseline="0" dirty="0"/>
              <a:t> HCNP </a:t>
            </a:r>
            <a:r>
              <a:rPr lang="en-US" dirty="0"/>
              <a:t>and revised/approved by the Sup.</a:t>
            </a:r>
            <a:r>
              <a:rPr lang="en-US" baseline="0" dirty="0"/>
              <a:t> office</a:t>
            </a:r>
            <a:r>
              <a:rPr lang="en-US" dirty="0"/>
              <a:t>. This</a:t>
            </a:r>
            <a:r>
              <a:rPr lang="en-US" baseline="0" dirty="0"/>
              <a:t> internal DOE m</a:t>
            </a:r>
            <a:r>
              <a:rPr lang="en-US" dirty="0"/>
              <a:t>emo is directed to the Elem. Principals in Jan or Feb announcing that FFVP applications are being accepted. Last year’s FFVP Sup. Memo mentioned that schools 30% F/R and above could apply and be considered if sufficient funds are available. </a:t>
            </a:r>
          </a:p>
          <a:p>
            <a:r>
              <a:rPr lang="en-US" dirty="0"/>
              <a:t>It is hoped that</a:t>
            </a:r>
            <a:r>
              <a:rPr lang="en-US" baseline="0" dirty="0"/>
              <a:t> a revised application process will make the annual renewing easier.  </a:t>
            </a:r>
          </a:p>
          <a:p>
            <a:r>
              <a:rPr lang="en-US" dirty="0"/>
              <a:t>The upcoming renewal process will have a strict deadline (not later than March 1)</a:t>
            </a:r>
            <a:r>
              <a:rPr lang="en-US" baseline="0" dirty="0"/>
              <a:t> that</a:t>
            </a:r>
            <a:r>
              <a:rPr lang="en-US" dirty="0"/>
              <a:t> will depend on when the Sup. Memo is posted.  </a:t>
            </a:r>
          </a:p>
          <a:p>
            <a:r>
              <a:rPr lang="en-US" dirty="0"/>
              <a:t>Once applications/renewals are accepted, schools will be notified that their applications</a:t>
            </a:r>
            <a:r>
              <a:rPr lang="en-US" baseline="0" dirty="0"/>
              <a:t> were accepted. </a:t>
            </a:r>
          </a:p>
          <a:p>
            <a:r>
              <a:rPr lang="en-US" baseline="0" dirty="0"/>
              <a:t>Having its application approved means that the school has made itself eligible to receive FFVP funds upon availability of funds to accommodate all the schools that have applied. So far, there has been enough funds for the schools that have applied to be provided with FFVP allocations.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6</a:t>
            </a:fld>
            <a:endParaRPr lang="en-US"/>
          </a:p>
        </p:txBody>
      </p:sp>
    </p:spTree>
    <p:extLst>
      <p:ext uri="{BB962C8B-B14F-4D97-AF65-F5344CB8AC3E}">
        <p14:creationId xmlns:p14="http://schemas.microsoft.com/office/powerpoint/2010/main" val="236064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a:t>
            </a:r>
            <a:r>
              <a:rPr lang="en-US" baseline="0" dirty="0"/>
              <a:t>s provided to schools are based on enrollment and a per student allocation between $50 - $75.  New schools that have not been doing FFVP and schools that have not been able to use most of their allocations in past years would start at $50/student. </a:t>
            </a:r>
          </a:p>
          <a:p>
            <a:r>
              <a:rPr lang="en-US" baseline="0" dirty="0"/>
              <a:t>Schools that have maintained consistent usage of funds and have been following the guidelines for documenting costs and timely claims receive higher per student allocations. </a:t>
            </a:r>
          </a:p>
          <a:p>
            <a:endParaRPr lang="en-US" baseline="0" dirty="0"/>
          </a:p>
          <a:p>
            <a:r>
              <a:rPr lang="en-US" baseline="0" dirty="0"/>
              <a:t>FFVP costs can be Administrative or Operation costs -  </a:t>
            </a:r>
          </a:p>
          <a:p>
            <a:r>
              <a:rPr lang="en-US" baseline="0" dirty="0"/>
              <a:t>Administrative costs are basically for FFVP labor cost claims for office-type work such as ordering, planning, paperwork, nutrition education, etc. </a:t>
            </a:r>
          </a:p>
          <a:p>
            <a:r>
              <a:rPr lang="en-US" baseline="0" dirty="0"/>
              <a:t>Equipment needed for FFVP would come out of the Admin. funds.  Admin. costs cannot exceed 10% of a SFAs/school’s allocation.</a:t>
            </a:r>
          </a:p>
          <a:p>
            <a:r>
              <a:rPr lang="en-US" baseline="0" dirty="0"/>
              <a:t>Operation costs should be primarily for the purchase of fresh fruits and vegetables, however, up to 20% is allowed for labor costs for storing, preparation, and serving for FFVP. </a:t>
            </a:r>
          </a:p>
          <a:p>
            <a:r>
              <a:rPr lang="en-US" baseline="0" dirty="0"/>
              <a:t>Any labor costs to be claimed for FFVP needs to be documented in Time &amp; Effort sheets with the staff names and time spent.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7</a:t>
            </a:fld>
            <a:endParaRPr lang="en-US"/>
          </a:p>
        </p:txBody>
      </p:sp>
    </p:spTree>
    <p:extLst>
      <p:ext uri="{BB962C8B-B14F-4D97-AF65-F5344CB8AC3E}">
        <p14:creationId xmlns:p14="http://schemas.microsoft.com/office/powerpoint/2010/main" val="236064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no attention to the graphs which</a:t>
            </a:r>
            <a:r>
              <a:rPr lang="en-US" baseline="0" dirty="0"/>
              <a:t> was from SY17-18</a:t>
            </a:r>
            <a:r>
              <a:rPr lang="en-US" dirty="0"/>
              <a:t>, just know that this past FFVP year was</a:t>
            </a:r>
            <a:r>
              <a:rPr lang="en-US" baseline="0" dirty="0"/>
              <a:t> </a:t>
            </a:r>
            <a:r>
              <a:rPr lang="en-US" dirty="0"/>
              <a:t>overall was</a:t>
            </a:r>
            <a:r>
              <a:rPr lang="en-US" baseline="0" dirty="0"/>
              <a:t> not very encouraging mainly due to </a:t>
            </a:r>
            <a:r>
              <a:rPr lang="en-US" dirty="0"/>
              <a:t>DOE FFVP Oahu vendors when</a:t>
            </a:r>
            <a:r>
              <a:rPr lang="en-US" baseline="0" dirty="0"/>
              <a:t> the Oahu schools had no vendor to supply whole fruits/vegetables for FFVP AND then the prepared product vendor, </a:t>
            </a:r>
            <a:r>
              <a:rPr lang="en-US" dirty="0"/>
              <a:t>So</a:t>
            </a:r>
            <a:r>
              <a:rPr lang="en-US" baseline="0" dirty="0"/>
              <a:t> Ono later went out of business leaving the Oahu DOE FFVP schools with no way to serve FFVP.  Affected some schools on Kauai who also placed orders with So Ono. </a:t>
            </a:r>
            <a:endParaRPr lang="en-US" dirty="0"/>
          </a:p>
          <a:p>
            <a:r>
              <a:rPr lang="en-US" dirty="0"/>
              <a:t>For charter schools, just know that: (see</a:t>
            </a:r>
            <a:r>
              <a:rPr lang="en-US" baseline="0" dirty="0"/>
              <a:t> info on</a:t>
            </a:r>
            <a:r>
              <a:rPr lang="en-US" dirty="0"/>
              <a:t> slide) </a:t>
            </a:r>
          </a:p>
          <a:p>
            <a:r>
              <a:rPr lang="en-US" dirty="0"/>
              <a:t>Also, know that if more DOE schools apply for FFVP which I believe SFSB wants to make happen, charter schools that are not using their allocation could be</a:t>
            </a:r>
            <a:r>
              <a:rPr lang="en-US" baseline="0" dirty="0"/>
              <a:t> seeing</a:t>
            </a:r>
            <a:r>
              <a:rPr lang="en-US" dirty="0"/>
              <a:t> their very high per student rates ($70-$75) start to drop to as low as the minimum $50 if they cannot show that they</a:t>
            </a:r>
            <a:r>
              <a:rPr lang="en-US" baseline="0" dirty="0"/>
              <a:t> are able to use the high allocations that </a:t>
            </a:r>
            <a:r>
              <a:rPr lang="en-US" dirty="0"/>
              <a:t>they are given.  I will</a:t>
            </a:r>
            <a:r>
              <a:rPr lang="en-US" baseline="0" dirty="0"/>
              <a:t> monitoring usage more closely and try to assist schools in using most of their allocations in a timely manner. </a:t>
            </a:r>
            <a:r>
              <a:rPr lang="en-US" dirty="0"/>
              <a:t> </a:t>
            </a:r>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a:p>
        </p:txBody>
      </p:sp>
    </p:spTree>
    <p:extLst>
      <p:ext uri="{BB962C8B-B14F-4D97-AF65-F5344CB8AC3E}">
        <p14:creationId xmlns:p14="http://schemas.microsoft.com/office/powerpoint/2010/main" val="123392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timeline for the FFVP Fiscal Year funds.  Usually, use of the Fiscal Year FFVP funds is used till May when schools end and if the school/SFA did not use all its funds, those funds would be good till the end of September.  Any last orders using the old allocation must be delivered by September 30.   The new Fiscal Year FFVP allocations would start from October 1.  Any deliveries that arrive from October 1 onward would be charged to the new allocation.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9</a:t>
            </a:fld>
            <a:endParaRPr lang="en-US"/>
          </a:p>
        </p:txBody>
      </p:sp>
    </p:spTree>
    <p:extLst>
      <p:ext uri="{BB962C8B-B14F-4D97-AF65-F5344CB8AC3E}">
        <p14:creationId xmlns:p14="http://schemas.microsoft.com/office/powerpoint/2010/main" val="113922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t>Click to edit Master title style</a:t>
            </a: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A7209051-6E81-43E8-9099-FF6A0C3DCFE8}" type="datetime1">
              <a:rPr lang="en-US"/>
              <a:pPr/>
              <a:t>3/16/2022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DCEAB04-7709-4C1E-A61A-74684A0170FC}" type="datetime1">
              <a:rPr lang="en-US"/>
              <a:pPr/>
              <a:t>3/16/2022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t>Click to edit Master title style</a:t>
            </a: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C79BD0D-E0B1-4CED-AC65-708AC79EB9CD}" type="datetime1">
              <a:rPr lang="en-US"/>
              <a:pPr/>
              <a:t>3/16/2022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CC3EA6D-DF0B-4D4B-B359-5F1D1D0E30A4}" type="datetime1">
              <a:rPr lang="en-US"/>
              <a:pPr/>
              <a:t>3/16/2022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t>Click to edit Master title style</a:t>
            </a: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pPr/>
              <a:t>3/16/2022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67C2A3-CD19-48AB-9F64-ECCF75182EDD}" type="datetime1">
              <a:rPr lang="en-US"/>
              <a:pPr/>
              <a:t>3/16/2022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63E8C1-7C87-4705-AB97-8CD17D208E3F}" type="datetime1">
              <a:rPr lang="en-US"/>
              <a:pPr/>
              <a:t>3/16/2022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E20C624E-DF92-4841-B9B9-DD11AA239B85}" type="datetime1">
              <a:rPr lang="en-US"/>
              <a:pPr/>
              <a:t>3/16/2022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pPr/>
              <a:t>3/16/2022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t>Click to edit Master title style</a:t>
            </a: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pPr/>
              <a:t>3/16/2022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t>Click to edit Master title style</a:t>
            </a: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t>Click icon to add picture</a:t>
            </a: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pPr/>
              <a:t>3/16/2022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t>Click to edit Master title style</a:t>
            </a: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3/16/2022</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86.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tags" Target="../tags/tag107.xml"/><Relationship Id="rId50" Type="http://schemas.openxmlformats.org/officeDocument/2006/relationships/tags" Target="../tags/tag110.xml"/><Relationship Id="rId55" Type="http://schemas.openxmlformats.org/officeDocument/2006/relationships/tags" Target="../tags/tag115.xml"/><Relationship Id="rId63" Type="http://schemas.openxmlformats.org/officeDocument/2006/relationships/tags" Target="../tags/tag123.xml"/><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tags" Target="../tags/tag118.xml"/><Relationship Id="rId66" Type="http://schemas.openxmlformats.org/officeDocument/2006/relationships/notesSlide" Target="../notesSlides/notesSlide10.xml"/><Relationship Id="rId5" Type="http://schemas.openxmlformats.org/officeDocument/2006/relationships/tags" Target="../tags/tag65.xml"/><Relationship Id="rId61" Type="http://schemas.openxmlformats.org/officeDocument/2006/relationships/tags" Target="../tags/tag121.xml"/><Relationship Id="rId19" Type="http://schemas.openxmlformats.org/officeDocument/2006/relationships/tags" Target="../tags/tag7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tags" Target="../tags/tag116.xml"/><Relationship Id="rId64" Type="http://schemas.openxmlformats.org/officeDocument/2006/relationships/tags" Target="../tags/tag124.xml"/><Relationship Id="rId8" Type="http://schemas.openxmlformats.org/officeDocument/2006/relationships/tags" Target="../tags/tag68.xml"/><Relationship Id="rId51" Type="http://schemas.openxmlformats.org/officeDocument/2006/relationships/tags" Target="../tags/tag111.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slideLayout" Target="../slideLayouts/slideLayout6.xml"/><Relationship Id="rId4" Type="http://schemas.openxmlformats.org/officeDocument/2006/relationships/tags" Target="../tags/tag64.xml"/><Relationship Id="rId9" Type="http://schemas.openxmlformats.org/officeDocument/2006/relationships/tags" Target="../tags/tag69.xml"/><Relationship Id="rId13" Type="http://schemas.openxmlformats.org/officeDocument/2006/relationships/tags" Target="../tags/tag73.xml"/><Relationship Id="rId18" Type="http://schemas.openxmlformats.org/officeDocument/2006/relationships/tags" Target="../tags/tag78.xml"/><Relationship Id="rId39" Type="http://schemas.openxmlformats.org/officeDocument/2006/relationships/tags" Target="../tags/tag99.xml"/></Relationships>
</file>

<file path=ppt/slides/_rels/slide11.xml.rels><?xml version="1.0" encoding="UTF-8" standalone="yes"?>
<Relationships xmlns="http://schemas.openxmlformats.org/package/2006/relationships"><Relationship Id="rId26" Type="http://schemas.openxmlformats.org/officeDocument/2006/relationships/tags" Target="../tags/tag150.xml"/><Relationship Id="rId21" Type="http://schemas.openxmlformats.org/officeDocument/2006/relationships/tags" Target="../tags/tag145.xml"/><Relationship Id="rId42" Type="http://schemas.openxmlformats.org/officeDocument/2006/relationships/tags" Target="../tags/tag166.xml"/><Relationship Id="rId47" Type="http://schemas.openxmlformats.org/officeDocument/2006/relationships/tags" Target="../tags/tag171.xml"/><Relationship Id="rId63" Type="http://schemas.openxmlformats.org/officeDocument/2006/relationships/tags" Target="../tags/tag187.xml"/><Relationship Id="rId68" Type="http://schemas.openxmlformats.org/officeDocument/2006/relationships/tags" Target="../tags/tag192.xml"/><Relationship Id="rId7" Type="http://schemas.openxmlformats.org/officeDocument/2006/relationships/tags" Target="../tags/tag131.xml"/><Relationship Id="rId2" Type="http://schemas.openxmlformats.org/officeDocument/2006/relationships/tags" Target="../tags/tag126.xml"/><Relationship Id="rId16" Type="http://schemas.openxmlformats.org/officeDocument/2006/relationships/tags" Target="../tags/tag140.xml"/><Relationship Id="rId29" Type="http://schemas.openxmlformats.org/officeDocument/2006/relationships/tags" Target="../tags/tag153.xml"/><Relationship Id="rId11" Type="http://schemas.openxmlformats.org/officeDocument/2006/relationships/tags" Target="../tags/tag135.xml"/><Relationship Id="rId24" Type="http://schemas.openxmlformats.org/officeDocument/2006/relationships/tags" Target="../tags/tag148.xml"/><Relationship Id="rId32" Type="http://schemas.openxmlformats.org/officeDocument/2006/relationships/tags" Target="../tags/tag156.xml"/><Relationship Id="rId37" Type="http://schemas.openxmlformats.org/officeDocument/2006/relationships/tags" Target="../tags/tag161.xml"/><Relationship Id="rId40" Type="http://schemas.openxmlformats.org/officeDocument/2006/relationships/tags" Target="../tags/tag164.xml"/><Relationship Id="rId45" Type="http://schemas.openxmlformats.org/officeDocument/2006/relationships/tags" Target="../tags/tag169.xml"/><Relationship Id="rId53" Type="http://schemas.openxmlformats.org/officeDocument/2006/relationships/tags" Target="../tags/tag177.xml"/><Relationship Id="rId58" Type="http://schemas.openxmlformats.org/officeDocument/2006/relationships/tags" Target="../tags/tag182.xml"/><Relationship Id="rId66" Type="http://schemas.openxmlformats.org/officeDocument/2006/relationships/tags" Target="../tags/tag190.xml"/><Relationship Id="rId5" Type="http://schemas.openxmlformats.org/officeDocument/2006/relationships/tags" Target="../tags/tag129.xml"/><Relationship Id="rId61" Type="http://schemas.openxmlformats.org/officeDocument/2006/relationships/tags" Target="../tags/tag185.xml"/><Relationship Id="rId19" Type="http://schemas.openxmlformats.org/officeDocument/2006/relationships/tags" Target="../tags/tag143.xml"/><Relationship Id="rId14" Type="http://schemas.openxmlformats.org/officeDocument/2006/relationships/tags" Target="../tags/tag138.xml"/><Relationship Id="rId22" Type="http://schemas.openxmlformats.org/officeDocument/2006/relationships/tags" Target="../tags/tag146.xml"/><Relationship Id="rId27" Type="http://schemas.openxmlformats.org/officeDocument/2006/relationships/tags" Target="../tags/tag151.xml"/><Relationship Id="rId30" Type="http://schemas.openxmlformats.org/officeDocument/2006/relationships/tags" Target="../tags/tag154.xml"/><Relationship Id="rId35" Type="http://schemas.openxmlformats.org/officeDocument/2006/relationships/tags" Target="../tags/tag159.xml"/><Relationship Id="rId43" Type="http://schemas.openxmlformats.org/officeDocument/2006/relationships/tags" Target="../tags/tag167.xml"/><Relationship Id="rId48" Type="http://schemas.openxmlformats.org/officeDocument/2006/relationships/tags" Target="../tags/tag172.xml"/><Relationship Id="rId56" Type="http://schemas.openxmlformats.org/officeDocument/2006/relationships/tags" Target="../tags/tag180.xml"/><Relationship Id="rId64" Type="http://schemas.openxmlformats.org/officeDocument/2006/relationships/tags" Target="../tags/tag188.xml"/><Relationship Id="rId69" Type="http://schemas.openxmlformats.org/officeDocument/2006/relationships/slideLayout" Target="../slideLayouts/slideLayout6.xml"/><Relationship Id="rId8" Type="http://schemas.openxmlformats.org/officeDocument/2006/relationships/tags" Target="../tags/tag132.xml"/><Relationship Id="rId51" Type="http://schemas.openxmlformats.org/officeDocument/2006/relationships/tags" Target="../tags/tag175.xml"/><Relationship Id="rId3" Type="http://schemas.openxmlformats.org/officeDocument/2006/relationships/tags" Target="../tags/tag127.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tags" Target="../tags/tag149.xml"/><Relationship Id="rId33" Type="http://schemas.openxmlformats.org/officeDocument/2006/relationships/tags" Target="../tags/tag157.xml"/><Relationship Id="rId38" Type="http://schemas.openxmlformats.org/officeDocument/2006/relationships/tags" Target="../tags/tag162.xml"/><Relationship Id="rId46" Type="http://schemas.openxmlformats.org/officeDocument/2006/relationships/tags" Target="../tags/tag170.xml"/><Relationship Id="rId59" Type="http://schemas.openxmlformats.org/officeDocument/2006/relationships/tags" Target="../tags/tag183.xml"/><Relationship Id="rId67" Type="http://schemas.openxmlformats.org/officeDocument/2006/relationships/tags" Target="../tags/tag191.xml"/><Relationship Id="rId20" Type="http://schemas.openxmlformats.org/officeDocument/2006/relationships/tags" Target="../tags/tag144.xml"/><Relationship Id="rId41" Type="http://schemas.openxmlformats.org/officeDocument/2006/relationships/tags" Target="../tags/tag165.xml"/><Relationship Id="rId54" Type="http://schemas.openxmlformats.org/officeDocument/2006/relationships/tags" Target="../tags/tag178.xml"/><Relationship Id="rId62" Type="http://schemas.openxmlformats.org/officeDocument/2006/relationships/tags" Target="../tags/tag186.xml"/><Relationship Id="rId70" Type="http://schemas.openxmlformats.org/officeDocument/2006/relationships/notesSlide" Target="../notesSlides/notesSlide11.xml"/><Relationship Id="rId1" Type="http://schemas.openxmlformats.org/officeDocument/2006/relationships/tags" Target="../tags/tag125.xml"/><Relationship Id="rId6" Type="http://schemas.openxmlformats.org/officeDocument/2006/relationships/tags" Target="../tags/tag130.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tags" Target="../tags/tag152.xml"/><Relationship Id="rId36" Type="http://schemas.openxmlformats.org/officeDocument/2006/relationships/tags" Target="../tags/tag160.xml"/><Relationship Id="rId49" Type="http://schemas.openxmlformats.org/officeDocument/2006/relationships/tags" Target="../tags/tag173.xml"/><Relationship Id="rId57" Type="http://schemas.openxmlformats.org/officeDocument/2006/relationships/tags" Target="../tags/tag181.xml"/><Relationship Id="rId10" Type="http://schemas.openxmlformats.org/officeDocument/2006/relationships/tags" Target="../tags/tag134.xml"/><Relationship Id="rId31" Type="http://schemas.openxmlformats.org/officeDocument/2006/relationships/tags" Target="../tags/tag155.xml"/><Relationship Id="rId44" Type="http://schemas.openxmlformats.org/officeDocument/2006/relationships/tags" Target="../tags/tag168.xml"/><Relationship Id="rId52" Type="http://schemas.openxmlformats.org/officeDocument/2006/relationships/tags" Target="../tags/tag176.xml"/><Relationship Id="rId60" Type="http://schemas.openxmlformats.org/officeDocument/2006/relationships/tags" Target="../tags/tag184.xml"/><Relationship Id="rId65" Type="http://schemas.openxmlformats.org/officeDocument/2006/relationships/tags" Target="../tags/tag189.xml"/><Relationship Id="rId4" Type="http://schemas.openxmlformats.org/officeDocument/2006/relationships/tags" Target="../tags/tag128.xml"/><Relationship Id="rId9" Type="http://schemas.openxmlformats.org/officeDocument/2006/relationships/tags" Target="../tags/tag133.xml"/><Relationship Id="rId13" Type="http://schemas.openxmlformats.org/officeDocument/2006/relationships/tags" Target="../tags/tag137.xml"/><Relationship Id="rId18" Type="http://schemas.openxmlformats.org/officeDocument/2006/relationships/tags" Target="../tags/tag142.xml"/><Relationship Id="rId39" Type="http://schemas.openxmlformats.org/officeDocument/2006/relationships/tags" Target="../tags/tag163.xml"/><Relationship Id="rId34" Type="http://schemas.openxmlformats.org/officeDocument/2006/relationships/tags" Target="../tags/tag158.xml"/><Relationship Id="rId50" Type="http://schemas.openxmlformats.org/officeDocument/2006/relationships/tags" Target="../tags/tag174.xml"/><Relationship Id="rId55" Type="http://schemas.openxmlformats.org/officeDocument/2006/relationships/tags" Target="../tags/tag17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awaii5210.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d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61" Type="http://schemas.openxmlformats.org/officeDocument/2006/relationships/slideLayout" Target="../slideLayouts/slideLayout6.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notesSlide" Target="../notesSlides/notesSlide9.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Fresh Fruit and Vegetable Program</a:t>
            </a:r>
            <a:br>
              <a:rPr lang="en-US" sz="4000" dirty="0"/>
            </a:br>
            <a:r>
              <a:rPr lang="en-US" sz="4000" dirty="0"/>
              <a:t>Fiscal Year 2021-22 Online Training Session for SFAs</a:t>
            </a:r>
          </a:p>
        </p:txBody>
      </p:sp>
      <p:sp>
        <p:nvSpPr>
          <p:cNvPr id="3" name="Subtitle 2"/>
          <p:cNvSpPr>
            <a:spLocks noGrp="1"/>
          </p:cNvSpPr>
          <p:nvPr>
            <p:ph type="subTitle" idx="1"/>
          </p:nvPr>
        </p:nvSpPr>
        <p:spPr/>
        <p:txBody>
          <a:bodyPr>
            <a:normAutofit fontScale="62500" lnSpcReduction="20000"/>
          </a:bodyPr>
          <a:lstStyle/>
          <a:p>
            <a:r>
              <a:rPr lang="en-US" sz="2400" dirty="0"/>
              <a:t>Al Tachibana, Program Specialist</a:t>
            </a:r>
          </a:p>
          <a:p>
            <a:r>
              <a:rPr lang="en-US" sz="2400" dirty="0"/>
              <a:t>Fresh Fruit and Vegetable Program , Food Distribution Program, and NSLP Equipment Assistant Grants</a:t>
            </a:r>
          </a:p>
        </p:txBody>
      </p:sp>
    </p:spTree>
    <p:extLst>
      <p:ext uri="{BB962C8B-B14F-4D97-AF65-F5344CB8AC3E}">
        <p14:creationId xmlns:p14="http://schemas.microsoft.com/office/powerpoint/2010/main" val="28018350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64" name="OTLSHAPE_M_6a283b367375415b92b0e5fc4e16a0cc_Connector1"/>
          <p:cNvCxnSpPr/>
          <p:nvPr>
            <p:custDataLst>
              <p:tags r:id="rId2"/>
            </p:custDataLst>
          </p:nvPr>
        </p:nvCxnSpPr>
        <p:spPr>
          <a:xfrm>
            <a:off x="9267926" y="1215707"/>
            <a:ext cx="0" cy="1762444"/>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38" name="OTLSHAPE_TB_00000000000000000000000000000000_LeftEndCaps"/>
          <p:cNvSpPr txBox="1"/>
          <p:nvPr>
            <p:custDataLst>
              <p:tags r:id="rId3"/>
            </p:custDataLst>
          </p:nvPr>
        </p:nvSpPr>
        <p:spPr>
          <a:xfrm>
            <a:off x="170973" y="2920485"/>
            <a:ext cx="580223"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2021</a:t>
            </a:r>
          </a:p>
        </p:txBody>
      </p:sp>
      <p:sp>
        <p:nvSpPr>
          <p:cNvPr id="9139" name="OTLSHAPE_TB_00000000000000000000000000000000_RightEndCaps"/>
          <p:cNvSpPr txBox="1"/>
          <p:nvPr>
            <p:custDataLst>
              <p:tags r:id="rId4"/>
            </p:custDataLst>
          </p:nvPr>
        </p:nvSpPr>
        <p:spPr>
          <a:xfrm>
            <a:off x="11411690" y="2920485"/>
            <a:ext cx="585930"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2022</a:t>
            </a:r>
          </a:p>
        </p:txBody>
      </p:sp>
      <p:sp>
        <p:nvSpPr>
          <p:cNvPr id="9140" name="OTLSHAPE_TB_00000000000000000000000000000000_ScaleContainer"/>
          <p:cNvSpPr/>
          <p:nvPr>
            <p:custDataLst>
              <p:tags r:id="rId5"/>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7"/>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8"/>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a:solidFill>
                  <a:schemeClr val="dk1"/>
                </a:solidFill>
                <a:latin typeface="Calibri" panose="020F0502020204030204" pitchFamily="34" charset="0"/>
              </a:rPr>
              <a:t>Today</a:t>
            </a:r>
          </a:p>
        </p:txBody>
      </p:sp>
      <p:sp>
        <p:nvSpPr>
          <p:cNvPr id="9144" name="OTLSHAPE_TB_00000000000000000000000000000000_TimescaleInterval1"/>
          <p:cNvSpPr txBox="1"/>
          <p:nvPr>
            <p:custDataLst>
              <p:tags r:id="rId9"/>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JUL</a:t>
            </a:r>
          </a:p>
        </p:txBody>
      </p:sp>
      <p:sp>
        <p:nvSpPr>
          <p:cNvPr id="9146" name="OTLSHAPE_TB_00000000000000000000000000000000_TimescaleInterval2"/>
          <p:cNvSpPr txBox="1"/>
          <p:nvPr>
            <p:custDataLst>
              <p:tags r:id="rId10"/>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cxnSp>
        <p:nvCxnSpPr>
          <p:cNvPr id="9147" name="OTLSHAPE_TB_00000000000000000000000000000000_Separator2"/>
          <p:cNvCxnSpPr/>
          <p:nvPr>
            <p:custDataLst>
              <p:tags r:id="rId11"/>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2"/>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OCT</a:t>
            </a:r>
          </a:p>
        </p:txBody>
      </p:sp>
      <p:sp>
        <p:nvSpPr>
          <p:cNvPr id="9152" name="OTLSHAPE_TB_00000000000000000000000000000000_TimescaleInterval5"/>
          <p:cNvSpPr txBox="1"/>
          <p:nvPr>
            <p:custDataLst>
              <p:tags r:id="rId13"/>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a:solidFill>
                  <a:srgbClr val="2CF04D"/>
                </a:solidFill>
                <a:latin typeface="Calibri" panose="020F0502020204030204" pitchFamily="34" charset="0"/>
              </a:rPr>
              <a:t>NOV</a:t>
            </a:r>
          </a:p>
        </p:txBody>
      </p:sp>
      <p:sp>
        <p:nvSpPr>
          <p:cNvPr id="9154" name="OTLSHAPE_TB_00000000000000000000000000000000_TimescaleInterval6"/>
          <p:cNvSpPr txBox="1"/>
          <p:nvPr>
            <p:custDataLst>
              <p:tags r:id="rId14"/>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DEC</a:t>
            </a:r>
          </a:p>
        </p:txBody>
      </p:sp>
      <p:sp>
        <p:nvSpPr>
          <p:cNvPr id="9156" name="OTLSHAPE_TB_00000000000000000000000000000000_TimescaleInterval7"/>
          <p:cNvSpPr txBox="1"/>
          <p:nvPr>
            <p:custDataLst>
              <p:tags r:id="rId15"/>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JAN</a:t>
            </a:r>
          </a:p>
        </p:txBody>
      </p:sp>
      <p:cxnSp>
        <p:nvCxnSpPr>
          <p:cNvPr id="9159" name="OTLSHAPE_TB_00000000000000000000000000000000_Separator8"/>
          <p:cNvCxnSpPr/>
          <p:nvPr>
            <p:custDataLst>
              <p:tags r:id="rId16"/>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7"/>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MAR</a:t>
            </a:r>
          </a:p>
        </p:txBody>
      </p:sp>
      <p:sp>
        <p:nvSpPr>
          <p:cNvPr id="9168" name="OTLSHAPE_M_52743de8bb6d4044896f473898fe9da7_Title"/>
          <p:cNvSpPr txBox="1"/>
          <p:nvPr>
            <p:custDataLst>
              <p:tags r:id="rId18"/>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a:solidFill>
                  <a:srgbClr val="2CF04D"/>
                </a:solidFill>
                <a:latin typeface="Calibri" panose="020F0502020204030204" pitchFamily="34" charset="0"/>
              </a:rPr>
              <a:t>FY BEGINS OCT 1</a:t>
            </a:r>
          </a:p>
        </p:txBody>
      </p:sp>
      <p:sp>
        <p:nvSpPr>
          <p:cNvPr id="9170" name="OTLSHAPE_M_52743de8bb6d4044896f473898fe9da7_Shape"/>
          <p:cNvSpPr/>
          <p:nvPr>
            <p:custDataLst>
              <p:tags r:id="rId19"/>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20"/>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a:solidFill>
                  <a:srgbClr val="0070C0"/>
                </a:solidFill>
                <a:latin typeface="Calibri" panose="020F0502020204030204" pitchFamily="34" charset="0"/>
              </a:rPr>
              <a:t>NEW FY ALLOCATION STARTS OCT 1 </a:t>
            </a:r>
          </a:p>
        </p:txBody>
      </p:sp>
      <p:sp>
        <p:nvSpPr>
          <p:cNvPr id="9177" name="OTLSHAPE_M_6a283b367375415b92b0e5fc4e16a0cc_Title"/>
          <p:cNvSpPr txBox="1"/>
          <p:nvPr>
            <p:custDataLst>
              <p:tags r:id="rId21"/>
            </p:custDataLst>
          </p:nvPr>
        </p:nvSpPr>
        <p:spPr>
          <a:xfrm>
            <a:off x="9277211" y="1099621"/>
            <a:ext cx="1961670" cy="1231106"/>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a:solidFill>
                  <a:srgbClr val="FF0000"/>
                </a:solidFill>
                <a:latin typeface="Calibri" panose="020F0502020204030204" pitchFamily="34" charset="0"/>
              </a:rPr>
              <a:t>Schools must retain some funds for any FFVP in New SY till Sep 30</a:t>
            </a:r>
          </a:p>
        </p:txBody>
      </p:sp>
      <p:sp>
        <p:nvSpPr>
          <p:cNvPr id="9178" name="OTLSHAPE_M_6a283b367375415b92b0e5fc4e16a0cc_Date" hidden="1"/>
          <p:cNvSpPr txBox="1"/>
          <p:nvPr>
            <p:custDataLst>
              <p:tags r:id="rId22"/>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Nov 7</a:t>
            </a:r>
          </a:p>
        </p:txBody>
      </p:sp>
      <p:sp>
        <p:nvSpPr>
          <p:cNvPr id="9181" name="OTLSHAPE_M_7b0996464ffd4cd3a3b383ab1ba22438_Date" hidden="1"/>
          <p:cNvSpPr txBox="1"/>
          <p:nvPr>
            <p:custDataLst>
              <p:tags r:id="rId23"/>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Dec 20</a:t>
            </a:r>
          </a:p>
        </p:txBody>
      </p:sp>
      <p:sp>
        <p:nvSpPr>
          <p:cNvPr id="9184" name="OTLSHAPE_M_7f583de0854a4cacb89837f3a379bb4a_Date"/>
          <p:cNvSpPr txBox="1"/>
          <p:nvPr>
            <p:custDataLst>
              <p:tags r:id="rId24"/>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a:solidFill>
                  <a:schemeClr val="accent3"/>
                </a:solidFill>
                <a:latin typeface="Calibri" panose="020F0502020204030204" pitchFamily="34" charset="0"/>
              </a:rPr>
              <a:t>FY ENDS SEP 30</a:t>
            </a:r>
          </a:p>
        </p:txBody>
      </p:sp>
      <p:sp>
        <p:nvSpPr>
          <p:cNvPr id="9187" name="OTLSHAPE_T_7c518fb37f2142bb8e0445920d0403b5_ShapePercentage" hidden="1"/>
          <p:cNvSpPr/>
          <p:nvPr>
            <p:custDataLst>
              <p:tags r:id="rId25"/>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6"/>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6 days</a:t>
            </a:r>
          </a:p>
        </p:txBody>
      </p:sp>
      <p:sp>
        <p:nvSpPr>
          <p:cNvPr id="9189" name="OTLSHAPE_T_7c518fb37f2142bb8e0445920d0403b5_TextPercentag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8"/>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9"/>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30"/>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31"/>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18 days</a:t>
            </a:r>
          </a:p>
        </p:txBody>
      </p:sp>
      <p:sp>
        <p:nvSpPr>
          <p:cNvPr id="9197" name="OTLSHAPE_T_be3ae38f60b3402d8a13f1e91eec41f5_TextPercentag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3"/>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4"/>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5"/>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OCTOBER -  MAY  SY 2021-22</a:t>
            </a:r>
          </a:p>
        </p:txBody>
      </p:sp>
      <p:sp>
        <p:nvSpPr>
          <p:cNvPr id="9202" name="OTLSHAPE_T_9aa183d65df24b0c8fecd0a002471583_Shape"/>
          <p:cNvSpPr/>
          <p:nvPr>
            <p:custDataLst>
              <p:tags r:id="rId36"/>
            </p:custDataLst>
          </p:nvPr>
        </p:nvSpPr>
        <p:spPr>
          <a:xfrm>
            <a:off x="2059416" y="3879503"/>
            <a:ext cx="6327473" cy="249263"/>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7"/>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8"/>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24 days</a:t>
            </a:r>
          </a:p>
        </p:txBody>
      </p:sp>
      <p:sp>
        <p:nvSpPr>
          <p:cNvPr id="9205" name="OTLSHAPE_T_9aa183d65df24b0c8fecd0a002471583_TextPercentag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4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4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2"/>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3"/>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16 days</a:t>
            </a:r>
          </a:p>
        </p:txBody>
      </p:sp>
      <p:sp>
        <p:nvSpPr>
          <p:cNvPr id="9213" name="OTLSHAPE_T_06a6a20021ea4acdac20b41f7b37b0dd_TextPercentag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7"/>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SY 2022-23 - AUGUST – SEP 30 </a:t>
            </a:r>
          </a:p>
        </p:txBody>
      </p:sp>
      <p:sp>
        <p:nvSpPr>
          <p:cNvPr id="9218" name="OTLSHAPE_T_e6f5c918bdd649a1ac919cf22468a23b_Shape"/>
          <p:cNvSpPr/>
          <p:nvPr>
            <p:custDataLst>
              <p:tags r:id="rId48"/>
            </p:custDataLst>
          </p:nvPr>
        </p:nvSpPr>
        <p:spPr>
          <a:xfrm>
            <a:off x="9904412" y="3879503"/>
            <a:ext cx="146678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9"/>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50"/>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25 days</a:t>
            </a:r>
          </a:p>
        </p:txBody>
      </p:sp>
      <p:sp>
        <p:nvSpPr>
          <p:cNvPr id="9221" name="OTLSHAPE_T_e6f5c918bdd649a1ac919cf22468a23b_TextPercentag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2"/>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3"/>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a:solidFill>
                  <a:srgbClr val="00B050"/>
                </a:solidFill>
                <a:latin typeface="Arial Black" panose="020B0A04020102020204" pitchFamily="34" charset="0"/>
                <a:cs typeface="Aharoni" panose="02010803020104030203" pitchFamily="2" charset="-79"/>
              </a:rPr>
              <a:t>FFVP FISCAL YEAR TIMELINE </a:t>
            </a:r>
          </a:p>
        </p:txBody>
      </p:sp>
      <p:sp>
        <p:nvSpPr>
          <p:cNvPr id="93" name="OTLSHAPE_TB_00000000000000000000000000000000_TimescaleInterval6"/>
          <p:cNvSpPr txBox="1"/>
          <p:nvPr>
            <p:custDataLst>
              <p:tags r:id="rId54"/>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FEB</a:t>
            </a:r>
          </a:p>
        </p:txBody>
      </p:sp>
      <p:sp>
        <p:nvSpPr>
          <p:cNvPr id="94" name="OTLSHAPE_TB_00000000000000000000000000000000_TimescaleInterval6"/>
          <p:cNvSpPr txBox="1"/>
          <p:nvPr>
            <p:custDataLst>
              <p:tags r:id="rId55"/>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APR</a:t>
            </a:r>
          </a:p>
        </p:txBody>
      </p:sp>
      <p:sp>
        <p:nvSpPr>
          <p:cNvPr id="95" name="OTLSHAPE_TB_00000000000000000000000000000000_TimescaleInterval6"/>
          <p:cNvSpPr txBox="1"/>
          <p:nvPr>
            <p:custDataLst>
              <p:tags r:id="rId56"/>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MAY</a:t>
            </a:r>
          </a:p>
        </p:txBody>
      </p:sp>
      <p:sp>
        <p:nvSpPr>
          <p:cNvPr id="96" name="OTLSHAPE_TB_00000000000000000000000000000000_TimescaleInterval6"/>
          <p:cNvSpPr txBox="1"/>
          <p:nvPr>
            <p:custDataLst>
              <p:tags r:id="rId57"/>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JUN</a:t>
            </a:r>
          </a:p>
        </p:txBody>
      </p:sp>
      <p:sp>
        <p:nvSpPr>
          <p:cNvPr id="101" name="OTLSHAPE_TB_00000000000000000000000000000000_TimescaleInterval2"/>
          <p:cNvSpPr txBox="1"/>
          <p:nvPr>
            <p:custDataLst>
              <p:tags r:id="rId58"/>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3489" y="2587799"/>
            <a:ext cx="0" cy="2656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OTLSHAPE_M_6a283b367375415b92b0e5fc4e16a0cc_Title"/>
          <p:cNvSpPr txBox="1"/>
          <p:nvPr>
            <p:custDataLst>
              <p:tags r:id="rId59"/>
            </p:custDataLst>
          </p:nvPr>
        </p:nvSpPr>
        <p:spPr>
          <a:xfrm>
            <a:off x="6999337" y="1972246"/>
            <a:ext cx="2140901" cy="615553"/>
          </a:xfrm>
          <a:prstGeom prst="rect">
            <a:avLst/>
          </a:prstGeom>
          <a:noFill/>
          <a:ln w="19050">
            <a:solidFill>
              <a:srgbClr val="00B050"/>
            </a:solidFill>
          </a:ln>
        </p:spPr>
        <p:txBody>
          <a:bodyPr vert="horz" wrap="square" lIns="0" tIns="0" rIns="0" bIns="0" rtlCol="0" anchor="ctr" anchorCtr="0">
            <a:spAutoFit/>
          </a:bodyPr>
          <a:lstStyle/>
          <a:p>
            <a:pPr algn="ctr"/>
            <a:r>
              <a:rPr lang="en-US" sz="2000" b="1" spc="-6" dirty="0">
                <a:solidFill>
                  <a:srgbClr val="00B050"/>
                </a:solidFill>
                <a:latin typeface="Calibri" panose="020F0502020204030204" pitchFamily="34" charset="0"/>
              </a:rPr>
              <a:t>FFVP ENDS AT </a:t>
            </a:r>
          </a:p>
          <a:p>
            <a:pPr algn="ctr"/>
            <a:r>
              <a:rPr lang="en-US" sz="2000" b="1" spc="-6" dirty="0">
                <a:solidFill>
                  <a:srgbClr val="00B050"/>
                </a:solidFill>
                <a:latin typeface="Calibri" panose="020F0502020204030204" pitchFamily="34" charset="0"/>
              </a:rPr>
              <a:t>MOST SCHOOLS</a:t>
            </a:r>
          </a:p>
        </p:txBody>
      </p:sp>
      <p:sp>
        <p:nvSpPr>
          <p:cNvPr id="69" name="OTLSHAPE_M_52743de8bb6d4044896f473898fe9da7_Shape"/>
          <p:cNvSpPr/>
          <p:nvPr>
            <p:custDataLst>
              <p:tags r:id="rId60"/>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61"/>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62"/>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sp>
        <p:nvSpPr>
          <p:cNvPr id="68" name="OTLSHAPE_TB_00000000000000000000000000000000_TimescaleInterval2"/>
          <p:cNvSpPr txBox="1"/>
          <p:nvPr>
            <p:custDataLst>
              <p:tags r:id="rId63"/>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cxnSp>
        <p:nvCxnSpPr>
          <p:cNvPr id="72" name="OTLSHAPE_M_6a283b367375415b92b0e5fc4e16a0cc_Connector1"/>
          <p:cNvCxnSpPr/>
          <p:nvPr>
            <p:custDataLst>
              <p:tags r:id="rId64"/>
            </p:custDataLst>
          </p:nvPr>
        </p:nvCxnSpPr>
        <p:spPr>
          <a:xfrm>
            <a:off x="11238881" y="1151854"/>
            <a:ext cx="0" cy="1722391"/>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20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64" name="OTLSHAPE_M_6a283b367375415b92b0e5fc4e16a0cc_Connector1"/>
          <p:cNvCxnSpPr/>
          <p:nvPr>
            <p:custDataLst>
              <p:tags r:id="rId2"/>
            </p:custDataLst>
          </p:nvPr>
        </p:nvCxnSpPr>
        <p:spPr>
          <a:xfrm>
            <a:off x="9267926" y="1215707"/>
            <a:ext cx="0" cy="1762444"/>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38" name="OTLSHAPE_TB_00000000000000000000000000000000_LeftEndCaps"/>
          <p:cNvSpPr txBox="1"/>
          <p:nvPr>
            <p:custDataLst>
              <p:tags r:id="rId3"/>
            </p:custDataLst>
          </p:nvPr>
        </p:nvSpPr>
        <p:spPr>
          <a:xfrm>
            <a:off x="170973" y="2920485"/>
            <a:ext cx="580223"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2021</a:t>
            </a:r>
          </a:p>
        </p:txBody>
      </p:sp>
      <p:sp>
        <p:nvSpPr>
          <p:cNvPr id="9139" name="OTLSHAPE_TB_00000000000000000000000000000000_RightEndCaps"/>
          <p:cNvSpPr txBox="1"/>
          <p:nvPr>
            <p:custDataLst>
              <p:tags r:id="rId4"/>
            </p:custDataLst>
          </p:nvPr>
        </p:nvSpPr>
        <p:spPr>
          <a:xfrm>
            <a:off x="11411690" y="2920485"/>
            <a:ext cx="585930"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2022</a:t>
            </a:r>
          </a:p>
        </p:txBody>
      </p:sp>
      <p:sp>
        <p:nvSpPr>
          <p:cNvPr id="9140" name="OTLSHAPE_TB_00000000000000000000000000000000_ScaleContainer"/>
          <p:cNvSpPr/>
          <p:nvPr>
            <p:custDataLst>
              <p:tags r:id="rId5"/>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7"/>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8"/>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a:solidFill>
                  <a:schemeClr val="dk1"/>
                </a:solidFill>
                <a:latin typeface="Calibri" panose="020F0502020204030204" pitchFamily="34" charset="0"/>
              </a:rPr>
              <a:t>Today</a:t>
            </a:r>
          </a:p>
        </p:txBody>
      </p:sp>
      <p:sp>
        <p:nvSpPr>
          <p:cNvPr id="9144" name="OTLSHAPE_TB_00000000000000000000000000000000_TimescaleInterval1"/>
          <p:cNvSpPr txBox="1"/>
          <p:nvPr>
            <p:custDataLst>
              <p:tags r:id="rId9"/>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JUL</a:t>
            </a:r>
          </a:p>
        </p:txBody>
      </p:sp>
      <p:sp>
        <p:nvSpPr>
          <p:cNvPr id="9146" name="OTLSHAPE_TB_00000000000000000000000000000000_TimescaleInterval2"/>
          <p:cNvSpPr txBox="1"/>
          <p:nvPr>
            <p:custDataLst>
              <p:tags r:id="rId10"/>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cxnSp>
        <p:nvCxnSpPr>
          <p:cNvPr id="9147" name="OTLSHAPE_TB_00000000000000000000000000000000_Separator2"/>
          <p:cNvCxnSpPr/>
          <p:nvPr>
            <p:custDataLst>
              <p:tags r:id="rId11"/>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2"/>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OCT</a:t>
            </a:r>
          </a:p>
        </p:txBody>
      </p:sp>
      <p:sp>
        <p:nvSpPr>
          <p:cNvPr id="9152" name="OTLSHAPE_TB_00000000000000000000000000000000_TimescaleInterval5"/>
          <p:cNvSpPr txBox="1"/>
          <p:nvPr>
            <p:custDataLst>
              <p:tags r:id="rId13"/>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a:solidFill>
                  <a:srgbClr val="2CF04D"/>
                </a:solidFill>
                <a:latin typeface="Calibri" panose="020F0502020204030204" pitchFamily="34" charset="0"/>
              </a:rPr>
              <a:t>NOV</a:t>
            </a:r>
          </a:p>
        </p:txBody>
      </p:sp>
      <p:sp>
        <p:nvSpPr>
          <p:cNvPr id="9154" name="OTLSHAPE_TB_00000000000000000000000000000000_TimescaleInterval6"/>
          <p:cNvSpPr txBox="1"/>
          <p:nvPr>
            <p:custDataLst>
              <p:tags r:id="rId14"/>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DEC</a:t>
            </a:r>
          </a:p>
        </p:txBody>
      </p:sp>
      <p:sp>
        <p:nvSpPr>
          <p:cNvPr id="9156" name="OTLSHAPE_TB_00000000000000000000000000000000_TimescaleInterval7"/>
          <p:cNvSpPr txBox="1"/>
          <p:nvPr>
            <p:custDataLst>
              <p:tags r:id="rId15"/>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JAN</a:t>
            </a:r>
          </a:p>
        </p:txBody>
      </p:sp>
      <p:cxnSp>
        <p:nvCxnSpPr>
          <p:cNvPr id="9159" name="OTLSHAPE_TB_00000000000000000000000000000000_Separator8"/>
          <p:cNvCxnSpPr/>
          <p:nvPr>
            <p:custDataLst>
              <p:tags r:id="rId16"/>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7"/>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MAR</a:t>
            </a:r>
          </a:p>
        </p:txBody>
      </p:sp>
      <p:sp>
        <p:nvSpPr>
          <p:cNvPr id="9168" name="OTLSHAPE_M_52743de8bb6d4044896f473898fe9da7_Title"/>
          <p:cNvSpPr txBox="1"/>
          <p:nvPr>
            <p:custDataLst>
              <p:tags r:id="rId18"/>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a:solidFill>
                  <a:srgbClr val="2CF04D"/>
                </a:solidFill>
                <a:latin typeface="Calibri" panose="020F0502020204030204" pitchFamily="34" charset="0"/>
              </a:rPr>
              <a:t>FY BEGINS OCT 1</a:t>
            </a:r>
          </a:p>
        </p:txBody>
      </p:sp>
      <p:sp>
        <p:nvSpPr>
          <p:cNvPr id="9170" name="OTLSHAPE_M_52743de8bb6d4044896f473898fe9da7_Shape"/>
          <p:cNvSpPr/>
          <p:nvPr>
            <p:custDataLst>
              <p:tags r:id="rId19"/>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20"/>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a:solidFill>
                  <a:srgbClr val="0070C0"/>
                </a:solidFill>
                <a:latin typeface="Calibri" panose="020F0502020204030204" pitchFamily="34" charset="0"/>
              </a:rPr>
              <a:t>NEW FY ALLOCATION STARTS OCT 1 </a:t>
            </a:r>
          </a:p>
        </p:txBody>
      </p:sp>
      <p:sp>
        <p:nvSpPr>
          <p:cNvPr id="9177" name="OTLSHAPE_M_6a283b367375415b92b0e5fc4e16a0cc_Title"/>
          <p:cNvSpPr txBox="1"/>
          <p:nvPr>
            <p:custDataLst>
              <p:tags r:id="rId21"/>
            </p:custDataLst>
          </p:nvPr>
        </p:nvSpPr>
        <p:spPr>
          <a:xfrm>
            <a:off x="9277211" y="1099621"/>
            <a:ext cx="1961670" cy="1231106"/>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a:solidFill>
                  <a:srgbClr val="FF0000"/>
                </a:solidFill>
                <a:latin typeface="Calibri" panose="020F0502020204030204" pitchFamily="34" charset="0"/>
              </a:rPr>
              <a:t>Schools must retain some funds for any FFVP in New SY till Sep 30</a:t>
            </a:r>
          </a:p>
        </p:txBody>
      </p:sp>
      <p:sp>
        <p:nvSpPr>
          <p:cNvPr id="9178" name="OTLSHAPE_M_6a283b367375415b92b0e5fc4e16a0cc_Date" hidden="1"/>
          <p:cNvSpPr txBox="1"/>
          <p:nvPr>
            <p:custDataLst>
              <p:tags r:id="rId22"/>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Nov 7</a:t>
            </a:r>
          </a:p>
        </p:txBody>
      </p:sp>
      <p:sp>
        <p:nvSpPr>
          <p:cNvPr id="9181" name="OTLSHAPE_M_7b0996464ffd4cd3a3b383ab1ba22438_Date" hidden="1"/>
          <p:cNvSpPr txBox="1"/>
          <p:nvPr>
            <p:custDataLst>
              <p:tags r:id="rId23"/>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Dec 20</a:t>
            </a:r>
          </a:p>
        </p:txBody>
      </p:sp>
      <p:sp>
        <p:nvSpPr>
          <p:cNvPr id="9184" name="OTLSHAPE_M_7f583de0854a4cacb89837f3a379bb4a_Date"/>
          <p:cNvSpPr txBox="1"/>
          <p:nvPr>
            <p:custDataLst>
              <p:tags r:id="rId24"/>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a:solidFill>
                  <a:schemeClr val="accent3"/>
                </a:solidFill>
                <a:latin typeface="Calibri" panose="020F0502020204030204" pitchFamily="34" charset="0"/>
              </a:rPr>
              <a:t>FY ENDS SEP 30</a:t>
            </a:r>
          </a:p>
        </p:txBody>
      </p:sp>
      <p:sp>
        <p:nvSpPr>
          <p:cNvPr id="9187" name="OTLSHAPE_T_7c518fb37f2142bb8e0445920d0403b5_ShapePercentage" hidden="1"/>
          <p:cNvSpPr/>
          <p:nvPr>
            <p:custDataLst>
              <p:tags r:id="rId25"/>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6"/>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6 days</a:t>
            </a:r>
          </a:p>
        </p:txBody>
      </p:sp>
      <p:sp>
        <p:nvSpPr>
          <p:cNvPr id="9189" name="OTLSHAPE_T_7c518fb37f2142bb8e0445920d0403b5_TextPercentag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8"/>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9"/>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30"/>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31"/>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18 days</a:t>
            </a:r>
          </a:p>
        </p:txBody>
      </p:sp>
      <p:sp>
        <p:nvSpPr>
          <p:cNvPr id="9197" name="OTLSHAPE_T_be3ae38f60b3402d8a13f1e91eec41f5_TextPercentag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3"/>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4"/>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5"/>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OCTOBER -  MAY  SY 2021-22</a:t>
            </a:r>
          </a:p>
        </p:txBody>
      </p:sp>
      <p:sp>
        <p:nvSpPr>
          <p:cNvPr id="9202" name="OTLSHAPE_T_9aa183d65df24b0c8fecd0a002471583_Shape"/>
          <p:cNvSpPr/>
          <p:nvPr>
            <p:custDataLst>
              <p:tags r:id="rId36"/>
            </p:custDataLst>
          </p:nvPr>
        </p:nvSpPr>
        <p:spPr>
          <a:xfrm>
            <a:off x="2059416" y="3879503"/>
            <a:ext cx="6327473" cy="249263"/>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7"/>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8"/>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24 days</a:t>
            </a:r>
          </a:p>
        </p:txBody>
      </p:sp>
      <p:sp>
        <p:nvSpPr>
          <p:cNvPr id="9205" name="OTLSHAPE_T_9aa183d65df24b0c8fecd0a002471583_TextPercentag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4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4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2"/>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3"/>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16 days</a:t>
            </a:r>
          </a:p>
        </p:txBody>
      </p:sp>
      <p:sp>
        <p:nvSpPr>
          <p:cNvPr id="9213" name="OTLSHAPE_T_06a6a20021ea4acdac20b41f7b37b0dd_TextPercentag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7"/>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SY 2022-23 - AUGUST – SEP 30 </a:t>
            </a:r>
          </a:p>
        </p:txBody>
      </p:sp>
      <p:sp>
        <p:nvSpPr>
          <p:cNvPr id="9218" name="OTLSHAPE_T_e6f5c918bdd649a1ac919cf22468a23b_Shape"/>
          <p:cNvSpPr/>
          <p:nvPr>
            <p:custDataLst>
              <p:tags r:id="rId48"/>
            </p:custDataLst>
          </p:nvPr>
        </p:nvSpPr>
        <p:spPr>
          <a:xfrm>
            <a:off x="9904412" y="3879503"/>
            <a:ext cx="146678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9"/>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50"/>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25 days</a:t>
            </a:r>
          </a:p>
        </p:txBody>
      </p:sp>
      <p:sp>
        <p:nvSpPr>
          <p:cNvPr id="9221" name="OTLSHAPE_T_e6f5c918bdd649a1ac919cf22468a23b_TextPercentag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2"/>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3"/>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a:solidFill>
                  <a:srgbClr val="00B050"/>
                </a:solidFill>
                <a:latin typeface="Arial Black" panose="020B0A04020102020204" pitchFamily="34" charset="0"/>
                <a:cs typeface="Aharoni" panose="02010803020104030203" pitchFamily="2" charset="-79"/>
              </a:rPr>
              <a:t>FFVP FISCAL YEAR TIMELINE </a:t>
            </a:r>
          </a:p>
        </p:txBody>
      </p:sp>
      <p:sp>
        <p:nvSpPr>
          <p:cNvPr id="93" name="OTLSHAPE_TB_00000000000000000000000000000000_TimescaleInterval6"/>
          <p:cNvSpPr txBox="1"/>
          <p:nvPr>
            <p:custDataLst>
              <p:tags r:id="rId54"/>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FEB</a:t>
            </a:r>
          </a:p>
        </p:txBody>
      </p:sp>
      <p:sp>
        <p:nvSpPr>
          <p:cNvPr id="94" name="OTLSHAPE_TB_00000000000000000000000000000000_TimescaleInterval6"/>
          <p:cNvSpPr txBox="1"/>
          <p:nvPr>
            <p:custDataLst>
              <p:tags r:id="rId55"/>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APR</a:t>
            </a:r>
          </a:p>
        </p:txBody>
      </p:sp>
      <p:sp>
        <p:nvSpPr>
          <p:cNvPr id="95" name="OTLSHAPE_TB_00000000000000000000000000000000_TimescaleInterval6"/>
          <p:cNvSpPr txBox="1"/>
          <p:nvPr>
            <p:custDataLst>
              <p:tags r:id="rId56"/>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MAY</a:t>
            </a:r>
          </a:p>
        </p:txBody>
      </p:sp>
      <p:sp>
        <p:nvSpPr>
          <p:cNvPr id="96" name="OTLSHAPE_TB_00000000000000000000000000000000_TimescaleInterval6"/>
          <p:cNvSpPr txBox="1"/>
          <p:nvPr>
            <p:custDataLst>
              <p:tags r:id="rId57"/>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JUN</a:t>
            </a:r>
          </a:p>
        </p:txBody>
      </p:sp>
      <p:sp>
        <p:nvSpPr>
          <p:cNvPr id="101" name="OTLSHAPE_TB_00000000000000000000000000000000_TimescaleInterval2"/>
          <p:cNvSpPr txBox="1"/>
          <p:nvPr>
            <p:custDataLst>
              <p:tags r:id="rId58"/>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3489" y="2587799"/>
            <a:ext cx="0" cy="2656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OTLSHAPE_M_6a283b367375415b92b0e5fc4e16a0cc_Title"/>
          <p:cNvSpPr txBox="1"/>
          <p:nvPr>
            <p:custDataLst>
              <p:tags r:id="rId59"/>
            </p:custDataLst>
          </p:nvPr>
        </p:nvSpPr>
        <p:spPr>
          <a:xfrm>
            <a:off x="6999337" y="1972246"/>
            <a:ext cx="2140901" cy="615553"/>
          </a:xfrm>
          <a:prstGeom prst="rect">
            <a:avLst/>
          </a:prstGeom>
          <a:noFill/>
          <a:ln w="19050">
            <a:solidFill>
              <a:srgbClr val="00B050"/>
            </a:solidFill>
          </a:ln>
        </p:spPr>
        <p:txBody>
          <a:bodyPr vert="horz" wrap="square" lIns="0" tIns="0" rIns="0" bIns="0" rtlCol="0" anchor="ctr" anchorCtr="0">
            <a:spAutoFit/>
          </a:bodyPr>
          <a:lstStyle/>
          <a:p>
            <a:pPr algn="ctr"/>
            <a:r>
              <a:rPr lang="en-US" sz="2000" b="1" spc="-6" dirty="0">
                <a:solidFill>
                  <a:srgbClr val="00B050"/>
                </a:solidFill>
                <a:latin typeface="Calibri" panose="020F0502020204030204" pitchFamily="34" charset="0"/>
              </a:rPr>
              <a:t>FFVP ENDS AT </a:t>
            </a:r>
          </a:p>
          <a:p>
            <a:pPr algn="ctr"/>
            <a:r>
              <a:rPr lang="en-US" sz="2000" b="1" spc="-6" dirty="0">
                <a:solidFill>
                  <a:srgbClr val="00B050"/>
                </a:solidFill>
                <a:latin typeface="Calibri" panose="020F0502020204030204" pitchFamily="34" charset="0"/>
              </a:rPr>
              <a:t>MOST SCHOOLS</a:t>
            </a:r>
          </a:p>
        </p:txBody>
      </p:sp>
      <p:sp>
        <p:nvSpPr>
          <p:cNvPr id="69" name="OTLSHAPE_M_52743de8bb6d4044896f473898fe9da7_Shape"/>
          <p:cNvSpPr/>
          <p:nvPr>
            <p:custDataLst>
              <p:tags r:id="rId60"/>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61"/>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62"/>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sp>
        <p:nvSpPr>
          <p:cNvPr id="68" name="OTLSHAPE_TB_00000000000000000000000000000000_TimescaleInterval2"/>
          <p:cNvSpPr txBox="1"/>
          <p:nvPr>
            <p:custDataLst>
              <p:tags r:id="rId63"/>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cxnSp>
        <p:nvCxnSpPr>
          <p:cNvPr id="72" name="OTLSHAPE_M_6a283b367375415b92b0e5fc4e16a0cc_Connector1"/>
          <p:cNvCxnSpPr/>
          <p:nvPr>
            <p:custDataLst>
              <p:tags r:id="rId64"/>
            </p:custDataLst>
          </p:nvPr>
        </p:nvCxnSpPr>
        <p:spPr>
          <a:xfrm>
            <a:off x="11238881" y="1151854"/>
            <a:ext cx="0" cy="1722391"/>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TLSHAPE_M_6a283b367375415b92b0e5fc4e16a0cc_Title"/>
          <p:cNvSpPr txBox="1"/>
          <p:nvPr>
            <p:custDataLst>
              <p:tags r:id="rId65"/>
            </p:custDataLst>
          </p:nvPr>
        </p:nvSpPr>
        <p:spPr>
          <a:xfrm>
            <a:off x="4334869" y="1117718"/>
            <a:ext cx="2010277" cy="1538883"/>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a:latin typeface="Calibri" panose="020F0502020204030204" pitchFamily="34" charset="0"/>
              </a:rPr>
              <a:t>Memo from Super. Office to Elem. Principals about  Applying/Renewing for FFVP</a:t>
            </a:r>
          </a:p>
        </p:txBody>
      </p:sp>
      <p:cxnSp>
        <p:nvCxnSpPr>
          <p:cNvPr id="76" name="OTLSHAPE_M_6a283b367375415b92b0e5fc4e16a0cc_Connector1"/>
          <p:cNvCxnSpPr/>
          <p:nvPr>
            <p:custDataLst>
              <p:tags r:id="rId66"/>
            </p:custDataLst>
          </p:nvPr>
        </p:nvCxnSpPr>
        <p:spPr>
          <a:xfrm>
            <a:off x="4474297" y="2754624"/>
            <a:ext cx="0" cy="546769"/>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TLSHAPE_M_6a283b367375415b92b0e5fc4e16a0cc_Title"/>
          <p:cNvSpPr txBox="1"/>
          <p:nvPr>
            <p:custDataLst>
              <p:tags r:id="rId67"/>
            </p:custDataLst>
          </p:nvPr>
        </p:nvSpPr>
        <p:spPr>
          <a:xfrm>
            <a:off x="4031068" y="1061093"/>
            <a:ext cx="2678166" cy="1704330"/>
          </a:xfrm>
          <a:prstGeom prst="rect">
            <a:avLst/>
          </a:prstGeom>
          <a:noFill/>
          <a:ln>
            <a:solidFill>
              <a:schemeClr val="accent2"/>
            </a:solidFill>
          </a:ln>
        </p:spPr>
        <p:txBody>
          <a:bodyPr vert="horz" wrap="square" lIns="0" tIns="0" rIns="0" bIns="0" rtlCol="0" anchor="ctr" anchorCtr="0">
            <a:spAutoFit/>
          </a:bodyPr>
          <a:lstStyle/>
          <a:p>
            <a:pPr algn="ctr"/>
            <a:endParaRPr lang="en-US" sz="2000" b="1" spc="-6" dirty="0">
              <a:latin typeface="Calibri" panose="020F0502020204030204" pitchFamily="34" charset="0"/>
            </a:endParaRPr>
          </a:p>
        </p:txBody>
      </p:sp>
      <p:cxnSp>
        <p:nvCxnSpPr>
          <p:cNvPr id="80" name="OTLSHAPE_M_6a283b367375415b92b0e5fc4e16a0cc_Connector1"/>
          <p:cNvCxnSpPr/>
          <p:nvPr>
            <p:custDataLst>
              <p:tags r:id="rId68"/>
            </p:custDataLst>
          </p:nvPr>
        </p:nvCxnSpPr>
        <p:spPr>
          <a:xfrm>
            <a:off x="6249440" y="2752340"/>
            <a:ext cx="0" cy="546769"/>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053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a:t>FFVP FY</a:t>
            </a:r>
            <a:r>
              <a:rPr lang="en-US" b="1" dirty="0">
                <a:latin typeface="Arial Narrow" panose="020B0606020202030204" pitchFamily="34" charset="0"/>
              </a:rPr>
              <a:t>21-22</a:t>
            </a:r>
            <a:r>
              <a:rPr lang="en-US" b="1" dirty="0"/>
              <a:t> CLAIMS WORKBOOK</a:t>
            </a:r>
          </a:p>
        </p:txBody>
      </p:sp>
      <p:pic>
        <p:nvPicPr>
          <p:cNvPr id="5" name="Content Placeholder 4"/>
          <p:cNvPicPr>
            <a:picLocks noGrp="1"/>
          </p:cNvPicPr>
          <p:nvPr>
            <p:ph idx="1"/>
          </p:nvPr>
        </p:nvPicPr>
        <p:blipFill>
          <a:blip r:embed="rId3"/>
          <a:stretch>
            <a:fillRect/>
          </a:stretch>
        </p:blipFill>
        <p:spPr>
          <a:xfrm>
            <a:off x="1293812" y="1143000"/>
            <a:ext cx="9906000" cy="5410200"/>
          </a:xfrm>
          <a:prstGeom prst="rect">
            <a:avLst/>
          </a:prstGeom>
        </p:spPr>
      </p:pic>
    </p:spTree>
    <p:extLst>
      <p:ext uri="{BB962C8B-B14F-4D97-AF65-F5344CB8AC3E}">
        <p14:creationId xmlns:p14="http://schemas.microsoft.com/office/powerpoint/2010/main" val="17133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a:t>FFVP FY</a:t>
            </a:r>
            <a:r>
              <a:rPr lang="en-US" b="1" dirty="0">
                <a:latin typeface="Arial Narrow" panose="020B0606020202030204" pitchFamily="34" charset="0"/>
              </a:rPr>
              <a:t>21-22</a:t>
            </a:r>
            <a:r>
              <a:rPr lang="en-US" b="1" dirty="0"/>
              <a:t> CLAIMS WORKBOOK</a:t>
            </a:r>
          </a:p>
        </p:txBody>
      </p:sp>
      <p:pic>
        <p:nvPicPr>
          <p:cNvPr id="5" name="Content Placeholder 4"/>
          <p:cNvPicPr>
            <a:picLocks noGrp="1"/>
          </p:cNvPicPr>
          <p:nvPr>
            <p:ph idx="1"/>
          </p:nvPr>
        </p:nvPicPr>
        <p:blipFill>
          <a:blip r:embed="rId3"/>
          <a:stretch>
            <a:fillRect/>
          </a:stretch>
        </p:blipFill>
        <p:spPr>
          <a:xfrm>
            <a:off x="1370012" y="1219200"/>
            <a:ext cx="9982200" cy="5410200"/>
          </a:xfrm>
          <a:prstGeom prst="rect">
            <a:avLst/>
          </a:prstGeom>
        </p:spPr>
      </p:pic>
    </p:spTree>
    <p:extLst>
      <p:ext uri="{BB962C8B-B14F-4D97-AF65-F5344CB8AC3E}">
        <p14:creationId xmlns:p14="http://schemas.microsoft.com/office/powerpoint/2010/main" val="151842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a:t>FFVP FY</a:t>
            </a:r>
            <a:r>
              <a:rPr lang="en-US" b="1" dirty="0">
                <a:latin typeface="Arial Narrow" panose="020B0606020202030204" pitchFamily="34" charset="0"/>
              </a:rPr>
              <a:t>21-22</a:t>
            </a:r>
            <a:r>
              <a:rPr lang="en-US" b="1" dirty="0"/>
              <a:t> CLAIMS WORKBOOK</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0012" y="1219200"/>
            <a:ext cx="10134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65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normAutofit/>
          </a:bodyPr>
          <a:lstStyle/>
          <a:p>
            <a:pPr algn="ctr"/>
            <a:r>
              <a:rPr lang="en-US" sz="4000" b="1" dirty="0"/>
              <a:t>FFVP MONTHLY CLAIM</a:t>
            </a:r>
          </a:p>
        </p:txBody>
      </p:sp>
      <p:pic>
        <p:nvPicPr>
          <p:cNvPr id="4" name="Content Placeholder 3"/>
          <p:cNvPicPr>
            <a:picLocks noGrp="1"/>
          </p:cNvPicPr>
          <p:nvPr>
            <p:ph idx="1"/>
          </p:nvPr>
        </p:nvPicPr>
        <p:blipFill>
          <a:blip r:embed="rId3"/>
          <a:stretch>
            <a:fillRect/>
          </a:stretch>
        </p:blipFill>
        <p:spPr>
          <a:xfrm>
            <a:off x="1370012" y="1066800"/>
            <a:ext cx="10134600" cy="5562600"/>
          </a:xfrm>
          <a:prstGeom prst="rect">
            <a:avLst/>
          </a:prstGeom>
        </p:spPr>
      </p:pic>
    </p:spTree>
    <p:extLst>
      <p:ext uri="{BB962C8B-B14F-4D97-AF65-F5344CB8AC3E}">
        <p14:creationId xmlns:p14="http://schemas.microsoft.com/office/powerpoint/2010/main" val="30838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
            <a:ext cx="9751060" cy="1295400"/>
          </a:xfrm>
        </p:spPr>
        <p:txBody>
          <a:bodyPr>
            <a:normAutofit/>
          </a:bodyPr>
          <a:lstStyle/>
          <a:p>
            <a:r>
              <a:rPr lang="en-US" sz="4000" b="1" dirty="0"/>
              <a:t>FFVP Produce Procurement</a:t>
            </a:r>
          </a:p>
        </p:txBody>
      </p:sp>
      <p:sp>
        <p:nvSpPr>
          <p:cNvPr id="3" name="Content Placeholder 2"/>
          <p:cNvSpPr>
            <a:spLocks noGrp="1"/>
          </p:cNvSpPr>
          <p:nvPr>
            <p:ph idx="1"/>
          </p:nvPr>
        </p:nvSpPr>
        <p:spPr>
          <a:xfrm>
            <a:off x="1065212" y="1600200"/>
            <a:ext cx="10591800" cy="4953000"/>
          </a:xfrm>
        </p:spPr>
        <p:txBody>
          <a:bodyPr/>
          <a:lstStyle/>
          <a:p>
            <a:pPr marL="0" indent="0">
              <a:buNone/>
            </a:pPr>
            <a:r>
              <a:rPr lang="en-US" dirty="0"/>
              <a:t>Procurement is now included in Administrative Reviews</a:t>
            </a:r>
          </a:p>
          <a:p>
            <a:pPr marL="514350" indent="-514350">
              <a:buFont typeface="+mj-lt"/>
              <a:buAutoNum type="arabicPeriod"/>
            </a:pPr>
            <a:r>
              <a:rPr lang="en-US" dirty="0"/>
              <a:t>Micro –purchasing (for 2021, transactions of $10,000 or less)  To the extent practicable, purchases must be distributed equitably among qualified suppliers. Price comparisons are not required, but the price(s) should be considered reasonable.</a:t>
            </a:r>
          </a:p>
          <a:p>
            <a:pPr marL="514350" indent="-514350">
              <a:buFont typeface="+mj-lt"/>
              <a:buAutoNum type="arabicPeriod"/>
            </a:pPr>
            <a:r>
              <a:rPr lang="en-US" dirty="0"/>
              <a:t>Solicitation – Getting bids to select a single vendor</a:t>
            </a:r>
          </a:p>
          <a:p>
            <a:pPr lvl="1">
              <a:buFont typeface="Wingdings" panose="05000000000000000000" pitchFamily="2" charset="2"/>
              <a:buChar char="§"/>
            </a:pPr>
            <a:r>
              <a:rPr lang="en-US" dirty="0"/>
              <a:t>Contact HCNP for procurement advisement and assistance </a:t>
            </a:r>
          </a:p>
        </p:txBody>
      </p:sp>
    </p:spTree>
    <p:extLst>
      <p:ext uri="{BB962C8B-B14F-4D97-AF65-F5344CB8AC3E}">
        <p14:creationId xmlns:p14="http://schemas.microsoft.com/office/powerpoint/2010/main" val="39065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3733800" cy="2362200"/>
          </a:xfrm>
        </p:spPr>
        <p:txBody>
          <a:bodyPr>
            <a:noAutofit/>
          </a:bodyPr>
          <a:lstStyle/>
          <a:p>
            <a:r>
              <a:rPr lang="en-US" sz="4000" b="1" dirty="0"/>
              <a:t>Sample of </a:t>
            </a:r>
            <a:br>
              <a:rPr lang="en-US" sz="4000" b="1" dirty="0"/>
            </a:br>
            <a:r>
              <a:rPr lang="en-US" sz="4000" b="1" dirty="0"/>
              <a:t>Form</a:t>
            </a:r>
            <a:r>
              <a:rPr lang="en-US" sz="5400" b="1" dirty="0"/>
              <a:t> </a:t>
            </a:r>
            <a:r>
              <a:rPr lang="en-US" sz="5000" b="1" dirty="0"/>
              <a:t>10</a:t>
            </a:r>
            <a:r>
              <a:rPr lang="en-US" sz="5400" b="1" dirty="0"/>
              <a:t>-</a:t>
            </a:r>
            <a:r>
              <a:rPr lang="en-US" sz="4000" b="1" dirty="0"/>
              <a:t>B </a:t>
            </a:r>
            <a:br>
              <a:rPr lang="en-US" sz="4000" b="1" dirty="0"/>
            </a:br>
            <a:r>
              <a:rPr lang="en-US" sz="4000" b="1" dirty="0"/>
              <a:t>for  FFVP</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8412" y="0"/>
            <a:ext cx="8534400" cy="723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49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9751060" cy="685800"/>
          </a:xfrm>
        </p:spPr>
        <p:txBody>
          <a:bodyPr>
            <a:noAutofit/>
          </a:bodyPr>
          <a:lstStyle/>
          <a:p>
            <a:pPr algn="ctr"/>
            <a:r>
              <a:rPr lang="en-US" sz="5400" b="1" dirty="0"/>
              <a:t>      FFVP HANDBOOK (2010)</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3612" y="990600"/>
            <a:ext cx="5181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5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Handbook Highlights</a:t>
            </a:r>
          </a:p>
        </p:txBody>
      </p:sp>
      <p:sp>
        <p:nvSpPr>
          <p:cNvPr id="3" name="Content Placeholder 2"/>
          <p:cNvSpPr>
            <a:spLocks noGrp="1"/>
          </p:cNvSpPr>
          <p:nvPr>
            <p:ph idx="1"/>
          </p:nvPr>
        </p:nvSpPr>
        <p:spPr/>
        <p:txBody>
          <a:bodyPr>
            <a:normAutofit/>
          </a:bodyPr>
          <a:lstStyle/>
          <a:p>
            <a:r>
              <a:rPr lang="en-US" dirty="0"/>
              <a:t> </a:t>
            </a:r>
            <a:r>
              <a:rPr lang="en-US" b="1" dirty="0"/>
              <a:t>FFVP encourages…  (pg. 8)</a:t>
            </a:r>
          </a:p>
          <a:p>
            <a:pPr lvl="1"/>
            <a:r>
              <a:rPr lang="en-US" b="1" dirty="0"/>
              <a:t>Schools to make “every effort to provide fresh fruits and vegetables a minimum of twice a week as repeated exposure to new foods is a key to acceptance”</a:t>
            </a:r>
          </a:p>
          <a:p>
            <a:pPr lvl="1"/>
            <a:r>
              <a:rPr lang="en-US" b="1" dirty="0"/>
              <a:t>A variety of implementation strategies</a:t>
            </a:r>
          </a:p>
          <a:p>
            <a:pPr lvl="1"/>
            <a:r>
              <a:rPr lang="en-US" b="1" dirty="0"/>
              <a:t>Complementary nutrition education</a:t>
            </a:r>
          </a:p>
          <a:p>
            <a:r>
              <a:rPr lang="en-US" b="1" dirty="0"/>
              <a:t>Schools should develop guidelines to remind children of good manners when they receive and eat their fruit and vegetable snacks, and to dispose their trash (pg. 13)</a:t>
            </a:r>
          </a:p>
          <a:p>
            <a:endParaRPr lang="en-US" b="1"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a:latin typeface="Calibri" panose="020F0502020204030204" pitchFamily="34" charset="0"/>
              </a:rPr>
              <a:t>               </a:t>
            </a:r>
            <a:r>
              <a:rPr lang="en-US" sz="5400" b="1" i="1" dirty="0">
                <a:latin typeface="Calibri" panose="020F0502020204030204" pitchFamily="34" charset="0"/>
              </a:rPr>
              <a:t>FFVP Waiver Update</a:t>
            </a:r>
          </a:p>
        </p:txBody>
      </p:sp>
      <p:sp>
        <p:nvSpPr>
          <p:cNvPr id="3" name="Content Placeholder 2"/>
          <p:cNvSpPr>
            <a:spLocks noGrp="1"/>
          </p:cNvSpPr>
          <p:nvPr>
            <p:ph idx="1"/>
          </p:nvPr>
        </p:nvSpPr>
        <p:spPr>
          <a:xfrm>
            <a:off x="1239832" y="1442434"/>
            <a:ext cx="10493380" cy="4572000"/>
          </a:xfrm>
        </p:spPr>
        <p:txBody>
          <a:bodyPr>
            <a:noAutofit/>
          </a:bodyPr>
          <a:lstStyle/>
          <a:p>
            <a:r>
              <a:rPr lang="en-US" sz="3600" b="1" i="1" dirty="0">
                <a:latin typeface="Calibri" panose="020F0502020204030204" pitchFamily="34" charset="0"/>
                <a:cs typeface="Calibri" panose="020F0502020204030204" pitchFamily="34" charset="0"/>
              </a:rPr>
              <a:t>NOTE:  Any FFVP Plan by the SFA requires approval from HCNP</a:t>
            </a:r>
          </a:p>
          <a:p>
            <a:r>
              <a:rPr lang="en-US" sz="3200" b="1" dirty="0">
                <a:latin typeface="Calibri" panose="020F0502020204030204" pitchFamily="34" charset="0"/>
              </a:rPr>
              <a:t>FFVP Flexibility (see USDA SP19-2021) has been allowed for SY 21-22</a:t>
            </a:r>
          </a:p>
          <a:p>
            <a:r>
              <a:rPr lang="en-US" sz="3200" b="1" dirty="0">
                <a:latin typeface="Calibri" panose="020F0502020204030204" pitchFamily="34" charset="0"/>
              </a:rPr>
              <a:t>Flexibility can include flexible FFVP service time, non-congregate feeding, multiple servings, can be served in an SSO open site, can be delivered to students’ homes, and other permitted flexibility of service</a:t>
            </a:r>
          </a:p>
          <a:p>
            <a:r>
              <a:rPr lang="en-US" sz="3200" b="1" dirty="0">
                <a:solidFill>
                  <a:srgbClr val="000000"/>
                </a:solidFill>
                <a:latin typeface="Calibri" panose="020F0502020204030204" pitchFamily="34" charset="0"/>
              </a:rPr>
              <a:t>REQUIRES A STATE WAIVER FROM USDA: </a:t>
            </a:r>
            <a:r>
              <a:rPr lang="en-US" sz="3200" b="1" dirty="0">
                <a:latin typeface="Calibri" panose="020F0502020204030204" pitchFamily="34" charset="0"/>
              </a:rPr>
              <a:t>Parent pick-up of FFVP without children present </a:t>
            </a:r>
          </a:p>
          <a:p>
            <a:endParaRPr lang="en-US" sz="3200" b="1" dirty="0">
              <a:latin typeface="Calibri" panose="020F0502020204030204" pitchFamily="34" charset="0"/>
            </a:endParaRPr>
          </a:p>
          <a:p>
            <a:pPr marL="451025" lvl="1" indent="0" algn="ctr">
              <a:buNone/>
            </a:pPr>
            <a:endParaRPr lang="en-US" sz="3200" b="1" dirty="0">
              <a:latin typeface="Calibri" panose="020F0502020204030204" pitchFamily="34" charset="0"/>
            </a:endParaRPr>
          </a:p>
          <a:p>
            <a:pPr lvl="1" algn="ctr">
              <a:buFont typeface="Arial" panose="020B0604020202020204" pitchFamily="34" charset="0"/>
              <a:buChar char="•"/>
            </a:pPr>
            <a:r>
              <a:rPr lang="en-US" sz="3200" b="1" dirty="0">
                <a:latin typeface="Calibri" panose="020F0502020204030204" pitchFamily="34" charset="0"/>
              </a:rPr>
              <a:t> </a:t>
            </a:r>
          </a:p>
        </p:txBody>
      </p:sp>
    </p:spTree>
    <p:extLst>
      <p:ext uri="{BB962C8B-B14F-4D97-AF65-F5344CB8AC3E}">
        <p14:creationId xmlns:p14="http://schemas.microsoft.com/office/powerpoint/2010/main" val="39688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Handbook Highlights</a:t>
            </a:r>
          </a:p>
        </p:txBody>
      </p:sp>
      <p:sp>
        <p:nvSpPr>
          <p:cNvPr id="3" name="Content Placeholder 2"/>
          <p:cNvSpPr>
            <a:spLocks noGrp="1"/>
          </p:cNvSpPr>
          <p:nvPr>
            <p:ph idx="1"/>
          </p:nvPr>
        </p:nvSpPr>
        <p:spPr>
          <a:xfrm>
            <a:off x="1218883" y="1600200"/>
            <a:ext cx="9751060" cy="5029200"/>
          </a:xfrm>
        </p:spPr>
        <p:txBody>
          <a:bodyPr>
            <a:normAutofit fontScale="92500" lnSpcReduction="10000"/>
          </a:bodyPr>
          <a:lstStyle/>
          <a:p>
            <a:r>
              <a:rPr lang="en-US" b="1" dirty="0"/>
              <a:t>FFVP DOES NOT ALLOW (pg. 14)</a:t>
            </a:r>
          </a:p>
          <a:p>
            <a:pPr lvl="1"/>
            <a:r>
              <a:rPr lang="en-US" b="1" dirty="0"/>
              <a:t>Processed or preserved fruits and veggies (canned, frozen, or dried)</a:t>
            </a:r>
          </a:p>
          <a:p>
            <a:pPr lvl="1"/>
            <a:r>
              <a:rPr lang="en-US" b="1" dirty="0"/>
              <a:t>Dip for fruit</a:t>
            </a:r>
          </a:p>
          <a:p>
            <a:pPr lvl="1"/>
            <a:r>
              <a:rPr lang="en-US" b="1" dirty="0"/>
              <a:t>Fruit Strips, Leather, Jellied Fruit, Trail Mix</a:t>
            </a:r>
          </a:p>
          <a:p>
            <a:pPr lvl="1"/>
            <a:r>
              <a:rPr lang="en-US" b="1" dirty="0"/>
              <a:t>Fruit or Vegetable juice, or FV Pizza</a:t>
            </a:r>
          </a:p>
          <a:p>
            <a:pPr lvl="1"/>
            <a:r>
              <a:rPr lang="en-US" b="1" dirty="0"/>
              <a:t>Smoothies</a:t>
            </a:r>
          </a:p>
          <a:p>
            <a:r>
              <a:rPr lang="en-US" b="1" dirty="0"/>
              <a:t>Only teachers who are directly responsible for serving FV to their students in a classroom setting may partake in FV (pg. 10)</a:t>
            </a:r>
          </a:p>
          <a:p>
            <a:r>
              <a:rPr lang="en-US" b="1" dirty="0"/>
              <a:t>FFVP snacks cannot be used as gifts or rewards. FFVP cannot be withhold as a form of discipline (pg. 10)</a:t>
            </a:r>
          </a:p>
          <a:p>
            <a:pPr lvl="1"/>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Handbook Highlights</a:t>
            </a:r>
          </a:p>
        </p:txBody>
      </p:sp>
      <p:sp>
        <p:nvSpPr>
          <p:cNvPr id="3" name="Content Placeholder 2"/>
          <p:cNvSpPr>
            <a:spLocks noGrp="1"/>
          </p:cNvSpPr>
          <p:nvPr>
            <p:ph idx="1"/>
          </p:nvPr>
        </p:nvSpPr>
        <p:spPr>
          <a:xfrm>
            <a:off x="1217612" y="1524000"/>
            <a:ext cx="9751060" cy="4953000"/>
          </a:xfrm>
        </p:spPr>
        <p:txBody>
          <a:bodyPr>
            <a:normAutofit fontScale="92500"/>
          </a:bodyPr>
          <a:lstStyle/>
          <a:p>
            <a:r>
              <a:rPr lang="en-US" sz="3200" b="1" dirty="0"/>
              <a:t>Limitations (pg. 15)</a:t>
            </a:r>
          </a:p>
          <a:p>
            <a:pPr lvl="1"/>
            <a:r>
              <a:rPr lang="en-US" sz="3200" b="1" dirty="0"/>
              <a:t>Dips for veggies</a:t>
            </a:r>
          </a:p>
          <a:p>
            <a:pPr lvl="2"/>
            <a:r>
              <a:rPr lang="en-US" sz="3200" b="1" dirty="0"/>
              <a:t>Must be yogurt-based, or low-fat/non-fat dips</a:t>
            </a:r>
          </a:p>
          <a:p>
            <a:pPr lvl="2"/>
            <a:r>
              <a:rPr lang="en-US" sz="3200" b="1" dirty="0"/>
              <a:t>Serving size limited to 1-2 tablespoons</a:t>
            </a:r>
          </a:p>
          <a:p>
            <a:pPr lvl="1"/>
            <a:r>
              <a:rPr lang="en-US" sz="3200" b="1" dirty="0"/>
              <a:t>Service of “prepared” vegetables </a:t>
            </a:r>
          </a:p>
          <a:p>
            <a:pPr lvl="2"/>
            <a:r>
              <a:rPr lang="en-US" sz="3200" b="1" dirty="0"/>
              <a:t>Fresh vegetables that are steamed or baked such as sweet potato and </a:t>
            </a:r>
            <a:r>
              <a:rPr lang="en-US" sz="3200" b="1" dirty="0" err="1"/>
              <a:t>kalo</a:t>
            </a:r>
            <a:r>
              <a:rPr lang="en-US" sz="3200" b="1" dirty="0"/>
              <a:t>, or stir fried, must be limited to once-a-week and always as part of a nutrition education lesson related to the prepared item</a:t>
            </a:r>
          </a:p>
          <a:p>
            <a:pPr lvl="1"/>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Handbook Highlights</a:t>
            </a:r>
          </a:p>
        </p:txBody>
      </p:sp>
      <p:sp>
        <p:nvSpPr>
          <p:cNvPr id="3" name="Content Placeholder 2"/>
          <p:cNvSpPr>
            <a:spLocks noGrp="1"/>
          </p:cNvSpPr>
          <p:nvPr>
            <p:ph idx="1"/>
          </p:nvPr>
        </p:nvSpPr>
        <p:spPr>
          <a:xfrm>
            <a:off x="1141412" y="1524000"/>
            <a:ext cx="9751060" cy="4876800"/>
          </a:xfrm>
        </p:spPr>
        <p:txBody>
          <a:bodyPr>
            <a:normAutofit/>
          </a:bodyPr>
          <a:lstStyle/>
          <a:p>
            <a:r>
              <a:rPr lang="en-US" b="1" dirty="0"/>
              <a:t>Leftovers (pg. 18)</a:t>
            </a:r>
          </a:p>
          <a:p>
            <a:pPr lvl="1"/>
            <a:r>
              <a:rPr lang="en-US" sz="2800" b="1" dirty="0"/>
              <a:t>Plan to reduce waste (order as accurately as possible)</a:t>
            </a:r>
          </a:p>
          <a:p>
            <a:pPr lvl="1"/>
            <a:r>
              <a:rPr lang="en-US" sz="2800" b="1" dirty="0"/>
              <a:t>Follow safe food storage practices</a:t>
            </a:r>
          </a:p>
          <a:p>
            <a:pPr lvl="1"/>
            <a:r>
              <a:rPr lang="en-US" sz="2800" b="1" dirty="0"/>
              <a:t>If still good, use leftover FV in next FFVP snack </a:t>
            </a:r>
          </a:p>
          <a:p>
            <a:pPr lvl="1"/>
            <a:r>
              <a:rPr lang="en-US" sz="2800" b="1" dirty="0"/>
              <a:t>Leftover FV should not be going home with staff or teachers</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0"/>
            <a:ext cx="9751060" cy="1295400"/>
          </a:xfrm>
        </p:spPr>
        <p:txBody>
          <a:bodyPr/>
          <a:lstStyle/>
          <a:p>
            <a:r>
              <a:rPr lang="en-US" b="1" dirty="0"/>
              <a:t>Program Implementation (strongly suggested for successful program)</a:t>
            </a:r>
          </a:p>
        </p:txBody>
      </p:sp>
      <p:sp>
        <p:nvSpPr>
          <p:cNvPr id="3" name="Content Placeholder 2"/>
          <p:cNvSpPr>
            <a:spLocks noGrp="1"/>
          </p:cNvSpPr>
          <p:nvPr>
            <p:ph sz="half" idx="1"/>
          </p:nvPr>
        </p:nvSpPr>
        <p:spPr>
          <a:xfrm>
            <a:off x="608012" y="1600200"/>
            <a:ext cx="6781800" cy="4953000"/>
          </a:xfrm>
        </p:spPr>
        <p:txBody>
          <a:bodyPr>
            <a:noAutofit/>
          </a:bodyPr>
          <a:lstStyle/>
          <a:p>
            <a:r>
              <a:rPr lang="en-US" sz="2600" b="1" dirty="0"/>
              <a:t>Program should begin within 30 days of the start of the school year</a:t>
            </a:r>
          </a:p>
          <a:p>
            <a:r>
              <a:rPr lang="en-US" sz="2600" b="1" dirty="0"/>
              <a:t>Snack days are consistent and integrated in weekly schedule</a:t>
            </a:r>
          </a:p>
          <a:p>
            <a:r>
              <a:rPr lang="en-US" sz="2600" b="1" dirty="0"/>
              <a:t>FFVP is integrated into core curriculum</a:t>
            </a:r>
          </a:p>
          <a:p>
            <a:r>
              <a:rPr lang="en-US" sz="2600" b="1" dirty="0"/>
              <a:t>Plan ahead – create a full years calendar with seasonal produce</a:t>
            </a:r>
          </a:p>
          <a:p>
            <a:r>
              <a:rPr lang="en-US" sz="2600" b="1" dirty="0"/>
              <a:t>Establish relationship with vendors</a:t>
            </a:r>
          </a:p>
          <a:p>
            <a:r>
              <a:rPr lang="en-US" sz="2600" b="1" dirty="0"/>
              <a:t>Involve faculty and staff, PCNC, parents and Wellness Team</a:t>
            </a:r>
          </a:p>
        </p:txBody>
      </p:sp>
      <p:pic>
        <p:nvPicPr>
          <p:cNvPr id="6" name="Content Placeholder 5" descr="KainaluSchoolGarden.jpeg"/>
          <p:cNvPicPr>
            <a:picLocks noGrp="1" noChangeAspect="1"/>
          </p:cNvPicPr>
          <p:nvPr>
            <p:ph sz="half" idx="2"/>
          </p:nvPr>
        </p:nvPicPr>
        <p:blipFill>
          <a:blip r:embed="rId3"/>
          <a:srcRect t="-12520" b="-12520"/>
          <a:stretch>
            <a:fillRect/>
          </a:stretch>
        </p:blipFill>
        <p:spPr>
          <a:xfrm>
            <a:off x="7313612" y="1752600"/>
            <a:ext cx="4338340" cy="40682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Best times and Places to Serve</a:t>
            </a:r>
          </a:p>
        </p:txBody>
      </p:sp>
      <p:sp>
        <p:nvSpPr>
          <p:cNvPr id="3" name="Content Placeholder 2"/>
          <p:cNvSpPr>
            <a:spLocks noGrp="1"/>
          </p:cNvSpPr>
          <p:nvPr>
            <p:ph sz="half" idx="1"/>
          </p:nvPr>
        </p:nvSpPr>
        <p:spPr>
          <a:xfrm>
            <a:off x="531812" y="1524000"/>
            <a:ext cx="6096000" cy="4876800"/>
          </a:xfrm>
        </p:spPr>
        <p:txBody>
          <a:bodyPr>
            <a:normAutofit/>
          </a:bodyPr>
          <a:lstStyle/>
          <a:p>
            <a:r>
              <a:rPr lang="en-US" b="1" dirty="0"/>
              <a:t>Do serve during the school day as snack </a:t>
            </a:r>
          </a:p>
          <a:p>
            <a:r>
              <a:rPr lang="en-US" b="1" dirty="0"/>
              <a:t>Do not serve during breakfast, lunch, after school or summer school.</a:t>
            </a:r>
          </a:p>
          <a:p>
            <a:r>
              <a:rPr lang="en-US" b="1" dirty="0"/>
              <a:t>Do serve inside classrooms, hallways, kiosks</a:t>
            </a:r>
          </a:p>
          <a:p>
            <a:r>
              <a:rPr lang="en-US" b="1" dirty="0"/>
              <a:t>Integrate within a core subject and as part of a nutrition education activity</a:t>
            </a:r>
          </a:p>
          <a:p>
            <a:endParaRPr lang="en-US" dirty="0"/>
          </a:p>
          <a:p>
            <a:endParaRPr lang="en-US" dirty="0"/>
          </a:p>
          <a:p>
            <a:endParaRPr lang="en-US" dirty="0"/>
          </a:p>
        </p:txBody>
      </p:sp>
      <p:pic>
        <p:nvPicPr>
          <p:cNvPr id="5" name="Content Placeholder 3" descr="6.jpg"/>
          <p:cNvPicPr>
            <a:picLocks noGrp="1" noChangeAspect="1"/>
          </p:cNvPicPr>
          <p:nvPr>
            <p:ph sz="half" idx="2"/>
          </p:nvPr>
        </p:nvPicPr>
        <p:blipFill>
          <a:blip r:embed="rId3"/>
          <a:srcRect t="-798" b="-798"/>
          <a:stretch>
            <a:fillRect/>
          </a:stretch>
        </p:blipFill>
        <p:spPr>
          <a:xfrm>
            <a:off x="6780212" y="1981200"/>
            <a:ext cx="4723130" cy="38385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Marketing and Promotion</a:t>
            </a:r>
          </a:p>
        </p:txBody>
      </p:sp>
      <p:sp>
        <p:nvSpPr>
          <p:cNvPr id="3" name="Content Placeholder 2"/>
          <p:cNvSpPr>
            <a:spLocks noGrp="1"/>
          </p:cNvSpPr>
          <p:nvPr>
            <p:ph sz="half" idx="1"/>
          </p:nvPr>
        </p:nvSpPr>
        <p:spPr>
          <a:xfrm>
            <a:off x="684212" y="1524000"/>
            <a:ext cx="5562600" cy="4572000"/>
          </a:xfrm>
        </p:spPr>
        <p:txBody>
          <a:bodyPr>
            <a:normAutofit lnSpcReduction="10000"/>
          </a:bodyPr>
          <a:lstStyle/>
          <a:p>
            <a:r>
              <a:rPr lang="en-US" b="1" dirty="0"/>
              <a:t>No funds available for promotional activities</a:t>
            </a:r>
          </a:p>
          <a:p>
            <a:r>
              <a:rPr lang="en-US" b="1" dirty="0"/>
              <a:t>Lots of resources on the internet</a:t>
            </a:r>
          </a:p>
          <a:p>
            <a:r>
              <a:rPr lang="en-US" b="1" dirty="0"/>
              <a:t>Invite community partners and local resources to assist </a:t>
            </a:r>
          </a:p>
          <a:p>
            <a:r>
              <a:rPr lang="en-US" b="1" dirty="0"/>
              <a:t>Engage the entire school community and integrate FFVP into all of your school programs and special events</a:t>
            </a:r>
          </a:p>
          <a:p>
            <a:endParaRPr lang="en-US" dirty="0"/>
          </a:p>
          <a:p>
            <a:endParaRPr lang="en-US" dirty="0"/>
          </a:p>
          <a:p>
            <a:endParaRPr lang="en-US" dirty="0"/>
          </a:p>
        </p:txBody>
      </p:sp>
      <p:pic>
        <p:nvPicPr>
          <p:cNvPr id="5" name="Content Placeholder 4" descr="Photo Oct 29, 1 15 02 PM.jpg"/>
          <p:cNvPicPr>
            <a:picLocks noGrp="1" noChangeAspect="1"/>
          </p:cNvPicPr>
          <p:nvPr>
            <p:ph sz="half" idx="2"/>
          </p:nvPr>
        </p:nvPicPr>
        <p:blipFill>
          <a:blip r:embed="rId3"/>
          <a:srcRect t="-623" r="9377" b="2565"/>
          <a:stretch>
            <a:fillRect/>
          </a:stretch>
        </p:blipFill>
        <p:spPr>
          <a:xfrm rot="10800000">
            <a:off x="6698618" y="2209800"/>
            <a:ext cx="4507289"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Nutrition Education</a:t>
            </a:r>
          </a:p>
        </p:txBody>
      </p:sp>
      <p:sp>
        <p:nvSpPr>
          <p:cNvPr id="6" name="Content Placeholder 5"/>
          <p:cNvSpPr>
            <a:spLocks noGrp="1"/>
          </p:cNvSpPr>
          <p:nvPr>
            <p:ph sz="half" idx="1"/>
          </p:nvPr>
        </p:nvSpPr>
        <p:spPr>
          <a:xfrm>
            <a:off x="684212" y="1676400"/>
            <a:ext cx="5486400" cy="4800600"/>
          </a:xfrm>
        </p:spPr>
        <p:txBody>
          <a:bodyPr/>
          <a:lstStyle/>
          <a:p>
            <a:r>
              <a:rPr lang="en-US" b="1" dirty="0"/>
              <a:t>Make nutrition education a priority in Wellness Policy and school’s Academic and Financial Plan</a:t>
            </a:r>
          </a:p>
          <a:p>
            <a:r>
              <a:rPr lang="en-US" b="1" dirty="0"/>
              <a:t> Integrate nutrition education into core subjects: language arts, math, art, science</a:t>
            </a:r>
          </a:p>
          <a:p>
            <a:r>
              <a:rPr lang="en-US" b="1" dirty="0"/>
              <a:t> Consider planting a school garden</a:t>
            </a:r>
          </a:p>
          <a:p>
            <a:endParaRPr lang="en-US" dirty="0"/>
          </a:p>
          <a:p>
            <a:endParaRPr lang="en-US" dirty="0"/>
          </a:p>
        </p:txBody>
      </p:sp>
      <p:pic>
        <p:nvPicPr>
          <p:cNvPr id="7" name="Content Placeholder 3" descr="3.jpg"/>
          <p:cNvPicPr>
            <a:picLocks noGrp="1" noChangeAspect="1"/>
          </p:cNvPicPr>
          <p:nvPr>
            <p:ph sz="half" idx="2"/>
          </p:nvPr>
        </p:nvPicPr>
        <p:blipFill>
          <a:blip r:embed="rId3"/>
          <a:srcRect t="-798" b="-798"/>
          <a:stretch>
            <a:fillRect/>
          </a:stretch>
        </p:blipFill>
        <p:spPr>
          <a:xfrm>
            <a:off x="6623122" y="2133600"/>
            <a:ext cx="4500489"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School Environment</a:t>
            </a:r>
          </a:p>
        </p:txBody>
      </p:sp>
      <p:sp>
        <p:nvSpPr>
          <p:cNvPr id="3" name="Content Placeholder 2"/>
          <p:cNvSpPr>
            <a:spLocks noGrp="1"/>
          </p:cNvSpPr>
          <p:nvPr>
            <p:ph idx="1"/>
          </p:nvPr>
        </p:nvSpPr>
        <p:spPr>
          <a:xfrm>
            <a:off x="684212" y="1600200"/>
            <a:ext cx="10668000" cy="4724400"/>
          </a:xfrm>
        </p:spPr>
        <p:txBody>
          <a:bodyPr>
            <a:normAutofit lnSpcReduction="10000"/>
          </a:bodyPr>
          <a:lstStyle/>
          <a:p>
            <a:r>
              <a:rPr lang="en-US" sz="2600" b="1" dirty="0"/>
              <a:t>Create FFVP bulletin board, posters</a:t>
            </a:r>
          </a:p>
          <a:p>
            <a:r>
              <a:rPr lang="en-US" sz="2600" b="1" dirty="0"/>
              <a:t>Create a snack, celebration, fundraising policy consistent with Wellness Guidelines</a:t>
            </a:r>
          </a:p>
          <a:p>
            <a:r>
              <a:rPr lang="en-US" sz="2600" b="1" dirty="0"/>
              <a:t>Invite local chefs to participate in food demonstrations</a:t>
            </a:r>
          </a:p>
          <a:p>
            <a:r>
              <a:rPr lang="en-US" sz="2600" b="1" dirty="0"/>
              <a:t>Use vendors as resources</a:t>
            </a:r>
          </a:p>
          <a:p>
            <a:r>
              <a:rPr lang="en-US" sz="2600" b="1" dirty="0"/>
              <a:t>Have parent-child cooking classes</a:t>
            </a:r>
          </a:p>
          <a:p>
            <a:r>
              <a:rPr lang="en-US" sz="2600" b="1" dirty="0"/>
              <a:t>Develop a year-round theme: </a:t>
            </a:r>
          </a:p>
          <a:p>
            <a:pPr marL="451025" lvl="1" indent="0">
              <a:buNone/>
            </a:pPr>
            <a:r>
              <a:rPr lang="en-US" sz="2600" b="1" dirty="0"/>
              <a:t>-- Ex: Eat a Rainbow theme – Each week a different color </a:t>
            </a:r>
          </a:p>
          <a:p>
            <a:pPr lvl="1"/>
            <a:r>
              <a:rPr lang="en-US" sz="2600" b="1" dirty="0"/>
              <a:t>Seasons/Holidays/Cultures – Each month</a:t>
            </a:r>
          </a:p>
          <a:p>
            <a:endParaRPr lang="en-US" dirty="0"/>
          </a:p>
          <a:p>
            <a:endParaRPr lang="en-US" dirty="0"/>
          </a:p>
          <a:p>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Create a Healthier School</a:t>
            </a:r>
          </a:p>
        </p:txBody>
      </p:sp>
      <p:sp>
        <p:nvSpPr>
          <p:cNvPr id="3" name="Content Placeholder 2"/>
          <p:cNvSpPr>
            <a:spLocks noGrp="1"/>
          </p:cNvSpPr>
          <p:nvPr>
            <p:ph idx="1"/>
          </p:nvPr>
        </p:nvSpPr>
        <p:spPr>
          <a:xfrm>
            <a:off x="1218883" y="1600200"/>
            <a:ext cx="8609329" cy="4572000"/>
          </a:xfrm>
        </p:spPr>
        <p:txBody>
          <a:bodyPr/>
          <a:lstStyle/>
          <a:p>
            <a:r>
              <a:rPr lang="en-US" b="1" dirty="0"/>
              <a:t>FFVP guidelines support efforts of school’s Wellness Policy</a:t>
            </a:r>
          </a:p>
          <a:p>
            <a:endParaRPr lang="en-US" dirty="0"/>
          </a:p>
          <a:p>
            <a:r>
              <a:rPr lang="en-US" b="1" dirty="0"/>
              <a:t>Get Local Su</a:t>
            </a:r>
            <a:r>
              <a:rPr lang="en-US" dirty="0"/>
              <a:t>pport</a:t>
            </a:r>
          </a:p>
          <a:p>
            <a:pPr lvl="1"/>
            <a:r>
              <a:rPr lang="en-US" dirty="0"/>
              <a:t>To access local resources, banners, brochures, flyers, posters, speakers, training and funding opportunities, register to become a Hawaii 5210 school at </a:t>
            </a:r>
            <a:r>
              <a:rPr lang="en-US" dirty="0">
                <a:hlinkClick r:id="rId3"/>
              </a:rPr>
              <a:t>http://www.hawaii5210.com</a:t>
            </a:r>
            <a:endParaRPr lang="en-US" dirty="0"/>
          </a:p>
        </p:txBody>
      </p:sp>
      <p:pic>
        <p:nvPicPr>
          <p:cNvPr id="4" name="Picture 3" descr="Logo.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25000" b="35714"/>
              <a:stretch>
                <a:fillRect/>
              </a:stretch>
            </p:blipFill>
          </mc:Choice>
          <mc:Fallback>
            <p:blipFill>
              <a:blip r:embed="rId5"/>
              <a:srcRect t="25000" b="35714"/>
              <a:stretch>
                <a:fillRect/>
              </a:stretch>
            </p:blipFill>
          </mc:Fallback>
        </mc:AlternateContent>
        <p:spPr>
          <a:xfrm>
            <a:off x="7085012" y="4599709"/>
            <a:ext cx="4876800" cy="1915886"/>
          </a:xfrm>
          <a:prstGeom prst="rect">
            <a:avLst/>
          </a:prstGeom>
        </p:spPr>
      </p:pic>
      <p:pic>
        <p:nvPicPr>
          <p:cNvPr id="7" name="Content Placeholder 6"/>
          <p:cNvPicPr>
            <a:picLocks noChangeAspect="1"/>
          </p:cNvPicPr>
          <p:nvPr/>
        </p:nvPicPr>
        <p:blipFill>
          <a:blip r:embed="rId6"/>
          <a:srcRect l="-4884" r="-4884"/>
          <a:stretch>
            <a:fillRect/>
          </a:stretch>
        </p:blipFill>
        <p:spPr>
          <a:xfrm>
            <a:off x="9218612" y="914400"/>
            <a:ext cx="2396659" cy="22474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2" y="2438400"/>
            <a:ext cx="9751060" cy="685800"/>
          </a:xfrm>
        </p:spPr>
        <p:txBody>
          <a:bodyPr/>
          <a:lstStyle/>
          <a:p>
            <a:r>
              <a:rPr lang="en-US" dirty="0"/>
              <a:t>Contact Information</a:t>
            </a:r>
          </a:p>
        </p:txBody>
      </p:sp>
      <p:sp>
        <p:nvSpPr>
          <p:cNvPr id="7" name="Content Placeholder 6"/>
          <p:cNvSpPr>
            <a:spLocks noGrp="1"/>
          </p:cNvSpPr>
          <p:nvPr>
            <p:ph idx="1"/>
          </p:nvPr>
        </p:nvSpPr>
        <p:spPr>
          <a:xfrm>
            <a:off x="1181693" y="3200400"/>
            <a:ext cx="9751060" cy="2895600"/>
          </a:xfrm>
        </p:spPr>
        <p:txBody>
          <a:bodyPr anchor="t"/>
          <a:lstStyle/>
          <a:p>
            <a:pPr>
              <a:spcBef>
                <a:spcPts val="600"/>
              </a:spcBef>
              <a:buNone/>
            </a:pPr>
            <a:r>
              <a:rPr lang="en-US" sz="2600" dirty="0"/>
              <a:t>Al Tachibana</a:t>
            </a:r>
          </a:p>
          <a:p>
            <a:pPr>
              <a:spcBef>
                <a:spcPts val="600"/>
              </a:spcBef>
              <a:buNone/>
            </a:pPr>
            <a:r>
              <a:rPr lang="en-US" sz="2600" dirty="0"/>
              <a:t>Fresh Fruit &amp; Vegetable Program</a:t>
            </a:r>
          </a:p>
          <a:p>
            <a:pPr>
              <a:spcBef>
                <a:spcPts val="600"/>
              </a:spcBef>
              <a:buNone/>
            </a:pPr>
            <a:r>
              <a:rPr lang="en-US" sz="2600" dirty="0"/>
              <a:t>650 </a:t>
            </a:r>
            <a:r>
              <a:rPr lang="en-US" sz="2600" dirty="0" err="1"/>
              <a:t>Iwilei</a:t>
            </a:r>
            <a:r>
              <a:rPr lang="en-US" sz="2600" dirty="0"/>
              <a:t> Road, Suite 270 </a:t>
            </a:r>
          </a:p>
          <a:p>
            <a:pPr>
              <a:spcBef>
                <a:spcPts val="600"/>
              </a:spcBef>
              <a:buNone/>
            </a:pPr>
            <a:r>
              <a:rPr lang="en-US" sz="2600" dirty="0"/>
              <a:t>Honolulu, HI  96817</a:t>
            </a:r>
          </a:p>
          <a:p>
            <a:pPr>
              <a:spcBef>
                <a:spcPts val="600"/>
              </a:spcBef>
              <a:buNone/>
            </a:pPr>
            <a:r>
              <a:rPr lang="en-US" sz="2600" dirty="0"/>
              <a:t>alvin.tachibana@k12.hi.us</a:t>
            </a:r>
          </a:p>
          <a:p>
            <a:pPr>
              <a:spcBef>
                <a:spcPts val="600"/>
              </a:spcBef>
              <a:buNone/>
            </a:pPr>
            <a:r>
              <a:rPr lang="en-US" sz="2600" dirty="0"/>
              <a:t>Office: 808-587-3600</a:t>
            </a:r>
          </a:p>
          <a:p>
            <a:pPr>
              <a:spcBef>
                <a:spcPts val="600"/>
              </a:spcBef>
              <a:buNone/>
            </a:pPr>
            <a:endParaRPr lang="en-US" sz="2600" dirty="0"/>
          </a:p>
          <a:p>
            <a:endParaRPr lang="en-US" dirty="0"/>
          </a:p>
        </p:txBody>
      </p:sp>
      <p:sp>
        <p:nvSpPr>
          <p:cNvPr id="2" name="TextBox 1"/>
          <p:cNvSpPr txBox="1"/>
          <p:nvPr/>
        </p:nvSpPr>
        <p:spPr>
          <a:xfrm>
            <a:off x="1370012" y="467032"/>
            <a:ext cx="9525000" cy="2400657"/>
          </a:xfrm>
          <a:prstGeom prst="rect">
            <a:avLst/>
          </a:prstGeom>
          <a:noFill/>
        </p:spPr>
        <p:txBody>
          <a:bodyPr wrap="square" rtlCol="0">
            <a:spAutoFit/>
          </a:bodyPr>
          <a:lstStyle/>
          <a:p>
            <a:pPr algn="ctr"/>
            <a:r>
              <a:rPr lang="en-US" sz="15000" dirty="0">
                <a:latin typeface="Vladimir Script" panose="03050402040407070305" pitchFamily="66" charset="0"/>
              </a:rPr>
              <a:t>Mahalo!</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a:latin typeface="Calibri" panose="020F0502020204030204" pitchFamily="34" charset="0"/>
              </a:rPr>
              <a:t>               </a:t>
            </a:r>
            <a:r>
              <a:rPr lang="en-US" sz="5400" b="1" i="1" dirty="0">
                <a:latin typeface="Calibri" panose="020F0502020204030204" pitchFamily="34" charset="0"/>
              </a:rPr>
              <a:t>FFVP GOALS</a:t>
            </a:r>
          </a:p>
        </p:txBody>
      </p:sp>
      <p:sp>
        <p:nvSpPr>
          <p:cNvPr id="3" name="Content Placeholder 2"/>
          <p:cNvSpPr>
            <a:spLocks noGrp="1"/>
          </p:cNvSpPr>
          <p:nvPr>
            <p:ph idx="1"/>
          </p:nvPr>
        </p:nvSpPr>
        <p:spPr>
          <a:xfrm>
            <a:off x="1217612" y="1447800"/>
            <a:ext cx="9751060" cy="4572000"/>
          </a:xfrm>
        </p:spPr>
        <p:txBody>
          <a:bodyPr>
            <a:normAutofit fontScale="92500" lnSpcReduction="10000"/>
          </a:bodyPr>
          <a:lstStyle/>
          <a:p>
            <a:endParaRPr lang="en-US" dirty="0"/>
          </a:p>
          <a:p>
            <a:r>
              <a:rPr lang="en-US" sz="4000" b="1" dirty="0">
                <a:latin typeface="Calibri" panose="020F0502020204030204" pitchFamily="34" charset="0"/>
              </a:rPr>
              <a:t>Create a healthier school environment by providing healthy food choices.</a:t>
            </a:r>
          </a:p>
          <a:p>
            <a:r>
              <a:rPr lang="en-US" sz="4000" b="1" dirty="0">
                <a:latin typeface="Calibri" panose="020F0502020204030204" pitchFamily="34" charset="0"/>
              </a:rPr>
              <a:t>Expand the variety of produce students consume.</a:t>
            </a:r>
          </a:p>
          <a:p>
            <a:r>
              <a:rPr lang="en-US" sz="4000" b="1" dirty="0">
                <a:latin typeface="Calibri" panose="020F0502020204030204" pitchFamily="34" charset="0"/>
              </a:rPr>
              <a:t>Increase our students’ produce consumption.</a:t>
            </a:r>
          </a:p>
          <a:p>
            <a:r>
              <a:rPr lang="en-US" sz="4000" b="1" dirty="0">
                <a:latin typeface="Calibri" panose="020F0502020204030204" pitchFamily="34" charset="0"/>
              </a:rPr>
              <a:t>Make a difference in students’ diets to impact their present and future health.</a:t>
            </a:r>
          </a:p>
        </p:txBody>
      </p:sp>
    </p:spTree>
    <p:extLst>
      <p:ext uri="{BB962C8B-B14F-4D97-AF65-F5344CB8AC3E}">
        <p14:creationId xmlns:p14="http://schemas.microsoft.com/office/powerpoint/2010/main" val="331045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Any FFVP Q &amp; A / Discussion</a:t>
            </a:r>
          </a:p>
        </p:txBody>
      </p:sp>
      <p:sp>
        <p:nvSpPr>
          <p:cNvPr id="3" name="Content Placeholder 2"/>
          <p:cNvSpPr>
            <a:spLocks noGrp="1"/>
          </p:cNvSpPr>
          <p:nvPr>
            <p:ph idx="1"/>
          </p:nvPr>
        </p:nvSpPr>
        <p:spPr>
          <a:xfrm>
            <a:off x="684212" y="1600200"/>
            <a:ext cx="10668000" cy="4724400"/>
          </a:xfrm>
        </p:spPr>
        <p:txBody>
          <a:bodyPr>
            <a:normAutofit/>
          </a:bodyPr>
          <a:lstStyle/>
          <a:p>
            <a:pPr marL="0" indent="0">
              <a:buNone/>
            </a:pPr>
            <a:endParaRPr lang="en-US" dirty="0"/>
          </a:p>
        </p:txBody>
      </p:sp>
    </p:spTree>
    <p:extLst>
      <p:ext uri="{BB962C8B-B14F-4D97-AF65-F5344CB8AC3E}">
        <p14:creationId xmlns:p14="http://schemas.microsoft.com/office/powerpoint/2010/main" val="276005738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noAutofit/>
          </a:bodyPr>
          <a:lstStyle/>
          <a:p>
            <a:r>
              <a:rPr lang="en-US" sz="5400" dirty="0"/>
              <a:t>Program Objectives</a:t>
            </a:r>
          </a:p>
        </p:txBody>
      </p:sp>
      <p:sp>
        <p:nvSpPr>
          <p:cNvPr id="3" name="Content Placeholder 2"/>
          <p:cNvSpPr>
            <a:spLocks noGrp="1"/>
          </p:cNvSpPr>
          <p:nvPr>
            <p:ph sz="half" idx="1"/>
          </p:nvPr>
        </p:nvSpPr>
        <p:spPr>
          <a:xfrm>
            <a:off x="989012" y="1143000"/>
            <a:ext cx="5105400" cy="5410200"/>
          </a:xfrm>
        </p:spPr>
        <p:txBody>
          <a:bodyPr>
            <a:normAutofit fontScale="92500" lnSpcReduction="20000"/>
          </a:bodyPr>
          <a:lstStyle/>
          <a:p>
            <a:r>
              <a:rPr lang="en-US" b="1" dirty="0"/>
              <a:t>Build a strong school-level   FFVP team</a:t>
            </a:r>
          </a:p>
          <a:p>
            <a:r>
              <a:rPr lang="en-US" b="1" dirty="0"/>
              <a:t>Tie FFVP into school’s Wellness Plan</a:t>
            </a:r>
          </a:p>
          <a:p>
            <a:r>
              <a:rPr lang="en-US" b="1" dirty="0"/>
              <a:t>Develop effective program Action-Implementation Plan</a:t>
            </a:r>
          </a:p>
          <a:p>
            <a:r>
              <a:rPr lang="en-US" b="1" dirty="0"/>
              <a:t>Integrate FFVP into core curriculum</a:t>
            </a:r>
          </a:p>
          <a:p>
            <a:r>
              <a:rPr lang="en-US" b="1" dirty="0"/>
              <a:t>Create healthier school community</a:t>
            </a:r>
          </a:p>
          <a:p>
            <a:r>
              <a:rPr lang="en-US" b="1" dirty="0"/>
              <a:t>Develop nutrition education</a:t>
            </a:r>
          </a:p>
          <a:p>
            <a:r>
              <a:rPr lang="en-US" b="1" dirty="0"/>
              <a:t>Manage budget &amp; claim procedures</a:t>
            </a:r>
          </a:p>
        </p:txBody>
      </p:sp>
      <p:pic>
        <p:nvPicPr>
          <p:cNvPr id="6" name="Content Placeholder 5" descr="ProduceSafety.jpeg"/>
          <p:cNvPicPr>
            <a:picLocks noGrp="1" noChangeAspect="1"/>
          </p:cNvPicPr>
          <p:nvPr>
            <p:ph sz="half" idx="2"/>
          </p:nvPr>
        </p:nvPicPr>
        <p:blipFill>
          <a:blip r:embed="rId3">
            <a:lum bright="25000" contrast="29000"/>
            <a:alphaModFix/>
          </a:blip>
          <a:srcRect t="-12520" b="-12520"/>
          <a:stretch>
            <a:fillRect/>
          </a:stretch>
        </p:blipFill>
        <p:spPr>
          <a:xfrm>
            <a:off x="6094412" y="1143000"/>
            <a:ext cx="487553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9751060" cy="1295400"/>
          </a:xfrm>
        </p:spPr>
        <p:txBody>
          <a:bodyPr>
            <a:normAutofit/>
          </a:bodyPr>
          <a:lstStyle/>
          <a:p>
            <a:r>
              <a:rPr lang="en-US" sz="5400" b="1" dirty="0"/>
              <a:t>School Eligibility </a:t>
            </a:r>
          </a:p>
        </p:txBody>
      </p:sp>
      <p:sp>
        <p:nvSpPr>
          <p:cNvPr id="3" name="Content Placeholder 2"/>
          <p:cNvSpPr>
            <a:spLocks noGrp="1"/>
          </p:cNvSpPr>
          <p:nvPr>
            <p:ph idx="1"/>
          </p:nvPr>
        </p:nvSpPr>
        <p:spPr>
          <a:xfrm>
            <a:off x="1217612" y="1447800"/>
            <a:ext cx="9751060" cy="5257800"/>
          </a:xfrm>
        </p:spPr>
        <p:txBody>
          <a:bodyPr>
            <a:normAutofit fontScale="92500" lnSpcReduction="10000"/>
          </a:bodyPr>
          <a:lstStyle/>
          <a:p>
            <a:r>
              <a:rPr lang="en-US" b="1" dirty="0"/>
              <a:t>Must be a school with students within </a:t>
            </a:r>
            <a:r>
              <a:rPr lang="en-US" b="1" dirty="0" err="1"/>
              <a:t>PreK</a:t>
            </a:r>
            <a:r>
              <a:rPr lang="en-US" b="1" dirty="0"/>
              <a:t> - 6th grade </a:t>
            </a:r>
          </a:p>
          <a:p>
            <a:pPr lvl="1"/>
            <a:r>
              <a:rPr lang="en-US" sz="2800" b="1" dirty="0"/>
              <a:t>To be counted for FFVP, Pre-School students must be included in school’s enrollment</a:t>
            </a:r>
          </a:p>
          <a:p>
            <a:r>
              <a:rPr lang="en-US" b="1" dirty="0"/>
              <a:t>Must operate NSLP</a:t>
            </a:r>
          </a:p>
          <a:p>
            <a:r>
              <a:rPr lang="en-US" b="1" dirty="0"/>
              <a:t>Submit or Revise a yearly application (Keep FFVP Folder on Computer)</a:t>
            </a:r>
          </a:p>
          <a:p>
            <a:r>
              <a:rPr lang="en-US" b="1" dirty="0"/>
              <a:t>Must be committed to fulfilling program objectives</a:t>
            </a:r>
          </a:p>
          <a:p>
            <a:r>
              <a:rPr lang="en-US" b="1" dirty="0"/>
              <a:t>Priority schools have 50% or more of students eligible for Free or Reduced price meals (F/R%)</a:t>
            </a:r>
          </a:p>
          <a:p>
            <a:r>
              <a:rPr lang="en-US" b="1" dirty="0"/>
              <a:t>But, schools under 50% F/R can be accepted in FFVP if sufficient funds remain after schools with higher F/R% are accommodated</a:t>
            </a:r>
          </a:p>
          <a:p>
            <a:endParaRPr lang="en-US" dirty="0"/>
          </a:p>
          <a:p>
            <a:endParaRPr lang="en-US" dirty="0"/>
          </a:p>
          <a:p>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Applying/Renewing FFVP 21-22</a:t>
            </a:r>
          </a:p>
        </p:txBody>
      </p:sp>
      <p:sp>
        <p:nvSpPr>
          <p:cNvPr id="3" name="Content Placeholder 2"/>
          <p:cNvSpPr>
            <a:spLocks noGrp="1"/>
          </p:cNvSpPr>
          <p:nvPr>
            <p:ph idx="1"/>
          </p:nvPr>
        </p:nvSpPr>
        <p:spPr>
          <a:xfrm>
            <a:off x="1218883" y="1371600"/>
            <a:ext cx="9751060" cy="5029200"/>
          </a:xfrm>
        </p:spPr>
        <p:txBody>
          <a:bodyPr>
            <a:normAutofit/>
          </a:bodyPr>
          <a:lstStyle/>
          <a:p>
            <a:r>
              <a:rPr lang="en-US" b="1" dirty="0"/>
              <a:t>In Feb/March, the DOE Superintendent memo is  posted announcing to elementary school principals that the FFVP application process has began for the next school year. </a:t>
            </a:r>
          </a:p>
          <a:p>
            <a:r>
              <a:rPr lang="en-US" b="1" dirty="0"/>
              <a:t>All schools must apply or renew their FFVP application by the deadline to be eligible for FFVP in SY </a:t>
            </a:r>
            <a:r>
              <a:rPr lang="en-US" sz="3500" b="1" dirty="0"/>
              <a:t>21-22</a:t>
            </a:r>
            <a:r>
              <a:rPr lang="en-US" b="1" dirty="0"/>
              <a:t>.  </a:t>
            </a:r>
            <a:r>
              <a:rPr lang="en-US" b="1" u="sng" dirty="0">
                <a:solidFill>
                  <a:srgbClr val="FF0000"/>
                </a:solidFill>
              </a:rPr>
              <a:t>PLEASE TAKE NOTE!! </a:t>
            </a:r>
          </a:p>
          <a:p>
            <a:r>
              <a:rPr lang="en-US" b="1" dirty="0"/>
              <a:t>Once applications /renewals are accepted, the schools will be notified that their application or renewal has been accepted.</a:t>
            </a:r>
            <a:endParaRPr lang="en-US" dirty="0"/>
          </a:p>
          <a:p>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Allocation and Cost Claims</a:t>
            </a:r>
          </a:p>
        </p:txBody>
      </p:sp>
      <p:sp>
        <p:nvSpPr>
          <p:cNvPr id="3" name="Content Placeholder 2"/>
          <p:cNvSpPr>
            <a:spLocks noGrp="1"/>
          </p:cNvSpPr>
          <p:nvPr>
            <p:ph idx="1"/>
          </p:nvPr>
        </p:nvSpPr>
        <p:spPr>
          <a:xfrm>
            <a:off x="1218883" y="1371600"/>
            <a:ext cx="9751060" cy="5029200"/>
          </a:xfrm>
        </p:spPr>
        <p:txBody>
          <a:bodyPr>
            <a:normAutofit fontScale="92500" lnSpcReduction="10000"/>
          </a:bodyPr>
          <a:lstStyle/>
          <a:p>
            <a:r>
              <a:rPr lang="en-US" b="1" dirty="0"/>
              <a:t>Approved schools receive funds based on an allocation of $50 - $75 per student using enrollment figures of previous year’s Oct. data from the school for grades </a:t>
            </a:r>
            <a:r>
              <a:rPr lang="en-US" b="1" dirty="0" err="1"/>
              <a:t>PreK</a:t>
            </a:r>
            <a:r>
              <a:rPr lang="en-US" b="1" dirty="0"/>
              <a:t> - 6</a:t>
            </a:r>
          </a:p>
          <a:p>
            <a:r>
              <a:rPr lang="en-US" b="1" dirty="0"/>
              <a:t>Must submit a correct monthly claim on time and stay within budget (FFVP Workbook issued by HCNP)</a:t>
            </a:r>
          </a:p>
          <a:p>
            <a:r>
              <a:rPr lang="en-US" b="1" dirty="0"/>
              <a:t>Up to </a:t>
            </a:r>
            <a:r>
              <a:rPr lang="en-US" sz="3600" b="1" dirty="0"/>
              <a:t>10</a:t>
            </a:r>
            <a:r>
              <a:rPr lang="en-US" b="1" dirty="0"/>
              <a:t>% Administrative Costs– for planning,  ordering, paperwork, nutrition education planning; not prep/service</a:t>
            </a:r>
          </a:p>
          <a:p>
            <a:r>
              <a:rPr lang="en-US" b="1" dirty="0"/>
              <a:t>Any FFVP Equipment costs comes out of the Admin. Costs </a:t>
            </a:r>
          </a:p>
          <a:p>
            <a:r>
              <a:rPr lang="en-US" b="1" dirty="0"/>
              <a:t>Up to </a:t>
            </a:r>
            <a:r>
              <a:rPr lang="en-US" sz="3600" b="1" dirty="0"/>
              <a:t>20</a:t>
            </a:r>
            <a:r>
              <a:rPr lang="en-US" b="1" dirty="0"/>
              <a:t>% for Operating labor costs: Can include salary and fringe benefits for employee cost to wash, prep, distribute and serve FFVP</a:t>
            </a:r>
          </a:p>
          <a:p>
            <a:endParaRPr lang="en-US" dirty="0"/>
          </a:p>
          <a:p>
            <a:endParaRPr lang="en-US" dirty="0"/>
          </a:p>
        </p:txBody>
      </p:sp>
    </p:spTree>
    <p:extLst>
      <p:ext uri="{BB962C8B-B14F-4D97-AF65-F5344CB8AC3E}">
        <p14:creationId xmlns:p14="http://schemas.microsoft.com/office/powerpoint/2010/main" val="132068469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FFVP Usage in Hawaii</a:t>
            </a:r>
          </a:p>
        </p:txBody>
      </p:sp>
      <p:sp>
        <p:nvSpPr>
          <p:cNvPr id="5" name="Content Placeholder 4"/>
          <p:cNvSpPr>
            <a:spLocks noGrp="1"/>
          </p:cNvSpPr>
          <p:nvPr>
            <p:ph sz="half" idx="1"/>
          </p:nvPr>
        </p:nvSpPr>
        <p:spPr>
          <a:xfrm>
            <a:off x="1217612" y="1371600"/>
            <a:ext cx="4875530" cy="5334000"/>
          </a:xfrm>
        </p:spPr>
        <p:txBody>
          <a:bodyPr>
            <a:normAutofit lnSpcReduction="10000"/>
          </a:bodyPr>
          <a:lstStyle/>
          <a:p>
            <a:r>
              <a:rPr lang="en-US" b="1" dirty="0"/>
              <a:t>Any unused funding goes back to the USDA at the end of the year</a:t>
            </a:r>
          </a:p>
          <a:p>
            <a:r>
              <a:rPr lang="en-US" sz="3200" b="1" dirty="0"/>
              <a:t>Usually, just 80% of Hawaii’s FFVP Charter School funds get used</a:t>
            </a:r>
          </a:p>
          <a:p>
            <a:r>
              <a:rPr lang="en-US" b="1" dirty="0"/>
              <a:t>Latest Figures for Charters: 32% of FY Funds Unused</a:t>
            </a:r>
          </a:p>
          <a:p>
            <a:r>
              <a:rPr lang="en-US" b="1" dirty="0"/>
              <a:t>Only 2 Charters have used 90% or more up to Aug. claim.  </a:t>
            </a:r>
          </a:p>
          <a:p>
            <a:endParaRPr lang="en-US" b="1" dirty="0"/>
          </a:p>
          <a:p>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49525307"/>
              </p:ext>
            </p:extLst>
          </p:nvPr>
        </p:nvGraphicFramePr>
        <p:xfrm>
          <a:off x="6704012" y="1295400"/>
          <a:ext cx="4724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07190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5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5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5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8" name="OTLSHAPE_TB_00000000000000000000000000000000_LeftEndCaps"/>
          <p:cNvSpPr txBox="1"/>
          <p:nvPr>
            <p:custDataLst>
              <p:tags r:id="rId2"/>
            </p:custDataLst>
          </p:nvPr>
        </p:nvSpPr>
        <p:spPr>
          <a:xfrm>
            <a:off x="170973" y="2920485"/>
            <a:ext cx="580223"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2021</a:t>
            </a:r>
          </a:p>
        </p:txBody>
      </p:sp>
      <p:sp>
        <p:nvSpPr>
          <p:cNvPr id="9139" name="OTLSHAPE_TB_00000000000000000000000000000000_RightEndCaps"/>
          <p:cNvSpPr txBox="1"/>
          <p:nvPr>
            <p:custDataLst>
              <p:tags r:id="rId3"/>
            </p:custDataLst>
          </p:nvPr>
        </p:nvSpPr>
        <p:spPr>
          <a:xfrm>
            <a:off x="11411690" y="2920485"/>
            <a:ext cx="585930" cy="369332"/>
          </a:xfrm>
          <a:prstGeom prst="rect">
            <a:avLst/>
          </a:prstGeom>
          <a:noFill/>
        </p:spPr>
        <p:txBody>
          <a:bodyPr vert="horz" wrap="none" lIns="0" tIns="0" rIns="0" bIns="0" rtlCol="0" anchor="ctr" anchorCtr="0">
            <a:spAutoFit/>
          </a:bodyPr>
          <a:lstStyle/>
          <a:p>
            <a:pPr algn="ctr"/>
            <a:r>
              <a:rPr lang="en-US" spc="-36" dirty="0">
                <a:latin typeface="Corbel" panose="020B0503020204020204" pitchFamily="34" charset="0"/>
              </a:rPr>
              <a:t>2022</a:t>
            </a:r>
          </a:p>
        </p:txBody>
      </p:sp>
      <p:sp>
        <p:nvSpPr>
          <p:cNvPr id="9140" name="OTLSHAPE_TB_00000000000000000000000000000000_ScaleContainer"/>
          <p:cNvSpPr/>
          <p:nvPr>
            <p:custDataLst>
              <p:tags r:id="rId4"/>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5"/>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6"/>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7"/>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a:solidFill>
                  <a:schemeClr val="dk1"/>
                </a:solidFill>
                <a:latin typeface="Calibri" panose="020F0502020204030204" pitchFamily="34" charset="0"/>
              </a:rPr>
              <a:t>Today</a:t>
            </a:r>
          </a:p>
        </p:txBody>
      </p:sp>
      <p:sp>
        <p:nvSpPr>
          <p:cNvPr id="9144" name="OTLSHAPE_TB_00000000000000000000000000000000_TimescaleInterval1"/>
          <p:cNvSpPr txBox="1"/>
          <p:nvPr>
            <p:custDataLst>
              <p:tags r:id="rId8"/>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JUL</a:t>
            </a:r>
          </a:p>
        </p:txBody>
      </p:sp>
      <p:sp>
        <p:nvSpPr>
          <p:cNvPr id="9146" name="OTLSHAPE_TB_00000000000000000000000000000000_TimescaleInterval2"/>
          <p:cNvSpPr txBox="1"/>
          <p:nvPr>
            <p:custDataLst>
              <p:tags r:id="rId9"/>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cxnSp>
        <p:nvCxnSpPr>
          <p:cNvPr id="9147" name="OTLSHAPE_TB_00000000000000000000000000000000_Separator2"/>
          <p:cNvCxnSpPr/>
          <p:nvPr>
            <p:custDataLst>
              <p:tags r:id="rId10"/>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1"/>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OCT</a:t>
            </a:r>
          </a:p>
        </p:txBody>
      </p:sp>
      <p:sp>
        <p:nvSpPr>
          <p:cNvPr id="9152" name="OTLSHAPE_TB_00000000000000000000000000000000_TimescaleInterval5"/>
          <p:cNvSpPr txBox="1"/>
          <p:nvPr>
            <p:custDataLst>
              <p:tags r:id="rId12"/>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a:solidFill>
                  <a:srgbClr val="2CF04D"/>
                </a:solidFill>
                <a:latin typeface="Calibri" panose="020F0502020204030204" pitchFamily="34" charset="0"/>
              </a:rPr>
              <a:t>NOV</a:t>
            </a:r>
          </a:p>
        </p:txBody>
      </p:sp>
      <p:sp>
        <p:nvSpPr>
          <p:cNvPr id="9154" name="OTLSHAPE_TB_00000000000000000000000000000000_TimescaleInterval6"/>
          <p:cNvSpPr txBox="1"/>
          <p:nvPr>
            <p:custDataLst>
              <p:tags r:id="rId13"/>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DEC</a:t>
            </a:r>
          </a:p>
        </p:txBody>
      </p:sp>
      <p:sp>
        <p:nvSpPr>
          <p:cNvPr id="9156" name="OTLSHAPE_TB_00000000000000000000000000000000_TimescaleInterval7"/>
          <p:cNvSpPr txBox="1"/>
          <p:nvPr>
            <p:custDataLst>
              <p:tags r:id="rId14"/>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JAN</a:t>
            </a:r>
          </a:p>
        </p:txBody>
      </p:sp>
      <p:cxnSp>
        <p:nvCxnSpPr>
          <p:cNvPr id="9159" name="OTLSHAPE_TB_00000000000000000000000000000000_Separator8"/>
          <p:cNvCxnSpPr/>
          <p:nvPr>
            <p:custDataLst>
              <p:tags r:id="rId15"/>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6"/>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a:solidFill>
                  <a:srgbClr val="2CF04D"/>
                </a:solidFill>
                <a:latin typeface="Calibri" panose="020F0502020204030204" pitchFamily="34" charset="0"/>
              </a:rPr>
              <a:t>MAR</a:t>
            </a:r>
          </a:p>
        </p:txBody>
      </p:sp>
      <p:sp>
        <p:nvSpPr>
          <p:cNvPr id="9168" name="OTLSHAPE_M_52743de8bb6d4044896f473898fe9da7_Title"/>
          <p:cNvSpPr txBox="1"/>
          <p:nvPr>
            <p:custDataLst>
              <p:tags r:id="rId17"/>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a:solidFill>
                  <a:srgbClr val="2CF04D"/>
                </a:solidFill>
                <a:latin typeface="Calibri" panose="020F0502020204030204" pitchFamily="34" charset="0"/>
              </a:rPr>
              <a:t>FY BEGINS OCT 1</a:t>
            </a:r>
          </a:p>
        </p:txBody>
      </p:sp>
      <p:sp>
        <p:nvSpPr>
          <p:cNvPr id="9170" name="OTLSHAPE_M_52743de8bb6d4044896f473898fe9da7_Shape"/>
          <p:cNvSpPr/>
          <p:nvPr>
            <p:custDataLst>
              <p:tags r:id="rId18"/>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19"/>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a:solidFill>
                  <a:srgbClr val="0070C0"/>
                </a:solidFill>
                <a:latin typeface="Calibri" panose="020F0502020204030204" pitchFamily="34" charset="0"/>
              </a:rPr>
              <a:t>NEW FY ALLOCATION STARTS OCT 1 </a:t>
            </a:r>
          </a:p>
        </p:txBody>
      </p:sp>
      <p:sp>
        <p:nvSpPr>
          <p:cNvPr id="9178" name="OTLSHAPE_M_6a283b367375415b92b0e5fc4e16a0cc_Date" hidden="1"/>
          <p:cNvSpPr txBox="1"/>
          <p:nvPr>
            <p:custDataLst>
              <p:tags r:id="rId20"/>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Nov 7</a:t>
            </a:r>
          </a:p>
        </p:txBody>
      </p:sp>
      <p:sp>
        <p:nvSpPr>
          <p:cNvPr id="9181" name="OTLSHAPE_M_7b0996464ffd4cd3a3b383ab1ba22438_Date" hidden="1"/>
          <p:cNvSpPr txBox="1"/>
          <p:nvPr>
            <p:custDataLst>
              <p:tags r:id="rId21"/>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Dec 20</a:t>
            </a:r>
          </a:p>
        </p:txBody>
      </p:sp>
      <p:sp>
        <p:nvSpPr>
          <p:cNvPr id="9184" name="OTLSHAPE_M_7f583de0854a4cacb89837f3a379bb4a_Date"/>
          <p:cNvSpPr txBox="1"/>
          <p:nvPr>
            <p:custDataLst>
              <p:tags r:id="rId22"/>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a:solidFill>
                  <a:schemeClr val="accent3"/>
                </a:solidFill>
                <a:latin typeface="Calibri" panose="020F0502020204030204" pitchFamily="34" charset="0"/>
              </a:rPr>
              <a:t>FY ENDS SEP 30</a:t>
            </a:r>
          </a:p>
        </p:txBody>
      </p:sp>
      <p:sp>
        <p:nvSpPr>
          <p:cNvPr id="9187" name="OTLSHAPE_T_7c518fb37f2142bb8e0445920d0403b5_ShapePercentage" hidden="1"/>
          <p:cNvSpPr/>
          <p:nvPr>
            <p:custDataLst>
              <p:tags r:id="rId23"/>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4"/>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6 days</a:t>
            </a:r>
          </a:p>
        </p:txBody>
      </p:sp>
      <p:sp>
        <p:nvSpPr>
          <p:cNvPr id="9189" name="OTLSHAPE_T_7c518fb37f2142bb8e0445920d0403b5_TextPercentage" hidden="1"/>
          <p:cNvSpPr txBox="1"/>
          <p:nvPr>
            <p:custDataLst>
              <p:tags r:id="rId25"/>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6"/>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28"/>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29"/>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18 days</a:t>
            </a:r>
          </a:p>
        </p:txBody>
      </p:sp>
      <p:sp>
        <p:nvSpPr>
          <p:cNvPr id="9197" name="OTLSHAPE_T_be3ae38f60b3402d8a13f1e91eec41f5_TextPercentage" hidden="1"/>
          <p:cNvSpPr txBox="1"/>
          <p:nvPr>
            <p:custDataLst>
              <p:tags r:id="rId30"/>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1"/>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3"/>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OCTOBER -  MAY  SY 2021-22</a:t>
            </a:r>
          </a:p>
        </p:txBody>
      </p:sp>
      <p:sp>
        <p:nvSpPr>
          <p:cNvPr id="9202" name="OTLSHAPE_T_9aa183d65df24b0c8fecd0a002471583_Shape"/>
          <p:cNvSpPr/>
          <p:nvPr>
            <p:custDataLst>
              <p:tags r:id="rId34"/>
            </p:custDataLst>
          </p:nvPr>
        </p:nvSpPr>
        <p:spPr>
          <a:xfrm>
            <a:off x="2059415" y="3879503"/>
            <a:ext cx="7565219" cy="256187"/>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5"/>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6"/>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24 days</a:t>
            </a:r>
          </a:p>
        </p:txBody>
      </p:sp>
      <p:sp>
        <p:nvSpPr>
          <p:cNvPr id="9205" name="OTLSHAPE_T_9aa183d65df24b0c8fecd0a002471583_TextPercentage" hidden="1"/>
          <p:cNvSpPr txBox="1"/>
          <p:nvPr>
            <p:custDataLst>
              <p:tags r:id="rId37"/>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38"/>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0"/>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1"/>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16 days</a:t>
            </a:r>
          </a:p>
        </p:txBody>
      </p:sp>
      <p:sp>
        <p:nvSpPr>
          <p:cNvPr id="9213" name="OTLSHAPE_T_06a6a20021ea4acdac20b41f7b37b0dd_TextPercentage" hidden="1"/>
          <p:cNvSpPr txBox="1"/>
          <p:nvPr>
            <p:custDataLst>
              <p:tags r:id="rId42"/>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3"/>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5"/>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a:solidFill>
                  <a:srgbClr val="7F7F7F"/>
                </a:solidFill>
                <a:latin typeface="Calibri" panose="020F0502020204030204" pitchFamily="34" charset="0"/>
              </a:rPr>
              <a:t>SY 2022-23 - AUGUST – SEP 30 </a:t>
            </a:r>
          </a:p>
        </p:txBody>
      </p:sp>
      <p:sp>
        <p:nvSpPr>
          <p:cNvPr id="9218" name="OTLSHAPE_T_e6f5c918bdd649a1ac919cf22468a23b_Shape"/>
          <p:cNvSpPr/>
          <p:nvPr>
            <p:custDataLst>
              <p:tags r:id="rId46"/>
            </p:custDataLst>
          </p:nvPr>
        </p:nvSpPr>
        <p:spPr>
          <a:xfrm>
            <a:off x="9336843" y="3892693"/>
            <a:ext cx="202126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7"/>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48"/>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25 days</a:t>
            </a:r>
          </a:p>
        </p:txBody>
      </p:sp>
      <p:sp>
        <p:nvSpPr>
          <p:cNvPr id="9221" name="OTLSHAPE_T_e6f5c918bdd649a1ac919cf22468a23b_TextPercentage" hidden="1"/>
          <p:cNvSpPr txBox="1"/>
          <p:nvPr>
            <p:custDataLst>
              <p:tags r:id="rId49"/>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0"/>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a:solidFill>
                  <a:srgbClr val="00B050"/>
                </a:solidFill>
                <a:latin typeface="Arial Black" panose="020B0A04020102020204" pitchFamily="34" charset="0"/>
                <a:cs typeface="Aharoni" panose="02010803020104030203" pitchFamily="2" charset="-79"/>
              </a:rPr>
              <a:t>FFVP FISCAL YEAR TIMELINE </a:t>
            </a:r>
          </a:p>
        </p:txBody>
      </p:sp>
      <p:sp>
        <p:nvSpPr>
          <p:cNvPr id="93" name="OTLSHAPE_TB_00000000000000000000000000000000_TimescaleInterval6"/>
          <p:cNvSpPr txBox="1"/>
          <p:nvPr>
            <p:custDataLst>
              <p:tags r:id="rId52"/>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FEB</a:t>
            </a:r>
          </a:p>
        </p:txBody>
      </p:sp>
      <p:sp>
        <p:nvSpPr>
          <p:cNvPr id="94" name="OTLSHAPE_TB_00000000000000000000000000000000_TimescaleInterval6"/>
          <p:cNvSpPr txBox="1"/>
          <p:nvPr>
            <p:custDataLst>
              <p:tags r:id="rId53"/>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APR</a:t>
            </a:r>
          </a:p>
        </p:txBody>
      </p:sp>
      <p:sp>
        <p:nvSpPr>
          <p:cNvPr id="95" name="OTLSHAPE_TB_00000000000000000000000000000000_TimescaleInterval6"/>
          <p:cNvSpPr txBox="1"/>
          <p:nvPr>
            <p:custDataLst>
              <p:tags r:id="rId54"/>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MAY</a:t>
            </a:r>
          </a:p>
        </p:txBody>
      </p:sp>
      <p:sp>
        <p:nvSpPr>
          <p:cNvPr id="96" name="OTLSHAPE_TB_00000000000000000000000000000000_TimescaleInterval6"/>
          <p:cNvSpPr txBox="1"/>
          <p:nvPr>
            <p:custDataLst>
              <p:tags r:id="rId55"/>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a:solidFill>
                  <a:srgbClr val="2CF04D"/>
                </a:solidFill>
                <a:latin typeface="Calibri" panose="020F0502020204030204" pitchFamily="34" charset="0"/>
              </a:rPr>
              <a:t>JUN</a:t>
            </a:r>
          </a:p>
        </p:txBody>
      </p:sp>
      <p:sp>
        <p:nvSpPr>
          <p:cNvPr id="101" name="OTLSHAPE_TB_00000000000000000000000000000000_TimescaleInterval2"/>
          <p:cNvSpPr txBox="1"/>
          <p:nvPr>
            <p:custDataLst>
              <p:tags r:id="rId56"/>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9" name="OTLSHAPE_M_52743de8bb6d4044896f473898fe9da7_Shape"/>
          <p:cNvSpPr/>
          <p:nvPr>
            <p:custDataLst>
              <p:tags r:id="rId57"/>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58"/>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59"/>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AUG</a:t>
            </a:r>
          </a:p>
        </p:txBody>
      </p:sp>
      <p:sp>
        <p:nvSpPr>
          <p:cNvPr id="68" name="OTLSHAPE_TB_00000000000000000000000000000000_TimescaleInterval2"/>
          <p:cNvSpPr txBox="1"/>
          <p:nvPr>
            <p:custDataLst>
              <p:tags r:id="rId60"/>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a:solidFill>
                  <a:srgbClr val="FFFF00"/>
                </a:solidFill>
                <a:latin typeface="Calibri" panose="020F0502020204030204" pitchFamily="34" charset="0"/>
              </a:rPr>
              <a:t>SEP</a:t>
            </a:r>
          </a:p>
        </p:txBody>
      </p:sp>
    </p:spTree>
    <p:custDataLst>
      <p:tags r:id="rId1"/>
    </p:custDataLst>
    <p:extLst>
      <p:ext uri="{BB962C8B-B14F-4D97-AF65-F5344CB8AC3E}">
        <p14:creationId xmlns:p14="http://schemas.microsoft.com/office/powerpoint/2010/main" val="26166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3694</Words>
  <Application>Microsoft Office PowerPoint</Application>
  <PresentationFormat>Custom</PresentationFormat>
  <Paragraphs>309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Aharoni</vt:lpstr>
      <vt:lpstr>Arial</vt:lpstr>
      <vt:lpstr>Arial Black</vt:lpstr>
      <vt:lpstr>Arial Narrow</vt:lpstr>
      <vt:lpstr>Calibri</vt:lpstr>
      <vt:lpstr>Constantia</vt:lpstr>
      <vt:lpstr>Corbel</vt:lpstr>
      <vt:lpstr>Vladimir Script</vt:lpstr>
      <vt:lpstr>Wingdings</vt:lpstr>
      <vt:lpstr>TS102787942</vt:lpstr>
      <vt:lpstr>Fresh Fruit and Vegetable Program Fiscal Year 2021-22 Online Training Session for SFAs</vt:lpstr>
      <vt:lpstr>               FFVP Waiver Update</vt:lpstr>
      <vt:lpstr>               FFVP GOALS</vt:lpstr>
      <vt:lpstr>Program Objectives</vt:lpstr>
      <vt:lpstr>School Eligibility </vt:lpstr>
      <vt:lpstr>Applying/Renewing FFVP 21-22</vt:lpstr>
      <vt:lpstr>Allocation and Cost Claims</vt:lpstr>
      <vt:lpstr>FFVP Usage in Hawaii</vt:lpstr>
      <vt:lpstr>FFVP FISCAL YEAR TIMELINE </vt:lpstr>
      <vt:lpstr>FFVP FISCAL YEAR TIMELINE </vt:lpstr>
      <vt:lpstr>FFVP FISCAL YEAR TIMELINE </vt:lpstr>
      <vt:lpstr>FFVP FY21-22 CLAIMS WORKBOOK</vt:lpstr>
      <vt:lpstr>FFVP FY21-22 CLAIMS WORKBOOK</vt:lpstr>
      <vt:lpstr>FFVP FY21-22 CLAIMS WORKBOOK</vt:lpstr>
      <vt:lpstr>FFVP MONTHLY CLAIM</vt:lpstr>
      <vt:lpstr>FFVP Produce Procurement</vt:lpstr>
      <vt:lpstr>Sample of  Form 10-B  for  FFVP</vt:lpstr>
      <vt:lpstr>      FFVP HANDBOOK (2010)</vt:lpstr>
      <vt:lpstr>Handbook Highlights</vt:lpstr>
      <vt:lpstr>Handbook Highlights</vt:lpstr>
      <vt:lpstr>Handbook Highlights</vt:lpstr>
      <vt:lpstr>Handbook Highlights</vt:lpstr>
      <vt:lpstr>Program Implementation (strongly suggested for successful program)</vt:lpstr>
      <vt:lpstr>Best times and Places to Serve</vt:lpstr>
      <vt:lpstr>Marketing and Promotion</vt:lpstr>
      <vt:lpstr>Nutrition Education</vt:lpstr>
      <vt:lpstr>School Environment</vt:lpstr>
      <vt:lpstr>Create a Healthier School</vt:lpstr>
      <vt:lpstr>Contact Information</vt:lpstr>
      <vt:lpstr>Any FFVP Q &amp; A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2013-05-09T22:16:34Z</cp:lastPrinted>
  <dcterms:created xsi:type="dcterms:W3CDTF">2013-06-06T00:30:41Z</dcterms:created>
  <dcterms:modified xsi:type="dcterms:W3CDTF">2022-03-17T03:13:59Z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