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3" r:id="rId18"/>
    <p:sldId id="274" r:id="rId19"/>
    <p:sldId id="278" r:id="rId20"/>
    <p:sldId id="275" r:id="rId21"/>
    <p:sldId id="283" r:id="rId22"/>
    <p:sldId id="276" r:id="rId23"/>
    <p:sldId id="277" r:id="rId24"/>
    <p:sldId id="295" r:id="rId25"/>
    <p:sldId id="279" r:id="rId26"/>
    <p:sldId id="280" r:id="rId27"/>
    <p:sldId id="281" r:id="rId28"/>
    <p:sldId id="282" r:id="rId29"/>
    <p:sldId id="291" r:id="rId30"/>
    <p:sldId id="286" r:id="rId31"/>
    <p:sldId id="289" r:id="rId32"/>
    <p:sldId id="287" r:id="rId33"/>
    <p:sldId id="292" r:id="rId34"/>
    <p:sldId id="293" r:id="rId35"/>
    <p:sldId id="288" r:id="rId36"/>
    <p:sldId id="294" r:id="rId37"/>
    <p:sldId id="285" r:id="rId3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78171" autoAdjust="0"/>
  </p:normalViewPr>
  <p:slideViewPr>
    <p:cSldViewPr snapToGrid="0">
      <p:cViewPr varScale="1">
        <p:scale>
          <a:sx n="89" d="100"/>
          <a:sy n="89" d="100"/>
        </p:scale>
        <p:origin x="118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F226C-64D3-40D8-B6C3-B237BEC5FD1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C1837DC-1EC2-4BBA-A35B-1160DD760E19}">
      <dgm:prSet phldrT="[Text]"/>
      <dgm:spPr/>
      <dgm:t>
        <a:bodyPr/>
        <a:lstStyle/>
        <a:p>
          <a:r>
            <a:rPr lang="en-US" dirty="0"/>
            <a:t>Student enrollment:                         </a:t>
          </a:r>
          <a:r>
            <a:rPr lang="en-US" b="1" dirty="0"/>
            <a:t>2,499 or less</a:t>
          </a:r>
        </a:p>
      </dgm:t>
    </dgm:pt>
    <dgm:pt modelId="{942670C7-C965-4509-9B62-F260EB15CCF9}" type="parTrans" cxnId="{B6B98E23-2D2C-4ADD-94D8-234D0C474E71}">
      <dgm:prSet/>
      <dgm:spPr/>
      <dgm:t>
        <a:bodyPr/>
        <a:lstStyle/>
        <a:p>
          <a:endParaRPr lang="en-US"/>
        </a:p>
      </dgm:t>
    </dgm:pt>
    <dgm:pt modelId="{8F2CE7DE-8A43-43A3-9103-7177D25BF90E}" type="sibTrans" cxnId="{B6B98E23-2D2C-4ADD-94D8-234D0C474E71}">
      <dgm:prSet/>
      <dgm:spPr/>
      <dgm:t>
        <a:bodyPr/>
        <a:lstStyle/>
        <a:p>
          <a:endParaRPr lang="en-US"/>
        </a:p>
      </dgm:t>
    </dgm:pt>
    <dgm:pt modelId="{E2F0AF58-68F2-40C5-A1F5-4C500915115D}">
      <dgm:prSet phldrT="[Text]" phldr="1"/>
      <dgm:spPr>
        <a:solidFill>
          <a:schemeClr val="accent4">
            <a:lumMod val="60000"/>
            <a:lumOff val="40000"/>
          </a:schemeClr>
        </a:solidFill>
      </dgm:spPr>
      <dgm:t>
        <a:bodyPr/>
        <a:lstStyle/>
        <a:p>
          <a:endParaRPr lang="en-US" dirty="0"/>
        </a:p>
      </dgm:t>
    </dgm:pt>
    <dgm:pt modelId="{E0B4E78D-7A90-4B87-B9D6-5571462860AF}" type="parTrans" cxnId="{0443A9AB-D883-446E-9E63-EB064F1689A2}">
      <dgm:prSet/>
      <dgm:spPr/>
      <dgm:t>
        <a:bodyPr/>
        <a:lstStyle/>
        <a:p>
          <a:endParaRPr lang="en-US"/>
        </a:p>
      </dgm:t>
    </dgm:pt>
    <dgm:pt modelId="{ECFBF986-301F-4CBD-9887-AA514EE55F2B}" type="sibTrans" cxnId="{0443A9AB-D883-446E-9E63-EB064F1689A2}">
      <dgm:prSet/>
      <dgm:spPr/>
      <dgm:t>
        <a:bodyPr/>
        <a:lstStyle/>
        <a:p>
          <a:endParaRPr lang="en-US"/>
        </a:p>
      </dgm:t>
    </dgm:pt>
    <dgm:pt modelId="{757A2610-2AE2-4706-ACBB-3E6F046A3273}">
      <dgm:prSet phldrT="[Text]"/>
      <dgm:spPr/>
      <dgm:t>
        <a:bodyPr/>
        <a:lstStyle/>
        <a:p>
          <a:r>
            <a:rPr lang="en-US" dirty="0"/>
            <a:t>Student enrollment:                              </a:t>
          </a:r>
          <a:r>
            <a:rPr lang="en-US" b="1" dirty="0"/>
            <a:t>2,500-9,999 </a:t>
          </a:r>
        </a:p>
      </dgm:t>
    </dgm:pt>
    <dgm:pt modelId="{92511827-5E7A-4AC3-AD6F-A92B5933FB04}" type="parTrans" cxnId="{43945F38-23D4-4A08-80DE-E31251F226E1}">
      <dgm:prSet/>
      <dgm:spPr/>
      <dgm:t>
        <a:bodyPr/>
        <a:lstStyle/>
        <a:p>
          <a:endParaRPr lang="en-US"/>
        </a:p>
      </dgm:t>
    </dgm:pt>
    <dgm:pt modelId="{24C061C6-69A3-461A-9F47-67E99A7643E8}" type="sibTrans" cxnId="{43945F38-23D4-4A08-80DE-E31251F226E1}">
      <dgm:prSet/>
      <dgm:spPr/>
      <dgm:t>
        <a:bodyPr/>
        <a:lstStyle/>
        <a:p>
          <a:endParaRPr lang="en-US"/>
        </a:p>
      </dgm:t>
    </dgm:pt>
    <dgm:pt modelId="{9B08B275-4980-4330-9963-359D6EC3A166}">
      <dgm:prSet phldrT="[Text]" phldr="1"/>
      <dgm:spPr>
        <a:solidFill>
          <a:schemeClr val="bg2">
            <a:lumMod val="75000"/>
          </a:schemeClr>
        </a:solidFill>
      </dgm:spPr>
      <dgm:t>
        <a:bodyPr/>
        <a:lstStyle/>
        <a:p>
          <a:endParaRPr lang="en-US" dirty="0"/>
        </a:p>
      </dgm:t>
    </dgm:pt>
    <dgm:pt modelId="{8E596611-51F4-4AB2-9BF4-17A2BF7D6842}" type="parTrans" cxnId="{186AAD65-6FEE-48E4-A7A4-99918760B96B}">
      <dgm:prSet/>
      <dgm:spPr/>
      <dgm:t>
        <a:bodyPr/>
        <a:lstStyle/>
        <a:p>
          <a:endParaRPr lang="en-US"/>
        </a:p>
      </dgm:t>
    </dgm:pt>
    <dgm:pt modelId="{CD9962A2-3036-4DCE-BB81-50AFD07C897E}" type="sibTrans" cxnId="{186AAD65-6FEE-48E4-A7A4-99918760B96B}">
      <dgm:prSet/>
      <dgm:spPr/>
      <dgm:t>
        <a:bodyPr/>
        <a:lstStyle/>
        <a:p>
          <a:endParaRPr lang="en-US"/>
        </a:p>
      </dgm:t>
    </dgm:pt>
    <dgm:pt modelId="{8C30A2EF-6731-4BE6-AC7B-C858D6CF26C0}">
      <dgm:prSet phldrT="[Text]"/>
      <dgm:spPr/>
      <dgm:t>
        <a:bodyPr/>
        <a:lstStyle/>
        <a:p>
          <a:r>
            <a:rPr lang="en-US" b="0" dirty="0"/>
            <a:t>Student enrollment:                         </a:t>
          </a:r>
          <a:r>
            <a:rPr lang="en-US" b="1" dirty="0"/>
            <a:t>10,000 or more</a:t>
          </a:r>
        </a:p>
      </dgm:t>
    </dgm:pt>
    <dgm:pt modelId="{086DC28F-80FF-4DEC-A8B3-F22956B83579}" type="parTrans" cxnId="{1A709CE8-5411-4B99-BBB7-15B48052CD25}">
      <dgm:prSet/>
      <dgm:spPr/>
      <dgm:t>
        <a:bodyPr/>
        <a:lstStyle/>
        <a:p>
          <a:endParaRPr lang="en-US"/>
        </a:p>
      </dgm:t>
    </dgm:pt>
    <dgm:pt modelId="{D5D6FC4A-F855-469A-BBA9-B6796D75E18E}" type="sibTrans" cxnId="{1A709CE8-5411-4B99-BBB7-15B48052CD25}">
      <dgm:prSet/>
      <dgm:spPr/>
      <dgm:t>
        <a:bodyPr/>
        <a:lstStyle/>
        <a:p>
          <a:endParaRPr lang="en-US"/>
        </a:p>
      </dgm:t>
    </dgm:pt>
    <dgm:pt modelId="{AB4F9D36-1B1E-43A4-BCB9-6FF15948A574}">
      <dgm:prSet phldrT="[Text]" phldr="1"/>
      <dgm:spPr/>
      <dgm:t>
        <a:bodyPr/>
        <a:lstStyle/>
        <a:p>
          <a:endParaRPr lang="en-US" dirty="0"/>
        </a:p>
      </dgm:t>
    </dgm:pt>
    <dgm:pt modelId="{D7E3974D-040B-43FA-A994-8410A76F324C}" type="sibTrans" cxnId="{B01DBCD5-D9FD-4AEA-B91F-9B2FCA9E28A7}">
      <dgm:prSet/>
      <dgm:spPr/>
      <dgm:t>
        <a:bodyPr/>
        <a:lstStyle/>
        <a:p>
          <a:endParaRPr lang="en-US"/>
        </a:p>
      </dgm:t>
    </dgm:pt>
    <dgm:pt modelId="{A03F625E-CBA9-496B-89DF-A5108DB07201}" type="parTrans" cxnId="{B01DBCD5-D9FD-4AEA-B91F-9B2FCA9E28A7}">
      <dgm:prSet/>
      <dgm:spPr/>
      <dgm:t>
        <a:bodyPr/>
        <a:lstStyle/>
        <a:p>
          <a:endParaRPr lang="en-US"/>
        </a:p>
      </dgm:t>
    </dgm:pt>
    <dgm:pt modelId="{0F8357C5-9B0C-4281-AC24-0CB235B2A449}" type="pres">
      <dgm:prSet presAssocID="{263F226C-64D3-40D8-B6C3-B237BEC5FD18}" presName="linearFlow" presStyleCnt="0">
        <dgm:presLayoutVars>
          <dgm:dir/>
          <dgm:animLvl val="lvl"/>
          <dgm:resizeHandles val="exact"/>
        </dgm:presLayoutVars>
      </dgm:prSet>
      <dgm:spPr/>
    </dgm:pt>
    <dgm:pt modelId="{FB87A702-A58F-4EC6-BAEE-CBE06CA176CB}" type="pres">
      <dgm:prSet presAssocID="{AB4F9D36-1B1E-43A4-BCB9-6FF15948A574}" presName="composite" presStyleCnt="0"/>
      <dgm:spPr/>
    </dgm:pt>
    <dgm:pt modelId="{D3087B08-68DF-4D25-BFC6-49DB6AF8F1E5}" type="pres">
      <dgm:prSet presAssocID="{AB4F9D36-1B1E-43A4-BCB9-6FF15948A574}" presName="parentText" presStyleLbl="alignNode1" presStyleIdx="0" presStyleCnt="3">
        <dgm:presLayoutVars>
          <dgm:chMax val="1"/>
          <dgm:bulletEnabled val="1"/>
        </dgm:presLayoutVars>
      </dgm:prSet>
      <dgm:spPr/>
    </dgm:pt>
    <dgm:pt modelId="{0E7BD2DB-D3A3-4D90-8CFA-68A5B35FA7ED}" type="pres">
      <dgm:prSet presAssocID="{AB4F9D36-1B1E-43A4-BCB9-6FF15948A574}" presName="descendantText" presStyleLbl="alignAcc1" presStyleIdx="0" presStyleCnt="3">
        <dgm:presLayoutVars>
          <dgm:bulletEnabled val="1"/>
        </dgm:presLayoutVars>
      </dgm:prSet>
      <dgm:spPr/>
    </dgm:pt>
    <dgm:pt modelId="{AA871B3E-685B-4185-9D3F-20CB5B6D6434}" type="pres">
      <dgm:prSet presAssocID="{D7E3974D-040B-43FA-A994-8410A76F324C}" presName="sp" presStyleCnt="0"/>
      <dgm:spPr/>
    </dgm:pt>
    <dgm:pt modelId="{E3F6A32B-6D0B-461F-B33E-085D0B8FE6A9}" type="pres">
      <dgm:prSet presAssocID="{E2F0AF58-68F2-40C5-A1F5-4C500915115D}" presName="composite" presStyleCnt="0"/>
      <dgm:spPr/>
    </dgm:pt>
    <dgm:pt modelId="{079B383D-2B60-4B67-8A74-AC4A44229EC7}" type="pres">
      <dgm:prSet presAssocID="{E2F0AF58-68F2-40C5-A1F5-4C500915115D}" presName="parentText" presStyleLbl="alignNode1" presStyleIdx="1" presStyleCnt="3">
        <dgm:presLayoutVars>
          <dgm:chMax val="1"/>
          <dgm:bulletEnabled val="1"/>
        </dgm:presLayoutVars>
      </dgm:prSet>
      <dgm:spPr/>
    </dgm:pt>
    <dgm:pt modelId="{2CA50D36-90C5-41B3-A0A1-33C62D115B8B}" type="pres">
      <dgm:prSet presAssocID="{E2F0AF58-68F2-40C5-A1F5-4C500915115D}" presName="descendantText" presStyleLbl="alignAcc1" presStyleIdx="1" presStyleCnt="3">
        <dgm:presLayoutVars>
          <dgm:bulletEnabled val="1"/>
        </dgm:presLayoutVars>
      </dgm:prSet>
      <dgm:spPr/>
    </dgm:pt>
    <dgm:pt modelId="{D99EB2E3-E647-4CBC-A0CD-015D585861AD}" type="pres">
      <dgm:prSet presAssocID="{ECFBF986-301F-4CBD-9887-AA514EE55F2B}" presName="sp" presStyleCnt="0"/>
      <dgm:spPr/>
    </dgm:pt>
    <dgm:pt modelId="{E7E92E94-A1BC-405D-8DAA-A2D45CB3AD6A}" type="pres">
      <dgm:prSet presAssocID="{9B08B275-4980-4330-9963-359D6EC3A166}" presName="composite" presStyleCnt="0"/>
      <dgm:spPr/>
    </dgm:pt>
    <dgm:pt modelId="{677A0F7B-62AA-4A2C-ABF4-1CDE7A2B6905}" type="pres">
      <dgm:prSet presAssocID="{9B08B275-4980-4330-9963-359D6EC3A166}" presName="parentText" presStyleLbl="alignNode1" presStyleIdx="2" presStyleCnt="3">
        <dgm:presLayoutVars>
          <dgm:chMax val="1"/>
          <dgm:bulletEnabled val="1"/>
        </dgm:presLayoutVars>
      </dgm:prSet>
      <dgm:spPr/>
    </dgm:pt>
    <dgm:pt modelId="{BC3DE50E-2E71-4337-9C84-D736C609353F}" type="pres">
      <dgm:prSet presAssocID="{9B08B275-4980-4330-9963-359D6EC3A166}" presName="descendantText" presStyleLbl="alignAcc1" presStyleIdx="2" presStyleCnt="3">
        <dgm:presLayoutVars>
          <dgm:bulletEnabled val="1"/>
        </dgm:presLayoutVars>
      </dgm:prSet>
      <dgm:spPr/>
    </dgm:pt>
  </dgm:ptLst>
  <dgm:cxnLst>
    <dgm:cxn modelId="{C903D203-89CD-4CA8-BD53-07A969E97D43}" type="presOf" srcId="{E2F0AF58-68F2-40C5-A1F5-4C500915115D}" destId="{079B383D-2B60-4B67-8A74-AC4A44229EC7}" srcOrd="0" destOrd="0" presId="urn:microsoft.com/office/officeart/2005/8/layout/chevron2"/>
    <dgm:cxn modelId="{B6B98E23-2D2C-4ADD-94D8-234D0C474E71}" srcId="{AB4F9D36-1B1E-43A4-BCB9-6FF15948A574}" destId="{AC1837DC-1EC2-4BBA-A35B-1160DD760E19}" srcOrd="0" destOrd="0" parTransId="{942670C7-C965-4509-9B62-F260EB15CCF9}" sibTransId="{8F2CE7DE-8A43-43A3-9103-7177D25BF90E}"/>
    <dgm:cxn modelId="{B660662E-86E4-4317-8DFD-B5C8468CD2FA}" type="presOf" srcId="{8C30A2EF-6731-4BE6-AC7B-C858D6CF26C0}" destId="{BC3DE50E-2E71-4337-9C84-D736C609353F}" srcOrd="0" destOrd="0" presId="urn:microsoft.com/office/officeart/2005/8/layout/chevron2"/>
    <dgm:cxn modelId="{43945F38-23D4-4A08-80DE-E31251F226E1}" srcId="{E2F0AF58-68F2-40C5-A1F5-4C500915115D}" destId="{757A2610-2AE2-4706-ACBB-3E6F046A3273}" srcOrd="0" destOrd="0" parTransId="{92511827-5E7A-4AC3-AD6F-A92B5933FB04}" sibTransId="{24C061C6-69A3-461A-9F47-67E99A7643E8}"/>
    <dgm:cxn modelId="{186AAD65-6FEE-48E4-A7A4-99918760B96B}" srcId="{263F226C-64D3-40D8-B6C3-B237BEC5FD18}" destId="{9B08B275-4980-4330-9963-359D6EC3A166}" srcOrd="2" destOrd="0" parTransId="{8E596611-51F4-4AB2-9BF4-17A2BF7D6842}" sibTransId="{CD9962A2-3036-4DCE-BB81-50AFD07C897E}"/>
    <dgm:cxn modelId="{1166DF56-E5B7-44C7-B0BB-70EF1E12A56E}" type="presOf" srcId="{757A2610-2AE2-4706-ACBB-3E6F046A3273}" destId="{2CA50D36-90C5-41B3-A0A1-33C62D115B8B}" srcOrd="0" destOrd="0" presId="urn:microsoft.com/office/officeart/2005/8/layout/chevron2"/>
    <dgm:cxn modelId="{4AA3F79B-E4EA-446F-8D28-D5446EC0C174}" type="presOf" srcId="{9B08B275-4980-4330-9963-359D6EC3A166}" destId="{677A0F7B-62AA-4A2C-ABF4-1CDE7A2B6905}" srcOrd="0" destOrd="0" presId="urn:microsoft.com/office/officeart/2005/8/layout/chevron2"/>
    <dgm:cxn modelId="{6F9F6BAA-5E9C-4DA0-AB42-350F8FFD5118}" type="presOf" srcId="{AC1837DC-1EC2-4BBA-A35B-1160DD760E19}" destId="{0E7BD2DB-D3A3-4D90-8CFA-68A5B35FA7ED}" srcOrd="0" destOrd="0" presId="urn:microsoft.com/office/officeart/2005/8/layout/chevron2"/>
    <dgm:cxn modelId="{0443A9AB-D883-446E-9E63-EB064F1689A2}" srcId="{263F226C-64D3-40D8-B6C3-B237BEC5FD18}" destId="{E2F0AF58-68F2-40C5-A1F5-4C500915115D}" srcOrd="1" destOrd="0" parTransId="{E0B4E78D-7A90-4B87-B9D6-5571462860AF}" sibTransId="{ECFBF986-301F-4CBD-9887-AA514EE55F2B}"/>
    <dgm:cxn modelId="{0C5741AC-4F08-43BF-951C-1EAC0B32CC8D}" type="presOf" srcId="{AB4F9D36-1B1E-43A4-BCB9-6FF15948A574}" destId="{D3087B08-68DF-4D25-BFC6-49DB6AF8F1E5}" srcOrd="0" destOrd="0" presId="urn:microsoft.com/office/officeart/2005/8/layout/chevron2"/>
    <dgm:cxn modelId="{B01DBCD5-D9FD-4AEA-B91F-9B2FCA9E28A7}" srcId="{263F226C-64D3-40D8-B6C3-B237BEC5FD18}" destId="{AB4F9D36-1B1E-43A4-BCB9-6FF15948A574}" srcOrd="0" destOrd="0" parTransId="{A03F625E-CBA9-496B-89DF-A5108DB07201}" sibTransId="{D7E3974D-040B-43FA-A994-8410A76F324C}"/>
    <dgm:cxn modelId="{1A709CE8-5411-4B99-BBB7-15B48052CD25}" srcId="{9B08B275-4980-4330-9963-359D6EC3A166}" destId="{8C30A2EF-6731-4BE6-AC7B-C858D6CF26C0}" srcOrd="0" destOrd="0" parTransId="{086DC28F-80FF-4DEC-A8B3-F22956B83579}" sibTransId="{D5D6FC4A-F855-469A-BBA9-B6796D75E18E}"/>
    <dgm:cxn modelId="{0A12B2EC-C69A-4794-96C4-78206B80B9A1}" type="presOf" srcId="{263F226C-64D3-40D8-B6C3-B237BEC5FD18}" destId="{0F8357C5-9B0C-4281-AC24-0CB235B2A449}" srcOrd="0" destOrd="0" presId="urn:microsoft.com/office/officeart/2005/8/layout/chevron2"/>
    <dgm:cxn modelId="{AD408F0D-DF68-4E32-B6DA-173E272E9631}" type="presParOf" srcId="{0F8357C5-9B0C-4281-AC24-0CB235B2A449}" destId="{FB87A702-A58F-4EC6-BAEE-CBE06CA176CB}" srcOrd="0" destOrd="0" presId="urn:microsoft.com/office/officeart/2005/8/layout/chevron2"/>
    <dgm:cxn modelId="{4876C10F-E278-4034-8915-75CA22DC4444}" type="presParOf" srcId="{FB87A702-A58F-4EC6-BAEE-CBE06CA176CB}" destId="{D3087B08-68DF-4D25-BFC6-49DB6AF8F1E5}" srcOrd="0" destOrd="0" presId="urn:microsoft.com/office/officeart/2005/8/layout/chevron2"/>
    <dgm:cxn modelId="{C1B8BC61-F503-456A-8E06-7F6BD3C72D90}" type="presParOf" srcId="{FB87A702-A58F-4EC6-BAEE-CBE06CA176CB}" destId="{0E7BD2DB-D3A3-4D90-8CFA-68A5B35FA7ED}" srcOrd="1" destOrd="0" presId="urn:microsoft.com/office/officeart/2005/8/layout/chevron2"/>
    <dgm:cxn modelId="{B7300A82-0FAE-4BFE-B5AA-3DD026D0C194}" type="presParOf" srcId="{0F8357C5-9B0C-4281-AC24-0CB235B2A449}" destId="{AA871B3E-685B-4185-9D3F-20CB5B6D6434}" srcOrd="1" destOrd="0" presId="urn:microsoft.com/office/officeart/2005/8/layout/chevron2"/>
    <dgm:cxn modelId="{5C6984F6-F79D-4D72-AB29-903CB53C951E}" type="presParOf" srcId="{0F8357C5-9B0C-4281-AC24-0CB235B2A449}" destId="{E3F6A32B-6D0B-461F-B33E-085D0B8FE6A9}" srcOrd="2" destOrd="0" presId="urn:microsoft.com/office/officeart/2005/8/layout/chevron2"/>
    <dgm:cxn modelId="{2DCF6D84-8970-46FA-B829-54F2B6FACBF7}" type="presParOf" srcId="{E3F6A32B-6D0B-461F-B33E-085D0B8FE6A9}" destId="{079B383D-2B60-4B67-8A74-AC4A44229EC7}" srcOrd="0" destOrd="0" presId="urn:microsoft.com/office/officeart/2005/8/layout/chevron2"/>
    <dgm:cxn modelId="{38076BA7-FE06-40E0-A839-398CB73D3D9C}" type="presParOf" srcId="{E3F6A32B-6D0B-461F-B33E-085D0B8FE6A9}" destId="{2CA50D36-90C5-41B3-A0A1-33C62D115B8B}" srcOrd="1" destOrd="0" presId="urn:microsoft.com/office/officeart/2005/8/layout/chevron2"/>
    <dgm:cxn modelId="{F09618B1-F55C-441F-AE77-8AD153C3C083}" type="presParOf" srcId="{0F8357C5-9B0C-4281-AC24-0CB235B2A449}" destId="{D99EB2E3-E647-4CBC-A0CD-015D585861AD}" srcOrd="3" destOrd="0" presId="urn:microsoft.com/office/officeart/2005/8/layout/chevron2"/>
    <dgm:cxn modelId="{1F666E4A-17F4-4F6A-9072-7D6C0B4C17F9}" type="presParOf" srcId="{0F8357C5-9B0C-4281-AC24-0CB235B2A449}" destId="{E7E92E94-A1BC-405D-8DAA-A2D45CB3AD6A}" srcOrd="4" destOrd="0" presId="urn:microsoft.com/office/officeart/2005/8/layout/chevron2"/>
    <dgm:cxn modelId="{C2626A62-4C1C-498F-816F-BD7266D4A9B1}" type="presParOf" srcId="{E7E92E94-A1BC-405D-8DAA-A2D45CB3AD6A}" destId="{677A0F7B-62AA-4A2C-ABF4-1CDE7A2B6905}" srcOrd="0" destOrd="0" presId="urn:microsoft.com/office/officeart/2005/8/layout/chevron2"/>
    <dgm:cxn modelId="{03EB1C6C-B431-4F82-B665-94572AC35DE7}" type="presParOf" srcId="{E7E92E94-A1BC-405D-8DAA-A2D45CB3AD6A}" destId="{BC3DE50E-2E71-4337-9C84-D736C60935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B0314-2F38-4530-A81E-9E3AB4BE82C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C8D4C80A-51B0-462C-8645-9C6FEEC43A79}">
      <dgm:prSet phldrT="[Text]" custT="1"/>
      <dgm:spPr/>
      <dgm:t>
        <a:bodyPr/>
        <a:lstStyle/>
        <a:p>
          <a:r>
            <a:rPr lang="en-US" sz="4000" b="1" dirty="0"/>
            <a:t>Areas of Training</a:t>
          </a:r>
        </a:p>
      </dgm:t>
    </dgm:pt>
    <dgm:pt modelId="{1DC3FB4C-D2DD-4EAA-85DC-45A63C94EE6C}" type="parTrans" cxnId="{DE7BB45A-34E0-4735-9333-2288A72142E0}">
      <dgm:prSet/>
      <dgm:spPr/>
      <dgm:t>
        <a:bodyPr/>
        <a:lstStyle/>
        <a:p>
          <a:endParaRPr lang="en-US"/>
        </a:p>
      </dgm:t>
    </dgm:pt>
    <dgm:pt modelId="{A88062B2-6672-4F75-A31A-7A23E29B3E77}" type="sibTrans" cxnId="{DE7BB45A-34E0-4735-9333-2288A72142E0}">
      <dgm:prSet/>
      <dgm:spPr/>
      <dgm:t>
        <a:bodyPr/>
        <a:lstStyle/>
        <a:p>
          <a:endParaRPr lang="en-US"/>
        </a:p>
      </dgm:t>
    </dgm:pt>
    <dgm:pt modelId="{4A5F75E6-5CF9-40E5-A148-744434C7E5AB}">
      <dgm:prSet phldrT="[Text]" custT="1"/>
      <dgm:spPr/>
      <dgm:t>
        <a:bodyPr/>
        <a:lstStyle/>
        <a:p>
          <a:r>
            <a:rPr lang="en-US" sz="2400" b="1" dirty="0"/>
            <a:t>Nutrition</a:t>
          </a:r>
        </a:p>
      </dgm:t>
    </dgm:pt>
    <dgm:pt modelId="{AC807034-04AF-46A4-A500-B2BF60BFF6F4}" type="parTrans" cxnId="{2A2B9C4E-26B7-4177-9EAC-6972D19D0D13}">
      <dgm:prSet/>
      <dgm:spPr/>
      <dgm:t>
        <a:bodyPr/>
        <a:lstStyle/>
        <a:p>
          <a:endParaRPr lang="en-US"/>
        </a:p>
      </dgm:t>
    </dgm:pt>
    <dgm:pt modelId="{640309CC-6A22-4802-9AD8-93CF3FC79A97}" type="sibTrans" cxnId="{2A2B9C4E-26B7-4177-9EAC-6972D19D0D13}">
      <dgm:prSet/>
      <dgm:spPr/>
      <dgm:t>
        <a:bodyPr/>
        <a:lstStyle/>
        <a:p>
          <a:endParaRPr lang="en-US"/>
        </a:p>
      </dgm:t>
    </dgm:pt>
    <dgm:pt modelId="{1E75295E-D056-4F38-9F29-E6C279169AE0}">
      <dgm:prSet custT="1"/>
      <dgm:spPr/>
      <dgm:t>
        <a:bodyPr/>
        <a:lstStyle/>
        <a:p>
          <a:r>
            <a:rPr lang="en-US" sz="2400" b="1" dirty="0"/>
            <a:t>Operations</a:t>
          </a:r>
        </a:p>
      </dgm:t>
    </dgm:pt>
    <dgm:pt modelId="{3FCDDC7D-1AA5-4F7C-8951-071C81F1DEDA}" type="parTrans" cxnId="{5922D637-9971-455C-BC46-A2245FC68881}">
      <dgm:prSet/>
      <dgm:spPr/>
      <dgm:t>
        <a:bodyPr/>
        <a:lstStyle/>
        <a:p>
          <a:endParaRPr lang="en-US"/>
        </a:p>
      </dgm:t>
    </dgm:pt>
    <dgm:pt modelId="{63D812C8-18E6-450B-B23E-203F5668E463}" type="sibTrans" cxnId="{5922D637-9971-455C-BC46-A2245FC68881}">
      <dgm:prSet/>
      <dgm:spPr/>
      <dgm:t>
        <a:bodyPr/>
        <a:lstStyle/>
        <a:p>
          <a:endParaRPr lang="en-US"/>
        </a:p>
      </dgm:t>
    </dgm:pt>
    <dgm:pt modelId="{A05EA2B8-7172-4052-B272-9D009004A7E3}">
      <dgm:prSet custT="1"/>
      <dgm:spPr/>
      <dgm:t>
        <a:bodyPr/>
        <a:lstStyle/>
        <a:p>
          <a:r>
            <a:rPr lang="en-US" sz="2400" b="1" dirty="0"/>
            <a:t>Administration</a:t>
          </a:r>
        </a:p>
      </dgm:t>
    </dgm:pt>
    <dgm:pt modelId="{D6F7D755-E618-4761-81B3-12217266B1D9}" type="parTrans" cxnId="{D2156F70-680A-4056-BE14-CC533E6216A7}">
      <dgm:prSet/>
      <dgm:spPr/>
      <dgm:t>
        <a:bodyPr/>
        <a:lstStyle/>
        <a:p>
          <a:endParaRPr lang="en-US"/>
        </a:p>
      </dgm:t>
    </dgm:pt>
    <dgm:pt modelId="{4CF4DE06-C0EB-48C6-BFE1-A6D522BE7D02}" type="sibTrans" cxnId="{D2156F70-680A-4056-BE14-CC533E6216A7}">
      <dgm:prSet/>
      <dgm:spPr/>
      <dgm:t>
        <a:bodyPr/>
        <a:lstStyle/>
        <a:p>
          <a:endParaRPr lang="en-US"/>
        </a:p>
      </dgm:t>
    </dgm:pt>
    <dgm:pt modelId="{99D31E6F-5C5B-4C36-8877-25B247947867}">
      <dgm:prSet custT="1"/>
      <dgm:spPr/>
      <dgm:t>
        <a:bodyPr/>
        <a:lstStyle/>
        <a:p>
          <a:r>
            <a:rPr lang="en-US" sz="2400" b="1" dirty="0"/>
            <a:t>Communications/Marketing</a:t>
          </a:r>
        </a:p>
      </dgm:t>
    </dgm:pt>
    <dgm:pt modelId="{EF25D26E-20BB-42C1-B2D5-3E6D800D1D2A}" type="parTrans" cxnId="{CC50D9B9-D93F-4F41-87F3-0B76CC90F024}">
      <dgm:prSet/>
      <dgm:spPr/>
      <dgm:t>
        <a:bodyPr/>
        <a:lstStyle/>
        <a:p>
          <a:endParaRPr lang="en-US"/>
        </a:p>
      </dgm:t>
    </dgm:pt>
    <dgm:pt modelId="{278E6005-C6AA-4E93-A51A-FE1A38E124FE}" type="sibTrans" cxnId="{CC50D9B9-D93F-4F41-87F3-0B76CC90F024}">
      <dgm:prSet/>
      <dgm:spPr/>
      <dgm:t>
        <a:bodyPr/>
        <a:lstStyle/>
        <a:p>
          <a:endParaRPr lang="en-US"/>
        </a:p>
      </dgm:t>
    </dgm:pt>
    <dgm:pt modelId="{34F7E64E-225C-4815-8375-1A2910FB2BF7}" type="pres">
      <dgm:prSet presAssocID="{8AFB0314-2F38-4530-A81E-9E3AB4BE82C4}" presName="Name0" presStyleCnt="0">
        <dgm:presLayoutVars>
          <dgm:chMax val="1"/>
          <dgm:chPref val="1"/>
        </dgm:presLayoutVars>
      </dgm:prSet>
      <dgm:spPr/>
    </dgm:pt>
    <dgm:pt modelId="{34228D86-D84B-48C7-89B0-513DBB260EE1}" type="pres">
      <dgm:prSet presAssocID="{C8D4C80A-51B0-462C-8645-9C6FEEC43A79}" presName="Parent" presStyleLbl="node0" presStyleIdx="0" presStyleCnt="1" custLinFactNeighborX="4562" custLinFactNeighborY="-2087">
        <dgm:presLayoutVars>
          <dgm:chMax val="5"/>
          <dgm:chPref val="5"/>
        </dgm:presLayoutVars>
      </dgm:prSet>
      <dgm:spPr/>
    </dgm:pt>
    <dgm:pt modelId="{B77AB082-0A96-44BE-AC47-259D4F47FF52}" type="pres">
      <dgm:prSet presAssocID="{C8D4C80A-51B0-462C-8645-9C6FEEC43A79}" presName="Accent1" presStyleLbl="node1" presStyleIdx="0" presStyleCnt="17"/>
      <dgm:spPr/>
    </dgm:pt>
    <dgm:pt modelId="{1EE8AB36-26F1-49D5-925B-91D01956408F}" type="pres">
      <dgm:prSet presAssocID="{C8D4C80A-51B0-462C-8645-9C6FEEC43A79}" presName="Accent2" presStyleLbl="node1" presStyleIdx="1" presStyleCnt="17"/>
      <dgm:spPr/>
    </dgm:pt>
    <dgm:pt modelId="{BC12D57A-0ECA-47D4-A189-D712F4E17F2D}" type="pres">
      <dgm:prSet presAssocID="{C8D4C80A-51B0-462C-8645-9C6FEEC43A79}" presName="Accent3" presStyleLbl="node1" presStyleIdx="2" presStyleCnt="17"/>
      <dgm:spPr/>
    </dgm:pt>
    <dgm:pt modelId="{C8824006-DE75-4F4F-9C4B-49F6FEA48B38}" type="pres">
      <dgm:prSet presAssocID="{C8D4C80A-51B0-462C-8645-9C6FEEC43A79}" presName="Accent4" presStyleLbl="node1" presStyleIdx="3" presStyleCnt="17"/>
      <dgm:spPr/>
    </dgm:pt>
    <dgm:pt modelId="{D18E0827-840F-4AE3-92D6-11A76143A810}" type="pres">
      <dgm:prSet presAssocID="{C8D4C80A-51B0-462C-8645-9C6FEEC43A79}" presName="Accent5" presStyleLbl="node1" presStyleIdx="4" presStyleCnt="17"/>
      <dgm:spPr/>
    </dgm:pt>
    <dgm:pt modelId="{7E757BCF-8089-4DA7-80C4-95D659F2E047}" type="pres">
      <dgm:prSet presAssocID="{C8D4C80A-51B0-462C-8645-9C6FEEC43A79}" presName="Accent6" presStyleLbl="node1" presStyleIdx="5" presStyleCnt="17"/>
      <dgm:spPr/>
    </dgm:pt>
    <dgm:pt modelId="{36AE7131-6C4A-4744-A240-C33FB276C353}" type="pres">
      <dgm:prSet presAssocID="{4A5F75E6-5CF9-40E5-A148-744434C7E5AB}" presName="Child1" presStyleLbl="node1" presStyleIdx="6" presStyleCnt="17" custScaleX="180830" custScaleY="155541">
        <dgm:presLayoutVars>
          <dgm:chMax val="0"/>
          <dgm:chPref val="0"/>
        </dgm:presLayoutVars>
      </dgm:prSet>
      <dgm:spPr/>
    </dgm:pt>
    <dgm:pt modelId="{334FE076-09DD-48E3-AD1C-1C88B5BD3E50}" type="pres">
      <dgm:prSet presAssocID="{4A5F75E6-5CF9-40E5-A148-744434C7E5AB}" presName="Accent7" presStyleCnt="0"/>
      <dgm:spPr/>
    </dgm:pt>
    <dgm:pt modelId="{1C36A558-CD9E-44CC-A22C-AC169768ABEB}" type="pres">
      <dgm:prSet presAssocID="{4A5F75E6-5CF9-40E5-A148-744434C7E5AB}" presName="AccentHold1" presStyleLbl="node1" presStyleIdx="7" presStyleCnt="17"/>
      <dgm:spPr/>
    </dgm:pt>
    <dgm:pt modelId="{7B849BC3-41D4-4588-AB16-B05F5AFADC00}" type="pres">
      <dgm:prSet presAssocID="{4A5F75E6-5CF9-40E5-A148-744434C7E5AB}" presName="Accent8" presStyleCnt="0"/>
      <dgm:spPr/>
    </dgm:pt>
    <dgm:pt modelId="{BC5352F7-AEB0-49B6-B40D-48E1B52967C3}" type="pres">
      <dgm:prSet presAssocID="{4A5F75E6-5CF9-40E5-A148-744434C7E5AB}" presName="AccentHold2" presStyleLbl="node1" presStyleIdx="8" presStyleCnt="17"/>
      <dgm:spPr/>
    </dgm:pt>
    <dgm:pt modelId="{52170243-A4EF-4BC7-AE18-792170EEE19D}" type="pres">
      <dgm:prSet presAssocID="{1E75295E-D056-4F38-9F29-E6C279169AE0}" presName="Child2" presStyleLbl="node1" presStyleIdx="9" presStyleCnt="17" custScaleX="198252" custScaleY="184004" custLinFactNeighborX="-2062" custLinFactNeighborY="426">
        <dgm:presLayoutVars>
          <dgm:chMax val="0"/>
          <dgm:chPref val="0"/>
        </dgm:presLayoutVars>
      </dgm:prSet>
      <dgm:spPr/>
    </dgm:pt>
    <dgm:pt modelId="{14C9F0D3-CE6D-4A35-AC58-BBB323C013BE}" type="pres">
      <dgm:prSet presAssocID="{1E75295E-D056-4F38-9F29-E6C279169AE0}" presName="Accent9" presStyleCnt="0"/>
      <dgm:spPr/>
    </dgm:pt>
    <dgm:pt modelId="{BC729BB9-E746-486F-A589-38CD4873B323}" type="pres">
      <dgm:prSet presAssocID="{1E75295E-D056-4F38-9F29-E6C279169AE0}" presName="AccentHold1" presStyleLbl="node1" presStyleIdx="10" presStyleCnt="17"/>
      <dgm:spPr/>
    </dgm:pt>
    <dgm:pt modelId="{6E238149-3BC4-4B74-BFBD-25C318AA72BD}" type="pres">
      <dgm:prSet presAssocID="{1E75295E-D056-4F38-9F29-E6C279169AE0}" presName="Accent10" presStyleCnt="0"/>
      <dgm:spPr/>
    </dgm:pt>
    <dgm:pt modelId="{DD9B3949-010C-4136-BA58-0C5F7EB0818C}" type="pres">
      <dgm:prSet presAssocID="{1E75295E-D056-4F38-9F29-E6C279169AE0}" presName="AccentHold2" presStyleLbl="node1" presStyleIdx="11" presStyleCnt="17"/>
      <dgm:spPr/>
    </dgm:pt>
    <dgm:pt modelId="{EAC0F8A4-FEFA-49B2-8F99-2BDC9DC95B95}" type="pres">
      <dgm:prSet presAssocID="{1E75295E-D056-4F38-9F29-E6C279169AE0}" presName="Accent11" presStyleCnt="0"/>
      <dgm:spPr/>
    </dgm:pt>
    <dgm:pt modelId="{64DD5AC6-B83D-4E24-A566-078CDDA26563}" type="pres">
      <dgm:prSet presAssocID="{1E75295E-D056-4F38-9F29-E6C279169AE0}" presName="AccentHold3" presStyleLbl="node1" presStyleIdx="12" presStyleCnt="17"/>
      <dgm:spPr/>
    </dgm:pt>
    <dgm:pt modelId="{8CAB039F-E453-482A-91DA-2379B0DDD7F6}" type="pres">
      <dgm:prSet presAssocID="{A05EA2B8-7172-4052-B272-9D009004A7E3}" presName="Child3" presStyleLbl="node1" presStyleIdx="13" presStyleCnt="17" custScaleX="264322" custScaleY="240005" custLinFactNeighborX="1084" custLinFactNeighborY="-3500">
        <dgm:presLayoutVars>
          <dgm:chMax val="0"/>
          <dgm:chPref val="0"/>
        </dgm:presLayoutVars>
      </dgm:prSet>
      <dgm:spPr/>
    </dgm:pt>
    <dgm:pt modelId="{F6FE7D54-042C-470E-A171-A7ACD230E296}" type="pres">
      <dgm:prSet presAssocID="{A05EA2B8-7172-4052-B272-9D009004A7E3}" presName="Accent12" presStyleCnt="0"/>
      <dgm:spPr/>
    </dgm:pt>
    <dgm:pt modelId="{033BCECE-15F5-4C10-A135-4445B5D98D05}" type="pres">
      <dgm:prSet presAssocID="{A05EA2B8-7172-4052-B272-9D009004A7E3}" presName="AccentHold1" presStyleLbl="node1" presStyleIdx="14" presStyleCnt="17"/>
      <dgm:spPr/>
    </dgm:pt>
    <dgm:pt modelId="{6278C2A1-D042-48B7-A1E5-157B9F2B9B78}" type="pres">
      <dgm:prSet presAssocID="{99D31E6F-5C5B-4C36-8877-25B247947867}" presName="Child4" presStyleLbl="node1" presStyleIdx="15" presStyleCnt="17" custScaleX="282126" custScaleY="264591" custLinFactNeighborX="1546" custLinFactNeighborY="5613">
        <dgm:presLayoutVars>
          <dgm:chMax val="0"/>
          <dgm:chPref val="0"/>
        </dgm:presLayoutVars>
      </dgm:prSet>
      <dgm:spPr/>
    </dgm:pt>
    <dgm:pt modelId="{52AF9B44-6D9E-41A7-A08E-CA57BF0E3580}" type="pres">
      <dgm:prSet presAssocID="{99D31E6F-5C5B-4C36-8877-25B247947867}" presName="Accent13" presStyleCnt="0"/>
      <dgm:spPr/>
    </dgm:pt>
    <dgm:pt modelId="{D6BB9851-7411-439B-9227-6FC4D08D70AB}" type="pres">
      <dgm:prSet presAssocID="{99D31E6F-5C5B-4C36-8877-25B247947867}" presName="AccentHold1" presStyleLbl="node1" presStyleIdx="16" presStyleCnt="17"/>
      <dgm:spPr/>
    </dgm:pt>
  </dgm:ptLst>
  <dgm:cxnLst>
    <dgm:cxn modelId="{70C4F11F-9B36-4CBF-B67E-A15234D7ECE2}" type="presOf" srcId="{99D31E6F-5C5B-4C36-8877-25B247947867}" destId="{6278C2A1-D042-48B7-A1E5-157B9F2B9B78}" srcOrd="0" destOrd="0" presId="urn:microsoft.com/office/officeart/2009/3/layout/CircleRelationship"/>
    <dgm:cxn modelId="{5922D637-9971-455C-BC46-A2245FC68881}" srcId="{C8D4C80A-51B0-462C-8645-9C6FEEC43A79}" destId="{1E75295E-D056-4F38-9F29-E6C279169AE0}" srcOrd="1" destOrd="0" parTransId="{3FCDDC7D-1AA5-4F7C-8951-071C81F1DEDA}" sibTransId="{63D812C8-18E6-450B-B23E-203F5668E463}"/>
    <dgm:cxn modelId="{17F3295E-D091-43F1-9C7F-914E2CEC42C0}" type="presOf" srcId="{A05EA2B8-7172-4052-B272-9D009004A7E3}" destId="{8CAB039F-E453-482A-91DA-2379B0DDD7F6}" srcOrd="0" destOrd="0" presId="urn:microsoft.com/office/officeart/2009/3/layout/CircleRelationship"/>
    <dgm:cxn modelId="{FB1F0F61-0F24-4520-AC78-AA73120A9ACF}" type="presOf" srcId="{1E75295E-D056-4F38-9F29-E6C279169AE0}" destId="{52170243-A4EF-4BC7-AE18-792170EEE19D}" srcOrd="0" destOrd="0" presId="urn:microsoft.com/office/officeart/2009/3/layout/CircleRelationship"/>
    <dgm:cxn modelId="{2A2B9C4E-26B7-4177-9EAC-6972D19D0D13}" srcId="{C8D4C80A-51B0-462C-8645-9C6FEEC43A79}" destId="{4A5F75E6-5CF9-40E5-A148-744434C7E5AB}" srcOrd="0" destOrd="0" parTransId="{AC807034-04AF-46A4-A500-B2BF60BFF6F4}" sibTransId="{640309CC-6A22-4802-9AD8-93CF3FC79A97}"/>
    <dgm:cxn modelId="{D2156F70-680A-4056-BE14-CC533E6216A7}" srcId="{C8D4C80A-51B0-462C-8645-9C6FEEC43A79}" destId="{A05EA2B8-7172-4052-B272-9D009004A7E3}" srcOrd="2" destOrd="0" parTransId="{D6F7D755-E618-4761-81B3-12217266B1D9}" sibTransId="{4CF4DE06-C0EB-48C6-BFE1-A6D522BE7D02}"/>
    <dgm:cxn modelId="{DE7BB45A-34E0-4735-9333-2288A72142E0}" srcId="{8AFB0314-2F38-4530-A81E-9E3AB4BE82C4}" destId="{C8D4C80A-51B0-462C-8645-9C6FEEC43A79}" srcOrd="0" destOrd="0" parTransId="{1DC3FB4C-D2DD-4EAA-85DC-45A63C94EE6C}" sibTransId="{A88062B2-6672-4F75-A31A-7A23E29B3E77}"/>
    <dgm:cxn modelId="{FAB4C680-E514-4279-BB07-4E51A3CBB12C}" type="presOf" srcId="{8AFB0314-2F38-4530-A81E-9E3AB4BE82C4}" destId="{34F7E64E-225C-4815-8375-1A2910FB2BF7}" srcOrd="0" destOrd="0" presId="urn:microsoft.com/office/officeart/2009/3/layout/CircleRelationship"/>
    <dgm:cxn modelId="{DAE6CF85-5A63-4B68-837A-156A3DB474AA}" type="presOf" srcId="{4A5F75E6-5CF9-40E5-A148-744434C7E5AB}" destId="{36AE7131-6C4A-4744-A240-C33FB276C353}" srcOrd="0" destOrd="0" presId="urn:microsoft.com/office/officeart/2009/3/layout/CircleRelationship"/>
    <dgm:cxn modelId="{10B0F895-A889-4AEB-9010-C347BE5D5B7E}" type="presOf" srcId="{C8D4C80A-51B0-462C-8645-9C6FEEC43A79}" destId="{34228D86-D84B-48C7-89B0-513DBB260EE1}" srcOrd="0" destOrd="0" presId="urn:microsoft.com/office/officeart/2009/3/layout/CircleRelationship"/>
    <dgm:cxn modelId="{CC50D9B9-D93F-4F41-87F3-0B76CC90F024}" srcId="{C8D4C80A-51B0-462C-8645-9C6FEEC43A79}" destId="{99D31E6F-5C5B-4C36-8877-25B247947867}" srcOrd="3" destOrd="0" parTransId="{EF25D26E-20BB-42C1-B2D5-3E6D800D1D2A}" sibTransId="{278E6005-C6AA-4E93-A51A-FE1A38E124FE}"/>
    <dgm:cxn modelId="{C46AE4E3-79F5-47C4-B6D8-7FCC6D04846B}" type="presParOf" srcId="{34F7E64E-225C-4815-8375-1A2910FB2BF7}" destId="{34228D86-D84B-48C7-89B0-513DBB260EE1}" srcOrd="0" destOrd="0" presId="urn:microsoft.com/office/officeart/2009/3/layout/CircleRelationship"/>
    <dgm:cxn modelId="{8CE782EC-C750-48C2-B30E-E43918B6B083}" type="presParOf" srcId="{34F7E64E-225C-4815-8375-1A2910FB2BF7}" destId="{B77AB082-0A96-44BE-AC47-259D4F47FF52}" srcOrd="1" destOrd="0" presId="urn:microsoft.com/office/officeart/2009/3/layout/CircleRelationship"/>
    <dgm:cxn modelId="{6184F826-9130-4C88-A905-AFF65436DF18}" type="presParOf" srcId="{34F7E64E-225C-4815-8375-1A2910FB2BF7}" destId="{1EE8AB36-26F1-49D5-925B-91D01956408F}" srcOrd="2" destOrd="0" presId="urn:microsoft.com/office/officeart/2009/3/layout/CircleRelationship"/>
    <dgm:cxn modelId="{9C3D7D87-4089-4802-9FE2-A34318076B7C}" type="presParOf" srcId="{34F7E64E-225C-4815-8375-1A2910FB2BF7}" destId="{BC12D57A-0ECA-47D4-A189-D712F4E17F2D}" srcOrd="3" destOrd="0" presId="urn:microsoft.com/office/officeart/2009/3/layout/CircleRelationship"/>
    <dgm:cxn modelId="{6E1A6814-F180-473C-8312-42D3254BC8C1}" type="presParOf" srcId="{34F7E64E-225C-4815-8375-1A2910FB2BF7}" destId="{C8824006-DE75-4F4F-9C4B-49F6FEA48B38}" srcOrd="4" destOrd="0" presId="urn:microsoft.com/office/officeart/2009/3/layout/CircleRelationship"/>
    <dgm:cxn modelId="{08E307CB-2461-4CF0-9231-99581726FF12}" type="presParOf" srcId="{34F7E64E-225C-4815-8375-1A2910FB2BF7}" destId="{D18E0827-840F-4AE3-92D6-11A76143A810}" srcOrd="5" destOrd="0" presId="urn:microsoft.com/office/officeart/2009/3/layout/CircleRelationship"/>
    <dgm:cxn modelId="{3BFA95AC-6661-4757-8421-F05511EC4710}" type="presParOf" srcId="{34F7E64E-225C-4815-8375-1A2910FB2BF7}" destId="{7E757BCF-8089-4DA7-80C4-95D659F2E047}" srcOrd="6" destOrd="0" presId="urn:microsoft.com/office/officeart/2009/3/layout/CircleRelationship"/>
    <dgm:cxn modelId="{D14AF132-3BDE-4E87-9DFF-31B5786F1ED0}" type="presParOf" srcId="{34F7E64E-225C-4815-8375-1A2910FB2BF7}" destId="{36AE7131-6C4A-4744-A240-C33FB276C353}" srcOrd="7" destOrd="0" presId="urn:microsoft.com/office/officeart/2009/3/layout/CircleRelationship"/>
    <dgm:cxn modelId="{9DEAEC49-2AF8-4163-918C-50B98A22274E}" type="presParOf" srcId="{34F7E64E-225C-4815-8375-1A2910FB2BF7}" destId="{334FE076-09DD-48E3-AD1C-1C88B5BD3E50}" srcOrd="8" destOrd="0" presId="urn:microsoft.com/office/officeart/2009/3/layout/CircleRelationship"/>
    <dgm:cxn modelId="{8B8E764A-C42E-4AA0-A26B-5279DBD304AD}" type="presParOf" srcId="{334FE076-09DD-48E3-AD1C-1C88B5BD3E50}" destId="{1C36A558-CD9E-44CC-A22C-AC169768ABEB}" srcOrd="0" destOrd="0" presId="urn:microsoft.com/office/officeart/2009/3/layout/CircleRelationship"/>
    <dgm:cxn modelId="{53C167EB-57E8-4FF2-9299-28EAE9525E6B}" type="presParOf" srcId="{34F7E64E-225C-4815-8375-1A2910FB2BF7}" destId="{7B849BC3-41D4-4588-AB16-B05F5AFADC00}" srcOrd="9" destOrd="0" presId="urn:microsoft.com/office/officeart/2009/3/layout/CircleRelationship"/>
    <dgm:cxn modelId="{46543FBF-0ACF-43C1-BE84-B21BA4190683}" type="presParOf" srcId="{7B849BC3-41D4-4588-AB16-B05F5AFADC00}" destId="{BC5352F7-AEB0-49B6-B40D-48E1B52967C3}" srcOrd="0" destOrd="0" presId="urn:microsoft.com/office/officeart/2009/3/layout/CircleRelationship"/>
    <dgm:cxn modelId="{402A4A0C-39B9-445E-8FE2-C148810F04F2}" type="presParOf" srcId="{34F7E64E-225C-4815-8375-1A2910FB2BF7}" destId="{52170243-A4EF-4BC7-AE18-792170EEE19D}" srcOrd="10" destOrd="0" presId="urn:microsoft.com/office/officeart/2009/3/layout/CircleRelationship"/>
    <dgm:cxn modelId="{BCB4A0F1-E025-42FE-9A89-8053F4AC4145}" type="presParOf" srcId="{34F7E64E-225C-4815-8375-1A2910FB2BF7}" destId="{14C9F0D3-CE6D-4A35-AC58-BBB323C013BE}" srcOrd="11" destOrd="0" presId="urn:microsoft.com/office/officeart/2009/3/layout/CircleRelationship"/>
    <dgm:cxn modelId="{C840574C-4BE2-4DB3-8D42-44F0B0895D64}" type="presParOf" srcId="{14C9F0D3-CE6D-4A35-AC58-BBB323C013BE}" destId="{BC729BB9-E746-486F-A589-38CD4873B323}" srcOrd="0" destOrd="0" presId="urn:microsoft.com/office/officeart/2009/3/layout/CircleRelationship"/>
    <dgm:cxn modelId="{81B80936-8618-43F4-AECC-BAF97BBE952F}" type="presParOf" srcId="{34F7E64E-225C-4815-8375-1A2910FB2BF7}" destId="{6E238149-3BC4-4B74-BFBD-25C318AA72BD}" srcOrd="12" destOrd="0" presId="urn:microsoft.com/office/officeart/2009/3/layout/CircleRelationship"/>
    <dgm:cxn modelId="{5ED9E958-9239-410A-AF49-742FDF5B6FFA}" type="presParOf" srcId="{6E238149-3BC4-4B74-BFBD-25C318AA72BD}" destId="{DD9B3949-010C-4136-BA58-0C5F7EB0818C}" srcOrd="0" destOrd="0" presId="urn:microsoft.com/office/officeart/2009/3/layout/CircleRelationship"/>
    <dgm:cxn modelId="{42854A8E-353B-4165-AD5B-1AD10AAEBE4B}" type="presParOf" srcId="{34F7E64E-225C-4815-8375-1A2910FB2BF7}" destId="{EAC0F8A4-FEFA-49B2-8F99-2BDC9DC95B95}" srcOrd="13" destOrd="0" presId="urn:microsoft.com/office/officeart/2009/3/layout/CircleRelationship"/>
    <dgm:cxn modelId="{69C09253-BC5C-43F7-A836-9D4CF15ADFAE}" type="presParOf" srcId="{EAC0F8A4-FEFA-49B2-8F99-2BDC9DC95B95}" destId="{64DD5AC6-B83D-4E24-A566-078CDDA26563}" srcOrd="0" destOrd="0" presId="urn:microsoft.com/office/officeart/2009/3/layout/CircleRelationship"/>
    <dgm:cxn modelId="{FAED9264-4D3B-46CF-908A-EDDF0F803C08}" type="presParOf" srcId="{34F7E64E-225C-4815-8375-1A2910FB2BF7}" destId="{8CAB039F-E453-482A-91DA-2379B0DDD7F6}" srcOrd="14" destOrd="0" presId="urn:microsoft.com/office/officeart/2009/3/layout/CircleRelationship"/>
    <dgm:cxn modelId="{3B67BB57-C1F6-43FC-A36B-32AD0E6CB4A2}" type="presParOf" srcId="{34F7E64E-225C-4815-8375-1A2910FB2BF7}" destId="{F6FE7D54-042C-470E-A171-A7ACD230E296}" srcOrd="15" destOrd="0" presId="urn:microsoft.com/office/officeart/2009/3/layout/CircleRelationship"/>
    <dgm:cxn modelId="{7C3D0543-B59B-4857-947F-67A6FC62AAAE}" type="presParOf" srcId="{F6FE7D54-042C-470E-A171-A7ACD230E296}" destId="{033BCECE-15F5-4C10-A135-4445B5D98D05}" srcOrd="0" destOrd="0" presId="urn:microsoft.com/office/officeart/2009/3/layout/CircleRelationship"/>
    <dgm:cxn modelId="{C9D69CC7-3F58-4AD7-9EA0-BC8409CCD78A}" type="presParOf" srcId="{34F7E64E-225C-4815-8375-1A2910FB2BF7}" destId="{6278C2A1-D042-48B7-A1E5-157B9F2B9B78}" srcOrd="16" destOrd="0" presId="urn:microsoft.com/office/officeart/2009/3/layout/CircleRelationship"/>
    <dgm:cxn modelId="{1EB663D7-BF2D-4E0F-8C4C-F6C5470DC980}" type="presParOf" srcId="{34F7E64E-225C-4815-8375-1A2910FB2BF7}" destId="{52AF9B44-6D9E-41A7-A08E-CA57BF0E3580}" srcOrd="17" destOrd="0" presId="urn:microsoft.com/office/officeart/2009/3/layout/CircleRelationship"/>
    <dgm:cxn modelId="{14732274-48D9-4917-9661-442D3CF82632}" type="presParOf" srcId="{52AF9B44-6D9E-41A7-A08E-CA57BF0E3580}" destId="{D6BB9851-7411-439B-9227-6FC4D08D70AB}"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87B08-68DF-4D25-BFC6-49DB6AF8F1E5}">
      <dsp:nvSpPr>
        <dsp:cNvPr id="0" name=""/>
        <dsp:cNvSpPr/>
      </dsp:nvSpPr>
      <dsp:spPr>
        <a:xfrm rot="5400000">
          <a:off x="-239810" y="242127"/>
          <a:ext cx="1598733" cy="111911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561874"/>
        <a:ext cx="1119113" cy="479620"/>
      </dsp:txXfrm>
    </dsp:sp>
    <dsp:sp modelId="{0E7BD2DB-D3A3-4D90-8CFA-68A5B35FA7ED}">
      <dsp:nvSpPr>
        <dsp:cNvPr id="0" name=""/>
        <dsp:cNvSpPr/>
      </dsp:nvSpPr>
      <dsp:spPr>
        <a:xfrm rot="5400000">
          <a:off x="3879161" y="-2757730"/>
          <a:ext cx="1039177" cy="655927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Student enrollment:                         </a:t>
          </a:r>
          <a:r>
            <a:rPr lang="en-US" sz="3300" b="1" kern="1200" dirty="0"/>
            <a:t>2,499 or less</a:t>
          </a:r>
        </a:p>
      </dsp:txBody>
      <dsp:txXfrm rot="-5400000">
        <a:off x="1119113" y="53046"/>
        <a:ext cx="6508545" cy="937721"/>
      </dsp:txXfrm>
    </dsp:sp>
    <dsp:sp modelId="{079B383D-2B60-4B67-8A74-AC4A44229EC7}">
      <dsp:nvSpPr>
        <dsp:cNvPr id="0" name=""/>
        <dsp:cNvSpPr/>
      </dsp:nvSpPr>
      <dsp:spPr>
        <a:xfrm rot="5400000">
          <a:off x="-239810" y="1646782"/>
          <a:ext cx="1598733" cy="1119113"/>
        </a:xfrm>
        <a:prstGeom prst="chevron">
          <a:avLst/>
        </a:prstGeom>
        <a:solidFill>
          <a:schemeClr val="accent4">
            <a:lumMod val="60000"/>
            <a:lumOff val="4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1966529"/>
        <a:ext cx="1119113" cy="479620"/>
      </dsp:txXfrm>
    </dsp:sp>
    <dsp:sp modelId="{2CA50D36-90C5-41B3-A0A1-33C62D115B8B}">
      <dsp:nvSpPr>
        <dsp:cNvPr id="0" name=""/>
        <dsp:cNvSpPr/>
      </dsp:nvSpPr>
      <dsp:spPr>
        <a:xfrm rot="5400000">
          <a:off x="3879161" y="-1353076"/>
          <a:ext cx="1039177" cy="655927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Student enrollment:                              </a:t>
          </a:r>
          <a:r>
            <a:rPr lang="en-US" sz="3300" b="1" kern="1200" dirty="0"/>
            <a:t>2,500-9,999 </a:t>
          </a:r>
        </a:p>
      </dsp:txBody>
      <dsp:txXfrm rot="-5400000">
        <a:off x="1119113" y="1457700"/>
        <a:ext cx="6508545" cy="937721"/>
      </dsp:txXfrm>
    </dsp:sp>
    <dsp:sp modelId="{677A0F7B-62AA-4A2C-ABF4-1CDE7A2B6905}">
      <dsp:nvSpPr>
        <dsp:cNvPr id="0" name=""/>
        <dsp:cNvSpPr/>
      </dsp:nvSpPr>
      <dsp:spPr>
        <a:xfrm rot="5400000">
          <a:off x="-239810" y="3051436"/>
          <a:ext cx="1598733" cy="1119113"/>
        </a:xfrm>
        <a:prstGeom prst="chevron">
          <a:avLst/>
        </a:prstGeom>
        <a:solidFill>
          <a:schemeClr val="bg2">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3371183"/>
        <a:ext cx="1119113" cy="479620"/>
      </dsp:txXfrm>
    </dsp:sp>
    <dsp:sp modelId="{BC3DE50E-2E71-4337-9C84-D736C609353F}">
      <dsp:nvSpPr>
        <dsp:cNvPr id="0" name=""/>
        <dsp:cNvSpPr/>
      </dsp:nvSpPr>
      <dsp:spPr>
        <a:xfrm rot="5400000">
          <a:off x="3879161" y="51578"/>
          <a:ext cx="1039177" cy="655927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b="0" kern="1200" dirty="0"/>
            <a:t>Student enrollment:                         </a:t>
          </a:r>
          <a:r>
            <a:rPr lang="en-US" sz="3300" b="1" kern="1200" dirty="0"/>
            <a:t>10,000 or more</a:t>
          </a:r>
        </a:p>
      </dsp:txBody>
      <dsp:txXfrm rot="-5400000">
        <a:off x="1119113" y="2862354"/>
        <a:ext cx="6508545" cy="937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28D86-D84B-48C7-89B0-513DBB260EE1}">
      <dsp:nvSpPr>
        <dsp:cNvPr id="0" name=""/>
        <dsp:cNvSpPr/>
      </dsp:nvSpPr>
      <dsp:spPr>
        <a:xfrm>
          <a:off x="1338748" y="-175206"/>
          <a:ext cx="3266614" cy="326679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Areas of Training</a:t>
          </a:r>
        </a:p>
      </dsp:txBody>
      <dsp:txXfrm>
        <a:off x="1817133" y="303204"/>
        <a:ext cx="2309844" cy="2309970"/>
      </dsp:txXfrm>
    </dsp:sp>
    <dsp:sp modelId="{B77AB082-0A96-44BE-AC47-259D4F47FF52}">
      <dsp:nvSpPr>
        <dsp:cNvPr id="0" name=""/>
        <dsp:cNvSpPr/>
      </dsp:nvSpPr>
      <dsp:spPr>
        <a:xfrm>
          <a:off x="3053873" y="-324339"/>
          <a:ext cx="363180" cy="36357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8AB36-26F1-49D5-925B-91D01956408F}">
      <dsp:nvSpPr>
        <dsp:cNvPr id="0" name=""/>
        <dsp:cNvSpPr/>
      </dsp:nvSpPr>
      <dsp:spPr>
        <a:xfrm>
          <a:off x="2194167" y="2848878"/>
          <a:ext cx="263339" cy="26317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2D57A-0ECA-47D4-A189-D712F4E17F2D}">
      <dsp:nvSpPr>
        <dsp:cNvPr id="0" name=""/>
        <dsp:cNvSpPr/>
      </dsp:nvSpPr>
      <dsp:spPr>
        <a:xfrm>
          <a:off x="4666743" y="1150419"/>
          <a:ext cx="263339" cy="26317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24006-DE75-4F4F-9C4B-49F6FEA48B38}">
      <dsp:nvSpPr>
        <dsp:cNvPr id="0" name=""/>
        <dsp:cNvSpPr/>
      </dsp:nvSpPr>
      <dsp:spPr>
        <a:xfrm>
          <a:off x="3408342" y="3128624"/>
          <a:ext cx="363180" cy="36357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E0827-840F-4AE3-92D6-11A76143A810}">
      <dsp:nvSpPr>
        <dsp:cNvPr id="0" name=""/>
        <dsp:cNvSpPr/>
      </dsp:nvSpPr>
      <dsp:spPr>
        <a:xfrm>
          <a:off x="2267875" y="191777"/>
          <a:ext cx="263339" cy="26317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57BCF-8089-4DA7-80C4-95D659F2E047}">
      <dsp:nvSpPr>
        <dsp:cNvPr id="0" name=""/>
        <dsp:cNvSpPr/>
      </dsp:nvSpPr>
      <dsp:spPr>
        <a:xfrm>
          <a:off x="1438993" y="1698702"/>
          <a:ext cx="263339" cy="26317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E7131-6C4A-4744-A240-C33FB276C353}">
      <dsp:nvSpPr>
        <dsp:cNvPr id="0" name=""/>
        <dsp:cNvSpPr/>
      </dsp:nvSpPr>
      <dsp:spPr>
        <a:xfrm>
          <a:off x="-368215" y="45205"/>
          <a:ext cx="2401581" cy="206568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Nutrition</a:t>
          </a:r>
        </a:p>
      </dsp:txBody>
      <dsp:txXfrm>
        <a:off x="-16512" y="347717"/>
        <a:ext cx="1698175" cy="1460658"/>
      </dsp:txXfrm>
    </dsp:sp>
    <dsp:sp modelId="{1C36A558-CD9E-44CC-A22C-AC169768ABEB}">
      <dsp:nvSpPr>
        <dsp:cNvPr id="0" name=""/>
        <dsp:cNvSpPr/>
      </dsp:nvSpPr>
      <dsp:spPr>
        <a:xfrm>
          <a:off x="2686672" y="203474"/>
          <a:ext cx="363180" cy="363572"/>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352F7-AEB0-49B6-B40D-48E1B52967C3}">
      <dsp:nvSpPr>
        <dsp:cNvPr id="0" name=""/>
        <dsp:cNvSpPr/>
      </dsp:nvSpPr>
      <dsp:spPr>
        <a:xfrm>
          <a:off x="293835" y="2130993"/>
          <a:ext cx="656673" cy="65696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170243-A4EF-4BC7-AE18-792170EEE19D}">
      <dsp:nvSpPr>
        <dsp:cNvPr id="0" name=""/>
        <dsp:cNvSpPr/>
      </dsp:nvSpPr>
      <dsp:spPr>
        <a:xfrm>
          <a:off x="4112225" y="-762939"/>
          <a:ext cx="2632961" cy="244368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Operations</a:t>
          </a:r>
        </a:p>
      </dsp:txBody>
      <dsp:txXfrm>
        <a:off x="4497813" y="-405069"/>
        <a:ext cx="1861785" cy="1727948"/>
      </dsp:txXfrm>
    </dsp:sp>
    <dsp:sp modelId="{BC729BB9-E746-486F-A589-38CD4873B323}">
      <dsp:nvSpPr>
        <dsp:cNvPr id="0" name=""/>
        <dsp:cNvSpPr/>
      </dsp:nvSpPr>
      <dsp:spPr>
        <a:xfrm>
          <a:off x="4199030" y="706432"/>
          <a:ext cx="363180" cy="36357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B3949-010C-4136-BA58-0C5F7EB0818C}">
      <dsp:nvSpPr>
        <dsp:cNvPr id="0" name=""/>
        <dsp:cNvSpPr/>
      </dsp:nvSpPr>
      <dsp:spPr>
        <a:xfrm>
          <a:off x="43897" y="2912722"/>
          <a:ext cx="263339" cy="26317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D5AC6-B83D-4E24-A566-078CDDA26563}">
      <dsp:nvSpPr>
        <dsp:cNvPr id="0" name=""/>
        <dsp:cNvSpPr/>
      </dsp:nvSpPr>
      <dsp:spPr>
        <a:xfrm>
          <a:off x="2667910" y="2537940"/>
          <a:ext cx="263339" cy="26317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B039F-E453-482A-91DA-2379B0DDD7F6}">
      <dsp:nvSpPr>
        <dsp:cNvPr id="0" name=""/>
        <dsp:cNvSpPr/>
      </dsp:nvSpPr>
      <dsp:spPr>
        <a:xfrm>
          <a:off x="4325386" y="1108534"/>
          <a:ext cx="3510428" cy="318741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Administration</a:t>
          </a:r>
        </a:p>
      </dsp:txBody>
      <dsp:txXfrm>
        <a:off x="4839476" y="1575320"/>
        <a:ext cx="2482248" cy="2253845"/>
      </dsp:txXfrm>
    </dsp:sp>
    <dsp:sp modelId="{033BCECE-15F5-4C10-A135-4445B5D98D05}">
      <dsp:nvSpPr>
        <dsp:cNvPr id="0" name=""/>
        <dsp:cNvSpPr/>
      </dsp:nvSpPr>
      <dsp:spPr>
        <a:xfrm>
          <a:off x="5041984" y="2038394"/>
          <a:ext cx="263339" cy="26317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8C2A1-D042-48B7-A1E5-157B9F2B9B78}">
      <dsp:nvSpPr>
        <dsp:cNvPr id="0" name=""/>
        <dsp:cNvSpPr/>
      </dsp:nvSpPr>
      <dsp:spPr>
        <a:xfrm>
          <a:off x="415637" y="2128287"/>
          <a:ext cx="3746881" cy="351393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Communications/Marketing</a:t>
          </a:r>
        </a:p>
      </dsp:txBody>
      <dsp:txXfrm>
        <a:off x="964355" y="2642891"/>
        <a:ext cx="2649445" cy="2484726"/>
      </dsp:txXfrm>
    </dsp:sp>
    <dsp:sp modelId="{D6BB9851-7411-439B-9227-6FC4D08D70AB}">
      <dsp:nvSpPr>
        <dsp:cNvPr id="0" name=""/>
        <dsp:cNvSpPr/>
      </dsp:nvSpPr>
      <dsp:spPr>
        <a:xfrm>
          <a:off x="2790533" y="3176385"/>
          <a:ext cx="263339" cy="26317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674DE80-8091-4B73-8C8B-CBF66B3D306D}" type="datetimeFigureOut">
              <a:rPr lang="en-US" smtClean="0"/>
              <a:t>2/25/2022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A5D7F6D-A6F1-4633-93BD-B6B9E6CC2528}" type="slidenum">
              <a:rPr lang="en-US" smtClean="0"/>
              <a:t>‹#›</a:t>
            </a:fld>
            <a:endParaRPr lang="en-US"/>
          </a:p>
        </p:txBody>
      </p:sp>
    </p:spTree>
    <p:extLst>
      <p:ext uri="{BB962C8B-B14F-4D97-AF65-F5344CB8AC3E}">
        <p14:creationId xmlns:p14="http://schemas.microsoft.com/office/powerpoint/2010/main" val="1629573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83FA508-A014-45DB-95C6-CA3B81B90445}" type="datetimeFigureOut">
              <a:rPr lang="en-US" smtClean="0"/>
              <a:t>2/25/2022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1EC9C0B-2163-4242-B81E-F26305CAA4BB}" type="slidenum">
              <a:rPr lang="en-US" smtClean="0"/>
              <a:t>‹#›</a:t>
            </a:fld>
            <a:endParaRPr lang="en-US"/>
          </a:p>
        </p:txBody>
      </p:sp>
    </p:spTree>
    <p:extLst>
      <p:ext uri="{BB962C8B-B14F-4D97-AF65-F5344CB8AC3E}">
        <p14:creationId xmlns:p14="http://schemas.microsoft.com/office/powerpoint/2010/main" val="227112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1</a:t>
            </a:fld>
            <a:endParaRPr lang="en-US"/>
          </a:p>
        </p:txBody>
      </p:sp>
    </p:spTree>
    <p:extLst>
      <p:ext uri="{BB962C8B-B14F-4D97-AF65-F5344CB8AC3E}">
        <p14:creationId xmlns:p14="http://schemas.microsoft.com/office/powerpoint/2010/main" val="369964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employee is hired January</a:t>
            </a:r>
            <a:r>
              <a:rPr lang="en-US" baseline="0" dirty="0"/>
              <a:t> 1 or later, he/she need only complete half of the above required training hours</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10</a:t>
            </a:fld>
            <a:endParaRPr lang="en-US"/>
          </a:p>
        </p:txBody>
      </p:sp>
    </p:spTree>
    <p:extLst>
      <p:ext uri="{BB962C8B-B14F-4D97-AF65-F5344CB8AC3E}">
        <p14:creationId xmlns:p14="http://schemas.microsoft.com/office/powerpoint/2010/main" val="365183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These</a:t>
            </a:r>
            <a:r>
              <a:rPr lang="en-US" baseline="0" dirty="0"/>
              <a:t> are the 4 training areas:  Nutrition, Operations, Administration, and Communications/Marketing.</a:t>
            </a:r>
            <a:endParaRPr lang="en-US" dirty="0"/>
          </a:p>
          <a:p>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11</a:t>
            </a:fld>
            <a:endParaRPr lang="en-US"/>
          </a:p>
        </p:txBody>
      </p:sp>
    </p:spTree>
    <p:extLst>
      <p:ext uri="{BB962C8B-B14F-4D97-AF65-F5344CB8AC3E}">
        <p14:creationId xmlns:p14="http://schemas.microsoft.com/office/powerpoint/2010/main" val="305364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12</a:t>
            </a:fld>
            <a:endParaRPr lang="en-US"/>
          </a:p>
        </p:txBody>
      </p:sp>
    </p:spTree>
    <p:extLst>
      <p:ext uri="{BB962C8B-B14F-4D97-AF65-F5344CB8AC3E}">
        <p14:creationId xmlns:p14="http://schemas.microsoft.com/office/powerpoint/2010/main" val="289502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a:t>
            </a:r>
            <a:r>
              <a:rPr lang="en-US" baseline="0" dirty="0"/>
              <a:t> Oversight:</a:t>
            </a:r>
          </a:p>
          <a:p>
            <a:pPr marL="178587" indent="-178587">
              <a:buFontTx/>
              <a:buChar char="-"/>
            </a:pPr>
            <a:r>
              <a:rPr lang="en-US" baseline="0" dirty="0"/>
              <a:t>Document compliance with the hiring and training standards for directors, managers, and staff.</a:t>
            </a:r>
          </a:p>
          <a:p>
            <a:r>
              <a:rPr lang="en-US" baseline="0" dirty="0"/>
              <a:t>State Agency (HCNP) Oversight:</a:t>
            </a:r>
          </a:p>
          <a:p>
            <a:pPr marL="178587" indent="-178587">
              <a:buFontTx/>
              <a:buChar char="-"/>
            </a:pPr>
            <a:r>
              <a:rPr lang="en-US" dirty="0"/>
              <a:t>Review compliance with professional standards during Admin review.</a:t>
            </a:r>
          </a:p>
          <a:p>
            <a:pPr marL="178587" indent="-178587">
              <a:buFontTx/>
              <a:buChar char="-"/>
            </a:pPr>
            <a:r>
              <a:rPr lang="en-US" dirty="0"/>
              <a:t>Technical assistance and corrective action be used to address noncompliance</a:t>
            </a:r>
          </a:p>
          <a:p>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13</a:t>
            </a:fld>
            <a:endParaRPr lang="en-US"/>
          </a:p>
        </p:txBody>
      </p:sp>
    </p:spTree>
    <p:extLst>
      <p:ext uri="{BB962C8B-B14F-4D97-AF65-F5344CB8AC3E}">
        <p14:creationId xmlns:p14="http://schemas.microsoft.com/office/powerpoint/2010/main" val="383030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Released in November 2017</a:t>
            </a:r>
          </a:p>
          <a:p>
            <a:r>
              <a:rPr lang="en-US" dirty="0"/>
              <a:t>Need to create an account – once you have an account, allows access to both the</a:t>
            </a:r>
            <a:r>
              <a:rPr lang="en-US" baseline="0" dirty="0"/>
              <a:t> Training Tracker Tool and the Food Buying Guide (including the Recipe Analysis Workbook)</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14</a:t>
            </a:fld>
            <a:endParaRPr lang="en-US"/>
          </a:p>
        </p:txBody>
      </p:sp>
    </p:spTree>
    <p:extLst>
      <p:ext uri="{BB962C8B-B14F-4D97-AF65-F5344CB8AC3E}">
        <p14:creationId xmlns:p14="http://schemas.microsoft.com/office/powerpoint/2010/main" val="416005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15</a:t>
            </a:fld>
            <a:endParaRPr lang="en-US"/>
          </a:p>
        </p:txBody>
      </p:sp>
    </p:spTree>
    <p:extLst>
      <p:ext uri="{BB962C8B-B14F-4D97-AF65-F5344CB8AC3E}">
        <p14:creationId xmlns:p14="http://schemas.microsoft.com/office/powerpoint/2010/main" val="352296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16</a:t>
            </a:fld>
            <a:endParaRPr lang="en-US"/>
          </a:p>
        </p:txBody>
      </p:sp>
    </p:spTree>
    <p:extLst>
      <p:ext uri="{BB962C8B-B14F-4D97-AF65-F5344CB8AC3E}">
        <p14:creationId xmlns:p14="http://schemas.microsoft.com/office/powerpoint/2010/main" val="2390787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Safety Training (8 hours) – Formerly known as ‘Serving it Safe’</a:t>
            </a:r>
          </a:p>
        </p:txBody>
      </p:sp>
      <p:sp>
        <p:nvSpPr>
          <p:cNvPr id="4" name="Slide Number Placeholder 3"/>
          <p:cNvSpPr>
            <a:spLocks noGrp="1"/>
          </p:cNvSpPr>
          <p:nvPr>
            <p:ph type="sldNum" sz="quarter" idx="10"/>
          </p:nvPr>
        </p:nvSpPr>
        <p:spPr/>
        <p:txBody>
          <a:bodyPr/>
          <a:lstStyle/>
          <a:p>
            <a:fld id="{F1EC9C0B-2163-4242-B81E-F26305CAA4BB}" type="slidenum">
              <a:rPr lang="en-US" smtClean="0"/>
              <a:t>17</a:t>
            </a:fld>
            <a:endParaRPr lang="en-US"/>
          </a:p>
        </p:txBody>
      </p:sp>
    </p:spTree>
    <p:extLst>
      <p:ext uri="{BB962C8B-B14F-4D97-AF65-F5344CB8AC3E}">
        <p14:creationId xmlns:p14="http://schemas.microsoft.com/office/powerpoint/2010/main" val="3025980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18</a:t>
            </a:fld>
            <a:endParaRPr lang="en-US"/>
          </a:p>
        </p:txBody>
      </p:sp>
    </p:spTree>
    <p:extLst>
      <p:ext uri="{BB962C8B-B14F-4D97-AF65-F5344CB8AC3E}">
        <p14:creationId xmlns:p14="http://schemas.microsoft.com/office/powerpoint/2010/main" val="3133343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19</a:t>
            </a:fld>
            <a:endParaRPr lang="en-US"/>
          </a:p>
        </p:txBody>
      </p:sp>
    </p:spTree>
    <p:extLst>
      <p:ext uri="{BB962C8B-B14F-4D97-AF65-F5344CB8AC3E}">
        <p14:creationId xmlns:p14="http://schemas.microsoft.com/office/powerpoint/2010/main" val="274976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2</a:t>
            </a:fld>
            <a:endParaRPr lang="en-US"/>
          </a:p>
        </p:txBody>
      </p:sp>
    </p:spTree>
    <p:extLst>
      <p:ext uri="{BB962C8B-B14F-4D97-AF65-F5344CB8AC3E}">
        <p14:creationId xmlns:p14="http://schemas.microsoft.com/office/powerpoint/2010/main" val="112165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 29-2017: Overcoming the Unpaid Meal Challenge</a:t>
            </a:r>
          </a:p>
          <a:p>
            <a:endParaRPr lang="en-US" dirty="0"/>
          </a:p>
          <a:p>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20</a:t>
            </a:fld>
            <a:endParaRPr lang="en-US"/>
          </a:p>
        </p:txBody>
      </p:sp>
    </p:spTree>
    <p:extLst>
      <p:ext uri="{BB962C8B-B14F-4D97-AF65-F5344CB8AC3E}">
        <p14:creationId xmlns:p14="http://schemas.microsoft.com/office/powerpoint/2010/main" val="3554305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written policy ensures school</a:t>
            </a:r>
            <a:r>
              <a:rPr lang="en-US" baseline="0" dirty="0"/>
              <a:t> food service staff, administrators, families, and students have a shared understanding of expectations. </a:t>
            </a:r>
          </a:p>
          <a:p>
            <a:endParaRPr lang="en-US" baseline="0" dirty="0"/>
          </a:p>
          <a:p>
            <a:r>
              <a:rPr lang="en-US" baseline="0" dirty="0"/>
              <a:t>Therefore, no later than July 1, 2017, all SFAs operating NSLP and/or SBP must have a written unpaid meal charge policy</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21</a:t>
            </a:fld>
            <a:endParaRPr lang="en-US"/>
          </a:p>
        </p:txBody>
      </p:sp>
    </p:spTree>
    <p:extLst>
      <p:ext uri="{BB962C8B-B14F-4D97-AF65-F5344CB8AC3E}">
        <p14:creationId xmlns:p14="http://schemas.microsoft.com/office/powerpoint/2010/main" val="3367747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a:t>
            </a:r>
            <a:r>
              <a:rPr lang="en-US" baseline="0" dirty="0"/>
              <a:t> SP 46-2016, all SFAs operating standard counting and claiming procedures will be required to have an unpaid meal charge policy.  SFAs that operate Special Provisions (e.g. Provision 2 or CEP) do not need to have a policy.  If you are an SFA that has even one school that operates with standard counting and claiming, you will need a policy.</a:t>
            </a:r>
          </a:p>
          <a:p>
            <a:endParaRPr lang="en-US" baseline="0" dirty="0"/>
          </a:p>
          <a:p>
            <a:r>
              <a:rPr lang="en-US" baseline="0" dirty="0"/>
              <a:t>Always maintain documentation of how the policy was communicated to the public.</a:t>
            </a:r>
          </a:p>
          <a:p>
            <a:endParaRPr lang="en-US" baseline="0" dirty="0"/>
          </a:p>
          <a:p>
            <a:pPr defTabSz="933237">
              <a:defRPr/>
            </a:pPr>
            <a:r>
              <a:rPr lang="en-US" baseline="0" dirty="0"/>
              <a:t>Specifics of the policy are determined by the SFA and/or State Agency; however, there are some elements that are required.  We will discuss these on the next slide. </a:t>
            </a:r>
          </a:p>
          <a:p>
            <a:endParaRPr lang="en-US" baseline="0" dirty="0"/>
          </a:p>
        </p:txBody>
      </p:sp>
      <p:sp>
        <p:nvSpPr>
          <p:cNvPr id="4" name="Slide Number Placeholder 3"/>
          <p:cNvSpPr>
            <a:spLocks noGrp="1"/>
          </p:cNvSpPr>
          <p:nvPr>
            <p:ph type="sldNum" sz="quarter" idx="10"/>
          </p:nvPr>
        </p:nvSpPr>
        <p:spPr/>
        <p:txBody>
          <a:bodyPr/>
          <a:lstStyle/>
          <a:p>
            <a:fld id="{F1EC9C0B-2163-4242-B81E-F26305CAA4BB}" type="slidenum">
              <a:rPr lang="en-US" smtClean="0"/>
              <a:t>22</a:t>
            </a:fld>
            <a:endParaRPr lang="en-US"/>
          </a:p>
        </p:txBody>
      </p:sp>
    </p:spTree>
    <p:extLst>
      <p:ext uri="{BB962C8B-B14F-4D97-AF65-F5344CB8AC3E}">
        <p14:creationId xmlns:p14="http://schemas.microsoft.com/office/powerpoint/2010/main" val="4152835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children who qualify for free meals must always receive a reimbursable meal.  Option to deny a</a:t>
            </a:r>
            <a:r>
              <a:rPr lang="en-US" baseline="0" dirty="0"/>
              <a:t> free child from charging a la carte if they have a negative balance</a:t>
            </a:r>
          </a:p>
          <a:p>
            <a:endParaRPr lang="en-US" baseline="0" dirty="0"/>
          </a:p>
          <a:p>
            <a:r>
              <a:rPr lang="en-US" baseline="0" dirty="0"/>
              <a:t>Provide the policy to the appropriate school/district staff, as unpaid charges may be an indication of economic difficulty and the need for further assistance (e.g. liaison services)</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23</a:t>
            </a:fld>
            <a:endParaRPr lang="en-US"/>
          </a:p>
        </p:txBody>
      </p:sp>
    </p:spTree>
    <p:extLst>
      <p:ext uri="{BB962C8B-B14F-4D97-AF65-F5344CB8AC3E}">
        <p14:creationId xmlns:p14="http://schemas.microsoft.com/office/powerpoint/2010/main" val="2442772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24</a:t>
            </a:fld>
            <a:endParaRPr lang="en-US"/>
          </a:p>
        </p:txBody>
      </p:sp>
    </p:spTree>
    <p:extLst>
      <p:ext uri="{BB962C8B-B14F-4D97-AF65-F5344CB8AC3E}">
        <p14:creationId xmlns:p14="http://schemas.microsoft.com/office/powerpoint/2010/main" val="104700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 47-2016 provides information about what Delinquent Debts</a:t>
            </a:r>
            <a:r>
              <a:rPr lang="en-US" baseline="0" dirty="0"/>
              <a:t> and the processes used to collect those debts</a:t>
            </a:r>
          </a:p>
          <a:p>
            <a:endParaRPr lang="en-US" baseline="0" dirty="0"/>
          </a:p>
          <a:p>
            <a:r>
              <a:rPr lang="en-US" baseline="0" dirty="0"/>
              <a:t>The USDA does not regulate how long debt is considered delinquent – this is determined at a local level.  Delinquent debts may potentially be carried over to the next SY</a:t>
            </a:r>
          </a:p>
          <a:p>
            <a:endParaRPr lang="en-US" baseline="0" dirty="0"/>
          </a:p>
          <a:p>
            <a:r>
              <a:rPr lang="en-US" baseline="0" dirty="0"/>
              <a:t>Efforts made to collect delinquent debts (e.g. administrative costs) are an allowable use of NSFSA (Nonprofit School Food Service Account) funds. </a:t>
            </a:r>
          </a:p>
        </p:txBody>
      </p:sp>
      <p:sp>
        <p:nvSpPr>
          <p:cNvPr id="4" name="Slide Number Placeholder 3"/>
          <p:cNvSpPr>
            <a:spLocks noGrp="1"/>
          </p:cNvSpPr>
          <p:nvPr>
            <p:ph type="sldNum" sz="quarter" idx="10"/>
          </p:nvPr>
        </p:nvSpPr>
        <p:spPr/>
        <p:txBody>
          <a:bodyPr/>
          <a:lstStyle/>
          <a:p>
            <a:fld id="{F1EC9C0B-2163-4242-B81E-F26305CAA4BB}" type="slidenum">
              <a:rPr lang="en-US" smtClean="0"/>
              <a:t>25</a:t>
            </a:fld>
            <a:endParaRPr lang="en-US"/>
          </a:p>
        </p:txBody>
      </p:sp>
    </p:spTree>
    <p:extLst>
      <p:ext uri="{BB962C8B-B14F-4D97-AF65-F5344CB8AC3E}">
        <p14:creationId xmlns:p14="http://schemas.microsoft.com/office/powerpoint/2010/main" val="2470201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a:t>
            </a:r>
            <a:r>
              <a:rPr lang="en-US" baseline="0" dirty="0"/>
              <a:t>d slide. </a:t>
            </a:r>
          </a:p>
          <a:p>
            <a:endParaRPr lang="en-US" baseline="0" dirty="0"/>
          </a:p>
          <a:p>
            <a:r>
              <a:rPr lang="en-US" baseline="0" dirty="0"/>
              <a:t>Delinquent: debt is still collectable and efforts are being made to do so</a:t>
            </a:r>
          </a:p>
          <a:p>
            <a:endParaRPr lang="en-US" baseline="0" dirty="0"/>
          </a:p>
          <a:p>
            <a:r>
              <a:rPr lang="en-US" baseline="0" dirty="0"/>
              <a:t>Bad: debt is uncollectable and no further attempts to collect are made.  </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26</a:t>
            </a:fld>
            <a:endParaRPr lang="en-US"/>
          </a:p>
        </p:txBody>
      </p:sp>
    </p:spTree>
    <p:extLst>
      <p:ext uri="{BB962C8B-B14F-4D97-AF65-F5344CB8AC3E}">
        <p14:creationId xmlns:p14="http://schemas.microsoft.com/office/powerpoint/2010/main" val="1506952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Bad debts must be written off as operating losses and are unallowable.  This means they must be covered using funds from sources other than the NSFSA (e.g. the schools general funds) </a:t>
            </a:r>
            <a:r>
              <a:rPr lang="en-US" b="0" baseline="0" dirty="0"/>
              <a:t>(</a:t>
            </a:r>
            <a:r>
              <a:rPr lang="en-US" dirty="0"/>
              <a:t>2 CFR Part 200,subpart E)</a:t>
            </a:r>
            <a:endParaRPr lang="en-US" b="0" dirty="0"/>
          </a:p>
          <a:p>
            <a:endParaRPr lang="en-US" dirty="0"/>
          </a:p>
          <a:p>
            <a:r>
              <a:rPr lang="en-US" dirty="0"/>
              <a:t>Read Slide. </a:t>
            </a:r>
          </a:p>
        </p:txBody>
      </p:sp>
      <p:sp>
        <p:nvSpPr>
          <p:cNvPr id="4" name="Slide Number Placeholder 3"/>
          <p:cNvSpPr>
            <a:spLocks noGrp="1"/>
          </p:cNvSpPr>
          <p:nvPr>
            <p:ph type="sldNum" sz="quarter" idx="10"/>
          </p:nvPr>
        </p:nvSpPr>
        <p:spPr/>
        <p:txBody>
          <a:bodyPr/>
          <a:lstStyle/>
          <a:p>
            <a:fld id="{F1EC9C0B-2163-4242-B81E-F26305CAA4BB}" type="slidenum">
              <a:rPr lang="en-US" smtClean="0"/>
              <a:t>27</a:t>
            </a:fld>
            <a:endParaRPr lang="en-US"/>
          </a:p>
        </p:txBody>
      </p:sp>
    </p:spTree>
    <p:extLst>
      <p:ext uri="{BB962C8B-B14F-4D97-AF65-F5344CB8AC3E}">
        <p14:creationId xmlns:p14="http://schemas.microsoft.com/office/powerpoint/2010/main" val="1271314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a:t>
            </a:r>
            <a:r>
              <a:rPr lang="en-US" baseline="0" dirty="0"/>
              <a:t> had SFAs ask about when a student’s eligibility status takes effect.  Please refer to SP 11 – 2014 for information on the flexibility offered by the USDA. </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28</a:t>
            </a:fld>
            <a:endParaRPr lang="en-US"/>
          </a:p>
        </p:txBody>
      </p:sp>
    </p:spTree>
    <p:extLst>
      <p:ext uri="{BB962C8B-B14F-4D97-AF65-F5344CB8AC3E}">
        <p14:creationId xmlns:p14="http://schemas.microsoft.com/office/powerpoint/2010/main" val="3554102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29</a:t>
            </a:fld>
            <a:endParaRPr lang="en-US"/>
          </a:p>
        </p:txBody>
      </p:sp>
    </p:spTree>
    <p:extLst>
      <p:ext uri="{BB962C8B-B14F-4D97-AF65-F5344CB8AC3E}">
        <p14:creationId xmlns:p14="http://schemas.microsoft.com/office/powerpoint/2010/main" val="108301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3</a:t>
            </a:fld>
            <a:endParaRPr lang="en-US"/>
          </a:p>
        </p:txBody>
      </p:sp>
    </p:spTree>
    <p:extLst>
      <p:ext uri="{BB962C8B-B14F-4D97-AF65-F5344CB8AC3E}">
        <p14:creationId xmlns:p14="http://schemas.microsoft.com/office/powerpoint/2010/main" val="2769449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30</a:t>
            </a:fld>
            <a:endParaRPr lang="en-US"/>
          </a:p>
        </p:txBody>
      </p:sp>
    </p:spTree>
    <p:extLst>
      <p:ext uri="{BB962C8B-B14F-4D97-AF65-F5344CB8AC3E}">
        <p14:creationId xmlns:p14="http://schemas.microsoft.com/office/powerpoint/2010/main" val="91744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records for the required time is necessary</a:t>
            </a:r>
            <a:r>
              <a:rPr lang="en-US" baseline="0" dirty="0"/>
              <a:t> because it helps to ensure programs are being operated within federal guidelines.  </a:t>
            </a:r>
          </a:p>
          <a:p>
            <a:endParaRPr lang="en-US" baseline="0" dirty="0"/>
          </a:p>
          <a:p>
            <a:r>
              <a:rPr lang="en-US" baseline="0" dirty="0"/>
              <a:t>During Administrative Reviews, reviewers may request documents (e.g. staff training logs).  If an SFA does not have the documents on file, it will be written up as a finding.</a:t>
            </a:r>
          </a:p>
          <a:p>
            <a:endParaRPr lang="en-US" baseline="0" dirty="0"/>
          </a:p>
          <a:p>
            <a:r>
              <a:rPr lang="en-US" baseline="0" dirty="0"/>
              <a:t>While the requirement is 3 years plus the current, schools may need to keep documents longer in the case of being audited by federal authorities. </a:t>
            </a:r>
          </a:p>
          <a:p>
            <a:endParaRPr lang="en-US" baseline="0" dirty="0"/>
          </a:p>
          <a:p>
            <a:r>
              <a:rPr lang="en-US" u="sng" baseline="0" dirty="0"/>
              <a:t>If you don’t have a document on file, there is no way for HCNP and/or the USDA to determine if your program is compliant</a:t>
            </a:r>
            <a:r>
              <a:rPr lang="en-US" baseline="0" dirty="0"/>
              <a:t>. This means that if you say you or your staff did something, but don’t have documentation as evidence, HCNP/USDA cannot confirm and therefore you may need to do it again!</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31</a:t>
            </a:fld>
            <a:endParaRPr lang="en-US"/>
          </a:p>
        </p:txBody>
      </p:sp>
    </p:spTree>
    <p:extLst>
      <p:ext uri="{BB962C8B-B14F-4D97-AF65-F5344CB8AC3E}">
        <p14:creationId xmlns:p14="http://schemas.microsoft.com/office/powerpoint/2010/main" val="3066355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 is that</a:t>
            </a:r>
            <a:r>
              <a:rPr lang="en-US" baseline="0" dirty="0"/>
              <a:t> sponsors keep records on file that date back a minimum of 3 years (plus the current year).</a:t>
            </a:r>
          </a:p>
          <a:p>
            <a:endParaRPr lang="en-US" baseline="0" dirty="0"/>
          </a:p>
          <a:p>
            <a:r>
              <a:rPr lang="en-US" dirty="0"/>
              <a:t>If your school(s)</a:t>
            </a:r>
            <a:r>
              <a:rPr lang="en-US" baseline="0" dirty="0"/>
              <a:t> is/are being audited, you will need to keep those pertinent documents until the audit is closed, which may extend beyond the required 3 years. </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32</a:t>
            </a:fld>
            <a:endParaRPr lang="en-US"/>
          </a:p>
        </p:txBody>
      </p:sp>
    </p:spTree>
    <p:extLst>
      <p:ext uri="{BB962C8B-B14F-4D97-AF65-F5344CB8AC3E}">
        <p14:creationId xmlns:p14="http://schemas.microsoft.com/office/powerpoint/2010/main" val="1358530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federal regulations require 3 years plus</a:t>
            </a:r>
            <a:r>
              <a:rPr lang="en-US" baseline="0" dirty="0"/>
              <a:t> the current year, Hawaii has more stringent requirements.  DOE schools must maintain files for 6 years plus the current.  So, for SY 2018-19, records must be on file dating back to SY 2012-13.</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33</a:t>
            </a:fld>
            <a:endParaRPr lang="en-US"/>
          </a:p>
        </p:txBody>
      </p:sp>
    </p:spTree>
    <p:extLst>
      <p:ext uri="{BB962C8B-B14F-4D97-AF65-F5344CB8AC3E}">
        <p14:creationId xmlns:p14="http://schemas.microsoft.com/office/powerpoint/2010/main" val="723373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participating in a</a:t>
            </a:r>
            <a:r>
              <a:rPr lang="en-US" baseline="0" dirty="0"/>
              <a:t> special provision must maintain records from base year, which may be more than 3 years ago.  This is for Administrative Review purposes –reviewers will check if the correct F/R/P percentages have been used for subsequent years. </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34</a:t>
            </a:fld>
            <a:endParaRPr lang="en-US"/>
          </a:p>
        </p:txBody>
      </p:sp>
    </p:spTree>
    <p:extLst>
      <p:ext uri="{BB962C8B-B14F-4D97-AF65-F5344CB8AC3E}">
        <p14:creationId xmlns:p14="http://schemas.microsoft.com/office/powerpoint/2010/main" val="3464127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CFR 210 Subpart C – ‘Must maintain</a:t>
            </a:r>
            <a:r>
              <a:rPr lang="en-US" baseline="0" dirty="0"/>
              <a:t> records to demonstrate compliance with Program requirements’</a:t>
            </a:r>
          </a:p>
          <a:p>
            <a:endParaRPr lang="en-US" baseline="0" dirty="0"/>
          </a:p>
          <a:p>
            <a:r>
              <a:rPr lang="en-US" baseline="0" dirty="0"/>
              <a:t>If you are unsure of whether a document must be maintained – KEEP IT!  Better to be safe than sorry. </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35</a:t>
            </a:fld>
            <a:endParaRPr lang="en-US"/>
          </a:p>
        </p:txBody>
      </p:sp>
    </p:spTree>
    <p:extLst>
      <p:ext uri="{BB962C8B-B14F-4D97-AF65-F5344CB8AC3E}">
        <p14:creationId xmlns:p14="http://schemas.microsoft.com/office/powerpoint/2010/main" val="61389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white-out an error – simply put a line through the error, add the change, initial &amp; date. </a:t>
            </a:r>
            <a:r>
              <a:rPr lang="en-US" baseline="0" dirty="0"/>
              <a:t> </a:t>
            </a:r>
          </a:p>
          <a:p>
            <a:endParaRPr lang="en-US" baseline="0" dirty="0"/>
          </a:p>
          <a:p>
            <a:r>
              <a:rPr lang="en-US" baseline="0" dirty="0"/>
              <a:t>An individual should be able to see the original information that has a strike-through so that they may determine why the correction was made. </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36</a:t>
            </a:fld>
            <a:endParaRPr lang="en-US"/>
          </a:p>
        </p:txBody>
      </p:sp>
    </p:spTree>
    <p:extLst>
      <p:ext uri="{BB962C8B-B14F-4D97-AF65-F5344CB8AC3E}">
        <p14:creationId xmlns:p14="http://schemas.microsoft.com/office/powerpoint/2010/main" val="1904996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37</a:t>
            </a:fld>
            <a:endParaRPr lang="en-US"/>
          </a:p>
        </p:txBody>
      </p:sp>
    </p:spTree>
    <p:extLst>
      <p:ext uri="{BB962C8B-B14F-4D97-AF65-F5344CB8AC3E}">
        <p14:creationId xmlns:p14="http://schemas.microsoft.com/office/powerpoint/2010/main" val="421609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4</a:t>
            </a:fld>
            <a:endParaRPr lang="en-US"/>
          </a:p>
        </p:txBody>
      </p:sp>
    </p:spTree>
    <p:extLst>
      <p:ext uri="{BB962C8B-B14F-4D97-AF65-F5344CB8AC3E}">
        <p14:creationId xmlns:p14="http://schemas.microsoft.com/office/powerpoint/2010/main" val="47831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to FNS-486</a:t>
            </a:r>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5</a:t>
            </a:fld>
            <a:endParaRPr lang="en-US"/>
          </a:p>
        </p:txBody>
      </p:sp>
    </p:spTree>
    <p:extLst>
      <p:ext uri="{BB962C8B-B14F-4D97-AF65-F5344CB8AC3E}">
        <p14:creationId xmlns:p14="http://schemas.microsoft.com/office/powerpoint/2010/main" val="106168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Refer to </a:t>
            </a:r>
            <a:r>
              <a:rPr lang="en-US" b="1" i="1" dirty="0"/>
              <a:t>“Professional Standards for All School Nutrition Program Employees” </a:t>
            </a:r>
            <a:r>
              <a:rPr lang="en-US" b="1" dirty="0"/>
              <a:t>flyer for details</a:t>
            </a:r>
            <a:r>
              <a:rPr lang="en-US" b="1" i="1" dirty="0"/>
              <a:t>.</a:t>
            </a:r>
            <a:endParaRPr lang="en-US" b="1" dirty="0"/>
          </a:p>
          <a:p>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6</a:t>
            </a:fld>
            <a:endParaRPr lang="en-US"/>
          </a:p>
        </p:txBody>
      </p:sp>
    </p:spTree>
    <p:extLst>
      <p:ext uri="{BB962C8B-B14F-4D97-AF65-F5344CB8AC3E}">
        <p14:creationId xmlns:p14="http://schemas.microsoft.com/office/powerpoint/2010/main" val="176200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C9C0B-2163-4242-B81E-F26305CAA4BB}" type="slidenum">
              <a:rPr lang="en-US" smtClean="0"/>
              <a:t>7</a:t>
            </a:fld>
            <a:endParaRPr lang="en-US"/>
          </a:p>
        </p:txBody>
      </p:sp>
    </p:spTree>
    <p:extLst>
      <p:ext uri="{BB962C8B-B14F-4D97-AF65-F5344CB8AC3E}">
        <p14:creationId xmlns:p14="http://schemas.microsoft.com/office/powerpoint/2010/main" val="418207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8</a:t>
            </a:fld>
            <a:endParaRPr lang="en-US"/>
          </a:p>
        </p:txBody>
      </p:sp>
    </p:spTree>
    <p:extLst>
      <p:ext uri="{BB962C8B-B14F-4D97-AF65-F5344CB8AC3E}">
        <p14:creationId xmlns:p14="http://schemas.microsoft.com/office/powerpoint/2010/main" val="231919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C9C0B-2163-4242-B81E-F26305CAA4BB}" type="slidenum">
              <a:rPr lang="en-US" smtClean="0"/>
              <a:t>9</a:t>
            </a:fld>
            <a:endParaRPr lang="en-US"/>
          </a:p>
        </p:txBody>
      </p:sp>
    </p:spTree>
    <p:extLst>
      <p:ext uri="{BB962C8B-B14F-4D97-AF65-F5344CB8AC3E}">
        <p14:creationId xmlns:p14="http://schemas.microsoft.com/office/powerpoint/2010/main" val="1092450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2/25/2022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2/25/2022</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2/25/2022</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2/25/2022</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2/25/2022</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2/25/2022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2/25/2022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mailto:program.intake@usda.gov" TargetMode="External"/><Relationship Id="rId4" Type="http://schemas.openxmlformats.org/officeDocument/2006/relationships/hyperlink" Target="https://www.usda.gov/oascr/how-to-file-a-program-discrimination-complai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68" y="973775"/>
            <a:ext cx="6661432" cy="2412040"/>
          </a:xfrm>
        </p:spPr>
        <p:txBody>
          <a:bodyPr/>
          <a:lstStyle/>
          <a:p>
            <a:pPr algn="l"/>
            <a:r>
              <a:rPr lang="en-US" sz="4000" b="1" dirty="0"/>
              <a:t>Professional Standards,</a:t>
            </a:r>
            <a:br>
              <a:rPr lang="en-US" sz="4000" b="1" dirty="0"/>
            </a:br>
            <a:r>
              <a:rPr lang="en-US" sz="4000" b="1" dirty="0"/>
              <a:t>Unpaid Meal Charge Policy,</a:t>
            </a:r>
            <a:br>
              <a:rPr lang="en-US" sz="4000" b="1" dirty="0"/>
            </a:br>
            <a:r>
              <a:rPr lang="en-US" sz="4000" b="1" dirty="0"/>
              <a:t>Recordkeeping</a:t>
            </a:r>
          </a:p>
        </p:txBody>
      </p:sp>
      <p:sp>
        <p:nvSpPr>
          <p:cNvPr id="3" name="Subtitle 2"/>
          <p:cNvSpPr>
            <a:spLocks noGrp="1"/>
          </p:cNvSpPr>
          <p:nvPr>
            <p:ph type="subTitle" idx="1"/>
          </p:nvPr>
        </p:nvSpPr>
        <p:spPr>
          <a:xfrm>
            <a:off x="795647" y="3552068"/>
            <a:ext cx="1638169" cy="592419"/>
          </a:xfrm>
        </p:spPr>
        <p:txBody>
          <a:bodyPr>
            <a:normAutofit/>
          </a:bodyPr>
          <a:lstStyle/>
          <a:p>
            <a:r>
              <a:rPr lang="en-US" sz="2400" dirty="0"/>
              <a:t>June 2018</a:t>
            </a:r>
          </a:p>
        </p:txBody>
      </p:sp>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Annual Training Requirements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68767215"/>
              </p:ext>
            </p:extLst>
          </p:nvPr>
        </p:nvGraphicFramePr>
        <p:xfrm>
          <a:off x="1111821" y="1520057"/>
          <a:ext cx="7830292" cy="3687843"/>
        </p:xfrm>
        <a:graphic>
          <a:graphicData uri="http://schemas.openxmlformats.org/drawingml/2006/table">
            <a:tbl>
              <a:tblPr firstRow="1" bandRow="1">
                <a:tableStyleId>{5C22544A-7EE6-4342-B048-85BDC9FD1C3A}</a:tableStyleId>
              </a:tblPr>
              <a:tblGrid>
                <a:gridCol w="3985548">
                  <a:extLst>
                    <a:ext uri="{9D8B030D-6E8A-4147-A177-3AD203B41FA5}">
                      <a16:colId xmlns:a16="http://schemas.microsoft.com/office/drawing/2014/main" val="20000"/>
                    </a:ext>
                  </a:extLst>
                </a:gridCol>
                <a:gridCol w="3844744">
                  <a:extLst>
                    <a:ext uri="{9D8B030D-6E8A-4147-A177-3AD203B41FA5}">
                      <a16:colId xmlns:a16="http://schemas.microsoft.com/office/drawing/2014/main" val="20001"/>
                    </a:ext>
                  </a:extLst>
                </a:gridCol>
              </a:tblGrid>
              <a:tr h="561941">
                <a:tc>
                  <a:txBody>
                    <a:bodyPr/>
                    <a:lstStyle/>
                    <a:p>
                      <a:endParaRPr lang="en-US" sz="2400" dirty="0"/>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b="1" dirty="0">
                          <a:solidFill>
                            <a:schemeClr val="bg1"/>
                          </a:solidFill>
                        </a:rPr>
                        <a:t>SY 2016-17 &amp;</a:t>
                      </a:r>
                      <a:r>
                        <a:rPr lang="en-US" sz="2500" b="1" baseline="0" dirty="0">
                          <a:solidFill>
                            <a:schemeClr val="bg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500" b="1" baseline="0" dirty="0">
                          <a:solidFill>
                            <a:schemeClr val="bg1"/>
                          </a:solidFill>
                        </a:rPr>
                        <a:t>Beyond</a:t>
                      </a:r>
                      <a:endParaRPr lang="en-US" sz="2500" b="1" dirty="0">
                        <a:solidFill>
                          <a:schemeClr val="bg1"/>
                        </a:solidFill>
                      </a:endParaRPr>
                    </a:p>
                  </a:txBody>
                  <a:tcPr>
                    <a:solidFill>
                      <a:schemeClr val="accent1"/>
                    </a:solidFill>
                  </a:tcPr>
                </a:tc>
                <a:extLst>
                  <a:ext uri="{0D108BD9-81ED-4DB2-BD59-A6C34878D82A}">
                    <a16:rowId xmlns:a16="http://schemas.microsoft.com/office/drawing/2014/main" val="10000"/>
                  </a:ext>
                </a:extLst>
              </a:tr>
              <a:tr h="610184">
                <a:tc>
                  <a:txBody>
                    <a:bodyPr/>
                    <a:lstStyle/>
                    <a:p>
                      <a:r>
                        <a:rPr lang="en-US" sz="2500" b="1" dirty="0"/>
                        <a:t>Directors*</a:t>
                      </a:r>
                    </a:p>
                  </a:txBody>
                  <a:tcPr/>
                </a:tc>
                <a:tc>
                  <a:txBody>
                    <a:bodyPr/>
                    <a:lstStyle/>
                    <a:p>
                      <a:pPr algn="ctr"/>
                      <a:r>
                        <a:rPr lang="en-US" sz="2400" dirty="0"/>
                        <a:t>12 </a:t>
                      </a:r>
                      <a:r>
                        <a:rPr lang="en-US" sz="2500" dirty="0"/>
                        <a:t>hours</a:t>
                      </a:r>
                    </a:p>
                  </a:txBody>
                  <a:tcPr/>
                </a:tc>
                <a:extLst>
                  <a:ext uri="{0D108BD9-81ED-4DB2-BD59-A6C34878D82A}">
                    <a16:rowId xmlns:a16="http://schemas.microsoft.com/office/drawing/2014/main" val="10001"/>
                  </a:ext>
                </a:extLst>
              </a:tr>
              <a:tr h="610184">
                <a:tc>
                  <a:txBody>
                    <a:bodyPr/>
                    <a:lstStyle/>
                    <a:p>
                      <a:r>
                        <a:rPr lang="en-US" sz="2500" b="1" dirty="0"/>
                        <a:t>Managers</a:t>
                      </a:r>
                    </a:p>
                  </a:txBody>
                  <a:tcPr/>
                </a:tc>
                <a:tc>
                  <a:txBody>
                    <a:bodyPr/>
                    <a:lstStyle/>
                    <a:p>
                      <a:pPr algn="ctr"/>
                      <a:r>
                        <a:rPr lang="en-US" sz="2500" dirty="0"/>
                        <a:t>10 hours</a:t>
                      </a:r>
                    </a:p>
                  </a:txBody>
                  <a:tcPr/>
                </a:tc>
                <a:extLst>
                  <a:ext uri="{0D108BD9-81ED-4DB2-BD59-A6C34878D82A}">
                    <a16:rowId xmlns:a16="http://schemas.microsoft.com/office/drawing/2014/main" val="10002"/>
                  </a:ext>
                </a:extLst>
              </a:tr>
              <a:tr h="610184">
                <a:tc>
                  <a:txBody>
                    <a:bodyPr/>
                    <a:lstStyle/>
                    <a:p>
                      <a:r>
                        <a:rPr lang="en-US" sz="2500" b="1" dirty="0"/>
                        <a:t>All</a:t>
                      </a:r>
                      <a:r>
                        <a:rPr lang="en-US" sz="2500" b="1" baseline="0" dirty="0"/>
                        <a:t> Other Staff</a:t>
                      </a:r>
                      <a:endParaRPr lang="en-US" sz="2500" b="1" dirty="0"/>
                    </a:p>
                  </a:txBody>
                  <a:tcPr/>
                </a:tc>
                <a:tc>
                  <a:txBody>
                    <a:bodyPr/>
                    <a:lstStyle/>
                    <a:p>
                      <a:pPr algn="ctr"/>
                      <a:r>
                        <a:rPr lang="en-US" sz="2500" dirty="0"/>
                        <a:t>6 hours</a:t>
                      </a:r>
                    </a:p>
                  </a:txBody>
                  <a:tcPr/>
                </a:tc>
                <a:extLst>
                  <a:ext uri="{0D108BD9-81ED-4DB2-BD59-A6C34878D82A}">
                    <a16:rowId xmlns:a16="http://schemas.microsoft.com/office/drawing/2014/main" val="10003"/>
                  </a:ext>
                </a:extLst>
              </a:tr>
              <a:tr h="1003851">
                <a:tc>
                  <a:txBody>
                    <a:bodyPr/>
                    <a:lstStyle/>
                    <a:p>
                      <a:r>
                        <a:rPr lang="en-US" sz="2500" b="1" dirty="0"/>
                        <a:t>Part-Time Staff </a:t>
                      </a:r>
                    </a:p>
                    <a:p>
                      <a:r>
                        <a:rPr lang="en-US" sz="2000" b="0" dirty="0"/>
                        <a:t>(less than 20 </a:t>
                      </a:r>
                      <a:r>
                        <a:rPr lang="en-US" sz="2000" b="0" dirty="0" err="1"/>
                        <a:t>hrs</a:t>
                      </a:r>
                      <a:r>
                        <a:rPr lang="en-US" sz="2000" b="0" dirty="0"/>
                        <a:t>/</a:t>
                      </a:r>
                      <a:r>
                        <a:rPr lang="en-US" sz="2000" b="0" dirty="0" err="1"/>
                        <a:t>wk</a:t>
                      </a:r>
                      <a:r>
                        <a:rPr lang="en-US" sz="2000" b="0" dirty="0"/>
                        <a:t>)</a:t>
                      </a:r>
                    </a:p>
                  </a:txBody>
                  <a:tcPr/>
                </a:tc>
                <a:tc>
                  <a:txBody>
                    <a:bodyPr/>
                    <a:lstStyle/>
                    <a:p>
                      <a:pPr algn="ctr"/>
                      <a:r>
                        <a:rPr lang="en-US" sz="2500" dirty="0"/>
                        <a:t>4 hours</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1246336" y="5341655"/>
            <a:ext cx="7995621" cy="800219"/>
          </a:xfrm>
          <a:prstGeom prst="rect">
            <a:avLst/>
          </a:prstGeom>
        </p:spPr>
        <p:txBody>
          <a:bodyPr wrap="square">
            <a:spAutoFit/>
          </a:bodyPr>
          <a:lstStyle/>
          <a:p>
            <a:pPr lvl="0"/>
            <a:r>
              <a:rPr lang="en-US" sz="2300" b="1" dirty="0"/>
              <a:t>*</a:t>
            </a:r>
            <a:r>
              <a:rPr lang="en-US" sz="2300" dirty="0"/>
              <a:t>This required training is in addition to the food safety training required in the first year of employment.</a:t>
            </a:r>
          </a:p>
        </p:txBody>
      </p:sp>
    </p:spTree>
    <p:extLst>
      <p:ext uri="{BB962C8B-B14F-4D97-AF65-F5344CB8AC3E}">
        <p14:creationId xmlns:p14="http://schemas.microsoft.com/office/powerpoint/2010/main" val="408666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385547616"/>
              </p:ext>
            </p:extLst>
          </p:nvPr>
        </p:nvGraphicFramePr>
        <p:xfrm>
          <a:off x="1543775" y="103315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452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7725"/>
            <a:ext cx="7978602" cy="1320800"/>
          </a:xfrm>
        </p:spPr>
        <p:txBody>
          <a:bodyPr>
            <a:normAutofit/>
          </a:bodyPr>
          <a:lstStyle/>
          <a:p>
            <a:r>
              <a:rPr lang="en-US" sz="3600" b="1" dirty="0"/>
              <a:t>Maintain Hiring Documentation</a:t>
            </a:r>
          </a:p>
        </p:txBody>
      </p:sp>
      <p:sp>
        <p:nvSpPr>
          <p:cNvPr id="3" name="Content Placeholder 2"/>
          <p:cNvSpPr>
            <a:spLocks noGrp="1"/>
          </p:cNvSpPr>
          <p:nvPr>
            <p:ph idx="1"/>
          </p:nvPr>
        </p:nvSpPr>
        <p:spPr>
          <a:xfrm>
            <a:off x="677334" y="1887464"/>
            <a:ext cx="8596668" cy="3880773"/>
          </a:xfrm>
        </p:spPr>
        <p:txBody>
          <a:bodyPr>
            <a:noAutofit/>
          </a:bodyPr>
          <a:lstStyle/>
          <a:p>
            <a:r>
              <a:rPr lang="en-US" sz="3200" dirty="0"/>
              <a:t>To demonstrate compliance with hiring standards</a:t>
            </a:r>
          </a:p>
          <a:p>
            <a:r>
              <a:rPr lang="en-US" sz="3200" dirty="0"/>
              <a:t>Documentation that may be reviewed:</a:t>
            </a:r>
          </a:p>
          <a:p>
            <a:pPr lvl="1"/>
            <a:r>
              <a:rPr lang="en-US" sz="2800" dirty="0"/>
              <a:t>College transcripts</a:t>
            </a:r>
          </a:p>
          <a:p>
            <a:pPr lvl="1"/>
            <a:r>
              <a:rPr lang="en-US" sz="2800" dirty="0"/>
              <a:t>Education information</a:t>
            </a:r>
          </a:p>
          <a:p>
            <a:pPr lvl="1"/>
            <a:r>
              <a:rPr lang="en-US" sz="2800" dirty="0"/>
              <a:t>Resumes for new hires</a:t>
            </a:r>
          </a:p>
          <a:p>
            <a:pPr lvl="1"/>
            <a:r>
              <a:rPr lang="en-US" sz="2800" dirty="0"/>
              <a:t>Food safety training</a:t>
            </a:r>
          </a:p>
        </p:txBody>
      </p:sp>
    </p:spTree>
    <p:extLst>
      <p:ext uri="{BB962C8B-B14F-4D97-AF65-F5344CB8AC3E}">
        <p14:creationId xmlns:p14="http://schemas.microsoft.com/office/powerpoint/2010/main" val="32384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56" y="1875589"/>
            <a:ext cx="8977121" cy="4584588"/>
          </a:xfrm>
        </p:spPr>
        <p:txBody>
          <a:bodyPr>
            <a:normAutofit/>
          </a:bodyPr>
          <a:lstStyle/>
          <a:p>
            <a:pPr marL="0" indent="0">
              <a:buNone/>
            </a:pPr>
            <a:endParaRPr lang="en-US" sz="2000" dirty="0"/>
          </a:p>
          <a:p>
            <a:r>
              <a:rPr lang="en-US" sz="3600" dirty="0"/>
              <a:t>Demonstrate compliance with the annual training requirements</a:t>
            </a:r>
          </a:p>
          <a:p>
            <a:r>
              <a:rPr lang="en-US" sz="3600" dirty="0"/>
              <a:t>Supporting documentation:</a:t>
            </a:r>
          </a:p>
          <a:p>
            <a:pPr lvl="1"/>
            <a:r>
              <a:rPr lang="en-US" sz="3200" dirty="0"/>
              <a:t>Training agenda</a:t>
            </a:r>
          </a:p>
          <a:p>
            <a:pPr lvl="1"/>
            <a:r>
              <a:rPr lang="en-US" sz="3200" dirty="0"/>
              <a:t>Sign-in sheets</a:t>
            </a:r>
          </a:p>
          <a:p>
            <a:pPr lvl="1"/>
            <a:r>
              <a:rPr lang="en-US" sz="3200" dirty="0"/>
              <a:t>Certification of Completion</a:t>
            </a:r>
          </a:p>
          <a:p>
            <a:pPr marL="457200" lvl="1" indent="0">
              <a:buNone/>
            </a:pPr>
            <a:endParaRPr lang="en-US" sz="2400" dirty="0"/>
          </a:p>
        </p:txBody>
      </p:sp>
      <p:sp>
        <p:nvSpPr>
          <p:cNvPr id="4" name="Title 1"/>
          <p:cNvSpPr>
            <a:spLocks noGrp="1"/>
          </p:cNvSpPr>
          <p:nvPr>
            <p:ph type="title"/>
          </p:nvPr>
        </p:nvSpPr>
        <p:spPr/>
        <p:txBody>
          <a:bodyPr>
            <a:normAutofit/>
          </a:bodyPr>
          <a:lstStyle/>
          <a:p>
            <a:r>
              <a:rPr lang="en-US" sz="3600" b="1" dirty="0"/>
              <a:t>Maintain Training Documentation</a:t>
            </a:r>
          </a:p>
        </p:txBody>
      </p:sp>
      <p:pic>
        <p:nvPicPr>
          <p:cNvPr id="5" name="Picture 3" descr="C:\Users\rtakara\AppData\Local\Microsoft\Windows\Temporary Internet Files\Content.IE5\NGBO0MT6\paperwork_swamped_1300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609" y="3477491"/>
            <a:ext cx="2993911" cy="1890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31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USDA Training Tracker Tool 2.0</a:t>
            </a:r>
          </a:p>
        </p:txBody>
      </p:sp>
      <p:sp>
        <p:nvSpPr>
          <p:cNvPr id="3" name="Content Placeholder 2"/>
          <p:cNvSpPr>
            <a:spLocks noGrp="1"/>
          </p:cNvSpPr>
          <p:nvPr>
            <p:ph idx="1"/>
          </p:nvPr>
        </p:nvSpPr>
        <p:spPr>
          <a:xfrm>
            <a:off x="546711" y="2597935"/>
            <a:ext cx="8858552" cy="4319440"/>
          </a:xfrm>
        </p:spPr>
        <p:txBody>
          <a:bodyPr>
            <a:noAutofit/>
          </a:bodyPr>
          <a:lstStyle/>
          <a:p>
            <a:r>
              <a:rPr lang="en-US" sz="2800" dirty="0"/>
              <a:t>Features</a:t>
            </a:r>
          </a:p>
          <a:p>
            <a:pPr lvl="1"/>
            <a:r>
              <a:rPr lang="en-US" sz="2400" dirty="0"/>
              <a:t>Ability to upload training completion certificates</a:t>
            </a:r>
          </a:p>
          <a:p>
            <a:pPr lvl="1"/>
            <a:r>
              <a:rPr lang="en-US" sz="2400" dirty="0"/>
              <a:t>One employee (e.g. Director) may create profiles for their staff</a:t>
            </a:r>
          </a:p>
          <a:p>
            <a:pPr lvl="1"/>
            <a:r>
              <a:rPr lang="en-US" sz="2400" dirty="0"/>
              <a:t>Summary report (Think: Administrative Reviews!)</a:t>
            </a:r>
            <a:endParaRPr lang="en-US" sz="2800" dirty="0"/>
          </a:p>
          <a:p>
            <a:r>
              <a:rPr lang="en-US" sz="2800" dirty="0"/>
              <a:t>Requires a Level 1 USDA </a:t>
            </a:r>
            <a:r>
              <a:rPr lang="en-US" sz="2800" dirty="0" err="1"/>
              <a:t>eAuthentication</a:t>
            </a:r>
            <a:r>
              <a:rPr lang="en-US" sz="2800" dirty="0"/>
              <a:t> account (same as the online Food Buying Guide)</a:t>
            </a:r>
          </a:p>
          <a:p>
            <a:r>
              <a:rPr lang="en-US" sz="2800" dirty="0"/>
              <a:t>USDA webinar &amp; slides – coming soon!</a:t>
            </a:r>
          </a:p>
        </p:txBody>
      </p:sp>
      <p:pic>
        <p:nvPicPr>
          <p:cNvPr id="4" name="Picture 3"/>
          <p:cNvPicPr/>
          <p:nvPr/>
        </p:nvPicPr>
        <p:blipFill rotWithShape="1">
          <a:blip r:embed="rId3"/>
          <a:srcRect l="60255" t="8545" r="10732" b="64080"/>
          <a:stretch/>
        </p:blipFill>
        <p:spPr bwMode="auto">
          <a:xfrm>
            <a:off x="0" y="-11875"/>
            <a:ext cx="12192000" cy="21969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8606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66090" y="300839"/>
            <a:ext cx="7978602" cy="1320800"/>
          </a:xfrm>
        </p:spPr>
        <p:txBody>
          <a:bodyPr/>
          <a:lstStyle/>
          <a:p>
            <a:r>
              <a:rPr lang="en-US" b="1" dirty="0"/>
              <a:t>Training Log - Sample Template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69126924"/>
              </p:ext>
            </p:extLst>
          </p:nvPr>
        </p:nvGraphicFramePr>
        <p:xfrm>
          <a:off x="618500" y="1310250"/>
          <a:ext cx="10283048" cy="5031173"/>
        </p:xfrm>
        <a:graphic>
          <a:graphicData uri="http://schemas.openxmlformats.org/drawingml/2006/table">
            <a:tbl>
              <a:tblPr firstRow="1" firstCol="1" bandRow="1"/>
              <a:tblGrid>
                <a:gridCol w="970099">
                  <a:extLst>
                    <a:ext uri="{9D8B030D-6E8A-4147-A177-3AD203B41FA5}">
                      <a16:colId xmlns:a16="http://schemas.microsoft.com/office/drawing/2014/main" val="20000"/>
                    </a:ext>
                  </a:extLst>
                </a:gridCol>
                <a:gridCol w="970099">
                  <a:extLst>
                    <a:ext uri="{9D8B030D-6E8A-4147-A177-3AD203B41FA5}">
                      <a16:colId xmlns:a16="http://schemas.microsoft.com/office/drawing/2014/main" val="20001"/>
                    </a:ext>
                  </a:extLst>
                </a:gridCol>
                <a:gridCol w="970099">
                  <a:extLst>
                    <a:ext uri="{9D8B030D-6E8A-4147-A177-3AD203B41FA5}">
                      <a16:colId xmlns:a16="http://schemas.microsoft.com/office/drawing/2014/main" val="20002"/>
                    </a:ext>
                  </a:extLst>
                </a:gridCol>
                <a:gridCol w="1261128">
                  <a:extLst>
                    <a:ext uri="{9D8B030D-6E8A-4147-A177-3AD203B41FA5}">
                      <a16:colId xmlns:a16="http://schemas.microsoft.com/office/drawing/2014/main" val="20003"/>
                    </a:ext>
                  </a:extLst>
                </a:gridCol>
                <a:gridCol w="970099">
                  <a:extLst>
                    <a:ext uri="{9D8B030D-6E8A-4147-A177-3AD203B41FA5}">
                      <a16:colId xmlns:a16="http://schemas.microsoft.com/office/drawing/2014/main" val="20004"/>
                    </a:ext>
                  </a:extLst>
                </a:gridCol>
                <a:gridCol w="970099">
                  <a:extLst>
                    <a:ext uri="{9D8B030D-6E8A-4147-A177-3AD203B41FA5}">
                      <a16:colId xmlns:a16="http://schemas.microsoft.com/office/drawing/2014/main" val="20005"/>
                    </a:ext>
                  </a:extLst>
                </a:gridCol>
                <a:gridCol w="873089">
                  <a:extLst>
                    <a:ext uri="{9D8B030D-6E8A-4147-A177-3AD203B41FA5}">
                      <a16:colId xmlns:a16="http://schemas.microsoft.com/office/drawing/2014/main" val="20006"/>
                    </a:ext>
                  </a:extLst>
                </a:gridCol>
                <a:gridCol w="1164119">
                  <a:extLst>
                    <a:ext uri="{9D8B030D-6E8A-4147-A177-3AD203B41FA5}">
                      <a16:colId xmlns:a16="http://schemas.microsoft.com/office/drawing/2014/main" val="20007"/>
                    </a:ext>
                  </a:extLst>
                </a:gridCol>
                <a:gridCol w="873089">
                  <a:extLst>
                    <a:ext uri="{9D8B030D-6E8A-4147-A177-3AD203B41FA5}">
                      <a16:colId xmlns:a16="http://schemas.microsoft.com/office/drawing/2014/main" val="20008"/>
                    </a:ext>
                  </a:extLst>
                </a:gridCol>
                <a:gridCol w="1261128">
                  <a:extLst>
                    <a:ext uri="{9D8B030D-6E8A-4147-A177-3AD203B41FA5}">
                      <a16:colId xmlns:a16="http://schemas.microsoft.com/office/drawing/2014/main" val="20009"/>
                    </a:ext>
                  </a:extLst>
                </a:gridCol>
              </a:tblGrid>
              <a:tr h="4281726">
                <a:tc>
                  <a:txBody>
                    <a:bodyPr/>
                    <a:lstStyle/>
                    <a:p>
                      <a:pPr marL="0" marR="0">
                        <a:lnSpc>
                          <a:spcPct val="115000"/>
                        </a:lnSpc>
                        <a:spcBef>
                          <a:spcPts val="0"/>
                        </a:spcBef>
                        <a:spcAft>
                          <a:spcPts val="0"/>
                        </a:spcAft>
                      </a:pPr>
                      <a:r>
                        <a:rPr lang="en-US" sz="2400" b="1" dirty="0"/>
                        <a:t> Employee</a:t>
                      </a:r>
                      <a:r>
                        <a:rPr lang="en-US" sz="2400" b="1" baseline="0" dirty="0"/>
                        <a:t> First Name</a:t>
                      </a:r>
                      <a:endParaRPr lang="en-US" sz="2400" b="1" dirty="0"/>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b="1" dirty="0"/>
                        <a:t> Employee</a:t>
                      </a:r>
                      <a:r>
                        <a:rPr lang="en-US" sz="2400" b="1" baseline="0" dirty="0"/>
                        <a:t> </a:t>
                      </a:r>
                      <a:r>
                        <a:rPr lang="en-US" sz="2400" b="1" dirty="0"/>
                        <a:t>Last Name</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t> Hiring Date</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b="1" dirty="0"/>
                        <a:t> Employee Position:</a:t>
                      </a:r>
                    </a:p>
                    <a:p>
                      <a:pPr marL="0" marR="0">
                        <a:lnSpc>
                          <a:spcPct val="100000"/>
                        </a:lnSpc>
                        <a:spcBef>
                          <a:spcPts val="0"/>
                        </a:spcBef>
                        <a:spcAft>
                          <a:spcPts val="0"/>
                        </a:spcAft>
                      </a:pPr>
                      <a:r>
                        <a:rPr lang="en-US" sz="2400" b="1" dirty="0"/>
                        <a:t> i.e. Director/Manager/Staff</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t> Required Hours</a:t>
                      </a:r>
                      <a:endParaRPr lang="en-US" sz="2400" b="1" i="0" dirty="0"/>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t> Training Title/Subject</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t> Training Date(s)</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b="1" dirty="0"/>
                        <a:t> Length of Training   (creditable time)</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t> SY Training</a:t>
                      </a:r>
                      <a:r>
                        <a:rPr lang="en-US" sz="2400" b="1" baseline="0" dirty="0"/>
                        <a:t> </a:t>
                      </a:r>
                      <a:r>
                        <a:rPr lang="en-US" sz="2400" b="1" dirty="0"/>
                        <a:t>Applied To</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b="1" dirty="0"/>
                        <a:t> Completed Training</a:t>
                      </a:r>
                      <a:r>
                        <a:rPr lang="en-US" sz="2400" b="1" baseline="0" dirty="0"/>
                        <a:t> -</a:t>
                      </a:r>
                      <a:r>
                        <a:rPr lang="en-US" sz="2400" b="1" dirty="0"/>
                        <a:t> Year  to Date</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24">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723">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highlight>
                          <a:srgbClr val="FFFF00"/>
                        </a:highligh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highlight>
                            <a:srgbClr val="FFFF00"/>
                          </a:highlight>
                          <a:latin typeface="Calibri"/>
                          <a:ea typeface="Times New Roman"/>
                          <a:cs typeface="Times New Roman"/>
                        </a:rPr>
                        <a:t> </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highlight>
                            <a:srgbClr val="FFFF00"/>
                          </a:highlight>
                          <a:latin typeface="Calibri"/>
                          <a:ea typeface="Times New Roman"/>
                          <a:cs typeface="Times New Roman"/>
                        </a:rPr>
                        <a:t> </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02542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3"/>
          <a:srcRect l="57052" t="23444" r="15332" b="9962"/>
          <a:stretch/>
        </p:blipFill>
        <p:spPr bwMode="auto">
          <a:xfrm>
            <a:off x="432710" y="533400"/>
            <a:ext cx="11288229" cy="60951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410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a:xfrm>
            <a:off x="511084" y="1578714"/>
            <a:ext cx="9561636" cy="4845843"/>
          </a:xfrm>
        </p:spPr>
        <p:txBody>
          <a:bodyPr>
            <a:noAutofit/>
          </a:bodyPr>
          <a:lstStyle/>
          <a:p>
            <a:r>
              <a:rPr lang="en-US" sz="2000" dirty="0"/>
              <a:t>https://pstrainingtracker.fns.usda.gov/</a:t>
            </a:r>
          </a:p>
          <a:p>
            <a:pPr marL="0" indent="0">
              <a:buNone/>
            </a:pPr>
            <a:endParaRPr lang="en-US" sz="2000" dirty="0"/>
          </a:p>
          <a:p>
            <a:r>
              <a:rPr lang="en-US" sz="2000" dirty="0"/>
              <a:t>https://www.fns.usda.gov/tn/guide-professional-standards-school-nutrition-programs</a:t>
            </a:r>
          </a:p>
          <a:p>
            <a:pPr marL="0" indent="0">
              <a:buNone/>
            </a:pPr>
            <a:endParaRPr lang="en-US" sz="2000" dirty="0"/>
          </a:p>
          <a:p>
            <a:r>
              <a:rPr lang="en-US" sz="2000" dirty="0"/>
              <a:t>SP 38-2016:  http://www.fns.usda.gov/sites/ default/ files/</a:t>
            </a:r>
            <a:r>
              <a:rPr lang="en-US" sz="2000" dirty="0" err="1"/>
              <a:t>cn</a:t>
            </a:r>
            <a:r>
              <a:rPr lang="en-US" sz="2000" dirty="0"/>
              <a:t>/SP38-2016os.pdf</a:t>
            </a:r>
          </a:p>
          <a:p>
            <a:pPr marL="0" indent="0">
              <a:buNone/>
            </a:pPr>
            <a:endParaRPr lang="en-US" sz="2000" dirty="0"/>
          </a:p>
          <a:p>
            <a:pPr marL="0" indent="0">
              <a:buNone/>
            </a:pPr>
            <a:r>
              <a:rPr lang="en-US" sz="2000" b="1" dirty="0"/>
              <a:t>Training Resources:</a:t>
            </a:r>
          </a:p>
          <a:p>
            <a:r>
              <a:rPr lang="en-US" sz="2000" dirty="0"/>
              <a:t>http://professionalstandards.nal.usda.gov/</a:t>
            </a:r>
          </a:p>
          <a:p>
            <a:endParaRPr lang="en-US" sz="600" dirty="0"/>
          </a:p>
          <a:p>
            <a:r>
              <a:rPr lang="en-US" sz="2000" dirty="0"/>
              <a:t>https://theicn.org/icn-resources-a-z/food-safety-in-schools</a:t>
            </a:r>
          </a:p>
          <a:p>
            <a:endParaRPr lang="en-US" sz="600" dirty="0"/>
          </a:p>
          <a:p>
            <a:r>
              <a:rPr lang="en-US" sz="2000" dirty="0"/>
              <a:t>http://www.fns.usda.gov/food-safety/food-safety</a:t>
            </a:r>
          </a:p>
          <a:p>
            <a:pPr marL="0" indent="0">
              <a:buNone/>
            </a:pPr>
            <a:endParaRPr lang="en-US" sz="1400" dirty="0"/>
          </a:p>
        </p:txBody>
      </p:sp>
      <p:sp>
        <p:nvSpPr>
          <p:cNvPr id="4" name="Rectangle 3"/>
          <p:cNvSpPr/>
          <p:nvPr/>
        </p:nvSpPr>
        <p:spPr>
          <a:xfrm rot="20975057">
            <a:off x="4845924" y="1374495"/>
            <a:ext cx="2314690" cy="707886"/>
          </a:xfrm>
          <a:prstGeom prst="rect">
            <a:avLst/>
          </a:prstGeom>
          <a:noFill/>
        </p:spPr>
        <p:txBody>
          <a:bodyPr wrap="square" lIns="91440" tIns="45720" rIns="91440" bIns="45720">
            <a:spAutoFit/>
          </a:bodyPr>
          <a:lstStyle/>
          <a:p>
            <a:pPr algn="ctr"/>
            <a:r>
              <a:rPr lang="en-US" sz="2000" b="1" cap="none" spc="0" dirty="0">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rPr>
              <a:t>USDA </a:t>
            </a:r>
          </a:p>
          <a:p>
            <a:pPr algn="ctr"/>
            <a:r>
              <a:rPr lang="en-US" sz="2000" b="1" cap="none" spc="0" dirty="0">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rPr>
              <a:t>Tracker Tool 2.0</a:t>
            </a:r>
          </a:p>
        </p:txBody>
      </p:sp>
      <p:sp>
        <p:nvSpPr>
          <p:cNvPr id="6" name="Rectangle 5"/>
          <p:cNvSpPr/>
          <p:nvPr/>
        </p:nvSpPr>
        <p:spPr>
          <a:xfrm rot="20975057">
            <a:off x="8342096" y="3989997"/>
            <a:ext cx="1907521" cy="400110"/>
          </a:xfrm>
          <a:prstGeom prst="rect">
            <a:avLst/>
          </a:prstGeom>
          <a:noFill/>
        </p:spPr>
        <p:txBody>
          <a:bodyPr wrap="square" lIns="91440" tIns="45720" rIns="91440" bIns="45720">
            <a:spAutoFit/>
          </a:bodyPr>
          <a:lstStyle/>
          <a:p>
            <a:pPr algn="ctr"/>
            <a:r>
              <a:rPr lang="en-US" sz="2000" b="1" cap="none" spc="0" dirty="0">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rPr>
              <a:t>Q &amp; A’s</a:t>
            </a:r>
          </a:p>
        </p:txBody>
      </p:sp>
      <p:sp>
        <p:nvSpPr>
          <p:cNvPr id="8" name="Rectangle 7"/>
          <p:cNvSpPr/>
          <p:nvPr/>
        </p:nvSpPr>
        <p:spPr>
          <a:xfrm rot="20975057">
            <a:off x="7164299" y="5350747"/>
            <a:ext cx="2314690" cy="707886"/>
          </a:xfrm>
          <a:prstGeom prst="rect">
            <a:avLst/>
          </a:prstGeom>
          <a:noFill/>
        </p:spPr>
        <p:txBody>
          <a:bodyPr wrap="square" lIns="91440" tIns="45720" rIns="91440" bIns="45720">
            <a:spAutoFit/>
          </a:bodyPr>
          <a:lstStyle/>
          <a:p>
            <a:pPr algn="ctr"/>
            <a:r>
              <a:rPr lang="en-US" sz="2000" b="1" cap="none" spc="0" dirty="0">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rPr>
              <a:t>Food Safety Training</a:t>
            </a:r>
          </a:p>
        </p:txBody>
      </p:sp>
      <p:sp>
        <p:nvSpPr>
          <p:cNvPr id="9" name="Rectangle 8"/>
          <p:cNvSpPr/>
          <p:nvPr/>
        </p:nvSpPr>
        <p:spPr>
          <a:xfrm rot="20975057">
            <a:off x="7722439" y="2747677"/>
            <a:ext cx="2314690" cy="461665"/>
          </a:xfrm>
          <a:prstGeom prst="rect">
            <a:avLst/>
          </a:prstGeom>
          <a:noFill/>
        </p:spPr>
        <p:txBody>
          <a:bodyPr wrap="square" lIns="91440" tIns="45720" rIns="91440" bIns="45720">
            <a:spAutoFit/>
          </a:bodyPr>
          <a:lstStyle/>
          <a:p>
            <a:pPr algn="ctr"/>
            <a:r>
              <a:rPr lang="en-US" sz="2400" b="1" dirty="0">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rPr>
              <a:t>Info</a:t>
            </a:r>
            <a:endParaRPr lang="en-US" sz="2400" b="1" cap="none" spc="0" dirty="0">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79206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lipartbest.com/cliparts/acq/bpo/acqbpozcM.jpe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2753" b="99670" l="883" r="97527">
                        <a14:foregroundMark x1="8834" y1="9471" x2="883" y2="89648"/>
                        <a14:foregroundMark x1="78975" y1="8590" x2="85866" y2="80837"/>
                        <a14:foregroundMark x1="13074" y1="4736" x2="95406" y2="3084"/>
                      </a14:backgroundRemoval>
                    </a14:imgEffect>
                  </a14:imgLayer>
                </a14:imgProps>
              </a:ext>
              <a:ext uri="{28A0092B-C50C-407E-A947-70E740481C1C}">
                <a14:useLocalDpi xmlns:a14="http://schemas.microsoft.com/office/drawing/2010/main" val="0"/>
              </a:ext>
            </a:extLst>
          </a:blip>
          <a:srcRect/>
          <a:stretch>
            <a:fillRect/>
          </a:stretch>
        </p:blipFill>
        <p:spPr bwMode="auto">
          <a:xfrm>
            <a:off x="3095500" y="438780"/>
            <a:ext cx="3447804" cy="552754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23258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169" y="2428285"/>
            <a:ext cx="7766936" cy="1646302"/>
          </a:xfrm>
        </p:spPr>
        <p:txBody>
          <a:bodyPr/>
          <a:lstStyle/>
          <a:p>
            <a:r>
              <a:rPr lang="en-US" b="1" dirty="0"/>
              <a:t>Unpaid Meal Charge Policy</a:t>
            </a:r>
          </a:p>
        </p:txBody>
      </p:sp>
      <p:sp>
        <p:nvSpPr>
          <p:cNvPr id="3" name="Subtitle 2"/>
          <p:cNvSpPr>
            <a:spLocks noGrp="1"/>
          </p:cNvSpPr>
          <p:nvPr>
            <p:ph type="subTitle" idx="1"/>
          </p:nvPr>
        </p:nvSpPr>
        <p:spPr>
          <a:xfrm>
            <a:off x="973782" y="4122086"/>
            <a:ext cx="1483789" cy="544918"/>
          </a:xfrm>
        </p:spPr>
        <p:txBody>
          <a:bodyPr/>
          <a:lstStyle/>
          <a:p>
            <a:r>
              <a:rPr lang="en-US" dirty="0"/>
              <a:t>June 2018</a:t>
            </a:r>
          </a:p>
        </p:txBody>
      </p:sp>
    </p:spTree>
    <p:extLst>
      <p:ext uri="{BB962C8B-B14F-4D97-AF65-F5344CB8AC3E}">
        <p14:creationId xmlns:p14="http://schemas.microsoft.com/office/powerpoint/2010/main" val="175362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USDA Final Rule</a:t>
            </a:r>
          </a:p>
        </p:txBody>
      </p:sp>
      <p:pic>
        <p:nvPicPr>
          <p:cNvPr id="4" name="Picture 5" descr="C:\Users\rtakara\AppData\Local\Microsoft\Windows\Temporary Internet Files\Content.IE5\E25CIXJP\staff-training[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625" y="4931057"/>
            <a:ext cx="3123207" cy="2057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247349" y="1709332"/>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4000" dirty="0"/>
              <a:t>Established:</a:t>
            </a:r>
          </a:p>
          <a:p>
            <a:pPr lvl="1"/>
            <a:r>
              <a:rPr lang="en-US" sz="3600" dirty="0"/>
              <a:t>Minimum hiring standards for new directors </a:t>
            </a:r>
          </a:p>
          <a:p>
            <a:pPr lvl="3"/>
            <a:r>
              <a:rPr lang="en-US" sz="3200" dirty="0"/>
              <a:t>Annual continuing education/training requirements for all school nutrition personnel</a:t>
            </a:r>
          </a:p>
        </p:txBody>
      </p:sp>
      <p:sp>
        <p:nvSpPr>
          <p:cNvPr id="3" name="Rectangle 2"/>
          <p:cNvSpPr/>
          <p:nvPr/>
        </p:nvSpPr>
        <p:spPr>
          <a:xfrm>
            <a:off x="0" y="3990110"/>
            <a:ext cx="178130" cy="1033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94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3975"/>
            <a:ext cx="7978602" cy="1320800"/>
          </a:xfrm>
        </p:spPr>
        <p:txBody>
          <a:bodyPr>
            <a:normAutofit/>
          </a:bodyPr>
          <a:lstStyle/>
          <a:p>
            <a:r>
              <a:rPr lang="en-US" sz="3600" b="1" dirty="0"/>
              <a:t>Purpose</a:t>
            </a:r>
          </a:p>
        </p:txBody>
      </p:sp>
      <p:sp>
        <p:nvSpPr>
          <p:cNvPr id="3" name="Content Placeholder 2"/>
          <p:cNvSpPr>
            <a:spLocks noGrp="1"/>
          </p:cNvSpPr>
          <p:nvPr>
            <p:ph idx="1"/>
          </p:nvPr>
        </p:nvSpPr>
        <p:spPr>
          <a:xfrm>
            <a:off x="677334" y="2433722"/>
            <a:ext cx="8596668" cy="3880773"/>
          </a:xfrm>
        </p:spPr>
        <p:txBody>
          <a:bodyPr>
            <a:normAutofit/>
          </a:bodyPr>
          <a:lstStyle/>
          <a:p>
            <a:pPr marL="0" indent="0" algn="ctr">
              <a:buNone/>
            </a:pPr>
            <a:r>
              <a:rPr lang="en-US" sz="4000" dirty="0"/>
              <a:t> </a:t>
            </a:r>
            <a:r>
              <a:rPr lang="en-US" sz="4400" dirty="0"/>
              <a:t>‘</a:t>
            </a:r>
            <a:r>
              <a:rPr lang="en-US" sz="4000" dirty="0"/>
              <a:t>To address situations where children participating at the reduced or paid rate do not have money to cover the meal cost at the time of meal service’</a:t>
            </a:r>
          </a:p>
        </p:txBody>
      </p:sp>
    </p:spTree>
    <p:extLst>
      <p:ext uri="{BB962C8B-B14F-4D97-AF65-F5344CB8AC3E}">
        <p14:creationId xmlns:p14="http://schemas.microsoft.com/office/powerpoint/2010/main" val="243657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 29 - 2017 – Overcoming the Unpaid Meal Challenge</a:t>
            </a:r>
          </a:p>
        </p:txBody>
      </p:sp>
      <p:sp>
        <p:nvSpPr>
          <p:cNvPr id="3" name="Content Placeholder 2"/>
          <p:cNvSpPr>
            <a:spLocks noGrp="1"/>
          </p:cNvSpPr>
          <p:nvPr>
            <p:ph idx="1"/>
          </p:nvPr>
        </p:nvSpPr>
        <p:spPr>
          <a:xfrm>
            <a:off x="629833" y="2742480"/>
            <a:ext cx="8596668" cy="3880773"/>
          </a:xfrm>
        </p:spPr>
        <p:txBody>
          <a:bodyPr>
            <a:normAutofit/>
          </a:bodyPr>
          <a:lstStyle/>
          <a:p>
            <a:pPr marL="0" indent="0" algn="ctr">
              <a:buNone/>
            </a:pPr>
            <a:r>
              <a:rPr lang="en-US" sz="4400" dirty="0"/>
              <a:t>No later than July 1, 2017: All SFAs operating NSLP and/or SBP must have a written unpaid meal charge policy.</a:t>
            </a:r>
          </a:p>
        </p:txBody>
      </p:sp>
    </p:spTree>
    <p:extLst>
      <p:ext uri="{BB962C8B-B14F-4D97-AF65-F5344CB8AC3E}">
        <p14:creationId xmlns:p14="http://schemas.microsoft.com/office/powerpoint/2010/main" val="100738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195" y="2006212"/>
            <a:ext cx="8882303" cy="4347088"/>
          </a:xfrm>
        </p:spPr>
        <p:txBody>
          <a:bodyPr>
            <a:noAutofit/>
          </a:bodyPr>
          <a:lstStyle/>
          <a:p>
            <a:r>
              <a:rPr lang="en-US" sz="2600" dirty="0"/>
              <a:t>Required: All SFAs operating standard counting &amp; claiming</a:t>
            </a:r>
          </a:p>
          <a:p>
            <a:pPr lvl="2"/>
            <a:r>
              <a:rPr lang="en-US" sz="2600" dirty="0"/>
              <a:t>SFAs operating an exclusive Special Provision are exempt</a:t>
            </a:r>
          </a:p>
          <a:p>
            <a:pPr lvl="1"/>
            <a:r>
              <a:rPr lang="en-US" sz="2600" dirty="0"/>
              <a:t>SFAs must maintain documentation of communication</a:t>
            </a:r>
          </a:p>
          <a:p>
            <a:pPr lvl="2"/>
            <a:r>
              <a:rPr lang="en-US" sz="2600" dirty="0"/>
              <a:t>Both the policy and method of communication will be assessed by HCNP during Administrative Review (AR)</a:t>
            </a:r>
          </a:p>
          <a:p>
            <a:pPr lvl="1"/>
            <a:r>
              <a:rPr lang="en-US" sz="2600" dirty="0"/>
              <a:t>State Agencies and SFAs have discretion in developing specifics of the policies</a:t>
            </a:r>
          </a:p>
        </p:txBody>
      </p:sp>
      <p:sp>
        <p:nvSpPr>
          <p:cNvPr id="4" name="Title 1"/>
          <p:cNvSpPr>
            <a:spLocks noGrp="1"/>
          </p:cNvSpPr>
          <p:nvPr>
            <p:ph type="title"/>
          </p:nvPr>
        </p:nvSpPr>
        <p:spPr>
          <a:xfrm>
            <a:off x="1295400" y="431471"/>
            <a:ext cx="7978602" cy="1320800"/>
          </a:xfrm>
        </p:spPr>
        <p:txBody>
          <a:bodyPr>
            <a:normAutofit fontScale="90000"/>
          </a:bodyPr>
          <a:lstStyle/>
          <a:p>
            <a:r>
              <a:rPr lang="en-US" sz="3600" b="1" dirty="0"/>
              <a:t>SP 46-2016: Unpaid Meal Charges: Local Meal Charge Policies</a:t>
            </a:r>
            <a:br>
              <a:rPr lang="en-US" sz="3600" dirty="0"/>
            </a:br>
            <a:endParaRPr lang="en-US" sz="3600" b="1" dirty="0"/>
          </a:p>
        </p:txBody>
      </p:sp>
    </p:spTree>
    <p:extLst>
      <p:ext uri="{BB962C8B-B14F-4D97-AF65-F5344CB8AC3E}">
        <p14:creationId xmlns:p14="http://schemas.microsoft.com/office/powerpoint/2010/main" val="3203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57" y="1673709"/>
            <a:ext cx="8870426" cy="4204584"/>
          </a:xfrm>
        </p:spPr>
        <p:txBody>
          <a:bodyPr>
            <a:noAutofit/>
          </a:bodyPr>
          <a:lstStyle/>
          <a:p>
            <a:r>
              <a:rPr lang="en-US" sz="2400" dirty="0"/>
              <a:t>Children who qualify for free meals can NEVER be denied a meal</a:t>
            </a:r>
          </a:p>
          <a:p>
            <a:r>
              <a:rPr lang="en-US" sz="2400" dirty="0"/>
              <a:t>Include policies regarding collection of delinquent debt</a:t>
            </a:r>
          </a:p>
          <a:p>
            <a:pPr lvl="1"/>
            <a:r>
              <a:rPr lang="en-US" sz="2000" dirty="0"/>
              <a:t>Focus on households/parents</a:t>
            </a:r>
          </a:p>
          <a:p>
            <a:r>
              <a:rPr lang="en-US" sz="2400" dirty="0"/>
              <a:t>Communicated to families are start of each school year</a:t>
            </a:r>
          </a:p>
          <a:p>
            <a:pPr lvl="1"/>
            <a:r>
              <a:rPr lang="en-US" sz="2000" dirty="0"/>
              <a:t>Transfer students </a:t>
            </a:r>
          </a:p>
          <a:p>
            <a:r>
              <a:rPr lang="en-US" sz="2400" dirty="0"/>
              <a:t>Provide policy to school staff, particularly:</a:t>
            </a:r>
          </a:p>
          <a:p>
            <a:pPr lvl="1"/>
            <a:r>
              <a:rPr lang="en-US" sz="2000" dirty="0"/>
              <a:t>POS staff</a:t>
            </a:r>
          </a:p>
          <a:p>
            <a:pPr lvl="1"/>
            <a:r>
              <a:rPr lang="en-US" sz="2000" dirty="0"/>
              <a:t>Social workers &amp; liaisons</a:t>
            </a:r>
          </a:p>
          <a:p>
            <a:pPr lvl="1"/>
            <a:r>
              <a:rPr lang="en-US" sz="2000" dirty="0"/>
              <a:t>Office staff </a:t>
            </a:r>
          </a:p>
        </p:txBody>
      </p:sp>
      <p:sp>
        <p:nvSpPr>
          <p:cNvPr id="5" name="Title 4"/>
          <p:cNvSpPr>
            <a:spLocks noGrp="1"/>
          </p:cNvSpPr>
          <p:nvPr>
            <p:ph type="title"/>
          </p:nvPr>
        </p:nvSpPr>
        <p:spPr>
          <a:xfrm>
            <a:off x="1295400" y="573975"/>
            <a:ext cx="7978602" cy="1320800"/>
          </a:xfrm>
        </p:spPr>
        <p:txBody>
          <a:bodyPr>
            <a:normAutofit/>
          </a:bodyPr>
          <a:lstStyle/>
          <a:p>
            <a:r>
              <a:rPr lang="en-US" sz="3600" b="1" dirty="0"/>
              <a:t>Requirements</a:t>
            </a:r>
          </a:p>
        </p:txBody>
      </p:sp>
    </p:spTree>
    <p:extLst>
      <p:ext uri="{BB962C8B-B14F-4D97-AF65-F5344CB8AC3E}">
        <p14:creationId xmlns:p14="http://schemas.microsoft.com/office/powerpoint/2010/main" val="258932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S.B. No. 423</a:t>
            </a:r>
          </a:p>
        </p:txBody>
      </p:sp>
      <p:sp>
        <p:nvSpPr>
          <p:cNvPr id="3" name="Content Placeholder 2"/>
          <p:cNvSpPr>
            <a:spLocks noGrp="1"/>
          </p:cNvSpPr>
          <p:nvPr>
            <p:ph idx="1"/>
          </p:nvPr>
        </p:nvSpPr>
        <p:spPr>
          <a:xfrm>
            <a:off x="238574" y="2101212"/>
            <a:ext cx="8596668" cy="3880773"/>
          </a:xfrm>
        </p:spPr>
        <p:txBody>
          <a:bodyPr>
            <a:noAutofit/>
          </a:bodyPr>
          <a:lstStyle/>
          <a:p>
            <a:r>
              <a:rPr lang="en-US" sz="3200" dirty="0"/>
              <a:t>Signed into law on July 12, 2017</a:t>
            </a:r>
          </a:p>
          <a:p>
            <a:r>
              <a:rPr lang="en-US" sz="3200" dirty="0"/>
              <a:t>‘No student shall be denied a meal solely for failure to pay:</a:t>
            </a:r>
          </a:p>
          <a:p>
            <a:pPr lvl="1"/>
            <a:r>
              <a:rPr lang="en-US" sz="2800" dirty="0"/>
              <a:t>Within the first thirty days of the first semester of a school year while the student’s application for free or reduced lunch is being processed</a:t>
            </a:r>
          </a:p>
          <a:p>
            <a:pPr lvl="1"/>
            <a:r>
              <a:rPr lang="en-US" sz="2800" dirty="0"/>
              <a:t>Within one week following student’s meal fund account reaching a zero or negative balance </a:t>
            </a:r>
          </a:p>
        </p:txBody>
      </p:sp>
      <p:pic>
        <p:nvPicPr>
          <p:cNvPr id="4098" name="Picture 2"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883" y="977767"/>
            <a:ext cx="1782359" cy="150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92725"/>
            <a:ext cx="7978602" cy="1320800"/>
          </a:xfrm>
        </p:spPr>
        <p:txBody>
          <a:bodyPr>
            <a:normAutofit fontScale="90000"/>
          </a:bodyPr>
          <a:lstStyle/>
          <a:p>
            <a:r>
              <a:rPr lang="en-US" b="1" dirty="0"/>
              <a:t>SP 47-2016: Unpaid Meal Charges: Clarification on Collection of Delinquent Meal Payments</a:t>
            </a:r>
          </a:p>
        </p:txBody>
      </p:sp>
      <p:sp>
        <p:nvSpPr>
          <p:cNvPr id="3" name="Content Placeholder 2"/>
          <p:cNvSpPr>
            <a:spLocks noGrp="1"/>
          </p:cNvSpPr>
          <p:nvPr>
            <p:ph idx="1"/>
          </p:nvPr>
        </p:nvSpPr>
        <p:spPr>
          <a:xfrm>
            <a:off x="570457" y="2504972"/>
            <a:ext cx="8596668" cy="3880773"/>
          </a:xfrm>
        </p:spPr>
        <p:txBody>
          <a:bodyPr/>
          <a:lstStyle/>
          <a:p>
            <a:r>
              <a:rPr lang="en-US" sz="2800" dirty="0"/>
              <a:t>Unpaid charges considered ‘delinquent debt’ when payment overdue as defined by policy</a:t>
            </a:r>
          </a:p>
          <a:p>
            <a:pPr lvl="1"/>
            <a:r>
              <a:rPr lang="en-US" sz="2400" dirty="0"/>
              <a:t>Delinquent debt: debt that is considered collectable and efforts are made to do so</a:t>
            </a:r>
          </a:p>
          <a:p>
            <a:pPr lvl="1"/>
            <a:r>
              <a:rPr lang="en-US" sz="2400" dirty="0"/>
              <a:t>USDA does not regulate how long debt considered delinquent</a:t>
            </a:r>
          </a:p>
          <a:p>
            <a:r>
              <a:rPr lang="en-US" sz="2800" dirty="0"/>
              <a:t>SFA efforts to collect delinquent debt are an allowable use of funds</a:t>
            </a:r>
          </a:p>
          <a:p>
            <a:pPr marL="0" indent="0">
              <a:buNone/>
            </a:pPr>
            <a:endParaRPr lang="en-US" dirty="0"/>
          </a:p>
        </p:txBody>
      </p:sp>
    </p:spTree>
    <p:extLst>
      <p:ext uri="{BB962C8B-B14F-4D97-AF65-F5344CB8AC3E}">
        <p14:creationId xmlns:p14="http://schemas.microsoft.com/office/powerpoint/2010/main" val="278481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Delinquent Debt </a:t>
            </a:r>
            <a:r>
              <a:rPr lang="en-US" sz="3600" b="1" dirty="0">
                <a:sym typeface="Wingdings" panose="05000000000000000000" pitchFamily="2" charset="2"/>
              </a:rPr>
              <a:t>vs Bad Debt</a:t>
            </a:r>
            <a:endParaRPr lang="en-US" sz="3600" b="1" dirty="0"/>
          </a:p>
        </p:txBody>
      </p:sp>
      <p:sp>
        <p:nvSpPr>
          <p:cNvPr id="3" name="Content Placeholder 2"/>
          <p:cNvSpPr>
            <a:spLocks noGrp="1"/>
          </p:cNvSpPr>
          <p:nvPr>
            <p:ph idx="1"/>
          </p:nvPr>
        </p:nvSpPr>
        <p:spPr/>
        <p:txBody>
          <a:bodyPr>
            <a:noAutofit/>
          </a:bodyPr>
          <a:lstStyle/>
          <a:p>
            <a:pPr marL="0" indent="0">
              <a:buNone/>
            </a:pPr>
            <a:r>
              <a:rPr lang="en-US" sz="3200" dirty="0"/>
              <a:t>Delinquent debt – unpaid meal charges for which payment is overdue (defined by the local policy)</a:t>
            </a:r>
          </a:p>
          <a:p>
            <a:pPr marL="0" indent="0">
              <a:buNone/>
            </a:pPr>
            <a:endParaRPr lang="en-US" sz="3200" dirty="0"/>
          </a:p>
          <a:p>
            <a:pPr marL="0" indent="0">
              <a:buNone/>
            </a:pPr>
            <a:endParaRPr lang="en-US" sz="3200" dirty="0"/>
          </a:p>
          <a:p>
            <a:pPr marL="0" indent="0">
              <a:buNone/>
            </a:pPr>
            <a:r>
              <a:rPr lang="en-US" sz="3200" dirty="0"/>
              <a:t>Bad debt – debts which have been determined to be uncollectable</a:t>
            </a:r>
          </a:p>
        </p:txBody>
      </p:sp>
      <p:sp>
        <p:nvSpPr>
          <p:cNvPr id="4" name="TextBox 3"/>
          <p:cNvSpPr txBox="1"/>
          <p:nvPr/>
        </p:nvSpPr>
        <p:spPr>
          <a:xfrm>
            <a:off x="3847604" y="3835730"/>
            <a:ext cx="1615043" cy="584775"/>
          </a:xfrm>
          <a:prstGeom prst="rect">
            <a:avLst/>
          </a:prstGeom>
          <a:noFill/>
        </p:spPr>
        <p:txBody>
          <a:bodyPr wrap="square" rtlCol="0">
            <a:spAutoFit/>
          </a:bodyPr>
          <a:lstStyle/>
          <a:p>
            <a:r>
              <a:rPr lang="en-US" sz="3200" dirty="0"/>
              <a:t>versus</a:t>
            </a:r>
          </a:p>
        </p:txBody>
      </p:sp>
    </p:spTree>
    <p:extLst>
      <p:ext uri="{BB962C8B-B14F-4D97-AF65-F5344CB8AC3E}">
        <p14:creationId xmlns:p14="http://schemas.microsoft.com/office/powerpoint/2010/main" val="272194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7725"/>
            <a:ext cx="7978602" cy="1320800"/>
          </a:xfrm>
        </p:spPr>
        <p:txBody>
          <a:bodyPr>
            <a:normAutofit/>
          </a:bodyPr>
          <a:lstStyle/>
          <a:p>
            <a:r>
              <a:rPr lang="en-US" sz="3600" b="1" dirty="0"/>
              <a:t>Recordkeeping – Bad Debt</a:t>
            </a:r>
          </a:p>
        </p:txBody>
      </p:sp>
      <p:sp>
        <p:nvSpPr>
          <p:cNvPr id="3" name="Content Placeholder 2"/>
          <p:cNvSpPr>
            <a:spLocks noGrp="1"/>
          </p:cNvSpPr>
          <p:nvPr>
            <p:ph idx="1"/>
          </p:nvPr>
        </p:nvSpPr>
        <p:spPr>
          <a:xfrm>
            <a:off x="522955" y="1863706"/>
            <a:ext cx="8596668" cy="3880773"/>
          </a:xfrm>
        </p:spPr>
        <p:txBody>
          <a:bodyPr>
            <a:noAutofit/>
          </a:bodyPr>
          <a:lstStyle/>
          <a:p>
            <a:r>
              <a:rPr lang="en-US" sz="3200" dirty="0"/>
              <a:t>Evidence of efforts to collect unpaid meal charges</a:t>
            </a:r>
          </a:p>
          <a:p>
            <a:pPr lvl="1"/>
            <a:r>
              <a:rPr lang="en-US" sz="2800" dirty="0"/>
              <a:t>Including evidence that those efforts followed timeframe and methods est. by school policy</a:t>
            </a:r>
          </a:p>
          <a:p>
            <a:r>
              <a:rPr lang="en-US" sz="3200" dirty="0"/>
              <a:t>Documentation showing when unpaid meal charges were reclassified as ‘bad’</a:t>
            </a:r>
          </a:p>
          <a:p>
            <a:r>
              <a:rPr lang="en-US" sz="3200" dirty="0"/>
              <a:t>Evidence that funds classified as ‘bad’ have been restored using other funds</a:t>
            </a:r>
          </a:p>
        </p:txBody>
      </p:sp>
    </p:spTree>
    <p:extLst>
      <p:ext uri="{BB962C8B-B14F-4D97-AF65-F5344CB8AC3E}">
        <p14:creationId xmlns:p14="http://schemas.microsoft.com/office/powerpoint/2010/main" val="402680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Date of Eligibility</a:t>
            </a:r>
          </a:p>
        </p:txBody>
      </p:sp>
      <p:sp>
        <p:nvSpPr>
          <p:cNvPr id="3" name="Content Placeholder 2"/>
          <p:cNvSpPr>
            <a:spLocks noGrp="1"/>
          </p:cNvSpPr>
          <p:nvPr>
            <p:ph idx="1"/>
          </p:nvPr>
        </p:nvSpPr>
        <p:spPr>
          <a:xfrm>
            <a:off x="463579" y="2018085"/>
            <a:ext cx="8596668" cy="3880773"/>
          </a:xfrm>
        </p:spPr>
        <p:txBody>
          <a:bodyPr>
            <a:noAutofit/>
          </a:bodyPr>
          <a:lstStyle/>
          <a:p>
            <a:r>
              <a:rPr lang="en-US" sz="3600" dirty="0"/>
              <a:t>USDA has permitted flexibilities for the date a student may receive benefits</a:t>
            </a:r>
          </a:p>
          <a:p>
            <a:pPr marL="0" indent="0">
              <a:buNone/>
            </a:pPr>
            <a:endParaRPr lang="en-US" sz="3600" dirty="0"/>
          </a:p>
          <a:p>
            <a:pPr lvl="1"/>
            <a:r>
              <a:rPr lang="en-US" sz="3200" dirty="0"/>
              <a:t>SP 11 -2014: flexibility for retroactive reimbursement for meals served to student(s) while processing application</a:t>
            </a:r>
          </a:p>
        </p:txBody>
      </p:sp>
    </p:spTree>
    <p:extLst>
      <p:ext uri="{BB962C8B-B14F-4D97-AF65-F5344CB8AC3E}">
        <p14:creationId xmlns:p14="http://schemas.microsoft.com/office/powerpoint/2010/main" val="2427761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lipartbest.com/cliparts/acq/bpo/acqbpozcM.jpe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2753" b="99670" l="883" r="97527">
                        <a14:foregroundMark x1="8834" y1="9471" x2="883" y2="89648"/>
                        <a14:foregroundMark x1="78975" y1="8590" x2="85866" y2="80837"/>
                        <a14:foregroundMark x1="13074" y1="4736" x2="95406" y2="3084"/>
                      </a14:backgroundRemoval>
                    </a14:imgEffect>
                  </a14:imgLayer>
                </a14:imgProps>
              </a:ext>
              <a:ext uri="{28A0092B-C50C-407E-A947-70E740481C1C}">
                <a14:useLocalDpi xmlns:a14="http://schemas.microsoft.com/office/drawing/2010/main" val="0"/>
              </a:ext>
            </a:extLst>
          </a:blip>
          <a:srcRect/>
          <a:stretch>
            <a:fillRect/>
          </a:stretch>
        </p:blipFill>
        <p:spPr bwMode="auto">
          <a:xfrm>
            <a:off x="3095500" y="438780"/>
            <a:ext cx="3447804" cy="552754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77897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409" y="3535879"/>
            <a:ext cx="3664237" cy="2746169"/>
          </a:xfrm>
          <a:prstGeom prst="rect">
            <a:avLst/>
          </a:prstGeom>
          <a:ln w="9525">
            <a:solidFill>
              <a:schemeClr val="tx1"/>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b="1" dirty="0"/>
              <a:t>Purpose</a:t>
            </a:r>
          </a:p>
        </p:txBody>
      </p:sp>
      <p:sp>
        <p:nvSpPr>
          <p:cNvPr id="3" name="Content Placeholder 2"/>
          <p:cNvSpPr>
            <a:spLocks noGrp="1"/>
          </p:cNvSpPr>
          <p:nvPr>
            <p:ph idx="1"/>
          </p:nvPr>
        </p:nvSpPr>
        <p:spPr>
          <a:xfrm>
            <a:off x="469853" y="1816205"/>
            <a:ext cx="8596668" cy="3880773"/>
          </a:xfrm>
        </p:spPr>
        <p:txBody>
          <a:bodyPr>
            <a:normAutofit/>
          </a:bodyPr>
          <a:lstStyle/>
          <a:p>
            <a:r>
              <a:rPr lang="en-US" sz="3200" dirty="0"/>
              <a:t>To ensure school nutrition personnel in NSLP and SBP have the knowledge and skills to manage &amp; operate the programs correctly and successfully</a:t>
            </a:r>
          </a:p>
          <a:p>
            <a:pPr>
              <a:lnSpc>
                <a:spcPct val="150000"/>
              </a:lnSpc>
            </a:pPr>
            <a:r>
              <a:rPr lang="en-US" sz="3200" dirty="0"/>
              <a:t>Maintain Program Integrity</a:t>
            </a:r>
          </a:p>
        </p:txBody>
      </p:sp>
    </p:spTree>
    <p:extLst>
      <p:ext uri="{BB962C8B-B14F-4D97-AF65-F5344CB8AC3E}">
        <p14:creationId xmlns:p14="http://schemas.microsoft.com/office/powerpoint/2010/main" val="368399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177" y="1775142"/>
            <a:ext cx="7766936" cy="1646302"/>
          </a:xfrm>
        </p:spPr>
        <p:txBody>
          <a:bodyPr/>
          <a:lstStyle/>
          <a:p>
            <a:pPr algn="l"/>
            <a:r>
              <a:rPr lang="en-US" sz="4800" dirty="0"/>
              <a:t>Recordkeeping</a:t>
            </a:r>
          </a:p>
        </p:txBody>
      </p:sp>
      <p:sp>
        <p:nvSpPr>
          <p:cNvPr id="3" name="Subtitle 2"/>
          <p:cNvSpPr>
            <a:spLocks noGrp="1"/>
          </p:cNvSpPr>
          <p:nvPr>
            <p:ph type="subTitle" idx="1"/>
          </p:nvPr>
        </p:nvSpPr>
        <p:spPr>
          <a:xfrm>
            <a:off x="960805" y="3350189"/>
            <a:ext cx="7766936" cy="1096899"/>
          </a:xfrm>
        </p:spPr>
        <p:txBody>
          <a:bodyPr/>
          <a:lstStyle/>
          <a:p>
            <a:pPr algn="l"/>
            <a:r>
              <a:rPr lang="en-US" dirty="0"/>
              <a:t>June 2018</a:t>
            </a:r>
          </a:p>
        </p:txBody>
      </p:sp>
    </p:spTree>
    <p:extLst>
      <p:ext uri="{BB962C8B-B14F-4D97-AF65-F5344CB8AC3E}">
        <p14:creationId xmlns:p14="http://schemas.microsoft.com/office/powerpoint/2010/main" val="1478695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Purpose</a:t>
            </a:r>
          </a:p>
        </p:txBody>
      </p:sp>
      <p:sp>
        <p:nvSpPr>
          <p:cNvPr id="3" name="Content Placeholder 2"/>
          <p:cNvSpPr>
            <a:spLocks noGrp="1"/>
          </p:cNvSpPr>
          <p:nvPr>
            <p:ph idx="1"/>
          </p:nvPr>
        </p:nvSpPr>
        <p:spPr/>
        <p:txBody>
          <a:bodyPr>
            <a:normAutofit/>
          </a:bodyPr>
          <a:lstStyle/>
          <a:p>
            <a:r>
              <a:rPr lang="en-US" sz="3200" dirty="0"/>
              <a:t>Ensure Program Integrity &amp; Transparency</a:t>
            </a:r>
          </a:p>
          <a:p>
            <a:r>
              <a:rPr lang="en-US" sz="3200" u="sng" dirty="0"/>
              <a:t>Administrative Reviews</a:t>
            </a:r>
          </a:p>
          <a:p>
            <a:r>
              <a:rPr lang="en-US" sz="3200" dirty="0"/>
              <a:t>Complaints</a:t>
            </a:r>
          </a:p>
          <a:p>
            <a:r>
              <a:rPr lang="en-US" sz="3200" dirty="0"/>
              <a:t>Potential Audits</a:t>
            </a:r>
          </a:p>
          <a:p>
            <a:pPr lvl="1"/>
            <a:r>
              <a:rPr lang="en-US" sz="2800" dirty="0"/>
              <a:t>Investigations</a:t>
            </a:r>
          </a:p>
          <a:p>
            <a:endParaRPr lang="en-US" sz="2800" dirty="0"/>
          </a:p>
        </p:txBody>
      </p:sp>
      <p:pic>
        <p:nvPicPr>
          <p:cNvPr id="1026" name="Picture 2" descr="C:\Users\Derek Vidinha\AppData\Local\Microsoft\Windows\Temporary Internet Files\Content.IE5\Z178E2N6\audit-SEO-150x150[1].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4128" y="3753592"/>
            <a:ext cx="21717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306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Time Requirement</a:t>
            </a:r>
          </a:p>
        </p:txBody>
      </p:sp>
      <p:sp>
        <p:nvSpPr>
          <p:cNvPr id="3" name="Content Placeholder 2"/>
          <p:cNvSpPr>
            <a:spLocks noGrp="1"/>
          </p:cNvSpPr>
          <p:nvPr>
            <p:ph idx="1"/>
          </p:nvPr>
        </p:nvSpPr>
        <p:spPr>
          <a:xfrm>
            <a:off x="629833" y="2065588"/>
            <a:ext cx="8596668" cy="3880773"/>
          </a:xfrm>
        </p:spPr>
        <p:txBody>
          <a:bodyPr>
            <a:noAutofit/>
          </a:bodyPr>
          <a:lstStyle/>
          <a:p>
            <a:r>
              <a:rPr lang="en-US" sz="3600" dirty="0"/>
              <a:t>The USDA requires sponsors to maintain records for </a:t>
            </a:r>
            <a:r>
              <a:rPr lang="en-US" sz="3600" b="1" dirty="0"/>
              <a:t>3 years plus the current year</a:t>
            </a:r>
          </a:p>
          <a:p>
            <a:pPr lvl="1"/>
            <a:r>
              <a:rPr lang="en-US" sz="3200" dirty="0"/>
              <a:t>For SY 2018-19: must have records on file from SY 2015-16</a:t>
            </a:r>
          </a:p>
          <a:p>
            <a:pPr marL="0" indent="0">
              <a:buNone/>
            </a:pPr>
            <a:endParaRPr lang="en-US" sz="2400" dirty="0"/>
          </a:p>
          <a:p>
            <a:r>
              <a:rPr lang="en-US" sz="3600" dirty="0"/>
              <a:t>Longer if being audited</a:t>
            </a:r>
          </a:p>
        </p:txBody>
      </p:sp>
    </p:spTree>
    <p:extLst>
      <p:ext uri="{BB962C8B-B14F-4D97-AF65-F5344CB8AC3E}">
        <p14:creationId xmlns:p14="http://schemas.microsoft.com/office/powerpoint/2010/main" val="1289365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D.O.E. Time Requirement</a:t>
            </a:r>
          </a:p>
        </p:txBody>
      </p:sp>
      <p:sp>
        <p:nvSpPr>
          <p:cNvPr id="3" name="Content Placeholder 2"/>
          <p:cNvSpPr>
            <a:spLocks noGrp="1"/>
          </p:cNvSpPr>
          <p:nvPr>
            <p:ph idx="1"/>
          </p:nvPr>
        </p:nvSpPr>
        <p:spPr>
          <a:xfrm>
            <a:off x="677334" y="2683104"/>
            <a:ext cx="8596668" cy="3880773"/>
          </a:xfrm>
        </p:spPr>
        <p:txBody>
          <a:bodyPr>
            <a:normAutofit/>
          </a:bodyPr>
          <a:lstStyle/>
          <a:p>
            <a:pPr marL="0" indent="0" algn="ctr">
              <a:buNone/>
            </a:pPr>
            <a:r>
              <a:rPr lang="en-US" sz="4400" dirty="0"/>
              <a:t>The Hawaii Department of Education requires records to be kept for 6 years plus the current year</a:t>
            </a:r>
          </a:p>
        </p:txBody>
      </p:sp>
    </p:spTree>
    <p:extLst>
      <p:ext uri="{BB962C8B-B14F-4D97-AF65-F5344CB8AC3E}">
        <p14:creationId xmlns:p14="http://schemas.microsoft.com/office/powerpoint/2010/main" val="2227900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Provision Schools</a:t>
            </a:r>
          </a:p>
        </p:txBody>
      </p:sp>
      <p:sp>
        <p:nvSpPr>
          <p:cNvPr id="3" name="Content Placeholder 2"/>
          <p:cNvSpPr>
            <a:spLocks noGrp="1"/>
          </p:cNvSpPr>
          <p:nvPr>
            <p:ph idx="1"/>
          </p:nvPr>
        </p:nvSpPr>
        <p:spPr>
          <a:xfrm>
            <a:off x="760462" y="2789981"/>
            <a:ext cx="8596668" cy="3880773"/>
          </a:xfrm>
        </p:spPr>
        <p:txBody>
          <a:bodyPr>
            <a:normAutofit/>
          </a:bodyPr>
          <a:lstStyle/>
          <a:p>
            <a:pPr marL="0" indent="0" algn="ctr">
              <a:buNone/>
            </a:pPr>
            <a:r>
              <a:rPr lang="en-US" sz="4400" dirty="0"/>
              <a:t>Schools participating in CEP, Provision 1, 2, or 3 must maintain base year (year one) records for duration of provision participation</a:t>
            </a:r>
          </a:p>
        </p:txBody>
      </p:sp>
      <p:pic>
        <p:nvPicPr>
          <p:cNvPr id="2050" name="Picture 2" descr="C:\Users\Derek Vidinha\AppData\Local\Microsoft\Windows\Temporary Internet Files\Content.IE5\O3A4YJAV\Documents-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190" y="831273"/>
            <a:ext cx="1567048" cy="156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05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7725"/>
            <a:ext cx="7978602" cy="1320800"/>
          </a:xfrm>
        </p:spPr>
        <p:txBody>
          <a:bodyPr>
            <a:normAutofit/>
          </a:bodyPr>
          <a:lstStyle/>
          <a:p>
            <a:r>
              <a:rPr lang="en-US" sz="3600" b="1" dirty="0"/>
              <a:t>Which Forms?</a:t>
            </a:r>
          </a:p>
        </p:txBody>
      </p:sp>
      <p:sp>
        <p:nvSpPr>
          <p:cNvPr id="3" name="Content Placeholder 2"/>
          <p:cNvSpPr>
            <a:spLocks noGrp="1"/>
          </p:cNvSpPr>
          <p:nvPr>
            <p:ph idx="1"/>
          </p:nvPr>
        </p:nvSpPr>
        <p:spPr>
          <a:xfrm>
            <a:off x="891090" y="1566829"/>
            <a:ext cx="8596668" cy="3880773"/>
          </a:xfrm>
        </p:spPr>
        <p:txBody>
          <a:bodyPr>
            <a:noAutofit/>
          </a:bodyPr>
          <a:lstStyle/>
          <a:p>
            <a:r>
              <a:rPr lang="en-US" sz="2800" dirty="0"/>
              <a:t>Examples of forms/documents to keep on file:</a:t>
            </a:r>
          </a:p>
          <a:p>
            <a:pPr lvl="1"/>
            <a:r>
              <a:rPr lang="en-US" sz="2400" dirty="0"/>
              <a:t>F&amp;R Price Applications</a:t>
            </a:r>
          </a:p>
          <a:p>
            <a:pPr lvl="1"/>
            <a:r>
              <a:rPr lang="en-US" sz="2400" dirty="0"/>
              <a:t>Enrollment &amp; Student Eligibility Status’ (including CEP information)</a:t>
            </a:r>
          </a:p>
          <a:p>
            <a:pPr lvl="1"/>
            <a:r>
              <a:rPr lang="en-US" sz="2400" dirty="0"/>
              <a:t>Production Records, Menus</a:t>
            </a:r>
          </a:p>
          <a:p>
            <a:pPr lvl="1"/>
            <a:r>
              <a:rPr lang="en-US" sz="2400" dirty="0"/>
              <a:t>Meal Counting Records</a:t>
            </a:r>
          </a:p>
          <a:p>
            <a:pPr lvl="1"/>
            <a:r>
              <a:rPr lang="en-US" sz="2400" dirty="0"/>
              <a:t>Edit Checks</a:t>
            </a:r>
          </a:p>
          <a:p>
            <a:pPr lvl="1"/>
            <a:r>
              <a:rPr lang="en-US" sz="2400" dirty="0"/>
              <a:t>Staff Training Logs</a:t>
            </a:r>
          </a:p>
          <a:p>
            <a:pPr lvl="1"/>
            <a:r>
              <a:rPr lang="en-US" sz="2400" dirty="0"/>
              <a:t>Outreach Documentation</a:t>
            </a:r>
          </a:p>
          <a:p>
            <a:r>
              <a:rPr lang="en-US" sz="2400" dirty="0"/>
              <a:t>If unsure: KEEP ON FILE!</a:t>
            </a:r>
          </a:p>
        </p:txBody>
      </p:sp>
    </p:spTree>
    <p:extLst>
      <p:ext uri="{BB962C8B-B14F-4D97-AF65-F5344CB8AC3E}">
        <p14:creationId xmlns:p14="http://schemas.microsoft.com/office/powerpoint/2010/main" val="194922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Making Corrections &amp; Adding Information</a:t>
            </a:r>
          </a:p>
        </p:txBody>
      </p:sp>
      <p:sp>
        <p:nvSpPr>
          <p:cNvPr id="3" name="Content Placeholder 2"/>
          <p:cNvSpPr>
            <a:spLocks noGrp="1"/>
          </p:cNvSpPr>
          <p:nvPr>
            <p:ph idx="1"/>
          </p:nvPr>
        </p:nvSpPr>
        <p:spPr>
          <a:xfrm>
            <a:off x="677332" y="2706849"/>
            <a:ext cx="8596668" cy="3880773"/>
          </a:xfrm>
        </p:spPr>
        <p:txBody>
          <a:bodyPr>
            <a:normAutofit/>
          </a:bodyPr>
          <a:lstStyle/>
          <a:p>
            <a:r>
              <a:rPr lang="en-US" sz="2800" dirty="0"/>
              <a:t>DO NOT use white out on official documents</a:t>
            </a:r>
          </a:p>
          <a:p>
            <a:pPr lvl="1"/>
            <a:r>
              <a:rPr lang="en-US" sz="2400" dirty="0"/>
              <a:t>Applications, meal counting records, production records, edit checks, etc.</a:t>
            </a:r>
          </a:p>
          <a:p>
            <a:r>
              <a:rPr lang="en-US" sz="2800" dirty="0"/>
              <a:t>Make line through the error, write change/correction, initial &amp; date</a:t>
            </a:r>
          </a:p>
          <a:p>
            <a:r>
              <a:rPr lang="en-US" sz="2800" dirty="0"/>
              <a:t>If adding information: initial, date, provide explanation if necessary</a:t>
            </a:r>
          </a:p>
        </p:txBody>
      </p:sp>
      <p:pic>
        <p:nvPicPr>
          <p:cNvPr id="3074" name="Picture 2" descr="C:\Users\Derek Vidinha\AppData\Local\Microsoft\Windows\Temporary Internet Files\Content.IE5\KGOLJVL4\Zeichen_trissturis_error101[1].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7993" y="947470"/>
            <a:ext cx="1642257" cy="136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46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Non-Discrimination Statement</a:t>
            </a:r>
          </a:p>
        </p:txBody>
      </p:sp>
      <p:sp>
        <p:nvSpPr>
          <p:cNvPr id="6" name="Rectangle 1">
            <a:extLst>
              <a:ext uri="{FF2B5EF4-FFF2-40B4-BE49-F238E27FC236}">
                <a16:creationId xmlns:a16="http://schemas.microsoft.com/office/drawing/2014/main" id="{04984C44-D1F0-4F9B-B976-F7F9B0B24BF5}"/>
              </a:ext>
            </a:extLst>
          </p:cNvPr>
          <p:cNvSpPr>
            <a:spLocks noGrp="1" noChangeArrowheads="1"/>
          </p:cNvSpPr>
          <p:nvPr>
            <p:ph idx="1"/>
          </p:nvPr>
        </p:nvSpPr>
        <p:spPr bwMode="auto">
          <a:xfrm>
            <a:off x="447562" y="1367431"/>
            <a:ext cx="912747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mn-lt"/>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endParaRPr kumimoji="0" lang="en-US" altLang="en-US" sz="1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mn-lt"/>
              </a:rPr>
              <a:t>Persons with disabilities who require alternative means of communication for program information (e.g., Braille, large print, audiotape, American Sign Language),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endParaRPr kumimoji="0" lang="en-US" altLang="en-US" sz="1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mn-lt"/>
              </a:rPr>
              <a:t>To file a program complaint of discrimination, complete the </a:t>
            </a:r>
            <a:r>
              <a:rPr kumimoji="0" lang="en-US" altLang="en-US" sz="1400" b="0" i="0" u="none" strike="noStrike" cap="none" normalizeH="0" baseline="0" dirty="0">
                <a:ln>
                  <a:noFill/>
                </a:ln>
                <a:solidFill>
                  <a:srgbClr val="2E8540"/>
                </a:solidFill>
                <a:effectLst/>
                <a:latin typeface="+mn-lt"/>
                <a:hlinkClick r:id="rId3"/>
              </a:rPr>
              <a:t>USDA Program Discrimination Complaint Form</a:t>
            </a:r>
            <a:r>
              <a:rPr kumimoji="0" lang="en-US" altLang="en-US" sz="1400" b="0" i="0" u="none" strike="noStrike" cap="none" normalizeH="0" baseline="0" dirty="0">
                <a:ln>
                  <a:noFill/>
                </a:ln>
                <a:solidFill>
                  <a:srgbClr val="1B1B1B"/>
                </a:solidFill>
                <a:effectLst/>
                <a:latin typeface="+mn-lt"/>
              </a:rPr>
              <a:t>, (AD-3027) found online at: </a:t>
            </a:r>
            <a:r>
              <a:rPr kumimoji="0" lang="en-US" altLang="en-US" sz="1400" b="0" i="0" u="none" strike="noStrike" cap="none" normalizeH="0" baseline="0" dirty="0">
                <a:ln>
                  <a:noFill/>
                </a:ln>
                <a:solidFill>
                  <a:srgbClr val="2E8540"/>
                </a:solidFill>
                <a:effectLst/>
                <a:latin typeface="+mn-lt"/>
                <a:hlinkClick r:id="rId4"/>
              </a:rPr>
              <a:t>How to File a Complaint</a:t>
            </a:r>
            <a:r>
              <a:rPr kumimoji="0" lang="en-US" altLang="en-US" sz="1400" b="0" i="0" u="none" strike="noStrike" cap="none" normalizeH="0" baseline="0" dirty="0">
                <a:ln>
                  <a:noFill/>
                </a:ln>
                <a:solidFill>
                  <a:srgbClr val="1B1B1B"/>
                </a:solidFill>
                <a:effectLst/>
                <a:latin typeface="+mn-lt"/>
              </a:rPr>
              <a:t>, and at any USDA office, or write a letter addressed to USDA and provide in the letter all of the information requested in the form. To request a copy of the complaint form, call (866) 632-9992. Submit your completed form or letter to USDA by: </a:t>
            </a:r>
            <a:endParaRPr kumimoji="0" lang="en-US" altLang="en-US" sz="1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dirty="0">
                <a:ln>
                  <a:noFill/>
                </a:ln>
                <a:solidFill>
                  <a:srgbClr val="1B1B1B"/>
                </a:solidFill>
                <a:effectLst/>
                <a:latin typeface="+mn-lt"/>
              </a:rPr>
              <a:t>mail: U.S. Department of Agriculture </a:t>
            </a:r>
            <a:br>
              <a:rPr kumimoji="0" lang="en-US" altLang="en-US" sz="1400" b="0" i="0" u="none" strike="noStrike" cap="none" normalizeH="0" baseline="0" dirty="0">
                <a:ln>
                  <a:noFill/>
                </a:ln>
                <a:solidFill>
                  <a:srgbClr val="1B1B1B"/>
                </a:solidFill>
                <a:effectLst/>
                <a:latin typeface="+mn-lt"/>
              </a:rPr>
            </a:br>
            <a:r>
              <a:rPr kumimoji="0" lang="en-US" altLang="en-US" sz="1400" b="0" i="0" u="none" strike="noStrike" cap="none" normalizeH="0" baseline="0" dirty="0">
                <a:ln>
                  <a:noFill/>
                </a:ln>
                <a:solidFill>
                  <a:srgbClr val="1B1B1B"/>
                </a:solidFill>
                <a:effectLst/>
                <a:latin typeface="+mn-lt"/>
              </a:rPr>
              <a:t>Office of the Assistant Secretary for Civil Rights </a:t>
            </a:r>
            <a:br>
              <a:rPr kumimoji="0" lang="en-US" altLang="en-US" sz="1400" b="0" i="0" u="none" strike="noStrike" cap="none" normalizeH="0" baseline="0" dirty="0">
                <a:ln>
                  <a:noFill/>
                </a:ln>
                <a:solidFill>
                  <a:srgbClr val="1B1B1B"/>
                </a:solidFill>
                <a:effectLst/>
                <a:latin typeface="+mn-lt"/>
              </a:rPr>
            </a:br>
            <a:r>
              <a:rPr kumimoji="0" lang="en-US" altLang="en-US" sz="1400" b="0" i="0" u="none" strike="noStrike" cap="none" normalizeH="0" baseline="0" dirty="0">
                <a:ln>
                  <a:noFill/>
                </a:ln>
                <a:solidFill>
                  <a:srgbClr val="1B1B1B"/>
                </a:solidFill>
                <a:effectLst/>
                <a:latin typeface="+mn-lt"/>
              </a:rPr>
              <a:t>1400 Independence Avenue, SW </a:t>
            </a:r>
            <a:br>
              <a:rPr kumimoji="0" lang="en-US" altLang="en-US" sz="1400" b="0" i="0" u="none" strike="noStrike" cap="none" normalizeH="0" baseline="0" dirty="0">
                <a:ln>
                  <a:noFill/>
                </a:ln>
                <a:solidFill>
                  <a:srgbClr val="1B1B1B"/>
                </a:solidFill>
                <a:effectLst/>
                <a:latin typeface="+mn-lt"/>
              </a:rPr>
            </a:br>
            <a:r>
              <a:rPr kumimoji="0" lang="en-US" altLang="en-US" sz="1400" b="0" i="0" u="none" strike="noStrike" cap="none" normalizeH="0" baseline="0" dirty="0">
                <a:ln>
                  <a:noFill/>
                </a:ln>
                <a:solidFill>
                  <a:srgbClr val="1B1B1B"/>
                </a:solidFill>
                <a:effectLst/>
                <a:latin typeface="+mn-lt"/>
              </a:rPr>
              <a:t>Washington, D.C. 20250-9410; </a:t>
            </a:r>
          </a:p>
          <a:p>
            <a:pPr marL="0" marR="0" lvl="0" indent="0"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0" i="0" u="none" strike="noStrike" cap="none" normalizeH="0" baseline="0" dirty="0">
                <a:ln>
                  <a:noFill/>
                </a:ln>
                <a:solidFill>
                  <a:srgbClr val="1B1B1B"/>
                </a:solidFill>
                <a:effectLst/>
                <a:latin typeface="+mn-lt"/>
              </a:rPr>
              <a:t>fax: (202) 690-7442; or </a:t>
            </a:r>
          </a:p>
          <a:p>
            <a:pPr marL="0" marR="0" lvl="0" indent="0"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0" i="0" u="none" strike="noStrike" cap="none" normalizeH="0" baseline="0" dirty="0">
                <a:ln>
                  <a:noFill/>
                </a:ln>
                <a:solidFill>
                  <a:srgbClr val="1B1B1B"/>
                </a:solidFill>
                <a:effectLst/>
                <a:latin typeface="+mn-lt"/>
              </a:rPr>
              <a:t>email: </a:t>
            </a:r>
            <a:r>
              <a:rPr kumimoji="0" lang="en-US" altLang="en-US" sz="1400" b="0" i="0" u="none" strike="noStrike" cap="none" normalizeH="0" baseline="0" dirty="0">
                <a:ln>
                  <a:noFill/>
                </a:ln>
                <a:solidFill>
                  <a:srgbClr val="2E8540"/>
                </a:solidFill>
                <a:effectLst/>
                <a:latin typeface="+mn-lt"/>
                <a:hlinkClick r:id="rId5"/>
              </a:rPr>
              <a:t>program.intake@usda.gov</a:t>
            </a:r>
            <a:r>
              <a:rPr kumimoji="0" lang="en-US" altLang="en-US" sz="1400" b="0" i="0" u="none" strike="noStrike" cap="none" normalizeH="0" baseline="0" dirty="0">
                <a:ln>
                  <a:noFill/>
                </a:ln>
                <a:solidFill>
                  <a:srgbClr val="1B1B1B"/>
                </a:solidFill>
                <a:effectLst/>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mn-lt"/>
                <a:cs typeface="Arial" panose="020B0604020202020204" pitchFamily="34" charset="0"/>
              </a:rPr>
              <a:t>This institution is an equal opportunity provider.</a:t>
            </a:r>
            <a:endParaRPr kumimoji="0" lang="en-US" altLang="en-US" sz="1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26716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026" y="2367148"/>
            <a:ext cx="7978602" cy="1320800"/>
          </a:xfrm>
        </p:spPr>
        <p:txBody>
          <a:bodyPr>
            <a:noAutofit/>
          </a:bodyPr>
          <a:lstStyle/>
          <a:p>
            <a:pPr algn="ctr"/>
            <a:r>
              <a:rPr lang="en-US" sz="5400" b="1" dirty="0"/>
              <a:t>Hiring Standards: SNP Directors</a:t>
            </a:r>
          </a:p>
        </p:txBody>
      </p:sp>
    </p:spTree>
    <p:extLst>
      <p:ext uri="{BB962C8B-B14F-4D97-AF65-F5344CB8AC3E}">
        <p14:creationId xmlns:p14="http://schemas.microsoft.com/office/powerpoint/2010/main" val="292759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SNP Directors: Hiring Standards</a:t>
            </a:r>
          </a:p>
        </p:txBody>
      </p:sp>
      <p:sp>
        <p:nvSpPr>
          <p:cNvPr id="3" name="Content Placeholder 2"/>
          <p:cNvSpPr>
            <a:spLocks noGrp="1"/>
          </p:cNvSpPr>
          <p:nvPr>
            <p:ph idx="1"/>
          </p:nvPr>
        </p:nvSpPr>
        <p:spPr/>
        <p:txBody>
          <a:bodyPr>
            <a:normAutofit/>
          </a:bodyPr>
          <a:lstStyle/>
          <a:p>
            <a:r>
              <a:rPr lang="en-US" sz="3200" dirty="0"/>
              <a:t>Hired </a:t>
            </a:r>
            <a:r>
              <a:rPr lang="en-US" sz="3200" b="1" dirty="0"/>
              <a:t>AFTER JULY 1, 2015</a:t>
            </a:r>
            <a:r>
              <a:rPr lang="en-US" sz="3200" dirty="0"/>
              <a:t>:</a:t>
            </a:r>
          </a:p>
          <a:p>
            <a:pPr lvl="1"/>
            <a:r>
              <a:rPr lang="en-US" sz="2800" dirty="0"/>
              <a:t>Education</a:t>
            </a:r>
          </a:p>
          <a:p>
            <a:pPr lvl="1"/>
            <a:r>
              <a:rPr lang="en-US" sz="2800" dirty="0"/>
              <a:t>Experience</a:t>
            </a:r>
          </a:p>
          <a:p>
            <a:pPr lvl="1"/>
            <a:r>
              <a:rPr lang="en-US" sz="2800" dirty="0"/>
              <a:t>Food Safety Training (if any)</a:t>
            </a:r>
          </a:p>
          <a:p>
            <a:pPr marL="457200" lvl="1" indent="0">
              <a:buNone/>
            </a:pPr>
            <a:endParaRPr lang="en-US" sz="2800" dirty="0"/>
          </a:p>
          <a:p>
            <a:r>
              <a:rPr lang="en-US" sz="3200" dirty="0"/>
              <a:t>Before July 1, 2015 - grandfathered</a:t>
            </a:r>
          </a:p>
        </p:txBody>
      </p:sp>
    </p:spTree>
    <p:extLst>
      <p:ext uri="{BB962C8B-B14F-4D97-AF65-F5344CB8AC3E}">
        <p14:creationId xmlns:p14="http://schemas.microsoft.com/office/powerpoint/2010/main" val="217324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159620416"/>
              </p:ext>
            </p:extLst>
          </p:nvPr>
        </p:nvGraphicFramePr>
        <p:xfrm>
          <a:off x="990599" y="1631875"/>
          <a:ext cx="7678387" cy="4412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295400" y="609600"/>
            <a:ext cx="7978602" cy="1320800"/>
          </a:xfrm>
        </p:spPr>
        <p:txBody>
          <a:bodyPr>
            <a:normAutofit/>
          </a:bodyPr>
          <a:lstStyle/>
          <a:p>
            <a:r>
              <a:rPr lang="en-US" sz="3600" b="1" dirty="0"/>
              <a:t>SNP Directors: Hiring Standards</a:t>
            </a:r>
          </a:p>
        </p:txBody>
      </p:sp>
      <p:sp>
        <p:nvSpPr>
          <p:cNvPr id="6" name="TextBox 5"/>
          <p:cNvSpPr txBox="1"/>
          <p:nvPr/>
        </p:nvSpPr>
        <p:spPr>
          <a:xfrm>
            <a:off x="2118750" y="5916394"/>
            <a:ext cx="6172200" cy="707886"/>
          </a:xfrm>
          <a:prstGeom prst="rect">
            <a:avLst/>
          </a:prstGeom>
          <a:noFill/>
        </p:spPr>
        <p:txBody>
          <a:bodyPr wrap="square" rtlCol="0">
            <a:spAutoFit/>
          </a:bodyPr>
          <a:lstStyle/>
          <a:p>
            <a:r>
              <a:rPr lang="en-US" sz="2000" b="1" dirty="0"/>
              <a:t>Refer to </a:t>
            </a:r>
            <a:r>
              <a:rPr lang="en-US" sz="2000" b="1" i="1" dirty="0"/>
              <a:t>“Professional Standards for All School Nutrition Program Employees” </a:t>
            </a:r>
            <a:r>
              <a:rPr lang="en-US" sz="2000" b="1" dirty="0"/>
              <a:t>flyer for details</a:t>
            </a:r>
            <a:r>
              <a:rPr lang="en-US" sz="2000" b="1" i="1" dirty="0"/>
              <a:t>.</a:t>
            </a:r>
            <a:endParaRPr lang="en-US" sz="2000" b="1" dirty="0"/>
          </a:p>
        </p:txBody>
      </p:sp>
    </p:spTree>
    <p:extLst>
      <p:ext uri="{BB962C8B-B14F-4D97-AF65-F5344CB8AC3E}">
        <p14:creationId xmlns:p14="http://schemas.microsoft.com/office/powerpoint/2010/main" val="408166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09917364"/>
              </p:ext>
            </p:extLst>
          </p:nvPr>
        </p:nvGraphicFramePr>
        <p:xfrm>
          <a:off x="950023" y="1860474"/>
          <a:ext cx="8027721" cy="4374071"/>
        </p:xfrm>
        <a:graphic>
          <a:graphicData uri="http://schemas.openxmlformats.org/drawingml/2006/table">
            <a:tbl>
              <a:tblPr firstRow="1" bandRow="1">
                <a:tableStyleId>{69012ECD-51FC-41F1-AA8D-1B2483CD663E}</a:tableStyleId>
              </a:tblPr>
              <a:tblGrid>
                <a:gridCol w="8027721">
                  <a:extLst>
                    <a:ext uri="{9D8B030D-6E8A-4147-A177-3AD203B41FA5}">
                      <a16:colId xmlns:a16="http://schemas.microsoft.com/office/drawing/2014/main" val="20000"/>
                    </a:ext>
                  </a:extLst>
                </a:gridCol>
              </a:tblGrid>
              <a:tr h="1442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t>Minimum</a:t>
                      </a:r>
                      <a:r>
                        <a:rPr lang="en-US" sz="3200" baseline="0" dirty="0"/>
                        <a:t> Prior Training Standards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a:t>(required</a:t>
                      </a:r>
                      <a:r>
                        <a:rPr lang="en-US" sz="2400" baseline="0" dirty="0"/>
                        <a:t>)</a:t>
                      </a:r>
                      <a:endParaRPr lang="en-US" sz="2400" b="1" i="1" dirty="0"/>
                    </a:p>
                  </a:txBody>
                  <a:tcPr/>
                </a:tc>
                <a:extLst>
                  <a:ext uri="{0D108BD9-81ED-4DB2-BD59-A6C34878D82A}">
                    <a16:rowId xmlns:a16="http://schemas.microsoft.com/office/drawing/2014/main" val="10000"/>
                  </a:ext>
                </a:extLst>
              </a:tr>
              <a:tr h="2931558">
                <a:tc>
                  <a:txBody>
                    <a:bodyPr/>
                    <a:lstStyle/>
                    <a:p>
                      <a:pPr algn="ctr"/>
                      <a:endParaRPr lang="en-US" sz="1200" u="none" strike="noStrike" kern="1200" baseline="0" dirty="0"/>
                    </a:p>
                    <a:p>
                      <a:pPr algn="ctr"/>
                      <a:r>
                        <a:rPr lang="en-US" sz="2600" u="none" strike="noStrike" kern="1200" baseline="0" dirty="0"/>
                        <a:t>At least 8 hours of food safety training is required either not more than </a:t>
                      </a:r>
                      <a:r>
                        <a:rPr lang="en-US" sz="2600" b="1" u="none" strike="noStrike" kern="1200" baseline="0" dirty="0"/>
                        <a:t>5 years prior</a:t>
                      </a:r>
                      <a:r>
                        <a:rPr lang="en-US" sz="2600" u="none" strike="noStrike" kern="1200" baseline="0" dirty="0"/>
                        <a:t> to their starting date or completed within </a:t>
                      </a:r>
                      <a:r>
                        <a:rPr lang="en-US" sz="2600" b="1" u="none" strike="noStrike" kern="1200" baseline="0" dirty="0"/>
                        <a:t>30 calendar days </a:t>
                      </a:r>
                      <a:r>
                        <a:rPr lang="en-US" sz="2600" u="none" strike="noStrike" kern="1200" baseline="0" dirty="0"/>
                        <a:t>of employee’s start date.</a:t>
                      </a:r>
                      <a:endParaRPr lang="en-US" sz="26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6" name="Title 1"/>
          <p:cNvSpPr>
            <a:spLocks noGrp="1"/>
          </p:cNvSpPr>
          <p:nvPr>
            <p:ph type="title"/>
          </p:nvPr>
        </p:nvSpPr>
        <p:spPr>
          <a:xfrm>
            <a:off x="1295400" y="609600"/>
            <a:ext cx="7978602" cy="1320800"/>
          </a:xfrm>
        </p:spPr>
        <p:txBody>
          <a:bodyPr>
            <a:normAutofit/>
          </a:bodyPr>
          <a:lstStyle/>
          <a:p>
            <a:r>
              <a:rPr lang="en-US" sz="3600" b="1" dirty="0"/>
              <a:t>SNP Directors: Hiring Standards</a:t>
            </a:r>
          </a:p>
        </p:txBody>
      </p:sp>
    </p:spTree>
    <p:extLst>
      <p:ext uri="{BB962C8B-B14F-4D97-AF65-F5344CB8AC3E}">
        <p14:creationId xmlns:p14="http://schemas.microsoft.com/office/powerpoint/2010/main" val="281246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9" y="1583383"/>
            <a:ext cx="9879282" cy="2941123"/>
          </a:xfrm>
        </p:spPr>
        <p:txBody>
          <a:bodyPr>
            <a:noAutofit/>
          </a:bodyPr>
          <a:lstStyle/>
          <a:p>
            <a:pPr algn="ctr"/>
            <a:r>
              <a:rPr lang="en-US" sz="4000" b="1" dirty="0"/>
              <a:t>Remember, if you are an SFA who is  hiring a new director, but he/she does not meet the hiring standards, you will need approval from HCNP before hiring that individual. </a:t>
            </a:r>
            <a:br>
              <a:rPr lang="en-US" sz="4000" b="1" dirty="0"/>
            </a:br>
            <a:endParaRPr lang="en-US" sz="4000" b="1" dirty="0"/>
          </a:p>
        </p:txBody>
      </p:sp>
    </p:spTree>
    <p:extLst>
      <p:ext uri="{BB962C8B-B14F-4D97-AF65-F5344CB8AC3E}">
        <p14:creationId xmlns:p14="http://schemas.microsoft.com/office/powerpoint/2010/main" val="65738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9977" y="414645"/>
            <a:ext cx="7315200" cy="1143000"/>
          </a:xfrm>
        </p:spPr>
        <p:txBody>
          <a:bodyPr>
            <a:normAutofit/>
          </a:bodyPr>
          <a:lstStyle/>
          <a:p>
            <a:pPr algn="ctr"/>
            <a:r>
              <a:rPr lang="en-US" sz="4400" b="1" dirty="0">
                <a:solidFill>
                  <a:schemeClr val="tx1"/>
                </a:solidFill>
              </a:rPr>
              <a:t>Training Requirements</a:t>
            </a:r>
          </a:p>
        </p:txBody>
      </p:sp>
      <p:pic>
        <p:nvPicPr>
          <p:cNvPr id="5" name="Picture 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36334" y="1567553"/>
            <a:ext cx="4928248" cy="4928248"/>
          </a:xfrm>
          <a:prstGeom prst="rect">
            <a:avLst/>
          </a:prstGeom>
        </p:spPr>
      </p:pic>
    </p:spTree>
    <p:extLst>
      <p:ext uri="{BB962C8B-B14F-4D97-AF65-F5344CB8AC3E}">
        <p14:creationId xmlns:p14="http://schemas.microsoft.com/office/powerpoint/2010/main" val="1498091007"/>
      </p:ext>
    </p:extLst>
  </p:cSld>
  <p:clrMapOvr>
    <a:masterClrMapping/>
  </p:clrMapOvr>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HCNP-Template02</Template>
  <TotalTime>1957</TotalTime>
  <Words>2529</Words>
  <Application>Microsoft Office PowerPoint</Application>
  <PresentationFormat>Widescreen</PresentationFormat>
  <Paragraphs>297</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Narrow</vt:lpstr>
      <vt:lpstr>Calibri</vt:lpstr>
      <vt:lpstr>Times New Roman</vt:lpstr>
      <vt:lpstr>Trebuchet MS</vt:lpstr>
      <vt:lpstr>Wingdings</vt:lpstr>
      <vt:lpstr>Wingdings 3</vt:lpstr>
      <vt:lpstr>HCNP-Template02</vt:lpstr>
      <vt:lpstr>Professional Standards, Unpaid Meal Charge Policy, Recordkeeping</vt:lpstr>
      <vt:lpstr>USDA Final Rule</vt:lpstr>
      <vt:lpstr>Purpose</vt:lpstr>
      <vt:lpstr>Hiring Standards: SNP Directors</vt:lpstr>
      <vt:lpstr>SNP Directors: Hiring Standards</vt:lpstr>
      <vt:lpstr>SNP Directors: Hiring Standards</vt:lpstr>
      <vt:lpstr>SNP Directors: Hiring Standards</vt:lpstr>
      <vt:lpstr>Remember, if you are an SFA who is  hiring a new director, but he/she does not meet the hiring standards, you will need approval from HCNP before hiring that individual.  </vt:lpstr>
      <vt:lpstr>Training Requirements</vt:lpstr>
      <vt:lpstr>Annual Training Requirements</vt:lpstr>
      <vt:lpstr>PowerPoint Presentation</vt:lpstr>
      <vt:lpstr>Maintain Hiring Documentation</vt:lpstr>
      <vt:lpstr>Maintain Training Documentation</vt:lpstr>
      <vt:lpstr>USDA Training Tracker Tool 2.0</vt:lpstr>
      <vt:lpstr>Training Log - Sample Template</vt:lpstr>
      <vt:lpstr>PowerPoint Presentation</vt:lpstr>
      <vt:lpstr>Resources</vt:lpstr>
      <vt:lpstr>PowerPoint Presentation</vt:lpstr>
      <vt:lpstr>Unpaid Meal Charge Policy</vt:lpstr>
      <vt:lpstr>Purpose</vt:lpstr>
      <vt:lpstr>SP 29 - 2017 – Overcoming the Unpaid Meal Challenge</vt:lpstr>
      <vt:lpstr>SP 46-2016: Unpaid Meal Charges: Local Meal Charge Policies </vt:lpstr>
      <vt:lpstr>Requirements</vt:lpstr>
      <vt:lpstr>S.B. No. 423</vt:lpstr>
      <vt:lpstr>SP 47-2016: Unpaid Meal Charges: Clarification on Collection of Delinquent Meal Payments</vt:lpstr>
      <vt:lpstr>Delinquent Debt vs Bad Debt</vt:lpstr>
      <vt:lpstr>Recordkeeping – Bad Debt</vt:lpstr>
      <vt:lpstr>Date of Eligibility</vt:lpstr>
      <vt:lpstr>PowerPoint Presentation</vt:lpstr>
      <vt:lpstr>Recordkeeping</vt:lpstr>
      <vt:lpstr>Purpose</vt:lpstr>
      <vt:lpstr>Time Requirement</vt:lpstr>
      <vt:lpstr>D.O.E. Time Requirement</vt:lpstr>
      <vt:lpstr>Special Provision Schools</vt:lpstr>
      <vt:lpstr>Which Forms?</vt:lpstr>
      <vt:lpstr>Making Corrections &amp; Adding Information</vt:lpstr>
      <vt:lpstr>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Standards</dc:title>
  <dc:creator>Derek Vidinha</dc:creator>
  <cp:lastModifiedBy>Chelsey Yoneda</cp:lastModifiedBy>
  <cp:revision>55</cp:revision>
  <cp:lastPrinted>2018-06-22T00:15:06Z</cp:lastPrinted>
  <dcterms:created xsi:type="dcterms:W3CDTF">2018-06-12T20:02:03Z</dcterms:created>
  <dcterms:modified xsi:type="dcterms:W3CDTF">2022-02-26T02:30:07Z</dcterms:modified>
</cp:coreProperties>
</file>