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3" r:id="rId7"/>
    <p:sldId id="261" r:id="rId8"/>
    <p:sldId id="262" r:id="rId9"/>
    <p:sldId id="274" r:id="rId10"/>
    <p:sldId id="264" r:id="rId11"/>
    <p:sldId id="265" r:id="rId12"/>
    <p:sldId id="266" r:id="rId13"/>
    <p:sldId id="267" r:id="rId14"/>
    <p:sldId id="272" r:id="rId15"/>
    <p:sldId id="276" r:id="rId16"/>
    <p:sldId id="277" r:id="rId17"/>
    <p:sldId id="271" r:id="rId18"/>
    <p:sldId id="273" r:id="rId19"/>
    <p:sldId id="270" r:id="rId20"/>
    <p:sldId id="268" r:id="rId21"/>
    <p:sldId id="275"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8305" autoAdjust="0"/>
  </p:normalViewPr>
  <p:slideViewPr>
    <p:cSldViewPr snapToGrid="0">
      <p:cViewPr varScale="1">
        <p:scale>
          <a:sx n="72" d="100"/>
          <a:sy n="72" d="100"/>
        </p:scale>
        <p:origin x="8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D1F76-2CF5-47F9-B2B8-4A7F74054C0E}" type="doc">
      <dgm:prSet loTypeId="urn:microsoft.com/office/officeart/2005/8/layout/process3" loCatId="process" qsTypeId="urn:microsoft.com/office/officeart/2005/8/quickstyle/3d1" qsCatId="3D" csTypeId="urn:microsoft.com/office/officeart/2005/8/colors/colorful1" csCatId="colorful" phldr="1"/>
      <dgm:spPr/>
      <dgm:t>
        <a:bodyPr/>
        <a:lstStyle/>
        <a:p>
          <a:endParaRPr lang="en-US"/>
        </a:p>
      </dgm:t>
    </dgm:pt>
    <dgm:pt modelId="{299D5086-D8CB-4742-9264-65807B6080BF}">
      <dgm:prSet phldrT="[Text]" custT="1"/>
      <dgm:spPr/>
      <dgm:t>
        <a:bodyPr/>
        <a:lstStyle/>
        <a:p>
          <a:r>
            <a:rPr lang="en-US" sz="2400" b="1" dirty="0">
              <a:latin typeface="Arial" panose="020B0604020202020204" pitchFamily="34" charset="0"/>
              <a:cs typeface="Arial" panose="020B0604020202020204" pitchFamily="34" charset="0"/>
            </a:rPr>
            <a:t>Menu Development</a:t>
          </a:r>
        </a:p>
      </dgm:t>
    </dgm:pt>
    <dgm:pt modelId="{FA12B241-EF51-46BD-A131-8BE1CBD9C0C8}" type="parTrans" cxnId="{C47475E6-79A9-4AA3-855B-954DA5F73B47}">
      <dgm:prSet/>
      <dgm:spPr/>
      <dgm:t>
        <a:bodyPr/>
        <a:lstStyle/>
        <a:p>
          <a:endParaRPr lang="en-US"/>
        </a:p>
      </dgm:t>
    </dgm:pt>
    <dgm:pt modelId="{89A08EBB-C381-4CCE-BB5F-666C9228D446}" type="sibTrans" cxnId="{C47475E6-79A9-4AA3-855B-954DA5F73B47}">
      <dgm:prSet/>
      <dgm:spPr/>
      <dgm:t>
        <a:bodyPr/>
        <a:lstStyle/>
        <a:p>
          <a:endParaRPr lang="en-US"/>
        </a:p>
      </dgm:t>
    </dgm:pt>
    <dgm:pt modelId="{1BCE6275-CD16-488A-AD7F-2A9B6EBCAA5F}">
      <dgm:prSet phldrT="[Text]" custT="1"/>
      <dgm:spPr/>
      <dgm:t>
        <a:bodyPr/>
        <a:lstStyle/>
        <a:p>
          <a:r>
            <a:rPr lang="en-US" sz="2500" b="1" dirty="0">
              <a:latin typeface="Arial" panose="020B0604020202020204" pitchFamily="34" charset="0"/>
              <a:cs typeface="Arial" panose="020B0604020202020204" pitchFamily="34" charset="0"/>
            </a:rPr>
            <a:t>Production</a:t>
          </a:r>
        </a:p>
      </dgm:t>
    </dgm:pt>
    <dgm:pt modelId="{9A021B04-BAEE-4210-98A1-95722990E1D2}" type="parTrans" cxnId="{7AF91FA9-B4B1-4507-AB6B-D97FDDE22ADC}">
      <dgm:prSet/>
      <dgm:spPr/>
      <dgm:t>
        <a:bodyPr/>
        <a:lstStyle/>
        <a:p>
          <a:endParaRPr lang="en-US"/>
        </a:p>
      </dgm:t>
    </dgm:pt>
    <dgm:pt modelId="{74CE24C0-2F5E-479B-A9EA-E2304DEA324C}" type="sibTrans" cxnId="{7AF91FA9-B4B1-4507-AB6B-D97FDDE22ADC}">
      <dgm:prSet/>
      <dgm:spPr/>
      <dgm:t>
        <a:bodyPr/>
        <a:lstStyle/>
        <a:p>
          <a:endParaRPr lang="en-US"/>
        </a:p>
      </dgm:t>
    </dgm:pt>
    <dgm:pt modelId="{F3E72334-95C9-461A-90F4-D19EC622B6CE}">
      <dgm:prSet phldrT="[Text]" phldr="1"/>
      <dgm:spPr/>
      <dgm:t>
        <a:bodyPr/>
        <a:lstStyle/>
        <a:p>
          <a:endParaRPr lang="en-US" dirty="0"/>
        </a:p>
      </dgm:t>
    </dgm:pt>
    <dgm:pt modelId="{E190D2C7-0437-42E2-B5DB-3FEEBD296AC8}" type="parTrans" cxnId="{FD9DB468-5401-4AB6-9CF9-447D0614301A}">
      <dgm:prSet/>
      <dgm:spPr/>
      <dgm:t>
        <a:bodyPr/>
        <a:lstStyle/>
        <a:p>
          <a:endParaRPr lang="en-US"/>
        </a:p>
      </dgm:t>
    </dgm:pt>
    <dgm:pt modelId="{FD106E5F-B7C8-4948-A7B8-40F38A02D226}" type="sibTrans" cxnId="{FD9DB468-5401-4AB6-9CF9-447D0614301A}">
      <dgm:prSet/>
      <dgm:spPr/>
      <dgm:t>
        <a:bodyPr/>
        <a:lstStyle/>
        <a:p>
          <a:endParaRPr lang="en-US"/>
        </a:p>
      </dgm:t>
    </dgm:pt>
    <dgm:pt modelId="{7FFEB81C-5A6A-4DF0-9D61-ADE0789CF327}">
      <dgm:prSet phldrT="[Text]" custT="1"/>
      <dgm:spPr/>
      <dgm:t>
        <a:bodyPr/>
        <a:lstStyle/>
        <a:p>
          <a:r>
            <a:rPr lang="en-US" sz="2500" b="1" dirty="0">
              <a:latin typeface="Arial" panose="020B0604020202020204" pitchFamily="34" charset="0"/>
              <a:cs typeface="Arial" panose="020B0604020202020204" pitchFamily="34" charset="0"/>
            </a:rPr>
            <a:t>Service</a:t>
          </a:r>
        </a:p>
      </dgm:t>
    </dgm:pt>
    <dgm:pt modelId="{857D2A17-4673-4025-BDDB-DEAA1C768A19}" type="parTrans" cxnId="{EA4DDDD4-7EF8-4AD6-A05D-19C6040F08B3}">
      <dgm:prSet/>
      <dgm:spPr/>
      <dgm:t>
        <a:bodyPr/>
        <a:lstStyle/>
        <a:p>
          <a:endParaRPr lang="en-US"/>
        </a:p>
      </dgm:t>
    </dgm:pt>
    <dgm:pt modelId="{7DC1E715-4557-4431-8A3A-88E15EBE037E}" type="sibTrans" cxnId="{EA4DDDD4-7EF8-4AD6-A05D-19C6040F08B3}">
      <dgm:prSet/>
      <dgm:spPr/>
      <dgm:t>
        <a:bodyPr/>
        <a:lstStyle/>
        <a:p>
          <a:endParaRPr lang="en-US"/>
        </a:p>
      </dgm:t>
    </dgm:pt>
    <dgm:pt modelId="{8BC14DD6-BA1B-4ED5-9B65-F3A435E27CF8}" type="pres">
      <dgm:prSet presAssocID="{7B0D1F76-2CF5-47F9-B2B8-4A7F74054C0E}" presName="linearFlow" presStyleCnt="0">
        <dgm:presLayoutVars>
          <dgm:dir/>
          <dgm:animLvl val="lvl"/>
          <dgm:resizeHandles val="exact"/>
        </dgm:presLayoutVars>
      </dgm:prSet>
      <dgm:spPr/>
    </dgm:pt>
    <dgm:pt modelId="{88F8780E-05CF-4CFE-824C-1DB56F02DC42}" type="pres">
      <dgm:prSet presAssocID="{299D5086-D8CB-4742-9264-65807B6080BF}" presName="composite" presStyleCnt="0"/>
      <dgm:spPr/>
    </dgm:pt>
    <dgm:pt modelId="{524E992E-92E0-4852-8174-34136D8E991A}" type="pres">
      <dgm:prSet presAssocID="{299D5086-D8CB-4742-9264-65807B6080BF}" presName="parTx" presStyleLbl="node1" presStyleIdx="0" presStyleCnt="3">
        <dgm:presLayoutVars>
          <dgm:chMax val="0"/>
          <dgm:chPref val="0"/>
          <dgm:bulletEnabled val="1"/>
        </dgm:presLayoutVars>
      </dgm:prSet>
      <dgm:spPr/>
    </dgm:pt>
    <dgm:pt modelId="{66B42791-3C34-4A3C-B23A-54394C1A1CEC}" type="pres">
      <dgm:prSet presAssocID="{299D5086-D8CB-4742-9264-65807B6080BF}" presName="parSh" presStyleLbl="node1" presStyleIdx="0" presStyleCnt="3" custScaleX="169201" custLinFactNeighborY="-20169"/>
      <dgm:spPr/>
    </dgm:pt>
    <dgm:pt modelId="{5FDFC5EB-FF7D-400B-A0EA-1B159422E3DC}" type="pres">
      <dgm:prSet presAssocID="{299D5086-D8CB-4742-9264-65807B6080BF}" presName="desTx" presStyleLbl="fgAcc1" presStyleIdx="0" presStyleCnt="3" custScaleX="89756" custScaleY="41338" custLinFactNeighborY="28200">
        <dgm:presLayoutVars>
          <dgm:bulletEnabled val="1"/>
        </dgm:presLayoutVars>
      </dgm:prSet>
      <dgm:spPr>
        <a:ln>
          <a:noFill/>
        </a:ln>
      </dgm:spPr>
    </dgm:pt>
    <dgm:pt modelId="{403477B4-19B5-4FD1-A213-EB55B745E2A0}" type="pres">
      <dgm:prSet presAssocID="{89A08EBB-C381-4CCE-BB5F-666C9228D446}" presName="sibTrans" presStyleLbl="sibTrans2D1" presStyleIdx="0" presStyleCnt="2"/>
      <dgm:spPr/>
    </dgm:pt>
    <dgm:pt modelId="{57A513FC-D084-41FF-BFC5-E4538256E819}" type="pres">
      <dgm:prSet presAssocID="{89A08EBB-C381-4CCE-BB5F-666C9228D446}" presName="connTx" presStyleLbl="sibTrans2D1" presStyleIdx="0" presStyleCnt="2"/>
      <dgm:spPr/>
    </dgm:pt>
    <dgm:pt modelId="{835777D1-D983-460B-A663-5C7312F54816}" type="pres">
      <dgm:prSet presAssocID="{1BCE6275-CD16-488A-AD7F-2A9B6EBCAA5F}" presName="composite" presStyleCnt="0"/>
      <dgm:spPr/>
    </dgm:pt>
    <dgm:pt modelId="{DC628343-B3A9-4736-8A48-503235497CD3}" type="pres">
      <dgm:prSet presAssocID="{1BCE6275-CD16-488A-AD7F-2A9B6EBCAA5F}" presName="parTx" presStyleLbl="node1" presStyleIdx="0" presStyleCnt="3">
        <dgm:presLayoutVars>
          <dgm:chMax val="0"/>
          <dgm:chPref val="0"/>
          <dgm:bulletEnabled val="1"/>
        </dgm:presLayoutVars>
      </dgm:prSet>
      <dgm:spPr/>
    </dgm:pt>
    <dgm:pt modelId="{3A738F1F-A55D-4176-BE94-683C0FA91C12}" type="pres">
      <dgm:prSet presAssocID="{1BCE6275-CD16-488A-AD7F-2A9B6EBCAA5F}" presName="parSh" presStyleLbl="node1" presStyleIdx="1" presStyleCnt="3" custScaleX="151408" custLinFactNeighborY="-2200"/>
      <dgm:spPr/>
    </dgm:pt>
    <dgm:pt modelId="{8C911F3C-D928-4E75-8125-927FA10140D5}" type="pres">
      <dgm:prSet presAssocID="{1BCE6275-CD16-488A-AD7F-2A9B6EBCAA5F}" presName="desTx" presStyleLbl="fgAcc1" presStyleIdx="1" presStyleCnt="3" custLinFactNeighborY="9516">
        <dgm:presLayoutVars>
          <dgm:bulletEnabled val="1"/>
        </dgm:presLayoutVars>
      </dgm:prSet>
      <dgm:spPr/>
    </dgm:pt>
    <dgm:pt modelId="{9E5A0409-7F77-4840-96AE-9E82029F6677}" type="pres">
      <dgm:prSet presAssocID="{74CE24C0-2F5E-479B-A9EA-E2304DEA324C}" presName="sibTrans" presStyleLbl="sibTrans2D1" presStyleIdx="1" presStyleCnt="2"/>
      <dgm:spPr/>
    </dgm:pt>
    <dgm:pt modelId="{4B865F78-08AC-4AD6-A2D8-1AEDB6A30D0D}" type="pres">
      <dgm:prSet presAssocID="{74CE24C0-2F5E-479B-A9EA-E2304DEA324C}" presName="connTx" presStyleLbl="sibTrans2D1" presStyleIdx="1" presStyleCnt="2"/>
      <dgm:spPr/>
    </dgm:pt>
    <dgm:pt modelId="{609E930D-3A41-45B0-94BD-C6836ED2863A}" type="pres">
      <dgm:prSet presAssocID="{7FFEB81C-5A6A-4DF0-9D61-ADE0789CF327}" presName="composite" presStyleCnt="0"/>
      <dgm:spPr/>
    </dgm:pt>
    <dgm:pt modelId="{65B98275-A684-444F-9A0D-02713A40D1D6}" type="pres">
      <dgm:prSet presAssocID="{7FFEB81C-5A6A-4DF0-9D61-ADE0789CF327}" presName="parTx" presStyleLbl="node1" presStyleIdx="1" presStyleCnt="3">
        <dgm:presLayoutVars>
          <dgm:chMax val="0"/>
          <dgm:chPref val="0"/>
          <dgm:bulletEnabled val="1"/>
        </dgm:presLayoutVars>
      </dgm:prSet>
      <dgm:spPr/>
    </dgm:pt>
    <dgm:pt modelId="{471F7D71-37E4-4F1E-96B6-279F7828901D}" type="pres">
      <dgm:prSet presAssocID="{7FFEB81C-5A6A-4DF0-9D61-ADE0789CF327}" presName="parSh" presStyleLbl="node1" presStyleIdx="2" presStyleCnt="3" custScaleX="131407" custLinFactNeighborY="-2200"/>
      <dgm:spPr/>
    </dgm:pt>
    <dgm:pt modelId="{169DFE78-C7D8-4B17-AC73-72C3231776A1}" type="pres">
      <dgm:prSet presAssocID="{7FFEB81C-5A6A-4DF0-9D61-ADE0789CF327}" presName="desTx" presStyleLbl="fgAcc1" presStyleIdx="2" presStyleCnt="3" custLinFactNeighborY="15067">
        <dgm:presLayoutVars>
          <dgm:bulletEnabled val="1"/>
        </dgm:presLayoutVars>
      </dgm:prSet>
      <dgm:spPr/>
    </dgm:pt>
  </dgm:ptLst>
  <dgm:cxnLst>
    <dgm:cxn modelId="{8CB63300-DC3F-4D86-8CAA-E6D1FADD2967}" type="presOf" srcId="{74CE24C0-2F5E-479B-A9EA-E2304DEA324C}" destId="{4B865F78-08AC-4AD6-A2D8-1AEDB6A30D0D}" srcOrd="1" destOrd="0" presId="urn:microsoft.com/office/officeart/2005/8/layout/process3"/>
    <dgm:cxn modelId="{B9C36712-654B-4949-AC52-6845D22B3C95}" type="presOf" srcId="{1BCE6275-CD16-488A-AD7F-2A9B6EBCAA5F}" destId="{DC628343-B3A9-4736-8A48-503235497CD3}" srcOrd="0" destOrd="0" presId="urn:microsoft.com/office/officeart/2005/8/layout/process3"/>
    <dgm:cxn modelId="{6798EC25-5992-446C-A9A2-47AC8E4ABB47}" type="presOf" srcId="{74CE24C0-2F5E-479B-A9EA-E2304DEA324C}" destId="{9E5A0409-7F77-4840-96AE-9E82029F6677}" srcOrd="0" destOrd="0" presId="urn:microsoft.com/office/officeart/2005/8/layout/process3"/>
    <dgm:cxn modelId="{3761FE31-C16B-4FFF-B5F7-FA754F27BC9C}" type="presOf" srcId="{7FFEB81C-5A6A-4DF0-9D61-ADE0789CF327}" destId="{65B98275-A684-444F-9A0D-02713A40D1D6}" srcOrd="0" destOrd="0" presId="urn:microsoft.com/office/officeart/2005/8/layout/process3"/>
    <dgm:cxn modelId="{FD9DB468-5401-4AB6-9CF9-447D0614301A}" srcId="{1BCE6275-CD16-488A-AD7F-2A9B6EBCAA5F}" destId="{F3E72334-95C9-461A-90F4-D19EC622B6CE}" srcOrd="0" destOrd="0" parTransId="{E190D2C7-0437-42E2-B5DB-3FEEBD296AC8}" sibTransId="{FD106E5F-B7C8-4948-A7B8-40F38A02D226}"/>
    <dgm:cxn modelId="{099FB84D-668F-4AB0-993B-6FE2AF4A1CB9}" type="presOf" srcId="{89A08EBB-C381-4CCE-BB5F-666C9228D446}" destId="{57A513FC-D084-41FF-BFC5-E4538256E819}" srcOrd="1" destOrd="0" presId="urn:microsoft.com/office/officeart/2005/8/layout/process3"/>
    <dgm:cxn modelId="{C5C97475-EA39-4BB8-ACB1-9A617C1BF659}" type="presOf" srcId="{7B0D1F76-2CF5-47F9-B2B8-4A7F74054C0E}" destId="{8BC14DD6-BA1B-4ED5-9B65-F3A435E27CF8}" srcOrd="0" destOrd="0" presId="urn:microsoft.com/office/officeart/2005/8/layout/process3"/>
    <dgm:cxn modelId="{7AF91FA9-B4B1-4507-AB6B-D97FDDE22ADC}" srcId="{7B0D1F76-2CF5-47F9-B2B8-4A7F74054C0E}" destId="{1BCE6275-CD16-488A-AD7F-2A9B6EBCAA5F}" srcOrd="1" destOrd="0" parTransId="{9A021B04-BAEE-4210-98A1-95722990E1D2}" sibTransId="{74CE24C0-2F5E-479B-A9EA-E2304DEA324C}"/>
    <dgm:cxn modelId="{C79E65B8-19EC-483B-89C2-73DA9120BA2E}" type="presOf" srcId="{299D5086-D8CB-4742-9264-65807B6080BF}" destId="{66B42791-3C34-4A3C-B23A-54394C1A1CEC}" srcOrd="1" destOrd="0" presId="urn:microsoft.com/office/officeart/2005/8/layout/process3"/>
    <dgm:cxn modelId="{76CFCDC2-2E97-49E4-BA6B-A53D807D8CA6}" type="presOf" srcId="{F3E72334-95C9-461A-90F4-D19EC622B6CE}" destId="{8C911F3C-D928-4E75-8125-927FA10140D5}" srcOrd="0" destOrd="0" presId="urn:microsoft.com/office/officeart/2005/8/layout/process3"/>
    <dgm:cxn modelId="{E0A518CB-288F-4403-BB3F-685E0F9FCFB2}" type="presOf" srcId="{7FFEB81C-5A6A-4DF0-9D61-ADE0789CF327}" destId="{471F7D71-37E4-4F1E-96B6-279F7828901D}" srcOrd="1" destOrd="0" presId="urn:microsoft.com/office/officeart/2005/8/layout/process3"/>
    <dgm:cxn modelId="{EA4DDDD4-7EF8-4AD6-A05D-19C6040F08B3}" srcId="{7B0D1F76-2CF5-47F9-B2B8-4A7F74054C0E}" destId="{7FFEB81C-5A6A-4DF0-9D61-ADE0789CF327}" srcOrd="2" destOrd="0" parTransId="{857D2A17-4673-4025-BDDB-DEAA1C768A19}" sibTransId="{7DC1E715-4557-4431-8A3A-88E15EBE037E}"/>
    <dgm:cxn modelId="{F00BEDD8-2540-4A16-BE3B-CD3EB7420ADF}" type="presOf" srcId="{89A08EBB-C381-4CCE-BB5F-666C9228D446}" destId="{403477B4-19B5-4FD1-A213-EB55B745E2A0}" srcOrd="0" destOrd="0" presId="urn:microsoft.com/office/officeart/2005/8/layout/process3"/>
    <dgm:cxn modelId="{3D34C3E1-636E-41E1-B9E8-9A1ED4DB3D59}" type="presOf" srcId="{1BCE6275-CD16-488A-AD7F-2A9B6EBCAA5F}" destId="{3A738F1F-A55D-4176-BE94-683C0FA91C12}" srcOrd="1" destOrd="0" presId="urn:microsoft.com/office/officeart/2005/8/layout/process3"/>
    <dgm:cxn modelId="{C47475E6-79A9-4AA3-855B-954DA5F73B47}" srcId="{7B0D1F76-2CF5-47F9-B2B8-4A7F74054C0E}" destId="{299D5086-D8CB-4742-9264-65807B6080BF}" srcOrd="0" destOrd="0" parTransId="{FA12B241-EF51-46BD-A131-8BE1CBD9C0C8}" sibTransId="{89A08EBB-C381-4CCE-BB5F-666C9228D446}"/>
    <dgm:cxn modelId="{24EF9BFF-723C-4A82-985A-B98C4F3DDDA7}" type="presOf" srcId="{299D5086-D8CB-4742-9264-65807B6080BF}" destId="{524E992E-92E0-4852-8174-34136D8E991A}" srcOrd="0" destOrd="0" presId="urn:microsoft.com/office/officeart/2005/8/layout/process3"/>
    <dgm:cxn modelId="{4071E323-37AE-4DD0-A41C-E17404A2B193}" type="presParOf" srcId="{8BC14DD6-BA1B-4ED5-9B65-F3A435E27CF8}" destId="{88F8780E-05CF-4CFE-824C-1DB56F02DC42}" srcOrd="0" destOrd="0" presId="urn:microsoft.com/office/officeart/2005/8/layout/process3"/>
    <dgm:cxn modelId="{9B5C2F2A-C310-4555-83BC-7B2B847CD863}" type="presParOf" srcId="{88F8780E-05CF-4CFE-824C-1DB56F02DC42}" destId="{524E992E-92E0-4852-8174-34136D8E991A}" srcOrd="0" destOrd="0" presId="urn:microsoft.com/office/officeart/2005/8/layout/process3"/>
    <dgm:cxn modelId="{AB97C0DE-9726-4569-816F-805DFB9B3416}" type="presParOf" srcId="{88F8780E-05CF-4CFE-824C-1DB56F02DC42}" destId="{66B42791-3C34-4A3C-B23A-54394C1A1CEC}" srcOrd="1" destOrd="0" presId="urn:microsoft.com/office/officeart/2005/8/layout/process3"/>
    <dgm:cxn modelId="{C33DB54C-0952-4451-BB57-C038358BE0C2}" type="presParOf" srcId="{88F8780E-05CF-4CFE-824C-1DB56F02DC42}" destId="{5FDFC5EB-FF7D-400B-A0EA-1B159422E3DC}" srcOrd="2" destOrd="0" presId="urn:microsoft.com/office/officeart/2005/8/layout/process3"/>
    <dgm:cxn modelId="{8B9DAB41-379F-4250-9FF2-4051B8E6BE83}" type="presParOf" srcId="{8BC14DD6-BA1B-4ED5-9B65-F3A435E27CF8}" destId="{403477B4-19B5-4FD1-A213-EB55B745E2A0}" srcOrd="1" destOrd="0" presId="urn:microsoft.com/office/officeart/2005/8/layout/process3"/>
    <dgm:cxn modelId="{898D72CE-814D-4F84-9A2E-4DE68642DC29}" type="presParOf" srcId="{403477B4-19B5-4FD1-A213-EB55B745E2A0}" destId="{57A513FC-D084-41FF-BFC5-E4538256E819}" srcOrd="0" destOrd="0" presId="urn:microsoft.com/office/officeart/2005/8/layout/process3"/>
    <dgm:cxn modelId="{EBF12F21-1597-4661-9F4E-84389588C1C8}" type="presParOf" srcId="{8BC14DD6-BA1B-4ED5-9B65-F3A435E27CF8}" destId="{835777D1-D983-460B-A663-5C7312F54816}" srcOrd="2" destOrd="0" presId="urn:microsoft.com/office/officeart/2005/8/layout/process3"/>
    <dgm:cxn modelId="{8ED8D057-1E3D-4295-A78D-6403BA985696}" type="presParOf" srcId="{835777D1-D983-460B-A663-5C7312F54816}" destId="{DC628343-B3A9-4736-8A48-503235497CD3}" srcOrd="0" destOrd="0" presId="urn:microsoft.com/office/officeart/2005/8/layout/process3"/>
    <dgm:cxn modelId="{9AD7D16B-ED52-4EAC-BB63-82BBEC43A441}" type="presParOf" srcId="{835777D1-D983-460B-A663-5C7312F54816}" destId="{3A738F1F-A55D-4176-BE94-683C0FA91C12}" srcOrd="1" destOrd="0" presId="urn:microsoft.com/office/officeart/2005/8/layout/process3"/>
    <dgm:cxn modelId="{D0CD1326-2CDF-4FED-9E86-88DE9423CDFC}" type="presParOf" srcId="{835777D1-D983-460B-A663-5C7312F54816}" destId="{8C911F3C-D928-4E75-8125-927FA10140D5}" srcOrd="2" destOrd="0" presId="urn:microsoft.com/office/officeart/2005/8/layout/process3"/>
    <dgm:cxn modelId="{FFEBE22B-BF26-440A-87F8-B96A4E3AEC6F}" type="presParOf" srcId="{8BC14DD6-BA1B-4ED5-9B65-F3A435E27CF8}" destId="{9E5A0409-7F77-4840-96AE-9E82029F6677}" srcOrd="3" destOrd="0" presId="urn:microsoft.com/office/officeart/2005/8/layout/process3"/>
    <dgm:cxn modelId="{972C75D6-8FF5-4957-8B41-2ACEFACDBFB5}" type="presParOf" srcId="{9E5A0409-7F77-4840-96AE-9E82029F6677}" destId="{4B865F78-08AC-4AD6-A2D8-1AEDB6A30D0D}" srcOrd="0" destOrd="0" presId="urn:microsoft.com/office/officeart/2005/8/layout/process3"/>
    <dgm:cxn modelId="{EDFC439C-336D-454F-B38A-8A5473BC831F}" type="presParOf" srcId="{8BC14DD6-BA1B-4ED5-9B65-F3A435E27CF8}" destId="{609E930D-3A41-45B0-94BD-C6836ED2863A}" srcOrd="4" destOrd="0" presId="urn:microsoft.com/office/officeart/2005/8/layout/process3"/>
    <dgm:cxn modelId="{FF2D69C8-0CCA-40A5-9A06-85C98F00A673}" type="presParOf" srcId="{609E930D-3A41-45B0-94BD-C6836ED2863A}" destId="{65B98275-A684-444F-9A0D-02713A40D1D6}" srcOrd="0" destOrd="0" presId="urn:microsoft.com/office/officeart/2005/8/layout/process3"/>
    <dgm:cxn modelId="{6D8C3A23-54E9-4BD5-A427-4934B46CC4C8}" type="presParOf" srcId="{609E930D-3A41-45B0-94BD-C6836ED2863A}" destId="{471F7D71-37E4-4F1E-96B6-279F7828901D}" srcOrd="1" destOrd="0" presId="urn:microsoft.com/office/officeart/2005/8/layout/process3"/>
    <dgm:cxn modelId="{3DDF6EB8-C404-4307-B25D-52D3FC36644B}" type="presParOf" srcId="{609E930D-3A41-45B0-94BD-C6836ED2863A}" destId="{169DFE78-C7D8-4B17-AC73-72C3231776A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42791-3C34-4A3C-B23A-54394C1A1CEC}">
      <dsp:nvSpPr>
        <dsp:cNvPr id="0" name=""/>
        <dsp:cNvSpPr/>
      </dsp:nvSpPr>
      <dsp:spPr>
        <a:xfrm>
          <a:off x="3533" y="1680296"/>
          <a:ext cx="2558276" cy="1080000"/>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Menu Development</a:t>
          </a:r>
        </a:p>
      </dsp:txBody>
      <dsp:txXfrm>
        <a:off x="3533" y="1680296"/>
        <a:ext cx="2558276" cy="604789"/>
      </dsp:txXfrm>
    </dsp:sp>
    <dsp:sp modelId="{5FDFC5EB-FF7D-400B-A0EA-1B159422E3DC}">
      <dsp:nvSpPr>
        <dsp:cNvPr id="0" name=""/>
        <dsp:cNvSpPr/>
      </dsp:nvSpPr>
      <dsp:spPr>
        <a:xfrm>
          <a:off x="913809" y="3331358"/>
          <a:ext cx="1357088" cy="595267"/>
        </a:xfrm>
        <a:prstGeom prst="roundRect">
          <a:avLst>
            <a:gd name="adj" fmla="val 10000"/>
          </a:avLst>
        </a:prstGeom>
        <a:solidFill>
          <a:schemeClr val="lt1">
            <a:alpha val="90000"/>
            <a:hueOff val="0"/>
            <a:satOff val="0"/>
            <a:lumOff val="0"/>
            <a:alphaOff val="0"/>
          </a:schemeClr>
        </a:solid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3477B4-19B5-4FD1-A213-EB55B745E2A0}">
      <dsp:nvSpPr>
        <dsp:cNvPr id="0" name=""/>
        <dsp:cNvSpPr/>
      </dsp:nvSpPr>
      <dsp:spPr>
        <a:xfrm rot="21580585">
          <a:off x="2713597" y="1785482"/>
          <a:ext cx="321798" cy="376437"/>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13598" y="1861042"/>
        <a:ext cx="225259" cy="225863"/>
      </dsp:txXfrm>
    </dsp:sp>
    <dsp:sp modelId="{3A738F1F-A55D-4176-BE94-683C0FA91C12}">
      <dsp:nvSpPr>
        <dsp:cNvPr id="0" name=""/>
        <dsp:cNvSpPr/>
      </dsp:nvSpPr>
      <dsp:spPr>
        <a:xfrm>
          <a:off x="3168968" y="1663178"/>
          <a:ext cx="2289250" cy="108000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Production</a:t>
          </a:r>
        </a:p>
      </dsp:txBody>
      <dsp:txXfrm>
        <a:off x="3168968" y="1663178"/>
        <a:ext cx="2289250" cy="604789"/>
      </dsp:txXfrm>
    </dsp:sp>
    <dsp:sp modelId="{8C911F3C-D928-4E75-8125-927FA10140D5}">
      <dsp:nvSpPr>
        <dsp:cNvPr id="0" name=""/>
        <dsp:cNvSpPr/>
      </dsp:nvSpPr>
      <dsp:spPr>
        <a:xfrm>
          <a:off x="3867287" y="2428758"/>
          <a:ext cx="1511974" cy="144000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3909463" y="2470934"/>
        <a:ext cx="1427622" cy="1355648"/>
      </dsp:txXfrm>
    </dsp:sp>
    <dsp:sp modelId="{9E5A0409-7F77-4840-96AE-9E82029F6677}">
      <dsp:nvSpPr>
        <dsp:cNvPr id="0" name=""/>
        <dsp:cNvSpPr/>
      </dsp:nvSpPr>
      <dsp:spPr>
        <a:xfrm>
          <a:off x="5610008" y="1777354"/>
          <a:ext cx="321793" cy="376437"/>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610008" y="1852641"/>
        <a:ext cx="225255" cy="225863"/>
      </dsp:txXfrm>
    </dsp:sp>
    <dsp:sp modelId="{471F7D71-37E4-4F1E-96B6-279F7828901D}">
      <dsp:nvSpPr>
        <dsp:cNvPr id="0" name=""/>
        <dsp:cNvSpPr/>
      </dsp:nvSpPr>
      <dsp:spPr>
        <a:xfrm>
          <a:off x="6065376" y="1663178"/>
          <a:ext cx="1986840" cy="1080000"/>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Service</a:t>
          </a:r>
        </a:p>
      </dsp:txBody>
      <dsp:txXfrm>
        <a:off x="6065376" y="1663178"/>
        <a:ext cx="1986840" cy="604789"/>
      </dsp:txXfrm>
    </dsp:sp>
    <dsp:sp modelId="{169DFE78-C7D8-4B17-AC73-72C3231776A1}">
      <dsp:nvSpPr>
        <dsp:cNvPr id="0" name=""/>
        <dsp:cNvSpPr/>
      </dsp:nvSpPr>
      <dsp:spPr>
        <a:xfrm>
          <a:off x="6612491" y="2508693"/>
          <a:ext cx="1511974" cy="1440000"/>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36A0386-F67F-4B88-AEEA-D1BF11A78B15}" type="datetimeFigureOut">
              <a:rPr lang="en-US" smtClean="0"/>
              <a:t>2/28/2022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30BEF6E-3CE7-49C9-8861-4EB6AEEEBF6D}" type="slidenum">
              <a:rPr lang="en-US" smtClean="0"/>
              <a:t>‹#›</a:t>
            </a:fld>
            <a:endParaRPr lang="en-US"/>
          </a:p>
        </p:txBody>
      </p:sp>
    </p:spTree>
    <p:extLst>
      <p:ext uri="{BB962C8B-B14F-4D97-AF65-F5344CB8AC3E}">
        <p14:creationId xmlns:p14="http://schemas.microsoft.com/office/powerpoint/2010/main" val="210120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8E0B5D1-1EC0-4E62-B8C0-72826EF2183E}" type="datetimeFigureOut">
              <a:rPr lang="en-US" smtClean="0"/>
              <a:t>2/28/2022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51D38F8-9DA5-462F-97F2-9FC8C2969274}" type="slidenum">
              <a:rPr lang="en-US" smtClean="0"/>
              <a:t>‹#›</a:t>
            </a:fld>
            <a:endParaRPr lang="en-US"/>
          </a:p>
        </p:txBody>
      </p:sp>
    </p:spTree>
    <p:extLst>
      <p:ext uri="{BB962C8B-B14F-4D97-AF65-F5344CB8AC3E}">
        <p14:creationId xmlns:p14="http://schemas.microsoft.com/office/powerpoint/2010/main" val="162923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a:t>
            </a:fld>
            <a:endParaRPr lang="en-US"/>
          </a:p>
        </p:txBody>
      </p:sp>
    </p:spTree>
    <p:extLst>
      <p:ext uri="{BB962C8B-B14F-4D97-AF65-F5344CB8AC3E}">
        <p14:creationId xmlns:p14="http://schemas.microsoft.com/office/powerpoint/2010/main" val="19502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do you complete production records?  </a:t>
            </a:r>
          </a:p>
          <a:p>
            <a:endParaRPr lang="en-US" baseline="0" dirty="0"/>
          </a:p>
          <a:p>
            <a:pPr marL="233309" indent="-233309">
              <a:buAutoNum type="arabicPeriod"/>
            </a:pPr>
            <a:r>
              <a:rPr lang="en-US" baseline="0" dirty="0"/>
              <a:t>Prior to production (this can be days or weeks in advance).  You can pre-type the items that are constant, such as:</a:t>
            </a:r>
          </a:p>
          <a:p>
            <a:pPr marL="174982" indent="-174982">
              <a:buFontTx/>
              <a:buChar char="-"/>
            </a:pPr>
            <a:r>
              <a:rPr lang="en-US" baseline="0" dirty="0"/>
              <a:t>School name</a:t>
            </a:r>
          </a:p>
          <a:p>
            <a:pPr marL="174982" indent="-174982">
              <a:buFontTx/>
              <a:buChar char="-"/>
            </a:pPr>
            <a:r>
              <a:rPr lang="en-US" baseline="0" dirty="0"/>
              <a:t>Menu</a:t>
            </a:r>
          </a:p>
          <a:p>
            <a:pPr marL="174982" indent="-174982">
              <a:buFontTx/>
              <a:buChar char="-"/>
            </a:pPr>
            <a:r>
              <a:rPr lang="en-US" baseline="0" dirty="0"/>
              <a:t>Grade Groups</a:t>
            </a:r>
          </a:p>
          <a:p>
            <a:pPr marL="174982" indent="-174982">
              <a:buFontTx/>
              <a:buChar char="-"/>
            </a:pPr>
            <a:r>
              <a:rPr lang="en-US" baseline="0" dirty="0"/>
              <a:t>Planned # of meals</a:t>
            </a:r>
          </a:p>
          <a:p>
            <a:pPr marL="174982" indent="-174982">
              <a:buFontTx/>
              <a:buChar char="-"/>
            </a:pPr>
            <a:r>
              <a:rPr lang="en-US" baseline="0" dirty="0"/>
              <a:t>Menu items</a:t>
            </a:r>
          </a:p>
          <a:p>
            <a:pPr marL="174982" indent="-174982">
              <a:buFontTx/>
              <a:buChar char="-"/>
            </a:pPr>
            <a:r>
              <a:rPr lang="en-US" baseline="0" dirty="0"/>
              <a:t>Portion sizes</a:t>
            </a:r>
          </a:p>
          <a:p>
            <a:pPr marL="174982" indent="-174982">
              <a:buFontTx/>
              <a:buChar char="-"/>
            </a:pPr>
            <a:r>
              <a:rPr lang="en-US" baseline="0" dirty="0"/>
              <a:t>Meal Pattern Contribution, etc.</a:t>
            </a:r>
          </a:p>
          <a:p>
            <a:pPr marL="0" indent="0">
              <a:buFontTx/>
              <a:buNone/>
            </a:pPr>
            <a:endParaRPr lang="en-US" baseline="0" dirty="0"/>
          </a:p>
          <a:p>
            <a:pPr marL="233309" indent="-233309">
              <a:buFontTx/>
              <a:buAutoNum type="arabicPeriod" startAt="2"/>
            </a:pPr>
            <a:r>
              <a:rPr lang="en-US" baseline="0" dirty="0"/>
              <a:t>Day of service.  Staff complete the remaining parts of the production record during production and immediately after meal service:</a:t>
            </a:r>
          </a:p>
          <a:p>
            <a:pPr marL="174982" indent="-174982">
              <a:buFontTx/>
              <a:buChar char="-"/>
            </a:pPr>
            <a:r>
              <a:rPr lang="en-US" baseline="0" dirty="0"/>
              <a:t>Substitutions</a:t>
            </a:r>
          </a:p>
          <a:p>
            <a:pPr marL="174982" indent="-174982">
              <a:buFontTx/>
              <a:buChar char="-"/>
            </a:pPr>
            <a:r>
              <a:rPr lang="en-US" baseline="0" dirty="0"/>
              <a:t>Amount prepared</a:t>
            </a:r>
          </a:p>
          <a:p>
            <a:pPr marL="174982" indent="-174982">
              <a:buFontTx/>
              <a:buChar char="-"/>
            </a:pPr>
            <a:r>
              <a:rPr lang="en-US" baseline="0" dirty="0"/>
              <a:t>Food temperatures, times, initials</a:t>
            </a:r>
          </a:p>
          <a:p>
            <a:pPr marL="174982" indent="-174982">
              <a:buFontTx/>
              <a:buChar char="-"/>
            </a:pPr>
            <a:r>
              <a:rPr lang="en-US" baseline="0" dirty="0"/>
              <a:t># of meals served</a:t>
            </a:r>
          </a:p>
          <a:p>
            <a:pPr marL="174982" indent="-174982">
              <a:buFontTx/>
              <a:buChar char="-"/>
            </a:pPr>
            <a:r>
              <a:rPr lang="en-US" baseline="0" dirty="0"/>
              <a:t>Amount leftover, etc.</a:t>
            </a:r>
          </a:p>
          <a:p>
            <a:pPr marL="174982" indent="-174982">
              <a:buFontTx/>
              <a:buChar char="-"/>
            </a:pPr>
            <a:endParaRPr lang="en-US" baseline="0" dirty="0"/>
          </a:p>
          <a:p>
            <a:pPr marL="0" indent="0">
              <a:buFontTx/>
              <a:buNone/>
            </a:pPr>
            <a:r>
              <a:rPr lang="en-US" baseline="0" dirty="0"/>
              <a:t>Remember, at the end of the meal service, the manager must review the production record, verify the information is accurate and complete, and sign/date the bottom of the form.  File this document for future reference.    </a:t>
            </a:r>
          </a:p>
          <a:p>
            <a:endParaRPr lang="en-US" baseline="0" dirty="0"/>
          </a:p>
        </p:txBody>
      </p:sp>
      <p:sp>
        <p:nvSpPr>
          <p:cNvPr id="4" name="Slide Number Placeholder 3"/>
          <p:cNvSpPr>
            <a:spLocks noGrp="1"/>
          </p:cNvSpPr>
          <p:nvPr>
            <p:ph type="sldNum" sz="quarter" idx="10"/>
          </p:nvPr>
        </p:nvSpPr>
        <p:spPr/>
        <p:txBody>
          <a:bodyPr/>
          <a:lstStyle/>
          <a:p>
            <a:fld id="{951D38F8-9DA5-462F-97F2-9FC8C2969274}" type="slidenum">
              <a:rPr lang="en-US" smtClean="0"/>
              <a:t>10</a:t>
            </a:fld>
            <a:endParaRPr lang="en-US"/>
          </a:p>
        </p:txBody>
      </p:sp>
    </p:spTree>
    <p:extLst>
      <p:ext uri="{BB962C8B-B14F-4D97-AF65-F5344CB8AC3E}">
        <p14:creationId xmlns:p14="http://schemas.microsoft.com/office/powerpoint/2010/main" val="408769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a:t>
            </a:r>
            <a:r>
              <a:rPr lang="en-US" baseline="0" dirty="0"/>
              <a:t> cycle menu is completed and has been verified that it meets the meal pattern requirements, you can make production record templates.  </a:t>
            </a:r>
          </a:p>
          <a:p>
            <a:endParaRPr lang="en-US" baseline="0" dirty="0"/>
          </a:p>
          <a:p>
            <a:r>
              <a:rPr lang="en-US" baseline="0" dirty="0"/>
              <a:t>Complete all of the circled areas before the day of service.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11</a:t>
            </a:fld>
            <a:endParaRPr lang="en-US"/>
          </a:p>
        </p:txBody>
      </p:sp>
    </p:spTree>
    <p:extLst>
      <p:ext uri="{BB962C8B-B14F-4D97-AF65-F5344CB8AC3E}">
        <p14:creationId xmlns:p14="http://schemas.microsoft.com/office/powerpoint/2010/main" val="388279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meal preparation,</a:t>
            </a:r>
            <a:r>
              <a:rPr lang="en-US" baseline="0" dirty="0"/>
              <a:t> the food service staff need to complete the circled areas.</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12</a:t>
            </a:fld>
            <a:endParaRPr lang="en-US"/>
          </a:p>
        </p:txBody>
      </p:sp>
    </p:spTree>
    <p:extLst>
      <p:ext uri="{BB962C8B-B14F-4D97-AF65-F5344CB8AC3E}">
        <p14:creationId xmlns:p14="http://schemas.microsoft.com/office/powerpoint/2010/main" val="418319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after meal service, complete</a:t>
            </a:r>
            <a:r>
              <a:rPr lang="en-US" baseline="0" dirty="0"/>
              <a:t> the circled areas.</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13</a:t>
            </a:fld>
            <a:endParaRPr lang="en-US"/>
          </a:p>
        </p:txBody>
      </p:sp>
    </p:spTree>
    <p:extLst>
      <p:ext uri="{BB962C8B-B14F-4D97-AF65-F5344CB8AC3E}">
        <p14:creationId xmlns:p14="http://schemas.microsoft.com/office/powerpoint/2010/main" val="280475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a:t>
            </a:r>
            <a:r>
              <a:rPr lang="en-US" baseline="0" dirty="0"/>
              <a:t> time for an activity!  </a:t>
            </a:r>
          </a:p>
          <a:p>
            <a:endParaRPr lang="en-US" baseline="0" dirty="0"/>
          </a:p>
          <a:p>
            <a:r>
              <a:rPr lang="en-US" baseline="0" dirty="0"/>
              <a:t>Take out the Production Record Activity handout (____________), blank production record template, and the HCNP Menu Planning Activity that you did earlier today.  </a:t>
            </a:r>
          </a:p>
          <a:p>
            <a:endParaRPr lang="en-US" baseline="0" dirty="0"/>
          </a:p>
          <a:p>
            <a:r>
              <a:rPr lang="en-US" baseline="0" dirty="0"/>
              <a:t>You may work together with the person sitting next to you.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14</a:t>
            </a:fld>
            <a:endParaRPr lang="en-US"/>
          </a:p>
        </p:txBody>
      </p:sp>
    </p:spTree>
    <p:extLst>
      <p:ext uri="{BB962C8B-B14F-4D97-AF65-F5344CB8AC3E}">
        <p14:creationId xmlns:p14="http://schemas.microsoft.com/office/powerpoint/2010/main" val="336936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15</a:t>
            </a:fld>
            <a:endParaRPr lang="en-US"/>
          </a:p>
        </p:txBody>
      </p:sp>
    </p:spTree>
    <p:extLst>
      <p:ext uri="{BB962C8B-B14F-4D97-AF65-F5344CB8AC3E}">
        <p14:creationId xmlns:p14="http://schemas.microsoft.com/office/powerpoint/2010/main" val="180673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16</a:t>
            </a:fld>
            <a:endParaRPr lang="en-US"/>
          </a:p>
        </p:txBody>
      </p:sp>
    </p:spTree>
    <p:extLst>
      <p:ext uri="{BB962C8B-B14F-4D97-AF65-F5344CB8AC3E}">
        <p14:creationId xmlns:p14="http://schemas.microsoft.com/office/powerpoint/2010/main" val="111679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Emphasize – DO NOT use white out!</a:t>
            </a:r>
          </a:p>
          <a:p>
            <a:r>
              <a:rPr lang="en-US" baseline="0" dirty="0"/>
              <a:t>Also, DO NOT use post-its to document what you served.  Write directly on the production record.  </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17</a:t>
            </a:fld>
            <a:endParaRPr lang="en-US"/>
          </a:p>
        </p:txBody>
      </p:sp>
    </p:spTree>
    <p:extLst>
      <p:ext uri="{BB962C8B-B14F-4D97-AF65-F5344CB8AC3E}">
        <p14:creationId xmlns:p14="http://schemas.microsoft.com/office/powerpoint/2010/main" val="1108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to document any reason why there is a drastic change in the amount of meals that were planned/served.  </a:t>
            </a:r>
          </a:p>
          <a:p>
            <a:endParaRPr lang="en-US" baseline="0" dirty="0"/>
          </a:p>
          <a:p>
            <a:r>
              <a:rPr lang="en-US" baseline="0" dirty="0"/>
              <a:t>For example, grade 5 went on a field trip or chicken pox outbreak. </a:t>
            </a:r>
          </a:p>
          <a:p>
            <a:endParaRPr lang="en-US" baseline="0" dirty="0"/>
          </a:p>
          <a:p>
            <a:r>
              <a:rPr lang="en-US" baseline="0" dirty="0"/>
              <a:t>This information is important when you look back at these production records.  Documenting this kind of information will help you to understand why there was a big change in production/participation so you can plan accordingly when serving this meal again in the future to ensure enough food is prepared.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18</a:t>
            </a:fld>
            <a:endParaRPr lang="en-US"/>
          </a:p>
        </p:txBody>
      </p:sp>
    </p:spTree>
    <p:extLst>
      <p:ext uri="{BB962C8B-B14F-4D97-AF65-F5344CB8AC3E}">
        <p14:creationId xmlns:p14="http://schemas.microsoft.com/office/powerpoint/2010/main" val="192390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production records is a team</a:t>
            </a:r>
            <a:r>
              <a:rPr lang="en-US" baseline="0" dirty="0"/>
              <a:t> effort (menu planner, kitchen manager, production staff).  </a:t>
            </a:r>
            <a:r>
              <a:rPr lang="en-US" dirty="0"/>
              <a:t>Make</a:t>
            </a:r>
            <a:r>
              <a:rPr lang="en-US" baseline="0" dirty="0"/>
              <a:t> sure the production records a FULLY completed on a DAILY basis.  </a:t>
            </a:r>
          </a:p>
          <a:p>
            <a:endParaRPr lang="en-US" baseline="0" dirty="0"/>
          </a:p>
          <a:p>
            <a:r>
              <a:rPr lang="en-US" baseline="0" dirty="0"/>
              <a:t>It is so easy to get behind – so DO NOT let this happen.  Every day, make sure you spend 5-10 minutes to review the production records before leaving for the day.  If something is incomplete/inaccurate, make sure your staff completes it immediately.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19</a:t>
            </a:fld>
            <a:endParaRPr lang="en-US"/>
          </a:p>
        </p:txBody>
      </p:sp>
    </p:spTree>
    <p:extLst>
      <p:ext uri="{BB962C8B-B14F-4D97-AF65-F5344CB8AC3E}">
        <p14:creationId xmlns:p14="http://schemas.microsoft.com/office/powerpoint/2010/main" val="108554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2</a:t>
            </a:fld>
            <a:endParaRPr lang="en-US"/>
          </a:p>
        </p:txBody>
      </p:sp>
    </p:spTree>
    <p:extLst>
      <p:ext uri="{BB962C8B-B14F-4D97-AF65-F5344CB8AC3E}">
        <p14:creationId xmlns:p14="http://schemas.microsoft.com/office/powerpoint/2010/main" val="350610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20</a:t>
            </a:fld>
            <a:endParaRPr lang="en-US"/>
          </a:p>
        </p:txBody>
      </p:sp>
    </p:spTree>
    <p:extLst>
      <p:ext uri="{BB962C8B-B14F-4D97-AF65-F5344CB8AC3E}">
        <p14:creationId xmlns:p14="http://schemas.microsoft.com/office/powerpoint/2010/main" val="1236853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21</a:t>
            </a:fld>
            <a:endParaRPr lang="en-US"/>
          </a:p>
        </p:txBody>
      </p:sp>
    </p:spTree>
    <p:extLst>
      <p:ext uri="{BB962C8B-B14F-4D97-AF65-F5344CB8AC3E}">
        <p14:creationId xmlns:p14="http://schemas.microsoft.com/office/powerpoint/2010/main" val="248002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What is a production record?  It is a daily document that records all reimbursable meals planned, prepared, and served through the school nutrition programs.  </a:t>
            </a:r>
          </a:p>
          <a:p>
            <a:pPr defTabSz="933237">
              <a:defRPr/>
            </a:pPr>
            <a:endParaRPr lang="en-US" dirty="0"/>
          </a:p>
          <a:p>
            <a:pPr defTabSz="933237">
              <a:defRPr/>
            </a:pPr>
            <a:r>
              <a:rPr lang="en-US" dirty="0"/>
              <a:t>Production records are REQUIRED for all school nutrition programs including NSLP, SBP, ASP, and SSO.  </a:t>
            </a:r>
          </a:p>
        </p:txBody>
      </p:sp>
      <p:sp>
        <p:nvSpPr>
          <p:cNvPr id="4" name="Slide Number Placeholder 3"/>
          <p:cNvSpPr>
            <a:spLocks noGrp="1"/>
          </p:cNvSpPr>
          <p:nvPr>
            <p:ph type="sldNum" sz="quarter" idx="10"/>
          </p:nvPr>
        </p:nvSpPr>
        <p:spPr/>
        <p:txBody>
          <a:bodyPr/>
          <a:lstStyle/>
          <a:p>
            <a:fld id="{951D38F8-9DA5-462F-97F2-9FC8C2969274}" type="slidenum">
              <a:rPr lang="en-US" smtClean="0"/>
              <a:t>3</a:t>
            </a:fld>
            <a:endParaRPr lang="en-US"/>
          </a:p>
        </p:txBody>
      </p:sp>
    </p:spTree>
    <p:extLst>
      <p:ext uri="{BB962C8B-B14F-4D97-AF65-F5344CB8AC3E}">
        <p14:creationId xmlns:p14="http://schemas.microsoft.com/office/powerpoint/2010/main" val="81994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This is the revised HCNP production record template.  </a:t>
            </a:r>
          </a:p>
          <a:p>
            <a:pPr marL="0" indent="0">
              <a:buFontTx/>
              <a:buNone/>
            </a:pPr>
            <a:endParaRPr lang="en-US" baseline="0" dirty="0"/>
          </a:p>
          <a:p>
            <a:pPr marL="0" indent="0">
              <a:buFontTx/>
              <a:buNone/>
            </a:pPr>
            <a:r>
              <a:rPr lang="en-US" baseline="0" dirty="0"/>
              <a:t>A successful production record achieves two things:</a:t>
            </a:r>
          </a:p>
          <a:p>
            <a:pPr marL="228600" indent="-228600">
              <a:buFontTx/>
              <a:buAutoNum type="arabicPeriod"/>
            </a:pPr>
            <a:r>
              <a:rPr lang="en-US" baseline="0" dirty="0"/>
              <a:t>Gives the staff information</a:t>
            </a:r>
          </a:p>
          <a:p>
            <a:pPr marL="0" indent="0">
              <a:buFontTx/>
              <a:buNone/>
            </a:pPr>
            <a:r>
              <a:rPr lang="en-US" baseline="0" dirty="0"/>
              <a:t>    - What foods and recipes to use</a:t>
            </a:r>
          </a:p>
          <a:p>
            <a:pPr marL="0" indent="0">
              <a:buFontTx/>
              <a:buNone/>
            </a:pPr>
            <a:r>
              <a:rPr lang="en-US" baseline="0" dirty="0"/>
              <a:t>    - What quantities to prepare</a:t>
            </a:r>
          </a:p>
          <a:p>
            <a:pPr marL="0" indent="0">
              <a:buFontTx/>
              <a:buNone/>
            </a:pPr>
            <a:r>
              <a:rPr lang="en-US" baseline="0" dirty="0"/>
              <a:t>    - What amounts to portion</a:t>
            </a:r>
          </a:p>
          <a:p>
            <a:pPr marL="0" indent="0">
              <a:buFontTx/>
              <a:buNone/>
            </a:pPr>
            <a:endParaRPr lang="en-US" baseline="0" dirty="0"/>
          </a:p>
          <a:p>
            <a:pPr marL="228600" indent="-228600">
              <a:buFontTx/>
              <a:buAutoNum type="arabicPeriod" startAt="2"/>
            </a:pPr>
            <a:r>
              <a:rPr lang="en-US" baseline="0" dirty="0"/>
              <a:t>Enables staff to document information </a:t>
            </a:r>
          </a:p>
          <a:p>
            <a:pPr marL="0" indent="0">
              <a:buFontTx/>
              <a:buNone/>
            </a:pPr>
            <a:r>
              <a:rPr lang="en-US" baseline="0" dirty="0"/>
              <a:t>    - Actual quantities prepared </a:t>
            </a:r>
          </a:p>
          <a:p>
            <a:pPr marL="0" indent="0">
              <a:buFontTx/>
              <a:buNone/>
            </a:pPr>
            <a:r>
              <a:rPr lang="en-US" baseline="0" dirty="0"/>
              <a:t>    - Total meals served</a:t>
            </a:r>
          </a:p>
          <a:p>
            <a:pPr marL="0" indent="0">
              <a:buFontTx/>
              <a:buNone/>
            </a:pPr>
            <a:r>
              <a:rPr lang="en-US" baseline="0" dirty="0"/>
              <a:t>    - Leftovers</a:t>
            </a:r>
          </a:p>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4</a:t>
            </a:fld>
            <a:endParaRPr lang="en-US"/>
          </a:p>
        </p:txBody>
      </p:sp>
    </p:spTree>
    <p:extLst>
      <p:ext uri="{BB962C8B-B14F-4D97-AF65-F5344CB8AC3E}">
        <p14:creationId xmlns:p14="http://schemas.microsoft.com/office/powerpoint/2010/main" val="259524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Production records must be completed because they demonstrate compliance with the meal pattern requirements.  Remember, production records are reviewed during the Administrative Review.  Why?</a:t>
            </a:r>
          </a:p>
          <a:p>
            <a:endParaRPr lang="en-US" baseline="0" dirty="0"/>
          </a:p>
          <a:p>
            <a:r>
              <a:rPr lang="en-US" baseline="0" dirty="0"/>
              <a:t>Production records help to support the meals claimed for reimbursement were reimbursable.  Reviewers evaluate production records to ensure the daily and weekly meal pattern requirements were met.  </a:t>
            </a:r>
          </a:p>
          <a:p>
            <a:endParaRPr lang="en-US" baseline="0" dirty="0"/>
          </a:p>
          <a:p>
            <a:r>
              <a:rPr lang="en-US" baseline="0" dirty="0"/>
              <a:t>Production records also identify information needed for a nutrient analysis to demonstrate your meals are compliant with the dietary specifications (calories, saturated fat, sodium, trans fat).  </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5</a:t>
            </a:fld>
            <a:endParaRPr lang="en-US"/>
          </a:p>
        </p:txBody>
      </p:sp>
    </p:spTree>
    <p:extLst>
      <p:ext uri="{BB962C8B-B14F-4D97-AF65-F5344CB8AC3E}">
        <p14:creationId xmlns:p14="http://schemas.microsoft.com/office/powerpoint/2010/main" val="269460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If you fail to maintain completed records or have records that go missing, this will result in fiscal action.  Again, production records are your proof that you served reimbursable meals to your students.  Without the supporting documentation, reimbursement will be taken back.    </a:t>
            </a:r>
          </a:p>
          <a:p>
            <a:pPr defTabSz="933237">
              <a:defRPr/>
            </a:pPr>
            <a:endParaRPr lang="en-US" dirty="0"/>
          </a:p>
          <a:p>
            <a:pPr defTabSz="933237">
              <a:defRPr/>
            </a:pPr>
            <a:r>
              <a:rPr lang="en-US" dirty="0"/>
              <a:t>Remember, turnover in staff is not an excuse to not have production records.  Production records must be done daily!</a:t>
            </a:r>
          </a:p>
          <a:p>
            <a:pPr defTabSz="933237">
              <a:defRPr/>
            </a:pPr>
            <a:endParaRPr lang="en-US" dirty="0"/>
          </a:p>
          <a:p>
            <a:pPr defTabSz="933237">
              <a:defRPr/>
            </a:pPr>
            <a:r>
              <a:rPr lang="en-US" b="1" i="1" dirty="0"/>
              <a:t>ASK:</a:t>
            </a:r>
            <a:r>
              <a:rPr lang="en-US" dirty="0"/>
              <a:t>  How long must you keep your records for?  Records must be maintained for at least 3 years plus the current year.  (DOE is 6 years plus the current year).</a:t>
            </a:r>
          </a:p>
          <a:p>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6</a:t>
            </a:fld>
            <a:endParaRPr lang="en-US"/>
          </a:p>
        </p:txBody>
      </p:sp>
    </p:spTree>
    <p:extLst>
      <p:ext uri="{BB962C8B-B14F-4D97-AF65-F5344CB8AC3E}">
        <p14:creationId xmlns:p14="http://schemas.microsoft.com/office/powerpoint/2010/main" val="8343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records serve as a communication tool </a:t>
            </a:r>
          </a:p>
          <a:p>
            <a:pPr marL="174982" indent="-174982">
              <a:buFontTx/>
              <a:buChar char="-"/>
            </a:pPr>
            <a:r>
              <a:rPr lang="en-US" dirty="0"/>
              <a:t>From</a:t>
            </a:r>
            <a:r>
              <a:rPr lang="en-US" baseline="0" dirty="0"/>
              <a:t> menu development to production to meal service.  </a:t>
            </a:r>
          </a:p>
          <a:p>
            <a:pPr marL="174982" indent="-174982">
              <a:buFontTx/>
              <a:buChar char="-"/>
            </a:pPr>
            <a:endParaRPr lang="en-US" baseline="0" dirty="0"/>
          </a:p>
          <a:p>
            <a:pPr marL="0" indent="0">
              <a:buFontTx/>
              <a:buNone/>
            </a:pPr>
            <a:r>
              <a:rPr lang="en-US" baseline="0" dirty="0"/>
              <a:t>Your menu planner creates the cycle menu.  This guy is so excited that he made a cycle menu that meets the meal pattern requirements.  Once the cycle menu is finalized, production record templates are made that reflect the cycle menu.</a:t>
            </a:r>
          </a:p>
          <a:p>
            <a:pPr marL="0" indent="0">
              <a:buFontTx/>
              <a:buNone/>
            </a:pPr>
            <a:r>
              <a:rPr lang="en-US" baseline="0" dirty="0"/>
              <a:t>The production staff use the production records to know what they need to prepare for that meal.</a:t>
            </a:r>
          </a:p>
          <a:p>
            <a:pPr marL="0" indent="0">
              <a:buFontTx/>
              <a:buNone/>
            </a:pPr>
            <a:r>
              <a:rPr lang="en-US" baseline="0" dirty="0"/>
              <a:t>The food service staff use the production record to determine what to serve and how much to serve on the serving line.  </a:t>
            </a:r>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7</a:t>
            </a:fld>
            <a:endParaRPr lang="en-US"/>
          </a:p>
        </p:txBody>
      </p:sp>
    </p:spTree>
    <p:extLst>
      <p:ext uri="{BB962C8B-B14F-4D97-AF65-F5344CB8AC3E}">
        <p14:creationId xmlns:p14="http://schemas.microsoft.com/office/powerpoint/2010/main" val="416951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records provide historical information that</a:t>
            </a:r>
            <a:r>
              <a:rPr lang="en-US" baseline="0" dirty="0"/>
              <a:t> is useful to help:</a:t>
            </a:r>
          </a:p>
          <a:p>
            <a:pPr marL="171450" indent="-171450">
              <a:buFontTx/>
              <a:buChar char="-"/>
            </a:pPr>
            <a:r>
              <a:rPr lang="en-US" baseline="0" dirty="0"/>
              <a:t>Forecast trends </a:t>
            </a:r>
          </a:p>
          <a:p>
            <a:pPr marL="171450" indent="-171450">
              <a:buFontTx/>
              <a:buChar char="-"/>
            </a:pPr>
            <a:r>
              <a:rPr lang="en-US" baseline="0" dirty="0"/>
              <a:t>Identify student preferences</a:t>
            </a:r>
          </a:p>
          <a:p>
            <a:pPr marL="171450" indent="-171450">
              <a:buFontTx/>
              <a:buChar char="-"/>
            </a:pPr>
            <a:r>
              <a:rPr lang="en-US" baseline="0" dirty="0"/>
              <a:t>Plan future menus</a:t>
            </a:r>
          </a:p>
          <a:p>
            <a:pPr marL="0" indent="0">
              <a:buFontTx/>
              <a:buNone/>
            </a:pPr>
            <a:endParaRPr lang="en-US" baseline="0" dirty="0"/>
          </a:p>
          <a:p>
            <a:pPr marL="0" indent="0">
              <a:buFontTx/>
              <a:buNone/>
            </a:pPr>
            <a:r>
              <a:rPr lang="en-US" baseline="0" dirty="0"/>
              <a:t>Use past production records to help predict the number of portions to plan for a future meal service.  This is helpful so that you can reduce your likelihood of food shortages or food waste due to over production.  </a:t>
            </a:r>
          </a:p>
          <a:p>
            <a:pPr marL="0" indent="0">
              <a:buFontTx/>
              <a:buNone/>
            </a:pPr>
            <a:endParaRPr lang="en-US" baseline="0" dirty="0"/>
          </a:p>
          <a:p>
            <a:pPr marL="0" indent="0">
              <a:buFontTx/>
              <a:buNone/>
            </a:pPr>
            <a:r>
              <a:rPr lang="en-US" baseline="0" dirty="0"/>
              <a:t>Past production records help you identify menu items with high or low customer acceptance.  Are you making too much of a certain entrée?  Is there an item that your students are not interested in – maybe you should consider changing it to something else.  Is there an item that your students get excited about – maybe this is something you can serve several times on the cycle menu.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951D38F8-9DA5-462F-97F2-9FC8C2969274}" type="slidenum">
              <a:rPr lang="en-US" smtClean="0"/>
              <a:t>8</a:t>
            </a:fld>
            <a:endParaRPr lang="en-US"/>
          </a:p>
        </p:txBody>
      </p:sp>
    </p:spTree>
    <p:extLst>
      <p:ext uri="{BB962C8B-B14F-4D97-AF65-F5344CB8AC3E}">
        <p14:creationId xmlns:p14="http://schemas.microsoft.com/office/powerpoint/2010/main" val="30760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correctly</a:t>
            </a:r>
            <a:r>
              <a:rPr lang="en-US" baseline="0" dirty="0"/>
              <a:t> complete your production records, you will need to refer to some supporting documentation, such as:</a:t>
            </a:r>
          </a:p>
          <a:p>
            <a:endParaRPr lang="en-US" baseline="0" dirty="0"/>
          </a:p>
          <a:p>
            <a:pPr marL="171450" indent="-171450">
              <a:buFontTx/>
              <a:buChar char="-"/>
            </a:pPr>
            <a:r>
              <a:rPr lang="en-US" b="1" baseline="0" dirty="0"/>
              <a:t>Cycle menu </a:t>
            </a:r>
            <a:r>
              <a:rPr lang="en-US" b="0" baseline="0" dirty="0"/>
              <a:t>(using the information on your cycle menu to create production record templates for your entire cycle)</a:t>
            </a:r>
          </a:p>
          <a:p>
            <a:pPr marL="0" indent="0">
              <a:buFontTx/>
              <a:buNone/>
            </a:pPr>
            <a:endParaRPr lang="en-US" b="1" baseline="0" dirty="0"/>
          </a:p>
          <a:p>
            <a:pPr marL="171450" indent="-171450">
              <a:buFontTx/>
              <a:buChar char="-"/>
            </a:pPr>
            <a:r>
              <a:rPr lang="en-US" b="1" baseline="0" dirty="0"/>
              <a:t>Standardized recipes </a:t>
            </a:r>
            <a:r>
              <a:rPr lang="en-US" b="0" baseline="0" dirty="0"/>
              <a:t>(standardized recipes state how that item credits towards the meal pattern requirements)</a:t>
            </a:r>
          </a:p>
          <a:p>
            <a:pPr marL="0" indent="0">
              <a:buFontTx/>
              <a:buNone/>
            </a:pPr>
            <a:endParaRPr lang="en-US" b="1" baseline="0" dirty="0"/>
          </a:p>
          <a:p>
            <a:pPr marL="171450" indent="-171450">
              <a:buFontTx/>
              <a:buChar char="-"/>
            </a:pPr>
            <a:r>
              <a:rPr lang="en-US" b="1" baseline="0" dirty="0"/>
              <a:t>CN labels &amp; Product Formulation Statements </a:t>
            </a:r>
            <a:r>
              <a:rPr lang="en-US" baseline="0" dirty="0"/>
              <a:t>(includes information on how to credit the product towards the meal pattern requirements)</a:t>
            </a:r>
          </a:p>
          <a:p>
            <a:pPr marL="0" indent="0">
              <a:buFontTx/>
              <a:buNone/>
            </a:pPr>
            <a:endParaRPr lang="en-US" baseline="0" dirty="0"/>
          </a:p>
          <a:p>
            <a:pPr marL="171450" indent="-171450">
              <a:buFontTx/>
              <a:buChar char="-"/>
            </a:pPr>
            <a:r>
              <a:rPr lang="en-US" b="1" baseline="0" dirty="0"/>
              <a:t>Exhibit A </a:t>
            </a:r>
            <a:r>
              <a:rPr lang="en-US" baseline="0" dirty="0"/>
              <a:t>(identifies how to credit your grain items)</a:t>
            </a:r>
          </a:p>
          <a:p>
            <a:pPr marL="0" indent="0">
              <a:buFontTx/>
              <a:buNone/>
            </a:pPr>
            <a:endParaRPr lang="en-US" baseline="0" dirty="0"/>
          </a:p>
          <a:p>
            <a:pPr marL="171450" indent="-171450">
              <a:buFontTx/>
              <a:buChar char="-"/>
            </a:pPr>
            <a:r>
              <a:rPr lang="en-US" b="1" baseline="0" dirty="0"/>
              <a:t>Food Buying Guide &amp; Food Buying Guide Calculator </a:t>
            </a:r>
            <a:r>
              <a:rPr lang="en-US" baseline="0" dirty="0"/>
              <a:t>(helps you to determine how much of an item you need to prepare and purchase)</a:t>
            </a:r>
            <a:endParaRPr lang="en-US" dirty="0"/>
          </a:p>
        </p:txBody>
      </p:sp>
      <p:sp>
        <p:nvSpPr>
          <p:cNvPr id="4" name="Slide Number Placeholder 3"/>
          <p:cNvSpPr>
            <a:spLocks noGrp="1"/>
          </p:cNvSpPr>
          <p:nvPr>
            <p:ph type="sldNum" sz="quarter" idx="10"/>
          </p:nvPr>
        </p:nvSpPr>
        <p:spPr/>
        <p:txBody>
          <a:bodyPr/>
          <a:lstStyle/>
          <a:p>
            <a:fld id="{951D38F8-9DA5-462F-97F2-9FC8C2969274}" type="slidenum">
              <a:rPr lang="en-US" smtClean="0"/>
              <a:t>9</a:t>
            </a:fld>
            <a:endParaRPr lang="en-US"/>
          </a:p>
        </p:txBody>
      </p:sp>
    </p:spTree>
    <p:extLst>
      <p:ext uri="{BB962C8B-B14F-4D97-AF65-F5344CB8AC3E}">
        <p14:creationId xmlns:p14="http://schemas.microsoft.com/office/powerpoint/2010/main" val="3089222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83335" y="6041363"/>
            <a:ext cx="676893" cy="323812"/>
          </a:xfrm>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a:xfrm>
            <a:off x="1983179" y="6041363"/>
            <a:ext cx="5442088" cy="311936"/>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a:xfrm>
            <a:off x="8585861" y="6041362"/>
            <a:ext cx="688142" cy="311937"/>
          </a:xfrm>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6058162"/>
            <a:ext cx="1424227" cy="6870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57577" y="641268"/>
            <a:ext cx="7716426" cy="337193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7577" y="547138"/>
            <a:ext cx="7716425" cy="308506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7577" y="609600"/>
            <a:ext cx="7716424" cy="1290452"/>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57577" y="609600"/>
            <a:ext cx="6179907" cy="525681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7433329" cy="1337954"/>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924" y="609600"/>
            <a:ext cx="7457077" cy="1314203"/>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295" y="609600"/>
            <a:ext cx="7587705" cy="1302328"/>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299" y="609599"/>
            <a:ext cx="7492702" cy="134983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2/28/2022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62544" y="804000"/>
            <a:ext cx="7611457" cy="3651317"/>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2/28/2022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Production Records</a:t>
            </a:r>
          </a:p>
        </p:txBody>
      </p:sp>
      <p:sp>
        <p:nvSpPr>
          <p:cNvPr id="5" name="Subtitle 4"/>
          <p:cNvSpPr>
            <a:spLocks noGrp="1"/>
          </p:cNvSpPr>
          <p:nvPr>
            <p:ph type="subTitle" idx="1"/>
          </p:nvPr>
        </p:nvSpPr>
        <p:spPr/>
        <p:txBody>
          <a:bodyPr>
            <a:normAutofit/>
          </a:bodyPr>
          <a:lstStyle/>
          <a:p>
            <a:r>
              <a:rPr lang="en-US" sz="2800" dirty="0"/>
              <a:t>June 2019</a:t>
            </a:r>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When to Complete Production Records?</a:t>
            </a:r>
          </a:p>
        </p:txBody>
      </p:sp>
      <p:sp>
        <p:nvSpPr>
          <p:cNvPr id="3" name="Content Placeholder 2"/>
          <p:cNvSpPr>
            <a:spLocks noGrp="1"/>
          </p:cNvSpPr>
          <p:nvPr>
            <p:ph sz="half" idx="1"/>
          </p:nvPr>
        </p:nvSpPr>
        <p:spPr/>
        <p:txBody>
          <a:bodyPr>
            <a:normAutofit/>
          </a:bodyPr>
          <a:lstStyle/>
          <a:p>
            <a:r>
              <a:rPr lang="en-US" sz="2800" dirty="0"/>
              <a:t>Prior to production</a:t>
            </a:r>
          </a:p>
          <a:p>
            <a:pPr marL="0" indent="0">
              <a:buNone/>
            </a:pPr>
            <a:r>
              <a:rPr lang="en-US" sz="2800" dirty="0"/>
              <a:t>	</a:t>
            </a:r>
            <a:r>
              <a:rPr lang="en-US" sz="2400" i="1" dirty="0"/>
              <a:t>Plan ahead! </a:t>
            </a:r>
            <a:endParaRPr lang="en-US" sz="2800" i="1" dirty="0"/>
          </a:p>
        </p:txBody>
      </p:sp>
      <p:sp>
        <p:nvSpPr>
          <p:cNvPr id="4" name="Content Placeholder 3"/>
          <p:cNvSpPr>
            <a:spLocks noGrp="1"/>
          </p:cNvSpPr>
          <p:nvPr>
            <p:ph sz="half" idx="2"/>
          </p:nvPr>
        </p:nvSpPr>
        <p:spPr>
          <a:xfrm>
            <a:off x="5220595" y="2160589"/>
            <a:ext cx="4184034" cy="3880773"/>
          </a:xfrm>
        </p:spPr>
        <p:txBody>
          <a:bodyPr/>
          <a:lstStyle/>
          <a:p>
            <a:pPr lvl="0">
              <a:buClr>
                <a:srgbClr val="90C226"/>
              </a:buClr>
            </a:pPr>
            <a:r>
              <a:rPr lang="en-US" sz="2800" dirty="0">
                <a:solidFill>
                  <a:prstClr val="black"/>
                </a:solidFill>
              </a:rPr>
              <a:t>Day of service</a:t>
            </a:r>
          </a:p>
          <a:p>
            <a:endParaRPr lang="en-US" dirty="0"/>
          </a:p>
        </p:txBody>
      </p:sp>
      <p:pic>
        <p:nvPicPr>
          <p:cNvPr id="5123" name="Picture 3" descr="C:\Users\rtakara\AppData\Local\Microsoft\Windows\Temporary Internet Files\Content.IE5\15OCGZ66\computer_typing.pre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75" y="3436587"/>
            <a:ext cx="3164770" cy="2104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takara\AppData\Local\Microsoft\Windows\Temporary Internet Files\Content.IE5\JGS1G2FI\6276738863_a398c5fc82_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966" y="3241964"/>
            <a:ext cx="3697662" cy="2642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5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Complete Prior to Production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31915"/>
          <a:stretch/>
        </p:blipFill>
        <p:spPr bwMode="auto">
          <a:xfrm>
            <a:off x="348868" y="1496291"/>
            <a:ext cx="11257582" cy="483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54379" y="1401289"/>
            <a:ext cx="8847117" cy="51776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227127" y="1591295"/>
            <a:ext cx="1923803" cy="15437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3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8063349" cy="1337954"/>
          </a:xfrm>
        </p:spPr>
        <p:txBody>
          <a:bodyPr>
            <a:normAutofit/>
          </a:bodyPr>
          <a:lstStyle/>
          <a:p>
            <a:r>
              <a:rPr lang="en-US" sz="3600" b="1" dirty="0"/>
              <a:t>Complete During Meal Preparation</a:t>
            </a:r>
          </a:p>
        </p:txBody>
      </p:sp>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462" t="-1" b="39500"/>
          <a:stretch/>
        </p:blipFill>
        <p:spPr bwMode="auto">
          <a:xfrm>
            <a:off x="1710045" y="1448068"/>
            <a:ext cx="6780811" cy="511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664530" y="3574474"/>
            <a:ext cx="1828800" cy="30519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13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Complete After Meal Service</a:t>
            </a:r>
          </a:p>
        </p:txBody>
      </p:sp>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462" t="-1" b="39500"/>
          <a:stretch/>
        </p:blipFill>
        <p:spPr bwMode="auto">
          <a:xfrm>
            <a:off x="1591294" y="1412441"/>
            <a:ext cx="6911439" cy="521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7410203" y="3562596"/>
            <a:ext cx="1092529" cy="3111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847612" y="1733797"/>
            <a:ext cx="655120" cy="14962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69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Activity</a:t>
            </a:r>
          </a:p>
        </p:txBody>
      </p:sp>
      <p:sp>
        <p:nvSpPr>
          <p:cNvPr id="4" name="Content Placeholder 3"/>
          <p:cNvSpPr>
            <a:spLocks noGrp="1"/>
          </p:cNvSpPr>
          <p:nvPr>
            <p:ph idx="1"/>
          </p:nvPr>
        </p:nvSpPr>
        <p:spPr/>
        <p:txBody>
          <a:bodyPr/>
          <a:lstStyle/>
          <a:p>
            <a:endParaRPr lang="en-US" dirty="0"/>
          </a:p>
        </p:txBody>
      </p:sp>
      <p:pic>
        <p:nvPicPr>
          <p:cNvPr id="1029" name="Picture 5" descr="C:\Users\rtakara\AppData\Local\Microsoft\Windows\Temporary Internet Files\Content.IE5\E25CIXJP\teamwor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981" y="3039815"/>
            <a:ext cx="3324210" cy="22105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takara\AppData\Local\Microsoft\Windows\Temporary Internet Files\Content.IE5\DSCF27BU\aha-mome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5477">
            <a:off x="6136264" y="1657457"/>
            <a:ext cx="1899506" cy="138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672" y="585849"/>
            <a:ext cx="7433329" cy="1337954"/>
          </a:xfrm>
        </p:spPr>
        <p:txBody>
          <a:bodyPr>
            <a:normAutofit/>
          </a:bodyPr>
          <a:lstStyle/>
          <a:p>
            <a:r>
              <a:rPr lang="en-US" sz="3600" b="1" dirty="0"/>
              <a:t>Activity</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852" y="2084225"/>
            <a:ext cx="11564132" cy="207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4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Activity</a:t>
            </a: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0" t="908" r="534" b="1106"/>
          <a:stretch/>
        </p:blipFill>
        <p:spPr bwMode="auto">
          <a:xfrm>
            <a:off x="201882" y="1531915"/>
            <a:ext cx="11804072" cy="479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3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Substitutions</a:t>
            </a:r>
          </a:p>
        </p:txBody>
      </p:sp>
      <p:sp>
        <p:nvSpPr>
          <p:cNvPr id="3" name="Content Placeholder 2"/>
          <p:cNvSpPr>
            <a:spLocks noGrp="1"/>
          </p:cNvSpPr>
          <p:nvPr>
            <p:ph idx="1"/>
          </p:nvPr>
        </p:nvSpPr>
        <p:spPr/>
        <p:txBody>
          <a:bodyPr>
            <a:normAutofit/>
          </a:bodyPr>
          <a:lstStyle/>
          <a:p>
            <a:r>
              <a:rPr lang="en-US" sz="2800" dirty="0"/>
              <a:t>Record any substitutions made to the planned menu</a:t>
            </a:r>
          </a:p>
          <a:p>
            <a:r>
              <a:rPr lang="en-US" sz="2800" dirty="0"/>
              <a:t>Mark one line through the original menu item and write in the substitution</a:t>
            </a:r>
          </a:p>
          <a:p>
            <a:r>
              <a:rPr lang="en-US" sz="2800" dirty="0"/>
              <a:t>Complete the rest of the production record for the new item</a:t>
            </a:r>
          </a:p>
        </p:txBody>
      </p:sp>
      <p:pic>
        <p:nvPicPr>
          <p:cNvPr id="3076" name="Picture 4" descr="C:\Users\rtakara\AppData\Local\Microsoft\Windows\Temporary Internet Files\Content.IE5\FNYBEMHI\Correction_tape_dispenser[1].jpg"/>
          <p:cNvPicPr>
            <a:picLocks noChangeAspect="1" noChangeArrowheads="1"/>
          </p:cNvPicPr>
          <p:nvPr/>
        </p:nvPicPr>
        <p:blipFill rotWithShape="1">
          <a:blip r:embed="rId3">
            <a:extLst>
              <a:ext uri="{28A0092B-C50C-407E-A947-70E740481C1C}">
                <a14:useLocalDpi xmlns:a14="http://schemas.microsoft.com/office/drawing/2010/main" val="0"/>
              </a:ext>
            </a:extLst>
          </a:blip>
          <a:srcRect t="6810"/>
          <a:stretch/>
        </p:blipFill>
        <p:spPr bwMode="auto">
          <a:xfrm>
            <a:off x="9659924" y="4277269"/>
            <a:ext cx="1505511" cy="21081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takara\AppData\Local\Microsoft\Windows\Temporary Internet Files\Content.IE5\15OCGZ66\No_circl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045" y="4312732"/>
            <a:ext cx="2037270" cy="203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7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Special Circumstances</a:t>
            </a:r>
          </a:p>
        </p:txBody>
      </p:sp>
      <p:sp>
        <p:nvSpPr>
          <p:cNvPr id="3" name="Content Placeholder 2"/>
          <p:cNvSpPr>
            <a:spLocks noGrp="1"/>
          </p:cNvSpPr>
          <p:nvPr>
            <p:ph idx="1"/>
          </p:nvPr>
        </p:nvSpPr>
        <p:spPr/>
        <p:txBody>
          <a:bodyPr>
            <a:normAutofit/>
          </a:bodyPr>
          <a:lstStyle/>
          <a:p>
            <a:r>
              <a:rPr lang="en-US" sz="2800" dirty="0"/>
              <a:t>Document the reason for a drastic change in amount of meals planned and served</a:t>
            </a:r>
          </a:p>
          <a:p>
            <a:pPr lvl="1"/>
            <a:r>
              <a:rPr lang="en-US" sz="2600" dirty="0"/>
              <a:t>Examples:</a:t>
            </a:r>
          </a:p>
          <a:p>
            <a:pPr lvl="2"/>
            <a:r>
              <a:rPr lang="en-US" sz="2400" dirty="0"/>
              <a:t>Grade 5 went on a field trip (100 students out)</a:t>
            </a:r>
          </a:p>
          <a:p>
            <a:pPr lvl="2"/>
            <a:r>
              <a:rPr lang="en-US" sz="2400" dirty="0"/>
              <a:t>Chicken pox outbreak (40 students out)</a:t>
            </a:r>
          </a:p>
        </p:txBody>
      </p:sp>
      <p:pic>
        <p:nvPicPr>
          <p:cNvPr id="1028" name="Picture 4" descr="C:\Users\rtakara\AppData\Local\Microsoft\Windows\Temporary Internet Files\Content.IE5\NGBO0MT6\writing-hand-silhouet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80" y="4641921"/>
            <a:ext cx="1787268" cy="178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Do Production Records Daily</a:t>
            </a: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rtakara\AppData\Local\Microsoft\Windows\Temporary Internet Files\Content.IE5\NGBO0MT6\team_puzzl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50" y="204106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8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Overview</a:t>
            </a:r>
          </a:p>
        </p:txBody>
      </p:sp>
      <p:sp>
        <p:nvSpPr>
          <p:cNvPr id="6" name="Content Placeholder 5"/>
          <p:cNvSpPr>
            <a:spLocks noGrp="1"/>
          </p:cNvSpPr>
          <p:nvPr>
            <p:ph idx="1"/>
          </p:nvPr>
        </p:nvSpPr>
        <p:spPr/>
        <p:txBody>
          <a:bodyPr>
            <a:normAutofit/>
          </a:bodyPr>
          <a:lstStyle/>
          <a:p>
            <a:r>
              <a:rPr lang="en-US" sz="2800" dirty="0"/>
              <a:t>Why production records are important</a:t>
            </a:r>
          </a:p>
          <a:p>
            <a:pPr marL="0" indent="0">
              <a:buNone/>
            </a:pPr>
            <a:endParaRPr lang="en-US" sz="400" dirty="0"/>
          </a:p>
          <a:p>
            <a:r>
              <a:rPr lang="en-US" sz="2800" dirty="0"/>
              <a:t>Role of production records in the Administrative Review</a:t>
            </a:r>
          </a:p>
          <a:p>
            <a:pPr marL="0" indent="0">
              <a:buNone/>
            </a:pPr>
            <a:endParaRPr lang="en-US" sz="400" dirty="0"/>
          </a:p>
          <a:p>
            <a:r>
              <a:rPr lang="en-US" sz="2800" dirty="0"/>
              <a:t>Two-step process for completing production records</a:t>
            </a:r>
          </a:p>
        </p:txBody>
      </p:sp>
    </p:spTree>
    <p:extLst>
      <p:ext uri="{BB962C8B-B14F-4D97-AF65-F5344CB8AC3E}">
        <p14:creationId xmlns:p14="http://schemas.microsoft.com/office/powerpoint/2010/main" val="178805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Questions?</a:t>
            </a:r>
          </a:p>
        </p:txBody>
      </p:sp>
      <p:pic>
        <p:nvPicPr>
          <p:cNvPr id="1026" name="Picture 2" descr="C:\Users\rtakara\AppData\Local\Microsoft\Windows\Temporary Internet Files\Content.IE5\E25CIXJP\questi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1560" y="2351314"/>
            <a:ext cx="3370077" cy="337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9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2195" y="928255"/>
            <a:ext cx="9280567" cy="557447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dirty="0">
              <a:latin typeface="Calibri" panose="020F0502020204030204" pitchFamily="34" charset="0"/>
            </a:endParaRPr>
          </a:p>
        </p:txBody>
      </p:sp>
      <p:sp>
        <p:nvSpPr>
          <p:cNvPr id="2" name="Rectangle 1">
            <a:extLst>
              <a:ext uri="{FF2B5EF4-FFF2-40B4-BE49-F238E27FC236}">
                <a16:creationId xmlns:a16="http://schemas.microsoft.com/office/drawing/2014/main" id="{BA14C664-81BF-4B7A-9DA4-6153733B81CF}"/>
              </a:ext>
            </a:extLst>
          </p:cNvPr>
          <p:cNvSpPr>
            <a:spLocks noChangeArrowheads="1"/>
          </p:cNvSpPr>
          <p:nvPr/>
        </p:nvSpPr>
        <p:spPr bwMode="auto">
          <a:xfrm>
            <a:off x="362195" y="1336119"/>
            <a:ext cx="9674087"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Persons with disabilities who require alternative means of communication for program information (e.g., Braille, large print, audiotape, American Sign Language),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rPr>
              <a:t>To file a program complaint of discrimination, complete the </a:t>
            </a:r>
            <a:r>
              <a:rPr kumimoji="0" lang="en-US" altLang="en-US" sz="1400" b="0" i="0" u="none" strike="noStrike" cap="none" normalizeH="0" baseline="0" dirty="0">
                <a:ln>
                  <a:noFill/>
                </a:ln>
                <a:solidFill>
                  <a:srgbClr val="2E8540"/>
                </a:solidFill>
                <a:effectLst/>
                <a:latin typeface="+mn-lt"/>
                <a:hlinkClick r:id="rId3"/>
              </a:rPr>
              <a:t>USDA Program Discrimination Complaint Form</a:t>
            </a:r>
            <a:r>
              <a:rPr kumimoji="0" lang="en-US" altLang="en-US" sz="1400" b="0" i="0" u="none" strike="noStrike" cap="none" normalizeH="0" baseline="0" dirty="0">
                <a:ln>
                  <a:noFill/>
                </a:ln>
                <a:solidFill>
                  <a:srgbClr val="1B1B1B"/>
                </a:solidFill>
                <a:effectLst/>
                <a:latin typeface="+mn-lt"/>
              </a:rPr>
              <a:t>, (AD-3027) found online at: </a:t>
            </a:r>
            <a:r>
              <a:rPr kumimoji="0" lang="en-US" altLang="en-US" sz="1400" b="0" i="0" u="none" strike="noStrike" cap="none" normalizeH="0" baseline="0" dirty="0">
                <a:ln>
                  <a:noFill/>
                </a:ln>
                <a:solidFill>
                  <a:srgbClr val="2E8540"/>
                </a:solidFill>
                <a:effectLst/>
                <a:latin typeface="+mn-lt"/>
                <a:hlinkClick r:id="rId4"/>
              </a:rPr>
              <a:t>How to File a Complaint</a:t>
            </a:r>
            <a:r>
              <a:rPr kumimoji="0" lang="en-US" altLang="en-US" sz="1400" b="0" i="0" u="none" strike="noStrike" cap="none" normalizeH="0" baseline="0" dirty="0">
                <a:ln>
                  <a:noFill/>
                </a:ln>
                <a:solidFill>
                  <a:srgbClr val="1B1B1B"/>
                </a:solidFill>
                <a:effectLst/>
                <a:latin typeface="+mn-lt"/>
              </a:rPr>
              <a:t>, and at any USDA office, or write a letter addressed to USDA and provide in the letter all of the information requested in the form. To request a copy of the complaint form, call (866) 632-9992. Submit your completed form or letter to USDA by: </a:t>
            </a:r>
            <a:endParaRPr kumimoji="0" lang="en-US" altLang="en-US" sz="1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a:ln>
                  <a:noFill/>
                </a:ln>
                <a:solidFill>
                  <a:srgbClr val="1B1B1B"/>
                </a:solidFill>
                <a:effectLst/>
                <a:latin typeface="+mn-lt"/>
              </a:rPr>
              <a:t>mail: U.S. Department of Agriculture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Office of the Assistant Secretary for Civil Rights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1400 Independence Avenue, SW </a:t>
            </a:r>
            <a:br>
              <a:rPr kumimoji="0" lang="en-US" altLang="en-US" sz="1400" b="0" i="0" u="none" strike="noStrike" cap="none" normalizeH="0" baseline="0" dirty="0">
                <a:ln>
                  <a:noFill/>
                </a:ln>
                <a:solidFill>
                  <a:srgbClr val="1B1B1B"/>
                </a:solidFill>
                <a:effectLst/>
                <a:latin typeface="+mn-lt"/>
              </a:rPr>
            </a:br>
            <a:r>
              <a:rPr kumimoji="0" lang="en-US" altLang="en-US" sz="1400" b="0" i="0" u="none" strike="noStrike" cap="none" normalizeH="0" baseline="0" dirty="0">
                <a:ln>
                  <a:noFill/>
                </a:ln>
                <a:solidFill>
                  <a:srgbClr val="1B1B1B"/>
                </a:solidFill>
                <a:effectLst/>
                <a:latin typeface="+mn-lt"/>
              </a:rPr>
              <a:t>Washington, D.C. 20250-9410; </a:t>
            </a:r>
          </a:p>
          <a:p>
            <a:pPr marL="0" marR="0" lvl="0" indent="0"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0" i="0" u="none" strike="noStrike" cap="none" normalizeH="0" baseline="0" dirty="0">
                <a:ln>
                  <a:noFill/>
                </a:ln>
                <a:solidFill>
                  <a:srgbClr val="1B1B1B"/>
                </a:solidFill>
                <a:effectLst/>
                <a:latin typeface="+mn-lt"/>
              </a:rPr>
              <a:t>fax: (202) 690-7442; or </a:t>
            </a:r>
          </a:p>
          <a:p>
            <a:pPr marL="0" marR="0" lvl="0" indent="0"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0" i="0" u="none" strike="noStrike" cap="none" normalizeH="0" baseline="0" dirty="0">
                <a:ln>
                  <a:noFill/>
                </a:ln>
                <a:solidFill>
                  <a:srgbClr val="1B1B1B"/>
                </a:solidFill>
                <a:effectLst/>
                <a:latin typeface="+mn-lt"/>
              </a:rPr>
              <a:t>email: </a:t>
            </a:r>
            <a:r>
              <a:rPr kumimoji="0" lang="en-US" altLang="en-US" sz="1400" b="0" i="0" u="none" strike="noStrike" cap="none" normalizeH="0" baseline="0" dirty="0">
                <a:ln>
                  <a:noFill/>
                </a:ln>
                <a:solidFill>
                  <a:srgbClr val="2E8540"/>
                </a:solidFill>
                <a:effectLst/>
                <a:latin typeface="+mn-lt"/>
                <a:hlinkClick r:id="rId5"/>
              </a:rPr>
              <a:t>program.intake@usda.gov</a:t>
            </a:r>
            <a:r>
              <a:rPr kumimoji="0" lang="en-US" altLang="en-US" sz="1400" b="0" i="0" u="none" strike="noStrike" cap="none" normalizeH="0" baseline="0" dirty="0">
                <a:ln>
                  <a:noFill/>
                </a:ln>
                <a:solidFill>
                  <a:srgbClr val="1B1B1B"/>
                </a:solidFill>
                <a:effectLst/>
                <a:latin typeface="+mn-lt"/>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B1B1B"/>
                </a:solidFill>
                <a:effectLst/>
                <a:latin typeface="+mn-lt"/>
                <a:cs typeface="Arial" panose="020B0604020202020204" pitchFamily="34" charset="0"/>
              </a:rPr>
              <a:t>This institution is an equal opportunity provider.</a:t>
            </a:r>
            <a:endParaRPr kumimoji="0" lang="en-US" altLang="en-US"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74443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a Production Record?</a:t>
            </a:r>
          </a:p>
        </p:txBody>
      </p:sp>
      <p:sp>
        <p:nvSpPr>
          <p:cNvPr id="3" name="Content Placeholder 2"/>
          <p:cNvSpPr>
            <a:spLocks noGrp="1"/>
          </p:cNvSpPr>
          <p:nvPr>
            <p:ph idx="1"/>
          </p:nvPr>
        </p:nvSpPr>
        <p:spPr/>
        <p:txBody>
          <a:bodyPr>
            <a:normAutofit/>
          </a:bodyPr>
          <a:lstStyle/>
          <a:p>
            <a:r>
              <a:rPr lang="en-US" sz="2800" dirty="0"/>
              <a:t>A </a:t>
            </a:r>
            <a:r>
              <a:rPr lang="en-US" sz="2800" b="1" u="sng" dirty="0"/>
              <a:t>required</a:t>
            </a:r>
            <a:r>
              <a:rPr lang="en-US" sz="2800" dirty="0"/>
              <a:t> daily document that records all reimbursable meals prepared and served daily</a:t>
            </a:r>
          </a:p>
          <a:p>
            <a:pPr marL="0" indent="0">
              <a:buNone/>
            </a:pPr>
            <a:r>
              <a:rPr lang="en-US" sz="800" dirty="0"/>
              <a:t> </a:t>
            </a:r>
            <a:endParaRPr lang="en-US" sz="400" dirty="0"/>
          </a:p>
          <a:p>
            <a:r>
              <a:rPr lang="en-US" sz="2800" dirty="0"/>
              <a:t>National School Lunch Program, School Breakfast Program, Afterschool Snack Program, Seamless Summer Option </a:t>
            </a:r>
          </a:p>
          <a:p>
            <a:pPr marL="0" indent="0">
              <a:buNone/>
            </a:pP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6" t="49245" r="2226" b="5764"/>
          <a:stretch/>
        </p:blipFill>
        <p:spPr bwMode="auto">
          <a:xfrm>
            <a:off x="3664723" y="4732515"/>
            <a:ext cx="3211089" cy="180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63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046" y="241469"/>
            <a:ext cx="7433329" cy="1337954"/>
          </a:xfrm>
        </p:spPr>
        <p:txBody>
          <a:bodyPr>
            <a:normAutofit/>
          </a:bodyPr>
          <a:lstStyle/>
          <a:p>
            <a:r>
              <a:rPr lang="en-US" sz="3600" b="1" dirty="0"/>
              <a:t>HCNP Template</a:t>
            </a:r>
          </a:p>
        </p:txBody>
      </p:sp>
      <p:pic>
        <p:nvPicPr>
          <p:cNvPr id="1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5751" y="937429"/>
            <a:ext cx="9626405" cy="576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31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Production Records</a:t>
            </a:r>
          </a:p>
        </p:txBody>
      </p:sp>
      <p:sp>
        <p:nvSpPr>
          <p:cNvPr id="3" name="Content Placeholder 2"/>
          <p:cNvSpPr>
            <a:spLocks noGrp="1"/>
          </p:cNvSpPr>
          <p:nvPr>
            <p:ph idx="1"/>
          </p:nvPr>
        </p:nvSpPr>
        <p:spPr/>
        <p:txBody>
          <a:bodyPr/>
          <a:lstStyle/>
          <a:p>
            <a:r>
              <a:rPr lang="en-US" sz="2800" dirty="0"/>
              <a:t>Demonstrate compliance with meal pattern requirements</a:t>
            </a:r>
          </a:p>
          <a:p>
            <a:r>
              <a:rPr lang="en-US" sz="2800" dirty="0"/>
              <a:t>Identify information needed for the nutrient analysis</a:t>
            </a:r>
          </a:p>
          <a:p>
            <a:endParaRPr lang="en-US" dirty="0"/>
          </a:p>
        </p:txBody>
      </p:sp>
      <p:pic>
        <p:nvPicPr>
          <p:cNvPr id="2055" name="Picture 7" descr="C:\Users\rtakara\AppData\Local\Microsoft\Windows\Temporary Internet Files\Content.IE5\T1D5HDLN\6277257920_aed9a72e1a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550" y="4181509"/>
            <a:ext cx="3359397" cy="2398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21104654">
            <a:off x="8192864" y="474581"/>
            <a:ext cx="3336958" cy="1200329"/>
          </a:xfrm>
          <a:prstGeom prst="rect">
            <a:avLst/>
          </a:prstGeom>
          <a:solidFill>
            <a:srgbClr val="FFFF00"/>
          </a:solidFill>
          <a:effectLst>
            <a:glow rad="63500">
              <a:schemeClr val="accent2">
                <a:satMod val="175000"/>
                <a:alpha val="40000"/>
              </a:schemeClr>
            </a:glow>
            <a:outerShdw blurRad="50800" dist="38100" dir="8100000" algn="tr" rotWithShape="0">
              <a:prstClr val="black">
                <a:alpha val="40000"/>
              </a:prstClr>
            </a:outerShdw>
          </a:effectLst>
        </p:spPr>
        <p:txBody>
          <a:bodyPr wrap="square" lIns="91440" tIns="45720" rIns="91440" bIns="45720">
            <a:spAutoFit/>
          </a:bodyPr>
          <a:lstStyle/>
          <a:p>
            <a:pPr algn="ctr"/>
            <a:r>
              <a:rPr lang="en-US" sz="3600" b="1" dirty="0">
                <a:ln w="10541" cmpd="sng">
                  <a:solidFill>
                    <a:srgbClr val="C00000"/>
                  </a:solidFill>
                  <a:prstDash val="solid"/>
                </a:ln>
                <a:solidFill>
                  <a:srgbClr val="FF0000"/>
                </a:solidFill>
                <a:latin typeface="Arial Rounded MT Bold" panose="020F0704030504030204" pitchFamily="34" charset="0"/>
              </a:rPr>
              <a:t>Reviewed </a:t>
            </a:r>
          </a:p>
          <a:p>
            <a:pPr algn="ctr"/>
            <a:r>
              <a:rPr lang="en-US" sz="3600" b="1" dirty="0">
                <a:ln w="10541" cmpd="sng">
                  <a:solidFill>
                    <a:srgbClr val="C00000"/>
                  </a:solidFill>
                  <a:prstDash val="solid"/>
                </a:ln>
                <a:solidFill>
                  <a:srgbClr val="FF0000"/>
                </a:solidFill>
                <a:latin typeface="Arial Rounded MT Bold" panose="020F0704030504030204" pitchFamily="34" charset="0"/>
              </a:rPr>
              <a:t>during AR</a:t>
            </a:r>
          </a:p>
        </p:txBody>
      </p:sp>
    </p:spTree>
    <p:extLst>
      <p:ext uri="{BB962C8B-B14F-4D97-AF65-F5344CB8AC3E}">
        <p14:creationId xmlns:p14="http://schemas.microsoft.com/office/powerpoint/2010/main" val="16586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Reminder…</a:t>
            </a:r>
          </a:p>
        </p:txBody>
      </p:sp>
      <p:sp>
        <p:nvSpPr>
          <p:cNvPr id="3" name="Content Placeholder 2"/>
          <p:cNvSpPr>
            <a:spLocks noGrp="1"/>
          </p:cNvSpPr>
          <p:nvPr>
            <p:ph idx="1"/>
          </p:nvPr>
        </p:nvSpPr>
        <p:spPr/>
        <p:txBody>
          <a:bodyPr>
            <a:normAutofit/>
          </a:bodyPr>
          <a:lstStyle/>
          <a:p>
            <a:pPr marL="0" indent="0" algn="ctr">
              <a:buNone/>
            </a:pPr>
            <a:r>
              <a:rPr lang="en-US" sz="3000" dirty="0"/>
              <a:t>No Production Records = </a:t>
            </a:r>
            <a:r>
              <a:rPr lang="en-US" sz="3000" b="1" dirty="0"/>
              <a:t>FISCAL ACTION</a:t>
            </a:r>
          </a:p>
        </p:txBody>
      </p:sp>
      <p:grpSp>
        <p:nvGrpSpPr>
          <p:cNvPr id="5" name="Group 4"/>
          <p:cNvGrpSpPr/>
          <p:nvPr/>
        </p:nvGrpSpPr>
        <p:grpSpPr>
          <a:xfrm>
            <a:off x="3308101" y="3570025"/>
            <a:ext cx="3354947" cy="2554184"/>
            <a:chOff x="3614751" y="3570024"/>
            <a:chExt cx="3354947" cy="2554184"/>
          </a:xfrm>
        </p:grpSpPr>
        <p:pic>
          <p:nvPicPr>
            <p:cNvPr id="2052" name="Picture 4" descr="C:\Users\rtakara\AppData\Local\Microsoft\Windows\Temporary Internet Files\Content.IE5\E25CIXJP\money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8070">
              <a:off x="3614751" y="4353004"/>
              <a:ext cx="1670989" cy="16709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takara\AppData\Local\Microsoft\Windows\Temporary Internet Files\Content.IE5\E25CIXJP\money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864" y="3570024"/>
              <a:ext cx="2554184" cy="2554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takara\AppData\Local\Microsoft\Windows\Temporary Internet Files\Content.IE5\E25CIXJP\money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347">
              <a:off x="5582430" y="4709966"/>
              <a:ext cx="1387268" cy="13872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353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Production Records</a:t>
            </a:r>
          </a:p>
        </p:txBody>
      </p:sp>
      <p:sp>
        <p:nvSpPr>
          <p:cNvPr id="3" name="Content Placeholder 2"/>
          <p:cNvSpPr>
            <a:spLocks noGrp="1"/>
          </p:cNvSpPr>
          <p:nvPr>
            <p:ph idx="1"/>
          </p:nvPr>
        </p:nvSpPr>
        <p:spPr>
          <a:xfrm>
            <a:off x="665459" y="1744947"/>
            <a:ext cx="8596668" cy="3880773"/>
          </a:xfrm>
        </p:spPr>
        <p:txBody>
          <a:bodyPr>
            <a:normAutofit/>
          </a:bodyPr>
          <a:lstStyle/>
          <a:p>
            <a:r>
              <a:rPr lang="en-US" sz="2800" dirty="0"/>
              <a:t>Communication tool</a:t>
            </a:r>
          </a:p>
        </p:txBody>
      </p:sp>
      <p:graphicFrame>
        <p:nvGraphicFramePr>
          <p:cNvPr id="7" name="Diagram 6"/>
          <p:cNvGraphicFramePr/>
          <p:nvPr>
            <p:extLst>
              <p:ext uri="{D42A27DB-BD31-4B8C-83A1-F6EECF244321}">
                <p14:modId xmlns:p14="http://schemas.microsoft.com/office/powerpoint/2010/main" val="2754431389"/>
              </p:ext>
            </p:extLst>
          </p:nvPr>
        </p:nvGraphicFramePr>
        <p:xfrm>
          <a:off x="961277" y="11899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8" descr="C:\Users\rtakara\AppData\Local\Microsoft\Windows\Temporary Internet Files\Content.IE5\OB3P9Z0V\6282543671_8b07b99925_b[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161" y="3619800"/>
            <a:ext cx="1964410" cy="2749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7" name="Picture 13" descr="C:\Users\rtakara\AppData\Local\Microsoft\Windows\Temporary Internet Files\Content.IE5\IX0HTC47\5075753442_d792c0511b_z[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7743" y="3619800"/>
            <a:ext cx="3284459" cy="2483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rtakara\AppData\Local\Microsoft\Windows\Temporary Internet Files\Content.IE5\IX0HTC47\HappyPC[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113" y="3752463"/>
            <a:ext cx="2756783" cy="248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2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Production Records</a:t>
            </a:r>
          </a:p>
        </p:txBody>
      </p:sp>
      <p:sp>
        <p:nvSpPr>
          <p:cNvPr id="3" name="Content Placeholder 2"/>
          <p:cNvSpPr>
            <a:spLocks noGrp="1"/>
          </p:cNvSpPr>
          <p:nvPr>
            <p:ph idx="1"/>
          </p:nvPr>
        </p:nvSpPr>
        <p:spPr/>
        <p:txBody>
          <a:bodyPr>
            <a:normAutofit/>
          </a:bodyPr>
          <a:lstStyle/>
          <a:p>
            <a:r>
              <a:rPr lang="en-US" sz="2800" dirty="0"/>
              <a:t>Provide historical information</a:t>
            </a:r>
          </a:p>
          <a:p>
            <a:pPr lvl="1"/>
            <a:r>
              <a:rPr lang="en-US" sz="2600" dirty="0"/>
              <a:t>Forecast trends</a:t>
            </a:r>
          </a:p>
          <a:p>
            <a:pPr lvl="1"/>
            <a:r>
              <a:rPr lang="en-US" sz="2600" dirty="0"/>
              <a:t>Identify student preferences</a:t>
            </a:r>
          </a:p>
          <a:p>
            <a:pPr lvl="1"/>
            <a:r>
              <a:rPr lang="en-US" sz="2600" dirty="0"/>
              <a:t>Plan future menus</a:t>
            </a:r>
          </a:p>
          <a:p>
            <a:pPr marL="0" indent="0">
              <a:buNone/>
            </a:pPr>
            <a:endParaRPr lang="en-US" sz="2800" dirty="0"/>
          </a:p>
        </p:txBody>
      </p:sp>
      <p:pic>
        <p:nvPicPr>
          <p:cNvPr id="6" name="Picture 6" descr="C:\Users\rtakara\AppData\Local\Microsoft\Windows\Temporary Internet Files\Content.IE5\E25CIXJP\16076267243_f7c69366af[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6786" y="3930732"/>
            <a:ext cx="3648005" cy="24344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0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rtakara\AppData\Local\Microsoft\Windows\Temporary Internet Files\Content.IE5\RUBHO3JG\plastic-fol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065" y="4044662"/>
            <a:ext cx="2326450" cy="2326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a:t>Supporting Materials</a:t>
            </a:r>
          </a:p>
        </p:txBody>
      </p:sp>
      <p:sp>
        <p:nvSpPr>
          <p:cNvPr id="3" name="Content Placeholder 2"/>
          <p:cNvSpPr>
            <a:spLocks noGrp="1"/>
          </p:cNvSpPr>
          <p:nvPr>
            <p:ph idx="1"/>
          </p:nvPr>
        </p:nvSpPr>
        <p:spPr/>
        <p:txBody>
          <a:bodyPr>
            <a:normAutofit/>
          </a:bodyPr>
          <a:lstStyle/>
          <a:p>
            <a:r>
              <a:rPr lang="en-US" sz="2800" dirty="0"/>
              <a:t>Cycle menu</a:t>
            </a:r>
          </a:p>
          <a:p>
            <a:r>
              <a:rPr lang="en-US" sz="2800" dirty="0"/>
              <a:t>Standardized recipes</a:t>
            </a:r>
          </a:p>
          <a:p>
            <a:r>
              <a:rPr lang="en-US" sz="2800" dirty="0"/>
              <a:t>Child Nutrition (CN) Labels </a:t>
            </a:r>
          </a:p>
          <a:p>
            <a:r>
              <a:rPr lang="en-US" sz="2800" dirty="0"/>
              <a:t>Product Formulation Statements</a:t>
            </a:r>
          </a:p>
          <a:p>
            <a:r>
              <a:rPr lang="en-US" sz="2800" dirty="0"/>
              <a:t>Exhibit A</a:t>
            </a:r>
          </a:p>
          <a:p>
            <a:r>
              <a:rPr lang="en-US" sz="2800" dirty="0"/>
              <a:t>Food Buying Guide</a:t>
            </a:r>
          </a:p>
          <a:p>
            <a:r>
              <a:rPr lang="en-US" sz="2800" dirty="0"/>
              <a:t>Food Buying Guide Calculator</a:t>
            </a:r>
          </a:p>
        </p:txBody>
      </p:sp>
      <p:pic>
        <p:nvPicPr>
          <p:cNvPr id="3074" name="Picture 2" descr="C:\Users\rtakara\AppData\Local\Microsoft\Windows\Temporary Internet Files\Content.IE5\E25CIXJP\recipe-boo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6640">
            <a:off x="7884660" y="1912922"/>
            <a:ext cx="1739717" cy="214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5848"/>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TotalTime>
  <Words>1668</Words>
  <Application>Microsoft Office PowerPoint</Application>
  <PresentationFormat>Widescreen</PresentationFormat>
  <Paragraphs>181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Arial Rounded MT Bold</vt:lpstr>
      <vt:lpstr>Calibri</vt:lpstr>
      <vt:lpstr>Trebuchet MS</vt:lpstr>
      <vt:lpstr>Wingdings 3</vt:lpstr>
      <vt:lpstr>HCNP-Template02</vt:lpstr>
      <vt:lpstr>Production Records</vt:lpstr>
      <vt:lpstr>Overview</vt:lpstr>
      <vt:lpstr>What is a Production Record?</vt:lpstr>
      <vt:lpstr>HCNP Template</vt:lpstr>
      <vt:lpstr>Production Records</vt:lpstr>
      <vt:lpstr>Reminder…</vt:lpstr>
      <vt:lpstr>Production Records</vt:lpstr>
      <vt:lpstr>Production Records</vt:lpstr>
      <vt:lpstr>Supporting Materials</vt:lpstr>
      <vt:lpstr>When to Complete Production Records?</vt:lpstr>
      <vt:lpstr>Complete Prior to Production</vt:lpstr>
      <vt:lpstr>Complete During Meal Preparation</vt:lpstr>
      <vt:lpstr>Complete After Meal Service</vt:lpstr>
      <vt:lpstr>Activity</vt:lpstr>
      <vt:lpstr>Activity</vt:lpstr>
      <vt:lpstr>Activity</vt:lpstr>
      <vt:lpstr>Substitutions</vt:lpstr>
      <vt:lpstr>Special Circumstances</vt:lpstr>
      <vt:lpstr>Do Production Records Daily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Chelsey Yoneda</cp:lastModifiedBy>
  <cp:revision>78</cp:revision>
  <cp:lastPrinted>2019-06-19T22:19:20Z</cp:lastPrinted>
  <dcterms:created xsi:type="dcterms:W3CDTF">2018-09-27T22:06:38Z</dcterms:created>
  <dcterms:modified xsi:type="dcterms:W3CDTF">2022-02-28T19:56:48Z</dcterms:modified>
</cp:coreProperties>
</file>