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7" r:id="rId21"/>
    <p:sldId id="290" r:id="rId22"/>
    <p:sldId id="289" r:id="rId23"/>
    <p:sldId id="276" r:id="rId24"/>
    <p:sldId id="279" r:id="rId25"/>
    <p:sldId id="280" r:id="rId26"/>
    <p:sldId id="275" r:id="rId27"/>
    <p:sldId id="278" r:id="rId28"/>
    <p:sldId id="281" r:id="rId29"/>
    <p:sldId id="282" r:id="rId30"/>
    <p:sldId id="283" r:id="rId31"/>
    <p:sldId id="284" r:id="rId32"/>
    <p:sldId id="285" r:id="rId33"/>
    <p:sldId id="286" r:id="rId34"/>
    <p:sldId id="287" r:id="rId35"/>
    <p:sldId id="28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75657" autoAdjust="0"/>
  </p:normalViewPr>
  <p:slideViewPr>
    <p:cSldViewPr snapToGrid="0">
      <p:cViewPr varScale="1">
        <p:scale>
          <a:sx n="71" d="100"/>
          <a:sy n="71" d="100"/>
        </p:scale>
        <p:origin x="90" y="3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5D46E5-AABD-4A5D-9ED5-36045CF96810}" type="datetimeFigureOut">
              <a:rPr lang="en-US" smtClean="0"/>
              <a:t>2/28/2022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981423-F079-4233-A313-39F16F0812A0}" type="slidenum">
              <a:rPr lang="en-US" smtClean="0"/>
              <a:t>‹#›</a:t>
            </a:fld>
            <a:endParaRPr lang="en-US"/>
          </a:p>
        </p:txBody>
      </p:sp>
    </p:spTree>
    <p:extLst>
      <p:ext uri="{BB962C8B-B14F-4D97-AF65-F5344CB8AC3E}">
        <p14:creationId xmlns:p14="http://schemas.microsoft.com/office/powerpoint/2010/main" val="3026146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Why are there meal applications?</a:t>
            </a:r>
            <a:r>
              <a:rPr lang="en-US" baseline="0" dirty="0"/>
              <a:t>  The requirement is that you must have documentation in order to give any student a meal benefit.  This can be either through the Direct Certification system or a meal application.   Without documentation, a student must pay for meals.</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a:t>
            </a:fld>
            <a:endParaRPr lang="en-US"/>
          </a:p>
        </p:txBody>
      </p:sp>
    </p:spTree>
    <p:extLst>
      <p:ext uri="{BB962C8B-B14F-4D97-AF65-F5344CB8AC3E}">
        <p14:creationId xmlns:p14="http://schemas.microsoft.com/office/powerpoint/2010/main" val="4259615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intent</a:t>
            </a:r>
            <a:r>
              <a:rPr lang="en-US" baseline="0" dirty="0"/>
              <a:t> is to ensure all households are able to successfully submit an application.  Keep in mind they may require translated applications, which you as a sponsor are required to provide under Civil Rights statutes. </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11</a:t>
            </a:fld>
            <a:endParaRPr lang="en-US"/>
          </a:p>
        </p:txBody>
      </p:sp>
    </p:spTree>
    <p:extLst>
      <p:ext uri="{BB962C8B-B14F-4D97-AF65-F5344CB8AC3E}">
        <p14:creationId xmlns:p14="http://schemas.microsoft.com/office/powerpoint/2010/main" val="1646377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Households</a:t>
            </a:r>
            <a:r>
              <a:rPr lang="en-US" baseline="0" dirty="0"/>
              <a:t> are also able to submit additional applications at any time during the school year. For example if their income or number of household members changes, their eligibility</a:t>
            </a:r>
          </a:p>
          <a:p>
            <a:r>
              <a:rPr lang="en-US" baseline="0" dirty="0"/>
              <a:t>may change as well, allowing them an opportunity to receive better benefits. </a:t>
            </a:r>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12</a:t>
            </a:fld>
            <a:endParaRPr lang="en-US"/>
          </a:p>
        </p:txBody>
      </p:sp>
    </p:spTree>
    <p:extLst>
      <p:ext uri="{BB962C8B-B14F-4D97-AF65-F5344CB8AC3E}">
        <p14:creationId xmlns:p14="http://schemas.microsoft.com/office/powerpoint/2010/main" val="3078758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Applications</a:t>
            </a:r>
            <a:r>
              <a:rPr lang="en-US" baseline="0" dirty="0"/>
              <a:t> should NOT be processed if they are not completed in full – we will discuss what that means in the following slides.   </a:t>
            </a:r>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14</a:t>
            </a:fld>
            <a:endParaRPr lang="en-US"/>
          </a:p>
        </p:txBody>
      </p:sp>
    </p:spTree>
    <p:extLst>
      <p:ext uri="{BB962C8B-B14F-4D97-AF65-F5344CB8AC3E}">
        <p14:creationId xmlns:p14="http://schemas.microsoft.com/office/powerpoint/2010/main" val="3152845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Remember, there is no ‘temporarily</a:t>
            </a:r>
            <a:r>
              <a:rPr lang="en-US" baseline="0" dirty="0"/>
              <a:t> approved’ application status.  The application is either complete and able to be processed or is incomplete and further information from the household must be obtained. </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15</a:t>
            </a:fld>
            <a:endParaRPr lang="en-US"/>
          </a:p>
        </p:txBody>
      </p:sp>
    </p:spTree>
    <p:extLst>
      <p:ext uri="{BB962C8B-B14F-4D97-AF65-F5344CB8AC3E}">
        <p14:creationId xmlns:p14="http://schemas.microsoft.com/office/powerpoint/2010/main" val="3132485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instructions should be clear in requesting that household members with no income should put ‘zero’ in income field.  </a:t>
            </a:r>
          </a:p>
          <a:p>
            <a:endParaRPr lang="en-US" dirty="0"/>
          </a:p>
          <a:p>
            <a:r>
              <a:rPr lang="en-US" dirty="0"/>
              <a:t>Although an application may be missing income information, it is</a:t>
            </a:r>
            <a:r>
              <a:rPr lang="en-US" baseline="0" dirty="0"/>
              <a:t> still considered complete, and processed as though the income is zero.  If school officials have information that the income was intentionally misreported, the school is obligated to verify that application for cause in October (in addition to mandated number of verified applications). </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16</a:t>
            </a:fld>
            <a:endParaRPr lang="en-US"/>
          </a:p>
        </p:txBody>
      </p:sp>
    </p:spTree>
    <p:extLst>
      <p:ext uri="{BB962C8B-B14F-4D97-AF65-F5344CB8AC3E}">
        <p14:creationId xmlns:p14="http://schemas.microsoft.com/office/powerpoint/2010/main" val="3482620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IEG’s not intended to be made publicly</a:t>
            </a:r>
            <a:r>
              <a:rPr lang="en-US" baseline="0" dirty="0"/>
              <a:t> available – this will help decrease temptation of misreporting income</a:t>
            </a:r>
          </a:p>
          <a:p>
            <a:endParaRPr lang="en-US" baseline="0" dirty="0"/>
          </a:p>
          <a:p>
            <a:r>
              <a:rPr lang="en-US" baseline="0" dirty="0"/>
              <a:t>An AR finding HCNP has seen is SFAs using the previous years IEG’s – this may lead to incorrect benefit certification, which can then lead to fiscal action during an AR.</a:t>
            </a:r>
          </a:p>
          <a:p>
            <a:endParaRPr lang="en-US" baseline="0" dirty="0"/>
          </a:p>
          <a:p>
            <a:r>
              <a:rPr lang="en-US" baseline="0" dirty="0"/>
              <a:t>When multiple income frequencies </a:t>
            </a:r>
            <a:r>
              <a:rPr lang="en-US" baseline="0" dirty="0">
                <a:sym typeface="Wingdings" panose="05000000000000000000" pitchFamily="2" charset="2"/>
              </a:rPr>
              <a:t> convert to annual to make determination based on income/household size</a:t>
            </a:r>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17</a:t>
            </a:fld>
            <a:endParaRPr lang="en-US"/>
          </a:p>
        </p:txBody>
      </p:sp>
    </p:spTree>
    <p:extLst>
      <p:ext uri="{BB962C8B-B14F-4D97-AF65-F5344CB8AC3E}">
        <p14:creationId xmlns:p14="http://schemas.microsoft.com/office/powerpoint/2010/main" val="4071741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Households must</a:t>
            </a:r>
            <a:r>
              <a:rPr lang="en-US" baseline="0" dirty="0"/>
              <a:t> always be notified of their status after the application is process (either free via income, reduced price, or denied aka paid)</a:t>
            </a:r>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19</a:t>
            </a:fld>
            <a:endParaRPr lang="en-US"/>
          </a:p>
        </p:txBody>
      </p:sp>
    </p:spTree>
    <p:extLst>
      <p:ext uri="{BB962C8B-B14F-4D97-AF65-F5344CB8AC3E}">
        <p14:creationId xmlns:p14="http://schemas.microsoft.com/office/powerpoint/2010/main" val="1624142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20</a:t>
            </a:fld>
            <a:endParaRPr lang="en-US"/>
          </a:p>
        </p:txBody>
      </p:sp>
    </p:spTree>
    <p:extLst>
      <p:ext uri="{BB962C8B-B14F-4D97-AF65-F5344CB8AC3E}">
        <p14:creationId xmlns:p14="http://schemas.microsoft.com/office/powerpoint/2010/main" val="3466699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Returning</a:t>
            </a:r>
            <a:r>
              <a:rPr lang="en-US" baseline="0" dirty="0"/>
              <a:t> students are eligible to receive previous school year’s status for up to 30 operating days in the new school year, or until a new eligibility determination is made, whichever comes</a:t>
            </a:r>
          </a:p>
          <a:p>
            <a:r>
              <a:rPr lang="en-US" baseline="0" dirty="0"/>
              <a:t>First.  Carryover applies to eligibility established through a household application or direct certification.  </a:t>
            </a:r>
          </a:p>
          <a:p>
            <a:r>
              <a:rPr lang="en-US" baseline="0" dirty="0"/>
              <a:t>Operating Day: defined as any day in which reimbursable meals or milk are provided by a school or another program sponsor.</a:t>
            </a:r>
          </a:p>
          <a:p>
            <a:endParaRPr lang="en-US" baseline="0" dirty="0"/>
          </a:p>
          <a:p>
            <a:r>
              <a:rPr lang="en-US" baseline="0" dirty="0"/>
              <a:t>Notification that the carryover period is ending is not required, but is encouraged to let households know that they need to re-submit an application if they wish to continue receiving </a:t>
            </a:r>
          </a:p>
          <a:p>
            <a:r>
              <a:rPr lang="en-US" baseline="0" dirty="0"/>
              <a:t>benefits in the new school year.</a:t>
            </a:r>
          </a:p>
          <a:p>
            <a:endParaRPr lang="en-US" baseline="0" dirty="0"/>
          </a:p>
          <a:p>
            <a:r>
              <a:rPr lang="en-US" baseline="0" dirty="0"/>
              <a:t>Once new application is received, process and notify household within 10 operating days. </a:t>
            </a:r>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21</a:t>
            </a:fld>
            <a:endParaRPr lang="en-US"/>
          </a:p>
        </p:txBody>
      </p:sp>
    </p:spTree>
    <p:extLst>
      <p:ext uri="{BB962C8B-B14F-4D97-AF65-F5344CB8AC3E}">
        <p14:creationId xmlns:p14="http://schemas.microsoft.com/office/powerpoint/2010/main" val="1061742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currently certified households for whom benefits are to be reduced or terminated must be given 10 calendar</a:t>
            </a:r>
            <a:r>
              <a:rPr lang="en-US" baseline="0" dirty="0"/>
              <a:t> days’ written notice of the change prior to the date the change will go</a:t>
            </a:r>
          </a:p>
          <a:p>
            <a:r>
              <a:rPr lang="en-US" baseline="0" dirty="0"/>
              <a:t>into effect.  Note: adverse action cannot be through telephone only – written notice must be sent.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22</a:t>
            </a:fld>
            <a:endParaRPr lang="en-US"/>
          </a:p>
        </p:txBody>
      </p:sp>
    </p:spTree>
    <p:extLst>
      <p:ext uri="{BB962C8B-B14F-4D97-AF65-F5344CB8AC3E}">
        <p14:creationId xmlns:p14="http://schemas.microsoft.com/office/powerpoint/2010/main" val="3077516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Certification and benefit issuance is considered a ‘Critical Area’ by the USDA (Performance Standard 1) – meaning fiscal action is tied to findings in this area!</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3</a:t>
            </a:fld>
            <a:endParaRPr lang="en-US"/>
          </a:p>
        </p:txBody>
      </p:sp>
    </p:spTree>
    <p:extLst>
      <p:ext uri="{BB962C8B-B14F-4D97-AF65-F5344CB8AC3E}">
        <p14:creationId xmlns:p14="http://schemas.microsoft.com/office/powerpoint/2010/main" val="3966729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error prone applications are those that fall within the $1200/year</a:t>
            </a:r>
            <a:r>
              <a:rPr lang="en-US" baseline="0" dirty="0"/>
              <a:t> or $100/month of income guideline cut-offs for free or reduced price meals.  For example, for SY 2018-19, the cut-off income for a family of 3 to receive reduced price meals is $44,215 annually.  So if the income reported on an application with a household of 3 is within $1200 plus/minus of that cutoff, that application should be marked as ‘error prone’</a:t>
            </a:r>
          </a:p>
          <a:p>
            <a:endParaRPr lang="en-US" baseline="0" dirty="0"/>
          </a:p>
          <a:p>
            <a:r>
              <a:rPr lang="en-US" baseline="0" dirty="0"/>
              <a:t>The HCNP prototype application has ethnicity/race questions on the backside of the form – this is an excellent method for collecting data used on the Ethnic Data Report that is required annually. </a:t>
            </a:r>
          </a:p>
          <a:p>
            <a:endParaRPr lang="en-US" baseline="0" dirty="0"/>
          </a:p>
          <a:p>
            <a:r>
              <a:rPr lang="en-US" baseline="0" dirty="0"/>
              <a:t>We will discuss what a master list is on the next few slides. </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23</a:t>
            </a:fld>
            <a:endParaRPr lang="en-US"/>
          </a:p>
        </p:txBody>
      </p:sp>
    </p:spTree>
    <p:extLst>
      <p:ext uri="{BB962C8B-B14F-4D97-AF65-F5344CB8AC3E}">
        <p14:creationId xmlns:p14="http://schemas.microsoft.com/office/powerpoint/2010/main" val="2911443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24</a:t>
            </a:fld>
            <a:endParaRPr lang="en-US"/>
          </a:p>
        </p:txBody>
      </p:sp>
    </p:spTree>
    <p:extLst>
      <p:ext uri="{BB962C8B-B14F-4D97-AF65-F5344CB8AC3E}">
        <p14:creationId xmlns:p14="http://schemas.microsoft.com/office/powerpoint/2010/main" val="3609009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Master List (excel</a:t>
            </a:r>
            <a:r>
              <a:rPr lang="en-US" baseline="0" dirty="0"/>
              <a:t> file) is available for use on HCNP’s website.</a:t>
            </a:r>
          </a:p>
          <a:p>
            <a:endParaRPr lang="en-US" baseline="0" dirty="0"/>
          </a:p>
          <a:p>
            <a:r>
              <a:rPr lang="en-US" baseline="0" dirty="0"/>
              <a:t>Remember – a Master List is only useful if it is updated regularly, including enrollment changes, status changes, and dates those changes occur. </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25</a:t>
            </a:fld>
            <a:endParaRPr lang="en-US"/>
          </a:p>
        </p:txBody>
      </p:sp>
    </p:spTree>
    <p:extLst>
      <p:ext uri="{BB962C8B-B14F-4D97-AF65-F5344CB8AC3E}">
        <p14:creationId xmlns:p14="http://schemas.microsoft.com/office/powerpoint/2010/main" val="390267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HCNP discretion:</a:t>
            </a:r>
            <a:r>
              <a:rPr lang="en-US" baseline="0" dirty="0"/>
              <a:t> If you are a new SFA, or have had a large turnover in food service personnel at your SFA, HCNP may decide to require your SFA to complete a Second (Independent)</a:t>
            </a:r>
          </a:p>
          <a:p>
            <a:r>
              <a:rPr lang="en-US" baseline="0" dirty="0"/>
              <a:t>Review of Applications</a:t>
            </a:r>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26</a:t>
            </a:fld>
            <a:endParaRPr lang="en-US"/>
          </a:p>
        </p:txBody>
      </p:sp>
    </p:spTree>
    <p:extLst>
      <p:ext uri="{BB962C8B-B14F-4D97-AF65-F5344CB8AC3E}">
        <p14:creationId xmlns:p14="http://schemas.microsoft.com/office/powerpoint/2010/main" val="154219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27</a:t>
            </a:fld>
            <a:endParaRPr lang="en-US"/>
          </a:p>
        </p:txBody>
      </p:sp>
    </p:spTree>
    <p:extLst>
      <p:ext uri="{BB962C8B-B14F-4D97-AF65-F5344CB8AC3E}">
        <p14:creationId xmlns:p14="http://schemas.microsoft.com/office/powerpoint/2010/main" val="1372026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Application is Complete: Contains adult signature, social</a:t>
            </a:r>
            <a:r>
              <a:rPr lang="en-US" baseline="0" dirty="0"/>
              <a:t> security number.  Remember, an application can still be considered complete without income reported (this application </a:t>
            </a:r>
            <a:r>
              <a:rPr lang="en-US" u="sng" baseline="0" dirty="0"/>
              <a:t>does</a:t>
            </a:r>
            <a:r>
              <a:rPr lang="en-US" baseline="0" dirty="0"/>
              <a:t> have an income)</a:t>
            </a:r>
            <a:endParaRPr lang="en-US" dirty="0"/>
          </a:p>
          <a:p>
            <a:r>
              <a:rPr lang="en-US" dirty="0"/>
              <a:t>Step</a:t>
            </a:r>
            <a:r>
              <a:rPr lang="en-US" baseline="0" dirty="0"/>
              <a:t> 1 – No Issues</a:t>
            </a:r>
          </a:p>
          <a:p>
            <a:r>
              <a:rPr lang="en-US" baseline="0" dirty="0"/>
              <a:t>Step 2 – Checked ‘yes’, but did not provide a case number.  School should check DC list to see if child has been matched through either SNAP or TANF</a:t>
            </a:r>
          </a:p>
          <a:p>
            <a:r>
              <a:rPr lang="en-US" baseline="0" dirty="0"/>
              <a:t>Step 3 – Application contains an income and frequency, as well as an SSN</a:t>
            </a:r>
          </a:p>
          <a:p>
            <a:r>
              <a:rPr lang="en-US" baseline="0" dirty="0"/>
              <a:t>Step 4 – Application has contains adult signature</a:t>
            </a:r>
          </a:p>
          <a:p>
            <a:r>
              <a:rPr lang="en-US" baseline="0" dirty="0"/>
              <a:t>If child is matched on DC list, child should be certified as free and direct certification letter should be sent home to household.  If child is NOT on DC list, certify application based on info provided.</a:t>
            </a:r>
          </a:p>
          <a:p>
            <a:r>
              <a:rPr lang="en-US" baseline="0" dirty="0"/>
              <a:t>Monthly income: $2500  Household size: 2    Benefit: Reduced</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29</a:t>
            </a:fld>
            <a:endParaRPr lang="en-US"/>
          </a:p>
        </p:txBody>
      </p:sp>
    </p:spTree>
    <p:extLst>
      <p:ext uri="{BB962C8B-B14F-4D97-AF65-F5344CB8AC3E}">
        <p14:creationId xmlns:p14="http://schemas.microsoft.com/office/powerpoint/2010/main" val="942027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Application is Complete: Contains adult signature, social</a:t>
            </a:r>
            <a:r>
              <a:rPr lang="en-US" baseline="0" dirty="0"/>
              <a:t> security number.  Remember, an application can still be considered complete without income reported (this application </a:t>
            </a:r>
            <a:r>
              <a:rPr lang="en-US" u="sng" baseline="0" dirty="0"/>
              <a:t>does</a:t>
            </a:r>
            <a:r>
              <a:rPr lang="en-US" baseline="0" dirty="0"/>
              <a:t> have an income)</a:t>
            </a:r>
            <a:endParaRPr lang="en-US" dirty="0"/>
          </a:p>
          <a:p>
            <a:r>
              <a:rPr lang="en-US" dirty="0"/>
              <a:t>Step</a:t>
            </a:r>
            <a:r>
              <a:rPr lang="en-US" baseline="0" dirty="0"/>
              <a:t> 1 – ‘Baby </a:t>
            </a:r>
            <a:r>
              <a:rPr lang="en-US" baseline="0" dirty="0" err="1"/>
              <a:t>Lum</a:t>
            </a:r>
            <a:r>
              <a:rPr lang="en-US" baseline="0" dirty="0"/>
              <a:t> (unborn)’ – cannot count an unborn child as a household member </a:t>
            </a:r>
          </a:p>
          <a:p>
            <a:r>
              <a:rPr lang="en-US" baseline="0" dirty="0"/>
              <a:t>             One student (Joe) is a foster child – student should be given free meals; however, this benefit does NOT extend to other children in household</a:t>
            </a:r>
          </a:p>
          <a:p>
            <a:r>
              <a:rPr lang="en-US" baseline="0" dirty="0"/>
              <a:t>Step 2 – No Issues</a:t>
            </a:r>
          </a:p>
          <a:p>
            <a:r>
              <a:rPr lang="en-US" baseline="0" dirty="0"/>
              <a:t>Step 3 – Application contains an income and frequency, as well as an SSN.  However, total household members may be incorrectly reported (Line F).  SFA should contact the household to confirm if ‘Baby </a:t>
            </a:r>
            <a:r>
              <a:rPr lang="en-US" baseline="0" dirty="0" err="1"/>
              <a:t>Lum</a:t>
            </a:r>
            <a:r>
              <a:rPr lang="en-US" baseline="0" dirty="0"/>
              <a:t>’ is indeed still unborn.  Because income is reported for multiple household members, and multiple frequencies, convert all income to annual to determine benefit eligibility</a:t>
            </a:r>
          </a:p>
          <a:p>
            <a:r>
              <a:rPr lang="en-US" baseline="0" dirty="0"/>
              <a:t>Step 4 – Application contains adult signature</a:t>
            </a:r>
          </a:p>
          <a:p>
            <a:r>
              <a:rPr lang="en-US" baseline="0" dirty="0"/>
              <a:t>Annual income: $51,800  Household size: 6 (until confirmation received on status of ‘Baby </a:t>
            </a:r>
            <a:r>
              <a:rPr lang="en-US" baseline="0" dirty="0" err="1"/>
              <a:t>Lum</a:t>
            </a:r>
            <a:r>
              <a:rPr lang="en-US" baseline="0" dirty="0"/>
              <a:t>’)   Benefit: Reduced (whether household is 6 or 5)</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30</a:t>
            </a:fld>
            <a:endParaRPr lang="en-US"/>
          </a:p>
        </p:txBody>
      </p:sp>
    </p:spTree>
    <p:extLst>
      <p:ext uri="{BB962C8B-B14F-4D97-AF65-F5344CB8AC3E}">
        <p14:creationId xmlns:p14="http://schemas.microsoft.com/office/powerpoint/2010/main" val="443860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Application is Complete: Contains adult signature, </a:t>
            </a:r>
            <a:r>
              <a:rPr lang="en-US" u="none" dirty="0"/>
              <a:t>social</a:t>
            </a:r>
            <a:r>
              <a:rPr lang="en-US" u="none" baseline="0" dirty="0"/>
              <a:t> security number (omit in this case since case number provided and Step 3 not completed).  </a:t>
            </a:r>
            <a:r>
              <a:rPr lang="en-US" baseline="0" dirty="0"/>
              <a:t>Remember, an application can still be considered complete without income reported </a:t>
            </a:r>
          </a:p>
          <a:p>
            <a:r>
              <a:rPr lang="en-US" dirty="0"/>
              <a:t>Step</a:t>
            </a:r>
            <a:r>
              <a:rPr lang="en-US" baseline="0" dirty="0"/>
              <a:t> 1 – No Issues</a:t>
            </a:r>
          </a:p>
          <a:p>
            <a:r>
              <a:rPr lang="en-US" baseline="0" dirty="0"/>
              <a:t>Step 2 – Checked ‘yes’, but SNAP or TANF number appears questionable.  School should check DC list on HCNP Systems to check if student has been matched</a:t>
            </a:r>
          </a:p>
          <a:p>
            <a:r>
              <a:rPr lang="en-US" baseline="0" dirty="0"/>
              <a:t>Step 3 – No Adult household members, yet application was signed by Henry Wong; Application is missing SSN and ‘no SSN’ box is not checked </a:t>
            </a:r>
          </a:p>
          <a:p>
            <a:r>
              <a:rPr lang="en-US" baseline="0" dirty="0"/>
              <a:t>Step 4 – Application has adult signature</a:t>
            </a:r>
          </a:p>
          <a:p>
            <a:r>
              <a:rPr lang="en-US" baseline="0" dirty="0"/>
              <a:t>If child is matched on DC list, child should be certified as free and direct certification letter should be sent home to household.  If child is NOT on DC list, contact the household to clarify case number to make eligibility certification. If household provides number and it is authentic, child should be certified as free by categorical eligibility.  </a:t>
            </a:r>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31</a:t>
            </a:fld>
            <a:endParaRPr lang="en-US"/>
          </a:p>
        </p:txBody>
      </p:sp>
    </p:spTree>
    <p:extLst>
      <p:ext uri="{BB962C8B-B14F-4D97-AF65-F5344CB8AC3E}">
        <p14:creationId xmlns:p14="http://schemas.microsoft.com/office/powerpoint/2010/main" val="1527597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Application is Complete: Contains adult signature, social</a:t>
            </a:r>
            <a:r>
              <a:rPr lang="en-US" baseline="0" dirty="0"/>
              <a:t> security number (this application does not have a social security number; therefore, application is considered incomplete and should be returned to household, with a request for a completed app).  Remember, an application can still be considered complete without income reported </a:t>
            </a:r>
          </a:p>
          <a:p>
            <a:r>
              <a:rPr lang="en-US" dirty="0"/>
              <a:t>Step</a:t>
            </a:r>
            <a:r>
              <a:rPr lang="en-US" baseline="0" dirty="0"/>
              <a:t> 1 – No Issues</a:t>
            </a:r>
          </a:p>
          <a:p>
            <a:r>
              <a:rPr lang="en-US" baseline="0" dirty="0"/>
              <a:t>Step 2 – No Issues</a:t>
            </a:r>
          </a:p>
          <a:p>
            <a:r>
              <a:rPr lang="en-US" baseline="0" dirty="0"/>
              <a:t>Step 3 – Income information for ‘Minoru’ is missing – income for this individual is assumed to be zero, and the application may still be certified.</a:t>
            </a:r>
          </a:p>
          <a:p>
            <a:r>
              <a:rPr lang="en-US" baseline="0" dirty="0"/>
              <a:t>Step 4 – Application contains adult signature</a:t>
            </a:r>
          </a:p>
          <a:p>
            <a:r>
              <a:rPr lang="en-US" baseline="0" dirty="0"/>
              <a:t>Annual income: $49,260  Household size: 6    Benefit: Free   This application is also error prone (within $1200 of annual income for free meals).  Certify the application and mark as ‘error prone’ for verification purposes</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32</a:t>
            </a:fld>
            <a:endParaRPr lang="en-US"/>
          </a:p>
        </p:txBody>
      </p:sp>
    </p:spTree>
    <p:extLst>
      <p:ext uri="{BB962C8B-B14F-4D97-AF65-F5344CB8AC3E}">
        <p14:creationId xmlns:p14="http://schemas.microsoft.com/office/powerpoint/2010/main" val="4217225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Application is Complete: Contains adult signature, social</a:t>
            </a:r>
            <a:r>
              <a:rPr lang="en-US" baseline="0" dirty="0"/>
              <a:t> security number.  Remember, an application can still be considered complete without income reported (this application </a:t>
            </a:r>
            <a:r>
              <a:rPr lang="en-US" u="sng" baseline="0" dirty="0"/>
              <a:t>does</a:t>
            </a:r>
            <a:r>
              <a:rPr lang="en-US" baseline="0" dirty="0"/>
              <a:t> have an income)</a:t>
            </a:r>
            <a:endParaRPr lang="en-US" dirty="0"/>
          </a:p>
          <a:p>
            <a:r>
              <a:rPr lang="en-US" dirty="0"/>
              <a:t>This application is missing an</a:t>
            </a:r>
            <a:r>
              <a:rPr lang="en-US" baseline="0" dirty="0"/>
              <a:t> adult signature – it is therefore incomplete and cannot be certified; household should be contacted to obtain signature.  Benefit is denied until complete application is received. </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33</a:t>
            </a:fld>
            <a:endParaRPr lang="en-US"/>
          </a:p>
        </p:txBody>
      </p:sp>
    </p:spTree>
    <p:extLst>
      <p:ext uri="{BB962C8B-B14F-4D97-AF65-F5344CB8AC3E}">
        <p14:creationId xmlns:p14="http://schemas.microsoft.com/office/powerpoint/2010/main" val="1411404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One of the quickest</a:t>
            </a:r>
            <a:r>
              <a:rPr lang="en-US" baseline="0" dirty="0"/>
              <a:t> and most efficient</a:t>
            </a:r>
            <a:r>
              <a:rPr lang="en-US" dirty="0"/>
              <a:t> ways</a:t>
            </a:r>
            <a:r>
              <a:rPr lang="en-US" baseline="0" dirty="0"/>
              <a:t> to reduce the number of meal applications you will have to process is to check the direct certification list in HCNP Systems after July 1, 2019 and send out the Direct Certification notices to the households.  Students that are Directly Certified do not need to have an application (if submitted) processed – they will be certified to receive free meals.  A letter informing the household of their direct certification and free status must be sent. </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4</a:t>
            </a:fld>
            <a:endParaRPr lang="en-US"/>
          </a:p>
        </p:txBody>
      </p:sp>
    </p:spTree>
    <p:extLst>
      <p:ext uri="{BB962C8B-B14F-4D97-AF65-F5344CB8AC3E}">
        <p14:creationId xmlns:p14="http://schemas.microsoft.com/office/powerpoint/2010/main" val="708457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Eligibility Manual</a:t>
            </a:r>
            <a:r>
              <a:rPr lang="en-US" baseline="0" dirty="0"/>
              <a:t> contains a wealth of information regarding F&amp;R Applications, including verification, certification requirements (approval/denial), and FAQs</a:t>
            </a:r>
          </a:p>
          <a:p>
            <a:endParaRPr lang="en-US" baseline="0" dirty="0"/>
          </a:p>
          <a:p>
            <a:r>
              <a:rPr lang="en-US" baseline="0" dirty="0"/>
              <a:t>USDA Policies are a great resource for more information. A few of the key policies regarding the F&amp;R Applications are listed here. </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34</a:t>
            </a:fld>
            <a:endParaRPr lang="en-US"/>
          </a:p>
        </p:txBody>
      </p:sp>
    </p:spTree>
    <p:extLst>
      <p:ext uri="{BB962C8B-B14F-4D97-AF65-F5344CB8AC3E}">
        <p14:creationId xmlns:p14="http://schemas.microsoft.com/office/powerpoint/2010/main" val="2563968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 2019-20</a:t>
            </a:r>
            <a:r>
              <a:rPr lang="en-US" baseline="0" dirty="0"/>
              <a:t> </a:t>
            </a:r>
            <a:r>
              <a:rPr lang="en-US" dirty="0"/>
              <a:t>version of the Free and Reduced Price Application</a:t>
            </a:r>
            <a:r>
              <a:rPr lang="en-US" baseline="0" dirty="0"/>
              <a:t> Prototype is available on HCNP web.  The only change to this years application is the school year listed at the top.</a:t>
            </a:r>
          </a:p>
          <a:p>
            <a:endParaRPr lang="en-US" baseline="0" dirty="0"/>
          </a:p>
          <a:p>
            <a:r>
              <a:rPr lang="en-US" baseline="0" dirty="0"/>
              <a:t>DO NOT use applications for SY 2018-19 for SY 2019-20 – discard all old applications.</a:t>
            </a:r>
          </a:p>
          <a:p>
            <a:endParaRPr lang="en-US" baseline="0" dirty="0"/>
          </a:p>
          <a:p>
            <a:r>
              <a:rPr lang="en-US" baseline="0" dirty="0"/>
              <a:t>The use of HCNP’s prototype application is NOT required.  However, if you choose to create your own application, you will need to make sure it contains all of the necessary information.</a:t>
            </a:r>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5</a:t>
            </a:fld>
            <a:endParaRPr lang="en-US"/>
          </a:p>
        </p:txBody>
      </p:sp>
    </p:spTree>
    <p:extLst>
      <p:ext uri="{BB962C8B-B14F-4D97-AF65-F5344CB8AC3E}">
        <p14:creationId xmlns:p14="http://schemas.microsoft.com/office/powerpoint/2010/main" val="172937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USDA released SP 09-2018 in March</a:t>
            </a:r>
            <a:r>
              <a:rPr lang="en-US" baseline="0" dirty="0"/>
              <a:t> – ‘Reducing School Meal Certification Error through Improved Online Application Design’</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6</a:t>
            </a:fld>
            <a:endParaRPr lang="en-US"/>
          </a:p>
        </p:txBody>
      </p:sp>
    </p:spTree>
    <p:extLst>
      <p:ext uri="{BB962C8B-B14F-4D97-AF65-F5344CB8AC3E}">
        <p14:creationId xmlns:p14="http://schemas.microsoft.com/office/powerpoint/2010/main" val="255313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SFAs should have these forms sent to all households at or near the beginning of the school year (July 1).   All forms will be made available on HCNP website.</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7</a:t>
            </a:fld>
            <a:endParaRPr lang="en-US"/>
          </a:p>
        </p:txBody>
      </p:sp>
    </p:spTree>
    <p:extLst>
      <p:ext uri="{BB962C8B-B14F-4D97-AF65-F5344CB8AC3E}">
        <p14:creationId xmlns:p14="http://schemas.microsoft.com/office/powerpoint/2010/main" val="1623637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forms are included</a:t>
            </a:r>
            <a:r>
              <a:rPr lang="en-US" baseline="0" dirty="0"/>
              <a:t> in your packet and are available on HCNP website. </a:t>
            </a:r>
          </a:p>
          <a:p>
            <a:endParaRPr lang="en-US" baseline="0" dirty="0"/>
          </a:p>
          <a:p>
            <a:r>
              <a:rPr lang="en-US" baseline="0" dirty="0"/>
              <a:t>The ‘sharing information’ forms ask households for permission to share info provided on F&amp;R apps to agencies such as CHIP so that they may contact households that have a child or children that may qualify for additional need-based programs.</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8</a:t>
            </a:fld>
            <a:endParaRPr lang="en-US"/>
          </a:p>
        </p:txBody>
      </p:sp>
    </p:spTree>
    <p:extLst>
      <p:ext uri="{BB962C8B-B14F-4D97-AF65-F5344CB8AC3E}">
        <p14:creationId xmlns:p14="http://schemas.microsoft.com/office/powerpoint/2010/main" val="134001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a:t>
            </a:r>
            <a:r>
              <a:rPr lang="en-US" baseline="0" dirty="0"/>
              <a:t> SFA required to send a press release.</a:t>
            </a:r>
          </a:p>
          <a:p>
            <a:endParaRPr lang="en-US" baseline="0" dirty="0"/>
          </a:p>
        </p:txBody>
      </p:sp>
      <p:sp>
        <p:nvSpPr>
          <p:cNvPr id="4" name="Slide Number Placeholder 3"/>
          <p:cNvSpPr>
            <a:spLocks noGrp="1"/>
          </p:cNvSpPr>
          <p:nvPr>
            <p:ph type="sldNum" sz="quarter" idx="10"/>
          </p:nvPr>
        </p:nvSpPr>
        <p:spPr/>
        <p:txBody>
          <a:bodyPr/>
          <a:lstStyle/>
          <a:p>
            <a:fld id="{EE981423-F079-4233-A313-39F16F0812A0}" type="slidenum">
              <a:rPr lang="en-US" smtClean="0"/>
              <a:t>9</a:t>
            </a:fld>
            <a:endParaRPr lang="en-US"/>
          </a:p>
        </p:txBody>
      </p:sp>
    </p:spTree>
    <p:extLst>
      <p:ext uri="{BB962C8B-B14F-4D97-AF65-F5344CB8AC3E}">
        <p14:creationId xmlns:p14="http://schemas.microsoft.com/office/powerpoint/2010/main" val="3012765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while you don’t have to use HCNP prototype application and forms, it is highly encouraged as</a:t>
            </a:r>
            <a:r>
              <a:rPr lang="en-US" baseline="0" dirty="0"/>
              <a:t> it will increase efficiency. </a:t>
            </a:r>
            <a:endParaRPr lang="en-US" dirty="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10</a:t>
            </a:fld>
            <a:endParaRPr lang="en-US"/>
          </a:p>
        </p:txBody>
      </p:sp>
    </p:spTree>
    <p:extLst>
      <p:ext uri="{BB962C8B-B14F-4D97-AF65-F5344CB8AC3E}">
        <p14:creationId xmlns:p14="http://schemas.microsoft.com/office/powerpoint/2010/main" val="2318814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4400">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normAutofit/>
          </a:bodyPr>
          <a:lstStyle>
            <a:lvl1pPr marL="0" indent="0" algn="r">
              <a:buNone/>
              <a:defRPr sz="20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83335" y="6041363"/>
            <a:ext cx="676893" cy="323812"/>
          </a:xfrm>
        </p:spPr>
        <p:txBody>
          <a:bodyPr/>
          <a:lstStyle>
            <a:lvl1pPr>
              <a:defRPr>
                <a:latin typeface="Arial Narrow" pitchFamily="34" charset="0"/>
              </a:defRPr>
            </a:lvl1p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a:xfrm>
            <a:off x="1983179" y="6041363"/>
            <a:ext cx="5442088" cy="311936"/>
          </a:xfrm>
        </p:spPr>
        <p:txBody>
          <a:bodyPr/>
          <a:lstStyle>
            <a:lvl1pPr>
              <a:defRPr>
                <a:latin typeface="Arial Narrow" pitchFamily="34" charset="0"/>
              </a:defRPr>
            </a:lvl1pPr>
          </a:lstStyle>
          <a:p>
            <a:endParaRPr lang="en-US" dirty="0"/>
          </a:p>
        </p:txBody>
      </p:sp>
      <p:sp>
        <p:nvSpPr>
          <p:cNvPr id="6" name="Slide Number Placeholder 5"/>
          <p:cNvSpPr>
            <a:spLocks noGrp="1"/>
          </p:cNvSpPr>
          <p:nvPr>
            <p:ph type="sldNum" sz="quarter" idx="12"/>
          </p:nvPr>
        </p:nvSpPr>
        <p:spPr>
          <a:xfrm>
            <a:off x="8585861" y="6041362"/>
            <a:ext cx="688142" cy="311937"/>
          </a:xfrm>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22" name="Picture 21"/>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6058162"/>
            <a:ext cx="1424227" cy="68702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625" y="762000"/>
            <a:ext cx="7768168" cy="3022600"/>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a:t>Click to edit Master title style</a:t>
            </a:r>
            <a:endParaRPr lang="en-US" dirty="0"/>
          </a:p>
        </p:txBody>
      </p:sp>
      <p:sp>
        <p:nvSpPr>
          <p:cNvPr id="23" name="Text Placeholder 9"/>
          <p:cNvSpPr>
            <a:spLocks noGrp="1"/>
          </p:cNvSpPr>
          <p:nvPr>
            <p:ph type="body" sz="quarter" idx="13"/>
          </p:nvPr>
        </p:nvSpPr>
        <p:spPr>
          <a:xfrm>
            <a:off x="1575689" y="3784600"/>
            <a:ext cx="7224524" cy="381000"/>
          </a:xfrm>
        </p:spPr>
        <p:txBody>
          <a:bodyPr anchor="ctr">
            <a:noAutofit/>
          </a:bodyPr>
          <a:lstStyle>
            <a:lvl1pPr marL="0" indent="0">
              <a:buFontTx/>
              <a:buNone/>
              <a:defRPr sz="1600">
                <a:solidFill>
                  <a:schemeClr val="tx1"/>
                </a:solidFill>
                <a:latin typeface="Arial" pitchFamily="34" charset="0"/>
                <a:cs typeface="Arial"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sp>
        <p:nvSpPr>
          <p:cNvPr id="20" name="TextBox 19"/>
          <p:cNvSpPr txBox="1"/>
          <p:nvPr/>
        </p:nvSpPr>
        <p:spPr>
          <a:xfrm>
            <a:off x="1180045" y="9427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effectLst/>
                <a:latin typeface="Arial" pitchFamily="34" charset="0"/>
                <a:cs typeface="Arial" pitchFamily="34" charset="0"/>
              </a:rPr>
              <a:t>“</a:t>
            </a:r>
          </a:p>
        </p:txBody>
      </p:sp>
      <p:sp>
        <p:nvSpPr>
          <p:cNvPr id="22" name="TextBox 21"/>
          <p:cNvSpPr txBox="1"/>
          <p:nvPr/>
        </p:nvSpPr>
        <p:spPr>
          <a:xfrm>
            <a:off x="9226386" y="30389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latin typeface="Arial" pitchFamily="34" charset="0"/>
                <a:cs typeface="Arial" pitchFamily="34" charset="0"/>
              </a:rPr>
              <a:t>”</a:t>
            </a:r>
            <a:endParaRPr lang="en-US" dirty="0">
              <a:solidFill>
                <a:schemeClr val="tx1"/>
              </a:solidFill>
              <a:latin typeface="Arial" pitchFamily="34" charset="0"/>
              <a:cs typeface="Arial" pitchFamily="34" charset="0"/>
            </a:endParaRP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557577" y="641268"/>
            <a:ext cx="7716426" cy="3371932"/>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608670" y="723900"/>
            <a:ext cx="7759697" cy="3022600"/>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solidFill>
                <a:latin typeface="Arial" pitchFamily="34" charset="0"/>
                <a:cs typeface="Arial"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sp>
        <p:nvSpPr>
          <p:cNvPr id="24" name="TextBox 23"/>
          <p:cNvSpPr txBox="1"/>
          <p:nvPr/>
        </p:nvSpPr>
        <p:spPr>
          <a:xfrm>
            <a:off x="1218145" y="9046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effectLst/>
                <a:latin typeface="Arial" pitchFamily="34" charset="0"/>
                <a:cs typeface="Arial" pitchFamily="34" charset="0"/>
              </a:rPr>
              <a:t>“</a:t>
            </a:r>
          </a:p>
        </p:txBody>
      </p:sp>
      <p:sp>
        <p:nvSpPr>
          <p:cNvPr id="25" name="TextBox 24"/>
          <p:cNvSpPr txBox="1"/>
          <p:nvPr/>
        </p:nvSpPr>
        <p:spPr>
          <a:xfrm>
            <a:off x="9235911" y="30008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effectLst/>
                <a:latin typeface="Arial" pitchFamily="34" charset="0"/>
                <a:cs typeface="Arial" pitchFamily="34" charset="0"/>
              </a:rPr>
              <a:t>”</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557577" y="547138"/>
            <a:ext cx="7716425" cy="3085062"/>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solidFill>
                <a:latin typeface="Arial" pitchFamily="34" charset="0"/>
                <a:cs typeface="Arial"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57577" y="609600"/>
            <a:ext cx="7716424" cy="1290452"/>
          </a:xfrm>
        </p:spPr>
        <p:txBody>
          <a:bodyPr>
            <a:normAutofit/>
          </a:bodyPr>
          <a:lstStyle>
            <a:lvl1pPr>
              <a:defRPr sz="3200">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55C6B4A9-1611-4792-9094-5F34BCA07E0B}" type="datetimeFigureOut">
              <a:rPr lang="en-US" smtClean="0"/>
              <a:pPr/>
              <a:t>2/28/2022</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89333C77-0158-454C-844F-B7AB9BD7DAD4}"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normAutofit/>
          </a:bodyPr>
          <a:lstStyle>
            <a:lvl1pPr>
              <a:defRPr sz="3200">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57577" y="609600"/>
            <a:ext cx="6179907" cy="5256810"/>
          </a:xfrm>
        </p:spPr>
        <p:txBody>
          <a:bodyPr vert="eaVert"/>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40672" y="609599"/>
            <a:ext cx="7433329" cy="1337954"/>
          </a:xfrm>
        </p:spPr>
        <p:txBody>
          <a:bodyPr>
            <a:normAutofit/>
          </a:bodyPr>
          <a:lstStyle>
            <a:lvl1pPr>
              <a:defRPr sz="3200">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solidFill>
                  <a:schemeClr val="tx1"/>
                </a:solidFill>
                <a:latin typeface="Arial" pitchFamily="34" charset="0"/>
                <a:cs typeface="Arial" pitchFamily="34" charset="0"/>
              </a:defRPr>
            </a:lvl1pPr>
            <a:lvl2pPr>
              <a:defRPr sz="1600">
                <a:solidFill>
                  <a:schemeClr val="tx1"/>
                </a:solidFill>
                <a:latin typeface="Arial" pitchFamily="34" charset="0"/>
                <a:cs typeface="Arial" pitchFamily="34" charset="0"/>
              </a:defRPr>
            </a:lvl2pPr>
            <a:lvl3pPr>
              <a:defRPr sz="1400">
                <a:solidFill>
                  <a:schemeClr val="tx1"/>
                </a:solidFill>
                <a:latin typeface="Arial" pitchFamily="34" charset="0"/>
                <a:cs typeface="Arial" pitchFamily="34" charset="0"/>
              </a:defRPr>
            </a:lvl3pPr>
            <a:lvl4pPr>
              <a:defRPr sz="1200">
                <a:solidFill>
                  <a:schemeClr val="tx1"/>
                </a:solidFill>
                <a:latin typeface="Arial" pitchFamily="34" charset="0"/>
                <a:cs typeface="Arial" pitchFamily="34" charset="0"/>
              </a:defRPr>
            </a:lvl4pPr>
            <a:lvl5pPr>
              <a:defRPr sz="1200">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lvl1pPr>
              <a:defRPr>
                <a:latin typeface="Arial Narrow"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400" b="0" cap="none">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lvl1pPr>
              <a:defRPr>
                <a:latin typeface="Arial Narrow"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16924" y="609600"/>
            <a:ext cx="7457077" cy="1314203"/>
          </a:xfrm>
        </p:spPr>
        <p:txBody>
          <a:bodyPr>
            <a:normAutofit/>
          </a:bodyPr>
          <a:lstStyle>
            <a:lvl1pPr>
              <a:defRPr sz="3200">
                <a:solidFill>
                  <a:schemeClr val="tx1"/>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Arial Narrow" pitchFamily="34" charset="0"/>
              </a:defRPr>
            </a:lvl1pPr>
          </a:lstStyle>
          <a:p>
            <a:fld id="{EB712588-04B1-427B-82EE-E8DB90309F08}" type="datetimeFigureOut">
              <a:rPr lang="en-US" smtClean="0"/>
              <a:pPr/>
              <a:t>2/28/2022</a:t>
            </a:fld>
            <a:endParaRPr lang="en-US" dirty="0"/>
          </a:p>
        </p:txBody>
      </p:sp>
      <p:sp>
        <p:nvSpPr>
          <p:cNvPr id="6" name="Footer Placeholder 5"/>
          <p:cNvSpPr>
            <a:spLocks noGrp="1"/>
          </p:cNvSpPr>
          <p:nvPr>
            <p:ph type="ftr" sz="quarter" idx="11"/>
          </p:nvPr>
        </p:nvSpPr>
        <p:spPr/>
        <p:txBody>
          <a:bodyPr/>
          <a:lstStyle>
            <a:lvl1pPr>
              <a:defRPr>
                <a:latin typeface="Arial Narrow"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Narrow" pitchFamily="34" charset="0"/>
              </a:defRPr>
            </a:lvl1pPr>
          </a:lstStyle>
          <a:p>
            <a:fld id="{6FF9F0C5-380F-41C2-899A-BAC0F0927E16}" type="slidenum">
              <a:rPr lang="en-US" smtClean="0"/>
              <a:pPr/>
              <a:t>‹#›</a:t>
            </a:fld>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6295" y="609600"/>
            <a:ext cx="7587705" cy="1302328"/>
          </a:xfrm>
        </p:spPr>
        <p:txBody>
          <a:bodyPr>
            <a:normAutofit/>
          </a:bodyPr>
          <a:lstStyle>
            <a:lvl1pPr>
              <a:defRPr sz="3200">
                <a:solidFill>
                  <a:schemeClr val="tx1"/>
                </a:solidFi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000" b="0">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000" b="0">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2/28/2022</a:t>
            </a:fld>
            <a:endParaRPr lang="en-US" dirty="0"/>
          </a:p>
        </p:txBody>
      </p:sp>
      <p:sp>
        <p:nvSpPr>
          <p:cNvPr id="8" name="Footer Placeholder 7"/>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81299" y="609599"/>
            <a:ext cx="7492702" cy="1349830"/>
          </a:xfrm>
        </p:spPr>
        <p:txBody>
          <a:bodyPr>
            <a:normAutofit/>
          </a:bodyPr>
          <a:lstStyle>
            <a:lvl1pPr>
              <a:defRPr sz="3200">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2/28/2022</a:t>
            </a:fld>
            <a:endParaRPr lang="en-US" dirty="0"/>
          </a:p>
        </p:txBody>
      </p:sp>
      <p:sp>
        <p:nvSpPr>
          <p:cNvPr id="4" name="Footer Placeholder 3"/>
          <p:cNvSpPr>
            <a:spLocks noGrp="1"/>
          </p:cNvSpPr>
          <p:nvPr>
            <p:ph type="ftr" sz="quarter" idx="11"/>
          </p:nvPr>
        </p:nvSpPr>
        <p:spPr/>
        <p:txBody>
          <a:bodyPr/>
          <a:lstStyle>
            <a:lvl1pPr>
              <a:defRPr>
                <a:latin typeface="Arial Narrow"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2/28/2022</a:t>
            </a:fld>
            <a:endParaRPr lang="en-US" dirty="0"/>
          </a:p>
        </p:txBody>
      </p:sp>
      <p:sp>
        <p:nvSpPr>
          <p:cNvPr id="3" name="Footer Placeholder 2"/>
          <p:cNvSpPr>
            <a:spLocks noGrp="1"/>
          </p:cNvSpPr>
          <p:nvPr>
            <p:ph type="ftr" sz="quarter" idx="11"/>
          </p:nvPr>
        </p:nvSpPr>
        <p:spPr/>
        <p:txBody>
          <a:bodyPr/>
          <a:lstStyle>
            <a:lvl1pPr>
              <a:defRPr>
                <a:latin typeface="Arial Narrow"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solidFill>
                  <a:schemeClr val="tx1"/>
                </a:solidFill>
                <a:latin typeface="Arial" pitchFamily="34" charset="0"/>
                <a:cs typeface="Arial"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42A54C80-263E-416B-A8E0-580EDEADCBDC}" type="datetimeFigureOut">
              <a:rPr lang="en-US" smtClean="0"/>
              <a:pPr/>
              <a:t>2/28/2022</a:t>
            </a:fld>
            <a:endParaRPr lang="en-US" dirty="0"/>
          </a:p>
        </p:txBody>
      </p:sp>
      <p:sp>
        <p:nvSpPr>
          <p:cNvPr id="6" name="Footer Placeholder 5"/>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519954A3-9DFD-4C44-94BA-B95130A3BA1C}"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662544" y="804000"/>
            <a:ext cx="7611457" cy="3651317"/>
          </a:xfrm>
        </p:spPr>
        <p:txBody>
          <a:bodyPr anchor="t">
            <a:normAutofit/>
          </a:bodyPr>
          <a:lstStyle>
            <a:lvl1pPr marL="0" indent="0" algn="ctr">
              <a:buNone/>
              <a:defRPr sz="1600">
                <a:solidFill>
                  <a:schemeClr val="tx1"/>
                </a:solidFill>
                <a:latin typeface="Arial" pitchFamily="34" charset="0"/>
                <a:cs typeface="Arial"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2/28/2022</a:t>
            </a:fld>
            <a:endParaRPr lang="en-US" dirty="0"/>
          </a:p>
        </p:txBody>
      </p:sp>
      <p:sp>
        <p:nvSpPr>
          <p:cNvPr id="6" name="Footer Placeholder 5"/>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2/28/2022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1" r:id="rId10"/>
    <p:sldLayoutId id="2147483660"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usda.gov/oascr/how-to-file-a-program-discrimination-complaint" TargetMode="External"/><Relationship Id="rId2" Type="http://schemas.openxmlformats.org/officeDocument/2006/relationships/hyperlink" Target="https://www.usda.gov/sites/default/files/documents/USDA-OASCR%20P-Complaint-Form-0508-0002-508-11-28-17Fax2Mail.pdf" TargetMode="External"/><Relationship Id="rId1" Type="http://schemas.openxmlformats.org/officeDocument/2006/relationships/slideLayout" Target="../slideLayouts/slideLayout2.xml"/><Relationship Id="rId4" Type="http://schemas.openxmlformats.org/officeDocument/2006/relationships/hyperlink" Target="mailto:program.intake@usd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nvSpPr>
        <p:spPr>
          <a:xfrm>
            <a:off x="834995" y="1632073"/>
            <a:ext cx="7766936" cy="1646302"/>
          </a:xfrm>
          <a:prstGeom prst="rect">
            <a:avLst/>
          </a:prstGeom>
        </p:spPr>
        <p:txBody>
          <a:bodyPr vert="horz" lIns="91440" tIns="45720" rIns="91440" bIns="45720" rtlCol="0" anchor="b">
            <a:noAutofit/>
          </a:bodyPr>
          <a:lstStyle>
            <a:lvl1pPr algn="r" defTabSz="457200" rtl="0" eaLnBrk="1" latinLnBrk="0" hangingPunct="1">
              <a:spcBef>
                <a:spcPct val="0"/>
              </a:spcBef>
              <a:buNone/>
              <a:defRPr sz="4400" kern="1200">
                <a:solidFill>
                  <a:schemeClr val="tx1"/>
                </a:solidFill>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b="1" dirty="0"/>
              <a:t>Free &amp; Reduced Price Meal Applications</a:t>
            </a:r>
          </a:p>
        </p:txBody>
      </p:sp>
      <p:sp>
        <p:nvSpPr>
          <p:cNvPr id="7" name="Subtitle 2"/>
          <p:cNvSpPr>
            <a:spLocks noGrp="1"/>
          </p:cNvSpPr>
          <p:nvPr/>
        </p:nvSpPr>
        <p:spPr>
          <a:xfrm>
            <a:off x="994999" y="3560303"/>
            <a:ext cx="2625546" cy="1043681"/>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2000" kern="1200">
                <a:solidFill>
                  <a:schemeClr val="tx1"/>
                </a:solidFill>
                <a:latin typeface="Arial" pitchFamily="34" charset="0"/>
                <a:ea typeface="+mn-ea"/>
                <a:cs typeface="Arial" pitchFamily="34" charset="0"/>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lnSpc>
                <a:spcPct val="110000"/>
              </a:lnSpc>
            </a:pPr>
            <a:r>
              <a:rPr lang="en-US" dirty="0"/>
              <a:t>June 2019</a:t>
            </a:r>
          </a:p>
        </p:txBody>
      </p:sp>
    </p:spTree>
    <p:extLst>
      <p:ext uri="{BB962C8B-B14F-4D97-AF65-F5344CB8AC3E}">
        <p14:creationId xmlns:p14="http://schemas.microsoft.com/office/powerpoint/2010/main" val="521040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27909" y="431470"/>
            <a:ext cx="7978602" cy="1320800"/>
          </a:xfrm>
        </p:spPr>
        <p:txBody>
          <a:bodyPr>
            <a:normAutofit/>
          </a:bodyPr>
          <a:lstStyle/>
          <a:p>
            <a:r>
              <a:rPr lang="en-US" sz="3600" b="1" dirty="0"/>
              <a:t>Step 2: Application Packet</a:t>
            </a:r>
          </a:p>
        </p:txBody>
      </p:sp>
      <p:sp>
        <p:nvSpPr>
          <p:cNvPr id="5" name="Content Placeholder 2"/>
          <p:cNvSpPr>
            <a:spLocks noGrp="1"/>
          </p:cNvSpPr>
          <p:nvPr>
            <p:ph idx="1"/>
          </p:nvPr>
        </p:nvSpPr>
        <p:spPr>
          <a:xfrm>
            <a:off x="499205" y="1709328"/>
            <a:ext cx="8596668" cy="3880773"/>
          </a:xfrm>
        </p:spPr>
        <p:txBody>
          <a:bodyPr>
            <a:noAutofit/>
          </a:bodyPr>
          <a:lstStyle/>
          <a:p>
            <a:r>
              <a:rPr lang="en-US" sz="2800" dirty="0"/>
              <a:t>Free and Reduced Price Application</a:t>
            </a:r>
          </a:p>
          <a:p>
            <a:pPr lvl="1"/>
            <a:r>
              <a:rPr lang="en-US" sz="2400" dirty="0"/>
              <a:t>If using HCNP Prototype, ensure school name is on front of application</a:t>
            </a:r>
          </a:p>
          <a:p>
            <a:r>
              <a:rPr lang="en-US" sz="2800" dirty="0"/>
              <a:t>Instructions and Frequently Asked Questions Forms</a:t>
            </a:r>
          </a:p>
          <a:p>
            <a:pPr lvl="1"/>
            <a:r>
              <a:rPr lang="en-US" sz="2400" dirty="0"/>
              <a:t>If using HCNP forms, fill in blanks with appropriate information</a:t>
            </a:r>
          </a:p>
          <a:p>
            <a:r>
              <a:rPr lang="en-US" sz="2800" dirty="0"/>
              <a:t>Print copies for every student enrolled at each school</a:t>
            </a:r>
          </a:p>
          <a:p>
            <a:pPr lvl="1"/>
            <a:r>
              <a:rPr lang="en-US" sz="2400" dirty="0"/>
              <a:t>Application, Instructions, FAQs</a:t>
            </a:r>
          </a:p>
        </p:txBody>
      </p:sp>
    </p:spTree>
    <p:extLst>
      <p:ext uri="{BB962C8B-B14F-4D97-AF65-F5344CB8AC3E}">
        <p14:creationId xmlns:p14="http://schemas.microsoft.com/office/powerpoint/2010/main" val="901239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16033" y="419595"/>
            <a:ext cx="7978602" cy="1320800"/>
          </a:xfrm>
        </p:spPr>
        <p:txBody>
          <a:bodyPr>
            <a:normAutofit/>
          </a:bodyPr>
          <a:lstStyle/>
          <a:p>
            <a:r>
              <a:rPr lang="en-US" sz="3600" b="1" dirty="0"/>
              <a:t>Step 3: Sending to Households</a:t>
            </a:r>
          </a:p>
        </p:txBody>
      </p:sp>
      <p:sp>
        <p:nvSpPr>
          <p:cNvPr id="5" name="Content Placeholder 2"/>
          <p:cNvSpPr>
            <a:spLocks noGrp="1"/>
          </p:cNvSpPr>
          <p:nvPr>
            <p:ph idx="1"/>
          </p:nvPr>
        </p:nvSpPr>
        <p:spPr>
          <a:xfrm>
            <a:off x="511080" y="1673700"/>
            <a:ext cx="8596668" cy="3880773"/>
          </a:xfrm>
        </p:spPr>
        <p:txBody>
          <a:bodyPr>
            <a:noAutofit/>
          </a:bodyPr>
          <a:lstStyle/>
          <a:p>
            <a:r>
              <a:rPr lang="en-US" sz="2800" dirty="0"/>
              <a:t>School year begins July 1</a:t>
            </a:r>
            <a:r>
              <a:rPr lang="en-US" sz="2800" baseline="30000" dirty="0"/>
              <a:t>st</a:t>
            </a:r>
            <a:endParaRPr lang="en-US" sz="2800" dirty="0"/>
          </a:p>
          <a:p>
            <a:pPr lvl="1"/>
            <a:r>
              <a:rPr lang="en-US" sz="2400" dirty="0"/>
              <a:t>Send application packet near beginning of school year to allow time to process </a:t>
            </a:r>
          </a:p>
          <a:p>
            <a:r>
              <a:rPr lang="en-US" sz="2800" dirty="0"/>
              <a:t>Best practices for making materials available:</a:t>
            </a:r>
          </a:p>
          <a:p>
            <a:pPr lvl="1"/>
            <a:r>
              <a:rPr lang="en-US" sz="2400" dirty="0"/>
              <a:t>Send home with each student on first day of school</a:t>
            </a:r>
          </a:p>
          <a:p>
            <a:pPr lvl="1"/>
            <a:r>
              <a:rPr lang="en-US" sz="2400" dirty="0"/>
              <a:t>Mail to household (email as an alternative)</a:t>
            </a:r>
          </a:p>
          <a:p>
            <a:pPr lvl="1"/>
            <a:r>
              <a:rPr lang="en-US" sz="2400" dirty="0"/>
              <a:t>Put in registration/enrollment packet</a:t>
            </a:r>
          </a:p>
          <a:p>
            <a:pPr lvl="1"/>
            <a:r>
              <a:rPr lang="en-US" sz="2400" dirty="0"/>
              <a:t>Put with school newsletter, if applicable</a:t>
            </a:r>
          </a:p>
          <a:p>
            <a:pPr lvl="1"/>
            <a:r>
              <a:rPr lang="en-US" sz="2400" dirty="0"/>
              <a:t>Post on school website, if applicable</a:t>
            </a:r>
          </a:p>
        </p:txBody>
      </p:sp>
      <p:pic>
        <p:nvPicPr>
          <p:cNvPr id="6" name="Picture 2" descr="C:\Users\Derek Vidinha\AppData\Local\Microsoft\Windows\Temporary Internet Files\Content.IE5\KGOLJVL4\assessment_000[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2190" y="4845132"/>
            <a:ext cx="1298192" cy="1303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64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96087" y="1566822"/>
            <a:ext cx="8596668" cy="3880773"/>
          </a:xfrm>
        </p:spPr>
        <p:txBody>
          <a:bodyPr>
            <a:normAutofit/>
          </a:bodyPr>
          <a:lstStyle/>
          <a:p>
            <a:pPr marL="0" indent="0" algn="ctr">
              <a:buNone/>
            </a:pPr>
            <a:r>
              <a:rPr lang="en-US" sz="4000" b="1" dirty="0"/>
              <a:t>Remember, you </a:t>
            </a:r>
            <a:r>
              <a:rPr lang="en-US" sz="4000" b="1" u="sng" dirty="0"/>
              <a:t>CANNOT</a:t>
            </a:r>
            <a:r>
              <a:rPr lang="en-US" sz="4000" b="1" dirty="0"/>
              <a:t> require any child or household to submit an application.  However, they must be aware that they have the right to do so, at any time during the school year. </a:t>
            </a:r>
          </a:p>
        </p:txBody>
      </p:sp>
    </p:spTree>
    <p:extLst>
      <p:ext uri="{BB962C8B-B14F-4D97-AF65-F5344CB8AC3E}">
        <p14:creationId xmlns:p14="http://schemas.microsoft.com/office/powerpoint/2010/main" val="3557276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61655" y="478971"/>
            <a:ext cx="7978602" cy="1320800"/>
          </a:xfrm>
        </p:spPr>
        <p:txBody>
          <a:bodyPr>
            <a:normAutofit/>
          </a:bodyPr>
          <a:lstStyle/>
          <a:p>
            <a:r>
              <a:rPr lang="en-US" sz="3600" b="1" dirty="0"/>
              <a:t> A Word on Confidentiality</a:t>
            </a:r>
          </a:p>
        </p:txBody>
      </p:sp>
      <p:pic>
        <p:nvPicPr>
          <p:cNvPr id="5" name="Picture 3" descr="C:\Users\Derek Vidinha\AppData\Local\Microsoft\Windows\Temporary Internet Files\Content.IE5\KGOLJVL4\confidential[1].jp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33953" y="475014"/>
            <a:ext cx="1882372" cy="124097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629833" y="2010750"/>
            <a:ext cx="8596668" cy="3880773"/>
          </a:xfrm>
        </p:spPr>
        <p:txBody>
          <a:bodyPr>
            <a:noAutofit/>
          </a:bodyPr>
          <a:lstStyle/>
          <a:p>
            <a:r>
              <a:rPr lang="en-US" sz="3200" dirty="0"/>
              <a:t>Please use caution when handling applications – they contain sensitive and confidential information</a:t>
            </a:r>
          </a:p>
          <a:p>
            <a:pPr lvl="1"/>
            <a:r>
              <a:rPr lang="en-US" sz="2800" dirty="0"/>
              <a:t>Name, address, household size, income, ethnicity/race, etc.</a:t>
            </a:r>
          </a:p>
          <a:p>
            <a:r>
              <a:rPr lang="en-US" sz="3200" dirty="0"/>
              <a:t>A student’s eligibility must never be publicized or made accessible to unauthorized individuals</a:t>
            </a:r>
          </a:p>
        </p:txBody>
      </p:sp>
    </p:spTree>
    <p:extLst>
      <p:ext uri="{BB962C8B-B14F-4D97-AF65-F5344CB8AC3E}">
        <p14:creationId xmlns:p14="http://schemas.microsoft.com/office/powerpoint/2010/main" val="2271321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44781" y="467096"/>
            <a:ext cx="7978602" cy="1320800"/>
          </a:xfrm>
        </p:spPr>
        <p:txBody>
          <a:bodyPr>
            <a:normAutofit/>
          </a:bodyPr>
          <a:lstStyle/>
          <a:p>
            <a:r>
              <a:rPr lang="en-US" sz="3600" b="1" dirty="0"/>
              <a:t>Step 4: Processing Applications</a:t>
            </a:r>
          </a:p>
        </p:txBody>
      </p:sp>
      <p:sp>
        <p:nvSpPr>
          <p:cNvPr id="5" name="Content Placeholder 2"/>
          <p:cNvSpPr>
            <a:spLocks noGrp="1"/>
          </p:cNvSpPr>
          <p:nvPr>
            <p:ph idx="1"/>
          </p:nvPr>
        </p:nvSpPr>
        <p:spPr>
          <a:xfrm>
            <a:off x="439828" y="2006210"/>
            <a:ext cx="8596668" cy="3880773"/>
          </a:xfrm>
        </p:spPr>
        <p:txBody>
          <a:bodyPr>
            <a:noAutofit/>
          </a:bodyPr>
          <a:lstStyle/>
          <a:p>
            <a:r>
              <a:rPr lang="en-US" sz="2800" dirty="0"/>
              <a:t>Date stamp applications when they are returned to school</a:t>
            </a:r>
          </a:p>
          <a:p>
            <a:r>
              <a:rPr lang="en-US" sz="2800" dirty="0"/>
              <a:t>Application must be processed </a:t>
            </a:r>
            <a:r>
              <a:rPr lang="en-US" sz="2800" b="1" dirty="0"/>
              <a:t>within</a:t>
            </a:r>
            <a:r>
              <a:rPr lang="en-US" sz="2800" dirty="0"/>
              <a:t> </a:t>
            </a:r>
            <a:r>
              <a:rPr lang="en-US" sz="2800" b="1" dirty="0"/>
              <a:t>10 operating days</a:t>
            </a:r>
            <a:r>
              <a:rPr lang="en-US" sz="2800" dirty="0"/>
              <a:t> of receipt</a:t>
            </a:r>
          </a:p>
          <a:p>
            <a:r>
              <a:rPr lang="en-US" sz="2800" dirty="0"/>
              <a:t>Check applications for completeness</a:t>
            </a:r>
          </a:p>
          <a:p>
            <a:r>
              <a:rPr lang="en-US" sz="2800" dirty="0"/>
              <a:t>Remember: the sooner you process and certify an application, the sooner that student receives the benefit they are entitled to</a:t>
            </a:r>
          </a:p>
        </p:txBody>
      </p:sp>
    </p:spTree>
    <p:extLst>
      <p:ext uri="{BB962C8B-B14F-4D97-AF65-F5344CB8AC3E}">
        <p14:creationId xmlns:p14="http://schemas.microsoft.com/office/powerpoint/2010/main" val="2566471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82289" y="467096"/>
            <a:ext cx="7978602" cy="1320800"/>
          </a:xfrm>
        </p:spPr>
        <p:txBody>
          <a:bodyPr>
            <a:normAutofit/>
          </a:bodyPr>
          <a:lstStyle/>
          <a:p>
            <a:r>
              <a:rPr lang="en-US" sz="3600" b="1" dirty="0"/>
              <a:t>Incomplete Applications</a:t>
            </a:r>
          </a:p>
        </p:txBody>
      </p:sp>
      <p:sp>
        <p:nvSpPr>
          <p:cNvPr id="5" name="Content Placeholder 2"/>
          <p:cNvSpPr>
            <a:spLocks noGrp="1"/>
          </p:cNvSpPr>
          <p:nvPr>
            <p:ph idx="1"/>
          </p:nvPr>
        </p:nvSpPr>
        <p:spPr>
          <a:xfrm>
            <a:off x="510648" y="1911927"/>
            <a:ext cx="8596668" cy="3880773"/>
          </a:xfrm>
        </p:spPr>
        <p:txBody>
          <a:bodyPr>
            <a:noAutofit/>
          </a:bodyPr>
          <a:lstStyle/>
          <a:p>
            <a:r>
              <a:rPr lang="en-US" sz="2800" dirty="0"/>
              <a:t>Number of household members does not equal number of names on application</a:t>
            </a:r>
          </a:p>
          <a:p>
            <a:r>
              <a:rPr lang="en-US" sz="2800" dirty="0"/>
              <a:t>Frequency of income is missing</a:t>
            </a:r>
          </a:p>
          <a:p>
            <a:r>
              <a:rPr lang="en-US" sz="2800" dirty="0"/>
              <a:t>Missing SNAP/TANF number (when #2 was checked ‘yes’)</a:t>
            </a:r>
          </a:p>
          <a:p>
            <a:r>
              <a:rPr lang="en-US" sz="2800" dirty="0"/>
              <a:t>SNAP/TANF number is questionable</a:t>
            </a:r>
          </a:p>
          <a:p>
            <a:r>
              <a:rPr lang="en-US" sz="2800" dirty="0"/>
              <a:t>No adult signature</a:t>
            </a:r>
          </a:p>
          <a:p>
            <a:r>
              <a:rPr lang="en-US" sz="2800" dirty="0"/>
              <a:t>No SS# and ‘none’ box is not checked</a:t>
            </a:r>
          </a:p>
        </p:txBody>
      </p:sp>
      <p:pic>
        <p:nvPicPr>
          <p:cNvPr id="6" name="Picture 5" descr="C:\Users\lchar\AppData\Local\Microsoft\Windows\Temporary Internet Files\Content.IE5\QQ68T3DX\Questioning%20Smiley%20for%20web[1].gif"/>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15893" y="498763"/>
            <a:ext cx="1294236" cy="119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77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5411" y="431470"/>
            <a:ext cx="7978602" cy="1320800"/>
          </a:xfrm>
        </p:spPr>
        <p:txBody>
          <a:bodyPr>
            <a:normAutofit/>
          </a:bodyPr>
          <a:lstStyle/>
          <a:p>
            <a:r>
              <a:rPr lang="en-US" sz="3600" b="1" dirty="0"/>
              <a:t>Indication of ‘No Income’</a:t>
            </a:r>
          </a:p>
        </p:txBody>
      </p:sp>
      <p:sp>
        <p:nvSpPr>
          <p:cNvPr id="5" name="Content Placeholder 2"/>
          <p:cNvSpPr>
            <a:spLocks noGrp="1"/>
          </p:cNvSpPr>
          <p:nvPr>
            <p:ph idx="1"/>
          </p:nvPr>
        </p:nvSpPr>
        <p:spPr>
          <a:xfrm>
            <a:off x="463579" y="1709326"/>
            <a:ext cx="8596668" cy="3880773"/>
          </a:xfrm>
        </p:spPr>
        <p:txBody>
          <a:bodyPr>
            <a:noAutofit/>
          </a:bodyPr>
          <a:lstStyle/>
          <a:p>
            <a:r>
              <a:rPr lang="en-US" sz="2800" dirty="0"/>
              <a:t>Application instructions state how a household should report income</a:t>
            </a:r>
          </a:p>
          <a:p>
            <a:pPr lvl="1"/>
            <a:r>
              <a:rPr lang="en-US" sz="2400" dirty="0"/>
              <a:t>If a household member(s) does not have income, they should mark ‘zero’ in income field</a:t>
            </a:r>
          </a:p>
          <a:p>
            <a:pPr lvl="1"/>
            <a:r>
              <a:rPr lang="en-US" sz="2400" dirty="0"/>
              <a:t>Leaving income field blank is indicative of ‘no income’</a:t>
            </a:r>
          </a:p>
          <a:p>
            <a:pPr>
              <a:lnSpc>
                <a:spcPct val="150000"/>
              </a:lnSpc>
            </a:pPr>
            <a:r>
              <a:rPr lang="en-US" sz="2800" dirty="0"/>
              <a:t>An application with a blank income field is considered </a:t>
            </a:r>
            <a:r>
              <a:rPr lang="en-US" sz="2800" u="sng" dirty="0"/>
              <a:t>complete and can be processed</a:t>
            </a:r>
          </a:p>
          <a:p>
            <a:pPr lvl="1"/>
            <a:r>
              <a:rPr lang="en-US" sz="2400" dirty="0"/>
              <a:t>Suspicious applications – Verify for Cause (October)</a:t>
            </a:r>
          </a:p>
        </p:txBody>
      </p:sp>
    </p:spTree>
    <p:extLst>
      <p:ext uri="{BB962C8B-B14F-4D97-AF65-F5344CB8AC3E}">
        <p14:creationId xmlns:p14="http://schemas.microsoft.com/office/powerpoint/2010/main" val="3080278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11036" y="490847"/>
            <a:ext cx="7978602" cy="1320800"/>
          </a:xfrm>
        </p:spPr>
        <p:txBody>
          <a:bodyPr>
            <a:normAutofit/>
          </a:bodyPr>
          <a:lstStyle/>
          <a:p>
            <a:r>
              <a:rPr lang="en-US" sz="3600" b="1" dirty="0"/>
              <a:t>Income Eligibility Guidelines</a:t>
            </a:r>
          </a:p>
        </p:txBody>
      </p:sp>
      <p:pic>
        <p:nvPicPr>
          <p:cNvPr id="5" name="Picture 2" descr="C:\Users\Derek Vidinha\AppData\Local\Microsoft\Windows\Temporary Internet Files\Content.IE5\Z178E2N6\paycheck[1].gif"/>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412645" y="807522"/>
            <a:ext cx="875273" cy="154082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417771" y="1767933"/>
            <a:ext cx="8596668" cy="3880773"/>
          </a:xfrm>
        </p:spPr>
        <p:txBody>
          <a:bodyPr>
            <a:noAutofit/>
          </a:bodyPr>
          <a:lstStyle/>
          <a:p>
            <a:r>
              <a:rPr lang="en-US" sz="3200" dirty="0"/>
              <a:t>Not available to general public</a:t>
            </a:r>
          </a:p>
          <a:p>
            <a:r>
              <a:rPr lang="en-US" sz="3200" dirty="0"/>
              <a:t>Ensure you are using SY 2019-20 guidelines</a:t>
            </a:r>
          </a:p>
          <a:p>
            <a:r>
              <a:rPr lang="en-US" sz="3200" dirty="0"/>
              <a:t>Conversion factors are on bottom back of HCNP prototype application</a:t>
            </a:r>
          </a:p>
          <a:p>
            <a:r>
              <a:rPr lang="en-US" sz="3200" dirty="0"/>
              <a:t>If application indicates multiple income frequencies:</a:t>
            </a:r>
          </a:p>
          <a:p>
            <a:pPr lvl="1"/>
            <a:r>
              <a:rPr lang="en-US" sz="2800" dirty="0"/>
              <a:t>Convert to annual income then make determination</a:t>
            </a:r>
          </a:p>
        </p:txBody>
      </p:sp>
    </p:spTree>
    <p:extLst>
      <p:ext uri="{BB962C8B-B14F-4D97-AF65-F5344CB8AC3E}">
        <p14:creationId xmlns:p14="http://schemas.microsoft.com/office/powerpoint/2010/main" val="2322466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92283" y="431470"/>
            <a:ext cx="7978602" cy="1320800"/>
          </a:xfrm>
        </p:spPr>
        <p:txBody>
          <a:bodyPr>
            <a:normAutofit/>
          </a:bodyPr>
          <a:lstStyle/>
          <a:p>
            <a:r>
              <a:rPr lang="en-US" sz="3600" b="1" dirty="0"/>
              <a:t>Finish Processing the Application</a:t>
            </a:r>
          </a:p>
        </p:txBody>
      </p:sp>
      <p:sp>
        <p:nvSpPr>
          <p:cNvPr id="5" name="Content Placeholder 2"/>
          <p:cNvSpPr>
            <a:spLocks noGrp="1"/>
          </p:cNvSpPr>
          <p:nvPr>
            <p:ph idx="1"/>
          </p:nvPr>
        </p:nvSpPr>
        <p:spPr>
          <a:xfrm>
            <a:off x="617957" y="1875581"/>
            <a:ext cx="8596668" cy="3880773"/>
          </a:xfrm>
        </p:spPr>
        <p:txBody>
          <a:bodyPr>
            <a:normAutofit/>
          </a:bodyPr>
          <a:lstStyle/>
          <a:p>
            <a:r>
              <a:rPr lang="en-US" sz="2800" dirty="0"/>
              <a:t>Complete bottom portion of back page (FOR SCHOOL USE ONLY)</a:t>
            </a:r>
          </a:p>
          <a:p>
            <a:r>
              <a:rPr lang="en-US" sz="2800" dirty="0"/>
              <a:t>Determining official signs, dates, and designates eligibility</a:t>
            </a:r>
          </a:p>
          <a:p>
            <a:r>
              <a:rPr lang="en-US" sz="2800" dirty="0"/>
              <a:t>Confirming official checks the application, signs and dates the form</a:t>
            </a:r>
          </a:p>
        </p:txBody>
      </p:sp>
      <p:pic>
        <p:nvPicPr>
          <p:cNvPr id="6" name="Picture 5" descr="C:\Users\lchar\AppData\Local\Microsoft\Windows\Temporary Internet Files\Content.IE5\D3W2X80S\checklist[1].pn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6790" y="5082640"/>
            <a:ext cx="1573701" cy="1520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614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17914" y="573974"/>
            <a:ext cx="7978602" cy="1320800"/>
          </a:xfrm>
        </p:spPr>
        <p:txBody>
          <a:bodyPr>
            <a:normAutofit/>
          </a:bodyPr>
          <a:lstStyle/>
          <a:p>
            <a:r>
              <a:rPr lang="en-US" sz="3600" b="1" dirty="0"/>
              <a:t>Notice of Approval or Denial</a:t>
            </a:r>
          </a:p>
        </p:txBody>
      </p:sp>
      <p:sp>
        <p:nvSpPr>
          <p:cNvPr id="5" name="Content Placeholder 2"/>
          <p:cNvSpPr>
            <a:spLocks noGrp="1"/>
          </p:cNvSpPr>
          <p:nvPr>
            <p:ph idx="1"/>
          </p:nvPr>
        </p:nvSpPr>
        <p:spPr>
          <a:xfrm>
            <a:off x="546706" y="1863707"/>
            <a:ext cx="8596668" cy="3880773"/>
          </a:xfrm>
        </p:spPr>
        <p:txBody>
          <a:bodyPr>
            <a:normAutofit lnSpcReduction="10000"/>
          </a:bodyPr>
          <a:lstStyle/>
          <a:p>
            <a:r>
              <a:rPr lang="en-US" sz="3200" dirty="0"/>
              <a:t>ALL households must be notified of their eligibility status</a:t>
            </a:r>
          </a:p>
          <a:p>
            <a:r>
              <a:rPr lang="en-US" sz="3200" dirty="0"/>
              <a:t>Make two copies of the letter:</a:t>
            </a:r>
          </a:p>
          <a:p>
            <a:pPr lvl="1"/>
            <a:r>
              <a:rPr lang="en-US" sz="2800" dirty="0"/>
              <a:t>Send the original to the household</a:t>
            </a:r>
          </a:p>
          <a:p>
            <a:pPr lvl="1"/>
            <a:r>
              <a:rPr lang="en-US" sz="2800" dirty="0"/>
              <a:t>Keep a copy on file at school</a:t>
            </a:r>
          </a:p>
          <a:p>
            <a:r>
              <a:rPr lang="en-US" sz="3200" dirty="0"/>
              <a:t>A letter template is available for use on HCNP’s website</a:t>
            </a:r>
          </a:p>
          <a:p>
            <a:pPr marL="0" indent="0">
              <a:buNone/>
            </a:pPr>
            <a:endParaRPr lang="en-US" sz="2000" dirty="0"/>
          </a:p>
        </p:txBody>
      </p:sp>
      <p:pic>
        <p:nvPicPr>
          <p:cNvPr id="6" name="Picture 2" descr="C:\Users\Derek Vidinha\AppData\Local\Microsoft\Windows\Temporary Internet Files\Content.IE5\O3A4YJAV\Mailbox-PNG-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34" y="2885703"/>
            <a:ext cx="1280453" cy="128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101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1643562" y="357913"/>
            <a:ext cx="7978602"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kern="1200">
                <a:solidFill>
                  <a:schemeClr val="tx1"/>
                </a:solidFill>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a:t>Purpose of Applications</a:t>
            </a:r>
          </a:p>
        </p:txBody>
      </p:sp>
      <p:sp>
        <p:nvSpPr>
          <p:cNvPr id="5" name="Content Placeholder 2"/>
          <p:cNvSpPr>
            <a:spLocks noGrp="1"/>
          </p:cNvSpPr>
          <p:nvPr/>
        </p:nvSpPr>
        <p:spPr>
          <a:xfrm>
            <a:off x="633885" y="1714247"/>
            <a:ext cx="8596668" cy="38807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solidFill>
                <a:latin typeface="Arial" pitchFamily="34" charset="0"/>
                <a:ea typeface="+mn-ea"/>
                <a:cs typeface="Arial"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solidFill>
                <a:latin typeface="Arial" pitchFamily="34" charset="0"/>
                <a:ea typeface="+mn-ea"/>
                <a:cs typeface="Arial"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solidFill>
                <a:latin typeface="Arial" pitchFamily="34" charset="0"/>
                <a:ea typeface="+mn-ea"/>
                <a:cs typeface="Arial"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solidFill>
                <a:latin typeface="Arial" pitchFamily="34" charset="0"/>
                <a:ea typeface="+mn-ea"/>
                <a:cs typeface="Arial"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a:t>Documentation required for student to receive free or reduced benefits</a:t>
            </a:r>
          </a:p>
          <a:p>
            <a:pPr lvl="1"/>
            <a:r>
              <a:rPr lang="en-US" sz="2400" dirty="0"/>
              <a:t>Identified Students (Direct Certifications, Migrant, Homeless, etc.)</a:t>
            </a:r>
          </a:p>
          <a:p>
            <a:pPr lvl="1"/>
            <a:r>
              <a:rPr lang="en-US" sz="2400" dirty="0"/>
              <a:t>Meal Applications</a:t>
            </a:r>
            <a:endParaRPr lang="en-US" sz="2800" dirty="0"/>
          </a:p>
          <a:p>
            <a:pPr>
              <a:lnSpc>
                <a:spcPct val="150000"/>
              </a:lnSpc>
            </a:pPr>
            <a:r>
              <a:rPr lang="en-US" sz="2800" dirty="0"/>
              <a:t>Without documentation, student must pay for meals</a:t>
            </a:r>
          </a:p>
        </p:txBody>
      </p:sp>
    </p:spTree>
    <p:extLst>
      <p:ext uri="{BB962C8B-B14F-4D97-AF65-F5344CB8AC3E}">
        <p14:creationId xmlns:p14="http://schemas.microsoft.com/office/powerpoint/2010/main" val="2523291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99161" y="502722"/>
            <a:ext cx="7978602" cy="1320800"/>
          </a:xfrm>
        </p:spPr>
        <p:txBody>
          <a:bodyPr>
            <a:normAutofit/>
          </a:bodyPr>
          <a:lstStyle/>
          <a:p>
            <a:r>
              <a:rPr lang="en-US" sz="3600" b="1" dirty="0"/>
              <a:t>Discontinuing Benefits</a:t>
            </a:r>
          </a:p>
        </p:txBody>
      </p:sp>
      <p:pic>
        <p:nvPicPr>
          <p:cNvPr id="5" name="Picture 2" descr="C:\Users\lchar\AppData\Local\Microsoft\Windows\Temporary Internet Files\Content.IE5\U2C1IYZ1\isolated-stop-sig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2177" y="439386"/>
            <a:ext cx="1718396" cy="101830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343905" y="1685576"/>
            <a:ext cx="8596668" cy="3880773"/>
          </a:xfrm>
        </p:spPr>
        <p:txBody>
          <a:bodyPr>
            <a:noAutofit/>
          </a:bodyPr>
          <a:lstStyle/>
          <a:p>
            <a:r>
              <a:rPr lang="en-US" sz="3200" dirty="0"/>
              <a:t>Per CFR 245.6(c)(2) – student’s eligibility from previous SY carries over for up to 30 operating days of new school year</a:t>
            </a:r>
          </a:p>
          <a:p>
            <a:r>
              <a:rPr lang="en-US" sz="3200" dirty="0"/>
              <a:t>At end of 30 operating days, benefits must be stopped if:</a:t>
            </a:r>
          </a:p>
          <a:p>
            <a:pPr lvl="1"/>
            <a:r>
              <a:rPr lang="en-US" sz="2800" dirty="0"/>
              <a:t>An application for current SY has not been submitted</a:t>
            </a:r>
          </a:p>
          <a:p>
            <a:pPr lvl="1"/>
            <a:r>
              <a:rPr lang="en-US" sz="2800" dirty="0"/>
              <a:t>The child has been determined to be ineligible based on new application</a:t>
            </a:r>
          </a:p>
        </p:txBody>
      </p:sp>
    </p:spTree>
    <p:extLst>
      <p:ext uri="{BB962C8B-B14F-4D97-AF65-F5344CB8AC3E}">
        <p14:creationId xmlns:p14="http://schemas.microsoft.com/office/powerpoint/2010/main" val="1189907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046" y="490846"/>
            <a:ext cx="7433329" cy="1337954"/>
          </a:xfrm>
        </p:spPr>
        <p:txBody>
          <a:bodyPr>
            <a:normAutofit/>
          </a:bodyPr>
          <a:lstStyle/>
          <a:p>
            <a:r>
              <a:rPr lang="en-US" sz="3600" b="1" dirty="0"/>
              <a:t>Carryover Period</a:t>
            </a:r>
          </a:p>
        </p:txBody>
      </p:sp>
      <p:sp>
        <p:nvSpPr>
          <p:cNvPr id="3" name="Content Placeholder 2"/>
          <p:cNvSpPr>
            <a:spLocks noGrp="1"/>
          </p:cNvSpPr>
          <p:nvPr>
            <p:ph idx="1"/>
          </p:nvPr>
        </p:nvSpPr>
        <p:spPr>
          <a:xfrm>
            <a:off x="677334" y="2267464"/>
            <a:ext cx="8596668" cy="3880773"/>
          </a:xfrm>
        </p:spPr>
        <p:txBody>
          <a:bodyPr>
            <a:normAutofit lnSpcReduction="10000"/>
          </a:bodyPr>
          <a:lstStyle/>
          <a:p>
            <a:r>
              <a:rPr lang="en-US" sz="2800" dirty="0"/>
              <a:t>30 OPERATING days</a:t>
            </a:r>
          </a:p>
          <a:p>
            <a:pPr lvl="1"/>
            <a:r>
              <a:rPr lang="en-US" sz="2400" dirty="0"/>
              <a:t>Notification not required, but highly encouraged</a:t>
            </a:r>
          </a:p>
          <a:p>
            <a:pPr marL="457200" lvl="1" indent="0">
              <a:buNone/>
            </a:pPr>
            <a:endParaRPr lang="en-US" sz="2400" dirty="0"/>
          </a:p>
          <a:p>
            <a:r>
              <a:rPr lang="en-US" sz="2800" dirty="0"/>
              <a:t>Within 10 days of receiving new application, make determination and notify household</a:t>
            </a:r>
          </a:p>
          <a:p>
            <a:endParaRPr lang="en-US" sz="2800" dirty="0"/>
          </a:p>
          <a:p>
            <a:r>
              <a:rPr lang="en-US" sz="2800" dirty="0"/>
              <a:t>Encourage households to reapply PRIOR to conclusion of Carryover Period</a:t>
            </a:r>
          </a:p>
          <a:p>
            <a:endParaRPr lang="en-US" sz="2800" dirty="0"/>
          </a:p>
          <a:p>
            <a:endParaRPr lang="en-US" sz="2800" dirty="0"/>
          </a:p>
        </p:txBody>
      </p:sp>
      <p:pic>
        <p:nvPicPr>
          <p:cNvPr id="1026" name="Picture 2" descr="C:\Users\Derek Vidinha\AppData\Local\Microsoft\Windows\Temporary Internet Files\Content.IE5\O3A4YJAV\calendarClipart[1].jp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821781" y="902524"/>
            <a:ext cx="1550615" cy="1322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759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672" y="514596"/>
            <a:ext cx="7433329" cy="1337954"/>
          </a:xfrm>
        </p:spPr>
        <p:txBody>
          <a:bodyPr>
            <a:normAutofit/>
          </a:bodyPr>
          <a:lstStyle/>
          <a:p>
            <a:r>
              <a:rPr lang="en-US" sz="3600" b="1" dirty="0"/>
              <a:t>Denied Applications</a:t>
            </a:r>
          </a:p>
        </p:txBody>
      </p:sp>
      <p:sp>
        <p:nvSpPr>
          <p:cNvPr id="3" name="Content Placeholder 2"/>
          <p:cNvSpPr>
            <a:spLocks noGrp="1"/>
          </p:cNvSpPr>
          <p:nvPr>
            <p:ph idx="1"/>
          </p:nvPr>
        </p:nvSpPr>
        <p:spPr>
          <a:xfrm>
            <a:off x="606081" y="1808635"/>
            <a:ext cx="8799175" cy="4259656"/>
          </a:xfrm>
        </p:spPr>
        <p:txBody>
          <a:bodyPr>
            <a:noAutofit/>
          </a:bodyPr>
          <a:lstStyle/>
          <a:p>
            <a:pPr marL="0" indent="0">
              <a:buNone/>
            </a:pPr>
            <a:endParaRPr lang="en-US" sz="2400" dirty="0"/>
          </a:p>
          <a:p>
            <a:r>
              <a:rPr lang="en-US" sz="2400" dirty="0"/>
              <a:t>Notice of Adverse Action:  10 calendar days written notice prior to change  </a:t>
            </a:r>
          </a:p>
          <a:p>
            <a:pPr lvl="1"/>
            <a:r>
              <a:rPr lang="en-US" sz="1800" dirty="0"/>
              <a:t>Notice </a:t>
            </a:r>
            <a:r>
              <a:rPr lang="en-US" sz="1800" u="sng" dirty="0"/>
              <a:t>cannot</a:t>
            </a:r>
            <a:r>
              <a:rPr lang="en-US" sz="1800" dirty="0"/>
              <a:t> be through phone only – must be written</a:t>
            </a:r>
          </a:p>
          <a:p>
            <a:endParaRPr lang="en-US" sz="2400" dirty="0"/>
          </a:p>
          <a:p>
            <a:r>
              <a:rPr lang="en-US" sz="2400" dirty="0"/>
              <a:t>Contents of Notice:</a:t>
            </a:r>
          </a:p>
          <a:p>
            <a:pPr lvl="1"/>
            <a:r>
              <a:rPr lang="en-US" sz="2400" dirty="0"/>
              <a:t>Change in benefits</a:t>
            </a:r>
          </a:p>
          <a:p>
            <a:pPr lvl="1"/>
            <a:r>
              <a:rPr lang="en-US" sz="2400" dirty="0"/>
              <a:t>Reasons</a:t>
            </a:r>
          </a:p>
          <a:p>
            <a:pPr lvl="1"/>
            <a:r>
              <a:rPr lang="en-US" sz="2400" dirty="0"/>
              <a:t>Right to Appeal</a:t>
            </a:r>
          </a:p>
          <a:p>
            <a:pPr lvl="1"/>
            <a:r>
              <a:rPr lang="en-US" sz="2400" dirty="0"/>
              <a:t>May reapply at any time</a:t>
            </a:r>
          </a:p>
          <a:p>
            <a:pPr lvl="1"/>
            <a:endParaRPr lang="en-US" sz="1800" dirty="0"/>
          </a:p>
        </p:txBody>
      </p:sp>
      <p:pic>
        <p:nvPicPr>
          <p:cNvPr id="2051" name="Picture 3" descr="C:\Users\Derek Vidinha\AppData\Local\Microsoft\Windows\Temporary Internet Files\Content.IE5\Z178E2N6\denied[1].gif"/>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521593" y="536453"/>
            <a:ext cx="1254271" cy="1254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322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34787" y="419595"/>
            <a:ext cx="7978602" cy="1320800"/>
          </a:xfrm>
        </p:spPr>
        <p:txBody>
          <a:bodyPr>
            <a:normAutofit/>
          </a:bodyPr>
          <a:lstStyle/>
          <a:p>
            <a:r>
              <a:rPr lang="en-US" sz="3600" b="1" dirty="0"/>
              <a:t>Helpful Tips</a:t>
            </a:r>
          </a:p>
        </p:txBody>
      </p:sp>
      <p:sp>
        <p:nvSpPr>
          <p:cNvPr id="5" name="Content Placeholder 2"/>
          <p:cNvSpPr>
            <a:spLocks noGrp="1"/>
          </p:cNvSpPr>
          <p:nvPr>
            <p:ph idx="1"/>
          </p:nvPr>
        </p:nvSpPr>
        <p:spPr>
          <a:xfrm>
            <a:off x="674666" y="1697449"/>
            <a:ext cx="8596668" cy="3880773"/>
          </a:xfrm>
        </p:spPr>
        <p:txBody>
          <a:bodyPr>
            <a:noAutofit/>
          </a:bodyPr>
          <a:lstStyle/>
          <a:p>
            <a:r>
              <a:rPr lang="en-US" sz="3200" dirty="0"/>
              <a:t>Keep a separate log with a tally of the answers to the ethnicity/race questions</a:t>
            </a:r>
          </a:p>
          <a:p>
            <a:pPr lvl="1"/>
            <a:r>
              <a:rPr lang="en-US" sz="2800" dirty="0"/>
              <a:t>This will be useful for completing the Ethnic Data Report</a:t>
            </a:r>
          </a:p>
          <a:p>
            <a:r>
              <a:rPr lang="en-US" sz="3200" dirty="0"/>
              <a:t>Identify error prone applications</a:t>
            </a:r>
          </a:p>
          <a:p>
            <a:pPr lvl="2"/>
            <a:r>
              <a:rPr lang="en-US" sz="2800" dirty="0"/>
              <a:t>Add a check mark, use post-its, etc.</a:t>
            </a:r>
          </a:p>
          <a:p>
            <a:pPr lvl="2"/>
            <a:r>
              <a:rPr lang="en-US" sz="2800" dirty="0"/>
              <a:t>MUCH easier when verification rolls around in October</a:t>
            </a:r>
          </a:p>
        </p:txBody>
      </p:sp>
      <p:pic>
        <p:nvPicPr>
          <p:cNvPr id="6" name="Picture 2" descr="C:\Users\Derek Vidinha\AppData\Local\Microsoft\Windows\Temporary Internet Files\Content.IE5\O3A4YJAV\tips[1].jp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49588" y="3313217"/>
            <a:ext cx="1528507" cy="154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524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04159" y="478971"/>
            <a:ext cx="7978602" cy="1320800"/>
          </a:xfrm>
        </p:spPr>
        <p:txBody>
          <a:bodyPr>
            <a:normAutofit/>
          </a:bodyPr>
          <a:lstStyle/>
          <a:p>
            <a:r>
              <a:rPr lang="en-US" sz="3600" b="1" dirty="0"/>
              <a:t>Master List</a:t>
            </a:r>
          </a:p>
        </p:txBody>
      </p:sp>
      <p:sp>
        <p:nvSpPr>
          <p:cNvPr id="5" name="Content Placeholder 2"/>
          <p:cNvSpPr>
            <a:spLocks noGrp="1"/>
          </p:cNvSpPr>
          <p:nvPr>
            <p:ph idx="1"/>
          </p:nvPr>
        </p:nvSpPr>
        <p:spPr>
          <a:xfrm>
            <a:off x="490758" y="1816202"/>
            <a:ext cx="8596668" cy="3880773"/>
          </a:xfrm>
        </p:spPr>
        <p:txBody>
          <a:bodyPr>
            <a:noAutofit/>
          </a:bodyPr>
          <a:lstStyle/>
          <a:p>
            <a:r>
              <a:rPr lang="en-US" sz="2800" dirty="0"/>
              <a:t>Per 7 CFR 210.18 – Each SFA must have a system for issuing benefits and updating each student’s eligibility status</a:t>
            </a:r>
          </a:p>
          <a:p>
            <a:r>
              <a:rPr lang="en-US" sz="2800" dirty="0"/>
              <a:t>This is what is referred to as the Master List</a:t>
            </a:r>
          </a:p>
          <a:p>
            <a:pPr lvl="1"/>
            <a:r>
              <a:rPr lang="en-US" sz="2400" dirty="0"/>
              <a:t>Consists of name of each student enrolled (updated continually throughout the year), including meal status, changes, start and end dates</a:t>
            </a:r>
            <a:endParaRPr lang="en-US" sz="2800" dirty="0"/>
          </a:p>
          <a:p>
            <a:r>
              <a:rPr lang="en-US" sz="2800" dirty="0"/>
              <a:t>Separate from meal counting system and POS</a:t>
            </a:r>
          </a:p>
          <a:p>
            <a:r>
              <a:rPr lang="en-US" sz="2800" dirty="0"/>
              <a:t>Helpful in completing edit checks</a:t>
            </a:r>
          </a:p>
        </p:txBody>
      </p:sp>
      <p:pic>
        <p:nvPicPr>
          <p:cNvPr id="6" name="Picture 3" descr="C:\Users\Derek Vidinha\AppData\Local\Microsoft\Windows\Temporary Internet Files\Content.IE5\Z178E2N6\check-lis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487" y="261259"/>
            <a:ext cx="1280918" cy="134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116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22912" y="502722"/>
            <a:ext cx="7978602" cy="1320800"/>
          </a:xfrm>
        </p:spPr>
        <p:txBody>
          <a:bodyPr>
            <a:normAutofit/>
          </a:bodyPr>
          <a:lstStyle/>
          <a:p>
            <a:r>
              <a:rPr lang="en-US" sz="3600" b="1" dirty="0"/>
              <a:t>Master List - example</a:t>
            </a:r>
          </a:p>
        </p:txBody>
      </p:sp>
      <p:pic>
        <p:nvPicPr>
          <p:cNvPr id="5" name="Content Placeholder 5"/>
          <p:cNvPicPr>
            <a:picLocks/>
          </p:cNvPicPr>
          <p:nvPr/>
        </p:nvPicPr>
        <p:blipFill rotWithShape="1">
          <a:blip r:embed="rId3"/>
          <a:srcRect l="5974" t="22529" r="77201" b="62572"/>
          <a:stretch/>
        </p:blipFill>
        <p:spPr bwMode="auto">
          <a:xfrm>
            <a:off x="359225" y="1617784"/>
            <a:ext cx="7467600" cy="2420816"/>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l="5995" t="22082" r="77509" b="56469"/>
          <a:stretch/>
        </p:blipFill>
        <p:spPr bwMode="auto">
          <a:xfrm>
            <a:off x="1266700" y="4094353"/>
            <a:ext cx="7478202" cy="2286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9817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87286" y="478971"/>
            <a:ext cx="7978602" cy="1320800"/>
          </a:xfrm>
        </p:spPr>
        <p:txBody>
          <a:bodyPr>
            <a:normAutofit/>
          </a:bodyPr>
          <a:lstStyle/>
          <a:p>
            <a:r>
              <a:rPr lang="en-US" sz="3600" b="1" dirty="0"/>
              <a:t>Second Review of Applications</a:t>
            </a:r>
          </a:p>
        </p:txBody>
      </p:sp>
      <p:sp>
        <p:nvSpPr>
          <p:cNvPr id="5" name="Content Placeholder 2"/>
          <p:cNvSpPr>
            <a:spLocks noGrp="1"/>
          </p:cNvSpPr>
          <p:nvPr>
            <p:ph idx="1"/>
          </p:nvPr>
        </p:nvSpPr>
        <p:spPr>
          <a:xfrm>
            <a:off x="736711" y="1697452"/>
            <a:ext cx="8596668" cy="3880773"/>
          </a:xfrm>
        </p:spPr>
        <p:txBody>
          <a:bodyPr>
            <a:noAutofit/>
          </a:bodyPr>
          <a:lstStyle/>
          <a:p>
            <a:r>
              <a:rPr lang="en-US" sz="2800" dirty="0"/>
              <a:t>Criteria</a:t>
            </a:r>
          </a:p>
          <a:p>
            <a:pPr marL="800100" lvl="1" indent="-342900">
              <a:buAutoNum type="arabicPeriod"/>
            </a:pPr>
            <a:r>
              <a:rPr lang="en-US" sz="2400" dirty="0"/>
              <a:t>10% or greater error</a:t>
            </a:r>
          </a:p>
          <a:p>
            <a:pPr marL="800100" lvl="1" indent="-342900">
              <a:buAutoNum type="arabicPeriod"/>
            </a:pPr>
            <a:r>
              <a:rPr lang="en-US" sz="2400" dirty="0"/>
              <a:t>HCNP discretion</a:t>
            </a:r>
          </a:p>
          <a:p>
            <a:r>
              <a:rPr lang="en-US" sz="2800" dirty="0"/>
              <a:t>Completed before eligibility determinations made</a:t>
            </a:r>
          </a:p>
          <a:p>
            <a:pPr lvl="1"/>
            <a:r>
              <a:rPr lang="en-US" sz="2400" dirty="0"/>
              <a:t>Still adhere to 10 operating day requirement</a:t>
            </a:r>
          </a:p>
          <a:p>
            <a:r>
              <a:rPr lang="en-US" sz="2800" u="sng" dirty="0"/>
              <a:t>Requirement</a:t>
            </a:r>
            <a:r>
              <a:rPr lang="en-US" sz="2800" dirty="0"/>
              <a:t> to review all applications a second time</a:t>
            </a:r>
          </a:p>
          <a:p>
            <a:pPr lvl="1"/>
            <a:r>
              <a:rPr lang="en-US" sz="2400" dirty="0"/>
              <a:t>Ensures certification accuracy</a:t>
            </a:r>
          </a:p>
          <a:p>
            <a:pPr lvl="1"/>
            <a:r>
              <a:rPr lang="en-US" sz="2400" dirty="0"/>
              <a:t>Upholds program integrity</a:t>
            </a:r>
          </a:p>
        </p:txBody>
      </p:sp>
    </p:spTree>
    <p:extLst>
      <p:ext uri="{BB962C8B-B14F-4D97-AF65-F5344CB8AC3E}">
        <p14:creationId xmlns:p14="http://schemas.microsoft.com/office/powerpoint/2010/main" val="3320220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97924" y="562099"/>
            <a:ext cx="7978602" cy="1320800"/>
          </a:xfrm>
        </p:spPr>
        <p:txBody>
          <a:bodyPr>
            <a:normAutofit/>
          </a:bodyPr>
          <a:lstStyle/>
          <a:p>
            <a:r>
              <a:rPr lang="en-US" sz="3600" b="1" dirty="0"/>
              <a:t>Reminders</a:t>
            </a:r>
          </a:p>
        </p:txBody>
      </p:sp>
      <p:pic>
        <p:nvPicPr>
          <p:cNvPr id="5" name="Picture 2" descr="C:\Users\Derek Vidinha\AppData\Local\Microsoft\Windows\Temporary Internet Files\Content.IE5\G91X6GJ6\reminder-smiley-face[1].jp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42391" y="315772"/>
            <a:ext cx="1450294" cy="143607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534830" y="2089337"/>
            <a:ext cx="8596668" cy="3880773"/>
          </a:xfrm>
        </p:spPr>
        <p:txBody>
          <a:bodyPr>
            <a:noAutofit/>
          </a:bodyPr>
          <a:lstStyle/>
          <a:p>
            <a:r>
              <a:rPr lang="en-US" sz="2400" dirty="0"/>
              <a:t>Only ONE application per household is needed</a:t>
            </a:r>
          </a:p>
          <a:p>
            <a:r>
              <a:rPr lang="en-US" sz="2400" dirty="0"/>
              <a:t>You cannot require a household to submit an application</a:t>
            </a:r>
          </a:p>
          <a:p>
            <a:r>
              <a:rPr lang="en-US" sz="2400" dirty="0"/>
              <a:t>If a household qualifies for benefits, but refuses, a statement of refusal (in writing) must be obtained – ensure signed and dated</a:t>
            </a:r>
          </a:p>
          <a:p>
            <a:r>
              <a:rPr lang="en-US" sz="2400" dirty="0"/>
              <a:t>Households have right to re-apply during the year</a:t>
            </a:r>
          </a:p>
          <a:p>
            <a:r>
              <a:rPr lang="en-US" sz="2400" dirty="0"/>
              <a:t>All approvals are good for the entire school year, plus 30 day carryover</a:t>
            </a:r>
          </a:p>
          <a:p>
            <a:pPr lvl="1"/>
            <a:r>
              <a:rPr lang="en-US" sz="2000" dirty="0"/>
              <a:t>Verification – may cause change in status</a:t>
            </a:r>
          </a:p>
        </p:txBody>
      </p:sp>
    </p:spTree>
    <p:extLst>
      <p:ext uri="{BB962C8B-B14F-4D97-AF65-F5344CB8AC3E}">
        <p14:creationId xmlns:p14="http://schemas.microsoft.com/office/powerpoint/2010/main" val="3572575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3119" y="1625425"/>
            <a:ext cx="7512740" cy="34163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Activity: Certifying Applications</a:t>
            </a:r>
          </a:p>
        </p:txBody>
      </p:sp>
    </p:spTree>
    <p:extLst>
      <p:ext uri="{BB962C8B-B14F-4D97-AF65-F5344CB8AC3E}">
        <p14:creationId xmlns:p14="http://schemas.microsoft.com/office/powerpoint/2010/main" val="1913790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13179" y="-2613179"/>
            <a:ext cx="6965643" cy="12192001"/>
          </a:xfrm>
          <a:prstGeom prst="rect">
            <a:avLst/>
          </a:prstGeom>
        </p:spPr>
      </p:pic>
      <p:sp>
        <p:nvSpPr>
          <p:cNvPr id="6" name="Oval 5"/>
          <p:cNvSpPr/>
          <p:nvPr/>
        </p:nvSpPr>
        <p:spPr>
          <a:xfrm>
            <a:off x="9607138" y="2066306"/>
            <a:ext cx="2584862" cy="7600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32503" y="106322"/>
            <a:ext cx="950027" cy="253916"/>
          </a:xfrm>
          <a:prstGeom prst="rect">
            <a:avLst/>
          </a:prstGeom>
          <a:solidFill>
            <a:schemeClr val="bg1"/>
          </a:solidFill>
        </p:spPr>
        <p:txBody>
          <a:bodyPr wrap="square" rtlCol="0">
            <a:spAutoFit/>
          </a:bodyPr>
          <a:lstStyle/>
          <a:p>
            <a:r>
              <a:rPr lang="en-US" sz="1000" b="1" dirty="0"/>
              <a:t>2019-2020</a:t>
            </a:r>
            <a:endParaRPr lang="en-US" sz="1200" b="1" dirty="0"/>
          </a:p>
        </p:txBody>
      </p:sp>
    </p:spTree>
    <p:extLst>
      <p:ext uri="{BB962C8B-B14F-4D97-AF65-F5344CB8AC3E}">
        <p14:creationId xmlns:p14="http://schemas.microsoft.com/office/powerpoint/2010/main" val="40243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1607936" y="381659"/>
            <a:ext cx="7978602"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kern="1200">
                <a:solidFill>
                  <a:schemeClr val="tx1"/>
                </a:solidFill>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Certification &amp; Benefit Issuance –</a:t>
            </a:r>
            <a:br>
              <a:rPr lang="en-US" b="1" dirty="0"/>
            </a:br>
            <a:r>
              <a:rPr lang="en-US" b="1" dirty="0"/>
              <a:t>A Critical Area (PS 1)</a:t>
            </a:r>
          </a:p>
        </p:txBody>
      </p:sp>
      <p:sp>
        <p:nvSpPr>
          <p:cNvPr id="5" name="Content Placeholder 2"/>
          <p:cNvSpPr>
            <a:spLocks noGrp="1"/>
          </p:cNvSpPr>
          <p:nvPr/>
        </p:nvSpPr>
        <p:spPr>
          <a:xfrm>
            <a:off x="788265" y="2177383"/>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solidFill>
                <a:latin typeface="Arial" pitchFamily="34" charset="0"/>
                <a:ea typeface="+mn-ea"/>
                <a:cs typeface="Arial"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solidFill>
                <a:latin typeface="Arial" pitchFamily="34" charset="0"/>
                <a:ea typeface="+mn-ea"/>
                <a:cs typeface="Arial"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solidFill>
                <a:latin typeface="Arial" pitchFamily="34" charset="0"/>
                <a:ea typeface="+mn-ea"/>
                <a:cs typeface="Arial"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solidFill>
                <a:latin typeface="Arial" pitchFamily="34" charset="0"/>
                <a:ea typeface="+mn-ea"/>
                <a:cs typeface="Arial"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3200" dirty="0"/>
              <a:t>Per SP 09-2018: USDA research finds &gt; 1 in 5 applicants certified incorrectly</a:t>
            </a:r>
          </a:p>
          <a:p>
            <a:r>
              <a:rPr lang="en-US" sz="3200" dirty="0"/>
              <a:t>Errors in the Certification and Benefit Issuance process are considered a Performance Standard 1 violation</a:t>
            </a:r>
          </a:p>
          <a:p>
            <a:pPr lvl="1"/>
            <a:r>
              <a:rPr lang="en-US" sz="3600" b="1" dirty="0"/>
              <a:t>Potential for Fiscal Action!</a:t>
            </a:r>
          </a:p>
        </p:txBody>
      </p:sp>
      <p:pic>
        <p:nvPicPr>
          <p:cNvPr id="6" name="Picture 5" descr="C:\Users\Derek Vidinha\AppData\Local\Microsoft\Windows\Temporary Internet Files\Content.IE5\O3A4YJAV\money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751" y="4917246"/>
            <a:ext cx="609852" cy="60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526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6112" y="-2656111"/>
            <a:ext cx="6879776" cy="12191999"/>
          </a:xfrm>
          <a:prstGeom prst="rect">
            <a:avLst/>
          </a:prstGeom>
        </p:spPr>
      </p:pic>
      <p:sp>
        <p:nvSpPr>
          <p:cNvPr id="5" name="Oval 4"/>
          <p:cNvSpPr/>
          <p:nvPr/>
        </p:nvSpPr>
        <p:spPr>
          <a:xfrm>
            <a:off x="5403271" y="1306288"/>
            <a:ext cx="1080655" cy="356260"/>
          </a:xfrm>
          <a:prstGeom prst="ellipse">
            <a:avLst/>
          </a:prstGeom>
          <a:no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Oval 7"/>
          <p:cNvSpPr/>
          <p:nvPr/>
        </p:nvSpPr>
        <p:spPr>
          <a:xfrm>
            <a:off x="3835724" y="1662548"/>
            <a:ext cx="1436919" cy="5462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8753" y="106322"/>
            <a:ext cx="950027" cy="253916"/>
          </a:xfrm>
          <a:prstGeom prst="rect">
            <a:avLst/>
          </a:prstGeom>
          <a:solidFill>
            <a:schemeClr val="bg1"/>
          </a:solidFill>
        </p:spPr>
        <p:txBody>
          <a:bodyPr wrap="square" rtlCol="0">
            <a:spAutoFit/>
          </a:bodyPr>
          <a:lstStyle/>
          <a:p>
            <a:r>
              <a:rPr lang="en-US" sz="1000" b="1" dirty="0"/>
              <a:t>2019-2020</a:t>
            </a:r>
            <a:endParaRPr lang="en-US" sz="1200" b="1" dirty="0"/>
          </a:p>
        </p:txBody>
      </p:sp>
    </p:spTree>
    <p:extLst>
      <p:ext uri="{BB962C8B-B14F-4D97-AF65-F5344CB8AC3E}">
        <p14:creationId xmlns:p14="http://schemas.microsoft.com/office/powerpoint/2010/main" val="59197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8" y="-2666998"/>
            <a:ext cx="6858001" cy="12192000"/>
          </a:xfrm>
          <a:prstGeom prst="rect">
            <a:avLst/>
          </a:prstGeom>
        </p:spPr>
      </p:pic>
      <p:sp>
        <p:nvSpPr>
          <p:cNvPr id="5" name="Oval 4"/>
          <p:cNvSpPr/>
          <p:nvPr/>
        </p:nvSpPr>
        <p:spPr>
          <a:xfrm>
            <a:off x="9963394" y="2244438"/>
            <a:ext cx="2244436" cy="5700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911930" y="4239491"/>
            <a:ext cx="2850076" cy="15200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455232" y="4999513"/>
            <a:ext cx="2244436" cy="5700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32503" y="106322"/>
            <a:ext cx="950027" cy="253916"/>
          </a:xfrm>
          <a:prstGeom prst="rect">
            <a:avLst/>
          </a:prstGeom>
          <a:solidFill>
            <a:schemeClr val="bg1"/>
          </a:solidFill>
        </p:spPr>
        <p:txBody>
          <a:bodyPr wrap="square" rtlCol="0">
            <a:spAutoFit/>
          </a:bodyPr>
          <a:lstStyle/>
          <a:p>
            <a:r>
              <a:rPr lang="en-US" sz="1000" b="1" dirty="0"/>
              <a:t>2019-2020</a:t>
            </a:r>
            <a:endParaRPr lang="en-US" sz="1200" b="1" dirty="0"/>
          </a:p>
        </p:txBody>
      </p:sp>
    </p:spTree>
    <p:extLst>
      <p:ext uri="{BB962C8B-B14F-4D97-AF65-F5344CB8AC3E}">
        <p14:creationId xmlns:p14="http://schemas.microsoft.com/office/powerpoint/2010/main" val="53383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2" cy="12192001"/>
          </a:xfrm>
          <a:prstGeom prst="rect">
            <a:avLst/>
          </a:prstGeom>
        </p:spPr>
      </p:pic>
      <p:sp>
        <p:nvSpPr>
          <p:cNvPr id="5" name="TextBox 4"/>
          <p:cNvSpPr txBox="1"/>
          <p:nvPr/>
        </p:nvSpPr>
        <p:spPr>
          <a:xfrm>
            <a:off x="332503" y="106322"/>
            <a:ext cx="950027" cy="253916"/>
          </a:xfrm>
          <a:prstGeom prst="rect">
            <a:avLst/>
          </a:prstGeom>
          <a:solidFill>
            <a:schemeClr val="bg1"/>
          </a:solidFill>
        </p:spPr>
        <p:txBody>
          <a:bodyPr wrap="square" rtlCol="0">
            <a:spAutoFit/>
          </a:bodyPr>
          <a:lstStyle/>
          <a:p>
            <a:r>
              <a:rPr lang="en-US" sz="1000" b="1" dirty="0"/>
              <a:t>2019-2020</a:t>
            </a:r>
            <a:endParaRPr lang="en-US" sz="1200" b="1" dirty="0"/>
          </a:p>
        </p:txBody>
      </p:sp>
      <p:sp>
        <p:nvSpPr>
          <p:cNvPr id="6" name="Oval 5"/>
          <p:cNvSpPr/>
          <p:nvPr/>
        </p:nvSpPr>
        <p:spPr>
          <a:xfrm>
            <a:off x="8336482" y="5171711"/>
            <a:ext cx="2458190" cy="415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961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cxnSp>
        <p:nvCxnSpPr>
          <p:cNvPr id="5" name="Straight Arrow Connector 4"/>
          <p:cNvCxnSpPr/>
          <p:nvPr/>
        </p:nvCxnSpPr>
        <p:spPr>
          <a:xfrm flipH="1">
            <a:off x="2660073" y="5913912"/>
            <a:ext cx="2030680" cy="5462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2503" y="82572"/>
            <a:ext cx="950027" cy="253916"/>
          </a:xfrm>
          <a:prstGeom prst="rect">
            <a:avLst/>
          </a:prstGeom>
          <a:solidFill>
            <a:schemeClr val="bg1"/>
          </a:solidFill>
        </p:spPr>
        <p:txBody>
          <a:bodyPr wrap="square" rtlCol="0">
            <a:spAutoFit/>
          </a:bodyPr>
          <a:lstStyle/>
          <a:p>
            <a:r>
              <a:rPr lang="en-US" sz="1000" b="1" dirty="0"/>
              <a:t>2019-2020</a:t>
            </a:r>
            <a:endParaRPr lang="en-US" sz="1200" b="1" dirty="0"/>
          </a:p>
        </p:txBody>
      </p:sp>
    </p:spTree>
    <p:extLst>
      <p:ext uri="{BB962C8B-B14F-4D97-AF65-F5344CB8AC3E}">
        <p14:creationId xmlns:p14="http://schemas.microsoft.com/office/powerpoint/2010/main" val="382201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55421" y="419594"/>
            <a:ext cx="7978602" cy="1320800"/>
          </a:xfrm>
        </p:spPr>
        <p:txBody>
          <a:bodyPr>
            <a:normAutofit/>
          </a:bodyPr>
          <a:lstStyle/>
          <a:p>
            <a:r>
              <a:rPr lang="en-US" sz="3600" b="1" dirty="0"/>
              <a:t>Resources</a:t>
            </a:r>
          </a:p>
        </p:txBody>
      </p:sp>
      <p:sp>
        <p:nvSpPr>
          <p:cNvPr id="5" name="Content Placeholder 2"/>
          <p:cNvSpPr>
            <a:spLocks noGrp="1"/>
          </p:cNvSpPr>
          <p:nvPr>
            <p:ph idx="1"/>
          </p:nvPr>
        </p:nvSpPr>
        <p:spPr>
          <a:xfrm>
            <a:off x="641708" y="1794044"/>
            <a:ext cx="8596668" cy="3880773"/>
          </a:xfrm>
        </p:spPr>
        <p:txBody>
          <a:bodyPr>
            <a:normAutofit/>
          </a:bodyPr>
          <a:lstStyle/>
          <a:p>
            <a:r>
              <a:rPr lang="en-US" sz="3200" dirty="0"/>
              <a:t>The ‘Eligibility Manual for School Meals – Determining and Verifying Eligibility’</a:t>
            </a:r>
          </a:p>
          <a:p>
            <a:pPr lvl="1"/>
            <a:r>
              <a:rPr lang="en-US" sz="2800" dirty="0"/>
              <a:t>Most current version: revised June 29, 2017</a:t>
            </a:r>
          </a:p>
          <a:p>
            <a:pPr>
              <a:lnSpc>
                <a:spcPct val="150000"/>
              </a:lnSpc>
            </a:pPr>
            <a:r>
              <a:rPr lang="en-US" sz="3200" dirty="0"/>
              <a:t>USDA Policies</a:t>
            </a:r>
          </a:p>
          <a:p>
            <a:pPr lvl="1"/>
            <a:r>
              <a:rPr lang="en-US" sz="2800" dirty="0"/>
              <a:t>SP 28-2017 – Prototype Applications</a:t>
            </a:r>
          </a:p>
          <a:p>
            <a:pPr lvl="1"/>
            <a:r>
              <a:rPr lang="en-US" sz="2800" dirty="0"/>
              <a:t>SP 09-2018 – Web-based Applications</a:t>
            </a:r>
          </a:p>
        </p:txBody>
      </p:sp>
    </p:spTree>
    <p:extLst>
      <p:ext uri="{BB962C8B-B14F-4D97-AF65-F5344CB8AC3E}">
        <p14:creationId xmlns:p14="http://schemas.microsoft.com/office/powerpoint/2010/main" val="2651967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70413" y="502722"/>
            <a:ext cx="7978602" cy="1320800"/>
          </a:xfrm>
        </p:spPr>
        <p:txBody>
          <a:bodyPr/>
          <a:lstStyle/>
          <a:p>
            <a:r>
              <a:rPr lang="en-US" b="1" dirty="0"/>
              <a:t>Non-Discrimination Statement</a:t>
            </a:r>
          </a:p>
        </p:txBody>
      </p:sp>
      <p:sp>
        <p:nvSpPr>
          <p:cNvPr id="2" name="Content Placeholder 1">
            <a:extLst>
              <a:ext uri="{FF2B5EF4-FFF2-40B4-BE49-F238E27FC236}">
                <a16:creationId xmlns:a16="http://schemas.microsoft.com/office/drawing/2014/main" id="{0F4CD14C-8ADF-48A4-8C3C-9FF4C21FE8A5}"/>
              </a:ext>
            </a:extLst>
          </p:cNvPr>
          <p:cNvSpPr>
            <a:spLocks noGrp="1" noChangeArrowheads="1"/>
          </p:cNvSpPr>
          <p:nvPr>
            <p:ph sz="half" idx="1"/>
          </p:nvPr>
        </p:nvSpPr>
        <p:spPr bwMode="auto">
          <a:xfrm>
            <a:off x="566084" y="1339144"/>
            <a:ext cx="8483787"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1B1B1B"/>
                </a:solidFill>
                <a:effectLst/>
                <a:latin typeface="Source Sans Pro Web"/>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  </a:t>
            </a:r>
            <a:endParaRPr kumimoji="0" lang="en-US" altLang="en-US" sz="14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1B1B1B"/>
                </a:solidFill>
                <a:effectLst/>
                <a:latin typeface="Source Sans Pro Web"/>
              </a:rPr>
              <a:t>Persons with disabilities who require alternative means of communication for program information (e.g., Braille, large print, audiotape, American Sign Language),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endParaRPr kumimoji="0" lang="en-US" altLang="en-US" sz="14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1B1B1B"/>
                </a:solidFill>
                <a:effectLst/>
                <a:latin typeface="Source Sans Pro Web"/>
              </a:rPr>
              <a:t>To file a program complaint of discrimination, complete the </a:t>
            </a:r>
            <a:r>
              <a:rPr kumimoji="0" lang="en-US" altLang="en-US" sz="1400" b="0" i="0" u="none" strike="noStrike" cap="none" normalizeH="0" baseline="0" dirty="0">
                <a:ln>
                  <a:noFill/>
                </a:ln>
                <a:solidFill>
                  <a:srgbClr val="2E8540"/>
                </a:solidFill>
                <a:effectLst/>
                <a:latin typeface="Source Sans Pro Web"/>
                <a:hlinkClick r:id="rId2"/>
              </a:rPr>
              <a:t>USDA Program Discrimination Complaint Form</a:t>
            </a:r>
            <a:r>
              <a:rPr kumimoji="0" lang="en-US" altLang="en-US" sz="1400" b="0" i="0" u="none" strike="noStrike" cap="none" normalizeH="0" baseline="0" dirty="0">
                <a:ln>
                  <a:noFill/>
                </a:ln>
                <a:solidFill>
                  <a:srgbClr val="1B1B1B"/>
                </a:solidFill>
                <a:effectLst/>
                <a:latin typeface="Source Sans Pro Web"/>
              </a:rPr>
              <a:t>, (AD-3027) found online at: </a:t>
            </a:r>
            <a:r>
              <a:rPr kumimoji="0" lang="en-US" altLang="en-US" sz="1400" b="0" i="0" u="none" strike="noStrike" cap="none" normalizeH="0" baseline="0" dirty="0">
                <a:ln>
                  <a:noFill/>
                </a:ln>
                <a:solidFill>
                  <a:srgbClr val="2E8540"/>
                </a:solidFill>
                <a:effectLst/>
                <a:latin typeface="Source Sans Pro Web"/>
                <a:hlinkClick r:id="rId3"/>
              </a:rPr>
              <a:t>How to File a Complaint</a:t>
            </a:r>
            <a:r>
              <a:rPr kumimoji="0" lang="en-US" altLang="en-US" sz="1400" b="0" i="0" u="none" strike="noStrike" cap="none" normalizeH="0" baseline="0" dirty="0">
                <a:ln>
                  <a:noFill/>
                </a:ln>
                <a:solidFill>
                  <a:srgbClr val="1B1B1B"/>
                </a:solidFill>
                <a:effectLst/>
                <a:latin typeface="Source Sans Pro Web"/>
              </a:rPr>
              <a:t>, and at any USDA office, or write a letter addressed to USDA and provide in the letter all of the information requested in the form. To request a copy of the complaint form, call (866) 632-9992. Submit your completed form or letter to USDA by: </a:t>
            </a:r>
            <a:endParaRPr kumimoji="0" lang="en-US" altLang="en-US" sz="14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AutoNum type="arabicPeriod"/>
              <a:tabLst/>
            </a:pPr>
            <a:r>
              <a:rPr kumimoji="0" lang="en-US" altLang="en-US" sz="1400" b="0" i="0" u="none" strike="noStrike" cap="none" normalizeH="0" baseline="0" dirty="0">
                <a:ln>
                  <a:noFill/>
                </a:ln>
                <a:solidFill>
                  <a:srgbClr val="1B1B1B"/>
                </a:solidFill>
                <a:effectLst/>
                <a:latin typeface="Source Sans Pro Web"/>
              </a:rPr>
              <a:t>mail: U.S. Department of Agriculture </a:t>
            </a:r>
            <a:br>
              <a:rPr kumimoji="0" lang="en-US" altLang="en-US" sz="1400" b="0" i="0" u="none" strike="noStrike" cap="none" normalizeH="0" baseline="0" dirty="0">
                <a:ln>
                  <a:noFill/>
                </a:ln>
                <a:solidFill>
                  <a:srgbClr val="1B1B1B"/>
                </a:solidFill>
                <a:effectLst/>
                <a:latin typeface="Source Sans Pro Web"/>
              </a:rPr>
            </a:br>
            <a:r>
              <a:rPr kumimoji="0" lang="en-US" altLang="en-US" sz="1400" b="0" i="0" u="none" strike="noStrike" cap="none" normalizeH="0" baseline="0" dirty="0">
                <a:ln>
                  <a:noFill/>
                </a:ln>
                <a:solidFill>
                  <a:srgbClr val="1B1B1B"/>
                </a:solidFill>
                <a:effectLst/>
                <a:latin typeface="Source Sans Pro Web"/>
              </a:rPr>
              <a:t>Office of the Assistant Secretary for Civil Rights </a:t>
            </a:r>
            <a:br>
              <a:rPr kumimoji="0" lang="en-US" altLang="en-US" sz="1400" b="0" i="0" u="none" strike="noStrike" cap="none" normalizeH="0" baseline="0" dirty="0">
                <a:ln>
                  <a:noFill/>
                </a:ln>
                <a:solidFill>
                  <a:srgbClr val="1B1B1B"/>
                </a:solidFill>
                <a:effectLst/>
                <a:latin typeface="Source Sans Pro Web"/>
              </a:rPr>
            </a:br>
            <a:r>
              <a:rPr kumimoji="0" lang="en-US" altLang="en-US" sz="1400" b="0" i="0" u="none" strike="noStrike" cap="none" normalizeH="0" baseline="0" dirty="0">
                <a:ln>
                  <a:noFill/>
                </a:ln>
                <a:solidFill>
                  <a:srgbClr val="1B1B1B"/>
                </a:solidFill>
                <a:effectLst/>
                <a:latin typeface="Source Sans Pro Web"/>
              </a:rPr>
              <a:t>1400 Independence Avenue, SW </a:t>
            </a:r>
            <a:br>
              <a:rPr kumimoji="0" lang="en-US" altLang="en-US" sz="1400" b="0" i="0" u="none" strike="noStrike" cap="none" normalizeH="0" baseline="0" dirty="0">
                <a:ln>
                  <a:noFill/>
                </a:ln>
                <a:solidFill>
                  <a:srgbClr val="1B1B1B"/>
                </a:solidFill>
                <a:effectLst/>
                <a:latin typeface="Source Sans Pro Web"/>
              </a:rPr>
            </a:br>
            <a:r>
              <a:rPr kumimoji="0" lang="en-US" altLang="en-US" sz="1400" b="0" i="0" u="none" strike="noStrike" cap="none" normalizeH="0" baseline="0" dirty="0">
                <a:ln>
                  <a:noFill/>
                </a:ln>
                <a:solidFill>
                  <a:srgbClr val="1B1B1B"/>
                </a:solidFill>
                <a:effectLst/>
                <a:latin typeface="Source Sans Pro Web"/>
              </a:rPr>
              <a:t>Washington, D.C. 20250-9410; </a:t>
            </a:r>
          </a:p>
          <a:p>
            <a:pPr marL="0" marR="0" lvl="0" indent="0" defTabSz="914400" rtl="0" eaLnBrk="0" fontAlgn="base" latinLnBrk="0" hangingPunct="0">
              <a:lnSpc>
                <a:spcPct val="100000"/>
              </a:lnSpc>
              <a:spcBef>
                <a:spcPct val="0"/>
              </a:spcBef>
              <a:spcAft>
                <a:spcPct val="0"/>
              </a:spcAft>
              <a:buClrTx/>
              <a:buSzTx/>
              <a:buFontTx/>
              <a:buAutoNum type="arabicPeriod" startAt="2"/>
              <a:tabLst/>
            </a:pPr>
            <a:r>
              <a:rPr kumimoji="0" lang="en-US" altLang="en-US" sz="1400" b="0" i="0" u="none" strike="noStrike" cap="none" normalizeH="0" baseline="0" dirty="0">
                <a:ln>
                  <a:noFill/>
                </a:ln>
                <a:solidFill>
                  <a:srgbClr val="1B1B1B"/>
                </a:solidFill>
                <a:effectLst/>
                <a:latin typeface="Source Sans Pro Web"/>
              </a:rPr>
              <a:t>fax: (202) 690-7442; or </a:t>
            </a:r>
          </a:p>
          <a:p>
            <a:pPr marL="0" marR="0" lvl="0" indent="0" defTabSz="914400" rtl="0" eaLnBrk="0" fontAlgn="base" latinLnBrk="0" hangingPunct="0">
              <a:lnSpc>
                <a:spcPct val="100000"/>
              </a:lnSpc>
              <a:spcBef>
                <a:spcPct val="0"/>
              </a:spcBef>
              <a:spcAft>
                <a:spcPct val="0"/>
              </a:spcAft>
              <a:buClrTx/>
              <a:buSzTx/>
              <a:buFontTx/>
              <a:buAutoNum type="arabicPeriod" startAt="3"/>
              <a:tabLst/>
            </a:pPr>
            <a:r>
              <a:rPr kumimoji="0" lang="en-US" altLang="en-US" sz="1400" b="0" i="0" u="none" strike="noStrike" cap="none" normalizeH="0" baseline="0" dirty="0">
                <a:ln>
                  <a:noFill/>
                </a:ln>
                <a:solidFill>
                  <a:srgbClr val="1B1B1B"/>
                </a:solidFill>
                <a:effectLst/>
                <a:latin typeface="Source Sans Pro Web"/>
              </a:rPr>
              <a:t>email: </a:t>
            </a:r>
            <a:r>
              <a:rPr kumimoji="0" lang="en-US" altLang="en-US" sz="1400" b="0" i="0" u="none" strike="noStrike" cap="none" normalizeH="0" baseline="0" dirty="0">
                <a:ln>
                  <a:noFill/>
                </a:ln>
                <a:solidFill>
                  <a:srgbClr val="2E8540"/>
                </a:solidFill>
                <a:effectLst/>
                <a:latin typeface="Source Sans Pro Web"/>
                <a:hlinkClick r:id="rId4"/>
              </a:rPr>
              <a:t>program.intake@usda.gov</a:t>
            </a:r>
            <a:r>
              <a:rPr kumimoji="0" lang="en-US" altLang="en-US" sz="1400" b="0" i="0" u="none" strike="noStrike" cap="none" normalizeH="0" baseline="0" dirty="0">
                <a:ln>
                  <a:noFill/>
                </a:ln>
                <a:solidFill>
                  <a:srgbClr val="1B1B1B"/>
                </a:solidFill>
                <a:effectLst/>
                <a:latin typeface="Source Sans Pro Web"/>
              </a:rPr>
              <a:t>.</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1B1B1B"/>
                </a:solidFill>
                <a:effectLst/>
                <a:latin typeface="Source Sans Pro Web"/>
                <a:cs typeface="Arial" panose="020B0604020202020204" pitchFamily="34" charset="0"/>
              </a:rPr>
              <a:t>This institution is an equal opportunity provider.</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09864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22913" y="431471"/>
            <a:ext cx="7978602" cy="1320800"/>
          </a:xfrm>
        </p:spPr>
        <p:txBody>
          <a:bodyPr>
            <a:normAutofit/>
          </a:bodyPr>
          <a:lstStyle/>
          <a:p>
            <a:r>
              <a:rPr lang="en-US" sz="3600" b="1" dirty="0"/>
              <a:t>Direct Certifications (DC)</a:t>
            </a:r>
          </a:p>
        </p:txBody>
      </p:sp>
      <p:sp>
        <p:nvSpPr>
          <p:cNvPr id="5" name="Content Placeholder 2"/>
          <p:cNvSpPr>
            <a:spLocks noGrp="1"/>
          </p:cNvSpPr>
          <p:nvPr>
            <p:ph idx="1"/>
          </p:nvPr>
        </p:nvSpPr>
        <p:spPr>
          <a:xfrm>
            <a:off x="582331" y="1911214"/>
            <a:ext cx="8596668" cy="3880773"/>
          </a:xfrm>
        </p:spPr>
        <p:txBody>
          <a:bodyPr/>
          <a:lstStyle/>
          <a:p>
            <a:pPr>
              <a:lnSpc>
                <a:spcPct val="150000"/>
              </a:lnSpc>
            </a:pPr>
            <a:r>
              <a:rPr lang="en-US" sz="3200" dirty="0"/>
              <a:t>As soon as July 1, 2019, check the DC list in HCNP_S and complete matches</a:t>
            </a:r>
          </a:p>
          <a:p>
            <a:pPr>
              <a:lnSpc>
                <a:spcPct val="150000"/>
              </a:lnSpc>
            </a:pPr>
            <a:r>
              <a:rPr lang="en-US" sz="3200" dirty="0"/>
              <a:t>Print and mail DC letters to households</a:t>
            </a:r>
          </a:p>
          <a:p>
            <a:pPr marL="0" indent="0">
              <a:buNone/>
            </a:pPr>
            <a:endParaRPr lang="en-US" dirty="0"/>
          </a:p>
        </p:txBody>
      </p:sp>
      <p:pic>
        <p:nvPicPr>
          <p:cNvPr id="6" name="Picture 2" descr="C:\Users\lchar\AppData\Local\Microsoft\Windows\Temporary Internet Files\Content.IE5\590PLID5\TN_sending_email_via_slingsho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372" y="4523293"/>
            <a:ext cx="2353285" cy="2014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91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94164" y="455220"/>
            <a:ext cx="7978602" cy="1320800"/>
          </a:xfrm>
        </p:spPr>
        <p:txBody>
          <a:bodyPr>
            <a:normAutofit/>
          </a:bodyPr>
          <a:lstStyle/>
          <a:p>
            <a:r>
              <a:rPr lang="en-US" sz="3600" b="1" dirty="0"/>
              <a:t>Free and Reduced Price Application - Prototype</a:t>
            </a:r>
          </a:p>
        </p:txBody>
      </p:sp>
      <p:sp>
        <p:nvSpPr>
          <p:cNvPr id="5" name="Content Placeholder 2"/>
          <p:cNvSpPr>
            <a:spLocks noGrp="1"/>
          </p:cNvSpPr>
          <p:nvPr>
            <p:ph idx="1"/>
          </p:nvPr>
        </p:nvSpPr>
        <p:spPr>
          <a:xfrm>
            <a:off x="582333" y="2065588"/>
            <a:ext cx="8596668" cy="3880773"/>
          </a:xfrm>
        </p:spPr>
        <p:txBody>
          <a:bodyPr>
            <a:noAutofit/>
          </a:bodyPr>
          <a:lstStyle/>
          <a:p>
            <a:r>
              <a:rPr lang="en-US" sz="3200" dirty="0"/>
              <a:t>The USDA has not revised SY 2018-19 Application</a:t>
            </a:r>
          </a:p>
          <a:p>
            <a:pPr lvl="1"/>
            <a:r>
              <a:rPr lang="en-US" sz="2800" dirty="0"/>
              <a:t>DO NOT use last year’s application</a:t>
            </a:r>
            <a:endParaRPr lang="en-US" sz="3200" dirty="0"/>
          </a:p>
          <a:p>
            <a:pPr>
              <a:lnSpc>
                <a:spcPct val="150000"/>
              </a:lnSpc>
            </a:pPr>
            <a:r>
              <a:rPr lang="en-US" sz="3200" dirty="0"/>
              <a:t>SY 2019-20 version will be made available on HCNP website July 1, 2019</a:t>
            </a:r>
          </a:p>
          <a:p>
            <a:r>
              <a:rPr lang="en-US" sz="3200" dirty="0"/>
              <a:t>No requirement to use HCNP’s version</a:t>
            </a:r>
          </a:p>
          <a:p>
            <a:pPr lvl="1"/>
            <a:r>
              <a:rPr lang="en-US" sz="2800" dirty="0"/>
              <a:t>USDA strongly recommends prototype</a:t>
            </a:r>
          </a:p>
        </p:txBody>
      </p:sp>
    </p:spTree>
    <p:extLst>
      <p:ext uri="{BB962C8B-B14F-4D97-AF65-F5344CB8AC3E}">
        <p14:creationId xmlns:p14="http://schemas.microsoft.com/office/powerpoint/2010/main" val="2338472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63535" y="502722"/>
            <a:ext cx="7978602" cy="1320800"/>
          </a:xfrm>
        </p:spPr>
        <p:txBody>
          <a:bodyPr>
            <a:normAutofit/>
          </a:bodyPr>
          <a:lstStyle/>
          <a:p>
            <a:r>
              <a:rPr lang="en-US" sz="3600" b="1" dirty="0"/>
              <a:t>SP 09-2018</a:t>
            </a:r>
          </a:p>
        </p:txBody>
      </p:sp>
      <p:pic>
        <p:nvPicPr>
          <p:cNvPr id="5" name="Picture 4" descr="C:\Users\Derek Vidinha\AppData\Local\Microsoft\Windows\Temporary Internet Files\Content.IE5\KGOLJVL4\applyOnlineButton150[1].jp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91736" y="486891"/>
            <a:ext cx="2386194" cy="159079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594200" y="2398081"/>
            <a:ext cx="8596668" cy="3880773"/>
          </a:xfrm>
        </p:spPr>
        <p:txBody>
          <a:bodyPr>
            <a:noAutofit/>
          </a:bodyPr>
          <a:lstStyle/>
          <a:p>
            <a:r>
              <a:rPr lang="en-US" sz="2800" dirty="0"/>
              <a:t>Web-based prototype released by USDA in 2016</a:t>
            </a:r>
          </a:p>
          <a:p>
            <a:pPr lvl="1"/>
            <a:r>
              <a:rPr lang="en-US" sz="2400" dirty="0"/>
              <a:t>Does not ‘mimic’ paper applications</a:t>
            </a:r>
          </a:p>
          <a:p>
            <a:pPr lvl="1"/>
            <a:r>
              <a:rPr lang="en-US" sz="2400" dirty="0"/>
              <a:t>Contains integrity features that ensure completeness &amp; accuracy</a:t>
            </a:r>
          </a:p>
          <a:p>
            <a:r>
              <a:rPr lang="en-US" sz="2800" dirty="0"/>
              <a:t>USDA encouraging use of online application to decrease error</a:t>
            </a:r>
          </a:p>
          <a:p>
            <a:pPr lvl="1"/>
            <a:r>
              <a:rPr lang="en-US" sz="2400" dirty="0"/>
              <a:t>Check if your POS is capable</a:t>
            </a:r>
            <a:endParaRPr lang="en-US" sz="2800" dirty="0"/>
          </a:p>
          <a:p>
            <a:r>
              <a:rPr lang="en-US" sz="2800" dirty="0"/>
              <a:t>Potential to reach more families</a:t>
            </a:r>
          </a:p>
        </p:txBody>
      </p:sp>
    </p:spTree>
    <p:extLst>
      <p:ext uri="{BB962C8B-B14F-4D97-AF65-F5344CB8AC3E}">
        <p14:creationId xmlns:p14="http://schemas.microsoft.com/office/powerpoint/2010/main" val="2816674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09156" y="478972"/>
            <a:ext cx="7978602" cy="1320800"/>
          </a:xfrm>
        </p:spPr>
        <p:txBody>
          <a:bodyPr>
            <a:normAutofit/>
          </a:bodyPr>
          <a:lstStyle/>
          <a:p>
            <a:r>
              <a:rPr lang="en-US" sz="3600" b="1" dirty="0"/>
              <a:t>Application Materials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432" y="396332"/>
            <a:ext cx="2039092" cy="1522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ph idx="1"/>
          </p:nvPr>
        </p:nvSpPr>
        <p:spPr>
          <a:xfrm>
            <a:off x="653583" y="2160589"/>
            <a:ext cx="8870427" cy="4133333"/>
          </a:xfrm>
        </p:spPr>
        <p:txBody>
          <a:bodyPr>
            <a:noAutofit/>
          </a:bodyPr>
          <a:lstStyle/>
          <a:p>
            <a:pPr>
              <a:lnSpc>
                <a:spcPct val="150000"/>
              </a:lnSpc>
            </a:pPr>
            <a:r>
              <a:rPr lang="en-US" sz="2400" dirty="0"/>
              <a:t>2019-20 Application for Free and Reduced Price School Meals</a:t>
            </a:r>
          </a:p>
          <a:p>
            <a:pPr>
              <a:lnSpc>
                <a:spcPct val="150000"/>
              </a:lnSpc>
            </a:pPr>
            <a:r>
              <a:rPr lang="en-US" sz="2400" dirty="0"/>
              <a:t>‘How to Apply for Free and Reduced Price School Meals’</a:t>
            </a:r>
          </a:p>
          <a:p>
            <a:pPr>
              <a:lnSpc>
                <a:spcPct val="150000"/>
              </a:lnSpc>
            </a:pPr>
            <a:r>
              <a:rPr lang="en-US" sz="2400" dirty="0"/>
              <a:t>‘Frequently Asked Questions About Free and Reduced Price School Meals</a:t>
            </a:r>
          </a:p>
          <a:p>
            <a:pPr>
              <a:lnSpc>
                <a:spcPct val="150000"/>
              </a:lnSpc>
            </a:pPr>
            <a:r>
              <a:rPr lang="en-US" sz="2400" dirty="0"/>
              <a:t>To be sent out to SFAs via email and posted on HCNP website</a:t>
            </a:r>
          </a:p>
        </p:txBody>
      </p:sp>
    </p:spTree>
    <p:extLst>
      <p:ext uri="{BB962C8B-B14F-4D97-AF65-F5344CB8AC3E}">
        <p14:creationId xmlns:p14="http://schemas.microsoft.com/office/powerpoint/2010/main" val="164680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22912" y="383968"/>
            <a:ext cx="7978602" cy="1320800"/>
          </a:xfrm>
        </p:spPr>
        <p:txBody>
          <a:bodyPr>
            <a:normAutofit/>
          </a:bodyPr>
          <a:lstStyle/>
          <a:p>
            <a:r>
              <a:rPr lang="en-US" sz="3600" b="1" dirty="0"/>
              <a:t>Application Materials</a:t>
            </a:r>
          </a:p>
        </p:txBody>
      </p:sp>
      <p:sp>
        <p:nvSpPr>
          <p:cNvPr id="5" name="Content Placeholder 2"/>
          <p:cNvSpPr>
            <a:spLocks noGrp="1"/>
          </p:cNvSpPr>
          <p:nvPr>
            <p:ph idx="1"/>
          </p:nvPr>
        </p:nvSpPr>
        <p:spPr>
          <a:xfrm>
            <a:off x="689209" y="1709335"/>
            <a:ext cx="8596668" cy="3880773"/>
          </a:xfrm>
        </p:spPr>
        <p:txBody>
          <a:bodyPr>
            <a:normAutofit/>
          </a:bodyPr>
          <a:lstStyle/>
          <a:p>
            <a:pPr>
              <a:lnSpc>
                <a:spcPct val="150000"/>
              </a:lnSpc>
            </a:pPr>
            <a:r>
              <a:rPr lang="en-US" sz="2800" dirty="0"/>
              <a:t>Notice to households of Approval/Denial of Benefits</a:t>
            </a:r>
          </a:p>
          <a:p>
            <a:pPr>
              <a:lnSpc>
                <a:spcPct val="150000"/>
              </a:lnSpc>
            </a:pPr>
            <a:r>
              <a:rPr lang="en-US" sz="2800" dirty="0"/>
              <a:t>Sharing Information with Other Programs</a:t>
            </a:r>
          </a:p>
          <a:p>
            <a:pPr>
              <a:lnSpc>
                <a:spcPct val="150000"/>
              </a:lnSpc>
            </a:pPr>
            <a:r>
              <a:rPr lang="en-US" sz="2800" dirty="0"/>
              <a:t>Sharing Information with Medicaid/CHIP</a:t>
            </a:r>
          </a:p>
          <a:p>
            <a:pPr marL="0" indent="0">
              <a:lnSpc>
                <a:spcPct val="150000"/>
              </a:lnSpc>
              <a:buNone/>
            </a:pPr>
            <a:endParaRPr lang="en-US" sz="2400" dirty="0"/>
          </a:p>
        </p:txBody>
      </p:sp>
      <p:pic>
        <p:nvPicPr>
          <p:cNvPr id="6" name="Picture 5" descr="C:\Users\lchar\AppData\Local\Microsoft\Windows\Temporary Internet Files\Content.IE5\70DEEXBV\letter-clipart-dir7KGki9[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796" y="5030474"/>
            <a:ext cx="2377104" cy="1499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69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70413" y="419594"/>
            <a:ext cx="7978602" cy="1320800"/>
          </a:xfrm>
        </p:spPr>
        <p:txBody>
          <a:bodyPr>
            <a:normAutofit/>
          </a:bodyPr>
          <a:lstStyle/>
          <a:p>
            <a:r>
              <a:rPr lang="en-US" sz="3600" b="1" dirty="0"/>
              <a:t>Step 1: Press Release</a:t>
            </a:r>
          </a:p>
        </p:txBody>
      </p:sp>
      <p:sp>
        <p:nvSpPr>
          <p:cNvPr id="5" name="Content Placeholder 2"/>
          <p:cNvSpPr>
            <a:spLocks noGrp="1"/>
          </p:cNvSpPr>
          <p:nvPr>
            <p:ph idx="1"/>
          </p:nvPr>
        </p:nvSpPr>
        <p:spPr>
          <a:xfrm>
            <a:off x="380451" y="1875578"/>
            <a:ext cx="8596668" cy="3880773"/>
          </a:xfrm>
        </p:spPr>
        <p:txBody>
          <a:bodyPr>
            <a:noAutofit/>
          </a:bodyPr>
          <a:lstStyle/>
          <a:p>
            <a:r>
              <a:rPr lang="en-US" sz="2800" dirty="0"/>
              <a:t>Every SFA required to send press release annually (start of SY)</a:t>
            </a:r>
          </a:p>
          <a:p>
            <a:pPr lvl="1"/>
            <a:r>
              <a:rPr lang="en-US" sz="2400" dirty="0"/>
              <a:t>Local news media, unemployment office, major employers in school area that are initiating large layoffs within school area</a:t>
            </a:r>
          </a:p>
          <a:p>
            <a:r>
              <a:rPr lang="en-US" sz="2800" dirty="0"/>
              <a:t>Don’t pay to publish</a:t>
            </a:r>
          </a:p>
          <a:p>
            <a:r>
              <a:rPr lang="en-US" sz="2800" dirty="0"/>
              <a:t>Keep copy on file for HCNP to review during Administrative Review</a:t>
            </a:r>
          </a:p>
          <a:p>
            <a:r>
              <a:rPr lang="en-US" sz="2800" dirty="0"/>
              <a:t>Template available on HCNP Website</a:t>
            </a:r>
          </a:p>
        </p:txBody>
      </p:sp>
      <p:pic>
        <p:nvPicPr>
          <p:cNvPr id="6" name="Picture 2" descr="C:\Users\Derek Vidinha\AppData\Local\Microsoft\Windows\Temporary Internet Files\Content.IE5\G91X6GJ6\119527_37113_128_news_paper_icon[1].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387957" y="558140"/>
            <a:ext cx="1095023" cy="1095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949779"/>
      </p:ext>
    </p:extLst>
  </p:cSld>
  <p:clrMapOvr>
    <a:masterClrMapping/>
  </p:clrMapOvr>
</p:sld>
</file>

<file path=ppt/theme/theme1.xml><?xml version="1.0" encoding="utf-8"?>
<a:theme xmlns:a="http://schemas.openxmlformats.org/drawingml/2006/main" name="HCNP-Template02">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700</TotalTime>
  <Words>3485</Words>
  <Application>Microsoft Office PowerPoint</Application>
  <PresentationFormat>Widescreen</PresentationFormat>
  <Paragraphs>278</Paragraphs>
  <Slides>35</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Arial Narrow</vt:lpstr>
      <vt:lpstr>Calibri</vt:lpstr>
      <vt:lpstr>Source Sans Pro Web</vt:lpstr>
      <vt:lpstr>Trebuchet MS</vt:lpstr>
      <vt:lpstr>Wingdings</vt:lpstr>
      <vt:lpstr>Wingdings 3</vt:lpstr>
      <vt:lpstr>HCNP-Template02</vt:lpstr>
      <vt:lpstr>PowerPoint Presentation</vt:lpstr>
      <vt:lpstr>PowerPoint Presentation</vt:lpstr>
      <vt:lpstr>PowerPoint Presentation</vt:lpstr>
      <vt:lpstr>Direct Certifications (DC)</vt:lpstr>
      <vt:lpstr>Free and Reduced Price Application - Prototype</vt:lpstr>
      <vt:lpstr>SP 09-2018</vt:lpstr>
      <vt:lpstr>Application Materials</vt:lpstr>
      <vt:lpstr>Application Materials</vt:lpstr>
      <vt:lpstr>Step 1: Press Release</vt:lpstr>
      <vt:lpstr>Step 2: Application Packet</vt:lpstr>
      <vt:lpstr>Step 3: Sending to Households</vt:lpstr>
      <vt:lpstr>PowerPoint Presentation</vt:lpstr>
      <vt:lpstr> A Word on Confidentiality</vt:lpstr>
      <vt:lpstr>Step 4: Processing Applications</vt:lpstr>
      <vt:lpstr>Incomplete Applications</vt:lpstr>
      <vt:lpstr>Indication of ‘No Income’</vt:lpstr>
      <vt:lpstr>Income Eligibility Guidelines</vt:lpstr>
      <vt:lpstr>Finish Processing the Application</vt:lpstr>
      <vt:lpstr>Notice of Approval or Denial</vt:lpstr>
      <vt:lpstr>Discontinuing Benefits</vt:lpstr>
      <vt:lpstr>Carryover Period</vt:lpstr>
      <vt:lpstr>Denied Applications</vt:lpstr>
      <vt:lpstr>Helpful Tips</vt:lpstr>
      <vt:lpstr>Master List</vt:lpstr>
      <vt:lpstr>Master List - example</vt:lpstr>
      <vt:lpstr>Second Review of Applications</vt:lpstr>
      <vt:lpstr>Reminders</vt:lpstr>
      <vt:lpstr>PowerPoint Presentation</vt:lpstr>
      <vt:lpstr>PowerPoint Presentation</vt:lpstr>
      <vt:lpstr>PowerPoint Presentation</vt:lpstr>
      <vt:lpstr>PowerPoint Presentation</vt:lpstr>
      <vt:lpstr>PowerPoint Presentation</vt:lpstr>
      <vt:lpstr>PowerPoint Presentation</vt:lpstr>
      <vt:lpstr>Resources</vt:lpstr>
      <vt:lpstr>Non-Discrimination Statement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Kasey T Kawamoto</dc:creator>
  <cp:lastModifiedBy>Chelsey Yoneda</cp:lastModifiedBy>
  <cp:revision>50</cp:revision>
  <dcterms:created xsi:type="dcterms:W3CDTF">2018-09-27T22:06:38Z</dcterms:created>
  <dcterms:modified xsi:type="dcterms:W3CDTF">2022-02-28T19:45:30Z</dcterms:modified>
</cp:coreProperties>
</file>