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90" y="9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83335" y="6041363"/>
            <a:ext cx="676893" cy="323812"/>
          </a:xfrm>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a:xfrm>
            <a:off x="1983179" y="6041363"/>
            <a:ext cx="5442088" cy="311936"/>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a:xfrm>
            <a:off x="8585861" y="6041362"/>
            <a:ext cx="688142" cy="311937"/>
          </a:xfrm>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6058162"/>
            <a:ext cx="1424227" cy="6870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57577" y="641268"/>
            <a:ext cx="7716426" cy="337193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7577" y="547138"/>
            <a:ext cx="7716425" cy="308506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57577" y="609600"/>
            <a:ext cx="7716424" cy="1290452"/>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57577" y="609600"/>
            <a:ext cx="6179907" cy="525681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0672" y="609599"/>
            <a:ext cx="7433329" cy="1337954"/>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6924" y="609600"/>
            <a:ext cx="7457077" cy="1314203"/>
          </a:xfrm>
        </p:spPr>
        <p:txBody>
          <a:bodyPr>
            <a:normAutofit/>
          </a:bodyPr>
          <a:lstStyle>
            <a:lvl1pPr>
              <a:defRPr sz="3200">
                <a:solidFill>
                  <a:schemeClr val="tx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2/28/2022</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6295" y="609600"/>
            <a:ext cx="7587705" cy="1302328"/>
          </a:xfrm>
        </p:spPr>
        <p:txBody>
          <a:bodyPr>
            <a:normAutofit/>
          </a:bodyPr>
          <a:lstStyle>
            <a:lvl1pPr>
              <a:defRPr sz="3200">
                <a:solidFill>
                  <a:schemeClr val="tx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299" y="609599"/>
            <a:ext cx="7492702" cy="134983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2/28/2022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62544" y="804000"/>
            <a:ext cx="7611457" cy="3651317"/>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hyperlink" Target="https://www.usda.gov/sites/default/files/documents/USDA-OASCR%20P-Complaint-Form-0508-0002-508-11-28-17Fax2Mail.pdf" TargetMode="Externa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b="1" dirty="0"/>
              <a:t>FNS 742 </a:t>
            </a:r>
          </a:p>
        </p:txBody>
      </p:sp>
      <p:sp>
        <p:nvSpPr>
          <p:cNvPr id="5" name="Subtitle 4"/>
          <p:cNvSpPr>
            <a:spLocks noGrp="1"/>
          </p:cNvSpPr>
          <p:nvPr>
            <p:ph type="subTitle" idx="1"/>
          </p:nvPr>
        </p:nvSpPr>
        <p:spPr/>
        <p:txBody>
          <a:bodyPr>
            <a:noAutofit/>
          </a:bodyPr>
          <a:lstStyle/>
          <a:p>
            <a:r>
              <a:rPr lang="en-US" sz="4400" dirty="0"/>
              <a:t>RCCI and CEP Schools</a:t>
            </a:r>
          </a:p>
          <a:p>
            <a:r>
              <a:rPr lang="en-US" sz="4400" dirty="0"/>
              <a:t>SY 2019-20</a:t>
            </a:r>
          </a:p>
        </p:txBody>
      </p:sp>
    </p:spTree>
    <p:extLst>
      <p:ext uri="{BB962C8B-B14F-4D97-AF65-F5344CB8AC3E}">
        <p14:creationId xmlns:p14="http://schemas.microsoft.com/office/powerpoint/2010/main" val="52104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FNS 742 – What is it?</a:t>
            </a:r>
          </a:p>
        </p:txBody>
      </p:sp>
      <p:sp>
        <p:nvSpPr>
          <p:cNvPr id="3" name="Content Placeholder 2"/>
          <p:cNvSpPr>
            <a:spLocks noGrp="1"/>
          </p:cNvSpPr>
          <p:nvPr>
            <p:ph idx="1"/>
          </p:nvPr>
        </p:nvSpPr>
        <p:spPr>
          <a:xfrm>
            <a:off x="620184" y="2114550"/>
            <a:ext cx="8596668" cy="4171741"/>
          </a:xfrm>
        </p:spPr>
        <p:txBody>
          <a:bodyPr/>
          <a:lstStyle/>
          <a:p>
            <a:r>
              <a:rPr lang="en-US" dirty="0"/>
              <a:t>The FNS 742, also known as the Verification Collection Report, is an annual report submitted to the USDA</a:t>
            </a:r>
          </a:p>
          <a:p>
            <a:pPr marL="0" indent="0">
              <a:buNone/>
            </a:pPr>
            <a:endParaRPr lang="en-US" dirty="0"/>
          </a:p>
          <a:p>
            <a:r>
              <a:rPr lang="en-US" dirty="0"/>
              <a:t>It is a report that explains the results of verification for each participating SFA, and must be completed by all SFAs, </a:t>
            </a:r>
            <a:r>
              <a:rPr lang="en-US" i="1" dirty="0"/>
              <a:t>including CEP (Community Eligibility Provision) Schools and RCCI’s</a:t>
            </a:r>
          </a:p>
          <a:p>
            <a:pPr marL="0" indent="0">
              <a:buNone/>
            </a:pPr>
            <a:endParaRPr lang="en-US" i="1" dirty="0"/>
          </a:p>
          <a:p>
            <a:r>
              <a:rPr lang="en-US" dirty="0"/>
              <a:t>As an SFA, you are responsible for completing the report and submitting it to HCNP for processing and forwarding</a:t>
            </a:r>
          </a:p>
        </p:txBody>
      </p:sp>
    </p:spTree>
    <p:extLst>
      <p:ext uri="{BB962C8B-B14F-4D97-AF65-F5344CB8AC3E}">
        <p14:creationId xmlns:p14="http://schemas.microsoft.com/office/powerpoint/2010/main" val="15615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673" y="609599"/>
            <a:ext cx="6866358" cy="881358"/>
          </a:xfrm>
        </p:spPr>
        <p:txBody>
          <a:bodyPr/>
          <a:lstStyle/>
          <a:p>
            <a:r>
              <a:rPr lang="en-US" b="1" dirty="0"/>
              <a:t>Section 1 – Sites and Students</a:t>
            </a:r>
          </a:p>
        </p:txBody>
      </p:sp>
      <p:sp>
        <p:nvSpPr>
          <p:cNvPr id="3" name="Content Placeholder 2"/>
          <p:cNvSpPr>
            <a:spLocks noGrp="1"/>
          </p:cNvSpPr>
          <p:nvPr>
            <p:ph idx="1"/>
          </p:nvPr>
        </p:nvSpPr>
        <p:spPr>
          <a:xfrm>
            <a:off x="573186" y="4054110"/>
            <a:ext cx="8596668" cy="2670371"/>
          </a:xfrm>
        </p:spPr>
        <p:txBody>
          <a:bodyPr/>
          <a:lstStyle/>
          <a:p>
            <a:r>
              <a:rPr lang="en-US" dirty="0"/>
              <a:t>CEP Schools: 1-1 A: Total Number of Schools/Sites and 1-1 B: Total Number of Students (</a:t>
            </a:r>
            <a:r>
              <a:rPr lang="en-US" b="1" dirty="0">
                <a:ln>
                  <a:solidFill>
                    <a:schemeClr val="tx1"/>
                  </a:solidFill>
                </a:ln>
                <a:solidFill>
                  <a:srgbClr val="FF0000"/>
                </a:solidFill>
              </a:rPr>
              <a:t>red boxes</a:t>
            </a:r>
            <a:r>
              <a:rPr lang="en-US" dirty="0"/>
              <a:t>)</a:t>
            </a:r>
          </a:p>
          <a:p>
            <a:r>
              <a:rPr lang="en-US" u="sng" dirty="0"/>
              <a:t>RCCI’s ONLY</a:t>
            </a:r>
            <a:r>
              <a:rPr lang="en-US" dirty="0"/>
              <a:t>: DO NOT complete 1-1 A or 1-1 B.  Instead, complete lines 1-2b A and 1-2b B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boxes</a:t>
            </a:r>
            <a:r>
              <a:rPr lang="en-US" dirty="0"/>
              <a:t>)</a:t>
            </a:r>
          </a:p>
          <a:p>
            <a:r>
              <a:rPr lang="en-US" dirty="0"/>
              <a:t>These numbers must be reflective of the last operating day of October (October 31, 2019)  Tip: Use your October Survey to get these numbers</a:t>
            </a:r>
          </a:p>
          <a:p>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07" y="1490957"/>
            <a:ext cx="8305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34399" y="2625199"/>
            <a:ext cx="609600" cy="190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89259" y="2625199"/>
            <a:ext cx="609600" cy="190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34399" y="3264968"/>
            <a:ext cx="6096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89259" y="3258899"/>
            <a:ext cx="6096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21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414" y="4135030"/>
            <a:ext cx="8596668" cy="2149093"/>
          </a:xfrm>
        </p:spPr>
        <p:txBody>
          <a:bodyPr/>
          <a:lstStyle/>
          <a:p>
            <a:r>
              <a:rPr lang="en-US" dirty="0"/>
              <a:t>SFAs that are CEP must complete both 2-3A and 2-3B (</a:t>
            </a:r>
            <a:r>
              <a:rPr lang="en-US" b="1" dirty="0">
                <a:ln>
                  <a:solidFill>
                    <a:schemeClr val="tx1"/>
                  </a:solidFill>
                </a:ln>
                <a:solidFill>
                  <a:srgbClr val="FF0000"/>
                </a:solidFill>
              </a:rPr>
              <a:t>red boxes</a:t>
            </a:r>
            <a:r>
              <a:rPr lang="en-US" dirty="0"/>
              <a:t>) entering the same numbers entered in Section 1 </a:t>
            </a:r>
          </a:p>
          <a:p>
            <a:r>
              <a:rPr lang="en-US" dirty="0"/>
              <a:t>RCCI’s: you may skip Section 2 and proceed to Section 3</a:t>
            </a:r>
          </a:p>
        </p:txBody>
      </p:sp>
      <p:sp>
        <p:nvSpPr>
          <p:cNvPr id="4" name="Title 1"/>
          <p:cNvSpPr>
            <a:spLocks noGrp="1"/>
          </p:cNvSpPr>
          <p:nvPr>
            <p:ph type="title"/>
          </p:nvPr>
        </p:nvSpPr>
        <p:spPr>
          <a:xfrm>
            <a:off x="1840673" y="609599"/>
            <a:ext cx="6866358" cy="881358"/>
          </a:xfrm>
        </p:spPr>
        <p:txBody>
          <a:bodyPr/>
          <a:lstStyle/>
          <a:p>
            <a:r>
              <a:rPr lang="en-US" b="1" dirty="0"/>
              <a:t>Section 2 – Alternate Provisions</a:t>
            </a:r>
          </a:p>
        </p:txBody>
      </p:sp>
      <p:pic>
        <p:nvPicPr>
          <p:cNvPr id="5" name="Picture 4"/>
          <p:cNvPicPr/>
          <p:nvPr/>
        </p:nvPicPr>
        <p:blipFill rotWithShape="1">
          <a:blip r:embed="rId2"/>
          <a:srcRect l="62631" t="41588" r="13409" b="31067"/>
          <a:stretch/>
        </p:blipFill>
        <p:spPr bwMode="auto">
          <a:xfrm>
            <a:off x="521936" y="1376994"/>
            <a:ext cx="7543800" cy="2438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236937" y="3058120"/>
            <a:ext cx="507050" cy="1840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07980" y="3058120"/>
            <a:ext cx="507050" cy="1840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0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586" y="4073979"/>
            <a:ext cx="8596668" cy="2163326"/>
          </a:xfrm>
        </p:spPr>
        <p:txBody>
          <a:bodyPr/>
          <a:lstStyle/>
          <a:p>
            <a:r>
              <a:rPr lang="en-US" dirty="0"/>
              <a:t>RCCI’s and CEP SFA’s – check box 3-1, </a:t>
            </a:r>
            <a:r>
              <a:rPr lang="en-US" b="1" u="sng" dirty="0"/>
              <a:t>skip Section 4 </a:t>
            </a:r>
            <a:r>
              <a:rPr lang="en-US" dirty="0"/>
              <a:t>and proceed to Section 5</a:t>
            </a:r>
          </a:p>
          <a:p>
            <a:endParaRPr lang="en-US" b="1" dirty="0"/>
          </a:p>
        </p:txBody>
      </p:sp>
      <p:sp>
        <p:nvSpPr>
          <p:cNvPr id="4" name="Title 1"/>
          <p:cNvSpPr>
            <a:spLocks noGrp="1"/>
          </p:cNvSpPr>
          <p:nvPr>
            <p:ph type="title"/>
          </p:nvPr>
        </p:nvSpPr>
        <p:spPr>
          <a:xfrm>
            <a:off x="1840673" y="609599"/>
            <a:ext cx="6866358" cy="881358"/>
          </a:xfrm>
        </p:spPr>
        <p:txBody>
          <a:bodyPr/>
          <a:lstStyle/>
          <a:p>
            <a:r>
              <a:rPr lang="en-US" b="1" dirty="0"/>
              <a:t>Section 3 – Direct Certification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86" y="1594757"/>
            <a:ext cx="8153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828800" y="1981201"/>
            <a:ext cx="5334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19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662" y="5021036"/>
            <a:ext cx="8596668" cy="2065355"/>
          </a:xfrm>
        </p:spPr>
        <p:txBody>
          <a:bodyPr/>
          <a:lstStyle/>
          <a:p>
            <a:r>
              <a:rPr lang="en-US" dirty="0"/>
              <a:t>After skipping Section 4, both RCCI’s and CEP SFA’s will Check Box 5-1.  No further action is required in Section 5, proceed to Section 6</a:t>
            </a:r>
          </a:p>
        </p:txBody>
      </p:sp>
      <p:sp>
        <p:nvSpPr>
          <p:cNvPr id="4" name="Title 1"/>
          <p:cNvSpPr>
            <a:spLocks noGrp="1"/>
          </p:cNvSpPr>
          <p:nvPr>
            <p:ph type="title"/>
          </p:nvPr>
        </p:nvSpPr>
        <p:spPr>
          <a:xfrm>
            <a:off x="1840673" y="609599"/>
            <a:ext cx="6866358" cy="881358"/>
          </a:xfrm>
        </p:spPr>
        <p:txBody>
          <a:bodyPr>
            <a:normAutofit fontScale="90000"/>
          </a:bodyPr>
          <a:lstStyle/>
          <a:p>
            <a:r>
              <a:rPr lang="en-US" b="1" dirty="0"/>
              <a:t>Section 5 – Free and Reduced Applications (not directly certified)</a:t>
            </a:r>
          </a:p>
        </p:txBody>
      </p:sp>
      <p:pic>
        <p:nvPicPr>
          <p:cNvPr id="5" name="Picture 4"/>
          <p:cNvPicPr/>
          <p:nvPr/>
        </p:nvPicPr>
        <p:blipFill rotWithShape="1">
          <a:blip r:embed="rId2"/>
          <a:srcRect l="63019" t="15709" r="13476" b="58652"/>
          <a:stretch/>
        </p:blipFill>
        <p:spPr bwMode="auto">
          <a:xfrm>
            <a:off x="988763" y="1989364"/>
            <a:ext cx="7454944" cy="2590800"/>
          </a:xfrm>
          <a:prstGeom prst="rect">
            <a:avLst/>
          </a:prstGeom>
          <a:ln>
            <a:noFill/>
          </a:ln>
          <a:extLst>
            <a:ext uri="{53640926-AAD7-44D8-BBD7-CCE9431645EC}">
              <a14:shadowObscured xmlns:a14="http://schemas.microsoft.com/office/drawing/2010/main"/>
            </a:ext>
          </a:extLst>
        </p:spPr>
      </p:pic>
      <p:sp>
        <p:nvSpPr>
          <p:cNvPr id="6" name="Oval 5"/>
          <p:cNvSpPr/>
          <p:nvPr/>
        </p:nvSpPr>
        <p:spPr>
          <a:xfrm>
            <a:off x="1333044" y="2438399"/>
            <a:ext cx="389619" cy="3864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34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816679"/>
            <a:ext cx="8596668" cy="987879"/>
          </a:xfrm>
        </p:spPr>
        <p:txBody>
          <a:bodyPr/>
          <a:lstStyle/>
          <a:p>
            <a:r>
              <a:rPr lang="en-US" dirty="0"/>
              <a:t>Before signing and submitting form, both RCCI’s and CEP SFA’s must write ‘N/A’ in the Verification for Cause Box.  Do not include quotations, write exactly as </a:t>
            </a:r>
            <a:r>
              <a:rPr lang="en-US" b="1" dirty="0"/>
              <a:t>N/A</a:t>
            </a:r>
          </a:p>
        </p:txBody>
      </p:sp>
      <p:sp>
        <p:nvSpPr>
          <p:cNvPr id="4" name="Title 1"/>
          <p:cNvSpPr>
            <a:spLocks noGrp="1"/>
          </p:cNvSpPr>
          <p:nvPr>
            <p:ph type="title"/>
          </p:nvPr>
        </p:nvSpPr>
        <p:spPr>
          <a:xfrm>
            <a:off x="1824345" y="380999"/>
            <a:ext cx="6866358" cy="881358"/>
          </a:xfrm>
        </p:spPr>
        <p:txBody>
          <a:bodyPr>
            <a:normAutofit fontScale="90000"/>
          </a:bodyPr>
          <a:lstStyle/>
          <a:p>
            <a:r>
              <a:rPr lang="en-US" b="1" dirty="0"/>
              <a:t>Section 6 – Verification for Cause / Certification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4" y="1451376"/>
            <a:ext cx="7620000" cy="126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140"/>
          <a:stretch/>
        </p:blipFill>
        <p:spPr bwMode="auto">
          <a:xfrm>
            <a:off x="846363" y="3894361"/>
            <a:ext cx="7636329" cy="1616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96043" y="4641391"/>
            <a:ext cx="2514600" cy="2408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89814" y="4649556"/>
            <a:ext cx="2427514" cy="24628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23538" y="4649557"/>
            <a:ext cx="700169" cy="2095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642257" y="5652402"/>
            <a:ext cx="8596668" cy="98787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Complete the report by filling in fields 6-2, 6-3, 6-5, and checking Box 6-6</a:t>
            </a:r>
            <a:r>
              <a:rPr lang="en-US"/>
              <a:t>. </a:t>
            </a:r>
          </a:p>
          <a:p>
            <a:r>
              <a:rPr lang="en-US"/>
              <a:t>Save </a:t>
            </a:r>
            <a:r>
              <a:rPr lang="en-US" dirty="0"/>
              <a:t>the report and exit from it.  You should then see the Verification Report’s status listed as ‘Pending Approval’.  HCNP will review for accuracy and let you know if changes are needed.</a:t>
            </a:r>
          </a:p>
          <a:p>
            <a:endParaRPr lang="en-US" b="1" dirty="0"/>
          </a:p>
        </p:txBody>
      </p:sp>
    </p:spTree>
    <p:extLst>
      <p:ext uri="{BB962C8B-B14F-4D97-AF65-F5344CB8AC3E}">
        <p14:creationId xmlns:p14="http://schemas.microsoft.com/office/powerpoint/2010/main" val="230994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Non-Discrimination Statement</a:t>
            </a:r>
          </a:p>
        </p:txBody>
      </p:sp>
      <p:sp>
        <p:nvSpPr>
          <p:cNvPr id="4" name="Content Placeholder 2"/>
          <p:cNvSpPr>
            <a:spLocks noGrp="1"/>
          </p:cNvSpPr>
          <p:nvPr>
            <p:ph idx="1"/>
          </p:nvPr>
        </p:nvSpPr>
        <p:spPr>
          <a:xfrm>
            <a:off x="2201492" y="5790295"/>
            <a:ext cx="4963030" cy="1337954"/>
          </a:xfrm>
        </p:spPr>
        <p:txBody>
          <a:bodyPr>
            <a:normAutofit/>
          </a:bodyPr>
          <a:lstStyle/>
          <a:p>
            <a:endParaRPr lang="en-US" dirty="0"/>
          </a:p>
          <a:p>
            <a:pPr marL="0" indent="0" algn="ctr">
              <a:buNone/>
            </a:pPr>
            <a:r>
              <a:rPr lang="en-US" dirty="0"/>
              <a:t>This institution is an equal opportunity provider.</a:t>
            </a:r>
          </a:p>
          <a:p>
            <a:endParaRPr lang="en-US" dirty="0"/>
          </a:p>
        </p:txBody>
      </p:sp>
      <p:sp>
        <p:nvSpPr>
          <p:cNvPr id="3" name="Rectangle 1">
            <a:extLst>
              <a:ext uri="{FF2B5EF4-FFF2-40B4-BE49-F238E27FC236}">
                <a16:creationId xmlns:a16="http://schemas.microsoft.com/office/drawing/2014/main" id="{B703F085-798C-4FCF-A075-15CE63E76429}"/>
              </a:ext>
            </a:extLst>
          </p:cNvPr>
          <p:cNvSpPr>
            <a:spLocks noChangeArrowheads="1"/>
          </p:cNvSpPr>
          <p:nvPr/>
        </p:nvSpPr>
        <p:spPr bwMode="auto">
          <a:xfrm>
            <a:off x="524449" y="1278576"/>
            <a:ext cx="853888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Source Sans Pro Web"/>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Source Sans Pro Web"/>
              </a:rPr>
              <a:t>Persons with disabilities who require alternative means of communication for program information (e.g., Braille, large print, audiotape, American Sign Language),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Source Sans Pro Web"/>
              </a:rPr>
              <a:t>To file a program complaint of discrimination, complete the </a:t>
            </a:r>
            <a:r>
              <a:rPr kumimoji="0" lang="en-US" altLang="en-US" sz="1400" b="0" i="0" u="none" strike="noStrike" cap="none" normalizeH="0" baseline="0" dirty="0">
                <a:ln>
                  <a:noFill/>
                </a:ln>
                <a:solidFill>
                  <a:srgbClr val="2E8540"/>
                </a:solidFill>
                <a:effectLst/>
                <a:latin typeface="Source Sans Pro Web"/>
                <a:hlinkClick r:id="rId2"/>
              </a:rPr>
              <a:t>USDA Program Discrimination Complaint Form</a:t>
            </a:r>
            <a:r>
              <a:rPr kumimoji="0" lang="en-US" altLang="en-US" sz="1400" b="0" i="0" u="none" strike="noStrike" cap="none" normalizeH="0" baseline="0" dirty="0">
                <a:ln>
                  <a:noFill/>
                </a:ln>
                <a:solidFill>
                  <a:srgbClr val="1B1B1B"/>
                </a:solidFill>
                <a:effectLst/>
                <a:latin typeface="Source Sans Pro Web"/>
              </a:rPr>
              <a:t>, (AD-3027) found online at: </a:t>
            </a:r>
            <a:r>
              <a:rPr kumimoji="0" lang="en-US" altLang="en-US" sz="1400" b="0" i="0" u="none" strike="noStrike" cap="none" normalizeH="0" baseline="0" dirty="0">
                <a:ln>
                  <a:noFill/>
                </a:ln>
                <a:solidFill>
                  <a:srgbClr val="2E8540"/>
                </a:solidFill>
                <a:effectLst/>
                <a:latin typeface="Source Sans Pro Web"/>
                <a:hlinkClick r:id="rId3"/>
              </a:rPr>
              <a:t>How to File a Complaint</a:t>
            </a:r>
            <a:r>
              <a:rPr kumimoji="0" lang="en-US" altLang="en-US" sz="1400" b="0" i="0" u="none" strike="noStrike" cap="none" normalizeH="0" baseline="0" dirty="0">
                <a:ln>
                  <a:noFill/>
                </a:ln>
                <a:solidFill>
                  <a:srgbClr val="1B1B1B"/>
                </a:solidFill>
                <a:effectLst/>
                <a:latin typeface="Source Sans Pro Web"/>
              </a:rPr>
              <a:t>, and at any USDA office, or write a letter addressed to USDA and provide in the letter all of the information requested in the form. To request a copy of the complaint form, call (866) 632-9992. Submit your completed form or letter to USDA by: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dirty="0">
                <a:ln>
                  <a:noFill/>
                </a:ln>
                <a:solidFill>
                  <a:srgbClr val="1B1B1B"/>
                </a:solidFill>
                <a:effectLst/>
                <a:latin typeface="Source Sans Pro Web"/>
              </a:rPr>
              <a:t>mail: U.S. Department of Agriculture </a:t>
            </a:r>
            <a:br>
              <a:rPr kumimoji="0" lang="en-US" altLang="en-US" sz="1400" b="0" i="0" u="none" strike="noStrike" cap="none" normalizeH="0" baseline="0" dirty="0">
                <a:ln>
                  <a:noFill/>
                </a:ln>
                <a:solidFill>
                  <a:srgbClr val="1B1B1B"/>
                </a:solidFill>
                <a:effectLst/>
                <a:latin typeface="Source Sans Pro Web"/>
              </a:rPr>
            </a:br>
            <a:r>
              <a:rPr kumimoji="0" lang="en-US" altLang="en-US" sz="1400" b="0" i="0" u="none" strike="noStrike" cap="none" normalizeH="0" baseline="0" dirty="0">
                <a:ln>
                  <a:noFill/>
                </a:ln>
                <a:solidFill>
                  <a:srgbClr val="1B1B1B"/>
                </a:solidFill>
                <a:effectLst/>
                <a:latin typeface="Source Sans Pro Web"/>
              </a:rPr>
              <a:t>Office of the Assistant Secretary for Civil Rights </a:t>
            </a:r>
            <a:br>
              <a:rPr kumimoji="0" lang="en-US" altLang="en-US" sz="1400" b="0" i="0" u="none" strike="noStrike" cap="none" normalizeH="0" baseline="0" dirty="0">
                <a:ln>
                  <a:noFill/>
                </a:ln>
                <a:solidFill>
                  <a:srgbClr val="1B1B1B"/>
                </a:solidFill>
                <a:effectLst/>
                <a:latin typeface="Source Sans Pro Web"/>
              </a:rPr>
            </a:br>
            <a:r>
              <a:rPr kumimoji="0" lang="en-US" altLang="en-US" sz="1400" b="0" i="0" u="none" strike="noStrike" cap="none" normalizeH="0" baseline="0" dirty="0">
                <a:ln>
                  <a:noFill/>
                </a:ln>
                <a:solidFill>
                  <a:srgbClr val="1B1B1B"/>
                </a:solidFill>
                <a:effectLst/>
                <a:latin typeface="Source Sans Pro Web"/>
              </a:rPr>
              <a:t>1400 Independence Avenue, SW </a:t>
            </a:r>
            <a:br>
              <a:rPr kumimoji="0" lang="en-US" altLang="en-US" sz="1400" b="0" i="0" u="none" strike="noStrike" cap="none" normalizeH="0" baseline="0" dirty="0">
                <a:ln>
                  <a:noFill/>
                </a:ln>
                <a:solidFill>
                  <a:srgbClr val="1B1B1B"/>
                </a:solidFill>
                <a:effectLst/>
                <a:latin typeface="Source Sans Pro Web"/>
              </a:rPr>
            </a:br>
            <a:r>
              <a:rPr kumimoji="0" lang="en-US" altLang="en-US" sz="1400" b="0" i="0" u="none" strike="noStrike" cap="none" normalizeH="0" baseline="0" dirty="0">
                <a:ln>
                  <a:noFill/>
                </a:ln>
                <a:solidFill>
                  <a:srgbClr val="1B1B1B"/>
                </a:solidFill>
                <a:effectLst/>
                <a:latin typeface="Source Sans Pro Web"/>
              </a:rPr>
              <a:t>Washington, D.C. 20250-9410;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0" i="0" u="none" strike="noStrike" cap="none" normalizeH="0" baseline="0" dirty="0">
                <a:ln>
                  <a:noFill/>
                </a:ln>
                <a:solidFill>
                  <a:srgbClr val="1B1B1B"/>
                </a:solidFill>
                <a:effectLst/>
                <a:latin typeface="Source Sans Pro Web"/>
              </a:rPr>
              <a:t>fax: (202) 690-7442; or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0" i="0" u="none" strike="noStrike" cap="none" normalizeH="0" baseline="0" dirty="0">
                <a:ln>
                  <a:noFill/>
                </a:ln>
                <a:solidFill>
                  <a:srgbClr val="1B1B1B"/>
                </a:solidFill>
                <a:effectLst/>
                <a:latin typeface="Source Sans Pro Web"/>
              </a:rPr>
              <a:t>email: </a:t>
            </a:r>
            <a:r>
              <a:rPr kumimoji="0" lang="en-US" altLang="en-US" sz="1400" b="0" i="0" u="none" strike="noStrike" cap="none" normalizeH="0" baseline="0" dirty="0">
                <a:ln>
                  <a:noFill/>
                </a:ln>
                <a:solidFill>
                  <a:srgbClr val="2E8540"/>
                </a:solidFill>
                <a:effectLst/>
                <a:latin typeface="Source Sans Pro Web"/>
                <a:hlinkClick r:id="rId4"/>
              </a:rPr>
              <a:t>program.intake@usda.gov</a:t>
            </a:r>
            <a:r>
              <a:rPr kumimoji="0" lang="en-US" altLang="en-US" sz="1400" b="0" i="0" u="none" strike="noStrike" cap="none" normalizeH="0" baseline="0" dirty="0">
                <a:ln>
                  <a:noFill/>
                </a:ln>
                <a:solidFill>
                  <a:srgbClr val="1B1B1B"/>
                </a:solidFill>
                <a:effectLst/>
                <a:latin typeface="Source Sans Pro Web"/>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0803058"/>
      </p:ext>
    </p:extLst>
  </p:cSld>
  <p:clrMapOvr>
    <a:masterClrMapping/>
  </p:clrMapOvr>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74</TotalTime>
  <Words>690</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Source Sans Pro Web</vt:lpstr>
      <vt:lpstr>Trebuchet MS</vt:lpstr>
      <vt:lpstr>Wingdings 3</vt:lpstr>
      <vt:lpstr>HCNP-Template02</vt:lpstr>
      <vt:lpstr>FNS 742 </vt:lpstr>
      <vt:lpstr>FNS 742 – What is it?</vt:lpstr>
      <vt:lpstr>Section 1 – Sites and Students</vt:lpstr>
      <vt:lpstr>Section 2 – Alternate Provisions</vt:lpstr>
      <vt:lpstr>Section 3 – Direct Certification</vt:lpstr>
      <vt:lpstr>Section 5 – Free and Reduced Applications (not directly certified)</vt:lpstr>
      <vt:lpstr>Section 6 – Verification for Cause / Certification</vt:lpstr>
      <vt:lpstr>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T Kawamoto</dc:creator>
  <cp:lastModifiedBy>Chelsey Yoneda</cp:lastModifiedBy>
  <cp:revision>18</cp:revision>
  <dcterms:created xsi:type="dcterms:W3CDTF">2018-09-27T22:06:38Z</dcterms:created>
  <dcterms:modified xsi:type="dcterms:W3CDTF">2022-02-28T19:44:15Z</dcterms:modified>
</cp:coreProperties>
</file>