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handoutMasterIdLst>
    <p:handoutMasterId r:id="rId26"/>
  </p:handoutMasterIdLst>
  <p:sldIdLst>
    <p:sldId id="257" r:id="rId2"/>
    <p:sldId id="258" r:id="rId3"/>
    <p:sldId id="259" r:id="rId4"/>
    <p:sldId id="260" r:id="rId5"/>
    <p:sldId id="262" r:id="rId6"/>
    <p:sldId id="263" r:id="rId7"/>
    <p:sldId id="264" r:id="rId8"/>
    <p:sldId id="265" r:id="rId9"/>
    <p:sldId id="266" r:id="rId10"/>
    <p:sldId id="267" r:id="rId11"/>
    <p:sldId id="276" r:id="rId12"/>
    <p:sldId id="268" r:id="rId13"/>
    <p:sldId id="277" r:id="rId14"/>
    <p:sldId id="269" r:id="rId15"/>
    <p:sldId id="278" r:id="rId16"/>
    <p:sldId id="279" r:id="rId17"/>
    <p:sldId id="280" r:id="rId18"/>
    <p:sldId id="281" r:id="rId19"/>
    <p:sldId id="282" r:id="rId20"/>
    <p:sldId id="270" r:id="rId21"/>
    <p:sldId id="271" r:id="rId22"/>
    <p:sldId id="272" r:id="rId23"/>
    <p:sldId id="275" r:id="rId24"/>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544" autoAdjust="0"/>
  </p:normalViewPr>
  <p:slideViewPr>
    <p:cSldViewPr snapToGrid="0">
      <p:cViewPr varScale="1">
        <p:scale>
          <a:sx n="89" d="100"/>
          <a:sy n="89" d="100"/>
        </p:scale>
        <p:origin x="143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8A013728-CF1D-4CA8-813D-1248AD52F898}" type="datetimeFigureOut">
              <a:rPr lang="en-US" smtClean="0"/>
              <a:t>2/22/2022</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9F96F07-8021-439E-A702-2E5FDDA3F078}" type="slidenum">
              <a:rPr lang="en-US" smtClean="0"/>
              <a:t>‹#›</a:t>
            </a:fld>
            <a:endParaRPr lang="en-US"/>
          </a:p>
        </p:txBody>
      </p:sp>
    </p:spTree>
    <p:extLst>
      <p:ext uri="{BB962C8B-B14F-4D97-AF65-F5344CB8AC3E}">
        <p14:creationId xmlns:p14="http://schemas.microsoft.com/office/powerpoint/2010/main" val="2393492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58EC2C6-60ED-403F-98B5-BCE996AA17D2}" type="datetimeFigureOut">
              <a:rPr lang="en-US" smtClean="0"/>
              <a:t>2/22/2022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F0AB28C-77F2-471A-A624-FC1C4C74E0D1}" type="slidenum">
              <a:rPr lang="en-US" smtClean="0"/>
              <a:t>‹#›</a:t>
            </a:fld>
            <a:endParaRPr lang="en-US"/>
          </a:p>
        </p:txBody>
      </p:sp>
    </p:spTree>
    <p:extLst>
      <p:ext uri="{BB962C8B-B14F-4D97-AF65-F5344CB8AC3E}">
        <p14:creationId xmlns:p14="http://schemas.microsoft.com/office/powerpoint/2010/main" val="1364740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solidFill>
                  <a:schemeClr val="tx1"/>
                </a:solidFill>
              </a:rPr>
              <a:t>This presentation will go</a:t>
            </a:r>
            <a:r>
              <a:rPr lang="en-US" baseline="0" dirty="0">
                <a:solidFill>
                  <a:schemeClr val="tx1"/>
                </a:solidFill>
              </a:rPr>
              <a:t> over the </a:t>
            </a:r>
            <a:r>
              <a:rPr lang="en-US" dirty="0">
                <a:solidFill>
                  <a:schemeClr val="tx1"/>
                </a:solidFill>
              </a:rPr>
              <a:t>Resource Management section of the Administrative Review</a:t>
            </a:r>
            <a:r>
              <a:rPr lang="en-US" dirty="0"/>
              <a:t>.</a:t>
            </a:r>
          </a:p>
          <a:p>
            <a:pPr>
              <a:spcBef>
                <a:spcPct val="0"/>
              </a:spcBef>
            </a:pPr>
            <a:endParaRPr lang="en-US" dirty="0"/>
          </a:p>
          <a:p>
            <a:pPr>
              <a:spcBef>
                <a:spcPct val="0"/>
              </a:spcBef>
            </a:pPr>
            <a:endParaRPr lang="en-US" dirty="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5C411E-1ECA-4A4D-9B00-D9135B6021BF}" type="slidenum">
              <a:rPr lang="en-US"/>
              <a:pPr fontAlgn="base">
                <a:spcBef>
                  <a:spcPct val="0"/>
                </a:spcBef>
                <a:spcAft>
                  <a:spcPct val="0"/>
                </a:spcAft>
              </a:pPr>
              <a:t>1</a:t>
            </a:fld>
            <a:endParaRPr lang="en-US" dirty="0"/>
          </a:p>
        </p:txBody>
      </p:sp>
    </p:spTree>
    <p:extLst>
      <p:ext uri="{BB962C8B-B14F-4D97-AF65-F5344CB8AC3E}">
        <p14:creationId xmlns:p14="http://schemas.microsoft.com/office/powerpoint/2010/main" val="1160695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 risk factor in the area of Paid Lunch Equity will be assigned for any of the following:</a:t>
            </a:r>
          </a:p>
          <a:p>
            <a:pPr eaLnBrk="1" hangingPunct="1">
              <a:spcBef>
                <a:spcPct val="0"/>
              </a:spcBef>
            </a:pPr>
            <a:endParaRPr lang="en-US" altLang="en-US" dirty="0"/>
          </a:p>
          <a:p>
            <a:pPr eaLnBrk="1" hangingPunct="1">
              <a:spcBef>
                <a:spcPct val="0"/>
              </a:spcBef>
              <a:buFontTx/>
              <a:buChar char="•"/>
            </a:pPr>
            <a:r>
              <a:rPr lang="en-US" altLang="en-US" dirty="0"/>
              <a:t>Not increasing paid lunch prices as required</a:t>
            </a:r>
          </a:p>
          <a:p>
            <a:pPr eaLnBrk="1" hangingPunct="1">
              <a:spcBef>
                <a:spcPct val="0"/>
              </a:spcBef>
              <a:buFontTx/>
              <a:buChar char="•"/>
            </a:pPr>
            <a:r>
              <a:rPr lang="en-US" altLang="en-US" dirty="0"/>
              <a:t>Using non-Federal funds to support paid lunch prices</a:t>
            </a:r>
          </a:p>
          <a:p>
            <a:pPr eaLnBrk="1" hangingPunct="1">
              <a:spcBef>
                <a:spcPct val="0"/>
              </a:spcBef>
              <a:buFontTx/>
              <a:buChar char="•"/>
            </a:pPr>
            <a:r>
              <a:rPr lang="en-US" altLang="en-US" dirty="0"/>
              <a:t>Not completing the Paid Lunch Equity Tool</a:t>
            </a:r>
          </a:p>
          <a:p>
            <a:pPr eaLnBrk="1" hangingPunct="1">
              <a:spcBef>
                <a:spcPct val="0"/>
              </a:spcBef>
              <a:buFontTx/>
              <a:buChar char="•"/>
            </a:pPr>
            <a:r>
              <a:rPr lang="en-US" altLang="en-US" dirty="0"/>
              <a:t>Receiving an exemption to the PLE requirement </a:t>
            </a:r>
          </a:p>
          <a:p>
            <a:pPr eaLnBrk="1" hangingPunct="1">
              <a:spcBef>
                <a:spcPct val="0"/>
              </a:spcBef>
            </a:pPr>
            <a:endParaRPr lang="en-US" alt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88284" indent="-303060">
              <a:spcBef>
                <a:spcPct val="30000"/>
              </a:spcBef>
              <a:defRPr sz="1200">
                <a:solidFill>
                  <a:schemeClr val="tx1"/>
                </a:solidFill>
                <a:latin typeface="Calibri" panose="020F0502020204030204" pitchFamily="34" charset="0"/>
              </a:defRPr>
            </a:lvl2pPr>
            <a:lvl3pPr marL="1213891" indent="-241785">
              <a:spcBef>
                <a:spcPct val="30000"/>
              </a:spcBef>
              <a:defRPr sz="1200">
                <a:solidFill>
                  <a:schemeClr val="tx1"/>
                </a:solidFill>
                <a:latin typeface="Calibri" panose="020F0502020204030204" pitchFamily="34" charset="0"/>
              </a:defRPr>
            </a:lvl3pPr>
            <a:lvl4pPr marL="1700774" indent="-241785">
              <a:spcBef>
                <a:spcPct val="30000"/>
              </a:spcBef>
              <a:defRPr sz="1200">
                <a:solidFill>
                  <a:schemeClr val="tx1"/>
                </a:solidFill>
                <a:latin typeface="Calibri" panose="020F0502020204030204" pitchFamily="34" charset="0"/>
              </a:defRPr>
            </a:lvl4pPr>
            <a:lvl5pPr marL="2185998" indent="-241785">
              <a:spcBef>
                <a:spcPct val="30000"/>
              </a:spcBef>
              <a:defRPr sz="1200">
                <a:solidFill>
                  <a:schemeClr val="tx1"/>
                </a:solidFill>
                <a:latin typeface="Calibri" panose="020F0502020204030204" pitchFamily="34" charset="0"/>
              </a:defRPr>
            </a:lvl5pPr>
            <a:lvl6pPr marL="2662942" indent="-241785" eaLnBrk="0" fontAlgn="base" hangingPunct="0">
              <a:spcBef>
                <a:spcPct val="30000"/>
              </a:spcBef>
              <a:spcAft>
                <a:spcPct val="0"/>
              </a:spcAft>
              <a:defRPr sz="1200">
                <a:solidFill>
                  <a:schemeClr val="tx1"/>
                </a:solidFill>
                <a:latin typeface="Calibri" panose="020F0502020204030204" pitchFamily="34" charset="0"/>
              </a:defRPr>
            </a:lvl6pPr>
            <a:lvl7pPr marL="3139888" indent="-241785" eaLnBrk="0" fontAlgn="base" hangingPunct="0">
              <a:spcBef>
                <a:spcPct val="30000"/>
              </a:spcBef>
              <a:spcAft>
                <a:spcPct val="0"/>
              </a:spcAft>
              <a:defRPr sz="1200">
                <a:solidFill>
                  <a:schemeClr val="tx1"/>
                </a:solidFill>
                <a:latin typeface="Calibri" panose="020F0502020204030204" pitchFamily="34" charset="0"/>
              </a:defRPr>
            </a:lvl7pPr>
            <a:lvl8pPr marL="3616833" indent="-241785" eaLnBrk="0" fontAlgn="base" hangingPunct="0">
              <a:spcBef>
                <a:spcPct val="30000"/>
              </a:spcBef>
              <a:spcAft>
                <a:spcPct val="0"/>
              </a:spcAft>
              <a:defRPr sz="1200">
                <a:solidFill>
                  <a:schemeClr val="tx1"/>
                </a:solidFill>
                <a:latin typeface="Calibri" panose="020F0502020204030204" pitchFamily="34" charset="0"/>
              </a:defRPr>
            </a:lvl8pPr>
            <a:lvl9pPr marL="4093778" indent="-24178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3F3946-C31B-4CC7-B451-1F0739FA5BFF}" type="slidenum">
              <a:rPr lang="en-US" altLang="en-US"/>
              <a:pPr>
                <a:spcBef>
                  <a:spcPct val="0"/>
                </a:spcBef>
              </a:pPr>
              <a:t>10</a:t>
            </a:fld>
            <a:endParaRPr lang="en-US" altLang="en-US"/>
          </a:p>
        </p:txBody>
      </p:sp>
    </p:spTree>
    <p:extLst>
      <p:ext uri="{BB962C8B-B14F-4D97-AF65-F5344CB8AC3E}">
        <p14:creationId xmlns:p14="http://schemas.microsoft.com/office/powerpoint/2010/main" val="2226685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a:t>
            </a:r>
            <a:r>
              <a:rPr lang="en-US" baseline="0" dirty="0"/>
              <a:t> news!</a:t>
            </a:r>
          </a:p>
          <a:p>
            <a:endParaRPr lang="en-US" baseline="0" dirty="0"/>
          </a:p>
          <a:p>
            <a:r>
              <a:rPr lang="en-US" dirty="0"/>
              <a:t>Policy memorandum </a:t>
            </a:r>
            <a:r>
              <a:rPr lang="en-US" i="1" dirty="0"/>
              <a:t>SP 12-2018 Paid Lunch Equity: Guidance for School Year</a:t>
            </a:r>
            <a:r>
              <a:rPr lang="en-US" dirty="0"/>
              <a:t> provides notice that </a:t>
            </a:r>
            <a:r>
              <a:rPr lang="en-US" b="1" dirty="0"/>
              <a:t>any SFA</a:t>
            </a:r>
            <a:r>
              <a:rPr lang="en-US" dirty="0"/>
              <a:t> with a positive or zero balance in its nonprofit school food service account as of </a:t>
            </a:r>
            <a:r>
              <a:rPr lang="en-US" b="1" dirty="0"/>
              <a:t>January 31, 2020</a:t>
            </a:r>
            <a:r>
              <a:rPr lang="en-US" dirty="0"/>
              <a:t>, </a:t>
            </a:r>
            <a:r>
              <a:rPr lang="en-US" b="1" dirty="0"/>
              <a:t>is exempt from PLE requirements</a:t>
            </a:r>
            <a:r>
              <a:rPr lang="en-US" dirty="0"/>
              <a:t> found at 7 CFR 210.14(e) for school year (SY) 2020-2021. SFAs that had a negative balance in the nonprofit school food service account as of January 31, 2020 must follow PLE requirements when establishing their prices for paid lunches in SY 2020-2021</a:t>
            </a:r>
          </a:p>
        </p:txBody>
      </p:sp>
      <p:sp>
        <p:nvSpPr>
          <p:cNvPr id="4" name="Slide Number Placeholder 3"/>
          <p:cNvSpPr>
            <a:spLocks noGrp="1"/>
          </p:cNvSpPr>
          <p:nvPr>
            <p:ph type="sldNum" sz="quarter" idx="10"/>
          </p:nvPr>
        </p:nvSpPr>
        <p:spPr/>
        <p:txBody>
          <a:bodyPr/>
          <a:lstStyle/>
          <a:p>
            <a:fld id="{2D0DEBF2-44BB-4A77-B947-59F92F837A4A}" type="slidenum">
              <a:rPr lang="en-US" smtClean="0"/>
              <a:t>11</a:t>
            </a:fld>
            <a:endParaRPr lang="en-US"/>
          </a:p>
        </p:txBody>
      </p:sp>
    </p:spTree>
    <p:extLst>
      <p:ext uri="{BB962C8B-B14F-4D97-AF65-F5344CB8AC3E}">
        <p14:creationId xmlns:p14="http://schemas.microsoft.com/office/powerpoint/2010/main" val="3769506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The third area of the resource management is revenue from non-program foods.</a:t>
            </a:r>
          </a:p>
          <a:p>
            <a:pPr eaLnBrk="1" hangingPunct="1">
              <a:spcBef>
                <a:spcPct val="0"/>
              </a:spcBef>
            </a:pPr>
            <a:endParaRPr lang="en-US" altLang="en-US" dirty="0">
              <a:solidFill>
                <a:srgbClr val="000000"/>
              </a:solidFill>
            </a:endParaRPr>
          </a:p>
          <a:p>
            <a:pPr eaLnBrk="1" hangingPunct="1">
              <a:spcBef>
                <a:spcPct val="0"/>
              </a:spcBef>
            </a:pPr>
            <a:r>
              <a:rPr lang="en-US" altLang="en-US" dirty="0"/>
              <a:t>Section 206 of the Healthy, Hunger-Free Kids Act requires that, with the exception of food for reimbursable meals, all food sold in a school and purchased with funds from the nonprofit school food service account, such as a la carte or adult meals, must generate a proportion of revenue at least equal to the proportion of cost of such foods.  The act also requires that all revenues from the sale of non-program foods accrue to the school’s nonprofit school food service account.</a:t>
            </a:r>
          </a:p>
          <a:p>
            <a:pPr eaLnBrk="1" hangingPunct="1">
              <a:spcBef>
                <a:spcPct val="0"/>
              </a:spcBef>
            </a:pPr>
            <a:endParaRPr lang="en-US" altLang="en-US" dirty="0"/>
          </a:p>
          <a:p>
            <a:pPr eaLnBrk="1" hangingPunct="1">
              <a:spcBef>
                <a:spcPct val="0"/>
              </a:spcBef>
            </a:pPr>
            <a:r>
              <a:rPr lang="en-US" altLang="en-US" dirty="0"/>
              <a:t>This does not include purchases on behalf of non-foodservice organizations or departments that are invoiced for those items.  </a:t>
            </a:r>
          </a:p>
          <a:p>
            <a:pPr eaLnBrk="1" hangingPunct="1">
              <a:spcBef>
                <a:spcPct val="0"/>
              </a:spcBef>
            </a:pPr>
            <a:endParaRPr lang="en-US" altLang="en-US" dirty="0"/>
          </a:p>
          <a:p>
            <a:pPr eaLnBrk="1" hangingPunct="1">
              <a:spcBef>
                <a:spcPct val="0"/>
              </a:spcBef>
            </a:pPr>
            <a:r>
              <a:rPr lang="en-US" altLang="en-US" dirty="0"/>
              <a:t>Requiring SFA’s to secure sufficient revenues from the sale of non-program foods to cover their costs will help ensure that over time, the appropriate additional revenues are provided to the nonprofit school food service account and will benefit all students regardless of income.</a:t>
            </a:r>
          </a:p>
          <a:p>
            <a:pPr eaLnBrk="1" hangingPunct="1">
              <a:spcBef>
                <a:spcPct val="0"/>
              </a:spcBef>
            </a:pPr>
            <a:endParaRPr lang="en-US" altLang="en-US" dirty="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88284" indent="-303060">
              <a:spcBef>
                <a:spcPct val="30000"/>
              </a:spcBef>
              <a:defRPr sz="1200">
                <a:solidFill>
                  <a:schemeClr val="tx1"/>
                </a:solidFill>
                <a:latin typeface="Calibri" panose="020F0502020204030204" pitchFamily="34" charset="0"/>
              </a:defRPr>
            </a:lvl2pPr>
            <a:lvl3pPr marL="1213891" indent="-241785">
              <a:spcBef>
                <a:spcPct val="30000"/>
              </a:spcBef>
              <a:defRPr sz="1200">
                <a:solidFill>
                  <a:schemeClr val="tx1"/>
                </a:solidFill>
                <a:latin typeface="Calibri" panose="020F0502020204030204" pitchFamily="34" charset="0"/>
              </a:defRPr>
            </a:lvl3pPr>
            <a:lvl4pPr marL="1700774" indent="-241785">
              <a:spcBef>
                <a:spcPct val="30000"/>
              </a:spcBef>
              <a:defRPr sz="1200">
                <a:solidFill>
                  <a:schemeClr val="tx1"/>
                </a:solidFill>
                <a:latin typeface="Calibri" panose="020F0502020204030204" pitchFamily="34" charset="0"/>
              </a:defRPr>
            </a:lvl4pPr>
            <a:lvl5pPr marL="2185998" indent="-241785">
              <a:spcBef>
                <a:spcPct val="30000"/>
              </a:spcBef>
              <a:defRPr sz="1200">
                <a:solidFill>
                  <a:schemeClr val="tx1"/>
                </a:solidFill>
                <a:latin typeface="Calibri" panose="020F0502020204030204" pitchFamily="34" charset="0"/>
              </a:defRPr>
            </a:lvl5pPr>
            <a:lvl6pPr marL="2662942" indent="-241785" eaLnBrk="0" fontAlgn="base" hangingPunct="0">
              <a:spcBef>
                <a:spcPct val="30000"/>
              </a:spcBef>
              <a:spcAft>
                <a:spcPct val="0"/>
              </a:spcAft>
              <a:defRPr sz="1200">
                <a:solidFill>
                  <a:schemeClr val="tx1"/>
                </a:solidFill>
                <a:latin typeface="Calibri" panose="020F0502020204030204" pitchFamily="34" charset="0"/>
              </a:defRPr>
            </a:lvl6pPr>
            <a:lvl7pPr marL="3139888" indent="-241785" eaLnBrk="0" fontAlgn="base" hangingPunct="0">
              <a:spcBef>
                <a:spcPct val="30000"/>
              </a:spcBef>
              <a:spcAft>
                <a:spcPct val="0"/>
              </a:spcAft>
              <a:defRPr sz="1200">
                <a:solidFill>
                  <a:schemeClr val="tx1"/>
                </a:solidFill>
                <a:latin typeface="Calibri" panose="020F0502020204030204" pitchFamily="34" charset="0"/>
              </a:defRPr>
            </a:lvl7pPr>
            <a:lvl8pPr marL="3616833" indent="-241785" eaLnBrk="0" fontAlgn="base" hangingPunct="0">
              <a:spcBef>
                <a:spcPct val="30000"/>
              </a:spcBef>
              <a:spcAft>
                <a:spcPct val="0"/>
              </a:spcAft>
              <a:defRPr sz="1200">
                <a:solidFill>
                  <a:schemeClr val="tx1"/>
                </a:solidFill>
                <a:latin typeface="Calibri" panose="020F0502020204030204" pitchFamily="34" charset="0"/>
              </a:defRPr>
            </a:lvl8pPr>
            <a:lvl9pPr marL="4093778" indent="-24178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12A1CC-443B-4657-9A7C-83C44B11575E}" type="slidenum">
              <a:rPr lang="en-US" altLang="en-US">
                <a:solidFill>
                  <a:srgbClr val="000000"/>
                </a:solidFill>
              </a:rPr>
              <a:pPr>
                <a:spcBef>
                  <a:spcPct val="0"/>
                </a:spcBef>
              </a:pPr>
              <a:t>12</a:t>
            </a:fld>
            <a:endParaRPr lang="en-US" altLang="en-US">
              <a:solidFill>
                <a:srgbClr val="000000"/>
              </a:solidFill>
            </a:endParaRPr>
          </a:p>
        </p:txBody>
      </p:sp>
    </p:spTree>
    <p:extLst>
      <p:ext uri="{BB962C8B-B14F-4D97-AF65-F5344CB8AC3E}">
        <p14:creationId xmlns:p14="http://schemas.microsoft.com/office/powerpoint/2010/main" val="848007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4637">
              <a:defRPr/>
            </a:pPr>
            <a:r>
              <a:rPr lang="en-US" baseline="0" dirty="0"/>
              <a:t>Common examples of nonprogram foods include à la carte items, including crossover items, and adult meals. Both are typically purchased with funds from a sponsor’s nonprofit food service account, and are not reimbursable. We’ve listed other common examples of nonprogram foods, second meals and catered meals, and contract meals.</a:t>
            </a:r>
          </a:p>
          <a:p>
            <a:pPr marL="0" lvl="1" defTabSz="934637">
              <a:defRPr/>
            </a:pPr>
            <a:endParaRPr lang="en-US" baseline="0" dirty="0"/>
          </a:p>
          <a:p>
            <a:pPr marL="0" lvl="1" defTabSz="934637">
              <a:defRPr/>
            </a:pPr>
            <a:endParaRPr lang="en-US" baseline="0" dirty="0"/>
          </a:p>
        </p:txBody>
      </p:sp>
      <p:sp>
        <p:nvSpPr>
          <p:cNvPr id="4" name="Slide Number Placeholder 3"/>
          <p:cNvSpPr>
            <a:spLocks noGrp="1"/>
          </p:cNvSpPr>
          <p:nvPr>
            <p:ph type="sldNum" sz="quarter" idx="10"/>
          </p:nvPr>
        </p:nvSpPr>
        <p:spPr/>
        <p:txBody>
          <a:bodyPr/>
          <a:lstStyle/>
          <a:p>
            <a:fld id="{ACCD6804-35D1-4F3D-B08F-8108DE93E8F5}" type="slidenum">
              <a:rPr lang="en-US" smtClean="0"/>
              <a:t>13</a:t>
            </a:fld>
            <a:endParaRPr lang="en-US" dirty="0"/>
          </a:p>
        </p:txBody>
      </p:sp>
    </p:spTree>
    <p:extLst>
      <p:ext uri="{BB962C8B-B14F-4D97-AF65-F5344CB8AC3E}">
        <p14:creationId xmlns:p14="http://schemas.microsoft.com/office/powerpoint/2010/main" val="880819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 risk factor in the area of Revenue from Non-Program Foods will be assigned for the following:</a:t>
            </a:r>
          </a:p>
          <a:p>
            <a:pPr eaLnBrk="1" hangingPunct="1">
              <a:spcBef>
                <a:spcPct val="0"/>
              </a:spcBef>
            </a:pPr>
            <a:endParaRPr lang="en-US" altLang="en-US" dirty="0"/>
          </a:p>
          <a:p>
            <a:pPr eaLnBrk="1" hangingPunct="1">
              <a:spcBef>
                <a:spcPct val="0"/>
              </a:spcBef>
              <a:buFontTx/>
              <a:buChar char="•"/>
            </a:pPr>
            <a:r>
              <a:rPr lang="en-US" altLang="en-US" dirty="0"/>
              <a:t>Proportion of total revenue from non-program foods is less than the proportion of total costs of non-program foods</a:t>
            </a:r>
          </a:p>
          <a:p>
            <a:pPr eaLnBrk="1" hangingPunct="1">
              <a:spcBef>
                <a:spcPct val="0"/>
              </a:spcBef>
              <a:buFontTx/>
              <a:buChar char="•"/>
            </a:pPr>
            <a:r>
              <a:rPr lang="en-US" altLang="en-US" dirty="0"/>
              <a:t>The formula</a:t>
            </a:r>
            <a:r>
              <a:rPr lang="en-US" altLang="en-US" baseline="0" dirty="0"/>
              <a:t> that will be to determine compliance with revenue from </a:t>
            </a:r>
            <a:r>
              <a:rPr lang="en-US" altLang="en-US" baseline="0" dirty="0" err="1"/>
              <a:t>nonprogram</a:t>
            </a:r>
            <a:r>
              <a:rPr lang="en-US" altLang="en-US" baseline="0" dirty="0"/>
              <a:t> foods is listed on this slide</a:t>
            </a:r>
            <a:endParaRPr lang="en-US" altLang="en-US" dirty="0"/>
          </a:p>
          <a:p>
            <a:pPr eaLnBrk="1" hangingPunct="1">
              <a:spcBef>
                <a:spcPct val="0"/>
              </a:spcBef>
            </a:pPr>
            <a:endParaRPr lang="en-US" altLang="en-US" dirty="0"/>
          </a:p>
          <a:p>
            <a:r>
              <a:rPr lang="en-US" baseline="0" dirty="0"/>
              <a:t>“When the revenue ratio is equal to or greater than the food cost ratio, the SFA is in compliance and nothing further is required. </a:t>
            </a:r>
          </a:p>
          <a:p>
            <a:endParaRPr lang="en-US" baseline="0" dirty="0"/>
          </a:p>
          <a:p>
            <a:r>
              <a:rPr lang="en-US" baseline="0" dirty="0"/>
              <a:t>“When the food cost ratio is greater than the revenue ratio, then the sponsor must take action to ensure compliance. This can include either revising its revenue ratio, such as by increasing the price at which it sells its </a:t>
            </a:r>
            <a:r>
              <a:rPr lang="en-US" baseline="0" dirty="0" err="1"/>
              <a:t>nonprogram</a:t>
            </a:r>
            <a:r>
              <a:rPr lang="en-US" baseline="0" dirty="0"/>
              <a:t> food items, or contributing non-Federal funds in an amount equal to the revenue shortfall.</a:t>
            </a:r>
          </a:p>
          <a:p>
            <a:pPr eaLnBrk="1" hangingPunct="1">
              <a:spcBef>
                <a:spcPct val="0"/>
              </a:spcBef>
            </a:pPr>
            <a:endParaRPr lang="en-US" altLang="en-US" dirty="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88284" indent="-303060">
              <a:spcBef>
                <a:spcPct val="30000"/>
              </a:spcBef>
              <a:defRPr sz="1200">
                <a:solidFill>
                  <a:schemeClr val="tx1"/>
                </a:solidFill>
                <a:latin typeface="Calibri" panose="020F0502020204030204" pitchFamily="34" charset="0"/>
              </a:defRPr>
            </a:lvl2pPr>
            <a:lvl3pPr marL="1213891" indent="-241785">
              <a:spcBef>
                <a:spcPct val="30000"/>
              </a:spcBef>
              <a:defRPr sz="1200">
                <a:solidFill>
                  <a:schemeClr val="tx1"/>
                </a:solidFill>
                <a:latin typeface="Calibri" panose="020F0502020204030204" pitchFamily="34" charset="0"/>
              </a:defRPr>
            </a:lvl3pPr>
            <a:lvl4pPr marL="1700774" indent="-241785">
              <a:spcBef>
                <a:spcPct val="30000"/>
              </a:spcBef>
              <a:defRPr sz="1200">
                <a:solidFill>
                  <a:schemeClr val="tx1"/>
                </a:solidFill>
                <a:latin typeface="Calibri" panose="020F0502020204030204" pitchFamily="34" charset="0"/>
              </a:defRPr>
            </a:lvl4pPr>
            <a:lvl5pPr marL="2185998" indent="-241785">
              <a:spcBef>
                <a:spcPct val="30000"/>
              </a:spcBef>
              <a:defRPr sz="1200">
                <a:solidFill>
                  <a:schemeClr val="tx1"/>
                </a:solidFill>
                <a:latin typeface="Calibri" panose="020F0502020204030204" pitchFamily="34" charset="0"/>
              </a:defRPr>
            </a:lvl5pPr>
            <a:lvl6pPr marL="2662942" indent="-241785" eaLnBrk="0" fontAlgn="base" hangingPunct="0">
              <a:spcBef>
                <a:spcPct val="30000"/>
              </a:spcBef>
              <a:spcAft>
                <a:spcPct val="0"/>
              </a:spcAft>
              <a:defRPr sz="1200">
                <a:solidFill>
                  <a:schemeClr val="tx1"/>
                </a:solidFill>
                <a:latin typeface="Calibri" panose="020F0502020204030204" pitchFamily="34" charset="0"/>
              </a:defRPr>
            </a:lvl6pPr>
            <a:lvl7pPr marL="3139888" indent="-241785" eaLnBrk="0" fontAlgn="base" hangingPunct="0">
              <a:spcBef>
                <a:spcPct val="30000"/>
              </a:spcBef>
              <a:spcAft>
                <a:spcPct val="0"/>
              </a:spcAft>
              <a:defRPr sz="1200">
                <a:solidFill>
                  <a:schemeClr val="tx1"/>
                </a:solidFill>
                <a:latin typeface="Calibri" panose="020F0502020204030204" pitchFamily="34" charset="0"/>
              </a:defRPr>
            </a:lvl7pPr>
            <a:lvl8pPr marL="3616833" indent="-241785" eaLnBrk="0" fontAlgn="base" hangingPunct="0">
              <a:spcBef>
                <a:spcPct val="30000"/>
              </a:spcBef>
              <a:spcAft>
                <a:spcPct val="0"/>
              </a:spcAft>
              <a:defRPr sz="1200">
                <a:solidFill>
                  <a:schemeClr val="tx1"/>
                </a:solidFill>
                <a:latin typeface="Calibri" panose="020F0502020204030204" pitchFamily="34" charset="0"/>
              </a:defRPr>
            </a:lvl8pPr>
            <a:lvl9pPr marL="4093778" indent="-24178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44229E4-B54D-452B-89F4-9AE4D098FDA3}" type="slidenum">
              <a:rPr lang="en-US" altLang="en-US"/>
              <a:pPr>
                <a:spcBef>
                  <a:spcPct val="0"/>
                </a:spcBef>
              </a:pPr>
              <a:t>14</a:t>
            </a:fld>
            <a:endParaRPr lang="en-US" altLang="en-US"/>
          </a:p>
        </p:txBody>
      </p:sp>
    </p:spTree>
    <p:extLst>
      <p:ext uri="{BB962C8B-B14F-4D97-AF65-F5344CB8AC3E}">
        <p14:creationId xmlns:p14="http://schemas.microsoft.com/office/powerpoint/2010/main" val="4219756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different scenarios for nonprogram revenue:</a:t>
            </a:r>
          </a:p>
          <a:p>
            <a:r>
              <a:rPr lang="en-US" sz="1200" dirty="0"/>
              <a:t>SFAs that receive meals from a vendor</a:t>
            </a:r>
          </a:p>
          <a:p>
            <a:r>
              <a:rPr lang="en-US" sz="1200" dirty="0"/>
              <a:t>SFAs that are self-prep</a:t>
            </a:r>
          </a:p>
          <a:p>
            <a:endParaRPr lang="en-US" dirty="0"/>
          </a:p>
        </p:txBody>
      </p:sp>
      <p:sp>
        <p:nvSpPr>
          <p:cNvPr id="4" name="Slide Number Placeholder 3"/>
          <p:cNvSpPr>
            <a:spLocks noGrp="1"/>
          </p:cNvSpPr>
          <p:nvPr>
            <p:ph type="sldNum" sz="quarter" idx="10"/>
          </p:nvPr>
        </p:nvSpPr>
        <p:spPr/>
        <p:txBody>
          <a:bodyPr/>
          <a:lstStyle/>
          <a:p>
            <a:fld id="{AF0AB28C-77F2-471A-A624-FC1C4C74E0D1}" type="slidenum">
              <a:rPr lang="en-US" smtClean="0"/>
              <a:t>15</a:t>
            </a:fld>
            <a:endParaRPr lang="en-US"/>
          </a:p>
        </p:txBody>
      </p:sp>
    </p:spTree>
    <p:extLst>
      <p:ext uri="{BB962C8B-B14F-4D97-AF65-F5344CB8AC3E}">
        <p14:creationId xmlns:p14="http://schemas.microsoft.com/office/powerpoint/2010/main" val="1783685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SFA </a:t>
            </a:r>
            <a:r>
              <a:rPr lang="en-US" b="1" dirty="0"/>
              <a:t>only</a:t>
            </a:r>
            <a:r>
              <a:rPr lang="en-US" dirty="0"/>
              <a:t> sells</a:t>
            </a:r>
            <a:r>
              <a:rPr lang="en-US" baseline="0" dirty="0"/>
              <a:t> items like milk, juice box, water, or vended meals where there is an identifiable per service cost,  the price of the items must be equal to or greater to the cost of purchasing the food. </a:t>
            </a:r>
          </a:p>
          <a:p>
            <a:endParaRPr lang="en-US" baseline="0" dirty="0"/>
          </a:p>
          <a:p>
            <a:r>
              <a:rPr lang="en-US" baseline="0" dirty="0"/>
              <a:t>If a SFA only sells these type of items, then the SFA is required to complete only the USDA </a:t>
            </a:r>
            <a:r>
              <a:rPr lang="en-US" baseline="0" dirty="0" err="1"/>
              <a:t>Nonprogram</a:t>
            </a:r>
            <a:r>
              <a:rPr lang="en-US" baseline="0" dirty="0"/>
              <a:t> Revenue Tool. To document that the SFA is in compliance with the NPR requirements, the SFA should printout of the menu showing the selling price of the items, and printed receipts of the items sold. If the cost of the ala carte items should increase, the SFA must either increase the price of the ala carte item(s) or contribute more to the nonprofit school food service account to cover the cost of the </a:t>
            </a:r>
            <a:r>
              <a:rPr lang="en-US" baseline="0" dirty="0" err="1"/>
              <a:t>nonprogram</a:t>
            </a:r>
            <a:r>
              <a:rPr lang="en-US" baseline="0" dirty="0"/>
              <a:t> food cost. </a:t>
            </a:r>
            <a:endParaRPr lang="en-US" dirty="0"/>
          </a:p>
        </p:txBody>
      </p:sp>
      <p:sp>
        <p:nvSpPr>
          <p:cNvPr id="4" name="Slide Number Placeholder 3"/>
          <p:cNvSpPr>
            <a:spLocks noGrp="1"/>
          </p:cNvSpPr>
          <p:nvPr>
            <p:ph type="sldNum" sz="quarter" idx="10"/>
          </p:nvPr>
        </p:nvSpPr>
        <p:spPr/>
        <p:txBody>
          <a:bodyPr/>
          <a:lstStyle/>
          <a:p>
            <a:fld id="{E7CAE20C-D77B-4EB7-AE52-E2B9CECD256E}" type="slidenum">
              <a:rPr lang="en-US" smtClean="0"/>
              <a:pPr/>
              <a:t>16</a:t>
            </a:fld>
            <a:endParaRPr lang="en-US"/>
          </a:p>
        </p:txBody>
      </p:sp>
    </p:spTree>
    <p:extLst>
      <p:ext uri="{BB962C8B-B14F-4D97-AF65-F5344CB8AC3E}">
        <p14:creationId xmlns:p14="http://schemas.microsoft.com/office/powerpoint/2010/main" val="737266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SFAs that sell </a:t>
            </a:r>
            <a:r>
              <a:rPr lang="en-US" baseline="0" dirty="0" err="1"/>
              <a:t>Nonprogram</a:t>
            </a:r>
            <a:r>
              <a:rPr lang="en-US" baseline="0" dirty="0"/>
              <a:t> food which have an identifiable cost will have to complete the USDA Non Program Revenue Tool. </a:t>
            </a:r>
          </a:p>
          <a:p>
            <a:pPr defTabSz="933237"/>
            <a:r>
              <a:rPr lang="en-US" baseline="0" dirty="0"/>
              <a:t>The USDA NPR tool, will help the SFA identify the amount of revenue the SFA need to collect to pay for the </a:t>
            </a:r>
            <a:r>
              <a:rPr lang="en-US" baseline="0" dirty="0" err="1"/>
              <a:t>nonprogram</a:t>
            </a:r>
            <a:r>
              <a:rPr lang="en-US" baseline="0" dirty="0"/>
              <a:t> food cost. </a:t>
            </a:r>
          </a:p>
          <a:p>
            <a:pPr defTabSz="933237"/>
            <a:endParaRPr lang="en-US" baseline="0" dirty="0"/>
          </a:p>
          <a:p>
            <a:pPr defTabSz="933237"/>
            <a:r>
              <a:rPr lang="en-US" baseline="0" dirty="0"/>
              <a:t>In the red box, enter the cost of the </a:t>
            </a:r>
            <a:r>
              <a:rPr lang="en-US" baseline="0" dirty="0" err="1"/>
              <a:t>nonprogram</a:t>
            </a:r>
            <a:r>
              <a:rPr lang="en-US" baseline="0" dirty="0"/>
              <a:t> food</a:t>
            </a:r>
          </a:p>
          <a:p>
            <a:pPr defTabSz="933237"/>
            <a:endParaRPr lang="en-US" baseline="0" dirty="0"/>
          </a:p>
          <a:p>
            <a:pPr defTabSz="933237"/>
            <a:r>
              <a:rPr lang="en-US" baseline="0" dirty="0"/>
              <a:t>In the blue box, enter the revenue from the sell of the </a:t>
            </a:r>
            <a:r>
              <a:rPr lang="en-US" baseline="0" dirty="0" err="1"/>
              <a:t>nonprogram</a:t>
            </a:r>
            <a:r>
              <a:rPr lang="en-US" baseline="0" dirty="0"/>
              <a:t> food.</a:t>
            </a:r>
            <a:endParaRPr lang="en-US" dirty="0"/>
          </a:p>
        </p:txBody>
      </p:sp>
      <p:sp>
        <p:nvSpPr>
          <p:cNvPr id="4" name="Slide Number Placeholder 3"/>
          <p:cNvSpPr>
            <a:spLocks noGrp="1"/>
          </p:cNvSpPr>
          <p:nvPr>
            <p:ph type="sldNum" sz="quarter" idx="10"/>
          </p:nvPr>
        </p:nvSpPr>
        <p:spPr/>
        <p:txBody>
          <a:bodyPr/>
          <a:lstStyle/>
          <a:p>
            <a:fld id="{E7CAE20C-D77B-4EB7-AE52-E2B9CECD256E}" type="slidenum">
              <a:rPr lang="en-US" smtClean="0"/>
              <a:pPr/>
              <a:t>17</a:t>
            </a:fld>
            <a:endParaRPr lang="en-US"/>
          </a:p>
        </p:txBody>
      </p:sp>
    </p:spTree>
    <p:extLst>
      <p:ext uri="{BB962C8B-B14F-4D97-AF65-F5344CB8AC3E}">
        <p14:creationId xmlns:p14="http://schemas.microsoft.com/office/powerpoint/2010/main" val="1074323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HCNP NPR</a:t>
            </a:r>
            <a:r>
              <a:rPr lang="en-US" baseline="0" dirty="0"/>
              <a:t> 2020 calculates the program food cost for 5 days. </a:t>
            </a:r>
          </a:p>
          <a:p>
            <a:endParaRPr lang="en-US" baseline="0" dirty="0"/>
          </a:p>
          <a:p>
            <a:r>
              <a:rPr lang="en-US" baseline="0" dirty="0"/>
              <a:t>SFA’s that are self prep must complete:</a:t>
            </a:r>
          </a:p>
          <a:p>
            <a:endParaRPr lang="en-US" baseline="0" dirty="0"/>
          </a:p>
          <a:p>
            <a:r>
              <a:rPr lang="en-US" baseline="0" dirty="0"/>
              <a:t>The USDA nonprogram revenue tool and the HCNP NPR 2020</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0179525-1839-4775-B568-8A9E6564205A}" type="slidenum">
              <a:rPr lang="en-US" smtClean="0"/>
              <a:t>18</a:t>
            </a:fld>
            <a:endParaRPr lang="en-US"/>
          </a:p>
        </p:txBody>
      </p:sp>
    </p:spTree>
    <p:extLst>
      <p:ext uri="{BB962C8B-B14F-4D97-AF65-F5344CB8AC3E}">
        <p14:creationId xmlns:p14="http://schemas.microsoft.com/office/powerpoint/2010/main" val="4275143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SFAs will separate their </a:t>
            </a:r>
            <a:r>
              <a:rPr lang="en-US" dirty="0" err="1"/>
              <a:t>nonprogram</a:t>
            </a:r>
            <a:r>
              <a:rPr lang="en-US" dirty="0"/>
              <a:t> foods costs from their program food costs for a period of at least 5 consecutive operative days from a closed fiscal year. This</a:t>
            </a:r>
            <a:r>
              <a:rPr lang="en-US" baseline="0" dirty="0"/>
              <a:t> year, HCNP has selected February 2020 as the time period for the NPR</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selected days must represent typical food service operations. Assessments cannot include data from summer school, holidays, or vacations or special circumstances that might distort the program and </a:t>
            </a:r>
            <a:r>
              <a:rPr lang="en-US" dirty="0" err="1"/>
              <a:t>nonprogram</a:t>
            </a:r>
            <a:r>
              <a:rPr lang="en-US" dirty="0"/>
              <a:t> food data. Avoid time periods right before or after holidays</a:t>
            </a:r>
            <a:r>
              <a:rPr lang="en-US" baseline="0" dirty="0"/>
              <a:t> too. </a:t>
            </a:r>
            <a:endParaRPr lang="en-US" dirty="0"/>
          </a:p>
          <a:p>
            <a:endParaRPr lang="en-US" dirty="0"/>
          </a:p>
          <a:p>
            <a:endParaRPr lang="en-US" dirty="0"/>
          </a:p>
          <a:p>
            <a:r>
              <a:rPr lang="en-US" dirty="0"/>
              <a:t>The</a:t>
            </a:r>
            <a:r>
              <a:rPr lang="en-US" baseline="0" dirty="0"/>
              <a:t> SFA should not include labor or other costs in this cost of food used, if the SFA is only preparing meals for its school.</a:t>
            </a:r>
          </a:p>
          <a:p>
            <a:endParaRPr lang="en-US" baseline="0" dirty="0"/>
          </a:p>
          <a:p>
            <a:r>
              <a:rPr lang="en-US" baseline="0" dirty="0"/>
              <a:t>If the SFA sells vended meal, then it must factor in labor for the food cost.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7CAE20C-D77B-4EB7-AE52-E2B9CECD256E}" type="slidenum">
              <a:rPr lang="en-US" smtClean="0"/>
              <a:pPr/>
              <a:t>19</a:t>
            </a:fld>
            <a:endParaRPr lang="en-US"/>
          </a:p>
        </p:txBody>
      </p:sp>
    </p:spTree>
    <p:extLst>
      <p:ext uri="{BB962C8B-B14F-4D97-AF65-F5344CB8AC3E}">
        <p14:creationId xmlns:p14="http://schemas.microsoft.com/office/powerpoint/2010/main" val="342383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In this section we will be discussing how resource management is evaluated during the administrative review. </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As we’re all aware, the financial pressures on SFAs are numerous and significant.  SFAs must provide nutritious, well-balanced meals in an efficient and effective manner to all students.  Hawaii Child Nutrition Programs is required by regulation to </a:t>
            </a:r>
            <a:r>
              <a:rPr lang="en-US" altLang="en-US" dirty="0">
                <a:latin typeface="Aharoni" panose="02010803020104030203" pitchFamily="2" charset="-79"/>
                <a:cs typeface="Aharoni" panose="02010803020104030203" pitchFamily="2" charset="-79"/>
              </a:rPr>
              <a:t>evaluate the overall financial health of SFA’s nonprofit school food service during the resource management section of the Administrative Review.  The goal is to ensure effective, efficient and consistent management of  program resources, while maintaining a system that documents all revenues and expenses of the nonprofit school food service account. </a:t>
            </a:r>
          </a:p>
          <a:p>
            <a:pPr eaLnBrk="1" hangingPunct="1">
              <a:spcBef>
                <a:spcPct val="0"/>
              </a:spcBef>
            </a:pPr>
            <a:endParaRPr lang="en-US" altLang="en-US" b="1" i="1" dirty="0">
              <a:latin typeface="Aharoni" panose="02010803020104030203" pitchFamily="2" charset="-79"/>
              <a:cs typeface="Aharoni" panose="02010803020104030203" pitchFamily="2" charset="-79"/>
            </a:endParaRPr>
          </a:p>
          <a:p>
            <a:pPr eaLnBrk="1" hangingPunct="1">
              <a:spcBef>
                <a:spcPct val="0"/>
              </a:spcBef>
            </a:pPr>
            <a:r>
              <a:rPr lang="en-US" altLang="en-US" dirty="0">
                <a:latin typeface="Aharoni" panose="02010803020104030203" pitchFamily="2" charset="-79"/>
                <a:cs typeface="Aharoni" panose="02010803020104030203" pitchFamily="2" charset="-79"/>
              </a:rPr>
              <a:t>Technical assistance will be provided during this process to help SFAs manage their foodservice resources effectively to deliver maximum benefits to students.</a:t>
            </a:r>
          </a:p>
          <a:p>
            <a:pPr eaLnBrk="1" hangingPunct="1">
              <a:spcBef>
                <a:spcPct val="0"/>
              </a:spcBef>
            </a:pPr>
            <a:endParaRPr lang="en-US" altLang="en-US" dirty="0"/>
          </a:p>
        </p:txBody>
      </p:sp>
    </p:spTree>
    <p:extLst>
      <p:ext uri="{BB962C8B-B14F-4D97-AF65-F5344CB8AC3E}">
        <p14:creationId xmlns:p14="http://schemas.microsoft.com/office/powerpoint/2010/main" val="4206917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spcBef>
                <a:spcPct val="0"/>
              </a:spcBef>
            </a:pPr>
            <a:r>
              <a:rPr lang="en-US" altLang="en-US" dirty="0"/>
              <a:t>Now we’ll move on to Indirect Costs.  Understanding indirect costs and applying them correctly is important in order to safeguard the limited funds of the nonprofit school food service account. </a:t>
            </a:r>
          </a:p>
          <a:p>
            <a:pPr marL="0" lvl="1">
              <a:spcBef>
                <a:spcPct val="0"/>
              </a:spcBef>
            </a:pPr>
            <a:endParaRPr lang="en-US" altLang="en-US" dirty="0"/>
          </a:p>
          <a:p>
            <a:pPr marL="0" lvl="1">
              <a:spcBef>
                <a:spcPct val="0"/>
              </a:spcBef>
            </a:pPr>
            <a:r>
              <a:rPr lang="en-US" altLang="en-US" dirty="0"/>
              <a:t>Indirect costs are those expenses that benefit multiple programs.  They cannot be readily identified with a particular program or other cost objective and therefore cannot be 100% a food service expense. An SFA</a:t>
            </a:r>
            <a:r>
              <a:rPr lang="en-US" altLang="en-US" baseline="0" dirty="0"/>
              <a:t> will need an indirect cost agreement to charge indirect cost to the non-profit food service account.</a:t>
            </a:r>
            <a:endParaRPr lang="en-US" altLang="en-US" dirty="0"/>
          </a:p>
          <a:p>
            <a:pPr marL="0" lvl="1">
              <a:spcBef>
                <a:spcPct val="0"/>
              </a:spcBef>
            </a:pPr>
            <a:endParaRPr lang="en-US" altLang="en-US" dirty="0"/>
          </a:p>
          <a:p>
            <a:pPr eaLnBrk="1" hangingPunct="1">
              <a:spcBef>
                <a:spcPct val="0"/>
              </a:spcBef>
            </a:pPr>
            <a:r>
              <a:rPr lang="en-US" altLang="en-US" dirty="0"/>
              <a:t>In 2011, USDA issued the Indirect Cost Guidance Manual and guidance memo to provide SFA’s more information to ensure the nonprofit school food service account funds are limited to those expenses that are reasonable and necessary to provide quality meals for the National School Lunch Program and School Breakfast Program.  </a:t>
            </a:r>
          </a:p>
          <a:p>
            <a:pPr eaLnBrk="1" hangingPunct="1">
              <a:spcBef>
                <a:spcPct val="0"/>
              </a:spcBef>
            </a:pPr>
            <a:endParaRPr lang="en-US" altLang="en-US" dirty="0"/>
          </a:p>
          <a:p>
            <a:pPr eaLnBrk="1" hangingPunct="1">
              <a:spcBef>
                <a:spcPct val="0"/>
              </a:spcBef>
            </a:pPr>
            <a:r>
              <a:rPr lang="en-US" altLang="en-US" dirty="0"/>
              <a:t>Th</a:t>
            </a:r>
            <a:r>
              <a:rPr lang="en-US" altLang="en-US" baseline="0" dirty="0"/>
              <a:t>e schools must have an indirect cost agreement with the Department of Education before it can charge the school nonprofit food service account. Luckily, the charter schools can use the HIDOE’s indirect cost agreement with the DOE.</a:t>
            </a:r>
            <a:endParaRPr lang="en-US" altLang="en-US" dirty="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88284" indent="-303060">
              <a:spcBef>
                <a:spcPct val="30000"/>
              </a:spcBef>
              <a:defRPr sz="1200">
                <a:solidFill>
                  <a:schemeClr val="tx1"/>
                </a:solidFill>
                <a:latin typeface="Calibri" panose="020F0502020204030204" pitchFamily="34" charset="0"/>
              </a:defRPr>
            </a:lvl2pPr>
            <a:lvl3pPr marL="1213891" indent="-241785">
              <a:spcBef>
                <a:spcPct val="30000"/>
              </a:spcBef>
              <a:defRPr sz="1200">
                <a:solidFill>
                  <a:schemeClr val="tx1"/>
                </a:solidFill>
                <a:latin typeface="Calibri" panose="020F0502020204030204" pitchFamily="34" charset="0"/>
              </a:defRPr>
            </a:lvl3pPr>
            <a:lvl4pPr marL="1700774" indent="-241785">
              <a:spcBef>
                <a:spcPct val="30000"/>
              </a:spcBef>
              <a:defRPr sz="1200">
                <a:solidFill>
                  <a:schemeClr val="tx1"/>
                </a:solidFill>
                <a:latin typeface="Calibri" panose="020F0502020204030204" pitchFamily="34" charset="0"/>
              </a:defRPr>
            </a:lvl4pPr>
            <a:lvl5pPr marL="2185998" indent="-241785">
              <a:spcBef>
                <a:spcPct val="30000"/>
              </a:spcBef>
              <a:defRPr sz="1200">
                <a:solidFill>
                  <a:schemeClr val="tx1"/>
                </a:solidFill>
                <a:latin typeface="Calibri" panose="020F0502020204030204" pitchFamily="34" charset="0"/>
              </a:defRPr>
            </a:lvl5pPr>
            <a:lvl6pPr marL="2662942" indent="-241785" eaLnBrk="0" fontAlgn="base" hangingPunct="0">
              <a:spcBef>
                <a:spcPct val="30000"/>
              </a:spcBef>
              <a:spcAft>
                <a:spcPct val="0"/>
              </a:spcAft>
              <a:defRPr sz="1200">
                <a:solidFill>
                  <a:schemeClr val="tx1"/>
                </a:solidFill>
                <a:latin typeface="Calibri" panose="020F0502020204030204" pitchFamily="34" charset="0"/>
              </a:defRPr>
            </a:lvl6pPr>
            <a:lvl7pPr marL="3139888" indent="-241785" eaLnBrk="0" fontAlgn="base" hangingPunct="0">
              <a:spcBef>
                <a:spcPct val="30000"/>
              </a:spcBef>
              <a:spcAft>
                <a:spcPct val="0"/>
              </a:spcAft>
              <a:defRPr sz="1200">
                <a:solidFill>
                  <a:schemeClr val="tx1"/>
                </a:solidFill>
                <a:latin typeface="Calibri" panose="020F0502020204030204" pitchFamily="34" charset="0"/>
              </a:defRPr>
            </a:lvl7pPr>
            <a:lvl8pPr marL="3616833" indent="-241785" eaLnBrk="0" fontAlgn="base" hangingPunct="0">
              <a:spcBef>
                <a:spcPct val="30000"/>
              </a:spcBef>
              <a:spcAft>
                <a:spcPct val="0"/>
              </a:spcAft>
              <a:defRPr sz="1200">
                <a:solidFill>
                  <a:schemeClr val="tx1"/>
                </a:solidFill>
                <a:latin typeface="Calibri" panose="020F0502020204030204" pitchFamily="34" charset="0"/>
              </a:defRPr>
            </a:lvl8pPr>
            <a:lvl9pPr marL="4093778" indent="-24178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451F67F-D41C-4EF9-B8CB-8E8CE393304A}" type="slidenum">
              <a:rPr lang="en-US" altLang="en-US"/>
              <a:pPr>
                <a:spcBef>
                  <a:spcPct val="0"/>
                </a:spcBef>
              </a:pPr>
              <a:t>20</a:t>
            </a:fld>
            <a:endParaRPr lang="en-US" altLang="en-US"/>
          </a:p>
        </p:txBody>
      </p:sp>
    </p:spTree>
    <p:extLst>
      <p:ext uri="{BB962C8B-B14F-4D97-AF65-F5344CB8AC3E}">
        <p14:creationId xmlns:p14="http://schemas.microsoft.com/office/powerpoint/2010/main" val="471241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 risk factor in the area of Indirect Costs will be assigned for:</a:t>
            </a:r>
          </a:p>
          <a:p>
            <a:pPr eaLnBrk="1" hangingPunct="1">
              <a:spcBef>
                <a:spcPct val="0"/>
              </a:spcBef>
            </a:pPr>
            <a:endParaRPr lang="en-US" altLang="en-US" dirty="0"/>
          </a:p>
          <a:p>
            <a:pPr eaLnBrk="1" hangingPunct="1">
              <a:spcBef>
                <a:spcPct val="0"/>
              </a:spcBef>
              <a:buFontTx/>
              <a:buChar char="•"/>
            </a:pPr>
            <a:r>
              <a:rPr lang="en-US" altLang="en-US" dirty="0"/>
              <a:t>Charging the food service account for indirect costs</a:t>
            </a:r>
          </a:p>
          <a:p>
            <a:pPr eaLnBrk="1" hangingPunct="1">
              <a:spcBef>
                <a:spcPct val="0"/>
              </a:spcBef>
            </a:pPr>
            <a:endParaRPr lang="en-US" altLang="en-US" dirty="0"/>
          </a:p>
          <a:p>
            <a:pPr eaLnBrk="1" hangingPunct="1">
              <a:spcBef>
                <a:spcPct val="0"/>
              </a:spcBef>
            </a:pPr>
            <a:r>
              <a:rPr lang="en-US" altLang="en-US" dirty="0"/>
              <a:t>Technical Assistance will be provided, and corrective action may be required for findings in the reviewed areas of Resource Management, even if a Comprehensive Resource Management Review is not conducted.  </a:t>
            </a:r>
          </a:p>
          <a:p>
            <a:pPr eaLnBrk="1" hangingPunct="1">
              <a:spcBef>
                <a:spcPct val="0"/>
              </a:spcBef>
            </a:pPr>
            <a:endParaRPr lang="en-US" altLang="en-US" dirty="0"/>
          </a:p>
          <a:p>
            <a:pPr eaLnBrk="1" hangingPunct="1">
              <a:spcBef>
                <a:spcPct val="0"/>
              </a:spcBef>
            </a:pPr>
            <a:r>
              <a:rPr lang="en-US" altLang="en-US" dirty="0"/>
              <a:t>Again, if you are</a:t>
            </a:r>
            <a:r>
              <a:rPr lang="en-US" altLang="en-US" baseline="0" dirty="0"/>
              <a:t> unsure if something can be charged to the nonprofit school food service account, please call.</a:t>
            </a:r>
            <a:endParaRPr lang="en-US" altLang="en-US" dirty="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88284" indent="-303060">
              <a:spcBef>
                <a:spcPct val="30000"/>
              </a:spcBef>
              <a:defRPr sz="1200">
                <a:solidFill>
                  <a:schemeClr val="tx1"/>
                </a:solidFill>
                <a:latin typeface="Calibri" panose="020F0502020204030204" pitchFamily="34" charset="0"/>
              </a:defRPr>
            </a:lvl2pPr>
            <a:lvl3pPr marL="1213891" indent="-241785">
              <a:spcBef>
                <a:spcPct val="30000"/>
              </a:spcBef>
              <a:defRPr sz="1200">
                <a:solidFill>
                  <a:schemeClr val="tx1"/>
                </a:solidFill>
                <a:latin typeface="Calibri" panose="020F0502020204030204" pitchFamily="34" charset="0"/>
              </a:defRPr>
            </a:lvl3pPr>
            <a:lvl4pPr marL="1700774" indent="-241785">
              <a:spcBef>
                <a:spcPct val="30000"/>
              </a:spcBef>
              <a:defRPr sz="1200">
                <a:solidFill>
                  <a:schemeClr val="tx1"/>
                </a:solidFill>
                <a:latin typeface="Calibri" panose="020F0502020204030204" pitchFamily="34" charset="0"/>
              </a:defRPr>
            </a:lvl4pPr>
            <a:lvl5pPr marL="2185998" indent="-241785">
              <a:spcBef>
                <a:spcPct val="30000"/>
              </a:spcBef>
              <a:defRPr sz="1200">
                <a:solidFill>
                  <a:schemeClr val="tx1"/>
                </a:solidFill>
                <a:latin typeface="Calibri" panose="020F0502020204030204" pitchFamily="34" charset="0"/>
              </a:defRPr>
            </a:lvl5pPr>
            <a:lvl6pPr marL="2662942" indent="-241785" eaLnBrk="0" fontAlgn="base" hangingPunct="0">
              <a:spcBef>
                <a:spcPct val="30000"/>
              </a:spcBef>
              <a:spcAft>
                <a:spcPct val="0"/>
              </a:spcAft>
              <a:defRPr sz="1200">
                <a:solidFill>
                  <a:schemeClr val="tx1"/>
                </a:solidFill>
                <a:latin typeface="Calibri" panose="020F0502020204030204" pitchFamily="34" charset="0"/>
              </a:defRPr>
            </a:lvl6pPr>
            <a:lvl7pPr marL="3139888" indent="-241785" eaLnBrk="0" fontAlgn="base" hangingPunct="0">
              <a:spcBef>
                <a:spcPct val="30000"/>
              </a:spcBef>
              <a:spcAft>
                <a:spcPct val="0"/>
              </a:spcAft>
              <a:defRPr sz="1200">
                <a:solidFill>
                  <a:schemeClr val="tx1"/>
                </a:solidFill>
                <a:latin typeface="Calibri" panose="020F0502020204030204" pitchFamily="34" charset="0"/>
              </a:defRPr>
            </a:lvl7pPr>
            <a:lvl8pPr marL="3616833" indent="-241785" eaLnBrk="0" fontAlgn="base" hangingPunct="0">
              <a:spcBef>
                <a:spcPct val="30000"/>
              </a:spcBef>
              <a:spcAft>
                <a:spcPct val="0"/>
              </a:spcAft>
              <a:defRPr sz="1200">
                <a:solidFill>
                  <a:schemeClr val="tx1"/>
                </a:solidFill>
                <a:latin typeface="Calibri" panose="020F0502020204030204" pitchFamily="34" charset="0"/>
              </a:defRPr>
            </a:lvl8pPr>
            <a:lvl9pPr marL="4093778" indent="-24178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409D905-5CE0-4A02-A8CB-D11F013DB19C}" type="slidenum">
              <a:rPr lang="en-US" altLang="en-US"/>
              <a:pPr>
                <a:spcBef>
                  <a:spcPct val="0"/>
                </a:spcBef>
              </a:pPr>
              <a:t>21</a:t>
            </a:fld>
            <a:endParaRPr lang="en-US" altLang="en-US"/>
          </a:p>
        </p:txBody>
      </p:sp>
    </p:spTree>
    <p:extLst>
      <p:ext uri="{BB962C8B-B14F-4D97-AF65-F5344CB8AC3E}">
        <p14:creationId xmlns:p14="http://schemas.microsoft.com/office/powerpoint/2010/main" val="1081698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1" name="Slide Image Placeholder 1"/>
          <p:cNvSpPr>
            <a:spLocks noGrp="1" noRot="1" noChangeAspect="1" noTextEdit="1"/>
          </p:cNvSpPr>
          <p:nvPr>
            <p:ph type="sldImg"/>
          </p:nvPr>
        </p:nvSpPr>
        <p:spPr bwMode="auto">
          <a:noFill/>
          <a:ln>
            <a:solidFill>
              <a:srgbClr val="000000"/>
            </a:solidFill>
            <a:miter lim="800000"/>
            <a:headEnd/>
            <a:tailEnd/>
          </a:ln>
        </p:spPr>
      </p:sp>
      <p:sp>
        <p:nvSpPr>
          <p:cNvPr id="783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Please contact Shaynee Moreno or Kyle </a:t>
            </a:r>
            <a:r>
              <a:rPr lang="en-US" dirty="0" err="1"/>
              <a:t>Sawai</a:t>
            </a:r>
            <a:r>
              <a:rPr lang="en-US" baseline="0" dirty="0"/>
              <a:t> at the Hawaii Child Nutrition Programs if you have questions.</a:t>
            </a:r>
            <a:endParaRPr lang="en-US" dirty="0"/>
          </a:p>
        </p:txBody>
      </p:sp>
      <p:sp>
        <p:nvSpPr>
          <p:cNvPr id="783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FDC8AA-5F8E-4398-9A2F-06E7F7593817}" type="slidenum">
              <a:rPr lang="en-US">
                <a:solidFill>
                  <a:srgbClr val="000000"/>
                </a:solidFill>
              </a:rPr>
              <a:pPr fontAlgn="base">
                <a:spcBef>
                  <a:spcPct val="0"/>
                </a:spcBef>
                <a:spcAft>
                  <a:spcPct val="0"/>
                </a:spcAft>
              </a:pPr>
              <a:t>22</a:t>
            </a:fld>
            <a:endParaRPr lang="en-US" dirty="0">
              <a:solidFill>
                <a:srgbClr val="000000"/>
              </a:solidFill>
            </a:endParaRPr>
          </a:p>
        </p:txBody>
      </p:sp>
    </p:spTree>
    <p:extLst>
      <p:ext uri="{BB962C8B-B14F-4D97-AF65-F5344CB8AC3E}">
        <p14:creationId xmlns:p14="http://schemas.microsoft.com/office/powerpoint/2010/main" val="2412299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institution</a:t>
            </a:r>
            <a:r>
              <a:rPr lang="en-US" baseline="0" dirty="0"/>
              <a:t> is an equal opportunity provider.</a:t>
            </a:r>
            <a:endParaRPr lang="en-US" dirty="0"/>
          </a:p>
        </p:txBody>
      </p:sp>
      <p:sp>
        <p:nvSpPr>
          <p:cNvPr id="4" name="Slide Number Placeholder 3"/>
          <p:cNvSpPr>
            <a:spLocks noGrp="1"/>
          </p:cNvSpPr>
          <p:nvPr>
            <p:ph type="sldNum" sz="quarter" idx="10"/>
          </p:nvPr>
        </p:nvSpPr>
        <p:spPr/>
        <p:txBody>
          <a:bodyPr/>
          <a:lstStyle/>
          <a:p>
            <a:fld id="{81BC3D1D-202E-485E-A26B-F1BE806BC518}" type="slidenum">
              <a:rPr lang="en-US" smtClean="0"/>
              <a:t>23</a:t>
            </a:fld>
            <a:endParaRPr lang="en-US"/>
          </a:p>
        </p:txBody>
      </p:sp>
    </p:spTree>
    <p:extLst>
      <p:ext uri="{BB962C8B-B14F-4D97-AF65-F5344CB8AC3E}">
        <p14:creationId xmlns:p14="http://schemas.microsoft.com/office/powerpoint/2010/main" val="4145217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a:t>
            </a:r>
            <a:r>
              <a:rPr lang="en-US" baseline="0" dirty="0"/>
              <a:t> the Administrative Review reviews the current school year, the Resource Management section will review the last closed fiscal year and the data from the current fiscal year. For example, for this year, while the program specialist reviews data from SY 2020-2021, the fiscal team will review the financial data from SY 2019-2020 &amp; SY 2020-2021. And the data from the current school year SY 2020-2021 will be needed to complete the procurement review. </a:t>
            </a:r>
            <a:endParaRPr lang="en-US" dirty="0"/>
          </a:p>
        </p:txBody>
      </p:sp>
      <p:sp>
        <p:nvSpPr>
          <p:cNvPr id="4" name="Slide Number Placeholder 3"/>
          <p:cNvSpPr>
            <a:spLocks noGrp="1"/>
          </p:cNvSpPr>
          <p:nvPr>
            <p:ph type="sldNum" sz="quarter" idx="10"/>
          </p:nvPr>
        </p:nvSpPr>
        <p:spPr/>
        <p:txBody>
          <a:bodyPr/>
          <a:lstStyle/>
          <a:p>
            <a:fld id="{94710086-6C71-4B54-9998-7953357AF501}" type="slidenum">
              <a:rPr lang="en-US" smtClean="0"/>
              <a:t>3</a:t>
            </a:fld>
            <a:endParaRPr lang="en-US"/>
          </a:p>
        </p:txBody>
      </p:sp>
    </p:spTree>
    <p:extLst>
      <p:ext uri="{BB962C8B-B14F-4D97-AF65-F5344CB8AC3E}">
        <p14:creationId xmlns:p14="http://schemas.microsoft.com/office/powerpoint/2010/main" val="2180187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en-US" dirty="0"/>
              <a:t>Resource Management includes 4 sections:</a:t>
            </a:r>
          </a:p>
          <a:p>
            <a:pPr marL="182253" indent="-182253">
              <a:spcBef>
                <a:spcPct val="0"/>
              </a:spcBef>
              <a:buFont typeface="Arial" pitchFamily="34" charset="0"/>
              <a:buChar char="•"/>
              <a:defRPr/>
            </a:pPr>
            <a:r>
              <a:rPr lang="en-US" dirty="0"/>
              <a:t>maintenance of a nonprofit school food service account </a:t>
            </a:r>
          </a:p>
          <a:p>
            <a:pPr marL="182253" indent="-182253">
              <a:spcBef>
                <a:spcPct val="0"/>
              </a:spcBef>
              <a:buFont typeface="Arial" pitchFamily="34" charset="0"/>
              <a:buChar char="•"/>
              <a:defRPr/>
            </a:pPr>
            <a:r>
              <a:rPr lang="en-US" dirty="0"/>
              <a:t>paid lunch equity</a:t>
            </a:r>
          </a:p>
          <a:p>
            <a:pPr marL="182253" indent="-182253">
              <a:spcBef>
                <a:spcPct val="0"/>
              </a:spcBef>
              <a:buFont typeface="Arial" pitchFamily="34" charset="0"/>
              <a:buChar char="•"/>
              <a:defRPr/>
            </a:pPr>
            <a:r>
              <a:rPr lang="en-US" dirty="0"/>
              <a:t>revenue from non-program foods</a:t>
            </a:r>
          </a:p>
          <a:p>
            <a:pPr marL="182253" indent="-182253">
              <a:spcBef>
                <a:spcPct val="0"/>
              </a:spcBef>
              <a:buFont typeface="Arial" pitchFamily="34" charset="0"/>
              <a:buChar char="•"/>
              <a:defRPr/>
            </a:pPr>
            <a:r>
              <a:rPr lang="en-US" dirty="0"/>
              <a:t>And Indirect costs</a:t>
            </a:r>
          </a:p>
          <a:p>
            <a:pPr marL="182253" indent="-182253">
              <a:spcBef>
                <a:spcPct val="0"/>
              </a:spcBef>
              <a:buFont typeface="Arial" pitchFamily="34" charset="0"/>
              <a:buChar char="•"/>
              <a:defRPr/>
            </a:pPr>
            <a:endParaRPr lang="en-US" dirty="0"/>
          </a:p>
          <a:p>
            <a:pPr marL="182253" indent="-182253">
              <a:spcBef>
                <a:spcPct val="0"/>
              </a:spcBef>
              <a:buFont typeface="Arial" pitchFamily="34" charset="0"/>
              <a:buChar char="•"/>
              <a:defRPr/>
            </a:pPr>
            <a:endParaRPr lang="en-US"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88284" indent="-303060">
              <a:spcBef>
                <a:spcPct val="30000"/>
              </a:spcBef>
              <a:defRPr sz="1200">
                <a:solidFill>
                  <a:schemeClr val="tx1"/>
                </a:solidFill>
                <a:latin typeface="Calibri" panose="020F0502020204030204" pitchFamily="34" charset="0"/>
              </a:defRPr>
            </a:lvl2pPr>
            <a:lvl3pPr marL="1213891" indent="-241785">
              <a:spcBef>
                <a:spcPct val="30000"/>
              </a:spcBef>
              <a:defRPr sz="1200">
                <a:solidFill>
                  <a:schemeClr val="tx1"/>
                </a:solidFill>
                <a:latin typeface="Calibri" panose="020F0502020204030204" pitchFamily="34" charset="0"/>
              </a:defRPr>
            </a:lvl3pPr>
            <a:lvl4pPr marL="1700774" indent="-241785">
              <a:spcBef>
                <a:spcPct val="30000"/>
              </a:spcBef>
              <a:defRPr sz="1200">
                <a:solidFill>
                  <a:schemeClr val="tx1"/>
                </a:solidFill>
                <a:latin typeface="Calibri" panose="020F0502020204030204" pitchFamily="34" charset="0"/>
              </a:defRPr>
            </a:lvl4pPr>
            <a:lvl5pPr marL="2185998" indent="-241785">
              <a:spcBef>
                <a:spcPct val="30000"/>
              </a:spcBef>
              <a:defRPr sz="1200">
                <a:solidFill>
                  <a:schemeClr val="tx1"/>
                </a:solidFill>
                <a:latin typeface="Calibri" panose="020F0502020204030204" pitchFamily="34" charset="0"/>
              </a:defRPr>
            </a:lvl5pPr>
            <a:lvl6pPr marL="2662942" indent="-241785" eaLnBrk="0" fontAlgn="base" hangingPunct="0">
              <a:spcBef>
                <a:spcPct val="30000"/>
              </a:spcBef>
              <a:spcAft>
                <a:spcPct val="0"/>
              </a:spcAft>
              <a:defRPr sz="1200">
                <a:solidFill>
                  <a:schemeClr val="tx1"/>
                </a:solidFill>
                <a:latin typeface="Calibri" panose="020F0502020204030204" pitchFamily="34" charset="0"/>
              </a:defRPr>
            </a:lvl6pPr>
            <a:lvl7pPr marL="3139888" indent="-241785" eaLnBrk="0" fontAlgn="base" hangingPunct="0">
              <a:spcBef>
                <a:spcPct val="30000"/>
              </a:spcBef>
              <a:spcAft>
                <a:spcPct val="0"/>
              </a:spcAft>
              <a:defRPr sz="1200">
                <a:solidFill>
                  <a:schemeClr val="tx1"/>
                </a:solidFill>
                <a:latin typeface="Calibri" panose="020F0502020204030204" pitchFamily="34" charset="0"/>
              </a:defRPr>
            </a:lvl7pPr>
            <a:lvl8pPr marL="3616833" indent="-241785" eaLnBrk="0" fontAlgn="base" hangingPunct="0">
              <a:spcBef>
                <a:spcPct val="30000"/>
              </a:spcBef>
              <a:spcAft>
                <a:spcPct val="0"/>
              </a:spcAft>
              <a:defRPr sz="1200">
                <a:solidFill>
                  <a:schemeClr val="tx1"/>
                </a:solidFill>
                <a:latin typeface="Calibri" panose="020F0502020204030204" pitchFamily="34" charset="0"/>
              </a:defRPr>
            </a:lvl8pPr>
            <a:lvl9pPr marL="4093778" indent="-24178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079CB6E-3906-4A8E-B2A9-B04A8EF6C25C}" type="slidenum">
              <a:rPr lang="en-US" altLang="en-US"/>
              <a:pPr>
                <a:spcBef>
                  <a:spcPct val="0"/>
                </a:spcBef>
              </a:pPr>
              <a:t>4</a:t>
            </a:fld>
            <a:endParaRPr lang="en-US" altLang="en-US"/>
          </a:p>
        </p:txBody>
      </p:sp>
    </p:spTree>
    <p:extLst>
      <p:ext uri="{BB962C8B-B14F-4D97-AF65-F5344CB8AC3E}">
        <p14:creationId xmlns:p14="http://schemas.microsoft.com/office/powerpoint/2010/main" val="1970328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en-US" dirty="0">
                <a:solidFill>
                  <a:srgbClr val="000000"/>
                </a:solidFill>
              </a:rPr>
              <a:t>HCNP will request additional documentation to determine if the SFA is in compliance with regulations and requirements pertaining to Resource Management.  This may include the</a:t>
            </a:r>
            <a:r>
              <a:rPr lang="en-US" baseline="0" dirty="0">
                <a:solidFill>
                  <a:srgbClr val="000000"/>
                </a:solidFill>
              </a:rPr>
              <a:t> general ledger,</a:t>
            </a:r>
            <a:r>
              <a:rPr lang="en-US" dirty="0">
                <a:solidFill>
                  <a:srgbClr val="000000"/>
                </a:solidFill>
              </a:rPr>
              <a:t> balance sheets, profit &amp;</a:t>
            </a:r>
            <a:r>
              <a:rPr lang="en-US" baseline="0" dirty="0">
                <a:solidFill>
                  <a:srgbClr val="000000"/>
                </a:solidFill>
              </a:rPr>
              <a:t> loss statement</a:t>
            </a:r>
            <a:r>
              <a:rPr lang="en-US" dirty="0">
                <a:solidFill>
                  <a:srgbClr val="000000"/>
                </a:solidFill>
              </a:rPr>
              <a:t>, invoices, receipts and other records.  The detailed review will require the fiscal team to dive deeper into the SFA’s Resource Management processes to identify violations and opportunities for improvements.  </a:t>
            </a:r>
          </a:p>
          <a:p>
            <a:pPr>
              <a:spcBef>
                <a:spcPct val="0"/>
              </a:spcBef>
              <a:defRPr/>
            </a:pPr>
            <a:endParaRPr lang="en-US" dirty="0">
              <a:solidFill>
                <a:srgbClr val="000000"/>
              </a:solidFill>
            </a:endParaRPr>
          </a:p>
          <a:p>
            <a:pPr>
              <a:spcBef>
                <a:spcPct val="0"/>
              </a:spcBef>
              <a:defRPr/>
            </a:pPr>
            <a:r>
              <a:rPr lang="en-US" dirty="0">
                <a:solidFill>
                  <a:srgbClr val="000000"/>
                </a:solidFill>
              </a:rPr>
              <a:t>Corrective action is required and technical assistance may be provided for any Resource Management areas in which the SFA is found to be noncompliant.  </a:t>
            </a:r>
          </a:p>
          <a:p>
            <a:pPr>
              <a:spcBef>
                <a:spcPct val="0"/>
              </a:spcBef>
              <a:defRPr/>
            </a:pPr>
            <a:endParaRPr lang="en-US" dirty="0">
              <a:solidFill>
                <a:srgbClr val="000000"/>
              </a:solidFill>
            </a:endParaRPr>
          </a:p>
          <a:p>
            <a:pPr>
              <a:spcBef>
                <a:spcPct val="0"/>
              </a:spcBef>
              <a:defRPr/>
            </a:pPr>
            <a:r>
              <a:rPr lang="en-US" dirty="0"/>
              <a:t>Program payments may be withheld in whole or in part until the SFA implements sufficient corrective action. </a:t>
            </a:r>
          </a:p>
          <a:p>
            <a:pPr>
              <a:spcBef>
                <a:spcPct val="0"/>
              </a:spcBef>
              <a:defRPr/>
            </a:pPr>
            <a:endParaRPr lang="en-US" dirty="0"/>
          </a:p>
          <a:p>
            <a:pPr>
              <a:spcBef>
                <a:spcPct val="0"/>
              </a:spcBef>
              <a:defRPr/>
            </a:pPr>
            <a:r>
              <a:rPr lang="en-US" dirty="0"/>
              <a:t>In most cases, you will have 30</a:t>
            </a:r>
            <a:r>
              <a:rPr lang="en-US" baseline="0" dirty="0"/>
              <a:t> days to respond to a corrective action. Don’t wait! At the exit conference, HCNP will give you a preliminary report of the findings. Start working on the corrective actions early to avoid being in withholding.</a:t>
            </a:r>
            <a:endParaRPr lang="en-US"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88284" indent="-303060">
              <a:spcBef>
                <a:spcPct val="30000"/>
              </a:spcBef>
              <a:defRPr sz="1200">
                <a:solidFill>
                  <a:schemeClr val="tx1"/>
                </a:solidFill>
                <a:latin typeface="Calibri" panose="020F0502020204030204" pitchFamily="34" charset="0"/>
              </a:defRPr>
            </a:lvl2pPr>
            <a:lvl3pPr marL="1213891" indent="-241785">
              <a:spcBef>
                <a:spcPct val="30000"/>
              </a:spcBef>
              <a:defRPr sz="1200">
                <a:solidFill>
                  <a:schemeClr val="tx1"/>
                </a:solidFill>
                <a:latin typeface="Calibri" panose="020F0502020204030204" pitchFamily="34" charset="0"/>
              </a:defRPr>
            </a:lvl3pPr>
            <a:lvl4pPr marL="1700774" indent="-241785">
              <a:spcBef>
                <a:spcPct val="30000"/>
              </a:spcBef>
              <a:defRPr sz="1200">
                <a:solidFill>
                  <a:schemeClr val="tx1"/>
                </a:solidFill>
                <a:latin typeface="Calibri" panose="020F0502020204030204" pitchFamily="34" charset="0"/>
              </a:defRPr>
            </a:lvl4pPr>
            <a:lvl5pPr marL="2185998" indent="-241785">
              <a:spcBef>
                <a:spcPct val="30000"/>
              </a:spcBef>
              <a:defRPr sz="1200">
                <a:solidFill>
                  <a:schemeClr val="tx1"/>
                </a:solidFill>
                <a:latin typeface="Calibri" panose="020F0502020204030204" pitchFamily="34" charset="0"/>
              </a:defRPr>
            </a:lvl5pPr>
            <a:lvl6pPr marL="2662942" indent="-241785" eaLnBrk="0" fontAlgn="base" hangingPunct="0">
              <a:spcBef>
                <a:spcPct val="30000"/>
              </a:spcBef>
              <a:spcAft>
                <a:spcPct val="0"/>
              </a:spcAft>
              <a:defRPr sz="1200">
                <a:solidFill>
                  <a:schemeClr val="tx1"/>
                </a:solidFill>
                <a:latin typeface="Calibri" panose="020F0502020204030204" pitchFamily="34" charset="0"/>
              </a:defRPr>
            </a:lvl6pPr>
            <a:lvl7pPr marL="3139888" indent="-241785" eaLnBrk="0" fontAlgn="base" hangingPunct="0">
              <a:spcBef>
                <a:spcPct val="30000"/>
              </a:spcBef>
              <a:spcAft>
                <a:spcPct val="0"/>
              </a:spcAft>
              <a:defRPr sz="1200">
                <a:solidFill>
                  <a:schemeClr val="tx1"/>
                </a:solidFill>
                <a:latin typeface="Calibri" panose="020F0502020204030204" pitchFamily="34" charset="0"/>
              </a:defRPr>
            </a:lvl7pPr>
            <a:lvl8pPr marL="3616833" indent="-241785" eaLnBrk="0" fontAlgn="base" hangingPunct="0">
              <a:spcBef>
                <a:spcPct val="30000"/>
              </a:spcBef>
              <a:spcAft>
                <a:spcPct val="0"/>
              </a:spcAft>
              <a:defRPr sz="1200">
                <a:solidFill>
                  <a:schemeClr val="tx1"/>
                </a:solidFill>
                <a:latin typeface="Calibri" panose="020F0502020204030204" pitchFamily="34" charset="0"/>
              </a:defRPr>
            </a:lvl8pPr>
            <a:lvl9pPr marL="4093778" indent="-24178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03E1818-9800-40E8-A830-0D0059CE543B}" type="slidenum">
              <a:rPr lang="en-US" altLang="en-US"/>
              <a:pPr>
                <a:spcBef>
                  <a:spcPct val="0"/>
                </a:spcBef>
              </a:pPr>
              <a:t>5</a:t>
            </a:fld>
            <a:endParaRPr lang="en-US" altLang="en-US"/>
          </a:p>
        </p:txBody>
      </p:sp>
    </p:spTree>
    <p:extLst>
      <p:ext uri="{BB962C8B-B14F-4D97-AF65-F5344CB8AC3E}">
        <p14:creationId xmlns:p14="http://schemas.microsoft.com/office/powerpoint/2010/main" val="2854088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462">
              <a:defRPr/>
            </a:pPr>
            <a:r>
              <a:rPr lang="en-US" baseline="0" dirty="0"/>
              <a:t>It is very important to complete and submit the required reports (AFR, NPR, and PLE) to HCNP on time. These reports help the reviewer answer the risk indicator assessment tool. If the reports have not been submitted to HCNP, the SFA may receive an automatic finding in these areas. Call HCNP if you need help completing these reports. </a:t>
            </a:r>
            <a:endParaRPr lang="en-US" dirty="0"/>
          </a:p>
          <a:p>
            <a:endParaRPr lang="en-US" dirty="0"/>
          </a:p>
          <a:p>
            <a:r>
              <a:rPr lang="en-US" dirty="0"/>
              <a:t>Every</a:t>
            </a:r>
            <a:r>
              <a:rPr lang="en-US" baseline="0" dirty="0"/>
              <a:t> year, HCNP sends out the following forms:</a:t>
            </a:r>
          </a:p>
          <a:p>
            <a:pPr marL="182266" indent="-182266">
              <a:buFont typeface="Arial" panose="020B0604020202020204" pitchFamily="34" charset="0"/>
              <a:buChar char="•"/>
            </a:pPr>
            <a:r>
              <a:rPr lang="en-US" baseline="0" dirty="0"/>
              <a:t>Annual Financial Report (AFR)</a:t>
            </a:r>
          </a:p>
          <a:p>
            <a:pPr marL="182266" indent="-182266">
              <a:buFont typeface="Arial" panose="020B0604020202020204" pitchFamily="34" charset="0"/>
              <a:buChar char="•"/>
            </a:pPr>
            <a:r>
              <a:rPr lang="en-US" baseline="0" dirty="0"/>
              <a:t>Non-Program Revenue Calculator (NPR)</a:t>
            </a:r>
          </a:p>
          <a:p>
            <a:pPr marL="182266" indent="-182266">
              <a:buFont typeface="Arial" panose="020B0604020202020204" pitchFamily="34" charset="0"/>
              <a:buChar char="•"/>
            </a:pPr>
            <a:r>
              <a:rPr lang="en-US" baseline="0" dirty="0"/>
              <a:t>Paid Lunch Equity Tool (PLE)</a:t>
            </a:r>
          </a:p>
          <a:p>
            <a:pPr marL="182266" indent="-182266">
              <a:buFont typeface="Arial" panose="020B0604020202020204" pitchFamily="34" charset="0"/>
              <a:buChar char="•"/>
            </a:pPr>
            <a:endParaRPr lang="en-US" baseline="0" dirty="0"/>
          </a:p>
          <a:p>
            <a:pPr marL="0" indent="0">
              <a:buFont typeface="Arial" panose="020B0604020202020204" pitchFamily="34" charset="0"/>
              <a:buNone/>
            </a:pPr>
            <a:r>
              <a:rPr lang="en-US" baseline="0" dirty="0"/>
              <a:t>This year the AFR and NPR are due on October 31, 2020</a:t>
            </a:r>
          </a:p>
          <a:p>
            <a:r>
              <a:rPr lang="en-US" baseline="0" dirty="0"/>
              <a:t>The resource management reviewer will use the data from these reports to complete the review. Please ensure the data on the AFR matches the information on the SFA’s income statements, balance sheet, and general ledger.</a:t>
            </a:r>
          </a:p>
          <a:p>
            <a:endParaRPr lang="en-US" baseline="0" dirty="0"/>
          </a:p>
        </p:txBody>
      </p:sp>
      <p:sp>
        <p:nvSpPr>
          <p:cNvPr id="4" name="Slide Number Placeholder 3"/>
          <p:cNvSpPr>
            <a:spLocks noGrp="1"/>
          </p:cNvSpPr>
          <p:nvPr>
            <p:ph type="sldNum" sz="quarter" idx="10"/>
          </p:nvPr>
        </p:nvSpPr>
        <p:spPr/>
        <p:txBody>
          <a:bodyPr/>
          <a:lstStyle/>
          <a:p>
            <a:fld id="{94710086-6C71-4B54-9998-7953357AF501}" type="slidenum">
              <a:rPr lang="en-US" smtClean="0"/>
              <a:t>6</a:t>
            </a:fld>
            <a:endParaRPr lang="en-US"/>
          </a:p>
        </p:txBody>
      </p:sp>
    </p:spTree>
    <p:extLst>
      <p:ext uri="{BB962C8B-B14F-4D97-AF65-F5344CB8AC3E}">
        <p14:creationId xmlns:p14="http://schemas.microsoft.com/office/powerpoint/2010/main" val="3335427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dirty="0"/>
              <a:t>Let’s go in to more detail of the four areas that will be reviewed.  The first area is Maintenance of the Non-Profit School Food Service Account. </a:t>
            </a:r>
          </a:p>
          <a:p>
            <a:pPr eaLnBrk="1" hangingPunct="1">
              <a:spcBef>
                <a:spcPct val="0"/>
              </a:spcBef>
              <a:defRPr/>
            </a:pPr>
            <a:endParaRPr lang="en-US" altLang="en-US" dirty="0"/>
          </a:p>
          <a:p>
            <a:pPr defTabSz="952462">
              <a:spcBef>
                <a:spcPct val="0"/>
              </a:spcBef>
              <a:defRPr/>
            </a:pPr>
            <a:r>
              <a:rPr lang="en-US" altLang="en-US" dirty="0"/>
              <a:t>The purpose of this key structure is to ensure that Program funds are used only for the operation and improvement of school food service. </a:t>
            </a:r>
            <a:r>
              <a:rPr lang="en-US" dirty="0"/>
              <a:t>In this </a:t>
            </a:r>
            <a:r>
              <a:rPr lang="en-US" baseline="0" dirty="0"/>
              <a:t>area we review invoices for allowable cost and unallowable cost. </a:t>
            </a:r>
            <a:r>
              <a:rPr lang="en-US" dirty="0"/>
              <a:t>Please remember</a:t>
            </a:r>
            <a:r>
              <a:rPr lang="en-US" baseline="0" dirty="0"/>
              <a:t> to read the federal guidance from 7 CFR 210 (NSLP), 7 CFR 220 (SBP), and the 2 CFR 200 for allowable and unallowable costs. </a:t>
            </a:r>
            <a:r>
              <a:rPr lang="en-US" dirty="0"/>
              <a:t>SFAs</a:t>
            </a:r>
            <a:r>
              <a:rPr lang="en-US" baseline="0" dirty="0"/>
              <a:t> that have unallowable costs will have to either remove the entry from the nonprofit food service account or transfer money from an outside source (general funds) to the non-profit food service account for any unallowable expenses that were initially charged.</a:t>
            </a:r>
            <a:endParaRPr lang="en-US" dirty="0"/>
          </a:p>
          <a:p>
            <a:pPr defTabSz="952462">
              <a:spcBef>
                <a:spcPct val="0"/>
              </a:spcBef>
              <a:defRPr/>
            </a:pPr>
            <a:endParaRPr lang="en-US" dirty="0"/>
          </a:p>
          <a:p>
            <a:pPr eaLnBrk="1" hangingPunct="1">
              <a:spcBef>
                <a:spcPct val="0"/>
              </a:spcBef>
              <a:defRPr/>
            </a:pPr>
            <a:endParaRPr lang="en-US" altLang="en-US" dirty="0"/>
          </a:p>
          <a:p>
            <a:pPr marL="655800" lvl="1" indent="-178854">
              <a:spcBef>
                <a:spcPct val="0"/>
              </a:spcBef>
              <a:buFont typeface="Arial" panose="020B0604020202020204" pitchFamily="34" charset="0"/>
              <a:buChar char="•"/>
              <a:defRPr/>
            </a:pPr>
            <a:r>
              <a:rPr lang="en-US" altLang="en-US" dirty="0"/>
              <a:t> Net cash resources must not exceed 3 months’ operating expenses</a:t>
            </a:r>
          </a:p>
          <a:p>
            <a:pPr lvl="2" eaLnBrk="1" hangingPunct="1">
              <a:spcBef>
                <a:spcPct val="0"/>
              </a:spcBef>
              <a:defRPr/>
            </a:pPr>
            <a:r>
              <a:rPr lang="en-US" altLang="en-US" dirty="0"/>
              <a:t>HCNP uses</a:t>
            </a:r>
            <a:r>
              <a:rPr lang="en-US" altLang="en-US" baseline="0" dirty="0"/>
              <a:t> the </a:t>
            </a:r>
            <a:r>
              <a:rPr lang="en-US" altLang="en-US" dirty="0"/>
              <a:t>SFA’s AFR to</a:t>
            </a:r>
            <a:r>
              <a:rPr lang="en-US" altLang="en-US" baseline="0" dirty="0"/>
              <a:t> determine if the SFA net cash resources exceed 3 months’ operating expenses. </a:t>
            </a:r>
            <a:r>
              <a:rPr lang="en-US" altLang="en-US" dirty="0"/>
              <a:t>If the SFA is not in compliance with the net cash resources requirement and allows its net cash resources to accumulate excessively, HCNP must provide technical assistance and require corrective action.</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88284" indent="-303060">
              <a:spcBef>
                <a:spcPct val="30000"/>
              </a:spcBef>
              <a:defRPr sz="1200">
                <a:solidFill>
                  <a:schemeClr val="tx1"/>
                </a:solidFill>
                <a:latin typeface="Calibri" panose="020F0502020204030204" pitchFamily="34" charset="0"/>
              </a:defRPr>
            </a:lvl2pPr>
            <a:lvl3pPr marL="1213891" indent="-241785">
              <a:spcBef>
                <a:spcPct val="30000"/>
              </a:spcBef>
              <a:defRPr sz="1200">
                <a:solidFill>
                  <a:schemeClr val="tx1"/>
                </a:solidFill>
                <a:latin typeface="Calibri" panose="020F0502020204030204" pitchFamily="34" charset="0"/>
              </a:defRPr>
            </a:lvl3pPr>
            <a:lvl4pPr marL="1700774" indent="-241785">
              <a:spcBef>
                <a:spcPct val="30000"/>
              </a:spcBef>
              <a:defRPr sz="1200">
                <a:solidFill>
                  <a:schemeClr val="tx1"/>
                </a:solidFill>
                <a:latin typeface="Calibri" panose="020F0502020204030204" pitchFamily="34" charset="0"/>
              </a:defRPr>
            </a:lvl4pPr>
            <a:lvl5pPr marL="2185998" indent="-241785">
              <a:spcBef>
                <a:spcPct val="30000"/>
              </a:spcBef>
              <a:defRPr sz="1200">
                <a:solidFill>
                  <a:schemeClr val="tx1"/>
                </a:solidFill>
                <a:latin typeface="Calibri" panose="020F0502020204030204" pitchFamily="34" charset="0"/>
              </a:defRPr>
            </a:lvl5pPr>
            <a:lvl6pPr marL="2662942" indent="-241785" eaLnBrk="0" fontAlgn="base" hangingPunct="0">
              <a:spcBef>
                <a:spcPct val="30000"/>
              </a:spcBef>
              <a:spcAft>
                <a:spcPct val="0"/>
              </a:spcAft>
              <a:defRPr sz="1200">
                <a:solidFill>
                  <a:schemeClr val="tx1"/>
                </a:solidFill>
                <a:latin typeface="Calibri" panose="020F0502020204030204" pitchFamily="34" charset="0"/>
              </a:defRPr>
            </a:lvl6pPr>
            <a:lvl7pPr marL="3139888" indent="-241785" eaLnBrk="0" fontAlgn="base" hangingPunct="0">
              <a:spcBef>
                <a:spcPct val="30000"/>
              </a:spcBef>
              <a:spcAft>
                <a:spcPct val="0"/>
              </a:spcAft>
              <a:defRPr sz="1200">
                <a:solidFill>
                  <a:schemeClr val="tx1"/>
                </a:solidFill>
                <a:latin typeface="Calibri" panose="020F0502020204030204" pitchFamily="34" charset="0"/>
              </a:defRPr>
            </a:lvl7pPr>
            <a:lvl8pPr marL="3616833" indent="-241785" eaLnBrk="0" fontAlgn="base" hangingPunct="0">
              <a:spcBef>
                <a:spcPct val="30000"/>
              </a:spcBef>
              <a:spcAft>
                <a:spcPct val="0"/>
              </a:spcAft>
              <a:defRPr sz="1200">
                <a:solidFill>
                  <a:schemeClr val="tx1"/>
                </a:solidFill>
                <a:latin typeface="Calibri" panose="020F0502020204030204" pitchFamily="34" charset="0"/>
              </a:defRPr>
            </a:lvl8pPr>
            <a:lvl9pPr marL="4093778" indent="-24178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14B6C5C-2C77-41D0-A50B-030AFCB0AC72}" type="slidenum">
              <a:rPr lang="en-US" altLang="en-US"/>
              <a:pPr>
                <a:spcBef>
                  <a:spcPct val="0"/>
                </a:spcBef>
              </a:pPr>
              <a:t>7</a:t>
            </a:fld>
            <a:endParaRPr lang="en-US" altLang="en-US"/>
          </a:p>
        </p:txBody>
      </p:sp>
    </p:spTree>
    <p:extLst>
      <p:ext uri="{BB962C8B-B14F-4D97-AF65-F5344CB8AC3E}">
        <p14:creationId xmlns:p14="http://schemas.microsoft.com/office/powerpoint/2010/main" val="411280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 risk factor in the area of Nonprofit School Food Service Account will be assigned for any of the following. </a:t>
            </a:r>
          </a:p>
          <a:p>
            <a:pPr eaLnBrk="1" hangingPunct="1">
              <a:spcBef>
                <a:spcPct val="0"/>
              </a:spcBef>
              <a:buFontTx/>
              <a:buChar char="•"/>
            </a:pPr>
            <a:r>
              <a:rPr lang="en-US" altLang="en-US" dirty="0"/>
              <a:t> SFA did not have a separate financial account designated for the nonprofit school food service</a:t>
            </a:r>
          </a:p>
          <a:p>
            <a:pPr eaLnBrk="1" hangingPunct="1">
              <a:spcBef>
                <a:spcPct val="0"/>
              </a:spcBef>
              <a:buFontTx/>
              <a:buChar char="•"/>
            </a:pPr>
            <a:r>
              <a:rPr lang="en-US" altLang="en-US" dirty="0"/>
              <a:t>Year-end expenses in excess of revenues</a:t>
            </a:r>
          </a:p>
          <a:p>
            <a:pPr eaLnBrk="1" hangingPunct="1">
              <a:spcBef>
                <a:spcPct val="0"/>
              </a:spcBef>
              <a:buFontTx/>
              <a:buChar char="•"/>
            </a:pPr>
            <a:r>
              <a:rPr lang="en-US" altLang="en-US" dirty="0"/>
              <a:t>Funds transferred out of the food service account for other operations</a:t>
            </a:r>
          </a:p>
          <a:p>
            <a:pPr eaLnBrk="1" hangingPunct="1">
              <a:spcBef>
                <a:spcPct val="0"/>
              </a:spcBef>
              <a:buFontTx/>
              <a:buChar char="•"/>
            </a:pPr>
            <a:r>
              <a:rPr lang="en-US" altLang="en-US" dirty="0"/>
              <a:t>Failure to measure if net cash resources remained below three month’s average expenses – in Hawaii, this is accomplished with the Annual Financial Report.</a:t>
            </a:r>
          </a:p>
          <a:p>
            <a:pPr eaLnBrk="1" hangingPunct="1">
              <a:spcBef>
                <a:spcPct val="0"/>
              </a:spcBef>
              <a:buFontTx/>
              <a:buChar char="•"/>
            </a:pPr>
            <a:r>
              <a:rPr lang="en-US" altLang="en-US" dirty="0"/>
              <a:t>Failure to maintain records documenting compliance with the three month’s net cash resource limit</a:t>
            </a:r>
          </a:p>
          <a:p>
            <a:pPr eaLnBrk="1" hangingPunct="1">
              <a:spcBef>
                <a:spcPct val="0"/>
              </a:spcBef>
            </a:pPr>
            <a:endParaRPr lang="en-US" altLang="en-US" dirty="0"/>
          </a:p>
          <a:p>
            <a:pPr eaLnBrk="1" hangingPunct="1">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88284" indent="-303060">
              <a:spcBef>
                <a:spcPct val="30000"/>
              </a:spcBef>
              <a:defRPr sz="1200">
                <a:solidFill>
                  <a:schemeClr val="tx1"/>
                </a:solidFill>
                <a:latin typeface="Calibri" panose="020F0502020204030204" pitchFamily="34" charset="0"/>
              </a:defRPr>
            </a:lvl2pPr>
            <a:lvl3pPr marL="1213891" indent="-241785">
              <a:spcBef>
                <a:spcPct val="30000"/>
              </a:spcBef>
              <a:defRPr sz="1200">
                <a:solidFill>
                  <a:schemeClr val="tx1"/>
                </a:solidFill>
                <a:latin typeface="Calibri" panose="020F0502020204030204" pitchFamily="34" charset="0"/>
              </a:defRPr>
            </a:lvl3pPr>
            <a:lvl4pPr marL="1700774" indent="-241785">
              <a:spcBef>
                <a:spcPct val="30000"/>
              </a:spcBef>
              <a:defRPr sz="1200">
                <a:solidFill>
                  <a:schemeClr val="tx1"/>
                </a:solidFill>
                <a:latin typeface="Calibri" panose="020F0502020204030204" pitchFamily="34" charset="0"/>
              </a:defRPr>
            </a:lvl4pPr>
            <a:lvl5pPr marL="2185998" indent="-241785">
              <a:spcBef>
                <a:spcPct val="30000"/>
              </a:spcBef>
              <a:defRPr sz="1200">
                <a:solidFill>
                  <a:schemeClr val="tx1"/>
                </a:solidFill>
                <a:latin typeface="Calibri" panose="020F0502020204030204" pitchFamily="34" charset="0"/>
              </a:defRPr>
            </a:lvl5pPr>
            <a:lvl6pPr marL="2662942" indent="-241785" eaLnBrk="0" fontAlgn="base" hangingPunct="0">
              <a:spcBef>
                <a:spcPct val="30000"/>
              </a:spcBef>
              <a:spcAft>
                <a:spcPct val="0"/>
              </a:spcAft>
              <a:defRPr sz="1200">
                <a:solidFill>
                  <a:schemeClr val="tx1"/>
                </a:solidFill>
                <a:latin typeface="Calibri" panose="020F0502020204030204" pitchFamily="34" charset="0"/>
              </a:defRPr>
            </a:lvl6pPr>
            <a:lvl7pPr marL="3139888" indent="-241785" eaLnBrk="0" fontAlgn="base" hangingPunct="0">
              <a:spcBef>
                <a:spcPct val="30000"/>
              </a:spcBef>
              <a:spcAft>
                <a:spcPct val="0"/>
              </a:spcAft>
              <a:defRPr sz="1200">
                <a:solidFill>
                  <a:schemeClr val="tx1"/>
                </a:solidFill>
                <a:latin typeface="Calibri" panose="020F0502020204030204" pitchFamily="34" charset="0"/>
              </a:defRPr>
            </a:lvl7pPr>
            <a:lvl8pPr marL="3616833" indent="-241785" eaLnBrk="0" fontAlgn="base" hangingPunct="0">
              <a:spcBef>
                <a:spcPct val="30000"/>
              </a:spcBef>
              <a:spcAft>
                <a:spcPct val="0"/>
              </a:spcAft>
              <a:defRPr sz="1200">
                <a:solidFill>
                  <a:schemeClr val="tx1"/>
                </a:solidFill>
                <a:latin typeface="Calibri" panose="020F0502020204030204" pitchFamily="34" charset="0"/>
              </a:defRPr>
            </a:lvl8pPr>
            <a:lvl9pPr marL="4093778" indent="-24178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5859776-784A-4809-BBB5-4DE2ACB9DD7B}" type="slidenum">
              <a:rPr lang="en-US" altLang="en-US"/>
              <a:pPr>
                <a:spcBef>
                  <a:spcPct val="0"/>
                </a:spcBef>
              </a:pPr>
              <a:t>8</a:t>
            </a:fld>
            <a:endParaRPr lang="en-US" altLang="en-US"/>
          </a:p>
        </p:txBody>
      </p:sp>
    </p:spTree>
    <p:extLst>
      <p:ext uri="{BB962C8B-B14F-4D97-AF65-F5344CB8AC3E}">
        <p14:creationId xmlns:p14="http://schemas.microsoft.com/office/powerpoint/2010/main" val="503567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The second area of the resource management is Paid Lunch Equity, also known as the PLE.</a:t>
            </a:r>
          </a:p>
          <a:p>
            <a:pPr eaLnBrk="1" hangingPunct="1">
              <a:spcBef>
                <a:spcPct val="0"/>
              </a:spcBef>
            </a:pPr>
            <a:endParaRPr lang="en-US" altLang="en-US" dirty="0">
              <a:solidFill>
                <a:srgbClr val="000000"/>
              </a:solidFill>
            </a:endParaRPr>
          </a:p>
          <a:p>
            <a:pPr eaLnBrk="1" hangingPunct="1">
              <a:spcBef>
                <a:spcPct val="0"/>
              </a:spcBef>
            </a:pPr>
            <a:r>
              <a:rPr lang="en-US" altLang="en-US" dirty="0"/>
              <a:t>Prior to the passage of the Healthy, Hunger Free Kids Act of 2010, there were no statutory or regulatory requirements for SFAs in establishing prices charged to paid rate students for reimbursable meals. USDA’s research has shown that the revenue received by schools for paid meals is often too low to cover the cost of those meals, effectively shifting federal subsidies designed for the lowest income children to less needy students.</a:t>
            </a:r>
          </a:p>
          <a:p>
            <a:pPr eaLnBrk="1" hangingPunct="1">
              <a:spcBef>
                <a:spcPct val="0"/>
              </a:spcBef>
            </a:pPr>
            <a:endParaRPr lang="en-US" altLang="en-US" dirty="0"/>
          </a:p>
          <a:p>
            <a:pPr eaLnBrk="1" hangingPunct="1">
              <a:spcBef>
                <a:spcPct val="0"/>
              </a:spcBef>
            </a:pPr>
            <a:r>
              <a:rPr lang="en-US" altLang="en-US" dirty="0"/>
              <a:t>Requiring SFA’s to price paid meals at an amount that covers their costs will help ensure that over time, the appropriate additional revenues are provided to the nonprofit school food service account, which will benefit all students regardless of income.</a:t>
            </a:r>
          </a:p>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88284" indent="-303060">
              <a:spcBef>
                <a:spcPct val="30000"/>
              </a:spcBef>
              <a:defRPr sz="1200">
                <a:solidFill>
                  <a:schemeClr val="tx1"/>
                </a:solidFill>
                <a:latin typeface="Calibri" panose="020F0502020204030204" pitchFamily="34" charset="0"/>
              </a:defRPr>
            </a:lvl2pPr>
            <a:lvl3pPr marL="1213891" indent="-241785">
              <a:spcBef>
                <a:spcPct val="30000"/>
              </a:spcBef>
              <a:defRPr sz="1200">
                <a:solidFill>
                  <a:schemeClr val="tx1"/>
                </a:solidFill>
                <a:latin typeface="Calibri" panose="020F0502020204030204" pitchFamily="34" charset="0"/>
              </a:defRPr>
            </a:lvl3pPr>
            <a:lvl4pPr marL="1700774" indent="-241785">
              <a:spcBef>
                <a:spcPct val="30000"/>
              </a:spcBef>
              <a:defRPr sz="1200">
                <a:solidFill>
                  <a:schemeClr val="tx1"/>
                </a:solidFill>
                <a:latin typeface="Calibri" panose="020F0502020204030204" pitchFamily="34" charset="0"/>
              </a:defRPr>
            </a:lvl4pPr>
            <a:lvl5pPr marL="2185998" indent="-241785">
              <a:spcBef>
                <a:spcPct val="30000"/>
              </a:spcBef>
              <a:defRPr sz="1200">
                <a:solidFill>
                  <a:schemeClr val="tx1"/>
                </a:solidFill>
                <a:latin typeface="Calibri" panose="020F0502020204030204" pitchFamily="34" charset="0"/>
              </a:defRPr>
            </a:lvl5pPr>
            <a:lvl6pPr marL="2662942" indent="-241785" eaLnBrk="0" fontAlgn="base" hangingPunct="0">
              <a:spcBef>
                <a:spcPct val="30000"/>
              </a:spcBef>
              <a:spcAft>
                <a:spcPct val="0"/>
              </a:spcAft>
              <a:defRPr sz="1200">
                <a:solidFill>
                  <a:schemeClr val="tx1"/>
                </a:solidFill>
                <a:latin typeface="Calibri" panose="020F0502020204030204" pitchFamily="34" charset="0"/>
              </a:defRPr>
            </a:lvl6pPr>
            <a:lvl7pPr marL="3139888" indent="-241785" eaLnBrk="0" fontAlgn="base" hangingPunct="0">
              <a:spcBef>
                <a:spcPct val="30000"/>
              </a:spcBef>
              <a:spcAft>
                <a:spcPct val="0"/>
              </a:spcAft>
              <a:defRPr sz="1200">
                <a:solidFill>
                  <a:schemeClr val="tx1"/>
                </a:solidFill>
                <a:latin typeface="Calibri" panose="020F0502020204030204" pitchFamily="34" charset="0"/>
              </a:defRPr>
            </a:lvl7pPr>
            <a:lvl8pPr marL="3616833" indent="-241785" eaLnBrk="0" fontAlgn="base" hangingPunct="0">
              <a:spcBef>
                <a:spcPct val="30000"/>
              </a:spcBef>
              <a:spcAft>
                <a:spcPct val="0"/>
              </a:spcAft>
              <a:defRPr sz="1200">
                <a:solidFill>
                  <a:schemeClr val="tx1"/>
                </a:solidFill>
                <a:latin typeface="Calibri" panose="020F0502020204030204" pitchFamily="34" charset="0"/>
              </a:defRPr>
            </a:lvl8pPr>
            <a:lvl9pPr marL="4093778" indent="-24178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5FBD2E-4D13-46D5-855D-5CCC0C0A1719}" type="slidenum">
              <a:rPr lang="en-US" altLang="en-US"/>
              <a:pPr>
                <a:spcBef>
                  <a:spcPct val="0"/>
                </a:spcBef>
              </a:pPr>
              <a:t>9</a:t>
            </a:fld>
            <a:endParaRPr lang="en-US" altLang="en-US"/>
          </a:p>
        </p:txBody>
      </p:sp>
    </p:spTree>
    <p:extLst>
      <p:ext uri="{BB962C8B-B14F-4D97-AF65-F5344CB8AC3E}">
        <p14:creationId xmlns:p14="http://schemas.microsoft.com/office/powerpoint/2010/main" val="30021740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44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normAutofit/>
          </a:bodyPr>
          <a:lstStyle>
            <a:lvl1pPr marL="0" indent="0" algn="r">
              <a:buNone/>
              <a:defRPr sz="20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2/22/2022</a:t>
            </a:fld>
            <a:endParaRPr lang="en-US" dirty="0"/>
          </a:p>
        </p:txBody>
      </p:sp>
      <p:sp>
        <p:nvSpPr>
          <p:cNvPr id="5" name="Footer Placeholder 4"/>
          <p:cNvSpPr>
            <a:spLocks noGrp="1"/>
          </p:cNvSpPr>
          <p:nvPr>
            <p:ph type="ftr" sz="quarter" idx="11"/>
          </p:nvPr>
        </p:nvSpPr>
        <p:spPr>
          <a:xfrm>
            <a:off x="1323974" y="6041362"/>
            <a:ext cx="5650971" cy="365125"/>
          </a:xfrm>
        </p:spPr>
        <p:txBody>
          <a:bodyPr/>
          <a:lstStyle>
            <a:lvl1pPr>
              <a:defRPr>
                <a:latin typeface="Arial Narrow"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876" y="5742354"/>
            <a:ext cx="1030340" cy="9582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1625" y="762000"/>
            <a:ext cx="7768168" cy="3022600"/>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23" name="Text Placeholder 9"/>
          <p:cNvSpPr>
            <a:spLocks noGrp="1"/>
          </p:cNvSpPr>
          <p:nvPr>
            <p:ph type="body" sz="quarter" idx="13"/>
          </p:nvPr>
        </p:nvSpPr>
        <p:spPr>
          <a:xfrm>
            <a:off x="1575689" y="3784600"/>
            <a:ext cx="7224524" cy="381000"/>
          </a:xfrm>
        </p:spPr>
        <p:txBody>
          <a:bodyPr anchor="ctr">
            <a:noAutofit/>
          </a:bodyPr>
          <a:lstStyle>
            <a:lvl1pPr marL="0" indent="0">
              <a:buFontTx/>
              <a:buNone/>
              <a:defRPr sz="1600">
                <a:solidFill>
                  <a:schemeClr val="tx1"/>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2/22/2022</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sp>
        <p:nvSpPr>
          <p:cNvPr id="20" name="TextBox 19"/>
          <p:cNvSpPr txBox="1"/>
          <p:nvPr/>
        </p:nvSpPr>
        <p:spPr>
          <a:xfrm>
            <a:off x="1180045" y="9427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effectLst/>
                <a:latin typeface="Arial" pitchFamily="34" charset="0"/>
                <a:cs typeface="Arial" pitchFamily="34" charset="0"/>
              </a:rPr>
              <a:t>“</a:t>
            </a:r>
          </a:p>
        </p:txBody>
      </p:sp>
      <p:sp>
        <p:nvSpPr>
          <p:cNvPr id="22" name="TextBox 21"/>
          <p:cNvSpPr txBox="1"/>
          <p:nvPr/>
        </p:nvSpPr>
        <p:spPr>
          <a:xfrm>
            <a:off x="9226386" y="30389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latin typeface="Arial" pitchFamily="34" charset="0"/>
                <a:cs typeface="Arial" pitchFamily="34" charset="0"/>
              </a:rPr>
              <a:t>”</a:t>
            </a:r>
            <a:endParaRPr lang="en-US" dirty="0">
              <a:solidFill>
                <a:schemeClr val="tx1"/>
              </a:solidFill>
              <a:latin typeface="Arial" pitchFamily="34" charset="0"/>
              <a:cs typeface="Arial" pitchFamily="34"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266825" y="609600"/>
            <a:ext cx="8007178" cy="3403600"/>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2/22/2022</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2/22/2022</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608670" y="723900"/>
            <a:ext cx="7759697" cy="3022600"/>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2/22/2022</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sp>
        <p:nvSpPr>
          <p:cNvPr id="24" name="TextBox 23"/>
          <p:cNvSpPr txBox="1"/>
          <p:nvPr/>
        </p:nvSpPr>
        <p:spPr>
          <a:xfrm>
            <a:off x="1218145" y="9046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effectLst/>
                <a:latin typeface="Arial" pitchFamily="34" charset="0"/>
                <a:cs typeface="Arial" pitchFamily="34" charset="0"/>
              </a:rPr>
              <a:t>“</a:t>
            </a:r>
          </a:p>
        </p:txBody>
      </p:sp>
      <p:sp>
        <p:nvSpPr>
          <p:cNvPr id="25" name="TextBox 24"/>
          <p:cNvSpPr txBox="1"/>
          <p:nvPr/>
        </p:nvSpPr>
        <p:spPr>
          <a:xfrm>
            <a:off x="9235911" y="30008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effectLst/>
                <a:latin typeface="Arial" pitchFamily="34" charset="0"/>
                <a:cs typeface="Arial" pitchFamily="34" charset="0"/>
              </a:rPr>
              <a:t>”</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47775" y="609600"/>
            <a:ext cx="8026227" cy="3022600"/>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2/22/2022</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47775" y="609600"/>
            <a:ext cx="8026226" cy="1320800"/>
          </a:xfrm>
        </p:spPr>
        <p:txBody>
          <a:bodyP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55C6B4A9-1611-4792-9094-5F34BCA07E0B}" type="datetimeFigureOut">
              <a:rPr lang="en-US" smtClean="0"/>
              <a:pPr/>
              <a:t>2/22/2022</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89333C77-0158-454C-844F-B7AB9BD7DAD4}"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57299" y="609600"/>
            <a:ext cx="6480185" cy="5251450"/>
          </a:xfrm>
        </p:spPr>
        <p:txBody>
          <a:bodyPr vert="eaVert"/>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2/22/2022</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7978602" cy="1320800"/>
          </a:xfrm>
        </p:spPr>
        <p:txBody>
          <a:bodyP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solidFill>
                  <a:schemeClr val="tx1"/>
                </a:solidFill>
                <a:latin typeface="Arial" pitchFamily="34" charset="0"/>
                <a:cs typeface="Arial" pitchFamily="34" charset="0"/>
              </a:defRPr>
            </a:lvl1pPr>
            <a:lvl2pPr>
              <a:defRPr sz="1600">
                <a:solidFill>
                  <a:schemeClr val="tx1"/>
                </a:solidFill>
                <a:latin typeface="Arial" pitchFamily="34" charset="0"/>
                <a:cs typeface="Arial" pitchFamily="34" charset="0"/>
              </a:defRPr>
            </a:lvl2pPr>
            <a:lvl3pPr>
              <a:defRPr sz="1400">
                <a:solidFill>
                  <a:schemeClr val="tx1"/>
                </a:solidFill>
                <a:latin typeface="Arial" pitchFamily="34" charset="0"/>
                <a:cs typeface="Arial" pitchFamily="34" charset="0"/>
              </a:defRPr>
            </a:lvl3pPr>
            <a:lvl4pPr>
              <a:defRPr sz="1200">
                <a:solidFill>
                  <a:schemeClr val="tx1"/>
                </a:solidFill>
                <a:latin typeface="Arial" pitchFamily="34" charset="0"/>
                <a:cs typeface="Arial" pitchFamily="34" charset="0"/>
              </a:defRPr>
            </a:lvl4pPr>
            <a:lvl5pPr>
              <a:defRPr sz="1200">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2/22/2022</a:t>
            </a:fld>
            <a:endParaRPr lang="en-US" dirty="0"/>
          </a:p>
        </p:txBody>
      </p:sp>
      <p:sp>
        <p:nvSpPr>
          <p:cNvPr id="5" name="Footer Placeholder 4"/>
          <p:cNvSpPr>
            <a:spLocks noGrp="1"/>
          </p:cNvSpPr>
          <p:nvPr>
            <p:ph type="ftr" sz="quarter" idx="11"/>
          </p:nvPr>
        </p:nvSpPr>
        <p:spPr/>
        <p:txBody>
          <a:bodyPr/>
          <a:lstStyle>
            <a:lvl1pPr>
              <a:defRPr>
                <a:latin typeface="Arial Narrow"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normAutofit/>
          </a:bodyPr>
          <a:lstStyle>
            <a:lvl1pPr algn="l">
              <a:defRPr sz="4400" b="0" cap="none">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2/22/2022</a:t>
            </a:fld>
            <a:endParaRPr lang="en-US" dirty="0"/>
          </a:p>
        </p:txBody>
      </p:sp>
      <p:sp>
        <p:nvSpPr>
          <p:cNvPr id="5" name="Footer Placeholder 4"/>
          <p:cNvSpPr>
            <a:spLocks noGrp="1"/>
          </p:cNvSpPr>
          <p:nvPr>
            <p:ph type="ftr" sz="quarter" idx="11"/>
          </p:nvPr>
        </p:nvSpPr>
        <p:spPr/>
        <p:txBody>
          <a:bodyPr/>
          <a:lstStyle>
            <a:lvl1pPr>
              <a:defRPr>
                <a:latin typeface="Arial Narrow"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38250" y="609600"/>
            <a:ext cx="8035752" cy="1320800"/>
          </a:xfrm>
        </p:spPr>
        <p:txBody>
          <a:bodyP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atin typeface="Arial Narrow" pitchFamily="34" charset="0"/>
              </a:defRPr>
            </a:lvl1pPr>
          </a:lstStyle>
          <a:p>
            <a:fld id="{EB712588-04B1-427B-82EE-E8DB90309F08}" type="datetimeFigureOut">
              <a:rPr lang="en-US" smtClean="0"/>
              <a:pPr/>
              <a:t>2/22/2022</a:t>
            </a:fld>
            <a:endParaRPr lang="en-US" dirty="0"/>
          </a:p>
        </p:txBody>
      </p:sp>
      <p:sp>
        <p:nvSpPr>
          <p:cNvPr id="6" name="Footer Placeholder 5"/>
          <p:cNvSpPr>
            <a:spLocks noGrp="1"/>
          </p:cNvSpPr>
          <p:nvPr>
            <p:ph type="ftr" sz="quarter" idx="11"/>
          </p:nvPr>
        </p:nvSpPr>
        <p:spPr/>
        <p:txBody>
          <a:bodyPr/>
          <a:lstStyle>
            <a:lvl1pPr>
              <a:defRPr>
                <a:latin typeface="Arial Narrow"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Narrow" pitchFamily="34" charset="0"/>
              </a:defRPr>
            </a:lvl1pPr>
          </a:lstStyle>
          <a:p>
            <a:fld id="{6FF9F0C5-380F-41C2-899A-BAC0F0927E16}"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47774" y="609600"/>
            <a:ext cx="8026227" cy="1320800"/>
          </a:xfrm>
        </p:spPr>
        <p:txBody>
          <a:bodyP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000" b="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000" b="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2/22/2022</a:t>
            </a:fld>
            <a:endParaRPr lang="en-US" dirty="0"/>
          </a:p>
        </p:txBody>
      </p:sp>
      <p:sp>
        <p:nvSpPr>
          <p:cNvPr id="8" name="Footer Placeholder 7"/>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47774" y="609600"/>
            <a:ext cx="8026227" cy="1320800"/>
          </a:xfrm>
        </p:spPr>
        <p:txBody>
          <a:bodyPr>
            <a:normAutofit/>
          </a:bodyPr>
          <a:lstStyle>
            <a:lvl1pPr>
              <a:defRPr sz="32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2/22/2022</a:t>
            </a:fld>
            <a:endParaRPr lang="en-US" dirty="0"/>
          </a:p>
        </p:txBody>
      </p:sp>
      <p:sp>
        <p:nvSpPr>
          <p:cNvPr id="4" name="Footer Placeholder 3"/>
          <p:cNvSpPr>
            <a:spLocks noGrp="1"/>
          </p:cNvSpPr>
          <p:nvPr>
            <p:ph type="ftr" sz="quarter" idx="11"/>
          </p:nvPr>
        </p:nvSpPr>
        <p:spPr/>
        <p:txBody>
          <a:bodyPr/>
          <a:lstStyle>
            <a:lvl1pPr>
              <a:defRPr>
                <a:latin typeface="Arial Narrow"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2/22/2022</a:t>
            </a:fld>
            <a:endParaRPr lang="en-US" dirty="0"/>
          </a:p>
        </p:txBody>
      </p:sp>
      <p:sp>
        <p:nvSpPr>
          <p:cNvPr id="3" name="Footer Placeholder 2"/>
          <p:cNvSpPr>
            <a:spLocks noGrp="1"/>
          </p:cNvSpPr>
          <p:nvPr>
            <p:ph type="ftr" sz="quarter" idx="11"/>
          </p:nvPr>
        </p:nvSpPr>
        <p:spPr/>
        <p:txBody>
          <a:bodyPr/>
          <a:lstStyle>
            <a:lvl1pPr>
              <a:defRPr>
                <a:latin typeface="Arial Narrow"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solidFill>
                  <a:schemeClr val="tx1"/>
                </a:solidFill>
                <a:latin typeface="Arial" pitchFamily="34" charset="0"/>
                <a:cs typeface="Arial" pitchFamily="34" charset="0"/>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42A54C80-263E-416B-A8E0-580EDEADCBDC}" type="datetimeFigureOut">
              <a:rPr lang="en-US" smtClean="0"/>
              <a:pPr/>
              <a:t>2/22/2022</a:t>
            </a:fld>
            <a:endParaRPr lang="en-US" dirty="0"/>
          </a:p>
        </p:txBody>
      </p:sp>
      <p:sp>
        <p:nvSpPr>
          <p:cNvPr id="6" name="Footer Placeholder 5"/>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519954A3-9DFD-4C44-94BA-B95130A3BA1C}"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57300" y="609600"/>
            <a:ext cx="8016702" cy="3845718"/>
          </a:xfrm>
        </p:spPr>
        <p:txBody>
          <a:bodyPr anchor="t">
            <a:normAutofit/>
          </a:bodyPr>
          <a:lstStyle>
            <a:lvl1pPr marL="0" indent="0" algn="ctr">
              <a:buNone/>
              <a:defRPr sz="1600">
                <a:solidFill>
                  <a:schemeClr val="tx1"/>
                </a:solidFill>
                <a:latin typeface="Arial" pitchFamily="34" charset="0"/>
                <a:cs typeface="Arial"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solidFill>
                  <a:schemeClr val="tx1"/>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2/22/2022</a:t>
            </a:fld>
            <a:endParaRPr lang="en-US" dirty="0"/>
          </a:p>
        </p:txBody>
      </p:sp>
      <p:sp>
        <p:nvSpPr>
          <p:cNvPr id="6" name="Footer Placeholder 5"/>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2/22/2022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1" r:id="rId10"/>
    <p:sldLayoutId id="2147483660"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p3"/><Relationship Id="rId1" Type="http://schemas.microsoft.com/office/2007/relationships/media" Target="../media/media13.mp3"/><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4.mp3"/><Relationship Id="rId1" Type="http://schemas.microsoft.com/office/2007/relationships/media" Target="../media/media14.mp3"/><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p3"/><Relationship Id="rId1" Type="http://schemas.microsoft.com/office/2007/relationships/media" Target="../media/media15.mp3"/><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p3"/><Relationship Id="rId1" Type="http://schemas.microsoft.com/office/2007/relationships/media" Target="../media/media16.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7.mp3"/><Relationship Id="rId1" Type="http://schemas.microsoft.com/office/2007/relationships/media" Target="../media/media17.mp3"/><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p3"/><Relationship Id="rId1" Type="http://schemas.microsoft.com/office/2007/relationships/media" Target="../media/media18.mp3"/><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p3"/><Relationship Id="rId1" Type="http://schemas.microsoft.com/office/2007/relationships/media" Target="../media/media19.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mp3"/><Relationship Id="rId1" Type="http://schemas.microsoft.com/office/2007/relationships/media" Target="../media/media20.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mp3"/><Relationship Id="rId1" Type="http://schemas.microsoft.com/office/2007/relationships/media" Target="../media/media2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hyperlink" Target="mailto:Kyle.Sawai@k12.hi.us" TargetMode="External"/><Relationship Id="rId2" Type="http://schemas.openxmlformats.org/officeDocument/2006/relationships/audio" Target="../media/media22.mp3"/><Relationship Id="rId1" Type="http://schemas.microsoft.com/office/2007/relationships/media" Target="../media/media22.mp3"/><Relationship Id="rId6" Type="http://schemas.openxmlformats.org/officeDocument/2006/relationships/hyperlink" Target="mailto:Shaynee.Moreno@.k12.hi.us" TargetMode="External"/><Relationship Id="rId5" Type="http://schemas.openxmlformats.org/officeDocument/2006/relationships/image" Target="../media/image7.jpeg"/><Relationship Id="rId4" Type="http://schemas.openxmlformats.org/officeDocument/2006/relationships/notesSlide" Target="../notesSlides/notesSlide22.xml"/><Relationship Id="rId9"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hyperlink" Target="mailto:program.intake@usda.gov" TargetMode="External"/><Relationship Id="rId2" Type="http://schemas.openxmlformats.org/officeDocument/2006/relationships/audio" Target="../media/media23.mp3"/><Relationship Id="rId1" Type="http://schemas.microsoft.com/office/2007/relationships/media" Target="../media/media23.mp3"/><Relationship Id="rId6" Type="http://schemas.openxmlformats.org/officeDocument/2006/relationships/hyperlink" Target="https://www.usda.gov/oascr/how-to-file-a-program-discrimination-complaint" TargetMode="External"/><Relationship Id="rId5" Type="http://schemas.openxmlformats.org/officeDocument/2006/relationships/hyperlink" Target="https://www.usda.gov/sites/default/files/documents/USDA-OASCR%20P-Complaint-Form-0508-0002-508-11-28-17Fax2Mail.pdf" TargetMode="External"/><Relationship Id="rId4" Type="http://schemas.openxmlformats.org/officeDocument/2006/relationships/notesSlide" Target="../notesSlides/notesSlide23.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0058400" y="2932906"/>
            <a:ext cx="7772400" cy="2820988"/>
          </a:xfrm>
          <a:prstGeom prst="rect">
            <a:avLst/>
          </a:prstGeom>
        </p:spPr>
        <p:txBody>
          <a:bodyPr anchor="ctr">
            <a:normAutofit/>
            <a:scene3d>
              <a:camera prst="orthographicFront"/>
              <a:lightRig rig="soft" dir="t"/>
            </a:scene3d>
            <a:sp3d prstMaterial="softEdge">
              <a:bevelT w="25400" h="25400"/>
            </a:sp3d>
          </a:bodyPr>
          <a:lstStyle/>
          <a:p>
            <a:pPr algn="ctr">
              <a:defRPr/>
            </a:pPr>
            <a:endParaRPr lang="en-US" sz="4800" b="1" dirty="0">
              <a:solidFill>
                <a:schemeClr val="tx2"/>
              </a:solidFill>
              <a:effectLst>
                <a:outerShdw blurRad="31750" dist="25400" dir="5400000" algn="tl" rotWithShape="0">
                  <a:srgbClr val="000000">
                    <a:alpha val="25000"/>
                  </a:srgbClr>
                </a:outerShdw>
              </a:effectLst>
              <a:latin typeface="+mj-lt"/>
              <a:ea typeface="+mj-ea"/>
              <a:cs typeface="+mj-cs"/>
            </a:endParaRPr>
          </a:p>
        </p:txBody>
      </p:sp>
      <p:sp>
        <p:nvSpPr>
          <p:cNvPr id="15362" name="Subtitle 2"/>
          <p:cNvSpPr txBox="1">
            <a:spLocks/>
          </p:cNvSpPr>
          <p:nvPr/>
        </p:nvSpPr>
        <p:spPr bwMode="auto">
          <a:xfrm>
            <a:off x="1828800" y="3886200"/>
            <a:ext cx="8458200" cy="914400"/>
          </a:xfrm>
          <a:prstGeom prst="rect">
            <a:avLst/>
          </a:prstGeom>
          <a:noFill/>
          <a:ln w="9525">
            <a:noFill/>
            <a:miter lim="800000"/>
            <a:headEnd/>
            <a:tailEnd/>
          </a:ln>
        </p:spPr>
        <p:txBody>
          <a:bodyPr/>
          <a:lstStyle/>
          <a:p>
            <a:pPr marL="365125" indent="-255588">
              <a:spcBef>
                <a:spcPts val="400"/>
              </a:spcBef>
              <a:buClr>
                <a:schemeClr val="accent1"/>
              </a:buClr>
              <a:buSzPct val="68000"/>
              <a:buFont typeface="Wingdings 3" pitchFamily="18" charset="2"/>
              <a:buChar char=""/>
            </a:pPr>
            <a:endParaRPr lang="en-US" sz="2700" b="1" dirty="0">
              <a:solidFill>
                <a:schemeClr val="tx2"/>
              </a:solidFill>
              <a:latin typeface="Georgia" pitchFamily="18" charset="0"/>
            </a:endParaRPr>
          </a:p>
          <a:p>
            <a:pPr marL="365125" indent="-255588" algn="ctr">
              <a:spcBef>
                <a:spcPts val="400"/>
              </a:spcBef>
              <a:buClr>
                <a:schemeClr val="accent1"/>
              </a:buClr>
              <a:buSzPct val="68000"/>
            </a:pPr>
            <a:endParaRPr lang="en-US" sz="2700" b="1" dirty="0">
              <a:solidFill>
                <a:schemeClr val="tx2"/>
              </a:solidFill>
              <a:latin typeface="Georgia" pitchFamily="18" charset="0"/>
            </a:endParaRPr>
          </a:p>
        </p:txBody>
      </p:sp>
      <p:sp>
        <p:nvSpPr>
          <p:cNvPr id="4" name="Title 3"/>
          <p:cNvSpPr>
            <a:spLocks noGrp="1"/>
          </p:cNvSpPr>
          <p:nvPr>
            <p:ph type="ctrTitle"/>
          </p:nvPr>
        </p:nvSpPr>
        <p:spPr>
          <a:xfrm>
            <a:off x="1343294" y="1134565"/>
            <a:ext cx="7766936" cy="1646302"/>
          </a:xfrm>
        </p:spPr>
        <p:txBody>
          <a:bodyPr>
            <a:normAutofit/>
          </a:bodyPr>
          <a:lstStyle/>
          <a:p>
            <a:r>
              <a:rPr lang="en-US" b="1" dirty="0"/>
              <a:t>Resource Management</a:t>
            </a:r>
          </a:p>
        </p:txBody>
      </p:sp>
      <p:sp>
        <p:nvSpPr>
          <p:cNvPr id="5" name="Subtitle 4"/>
          <p:cNvSpPr>
            <a:spLocks noGrp="1"/>
          </p:cNvSpPr>
          <p:nvPr>
            <p:ph type="subTitle" idx="1"/>
          </p:nvPr>
        </p:nvSpPr>
        <p:spPr>
          <a:xfrm>
            <a:off x="1507066" y="2932906"/>
            <a:ext cx="7766936" cy="1096899"/>
          </a:xfrm>
        </p:spPr>
        <p:txBody>
          <a:bodyPr>
            <a:normAutofit fontScale="92500" lnSpcReduction="20000"/>
          </a:bodyPr>
          <a:lstStyle/>
          <a:p>
            <a:pPr algn="ctr"/>
            <a:r>
              <a:rPr lang="en-US" dirty="0">
                <a:solidFill>
                  <a:schemeClr val="tx1"/>
                </a:solidFill>
              </a:rPr>
              <a:t>Preparing for the Resource Management Section</a:t>
            </a:r>
          </a:p>
          <a:p>
            <a:pPr algn="ctr"/>
            <a:endParaRPr lang="en-US" dirty="0">
              <a:solidFill>
                <a:schemeClr val="tx1"/>
              </a:solidFill>
            </a:endParaRPr>
          </a:p>
          <a:p>
            <a:pPr algn="ctr"/>
            <a:r>
              <a:rPr lang="en-US" dirty="0">
                <a:solidFill>
                  <a:schemeClr val="tx1"/>
                </a:solidFill>
              </a:rPr>
              <a:t>2020</a:t>
            </a:r>
          </a:p>
          <a:p>
            <a:pPr algn="ctr"/>
            <a:endParaRPr lang="en-US" dirty="0">
              <a:solidFill>
                <a:schemeClr val="tx1"/>
              </a:solidFill>
            </a:endParaRPr>
          </a:p>
        </p:txBody>
      </p:sp>
      <p:sp>
        <p:nvSpPr>
          <p:cNvPr id="10" name="Slide Number Placeholder 9"/>
          <p:cNvSpPr>
            <a:spLocks noGrp="1"/>
          </p:cNvSpPr>
          <p:nvPr>
            <p:ph type="sldNum" sz="quarter" idx="12"/>
          </p:nvPr>
        </p:nvSpPr>
        <p:spPr/>
        <p:txBody>
          <a:bodyPr/>
          <a:lstStyle/>
          <a:p>
            <a:pPr>
              <a:defRPr/>
            </a:pPr>
            <a:fld id="{2A629925-FAEB-461B-8792-D0D9B9A15050}" type="slidenum">
              <a:rPr lang="en-US"/>
              <a:pPr>
                <a:defRPr/>
              </a:pPr>
              <a:t>1</a:t>
            </a:fld>
            <a:endParaRPr lang="en-US" dirty="0"/>
          </a:p>
        </p:txBody>
      </p:sp>
      <p:sp>
        <p:nvSpPr>
          <p:cNvPr id="2" name="AutoShape 2" descr="data:image/png;base64,iVBORw0KGgoAAAANSUhEUgAAAFEAAABCCAYAAAAvzToDAAAAAXNSR0IArs4c6QAAAAlwSFlzAAAOxAAADsQBlSsOGwAAABl0RVh0U29mdHdhcmUATWljcm9zb2Z0IE9mZmljZX/tNXEAADImSURBVHhe7Zx3uBRV1u7fzidyDkmiBAFJKoqAgglRTIgEBR1FzI5jHnV0dMw5MyiGMYugqJgTRhSVLFklJyVnTu5QfX9rV/c5jTj3+577963nqa7uCrv2fvfKa+0Op9nElkql9Nlnn+m1117Tp59+pvLyMjv9/7ccBGKxmI4//niNOHeEBp02SPn5+e5q2D7WrVuna665Ru+884472aFDWzVpcqACiivlzZcCKc5Gc5oz3AN/+G0/7VySz1K+dnbflfYy9wUVCNTISy/md4I9xO7mL6etNGf8c8FAO9ppwC/acHcElU6v4fdm1+1sD7It+PfYrxTHRrxrP+63ftuW5neM37v59mv2DPdZf/03+t/9e+vGZt9r2IvozwHaunW7PvnkE7cbmG+//bZKS0sVXrN6tc486yzNmDFDnTu317333KFj+x2pevWK5HkMIfkU3bqPUdXwGjDP7XXmtbmHNHcrHVQkdBMv7sulXZlO2XzVKJE8V17gW7/LOf2u6zqDAvhI8DIFgxdwUzl7kD2iZOpv8vR27YN/NpUBQA/pKoVC13Df7gwoNmH5PH+jUoEF9C/kQMudwj9C51+PK5AuVSjwmMLhoaqqKtcP38/S3Xffq6+++koPPPCAHnroIYXHPPWUA7Btm1Z6953X1Knz4ZmBp+hISJHIPxhUnlLpWxl0gkb3nCs3d4Bh57ObTy2jFQ725liPPZ4ZeIki4UFKeoBIW38cRBZXEzDB4E4mIY9TRokGgkd/dvFpT9GPDDx780NT3ntK5plY5q5Sjl8qEJygCB01oK0BX5Dtubl2s416DRUOPcWZIeyVKi4u0smnDFa3g7vqxBMHafToJ3TppZcoPG7cONfKWX/5iwPQADAx6RpLMxOBKMdr5SULGfzNvLyijpEz4P0Za1mnU8GXFQ1dQZtQU4C5hQJS6f6KJ9rS+ipHX7UdzozF3gsDANg2xSIGtImHIFxRrnhyp7vmJiyLYi4G1p/ASQqG9+NYxrOIkjRiKL2FZ+/n2V3Wjf/VFki3oA9PyWNCAjznOMzaB5/mzTvokksuQATeBAHOUnjjxo2u0VatTHZVAxjCMl3pD443pk1+AVwkfClEUQCQ1/K7nEv/ZSpzwfCegHX7KRhqTzuVPBeHStrx/TRmeDTKDOkWCiiRMmRg2KBRHL2IpxSNGBtHOW3ys5DrW+hbORQq5UVc52wKACYNxUKbEFcyFaOfgzMTX+VPHM/GvZeA83t3n217ytE6zqo977WlnWeZjGO5ewdYZKWmsSEdoN3mLRq5trZv3+4rFpM5yeRzHNejB26jo22dEA6Aftp1xMi/jIbPVTBZpIR3FZ3aUivXsizumspQiOtQeq0C4VGcet61lfISyJcYMztYmzaNVV7+Ds2akY8sTvA9qKefCrvjdddX6733JmvOrNvUs9cB+vyLH3XTTQPVsiWcwRh++KFAX3wRUON9pIGneqqqTqpJs7jql/ThPcfwYpRLwMSI9WeR0sknasGrg99h4RCsJWr3vYvCkWd5D1yZ3sE9xpU+waSdeLGJfUPVNY+4NkOhSB2IvhYcD9nPh1ru5OIAHkIzpaFO1xkoNbBLwchQhZOAnroE7GGPXBnp2EmKwUFGXKlUQNu3vavVK3vqoIMu1PQZP+qbyT9q332b67774rr44mK9Pi6lseNCmjIlqLvuCiCDPR18UERz5qzSK2PfViJRqVdfeUvXXtOHPtVowoSwLrs0oMP7SD17SpM+j+mee9L6z3NFqqqoBNzbYLNh+u23TerRo5dKSp+HAtc6+ReJ+P1LGHHboHKEsqO1dGc44yXecwiXduTcZNRXAoFtgeIfVV7saa5ZI/6WocTsV5uTRQB0HmxypULha6CcBpwzmWAzYq/aiaYa5GYnnrqSxje5hvJMhtPc7vKApv0Q1X7tU8gOT1ddmdDkydcjQ9bp3HOH6Y3X31ZJSanWrkb1/DulFi1ofXdY/x6VUOMmAVWWp3TX3WG1ah1EkMe0q2y3iuvVU1Gx9a1aX38V4FxK998f1cHdanTn3WmtX5fUgw/EtGrlQrVvH9a77xbq8cdf0HPPX69XXvlAI87JQ+YnVVFpZhKqrsgIBgo268U2o0DvQEXD/4GFu7kx1qKctoGZPviB/Vaen5Z5yGxERMaeIPrXnNhABqa8h2CDmQqE7mYmezk56GtZk527AHgwRkc+913KPev14Uf5GOhR9ewR0IBTGdydIQ0bHtR330GRaIN77x2l/fZrp2OO6aPnnx+rYcMG67NJ01S//lZN/bGeSuC+Fx73tHlLUOPHm51YopNO7qn92sJe4VLl5SWZ2N3662VBrVwd0nnnJzV4cIFmTEvo4EMCnO+ukSO+1RlndIHd56h79yZatvQLfT5pg269tYD2Arr9tjxN+S6lUwdEeT6lVm2qHFUGvB6wMBQbMtvWADSqNCTqAVoNRDUaAB+hjS0ZgOxQJ1lzKLF2UhyQvt6YrJrkEIUDtzKQ8zhZzJUKdjNitwPkCQqlxyE//qb331+isa8GNHhIvuIohi8+R9DHY9qwoQYZF9Hvv9doPJbAlVdertKSBjrnnLN0/fUfw273q0H9al18URoD32eRs870kMvN+HYtfejoDGUhh4wSezBJk2h75QqGWM/TkKGeYoDcvPk5+vt1h6rbQa01Y/rP6tsvjvMwm7Zjql8a1Ny5UURHjc4+J18ffuwxuWl9+Ak0ln8E73gOAPdjwABo48akCgCg5y1FJN2NaHrbxyNDg3887AViVsjWHbfSCINJTAdIlE6gg5ONvgzdTuNH8sKXNXzYZXr5pQXIw5Buva1AzzydVMt9pQcfiuimG41vPO3YWY8BnQbQZ7p+WKcWLniGjm5Xs2Yh/TQ3piWL0zruOE8//QS1h2bpxBM6cVeVJk1apKXLpCb75KlfPwZfaGzsIQ5q1LQpnKLhevyxItfu4MEdVVY2Qu3aVev77yO67bawKioiUPlutW4VgmOqeL5GoSBEEHoSEFvRGRuTYVjgTLFkaiLUdzdnltRS33/BMFcm1t1Sa0rlaC9PE3KUjsnEKl6K0gkApA7V4Ye/pL5Hn6ejjvpZF1yUjxySWrdJIqjR43DBipV52rplqhYsvELHHjOSTlbBZg/AToXatq1cN98c04IFKY1CNp47slBLft2ptvtNAcRz6VglMnCafvkZebgzqIsuiWrjhoSWLQ/gv8bVo2dQ99+3FY3+spYs3alj+/6qk0/eqksuTrHjJyGFlixJqO8xUcROlTp2rMEzO12FBY8DoJkqRoG4pbh3nreDvj2G6DAj28RXHYaOwzPkmEuVf8rOtQ/+8YH0r1DN+bzgaty666FCNJZzrXbjQx6qL7/+mHOXM7ufaeOmPM2Zl69PP/E0e2ZcyURAp5+R0pinX0aphLRw4Xxn133wwdO4nRfpoQd36JCDw1BaGFGQwAQSrGuUFVR5RRXiYIu6HRJVQWFQHfb3aDeJLMyDcvO0ZVOBLr3karT/PA0fvp8uv/w7nX56oW673dPHHwWZPE+HHurpH3DETf+00f2N/V7GYeYW/cehkIoZ20xMvZvgmR8d+2ZNoFry+i/8/F/ZudYpyOVvNxFVvPwhuHMRHsVdzF53zu7Sr7/O0JTv52na1LQO7VGAfIwzy0kUSljz50r1G6Z0972evvwKqli6BSC6uGjRHXe8iXyr0TkjYLPdAQ08Lax27aX/PCu1aGmD43xZFRo9oDOZhJEXxDVtegDqCqlhg4RWrorrsccHIV/vUpcubTk2RrEENHEiVu/6fH37bRX9iejjT9K69tqkdu9uDhsfqn7HJdSokQUyMOSZqFTqRQC8l9/ragHMsYByjEkf0lpu5XsOiP4juWD7BnPm+YxdFeaJCHsq/Qm22DJm+nTt3NlIE94cr2jUgzWrtLusNyxVqhdefEeHHR5Dy4b17LNBlExQxx3vETWajax8UkcffSQgrNKTT/5Fp5zyPNRrwYegmjbzhBeKxg65iWjQoAFs2B4gf1YsloQdw3rv/TTni9Xr8MvVqWNXTJp79OCD1+mUk39EKeUBWB4ioFInnRRR69YB/bo4CoC99bfLZhOlelEPPvyUbrn5drT5YQzyDuT9i3C0h0uaobscIHwbspYe90KxFkSLWBhiuSScfc6OYQxVPDS8g7B+/y2qMWNCevnlFQjoB/TiS/20YFGJfv2lAi2Zr82bqjEjTlDDhjM1f/464m8pdeoUhXLjCHlUkrdORQXP6cILP6Blo7blGLGTUETmT6eQvchTZL2Hx+ARzrKJ27dlOe6hvd+US1LNm5piOwYA7+EYU/sOYfU+Ioqo8O3TffbZzaTGNG5cXG++Wa1evfphOkXxchqqY6c2iJFJqqwcj7weTSTmWzVrHkUWp6HOhPPpawCzNor3B/wcbaX3MrZTzN5wR5hp7wOUBZ5I5sGQGevs8eoQBnVYzz2bp5dekq6/Iawzzwzq9fGVatt2us44PazrfizRXy/9lzZt/l3dD+mkb77+UvVKR0FR/1GXzkkHjvmvIQ+1VD0JpfM0PjIBinRz2GkAII3x/Vtmrcr8fZRWNIzrSSCkpnobfrj/vNl2NdyTnzeMfsZUU7MTCn1ADUpXqMHBZgfUuHddfnlCp54axQi/ReFof417bRyysadeeGGCLrq4IZM8VX36rNfmzaZQAurcManjTwhq9aoAzgLaO2ShQOfx/clm5t5O19kMJZoTb2SNwghjmafe58FJGNE/u1BeEPvwxhv86Mqw4WmtWlXDoMJ4CUG9925UY1+RbryxkplG2Hf/DSq7xVGH7xo9yCDz6ORoF9Eyd9B6ZRSf8kYBXl9stG50eDDG/atcJKKelcOYHaYhfSvAjP06cRMNd0VT99Jjj92uqVO/0SGHLNQ//5kHJVXzLvrKXs17W7W6l/0qngzoiD59VVU5RV27vIpc3sD9aTVuXISGDyOaKvGYzBwLaMIbaf37iWKdNjDFtUqokhiOC+KE6Te+ps6FK61vRLWYsjqZSOTGBh0KdYd9DFBTY1/poYcfVNmuJbhTFhioRCMWQ3lhvfWm9Ne/JvE6gqpXklRBsacjj6yELe9DrswF+Duh7m68NIzPeg8zaq7TA86hN5B8Sl8L9Y1WLPg0VNmDjh4NWFjAmS1gmh+PIWAgWhQosznxEj6DSZuG4jJ2lr75JqjZswpRVEHkJHZggRnro9iNwzzev5tnJiq/4B4NP3OtyitD+svZAfx46cknQvjfYb36clQT30GcEBIa+2pEjz+a1ABCk7ffiW0cOYW5P57dQGzCOPwQom05isWGZdGPCudxvDHhUy1auFyVFcfj9K/Qo4+0xYhN64rLF6EExEujUFISCvDDpNVmTxs4jtI+xRT/GWD+RTDjLMRBFAonqJsqcB5AgJCY7zhxc3oClH8y9w4H9NM5PcmxsL+Zd2SBjBo6X1UbC/QjNKdpxYoJ7nq0FaH/qoC+m1KmU44Pqc+RUrduzdW82Woo/y6M8g1asWYZcnKq/nFTDZZBEPZPqX07ezqpSy71sEnz9f57nnocmsSCqNTPv4S0ZnUVivFi/fBjHwIpDXXCCX1xP/2Qob/vBaKxn4V6Qlj7GwgO/BtXaSEKoYO27yjXPfdWoCFf1T13L9Z+7capoGAacs0iOz5VZcOLTny4c2sY/GWAN41r/+JEO0WD/1IiTUwyBbsHq32uDVRDjQ8D9jHIx6FcewEbcip2YRDFsIv3b8ArSZjkq9WcocDRPNmZfm51owh3iyh6End8HFbNgoS+mZ7UN9/P5gq7vQSlmLGbtXVbEdQGdaOJLQBh8q6wKK7Th8Y1cKBI1rUC0CM0fdr3OujAPrD8zRDPCK39bYXOH3mGHnjwTsZj9qs1ugeIAeTdJM4UQ/YHIHAPQNY8qSFDzsGRPwxj+HS1atkM06ITrGkh/9MwnqfAsu/x3FcAQTog1yTguwuexjwiNC/rw/d/xgwaplMHDkAU/B2pUQjApB0CxCyd/fATg/oPM34cFF+pH76WtpXbjG9Sx7YjdNHfuuiqq1FszHEVFGes7HlhZDN+IFuwPi/rCuhtCxTdTYO7kGHVKXlRvOBK4k0zPZV/jn27E6M/aWaUxcr9zSY/DmMkA4cwttPI4g1l35ck1EeYYr/p0cce0YaNawF4sAYNwtHwihB5pm1MJu4Botlj33Lmc6iiASzQTcce20//vKWrKsoLdOcdD2Rut8i3PRwl+HAqNHuSvNRiGv5EyfT7NDzPzXw+gw1wdc6cAv3r5rQmfTGTZ2bq1bGvYVe+hx1IlDxQgPy8BuW1XfmRoN54YwyiYhT+9U6paUyxY8JOkS2ZuhiltVjLlxXpyTFmo3Zmgk5hgJ9pxXKseAOiRUgeIjMNZwQsQtUQ8GIRheZ4qnyLSM2MamRkUCefUaTbb08BFtreiZ/G9PMovK/TUW7IgEATZ5eauBk2bKRWr16pf9xwpwryS9Snd1v17hOEGx4BxBkIgfkZTIK5MtFYmZYxKzzPojeTdcMNnPPWAOwwetjbeSfBwP68pL6ze9I46sFQV4A4kGjORQxuOm1MUln5J3gcu/TIgwlt3oap0D4fiksTVFig2bMvgyLvx2sYQdKNxBUmzoyZGzGCt0O1KRWcUKTo+QVyLm0QFIcXqPy+3cQGK3UY+u7Ci0xRBLVw0X0ASb6niIgLxnQatW9xY+VBZTuJdb5Vrcq3TaYG8XTydMXVcRSfpTWCqq4+mL6SogiezDA6Z6JESZjJrIko4zc6Xa82bbbjRPTWOlzOxk1fwUu6Cz1Qhdgx2e+nMnydvccGGWWMIs9UOlFti2KkUkQyNNF3kcgnB3U4IPQB0IO5vzlAMv2BlsioAfr887hGj5qiH6Za7iaoglOLFLuA8NikhJIrEgD5JSCaD34bCuRSKLlIjzx8DgBuUF532PHyAnkxwHMWDcd9yZJcVKTdt2xDezbViBFnKBp7geDsTJdXyeuKLG9Kv832LuK4Lq2KMVDfXAINWBT3Pehp6FDADjSCGI6CKE4HhKMBr7mzFPxklu3EK73fGf4cOHGmOxJjgurKCRBDXrSPHq1Vbr5M9BXg3r5zHY7O1vITVhnM08xsejYvno0CeIrT+8LW3ZSsOVbPPLtbr776HspokWs80jlf+WdCgb0iSkVJv3YwbRPQB+/FiPv9rsLiy/i9CHdssCZ/7XcjNhB7Mp+BmanoBsgzZbBmOyhj35B+WViIYliMbHxO77k6A1ipN9ySZxEYnlmOPn90t5Kr44TmhE8dJi/TiXGcqlQS8UPYPxjJc3SShv89bXTFBGnG5KWnc7S+/+bmzqWB+WXEZIa/o7kMDnsSXg6I2coDR4hZYzd7d0ZpZNvwf9oTa5Ena/XBxx/hq/o3R/Yj0nJWPQWOijjBnoZFMfUU3D+k2KFRzZ1do7FjiwjOGqk9qUWL3kYOblOgEXK5DW8wV8RlGf13OMUD54RKIqpavxVT6h5Y7DetwKuItIkp1BPZGSaIC7NU3L9LyfUJciz74JsfhWI7HRCOh+oaA6BZi5uZfADz5gAi1KZ57EvYLS2bGXZmkFnF46Pnj82w+SOOzmbN4pQto3A3ZUDbOymfuXtPNBVidv20QUIptGd8aUIRk02dEfhEXwKVgImLnDe0QDVz47r7jqQO6tZORx9VRrBio3tdsB5smc21uzP+TDpOQHumdpj/XK35c1Zq1GN+P/KG5KFUAHAV1PJYuQPwHzdcjoNwLfPQwVVwpLUY4D4FtFl8BzgPcnVJqMwrMhRXm7HMtTJyhps13bIuYPY2614OO5u6ys5/5mkj69wZysxEbgPmo/bvnyJKk084PqR5PyW0ZWJcVRMrFSHokH9ynkJHQJWAmiYXUnxOgbaM3a2RZyf02uuXaf8Om5QXfVnV26hqYALSJKR8Osy8PB/zazETtAGZ1Tpf//pXWr+vS6jgREyN/szMTpzCp8sUX1mNB3UFdtzNALgcJfAa0zqDuf2F+fi9lrtyWdKN40/GlENHPhBZELIU5457BSDsrrbskILLN+OvOq+CHeffku4BpKobWkZmZjneHPRwOMEAEhoxEomyVvpiUkCvv84QZmJIL65WbHKe8kYUKQCIwTNjKqqqpzVvr9VpJ72okwb2xXAvUDWmTfonhM8ZESfnA2bfQOBBgK1+FwXHi5auMBGQVv4RRYpcjDLLSylBlKZmVhUT2ViPPLoRJdcfJ2AZ/fRZ1AxC34vKkEi2/5kB1EquDFC54qy2OsOAJkSXxoX1XNTJpTbZtrnPDCUi+IMWhr8MzUWlQcbpt7B8wJRJgIoIyjjSuISiCsHtlkYlKJDG5/ZSFarxKpBBFYSmKtmrdMGFNZr4blKjHinXwnllqllWo+IRJQoOjSp8cZ7qtQhq5+vrXRwyu1WML1dBA+7pxcit+gOHJD6uWtUzffcviD1ZMAAKPIfSlkaw6rSUKiaWqwVu8ujRW1Rc9I4qzaAwFq1lSyjZAgdp06YoLuqKgmQpA1bp4YxKRILzQIhyY7sGAmaB2G++ky4wi4S38tvutwCuPdMI8+gLjhaAIFRXOwL3tQQhbJkuBuEEoolXX+Ra9YRNq5vdWgGC3+yCbr6JYHZGKmVHACuu1gXnpXRi/xrdfddLJNdfUdl/dqlwa7HCF1JFMDCskoMbKvk95XtTE0rAoqld5Ibv3aFoRxAspO5iOe3tJk/TCLfuAMA/AQC6UZdDqV9wa0AV4wCXjOLd94ykiqIVITLuCVuiyWQ0QBlIVrXgmfVvYNl5A9MH1NIC5hTUuXA2dhQc7pavG7LqJaN2XfTJZsfaRUxkthwQ7YHsDmiufMQhlvnM0SaGm4+mM159tWWSLPM8ZG/5E6v8at5cmD/nqkPHLYSZ3lbFO2XgU6zQBZga+0Ajw/MIkBCwXc+EkL1LbcRdK7PJSSvaJaZwi0LcbtptzuDCuHNVDCSfbNyUuBK/xHXyCc018rwD/IwdIAWhJkdhUI1l7hxJh6BEB5wBBlD0zx9r7gj92kizG80x8A0sIwgDzc5ZoMXfffPaT2LZlgOiZfMxNr3tLmJiJSR2dJEUd7RQVAWNGCvb0fwsqxCzrF8FTcP6VhFgxVAW4bDQGmLAZGqY0pDrrwuTTi3WdX8vhwV3q7ARNt4gZEwFM0IvggAVILoSdjWQJn8ygsy4wPzdOJ03VsVsCsDmlROrlR8r0k23JqC+qxwbZ+aV90NhBqRLROH9OGCRybBm2rGpsSjfHXsW87vYZ1nuSae5z7Gz7UbNRsH5nGcyXB0RE8Ek+JOyB4iUvHmvcmYsXgAgMPA0VOS5OkDTQiiWzJxkH8w1hTITmtHtmTuyhMsxmTFWr7ySkAKOzL33EUgaW66i9qUKdAEkqCud9HWyD0SG1GtzlJmaVoANRqGPH+kbRQFDzj5Sxxx1IzJ5GW7cNxDMVPq+0VeM1uccoy636MoYxwkhUzKZ7pqH6b/cqBWZ6xSIsbuvSCyCbv5+Ol3I5NUHr4yZZAa/34Y9vY6dSEf2J8dcg9OXjHVb1m7KYfLai3tV3XFzMlFM6VwX8svHatbsObiHX6hmXLnybqXSADbNeFD+VOWA57/VH6HjQjKC1V/WELQQccCpnBhFsPcMjP4HuQXNjqvmUbnhpWfAVVSEEdjdA8wMcPYKB1xmq6uTtBkndpmps6m9bl9y7jfjIYtdDjsb4hbjy9YwZ3RL1jTIgJu1rbLY51rx2eGau+i0Hm5hINADzX8YsqoPxu+B5I0DFCyNof7mG5XNq1ZkGuzVn9xOhV9Y6pSYk0d7Tpj7DRV6mEGp5TXqe8Kx5EdM9k6CKibRdmv04FDeNZyyl4d5HtlKvblHAZLbMbaNUKy2JrdxNz0ZbZ7FJZcwsgSxNyeakvIDs3+IbGexzcx97kxlZiK3sSyLOMzc9VaAdSBT3N0BF+B7INDKdTKVIsrsPc89b+mwXgt09tlhNDbJK+J8eYcjfyJGjRkYa92+zEsdccLKXK/+0dIFaZ15dhvMsfsVr/k3Fx/lOkXx5Gw87xmuH+USb6HgACLmvQDuGvbV7PO4bqCa27cAdray6D/fskPPEkmW23Mg8Ye8J4h1l3PLJRxtGAtkLmcp0WfnhnS4Ax0+nGNP/NMD+Q5FuDpt22wZx8fs7yP8P+W4waUibRt5XkDjXwup4ue48pZBeUfxEtND1qwpe2fVG3jGd3aEzX5H2s1OqGVTUZw/FjBCKN7RLG7oBUtbkHclfbWY55f8tr09CaUBgDmYnWBysA19HMR1wn3plT6QsL3n4dnwrIWOcqnxvwGXBc9BsCeI/uCyIO2Rf64F0IxWlkbAolbUHgwcSiut8RLq05iRt22m+s2G+oxgwQdavHiWNqxDkxYEyA1H1bKFyZxG5IEvp3JrKpUJnxMmq1a4DNdwMyxoEW0UjVfD0crewlitjUl29SXOt5ZnsSX7nlqPBNNuQlYvQGnlAPMcunIK7d4MKG+QLsW7cpmL5VyjAD/0MtcsIm+xyGMddwTVAyOgO+M9K2ORLMlQKdEcAhNeer1DKFesZAa41+EPobBMwbuBacC5qbAXdkLe9GZWe9GBTszoPlyIOLbyhTYVsdvXUoH1I0HXKRRTfkmqcQUlbnJ7VUWQwQTUrGWa2F4+wd77sR8vpEzkEtehqimYTYbB/2WLfh0jDWAv8yhWog6IB4L6WmvXTtCOHRV4hbcTIruJ5FRH1W/wIvetYg/iQ4e1fHkl9TifI06+pB6yKxNwGtVpA+l7ZwDEtgw25N4j6eNRzgNLUybteaagpvHdZOlSRpqtGvM7+af1iU7gOvDwWmg8AGBBUwjBrFwzw9WoyISp+dGWgzVpuJbQ1qca9e9XNW/ugj+BAV4sJqaInbNmTcJVfU2b9hrB1V36+GNjdemwI46hjuYAFdevr8KS+iooqgcg+a6CYf1va/T0I/eqbONOEf6DkpvpgANOIp2wXa+N+1pLl4a0ZedHUN83PFNfLZu00ikntaXGMY0VsFXjX09qxRKKhzdjrJM8Lqq3UM1aLdSx/Z/H3z+WhP0gB6ClQa2qwdVow12hYCfGeAbnrApjGaD+BOCwPgFbizn6FSP+Vus7BwN9+TmMcL2B1gakseGc22dCzPK+O2Ff0+AGZhnXv4YmPmJBzGTdesvS2tZiLTFYCzGi11fC5qyDObS+VMprwN9bW6X4vG2aPv1bt2e3408drH7HHKnd1dVEkFOE71E41RjpUWKTO3eQnKrLOYcjKYK6V5Nnnpt5HGDoTWMMfjxpLdr4uxbND+jpp4sphPIn3DFlc3IuxWFtIXG1ZXGCspfNmjL5TT311Htq2PggEvyn4fufyr0dXTWEqwymhMUM7ZCzMHoD6MXsG7hnKede52iFp7XJe6LHwRM5cSkk7TI+PlCOVQ1nc6HsByElEvrSu+zTobwy6vwy+DUiudQDRdMI2WWPbEfjItfSTTHo4sgFk22dCxUFpORyYn8c05XUbO/bRol4tabOmudcvViMiA9UWFCUTzg+rlk/fKdLrr5Bc2ZOZZ9G8miz223rGIzo4mBM3cmJZFXZGrjjWbjqK2q9bcs/vECRAZhb7XD3YjChpR5meCp7cKfmzvN00ikJUqaz1bHDbF197QsaMqg/omsI1kQvMIEAnL1oXprNhS2ta8KX/SEoU5oGYm0Zid1h7Gxum4FnFGhuT8jVufy6eJ6WLfuUQs1PSQ79SnUVEhEqW/xrvqqrMsXfTaFQsnReDSSHm6Yi2mC3DJybDTuXYlVUO1yu9rS9q1IlCyN69JlXdfQJRyNHceucaeOnM+FojX/uNR3R73iygOdr3bYyPTd6jMaQ900k4jowFNUzuGWdaNd64AfqKISi7+1w1c5ABq/4C+7aRTElMebDRhccjcCqp1FqkjBRhCm+izqLXVSs4bdPn76W/PqLuuH68fSlNxM9mOMJcFQbpyQCAXNx7W3m0eRwhw+xbdYJQ7rEICeBPltvv/WhPvn0S6oBfqX2xjcs91Tqxuq+X5O2ThmAriXolq/Z/Izv0Pt6zqg0TVVSoJSqhX2DDGCnazIS9duxu+BiTf1uHtWyv+iMESOQuRO1dtVy2G4fnXXpFXrrP2N0dSqs/VHBFrjLbvZsNe+qz4tvD8c0cY007/2ktjbHvsTnjkHA8U+rVDO/WgVMWFci8l2DiB4iT9Og+mXkqv9xA5yEC3rjTZOhxskY81gf3kB0wyD2nowWJeRcp7ot55fJOvs5FSXxLutMXtO2rdtcOV2vHo10yEFt1LVjifZtEWNJBPKFC2Ybz5m2Q7eNX6nEAeZXZhvOWFiZwiUHTjbA5wggjeyNaHuzXbrlvr9pw2/rVbpPKZ20qoeo8gpjevPll2GzEn3x8SeUwzXTkf1PVNduh2jRsmVa9dYEdd+yDYfO/Nw9/AvXAaOXfgBx1Pcp/c6+kTjkSwSOJ1WZMkipIwAfQa1gUyBJ4791PbGn2i9eq/HL15JxsfK/KIuLinTeyHJWd61BmYwB0JcBEyM+MJRKjiG0Y3j5JFPrO6fSP3BiBus+viLSst1dvuS8/XXpxe3UpUMRBUvcWlsrYlYwN5Bl69G5RBNmbNZsrOhIzGWDfCPZauBsfG7JGV9sNuy7C4IEqc4iErRml7p1OlptOrRBoSQ5V6nKqgoWD62gaKBM515ylbp276Zi1mdYutL2wqIGOrBpC4W3bOJVflImG7Tz6d1eGnBmvsVaWnOuG1Vd9RJhzSRC35F449Fhig+g4hoArKH8obBVI3Wsl6e+y9epnIlch7i44QYRXC4i111BuYm1S3+pEkniYkYjFOunsfjdVhuAsNWknxLBqdEzz/hJ6eGD2+q5J7q7eKVXnlRiF5GTWhM+E6RENhYRMB3So7FmfbBSyUOI/xnWxsc7MReoZ0xTecDiOvQUmi7GzFegWNZWqFlhYw07+XKdd+nVqt+kgasDNKzt+YqKuMp2V6h9lwOppqin8l2++RXiYv1SxE2TZipfaDFnt2zRAekzQZ31xpvcNZNcdvYXag0PggIPRxmlce5di5mY6Yrpv2j/ow5Ug2iejuOpd1F6W7fEdd21UX30ST52ZxUWgxGD30dpro/FniDaGrUYnSdUtclIiYUyBEPFOrv41rh7wIUFas13++I3ap7FsIEt9MXc7fp2JgYpsifamgT8JiLW62G4A9EQgBD/aaeihzZQYivld8sqdAU1LhdfdwnFUlzeiT+cIW5TLmHqmW2Z8NqVy1XavYffed7okQSO5UcVbNjAOWjNMqzsj8df8VXnLvh9NKNsBVzxEWnVLibLuBlOr92CRPK3r92qeCWw5uFRYVodFSnQpJpKTZ1exaqEIupxbNlyjenF2s330P4QgLCofhERlubNgxjF0uvvrtaAE5vpmCPrY7PZnNpS28yMu0HRZX7H0b7tO+Tpgxd7adSjS3XnY/OVWrpbee1LiBF6qv5+s/KQqcTBMDmJXDPDtm3dQQ6Zr3GKYozzzUc26nERbZRMg0YNteH3Nep+GCBajDfT/Rix1sKiwsy6/doQey1L+/Tow2nP5FvJCWaPLUw1MyiRE3ZKUkJRSRK/Xaf9Va9ZqapZpRAC1INY9LguEtWCRI2eeLKKIvkY5YRkMC0nntlyw2u1isUKvsPhpC7CJPhpTkLrN5Rr/Nur1bcvth+dsPCWP4EZKqwtjUCuQOr1ikPECjvqu1mbNXnKetWsLlesO8+uw6agAjV6cH2nUCxCbdvSX1lDyMSZQe5ZGWqOlrWuNm2+r36joCiTeXCX65VGtXzFOs2cPVP9kXiWcvKnxJ6oswCy38y6Ndm8kDI6++74CVloE4eXrpKGpTq0f28ddfGJKLWApo79RltWb1K9UAGKJ6bfoaztJh//AbAHFVBNUeEnwrKvzHz9QyjMA3GKxhsHqQ/0KMW1XIUbuwm6zIDsmI06ZtvDhKDSIa8h8nFAS307ZYNSFSz4BqVwT/sfB4BrhzYrs4orX279umCONq/fQG10Mwqgwsgc4oQWAuc9NmFNmrfQgjmzsEOTAB0GwJB+nrNIN191mebOn60WoTzdQT9K6RyVJu6fHwxIM5QskkmaW6v58TQR+rdS1erLigJSXIgmCjp7dtT+R3dWSdOGqthepg/vekON2zbRkReeoC9GvacyfPEG/ElG30i+PqipoKC/mgqPIlzIPLgki2ItUdbVbGfhiFuJfqZsPmYs6MjPBJbxsA9kLtXUNcU3NFun/UucPEsyi94WKsI6s8iQytsAILnSt8zK7RXLFuvq88/W4OFnq3vvPmq1XyeV1LdV/n7zzVq2JBpO9q98t1q1baCP3/lMd99wFasDVrhXjvdqtDSU0vlIvdNSKMYMpyWYpLV09TPyzhNIcyx32UfCEcmEutL/nsOPVKfjDtbyHxbrp3c+1lYozyZ58ffz1bVfD/W9+GRNe/Nb5ORm7R8rUG/kxw81VRQmUOB/axGLloyTLP2wF4h1kta0YwgTxFWubME6BxhboemkYkazmENjT9hCeXevGcoAbgWUU6ZuQgD7OjO5GXn30w6lKK70dpASxSfOsrNdn/njt24vKW3obMBDex+hgw49TJ26dlazfVtRiN5Eq5Yu0ccTZ+uh229CbPjekdtAexbA/ARY3+D6HUxyKw5IS9l/wBZalwEve/sqfm+kSnTz3FVa+MVc7dq6AzkZcW6mcYcH+f+KP57Aqej3twH65av5WvL1fB2GPbkT+bgI+TgG+ThkSJhaRStq2AtEO+GzQ2l9Fh22DKNckvpx5nZt3RhXIwqHIlZblpWDRpgojTjmysbN1VqOyTJ/4S5N+mqzvppsIXj/DandCOP5ddGO7GvNqD62X1/q/lYTb1yJdt6Gh/KV221r2bqt9u98ELKrWm+8+JRWLrfSPn/766WFatI0qOdfiGvDerMc0noHdnVFYn/YjjyyIZ5QhSZ/Q5UERPFDololS9arBNBK8sxAssS+T/ohOKQAqls19RdVsdaw39UDMXsO0PQnP1HnnbtZBY5+gwhmzQoAYtbU8V+YIxN9I7AwP0mBd5IciDR/0Rb95aJpOuHYJirEkDZbuRxZt217XBuh0t9+r2RFVIU2bKqqpT4zPlu2ZMYJsMatUIcONmnCUrN2B7KSqRMLeRqrO2tJhgw5ntVX5xODXK3J3xVoJnXWy5exbAy5+fuaVW7P3WwRz223RnXVVVa6EdCgwSE9/LAtO0uSQfQVkxXYN2/egOW6XVkhMFJnDm+Agrycwqnf8PmRkamEPoR7umNsE/jC58DbyNiK9i6P75G8Aq1f8ps+uXOCuvU/GPUe1dLtvkgw7iwq9m3WrJr9A4i+q5H09mFl5hXU00AZFH8bZdn+P231SmIscAzqlAEMcFCQVZ0RFkYm1Xq/Kh1+2CD+MuYZam6KacZEhVlvn1F2PIUFjR57DfZikOApz8yOUOMoVpyGqOux+ugwy9f6sPjoUhYYPUj/vnIp2O6HEEN5I6affw6ziiDIKoc4tebnU916LZO1Dyxq7xKLzs/RqNH368ILIoTGEvoNIG0vQiYVQH1mApl7YSRkU2GUGSTiVLxlq75+/UtthWuWZf7gaN8WrVgh24+7XueuOtGSoUQjbEO4JzrlPmbzOL351pka/cQYffftVJZubSVyYmtc6iFDtlMisl0N0MQtW5Bh2Z/AEAWcnbt4UFuSmJxPfR33D7CYxrqGjai/s5ewY4w7kRCDSt+BFekIP4No0FIsoF49A+z+dJVVdILNXyG035D1zBZJZ3VA/Aln8JqNZpX/YQzgA7rK7f5meRIKc6wHVsiDnk4T3ht2+hcqKpqju+8sJFJj4iWpcpQn/5SQgS77/J8c/dQly+8K9dAjd/DvAefzqy/6werYrbax1nfGIg+zQJnVT+FQKR3YBks2owz4Yar+qaUm0pJKUg0QnIMteTP5km0AmXR/mOE7y/4RMenWFvvuITPKMcg/LYXCGMwEdX3DiDiht4J3fOa74ub1cJ8rRM9Ia1NYRrXFhftxzgqIkGiOUUozbpf/RqPIbGGAL9G/IffzuSvK950Ba7Qp/bpOJ594nnofxvKMyTFSFlEtXmKRduKKrDaw9xt/mFKF0wnL8e83G8k8VwUBP8ACqAP5N5TrWa/In4uwOj8QOM+tg5EuwsalAqNp06ay/8ZZu9ZmEEeKNKIJ6zQF3kHWmpSWFrG34BrJElkEdrlfPQBJWObOH5yB5h9rLXnO878iDOpiv/bbUgkgZn9F4OHEpwMkgupwyxjyflOm3JMp0hQRK48zajXys2ADxnvG2vIfzmyZd7uCqvQHrB0kwOwWgRtzWhT+FMrtzmTl1zgNHZJgN4sxwAp8/rgDVzcLolXT2j+WVFCUumRxCXmjq+GC45DhrVlBAKuYs+mi3az6p2rXtoasgA2fyz+wPfLIo6xne0Mjzx1EdZVl8XbRCd/VM0pIiyUW3mX8ssh2XcftpbbXjsEuZayltEcwInQLP/fl5E52q2Ux0t2BafShM49yMcjB053G8WMSLTBs4sGGjKEba+yovc4gq+tLXZnI5zy3mAsHsVt9kG3Uj4duZGJ+RHmsAgSqyrjA36G5/Y8b/6GmFs23cPoz9gHsVGXxVw02hmCwHiu0lui5514iAp9HlOcwha+44kr+k+Z7939hpw8dSWTX/nDtCP6kAvDIhKXSHxJLu5IXb6KRPYORuQPPHZjVQAc1FALqzwTYy7Pazajwe4CYQ3skjjJDzD5ba3pRphckxxMmaOCnYO1KNf0ooT+ZWXMMW2eu1VIosjAR+JDIuyWaLGhsz+7g3vaAeBnP38a7rT+WzPbhyzJSFsy639T2MI4wC5VCrHesrNytH7+fzP/33INCW8L6mhtZXdZO4datW+udd9/hz3uuZbX6RBZRn8tiSP76D2FuaQLP+xkWIuaFYbrX9qdvt5NGZgt4fiBHP1vv95fzabMjrdioVqftSVruRqsKM5m50LGk/7QtWNrBMQv5XvTov8eBzP/bBL52j1nlhH+nvQ+70rPr5iSaQLbmMlORncE9ZtRW5q/mlhFIhw4o2C2wub+K6/j+x+uWW6zI0y1wTkO6LVgEOYEVo/wJ5dhxrG/7FHNjTzstt0Z5bzT/7MzP/8NtdTXPf37jWk7b/v+ymbzyZdZ/33yv6n+3GWtvcew7cOCp/B3NCJ122mnuTygtoPF/ADPgaAX3fAiHAAAAAElFTkSuQmCC"/>
          <p:cNvSpPr>
            <a:spLocks noChangeAspect="1" noChangeArrowheads="1"/>
          </p:cNvSpPr>
          <p:nvPr/>
        </p:nvSpPr>
        <p:spPr bwMode="auto">
          <a:xfrm>
            <a:off x="63500" y="-136525"/>
            <a:ext cx="771525" cy="628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2147455" y="5377621"/>
            <a:ext cx="4921134" cy="978729"/>
          </a:xfrm>
          <a:prstGeom prst="rect">
            <a:avLst/>
          </a:prstGeom>
          <a:noFill/>
        </p:spPr>
        <p:txBody>
          <a:bodyPr wrap="square" rtlCol="0">
            <a:spAutoFit/>
          </a:bodyPr>
          <a:lstStyle/>
          <a:p>
            <a:pPr>
              <a:lnSpc>
                <a:spcPct val="80000"/>
              </a:lnSpc>
              <a:defRPr/>
            </a:pPr>
            <a:r>
              <a:rPr lang="en-US" dirty="0"/>
              <a:t>Hawaii Child Nutrition Programs</a:t>
            </a:r>
          </a:p>
          <a:p>
            <a:pPr>
              <a:lnSpc>
                <a:spcPct val="80000"/>
              </a:lnSpc>
              <a:defRPr/>
            </a:pPr>
            <a:r>
              <a:rPr lang="en-US" dirty="0"/>
              <a:t>650 </a:t>
            </a:r>
            <a:r>
              <a:rPr lang="en-US" dirty="0" err="1"/>
              <a:t>Iwilei</a:t>
            </a:r>
            <a:r>
              <a:rPr lang="en-US" dirty="0"/>
              <a:t> Road, Suite 270</a:t>
            </a:r>
          </a:p>
          <a:p>
            <a:pPr>
              <a:lnSpc>
                <a:spcPct val="80000"/>
              </a:lnSpc>
              <a:defRPr/>
            </a:pPr>
            <a:r>
              <a:rPr lang="en-US" dirty="0"/>
              <a:t>Honolulu, HI 96817</a:t>
            </a:r>
          </a:p>
          <a:p>
            <a:pPr>
              <a:lnSpc>
                <a:spcPct val="80000"/>
              </a:lnSpc>
              <a:defRPr/>
            </a:pPr>
            <a:r>
              <a:rPr lang="en-US" dirty="0"/>
              <a:t>(808) 587-3600</a:t>
            </a:r>
          </a:p>
        </p:txBody>
      </p:sp>
      <p:pic>
        <p:nvPicPr>
          <p:cNvPr id="3" name="rm slide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96076" y="5919124"/>
            <a:ext cx="487363" cy="487363"/>
          </a:xfrm>
          <a:prstGeom prst="rect">
            <a:avLst/>
          </a:prstGeom>
        </p:spPr>
      </p:pic>
      <p:pic>
        <p:nvPicPr>
          <p:cNvPr id="6" name="Picture 5">
            <a:extLst>
              <a:ext uri="{FF2B5EF4-FFF2-40B4-BE49-F238E27FC236}">
                <a16:creationId xmlns:a16="http://schemas.microsoft.com/office/drawing/2014/main" id="{0652B6FA-02ED-452C-B24B-66E44F73969F}"/>
              </a:ext>
            </a:extLst>
          </p:cNvPr>
          <p:cNvPicPr>
            <a:picLocks noChangeAspect="1"/>
          </p:cNvPicPr>
          <p:nvPr/>
        </p:nvPicPr>
        <p:blipFill rotWithShape="1">
          <a:blip r:embed="rId6"/>
          <a:srcRect l="4068" r="8761"/>
          <a:stretch/>
        </p:blipFill>
        <p:spPr>
          <a:xfrm>
            <a:off x="142875" y="5435120"/>
            <a:ext cx="1905000" cy="1289530"/>
          </a:xfrm>
          <a:prstGeom prst="rect">
            <a:avLst/>
          </a:prstGeom>
        </p:spPr>
      </p:pic>
    </p:spTree>
    <p:extLst>
      <p:ext uri="{BB962C8B-B14F-4D97-AF65-F5344CB8AC3E}">
        <p14:creationId xmlns:p14="http://schemas.microsoft.com/office/powerpoint/2010/main" val="632759049"/>
      </p:ext>
    </p:extLst>
  </p:cSld>
  <p:clrMapOvr>
    <a:masterClrMapping/>
  </p:clrMapOvr>
  <p:transition spd="slow" advTm="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1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543050" y="304800"/>
            <a:ext cx="8439150" cy="1303338"/>
          </a:xfrm>
        </p:spPr>
        <p:txBody>
          <a:bodyPr>
            <a:normAutofit/>
          </a:bodyPr>
          <a:lstStyle/>
          <a:p>
            <a:pPr algn="ctr">
              <a:defRPr/>
            </a:pPr>
            <a:r>
              <a:rPr lang="en-US" altLang="en-US" dirty="0">
                <a:latin typeface="Arial" charset="0"/>
                <a:cs typeface="Arial" charset="0"/>
              </a:rPr>
              <a:t>Paid Lunch Equity Risk Indicators</a:t>
            </a:r>
            <a:br>
              <a:rPr lang="en-US" altLang="en-US" dirty="0"/>
            </a:br>
            <a:endParaRPr lang="en-US" altLang="en-US" dirty="0"/>
          </a:p>
        </p:txBody>
      </p:sp>
      <p:sp>
        <p:nvSpPr>
          <p:cNvPr id="18436" name="TextBox 2"/>
          <p:cNvSpPr txBox="1">
            <a:spLocks noChangeArrowheads="1"/>
          </p:cNvSpPr>
          <p:nvPr/>
        </p:nvSpPr>
        <p:spPr bwMode="auto">
          <a:xfrm>
            <a:off x="1828800" y="1608139"/>
            <a:ext cx="81534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buFont typeface="Arial" pitchFamily="34" charset="0"/>
              <a:buChar char="•"/>
              <a:defRPr/>
            </a:pPr>
            <a:r>
              <a:rPr lang="en-US" sz="2800" dirty="0">
                <a:latin typeface="Arial" panose="020B0604020202020204" pitchFamily="34" charset="0"/>
              </a:rPr>
              <a:t>Not increasing paid lunch prices as required</a:t>
            </a:r>
          </a:p>
          <a:p>
            <a:pPr marL="0" indent="0" eaLnBrk="1" hangingPunct="1">
              <a:defRPr/>
            </a:pPr>
            <a:endParaRPr lang="en-US" sz="2800" dirty="0">
              <a:latin typeface="Arial" panose="020B0604020202020204" pitchFamily="34" charset="0"/>
            </a:endParaRPr>
          </a:p>
          <a:p>
            <a:pPr eaLnBrk="1" hangingPunct="1">
              <a:buFont typeface="Arial" pitchFamily="34" charset="0"/>
              <a:buChar char="•"/>
              <a:defRPr/>
            </a:pPr>
            <a:r>
              <a:rPr lang="en-US" sz="2800" dirty="0">
                <a:latin typeface="Arial" panose="020B0604020202020204" pitchFamily="34" charset="0"/>
              </a:rPr>
              <a:t>Using non-federal funds</a:t>
            </a:r>
          </a:p>
          <a:p>
            <a:pPr eaLnBrk="1" hangingPunct="1">
              <a:buFont typeface="Arial" pitchFamily="34" charset="0"/>
              <a:buChar char="•"/>
              <a:defRPr/>
            </a:pPr>
            <a:endParaRPr lang="en-US" sz="2800" dirty="0">
              <a:latin typeface="Arial" panose="020B0604020202020204" pitchFamily="34" charset="0"/>
            </a:endParaRPr>
          </a:p>
          <a:p>
            <a:pPr eaLnBrk="1" hangingPunct="1">
              <a:buFont typeface="Arial" pitchFamily="34" charset="0"/>
              <a:buChar char="•"/>
              <a:defRPr/>
            </a:pPr>
            <a:r>
              <a:rPr lang="en-US" sz="2800" dirty="0">
                <a:latin typeface="Arial" panose="020B0604020202020204" pitchFamily="34" charset="0"/>
              </a:rPr>
              <a:t>Not completing USDA PLE tool</a:t>
            </a:r>
          </a:p>
          <a:p>
            <a:pPr eaLnBrk="1" hangingPunct="1">
              <a:buFont typeface="Arial" pitchFamily="34" charset="0"/>
              <a:buChar char="•"/>
              <a:defRPr/>
            </a:pPr>
            <a:endParaRPr lang="en-US" sz="2800" dirty="0">
              <a:latin typeface="Arial" panose="020B0604020202020204" pitchFamily="34" charset="0"/>
            </a:endParaRPr>
          </a:p>
          <a:p>
            <a:pPr eaLnBrk="1" hangingPunct="1">
              <a:buFont typeface="Arial" pitchFamily="34" charset="0"/>
              <a:buChar char="•"/>
              <a:defRPr/>
            </a:pPr>
            <a:r>
              <a:rPr lang="en-US" sz="2800" dirty="0">
                <a:latin typeface="Arial" panose="020B0604020202020204" pitchFamily="34" charset="0"/>
              </a:rPr>
              <a:t>Receiving exemption to the PLE requirement </a:t>
            </a:r>
          </a:p>
        </p:txBody>
      </p:sp>
      <p:pic>
        <p:nvPicPr>
          <p:cNvPr id="2" name="rm slide 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72952" y="5816514"/>
            <a:ext cx="487363" cy="487363"/>
          </a:xfrm>
          <a:prstGeom prst="rect">
            <a:avLst/>
          </a:prstGeom>
        </p:spPr>
      </p:pic>
      <p:pic>
        <p:nvPicPr>
          <p:cNvPr id="3" name="Picture 2">
            <a:extLst>
              <a:ext uri="{FF2B5EF4-FFF2-40B4-BE49-F238E27FC236}">
                <a16:creationId xmlns:a16="http://schemas.microsoft.com/office/drawing/2014/main" id="{7E19FD61-0BCA-4521-AE83-5EE2DA62AE05}"/>
              </a:ext>
            </a:extLst>
          </p:cNvPr>
          <p:cNvPicPr>
            <a:picLocks noChangeAspect="1"/>
          </p:cNvPicPr>
          <p:nvPr/>
        </p:nvPicPr>
        <p:blipFill rotWithShape="1">
          <a:blip r:embed="rId6"/>
          <a:srcRect l="4068" r="8761"/>
          <a:stretch/>
        </p:blipFill>
        <p:spPr>
          <a:xfrm>
            <a:off x="26839" y="0"/>
            <a:ext cx="1164652" cy="1108364"/>
          </a:xfrm>
          <a:prstGeom prst="rect">
            <a:avLst/>
          </a:prstGeom>
        </p:spPr>
      </p:pic>
    </p:spTree>
    <p:extLst>
      <p:ext uri="{BB962C8B-B14F-4D97-AF65-F5344CB8AC3E}">
        <p14:creationId xmlns:p14="http://schemas.microsoft.com/office/powerpoint/2010/main" val="184224438"/>
      </p:ext>
    </p:extLst>
  </p:cSld>
  <p:clrMapOvr>
    <a:masterClrMapping/>
  </p:clrMapOvr>
  <p:transition spd="slow" advTm="1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15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NEW USDA PAID LUNCH EQUITY TOOL GUIDELINES</a:t>
            </a:r>
          </a:p>
        </p:txBody>
      </p:sp>
      <p:pic>
        <p:nvPicPr>
          <p:cNvPr id="10" name="Content Placeholder 9"/>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9731828" y="391885"/>
            <a:ext cx="2460171" cy="2163218"/>
          </a:xfrm>
        </p:spPr>
      </p:pic>
      <p:sp>
        <p:nvSpPr>
          <p:cNvPr id="12" name="Rectangle 11"/>
          <p:cNvSpPr/>
          <p:nvPr/>
        </p:nvSpPr>
        <p:spPr>
          <a:xfrm>
            <a:off x="1411564" y="2449847"/>
            <a:ext cx="7746274" cy="2031325"/>
          </a:xfrm>
          <a:prstGeom prst="rect">
            <a:avLst/>
          </a:prstGeom>
        </p:spPr>
        <p:txBody>
          <a:bodyPr wrap="square">
            <a:spAutoFit/>
          </a:bodyPr>
          <a:lstStyle/>
          <a:p>
            <a:r>
              <a:rPr lang="en-US" dirty="0">
                <a:solidFill>
                  <a:srgbClr val="000000"/>
                </a:solidFill>
                <a:latin typeface="Calibri" panose="020F0502020204030204" pitchFamily="34" charset="0"/>
              </a:rPr>
              <a:t>Policy memorandum </a:t>
            </a:r>
            <a:r>
              <a:rPr lang="en-US" i="1" dirty="0">
                <a:solidFill>
                  <a:srgbClr val="000000"/>
                </a:solidFill>
                <a:latin typeface="Calibri" panose="020F0502020204030204" pitchFamily="34" charset="0"/>
              </a:rPr>
              <a:t>SP 12-2018 Paid Lunch Equity: Guidance for School Year</a:t>
            </a:r>
            <a:r>
              <a:rPr lang="en-US" dirty="0">
                <a:solidFill>
                  <a:srgbClr val="000000"/>
                </a:solidFill>
                <a:latin typeface="Calibri" panose="020F0502020204030204" pitchFamily="34" charset="0"/>
              </a:rPr>
              <a:t> provides notice that </a:t>
            </a:r>
            <a:r>
              <a:rPr lang="en-US" b="1" dirty="0">
                <a:solidFill>
                  <a:srgbClr val="000000"/>
                </a:solidFill>
                <a:latin typeface="Calibri" panose="020F0502020204030204" pitchFamily="34" charset="0"/>
              </a:rPr>
              <a:t>any SFA</a:t>
            </a:r>
            <a:r>
              <a:rPr lang="en-US" dirty="0">
                <a:solidFill>
                  <a:srgbClr val="000000"/>
                </a:solidFill>
                <a:latin typeface="Calibri" panose="020F0502020204030204" pitchFamily="34" charset="0"/>
              </a:rPr>
              <a:t> with a positive or zero balance in its nonprofit school food service account as of </a:t>
            </a:r>
            <a:r>
              <a:rPr lang="en-US" b="1" dirty="0">
                <a:solidFill>
                  <a:srgbClr val="000000"/>
                </a:solidFill>
                <a:latin typeface="Calibri" panose="020F0502020204030204" pitchFamily="34" charset="0"/>
              </a:rPr>
              <a:t>January 31, 2020</a:t>
            </a:r>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is exempt from PLE requirements</a:t>
            </a:r>
            <a:r>
              <a:rPr lang="en-US" dirty="0">
                <a:solidFill>
                  <a:srgbClr val="000000"/>
                </a:solidFill>
                <a:latin typeface="Calibri" panose="020F0502020204030204" pitchFamily="34" charset="0"/>
              </a:rPr>
              <a:t> found at 7 CFR 210.14(e) for school year (SY) 2020-21. SFAs that had a negative balance in the nonprofit school food service account as of January 31, 2020 must follow PLE requirements when establishing their prices for paid lunches in SY 2020-21. </a:t>
            </a:r>
            <a:endParaRPr lang="en-US" dirty="0"/>
          </a:p>
        </p:txBody>
      </p:sp>
      <p:pic>
        <p:nvPicPr>
          <p:cNvPr id="6" name="Picture 5"/>
          <p:cNvPicPr>
            <a:picLocks noChangeAspect="1"/>
          </p:cNvPicPr>
          <p:nvPr/>
        </p:nvPicPr>
        <p:blipFill>
          <a:blip r:embed="rId6"/>
          <a:stretch>
            <a:fillRect/>
          </a:stretch>
        </p:blipFill>
        <p:spPr>
          <a:xfrm>
            <a:off x="0" y="2"/>
            <a:ext cx="1295400" cy="1079134"/>
          </a:xfrm>
          <a:prstGeom prst="rect">
            <a:avLst/>
          </a:prstGeom>
        </p:spPr>
      </p:pic>
      <p:pic>
        <p:nvPicPr>
          <p:cNvPr id="4" name="Picture 3">
            <a:extLst>
              <a:ext uri="{FF2B5EF4-FFF2-40B4-BE49-F238E27FC236}">
                <a16:creationId xmlns:a16="http://schemas.microsoft.com/office/drawing/2014/main" id="{6E16A9C7-BE9D-4AF2-92EA-982EF027D455}"/>
              </a:ext>
            </a:extLst>
          </p:cNvPr>
          <p:cNvPicPr>
            <a:picLocks noChangeAspect="1"/>
          </p:cNvPicPr>
          <p:nvPr/>
        </p:nvPicPr>
        <p:blipFill rotWithShape="1">
          <a:blip r:embed="rId6"/>
          <a:srcRect l="4068" r="8761"/>
          <a:stretch/>
        </p:blipFill>
        <p:spPr>
          <a:xfrm>
            <a:off x="26839" y="0"/>
            <a:ext cx="1164652" cy="1108364"/>
          </a:xfrm>
          <a:prstGeom prst="rect">
            <a:avLst/>
          </a:prstGeom>
        </p:spPr>
      </p:pic>
      <p:pic>
        <p:nvPicPr>
          <p:cNvPr id="5" name="Policy memorandum SP 12-2018 Paid Lunch Equity Gu">
            <a:hlinkClick r:id="" action="ppaction://media"/>
            <a:extLst>
              <a:ext uri="{FF2B5EF4-FFF2-40B4-BE49-F238E27FC236}">
                <a16:creationId xmlns:a16="http://schemas.microsoft.com/office/drawing/2014/main" id="{417157F0-2876-4E7A-932E-E8F458D70AF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59265" y="5856515"/>
            <a:ext cx="609600" cy="609600"/>
          </a:xfrm>
          <a:prstGeom prst="rect">
            <a:avLst/>
          </a:prstGeom>
        </p:spPr>
      </p:pic>
    </p:spTree>
    <p:extLst>
      <p:ext uri="{BB962C8B-B14F-4D97-AF65-F5344CB8AC3E}">
        <p14:creationId xmlns:p14="http://schemas.microsoft.com/office/powerpoint/2010/main" val="530700463"/>
      </p:ext>
    </p:extLst>
  </p:cSld>
  <p:clrMapOvr>
    <a:masterClrMapping/>
  </p:clrMapOvr>
  <mc:AlternateContent xmlns:mc="http://schemas.openxmlformats.org/markup-compatibility/2006" xmlns:p14="http://schemas.microsoft.com/office/powerpoint/2010/main">
    <mc:Choice Requires="p14">
      <p:transition spd="slow" p14:dur="2000" advTm="43000"/>
    </mc:Choice>
    <mc:Fallback xmlns="">
      <p:transition spd="slow" advTm="4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76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1524000" y="368710"/>
            <a:ext cx="8458200" cy="1231490"/>
          </a:xfrm>
        </p:spPr>
        <p:txBody>
          <a:bodyPr/>
          <a:lstStyle/>
          <a:p>
            <a:pPr algn="ctr">
              <a:defRPr/>
            </a:pPr>
            <a:r>
              <a:rPr lang="en-US" altLang="en-US" dirty="0"/>
              <a:t>Revenue from </a:t>
            </a:r>
            <a:br>
              <a:rPr lang="en-US" altLang="en-US" dirty="0"/>
            </a:br>
            <a:r>
              <a:rPr lang="en-US" altLang="en-US" dirty="0"/>
              <a:t>Non-program Foods</a:t>
            </a:r>
          </a:p>
        </p:txBody>
      </p:sp>
      <p:sp>
        <p:nvSpPr>
          <p:cNvPr id="3" name="Content Placeholder 2"/>
          <p:cNvSpPr>
            <a:spLocks noGrp="1"/>
          </p:cNvSpPr>
          <p:nvPr>
            <p:ph idx="1"/>
          </p:nvPr>
        </p:nvSpPr>
        <p:spPr>
          <a:xfrm>
            <a:off x="1828800" y="2521974"/>
            <a:ext cx="7361238" cy="3418452"/>
          </a:xfrm>
        </p:spPr>
        <p:txBody>
          <a:bodyPr rtlCol="0">
            <a:normAutofit/>
          </a:bodyPr>
          <a:lstStyle/>
          <a:p>
            <a:pPr marL="0" indent="0">
              <a:spcAft>
                <a:spcPts val="0"/>
              </a:spcAft>
              <a:buNone/>
              <a:defRPr/>
            </a:pPr>
            <a:endParaRPr lang="en-US" sz="1800" dirty="0"/>
          </a:p>
          <a:p>
            <a:pPr>
              <a:spcAft>
                <a:spcPts val="0"/>
              </a:spcAft>
              <a:defRPr/>
            </a:pPr>
            <a:r>
              <a:rPr lang="en-US" sz="2400" dirty="0"/>
              <a:t>Included in the Healthy, Hunger-Free Kids Act</a:t>
            </a:r>
          </a:p>
          <a:p>
            <a:pPr>
              <a:spcAft>
                <a:spcPts val="0"/>
              </a:spcAft>
              <a:defRPr/>
            </a:pPr>
            <a:r>
              <a:rPr lang="en-US" sz="2400" dirty="0"/>
              <a:t>Intent: Ensure federal funds are not subsidizing nonprogram foods</a:t>
            </a:r>
          </a:p>
          <a:p>
            <a:pPr marL="857250" lvl="1" indent="-457200">
              <a:spcAft>
                <a:spcPts val="0"/>
              </a:spcAft>
              <a:buFont typeface="Courier New" panose="02070309020205020404" pitchFamily="49" charset="0"/>
              <a:buChar char="o"/>
              <a:defRPr/>
            </a:pPr>
            <a:endParaRPr lang="en-US" dirty="0"/>
          </a:p>
        </p:txBody>
      </p:sp>
      <p:pic>
        <p:nvPicPr>
          <p:cNvPr id="4" name="rm slide 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72952" y="5940426"/>
            <a:ext cx="487363" cy="487363"/>
          </a:xfrm>
          <a:prstGeom prst="rect">
            <a:avLst/>
          </a:prstGeom>
        </p:spPr>
      </p:pic>
      <p:pic>
        <p:nvPicPr>
          <p:cNvPr id="2" name="Picture 1">
            <a:extLst>
              <a:ext uri="{FF2B5EF4-FFF2-40B4-BE49-F238E27FC236}">
                <a16:creationId xmlns:a16="http://schemas.microsoft.com/office/drawing/2014/main" id="{7EB8D4A3-42B3-4CA5-9E0B-F53FECB306EA}"/>
              </a:ext>
            </a:extLst>
          </p:cNvPr>
          <p:cNvPicPr>
            <a:picLocks noChangeAspect="1"/>
          </p:cNvPicPr>
          <p:nvPr/>
        </p:nvPicPr>
        <p:blipFill rotWithShape="1">
          <a:blip r:embed="rId6"/>
          <a:srcRect l="4068" r="8761"/>
          <a:stretch/>
        </p:blipFill>
        <p:spPr>
          <a:xfrm>
            <a:off x="26839" y="0"/>
            <a:ext cx="1164652" cy="1108364"/>
          </a:xfrm>
          <a:prstGeom prst="rect">
            <a:avLst/>
          </a:prstGeom>
        </p:spPr>
      </p:pic>
    </p:spTree>
    <p:extLst>
      <p:ext uri="{BB962C8B-B14F-4D97-AF65-F5344CB8AC3E}">
        <p14:creationId xmlns:p14="http://schemas.microsoft.com/office/powerpoint/2010/main" val="2088452400"/>
      </p:ext>
    </p:extLst>
  </p:cSld>
  <p:clrMapOvr>
    <a:masterClrMapping/>
  </p:clrMapOvr>
  <p:transition spd="slow" advTm="5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56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134" y="457202"/>
            <a:ext cx="7704667" cy="1142999"/>
          </a:xfrm>
        </p:spPr>
        <p:txBody>
          <a:bodyPr/>
          <a:lstStyle/>
          <a:p>
            <a:r>
              <a:rPr lang="en-US" dirty="0"/>
              <a:t>Common examples of </a:t>
            </a:r>
            <a:r>
              <a:rPr lang="en-US" dirty="0" err="1"/>
              <a:t>nonprogram</a:t>
            </a:r>
            <a:r>
              <a:rPr lang="en-US" dirty="0"/>
              <a:t> food</a:t>
            </a:r>
          </a:p>
        </p:txBody>
      </p:sp>
      <p:sp>
        <p:nvSpPr>
          <p:cNvPr id="3" name="Content Placeholder 2"/>
          <p:cNvSpPr>
            <a:spLocks noGrp="1"/>
          </p:cNvSpPr>
          <p:nvPr>
            <p:ph idx="1"/>
          </p:nvPr>
        </p:nvSpPr>
        <p:spPr>
          <a:xfrm>
            <a:off x="1880937" y="1451811"/>
            <a:ext cx="7543800" cy="3505200"/>
          </a:xfrm>
        </p:spPr>
        <p:txBody>
          <a:bodyPr>
            <a:noAutofit/>
          </a:bodyPr>
          <a:lstStyle/>
          <a:p>
            <a:pPr lvl="1"/>
            <a:r>
              <a:rPr lang="en-US" sz="3200" dirty="0"/>
              <a:t>À la carte items, including crossover items;</a:t>
            </a:r>
          </a:p>
          <a:p>
            <a:pPr lvl="1"/>
            <a:r>
              <a:rPr lang="en-US" sz="3200" dirty="0"/>
              <a:t>Adult meals;</a:t>
            </a:r>
          </a:p>
          <a:p>
            <a:pPr lvl="1"/>
            <a:r>
              <a:rPr lang="en-US" sz="3200" dirty="0"/>
              <a:t>Second meals; </a:t>
            </a:r>
          </a:p>
          <a:p>
            <a:pPr lvl="1"/>
            <a:r>
              <a:rPr lang="en-US" sz="3200" dirty="0"/>
              <a:t>Catered meals; and</a:t>
            </a:r>
          </a:p>
          <a:p>
            <a:pPr lvl="1"/>
            <a:r>
              <a:rPr lang="en-US" sz="3200" dirty="0"/>
              <a:t>Contract Meals</a:t>
            </a:r>
          </a:p>
          <a:p>
            <a:pPr marL="411480" lvl="1" indent="0">
              <a:buNone/>
            </a:pPr>
            <a:endParaRPr lang="en-US" sz="3600" dirty="0"/>
          </a:p>
        </p:txBody>
      </p:sp>
      <p:pic>
        <p:nvPicPr>
          <p:cNvPr id="4" name="Picture 3">
            <a:extLst>
              <a:ext uri="{FF2B5EF4-FFF2-40B4-BE49-F238E27FC236}">
                <a16:creationId xmlns:a16="http://schemas.microsoft.com/office/drawing/2014/main" id="{ABA9C527-C6C6-4071-838A-5931B6DC6295}"/>
              </a:ext>
            </a:extLst>
          </p:cNvPr>
          <p:cNvPicPr>
            <a:picLocks noChangeAspect="1"/>
          </p:cNvPicPr>
          <p:nvPr/>
        </p:nvPicPr>
        <p:blipFill rotWithShape="1">
          <a:blip r:embed="rId5"/>
          <a:srcRect l="4068" r="8761"/>
          <a:stretch/>
        </p:blipFill>
        <p:spPr>
          <a:xfrm>
            <a:off x="26839" y="0"/>
            <a:ext cx="1164652" cy="1108364"/>
          </a:xfrm>
          <a:prstGeom prst="rect">
            <a:avLst/>
          </a:prstGeom>
        </p:spPr>
      </p:pic>
      <p:pic>
        <p:nvPicPr>
          <p:cNvPr id="7" name="Common examples of nonprogram foods include à la c">
            <a:hlinkClick r:id="" action="ppaction://media"/>
            <a:extLst>
              <a:ext uri="{FF2B5EF4-FFF2-40B4-BE49-F238E27FC236}">
                <a16:creationId xmlns:a16="http://schemas.microsoft.com/office/drawing/2014/main" id="{946FF9C4-D946-43FE-A974-937B392F2EB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51689" y="5931945"/>
            <a:ext cx="609600" cy="609600"/>
          </a:xfrm>
          <a:prstGeom prst="rect">
            <a:avLst/>
          </a:prstGeom>
        </p:spPr>
      </p:pic>
    </p:spTree>
    <p:extLst>
      <p:ext uri="{BB962C8B-B14F-4D97-AF65-F5344CB8AC3E}">
        <p14:creationId xmlns:p14="http://schemas.microsoft.com/office/powerpoint/2010/main" val="2486625298"/>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74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524000" y="0"/>
            <a:ext cx="8439150" cy="1600200"/>
          </a:xfrm>
        </p:spPr>
        <p:txBody>
          <a:bodyPr>
            <a:normAutofit fontScale="90000"/>
          </a:bodyPr>
          <a:lstStyle/>
          <a:p>
            <a:pPr algn="ctr">
              <a:defRPr/>
            </a:pPr>
            <a:br>
              <a:rPr lang="en-US" altLang="en-US" dirty="0">
                <a:latin typeface="Arial" charset="0"/>
                <a:cs typeface="Arial" charset="0"/>
              </a:rPr>
            </a:br>
            <a:r>
              <a:rPr lang="en-US" altLang="en-US" dirty="0">
                <a:latin typeface="Arial" charset="0"/>
                <a:cs typeface="Arial" charset="0"/>
              </a:rPr>
              <a:t>Revenue from Non-program Foods </a:t>
            </a:r>
            <a:br>
              <a:rPr lang="en-US" altLang="en-US" dirty="0">
                <a:latin typeface="Arial" charset="0"/>
                <a:cs typeface="Arial" charset="0"/>
              </a:rPr>
            </a:br>
            <a:r>
              <a:rPr lang="en-US" altLang="en-US" dirty="0">
                <a:latin typeface="Arial" charset="0"/>
                <a:cs typeface="Arial" charset="0"/>
              </a:rPr>
              <a:t>Risk Indicator</a:t>
            </a:r>
            <a:br>
              <a:rPr lang="en-US" altLang="en-US" dirty="0"/>
            </a:br>
            <a:endParaRPr lang="en-US" altLang="en-US" dirty="0"/>
          </a:p>
        </p:txBody>
      </p:sp>
      <p:sp>
        <p:nvSpPr>
          <p:cNvPr id="74755" name="TextBox 2"/>
          <p:cNvSpPr txBox="1">
            <a:spLocks noChangeArrowheads="1"/>
          </p:cNvSpPr>
          <p:nvPr/>
        </p:nvSpPr>
        <p:spPr bwMode="auto">
          <a:xfrm>
            <a:off x="1722438" y="2095601"/>
            <a:ext cx="83058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85776D"/>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AEAFA9"/>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8D878B"/>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D878B"/>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D878B"/>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D878B"/>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D878B"/>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pPr>
            <a:r>
              <a:rPr lang="en-US" altLang="en-US" dirty="0"/>
              <a:t>Revenues and Expenses not in proportion</a:t>
            </a:r>
          </a:p>
          <a:p>
            <a:pPr marL="0" indent="0" eaLnBrk="1" hangingPunct="1">
              <a:spcBef>
                <a:spcPct val="0"/>
              </a:spcBef>
              <a:buClrTx/>
              <a:buNone/>
            </a:pPr>
            <a:endParaRPr lang="en-US" altLang="en-US" dirty="0"/>
          </a:p>
          <a:p>
            <a:pPr eaLnBrk="1" hangingPunct="1">
              <a:spcBef>
                <a:spcPct val="0"/>
              </a:spcBef>
              <a:buClrTx/>
            </a:pPr>
            <a:r>
              <a:rPr lang="en-US" altLang="en-US" dirty="0"/>
              <a:t>Formula used to determine compliance</a:t>
            </a:r>
          </a:p>
          <a:p>
            <a:pPr marL="0" indent="0" eaLnBrk="1" hangingPunct="1">
              <a:spcBef>
                <a:spcPct val="0"/>
              </a:spcBef>
              <a:buClrTx/>
              <a:buNone/>
            </a:pPr>
            <a:endParaRPr lang="en-US" altLang="en-US" dirty="0"/>
          </a:p>
          <a:p>
            <a:pPr eaLnBrk="1" hangingPunct="1">
              <a:spcBef>
                <a:spcPct val="0"/>
              </a:spcBef>
              <a:buClrTx/>
            </a:pPr>
            <a:endParaRPr lang="en-US" altLang="en-US" dirty="0"/>
          </a:p>
        </p:txBody>
      </p:sp>
      <p:pic>
        <p:nvPicPr>
          <p:cNvPr id="74756" name="Picture 10"/>
          <p:cNvPicPr>
            <a:picLocks noChangeAspect="1" noChangeArrowheads="1"/>
          </p:cNvPicPr>
          <p:nvPr/>
        </p:nvPicPr>
        <p:blipFill>
          <a:blip r:embed="rId5">
            <a:extLst>
              <a:ext uri="{28A0092B-C50C-407E-A947-70E740481C1C}">
                <a14:useLocalDpi xmlns:a14="http://schemas.microsoft.com/office/drawing/2010/main" val="0"/>
              </a:ext>
            </a:extLst>
          </a:blip>
          <a:srcRect l="-562" t="16277" r="4068" b="26178"/>
          <a:stretch>
            <a:fillRect/>
          </a:stretch>
        </p:blipFill>
        <p:spPr bwMode="auto">
          <a:xfrm>
            <a:off x="1104235" y="3784878"/>
            <a:ext cx="9837174"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rm slide 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818941" y="5927725"/>
            <a:ext cx="487363" cy="487363"/>
          </a:xfrm>
          <a:prstGeom prst="rect">
            <a:avLst/>
          </a:prstGeom>
        </p:spPr>
      </p:pic>
      <p:pic>
        <p:nvPicPr>
          <p:cNvPr id="2" name="Picture 1">
            <a:extLst>
              <a:ext uri="{FF2B5EF4-FFF2-40B4-BE49-F238E27FC236}">
                <a16:creationId xmlns:a16="http://schemas.microsoft.com/office/drawing/2014/main" id="{425B2CB8-BA49-4E29-A966-B1F650357A8A}"/>
              </a:ext>
            </a:extLst>
          </p:cNvPr>
          <p:cNvPicPr>
            <a:picLocks noChangeAspect="1"/>
          </p:cNvPicPr>
          <p:nvPr/>
        </p:nvPicPr>
        <p:blipFill rotWithShape="1">
          <a:blip r:embed="rId7"/>
          <a:srcRect l="4068" r="8761"/>
          <a:stretch/>
        </p:blipFill>
        <p:spPr>
          <a:xfrm>
            <a:off x="26839" y="0"/>
            <a:ext cx="1164652" cy="1108364"/>
          </a:xfrm>
          <a:prstGeom prst="rect">
            <a:avLst/>
          </a:prstGeom>
        </p:spPr>
      </p:pic>
    </p:spTree>
    <p:extLst>
      <p:ext uri="{BB962C8B-B14F-4D97-AF65-F5344CB8AC3E}">
        <p14:creationId xmlns:p14="http://schemas.microsoft.com/office/powerpoint/2010/main" val="3903779204"/>
      </p:ext>
    </p:extLst>
  </p:cSld>
  <p:clrMapOvr>
    <a:masterClrMapping/>
  </p:clrMapOvr>
  <p:transition spd="slow"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91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different scenarios for </a:t>
            </a:r>
            <a:r>
              <a:rPr lang="en-US" dirty="0" err="1"/>
              <a:t>nonprogram</a:t>
            </a:r>
            <a:r>
              <a:rPr lang="en-US" dirty="0"/>
              <a:t> revenue</a:t>
            </a:r>
          </a:p>
        </p:txBody>
      </p:sp>
      <p:sp>
        <p:nvSpPr>
          <p:cNvPr id="3" name="Content Placeholder 2"/>
          <p:cNvSpPr>
            <a:spLocks noGrp="1"/>
          </p:cNvSpPr>
          <p:nvPr>
            <p:ph idx="1"/>
          </p:nvPr>
        </p:nvSpPr>
        <p:spPr/>
        <p:txBody>
          <a:bodyPr>
            <a:normAutofit/>
          </a:bodyPr>
          <a:lstStyle/>
          <a:p>
            <a:r>
              <a:rPr lang="en-US" sz="2800" dirty="0"/>
              <a:t>SFAs that receive meals from a vendor</a:t>
            </a:r>
          </a:p>
          <a:p>
            <a:r>
              <a:rPr lang="en-US" sz="2800" dirty="0"/>
              <a:t>SFAs that are self-prep</a:t>
            </a:r>
          </a:p>
        </p:txBody>
      </p:sp>
      <p:pic>
        <p:nvPicPr>
          <p:cNvPr id="5" name="Picture 4">
            <a:extLst>
              <a:ext uri="{FF2B5EF4-FFF2-40B4-BE49-F238E27FC236}">
                <a16:creationId xmlns:a16="http://schemas.microsoft.com/office/drawing/2014/main" id="{43CB8CF5-8A78-4E14-A7B0-EA99B2888F3E}"/>
              </a:ext>
            </a:extLst>
          </p:cNvPr>
          <p:cNvPicPr>
            <a:picLocks noChangeAspect="1"/>
          </p:cNvPicPr>
          <p:nvPr/>
        </p:nvPicPr>
        <p:blipFill rotWithShape="1">
          <a:blip r:embed="rId5"/>
          <a:srcRect l="4068" r="8761"/>
          <a:stretch/>
        </p:blipFill>
        <p:spPr>
          <a:xfrm>
            <a:off x="26839" y="0"/>
            <a:ext cx="1164652" cy="1108364"/>
          </a:xfrm>
          <a:prstGeom prst="rect">
            <a:avLst/>
          </a:prstGeom>
        </p:spPr>
      </p:pic>
      <p:pic>
        <p:nvPicPr>
          <p:cNvPr id="6" name="There are two different scenarios for nonprogram r">
            <a:hlinkClick r:id="" action="ppaction://media"/>
            <a:extLst>
              <a:ext uri="{FF2B5EF4-FFF2-40B4-BE49-F238E27FC236}">
                <a16:creationId xmlns:a16="http://schemas.microsoft.com/office/drawing/2014/main" id="{8CC2AB52-5BCD-4D81-A359-C9597927E83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40932" y="6041362"/>
            <a:ext cx="609600" cy="609600"/>
          </a:xfrm>
          <a:prstGeom prst="rect">
            <a:avLst/>
          </a:prstGeom>
        </p:spPr>
      </p:pic>
    </p:spTree>
    <p:extLst>
      <p:ext uri="{BB962C8B-B14F-4D97-AF65-F5344CB8AC3E}">
        <p14:creationId xmlns:p14="http://schemas.microsoft.com/office/powerpoint/2010/main" val="410918355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9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SFAs that sell vended meals or ala carte items and have an Identifiable Food Cost</a:t>
            </a:r>
            <a:br>
              <a:rPr lang="en-US" dirty="0"/>
            </a:br>
            <a:br>
              <a:rPr lang="en-US" dirty="0"/>
            </a:br>
            <a:br>
              <a:rPr lang="en-US" dirty="0"/>
            </a:br>
            <a:endParaRPr lang="en-US" dirty="0"/>
          </a:p>
        </p:txBody>
      </p:sp>
      <p:sp>
        <p:nvSpPr>
          <p:cNvPr id="3" name="Content Placeholder 2"/>
          <p:cNvSpPr>
            <a:spLocks noGrp="1"/>
          </p:cNvSpPr>
          <p:nvPr>
            <p:ph idx="1"/>
          </p:nvPr>
        </p:nvSpPr>
        <p:spPr>
          <a:xfrm>
            <a:off x="1167063" y="2129588"/>
            <a:ext cx="9043737" cy="3870227"/>
          </a:xfrm>
        </p:spPr>
        <p:txBody>
          <a:bodyPr>
            <a:normAutofit/>
          </a:bodyPr>
          <a:lstStyle/>
          <a:p>
            <a:r>
              <a:rPr lang="en-US" sz="2800" dirty="0"/>
              <a:t>Milk </a:t>
            </a:r>
          </a:p>
          <a:p>
            <a:r>
              <a:rPr lang="en-US" sz="2800" dirty="0"/>
              <a:t>Juice box</a:t>
            </a:r>
          </a:p>
          <a:p>
            <a:r>
              <a:rPr lang="en-US" sz="2800" dirty="0"/>
              <a:t>Water</a:t>
            </a:r>
          </a:p>
          <a:p>
            <a:r>
              <a:rPr lang="en-US" sz="2800" dirty="0"/>
              <a:t>Vended meals (vended from an outside source)</a:t>
            </a:r>
          </a:p>
        </p:txBody>
      </p:sp>
      <p:pic>
        <p:nvPicPr>
          <p:cNvPr id="4" name="npr2 slide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12283" y="5903662"/>
            <a:ext cx="487363" cy="487363"/>
          </a:xfrm>
          <a:prstGeom prst="rect">
            <a:avLst/>
          </a:prstGeom>
        </p:spPr>
      </p:pic>
      <p:pic>
        <p:nvPicPr>
          <p:cNvPr id="6" name="Picture 5">
            <a:extLst>
              <a:ext uri="{FF2B5EF4-FFF2-40B4-BE49-F238E27FC236}">
                <a16:creationId xmlns:a16="http://schemas.microsoft.com/office/drawing/2014/main" id="{9C57BCEA-E79B-443B-B035-ED4AE81A67D9}"/>
              </a:ext>
            </a:extLst>
          </p:cNvPr>
          <p:cNvPicPr>
            <a:picLocks noChangeAspect="1"/>
          </p:cNvPicPr>
          <p:nvPr/>
        </p:nvPicPr>
        <p:blipFill rotWithShape="1">
          <a:blip r:embed="rId6"/>
          <a:srcRect l="4068" r="8761"/>
          <a:stretch/>
        </p:blipFill>
        <p:spPr>
          <a:xfrm>
            <a:off x="26839" y="0"/>
            <a:ext cx="1164652" cy="1108364"/>
          </a:xfrm>
          <a:prstGeom prst="rect">
            <a:avLst/>
          </a:prstGeom>
        </p:spPr>
      </p:pic>
    </p:spTree>
    <p:extLst>
      <p:ext uri="{BB962C8B-B14F-4D97-AF65-F5344CB8AC3E}">
        <p14:creationId xmlns:p14="http://schemas.microsoft.com/office/powerpoint/2010/main" val="505007086"/>
      </p:ext>
    </p:extLst>
  </p:cSld>
  <p:clrMapOvr>
    <a:masterClrMapping/>
  </p:clrMapOvr>
  <mc:AlternateContent xmlns:mc="http://schemas.openxmlformats.org/markup-compatibility/2006" xmlns:p14="http://schemas.microsoft.com/office/powerpoint/2010/main">
    <mc:Choice Requires="p14">
      <p:transition spd="slow" p14:dur="2000" advTm="49000"/>
    </mc:Choice>
    <mc:Fallback xmlns="">
      <p:transition spd="slow" advTm="4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08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p:txBody>
          <a:bodyPr/>
          <a:lstStyle/>
          <a:p>
            <a:r>
              <a:rPr lang="en-US" dirty="0"/>
              <a:t>USDA </a:t>
            </a:r>
            <a:r>
              <a:rPr lang="en-US" dirty="0" err="1"/>
              <a:t>Nonprogram</a:t>
            </a:r>
            <a:r>
              <a:rPr lang="en-US" dirty="0"/>
              <a:t> Revenue Tool</a:t>
            </a:r>
          </a:p>
        </p:txBody>
      </p:sp>
      <p:pic>
        <p:nvPicPr>
          <p:cNvPr id="2" name="Content Placeholder 1"/>
          <p:cNvPicPr>
            <a:picLocks noGrp="1" noChangeAspect="1"/>
          </p:cNvPicPr>
          <p:nvPr>
            <p:ph idx="1"/>
          </p:nvPr>
        </p:nvPicPr>
        <p:blipFill>
          <a:blip r:embed="rId5"/>
          <a:stretch>
            <a:fillRect/>
          </a:stretch>
        </p:blipFill>
        <p:spPr>
          <a:xfrm>
            <a:off x="1295400" y="1596190"/>
            <a:ext cx="8880021" cy="4191000"/>
          </a:xfrm>
          <a:prstGeom prst="rect">
            <a:avLst/>
          </a:prstGeom>
        </p:spPr>
      </p:pic>
      <p:sp>
        <p:nvSpPr>
          <p:cNvPr id="4" name="Rectangle 3"/>
          <p:cNvSpPr/>
          <p:nvPr/>
        </p:nvSpPr>
        <p:spPr>
          <a:xfrm>
            <a:off x="6930189" y="2923674"/>
            <a:ext cx="1900990" cy="336884"/>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930189" y="3621505"/>
            <a:ext cx="1900990" cy="33688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9907ACD-6A74-42F3-9C41-F68FF45DDAC8}"/>
              </a:ext>
            </a:extLst>
          </p:cNvPr>
          <p:cNvPicPr>
            <a:picLocks noChangeAspect="1"/>
          </p:cNvPicPr>
          <p:nvPr/>
        </p:nvPicPr>
        <p:blipFill rotWithShape="1">
          <a:blip r:embed="rId6"/>
          <a:srcRect l="4068" r="8761"/>
          <a:stretch/>
        </p:blipFill>
        <p:spPr>
          <a:xfrm>
            <a:off x="26839" y="0"/>
            <a:ext cx="1164652" cy="1108364"/>
          </a:xfrm>
          <a:prstGeom prst="rect">
            <a:avLst/>
          </a:prstGeom>
        </p:spPr>
      </p:pic>
      <p:pic>
        <p:nvPicPr>
          <p:cNvPr id="8" name="S F A that sell Nonprogram food which have an iden">
            <a:hlinkClick r:id="" action="ppaction://media"/>
            <a:extLst>
              <a:ext uri="{FF2B5EF4-FFF2-40B4-BE49-F238E27FC236}">
                <a16:creationId xmlns:a16="http://schemas.microsoft.com/office/drawing/2014/main" id="{1F1596F7-679B-465A-A02A-7E006822B74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42145" y="5964219"/>
            <a:ext cx="609600" cy="609600"/>
          </a:xfrm>
          <a:prstGeom prst="rect">
            <a:avLst/>
          </a:prstGeom>
        </p:spPr>
      </p:pic>
    </p:spTree>
    <p:extLst>
      <p:ext uri="{BB962C8B-B14F-4D97-AF65-F5344CB8AC3E}">
        <p14:creationId xmlns:p14="http://schemas.microsoft.com/office/powerpoint/2010/main" val="1800209283"/>
      </p:ext>
    </p:extLst>
  </p:cSld>
  <p:clrMapOvr>
    <a:masterClrMapping/>
  </p:clrMapOvr>
  <mc:AlternateContent xmlns:mc="http://schemas.openxmlformats.org/markup-compatibility/2006" xmlns:p14="http://schemas.microsoft.com/office/powerpoint/2010/main">
    <mc:Choice Requires="p14">
      <p:transition spd="slow" p14:dur="2000" advTm="27000"/>
    </mc:Choice>
    <mc:Fallback xmlns="">
      <p:transition spd="slow" advTm="2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11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SFAs that are self-prep</a:t>
            </a:r>
          </a:p>
        </p:txBody>
      </p:sp>
      <p:sp>
        <p:nvSpPr>
          <p:cNvPr id="3" name="Content Placeholder 2"/>
          <p:cNvSpPr>
            <a:spLocks noGrp="1"/>
          </p:cNvSpPr>
          <p:nvPr>
            <p:ph idx="1"/>
          </p:nvPr>
        </p:nvSpPr>
        <p:spPr/>
        <p:txBody>
          <a:bodyPr/>
          <a:lstStyle/>
          <a:p>
            <a:r>
              <a:rPr lang="en-US" sz="2800" dirty="0"/>
              <a:t>Must complete the:</a:t>
            </a:r>
          </a:p>
          <a:p>
            <a:pPr lvl="1"/>
            <a:r>
              <a:rPr lang="en-US" sz="2800" dirty="0"/>
              <a:t>USDA </a:t>
            </a:r>
            <a:r>
              <a:rPr lang="en-US" sz="2800" dirty="0" err="1"/>
              <a:t>Nonprogram</a:t>
            </a:r>
            <a:r>
              <a:rPr lang="en-US" sz="2800" dirty="0"/>
              <a:t> Revenue Tool</a:t>
            </a:r>
          </a:p>
          <a:p>
            <a:pPr lvl="1"/>
            <a:r>
              <a:rPr lang="en-US" sz="2800" dirty="0"/>
              <a:t>HCNP NPR 2020 </a:t>
            </a:r>
          </a:p>
          <a:p>
            <a:pPr marL="0" indent="0">
              <a:buNone/>
            </a:pPr>
            <a:endParaRPr lang="en-US" dirty="0"/>
          </a:p>
        </p:txBody>
      </p:sp>
      <p:pic>
        <p:nvPicPr>
          <p:cNvPr id="5" name="Picture 4">
            <a:extLst>
              <a:ext uri="{FF2B5EF4-FFF2-40B4-BE49-F238E27FC236}">
                <a16:creationId xmlns:a16="http://schemas.microsoft.com/office/drawing/2014/main" id="{6939BA5F-F931-4CD0-AA76-9F396C6823A3}"/>
              </a:ext>
            </a:extLst>
          </p:cNvPr>
          <p:cNvPicPr>
            <a:picLocks noChangeAspect="1"/>
          </p:cNvPicPr>
          <p:nvPr/>
        </p:nvPicPr>
        <p:blipFill rotWithShape="1">
          <a:blip r:embed="rId5"/>
          <a:srcRect l="4068" r="8761"/>
          <a:stretch/>
        </p:blipFill>
        <p:spPr>
          <a:xfrm>
            <a:off x="26839" y="0"/>
            <a:ext cx="1164652" cy="1108364"/>
          </a:xfrm>
          <a:prstGeom prst="rect">
            <a:avLst/>
          </a:prstGeom>
        </p:spPr>
      </p:pic>
      <p:pic>
        <p:nvPicPr>
          <p:cNvPr id="6" name="H C N P NPR 2020 calculates the program food cost">
            <a:hlinkClick r:id="" action="ppaction://media"/>
            <a:extLst>
              <a:ext uri="{FF2B5EF4-FFF2-40B4-BE49-F238E27FC236}">
                <a16:creationId xmlns:a16="http://schemas.microsoft.com/office/drawing/2014/main" id="{3B65CFCD-64B0-4174-A586-98E01DEDCEE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51690" y="6027915"/>
            <a:ext cx="609600" cy="609600"/>
          </a:xfrm>
          <a:prstGeom prst="rect">
            <a:avLst/>
          </a:prstGeom>
        </p:spPr>
      </p:pic>
    </p:spTree>
    <p:extLst>
      <p:ext uri="{BB962C8B-B14F-4D97-AF65-F5344CB8AC3E}">
        <p14:creationId xmlns:p14="http://schemas.microsoft.com/office/powerpoint/2010/main" val="180060321"/>
      </p:ext>
    </p:extLst>
  </p:cSld>
  <p:clrMapOvr>
    <a:masterClrMapping/>
  </p:clrMapOvr>
  <mc:AlternateContent xmlns:mc="http://schemas.openxmlformats.org/markup-compatibility/2006" xmlns:p14="http://schemas.microsoft.com/office/powerpoint/2010/main">
    <mc:Choice Requires="p14">
      <p:transition spd="slow" p14:dur="2000" advTm="16000"/>
    </mc:Choice>
    <mc:Fallback xmlns="">
      <p:transition spd="slow" advTm="1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77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SELF-PREP SFAs</a:t>
            </a:r>
            <a:br>
              <a:rPr lang="en-US" dirty="0"/>
            </a:br>
            <a:r>
              <a:rPr lang="en-US" dirty="0"/>
              <a:t>TIME PERIOD FOR HCNP NPR</a:t>
            </a:r>
          </a:p>
        </p:txBody>
      </p:sp>
      <p:sp>
        <p:nvSpPr>
          <p:cNvPr id="3" name="Content Placeholder 2"/>
          <p:cNvSpPr>
            <a:spLocks noGrp="1"/>
          </p:cNvSpPr>
          <p:nvPr>
            <p:ph idx="1"/>
          </p:nvPr>
        </p:nvSpPr>
        <p:spPr/>
        <p:txBody>
          <a:bodyPr>
            <a:normAutofit/>
          </a:bodyPr>
          <a:lstStyle/>
          <a:p>
            <a:r>
              <a:rPr lang="en-US" dirty="0"/>
              <a:t>SFAs will separate their </a:t>
            </a:r>
            <a:r>
              <a:rPr lang="en-US" dirty="0" err="1"/>
              <a:t>nonprogram</a:t>
            </a:r>
            <a:r>
              <a:rPr lang="en-US" dirty="0"/>
              <a:t> foods costs from their program food costs for a period of at least 5 consecutive operative days from a closed fiscal year. </a:t>
            </a:r>
          </a:p>
          <a:p>
            <a:r>
              <a:rPr lang="en-US" dirty="0"/>
              <a:t>These selected days must represent typical food service operations. Assessments cannot include data from summer school, holidays, or vacations or special circumstances that might distort the program and </a:t>
            </a:r>
            <a:r>
              <a:rPr lang="en-US" dirty="0" err="1"/>
              <a:t>nonprogram</a:t>
            </a:r>
            <a:r>
              <a:rPr lang="en-US" dirty="0"/>
              <a:t> food data. </a:t>
            </a:r>
          </a:p>
        </p:txBody>
      </p:sp>
      <p:pic>
        <p:nvPicPr>
          <p:cNvPr id="4" name="npr2 slide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75130" y="6041362"/>
            <a:ext cx="487363" cy="487363"/>
          </a:xfrm>
          <a:prstGeom prst="rect">
            <a:avLst/>
          </a:prstGeom>
        </p:spPr>
      </p:pic>
      <p:pic>
        <p:nvPicPr>
          <p:cNvPr id="6" name="Picture 5">
            <a:extLst>
              <a:ext uri="{FF2B5EF4-FFF2-40B4-BE49-F238E27FC236}">
                <a16:creationId xmlns:a16="http://schemas.microsoft.com/office/drawing/2014/main" id="{BD9034D3-80D9-4BBC-AD4B-D9924B912257}"/>
              </a:ext>
            </a:extLst>
          </p:cNvPr>
          <p:cNvPicPr>
            <a:picLocks noChangeAspect="1"/>
          </p:cNvPicPr>
          <p:nvPr/>
        </p:nvPicPr>
        <p:blipFill rotWithShape="1">
          <a:blip r:embed="rId6"/>
          <a:srcRect l="4068" r="8761"/>
          <a:stretch/>
        </p:blipFill>
        <p:spPr>
          <a:xfrm>
            <a:off x="26839" y="0"/>
            <a:ext cx="1164652" cy="1108364"/>
          </a:xfrm>
          <a:prstGeom prst="rect">
            <a:avLst/>
          </a:prstGeom>
        </p:spPr>
      </p:pic>
    </p:spTree>
    <p:extLst>
      <p:ext uri="{BB962C8B-B14F-4D97-AF65-F5344CB8AC3E}">
        <p14:creationId xmlns:p14="http://schemas.microsoft.com/office/powerpoint/2010/main" val="579347225"/>
      </p:ext>
    </p:extLst>
  </p:cSld>
  <p:clrMapOvr>
    <a:masterClrMapping/>
  </p:clrMapOvr>
  <mc:AlternateContent xmlns:mc="http://schemas.openxmlformats.org/markup-compatibility/2006" xmlns:p14="http://schemas.microsoft.com/office/powerpoint/2010/main">
    <mc:Choice Requires="p14">
      <p:transition spd="slow" p14:dur="2000" advTm="29000"/>
    </mc:Choice>
    <mc:Fallback xmlns="">
      <p:transition spd="slow" advTm="2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47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4026" y="152400"/>
            <a:ext cx="8791575" cy="646331"/>
          </a:xfrm>
          <a:prstGeom prst="rect">
            <a:avLst/>
          </a:prstGeom>
        </p:spPr>
        <p:txBody>
          <a:bodyPr>
            <a:spAutoFit/>
          </a:bodyPr>
          <a:lstStyle/>
          <a:p>
            <a:pPr algn="ctr" eaLnBrk="1" hangingPunct="1">
              <a:defRPr/>
            </a:pPr>
            <a:r>
              <a:rPr lang="en-US" altLang="en-US" sz="3600" spc="-100" dirty="0">
                <a:solidFill>
                  <a:srgbClr val="0070C0"/>
                </a:solidFill>
                <a:latin typeface="Arial" panose="020B0604020202020204" pitchFamily="34" charset="0"/>
              </a:rPr>
              <a:t>Administrative Review Structure</a:t>
            </a:r>
            <a:endParaRPr lang="en-US" sz="3600" dirty="0">
              <a:solidFill>
                <a:srgbClr val="0070C0"/>
              </a:solidFill>
              <a:latin typeface="Cambria"/>
            </a:endParaRPr>
          </a:p>
        </p:txBody>
      </p:sp>
      <p:graphicFrame>
        <p:nvGraphicFramePr>
          <p:cNvPr id="6" name="Content Placeholder 4"/>
          <p:cNvGraphicFramePr>
            <a:graphicFrameLocks/>
          </p:cNvGraphicFramePr>
          <p:nvPr/>
        </p:nvGraphicFramePr>
        <p:xfrm>
          <a:off x="762731" y="922338"/>
          <a:ext cx="11068337" cy="5646896"/>
        </p:xfrm>
        <a:graphic>
          <a:graphicData uri="http://schemas.openxmlformats.org/drawingml/2006/table">
            <a:tbl>
              <a:tblPr firstRow="1" bandRow="1">
                <a:tableStyleId>{5C22544A-7EE6-4342-B048-85BDC9FD1C3A}</a:tableStyleId>
              </a:tblPr>
              <a:tblGrid>
                <a:gridCol w="2413397">
                  <a:extLst>
                    <a:ext uri="{9D8B030D-6E8A-4147-A177-3AD203B41FA5}">
                      <a16:colId xmlns:a16="http://schemas.microsoft.com/office/drawing/2014/main" val="20000"/>
                    </a:ext>
                  </a:extLst>
                </a:gridCol>
                <a:gridCol w="2163735">
                  <a:extLst>
                    <a:ext uri="{9D8B030D-6E8A-4147-A177-3AD203B41FA5}">
                      <a16:colId xmlns:a16="http://schemas.microsoft.com/office/drawing/2014/main" val="20001"/>
                    </a:ext>
                  </a:extLst>
                </a:gridCol>
                <a:gridCol w="2163735">
                  <a:extLst>
                    <a:ext uri="{9D8B030D-6E8A-4147-A177-3AD203B41FA5}">
                      <a16:colId xmlns:a16="http://schemas.microsoft.com/office/drawing/2014/main" val="20002"/>
                    </a:ext>
                  </a:extLst>
                </a:gridCol>
                <a:gridCol w="2163735">
                  <a:extLst>
                    <a:ext uri="{9D8B030D-6E8A-4147-A177-3AD203B41FA5}">
                      <a16:colId xmlns:a16="http://schemas.microsoft.com/office/drawing/2014/main" val="20003"/>
                    </a:ext>
                  </a:extLst>
                </a:gridCol>
                <a:gridCol w="2163735">
                  <a:extLst>
                    <a:ext uri="{9D8B030D-6E8A-4147-A177-3AD203B41FA5}">
                      <a16:colId xmlns:a16="http://schemas.microsoft.com/office/drawing/2014/main" val="20004"/>
                    </a:ext>
                  </a:extLst>
                </a:gridCol>
              </a:tblGrid>
              <a:tr h="554851">
                <a:tc>
                  <a:txBody>
                    <a:bodyPr/>
                    <a:lstStyle/>
                    <a:p>
                      <a:pPr algn="ctr"/>
                      <a:r>
                        <a:rPr lang="en-US" sz="1600" dirty="0">
                          <a:solidFill>
                            <a:schemeClr val="tx1"/>
                          </a:solidFill>
                        </a:rPr>
                        <a:t>Section </a:t>
                      </a:r>
                      <a:r>
                        <a:rPr lang="en-US" sz="1600" baseline="0" dirty="0">
                          <a:solidFill>
                            <a:schemeClr val="tx1"/>
                          </a:solidFill>
                        </a:rPr>
                        <a:t>1</a:t>
                      </a:r>
                      <a:endParaRPr lang="en-US" sz="1600" dirty="0">
                        <a:solidFill>
                          <a:schemeClr val="tx1"/>
                        </a:solidFill>
                      </a:endParaRPr>
                    </a:p>
                  </a:txBody>
                  <a:tcPr marT="45595" marB="45595">
                    <a:solidFill>
                      <a:schemeClr val="accent2">
                        <a:lumMod val="75000"/>
                      </a:schemeClr>
                    </a:solidFill>
                  </a:tcPr>
                </a:tc>
                <a:tc>
                  <a:txBody>
                    <a:bodyPr/>
                    <a:lstStyle/>
                    <a:p>
                      <a:pPr algn="ctr"/>
                      <a:r>
                        <a:rPr lang="en-US" sz="1600" baseline="0" dirty="0">
                          <a:solidFill>
                            <a:schemeClr val="tx1"/>
                          </a:solidFill>
                        </a:rPr>
                        <a:t>Section 2</a:t>
                      </a:r>
                    </a:p>
                  </a:txBody>
                  <a:tcPr marT="45595" marB="45595">
                    <a:solidFill>
                      <a:schemeClr val="accent2">
                        <a:lumMod val="75000"/>
                      </a:schemeClr>
                    </a:solidFill>
                  </a:tcPr>
                </a:tc>
                <a:tc>
                  <a:txBody>
                    <a:bodyPr/>
                    <a:lstStyle/>
                    <a:p>
                      <a:pPr algn="ctr"/>
                      <a:r>
                        <a:rPr lang="en-US" sz="1600" baseline="0" dirty="0">
                          <a:solidFill>
                            <a:schemeClr val="tx1"/>
                          </a:solidFill>
                        </a:rPr>
                        <a:t>Section 3</a:t>
                      </a:r>
                    </a:p>
                  </a:txBody>
                  <a:tcPr marT="45595" marB="45595">
                    <a:solidFill>
                      <a:schemeClr val="accent2">
                        <a:lumMod val="75000"/>
                      </a:schemeClr>
                    </a:solidFill>
                  </a:tcPr>
                </a:tc>
                <a:tc>
                  <a:txBody>
                    <a:bodyPr/>
                    <a:lstStyle/>
                    <a:p>
                      <a:pPr algn="ctr"/>
                      <a:r>
                        <a:rPr lang="en-US" sz="1600" baseline="0" dirty="0">
                          <a:solidFill>
                            <a:schemeClr val="tx1"/>
                          </a:solidFill>
                        </a:rPr>
                        <a:t>Section 4</a:t>
                      </a:r>
                    </a:p>
                    <a:p>
                      <a:pPr algn="ctr"/>
                      <a:endParaRPr lang="en-US" sz="1600" baseline="0" dirty="0">
                        <a:solidFill>
                          <a:schemeClr val="tx1"/>
                        </a:solidFill>
                      </a:endParaRPr>
                    </a:p>
                  </a:txBody>
                  <a:tcPr marT="45595" marB="45595">
                    <a:solidFill>
                      <a:schemeClr val="accent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Section </a:t>
                      </a:r>
                      <a:r>
                        <a:rPr lang="en-US" sz="1600" baseline="0" dirty="0">
                          <a:solidFill>
                            <a:schemeClr val="tx1"/>
                          </a:solidFill>
                        </a:rPr>
                        <a:t>5</a:t>
                      </a:r>
                      <a:endParaRPr lang="en-US" sz="1600" dirty="0">
                        <a:solidFill>
                          <a:schemeClr val="tx1"/>
                        </a:solidFill>
                      </a:endParaRPr>
                    </a:p>
                    <a:p>
                      <a:pPr algn="ctr"/>
                      <a:endParaRPr lang="en-US" sz="1600" baseline="0" dirty="0">
                        <a:solidFill>
                          <a:schemeClr val="tx1"/>
                        </a:solidFill>
                      </a:endParaRPr>
                    </a:p>
                  </a:txBody>
                  <a:tcPr marT="45595" marB="45595">
                    <a:solidFill>
                      <a:schemeClr val="accent2">
                        <a:lumMod val="75000"/>
                      </a:schemeClr>
                    </a:solidFill>
                  </a:tcPr>
                </a:tc>
                <a:extLst>
                  <a:ext uri="{0D108BD9-81ED-4DB2-BD59-A6C34878D82A}">
                    <a16:rowId xmlns:a16="http://schemas.microsoft.com/office/drawing/2014/main" val="10000"/>
                  </a:ext>
                </a:extLst>
              </a:tr>
              <a:tr h="5068026">
                <a:tc>
                  <a:txBody>
                    <a:bodyPr/>
                    <a:lstStyle/>
                    <a:p>
                      <a:r>
                        <a:rPr lang="en-US" sz="1600" b="1" dirty="0">
                          <a:solidFill>
                            <a:schemeClr val="bg1">
                              <a:lumMod val="25000"/>
                            </a:schemeClr>
                          </a:solidFill>
                        </a:rPr>
                        <a:t>Access</a:t>
                      </a:r>
                      <a:r>
                        <a:rPr lang="en-US" sz="1600" b="1" baseline="0" dirty="0">
                          <a:solidFill>
                            <a:schemeClr val="bg1">
                              <a:lumMod val="25000"/>
                            </a:schemeClr>
                          </a:solidFill>
                        </a:rPr>
                        <a:t> &amp; Reimbursement</a:t>
                      </a:r>
                    </a:p>
                    <a:p>
                      <a:endParaRPr lang="en-US" sz="1600" b="1" baseline="0" dirty="0">
                        <a:solidFill>
                          <a:schemeClr val="bg1">
                            <a:lumMod val="25000"/>
                          </a:schemeClr>
                        </a:solidFill>
                      </a:endParaRPr>
                    </a:p>
                    <a:p>
                      <a:pPr marL="231775" indent="-115888">
                        <a:spcAft>
                          <a:spcPts val="600"/>
                        </a:spcAft>
                        <a:buFont typeface="Arial" pitchFamily="34" charset="0"/>
                        <a:buChar char="•"/>
                      </a:pPr>
                      <a:r>
                        <a:rPr lang="en-US" sz="1600" baseline="0" dirty="0">
                          <a:solidFill>
                            <a:schemeClr val="bg1">
                              <a:lumMod val="25000"/>
                            </a:schemeClr>
                          </a:solidFill>
                        </a:rPr>
                        <a:t>Eligibility Determination</a:t>
                      </a:r>
                    </a:p>
                    <a:p>
                      <a:pPr marL="231775" marR="0" indent="-115888"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1600" baseline="0" dirty="0">
                          <a:solidFill>
                            <a:schemeClr val="bg1">
                              <a:lumMod val="25000"/>
                            </a:schemeClr>
                          </a:solidFill>
                        </a:rPr>
                        <a:t>Benefit Issuance</a:t>
                      </a:r>
                    </a:p>
                    <a:p>
                      <a:pPr marL="231775" indent="-115888">
                        <a:spcAft>
                          <a:spcPts val="600"/>
                        </a:spcAft>
                        <a:buFont typeface="Arial" pitchFamily="34" charset="0"/>
                        <a:buChar char="•"/>
                      </a:pPr>
                      <a:r>
                        <a:rPr lang="en-US" sz="1600" dirty="0">
                          <a:solidFill>
                            <a:schemeClr val="bg1">
                              <a:lumMod val="25000"/>
                            </a:schemeClr>
                          </a:solidFill>
                        </a:rPr>
                        <a:t>Verification</a:t>
                      </a:r>
                    </a:p>
                    <a:p>
                      <a:pPr marL="231775" indent="-115888">
                        <a:spcAft>
                          <a:spcPts val="600"/>
                        </a:spcAft>
                        <a:buFont typeface="Arial" pitchFamily="34" charset="0"/>
                        <a:buChar char="•"/>
                      </a:pPr>
                      <a:r>
                        <a:rPr lang="en-US" sz="1600" dirty="0">
                          <a:solidFill>
                            <a:schemeClr val="bg1">
                              <a:lumMod val="25000"/>
                            </a:schemeClr>
                          </a:solidFill>
                        </a:rPr>
                        <a:t>Meal Counting,</a:t>
                      </a:r>
                      <a:r>
                        <a:rPr lang="en-US" sz="1600" baseline="0" dirty="0">
                          <a:solidFill>
                            <a:schemeClr val="bg1">
                              <a:lumMod val="25000"/>
                            </a:schemeClr>
                          </a:solidFill>
                        </a:rPr>
                        <a:t> Claiming and Reimbursement</a:t>
                      </a:r>
                      <a:endParaRPr lang="en-US" sz="1600" dirty="0">
                        <a:solidFill>
                          <a:schemeClr val="bg1">
                            <a:lumMod val="25000"/>
                          </a:schemeClr>
                        </a:solidFill>
                      </a:endParaRPr>
                    </a:p>
                    <a:p>
                      <a:pPr>
                        <a:spcAft>
                          <a:spcPts val="600"/>
                        </a:spcAft>
                      </a:pPr>
                      <a:endParaRPr lang="en-US" sz="1600" dirty="0">
                        <a:solidFill>
                          <a:schemeClr val="bg1">
                            <a:lumMod val="25000"/>
                          </a:schemeClr>
                        </a:solidFill>
                      </a:endParaRPr>
                    </a:p>
                  </a:txBody>
                  <a:tcPr marT="45595" marB="45595">
                    <a:solidFill>
                      <a:schemeClr val="accent3">
                        <a:lumMod val="20000"/>
                        <a:lumOff val="80000"/>
                      </a:schemeClr>
                    </a:solidFill>
                  </a:tcPr>
                </a:tc>
                <a:tc>
                  <a:txBody>
                    <a:bodyPr/>
                    <a:lstStyle/>
                    <a:p>
                      <a:r>
                        <a:rPr lang="en-US" sz="1600" b="1" dirty="0">
                          <a:solidFill>
                            <a:schemeClr val="bg1">
                              <a:lumMod val="25000"/>
                            </a:schemeClr>
                          </a:solidFill>
                        </a:rPr>
                        <a:t>Nutritional</a:t>
                      </a:r>
                      <a:r>
                        <a:rPr lang="en-US" sz="1600" b="1" baseline="0" dirty="0">
                          <a:solidFill>
                            <a:schemeClr val="bg1">
                              <a:lumMod val="25000"/>
                            </a:schemeClr>
                          </a:solidFill>
                        </a:rPr>
                        <a:t> Quality/Meal Pattern</a:t>
                      </a:r>
                    </a:p>
                    <a:p>
                      <a:pPr marL="231775" indent="-115888">
                        <a:spcAft>
                          <a:spcPts val="600"/>
                        </a:spcAft>
                        <a:buFont typeface="Arial" pitchFamily="34" charset="0"/>
                        <a:buChar char="•"/>
                      </a:pPr>
                      <a:r>
                        <a:rPr lang="en-US" sz="1600" baseline="0" dirty="0">
                          <a:solidFill>
                            <a:schemeClr val="bg1">
                              <a:lumMod val="25000"/>
                            </a:schemeClr>
                          </a:solidFill>
                        </a:rPr>
                        <a:t>Meal Components</a:t>
                      </a:r>
                    </a:p>
                    <a:p>
                      <a:pPr marL="231775" indent="-115888">
                        <a:spcAft>
                          <a:spcPts val="600"/>
                        </a:spcAft>
                        <a:buFont typeface="Arial" pitchFamily="34" charset="0"/>
                        <a:buChar char="•"/>
                      </a:pPr>
                      <a:r>
                        <a:rPr lang="en-US" sz="1600" baseline="0" dirty="0">
                          <a:solidFill>
                            <a:schemeClr val="bg1">
                              <a:lumMod val="25000"/>
                            </a:schemeClr>
                          </a:solidFill>
                        </a:rPr>
                        <a:t>Offer versus Serve</a:t>
                      </a:r>
                    </a:p>
                    <a:p>
                      <a:pPr marL="231775" marR="0" indent="-115888"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1600" baseline="0" dirty="0">
                          <a:solidFill>
                            <a:schemeClr val="bg1">
                              <a:lumMod val="25000"/>
                            </a:schemeClr>
                          </a:solidFill>
                        </a:rPr>
                        <a:t>Dietary Specifications and Nutrient Analysis</a:t>
                      </a:r>
                    </a:p>
                    <a:p>
                      <a:pPr marL="231775" indent="-115888">
                        <a:spcAft>
                          <a:spcPts val="600"/>
                        </a:spcAft>
                        <a:buFont typeface="Arial" pitchFamily="34" charset="0"/>
                        <a:buNone/>
                      </a:pPr>
                      <a:endParaRPr lang="en-US" sz="1600" dirty="0">
                        <a:solidFill>
                          <a:schemeClr val="bg1">
                            <a:lumMod val="25000"/>
                          </a:schemeClr>
                        </a:solidFill>
                      </a:endParaRPr>
                    </a:p>
                    <a:p>
                      <a:endParaRPr lang="en-US" sz="1600" dirty="0">
                        <a:solidFill>
                          <a:schemeClr val="bg1">
                            <a:lumMod val="25000"/>
                          </a:schemeClr>
                        </a:solidFill>
                      </a:endParaRPr>
                    </a:p>
                  </a:txBody>
                  <a:tcPr marT="45595" marB="45595">
                    <a:solidFill>
                      <a:schemeClr val="accent3">
                        <a:lumMod val="20000"/>
                        <a:lumOff val="80000"/>
                      </a:schemeClr>
                    </a:solidFill>
                  </a:tcPr>
                </a:tc>
                <a:tc>
                  <a:txBody>
                    <a:bodyPr/>
                    <a:lstStyle/>
                    <a:p>
                      <a:r>
                        <a:rPr lang="en-US" sz="1600" b="1" dirty="0">
                          <a:solidFill>
                            <a:schemeClr val="bg1">
                              <a:lumMod val="25000"/>
                            </a:schemeClr>
                          </a:solidFill>
                        </a:rPr>
                        <a:t>Resource Management</a:t>
                      </a:r>
                    </a:p>
                    <a:p>
                      <a:endParaRPr lang="en-US" sz="1600" b="1" dirty="0">
                        <a:solidFill>
                          <a:schemeClr val="bg1">
                            <a:lumMod val="25000"/>
                          </a:schemeClr>
                        </a:solidFill>
                      </a:endParaRPr>
                    </a:p>
                    <a:p>
                      <a:pPr marL="231775" indent="-115888">
                        <a:spcAft>
                          <a:spcPts val="600"/>
                        </a:spcAft>
                        <a:buFont typeface="Arial" pitchFamily="34" charset="0"/>
                        <a:buChar char="•"/>
                      </a:pPr>
                      <a:r>
                        <a:rPr lang="en-US" sz="1600" baseline="0" dirty="0">
                          <a:solidFill>
                            <a:schemeClr val="bg1">
                              <a:lumMod val="25000"/>
                            </a:schemeClr>
                          </a:solidFill>
                        </a:rPr>
                        <a:t>Nonprofit School Food Service Account</a:t>
                      </a:r>
                    </a:p>
                    <a:p>
                      <a:pPr marL="231775" indent="-115888">
                        <a:spcAft>
                          <a:spcPts val="600"/>
                        </a:spcAft>
                        <a:buFont typeface="Arial" pitchFamily="34" charset="0"/>
                        <a:buChar char="•"/>
                      </a:pPr>
                      <a:r>
                        <a:rPr lang="en-US" sz="1600" baseline="0" dirty="0">
                          <a:solidFill>
                            <a:schemeClr val="bg1">
                              <a:lumMod val="25000"/>
                            </a:schemeClr>
                          </a:solidFill>
                        </a:rPr>
                        <a:t>Paid Lunch Equity</a:t>
                      </a:r>
                    </a:p>
                    <a:p>
                      <a:pPr marL="231775" indent="-115888">
                        <a:spcAft>
                          <a:spcPts val="600"/>
                        </a:spcAft>
                        <a:buFont typeface="Arial" pitchFamily="34" charset="0"/>
                        <a:buChar char="•"/>
                      </a:pPr>
                      <a:r>
                        <a:rPr lang="en-US" sz="1600" baseline="0" dirty="0">
                          <a:solidFill>
                            <a:schemeClr val="bg1">
                              <a:lumMod val="25000"/>
                            </a:schemeClr>
                          </a:solidFill>
                        </a:rPr>
                        <a:t>Revenue from Non-program Foods</a:t>
                      </a:r>
                    </a:p>
                    <a:p>
                      <a:pPr marL="231775" indent="-115888">
                        <a:spcAft>
                          <a:spcPts val="600"/>
                        </a:spcAft>
                        <a:buFont typeface="Arial" pitchFamily="34" charset="0"/>
                        <a:buChar char="•"/>
                      </a:pPr>
                      <a:r>
                        <a:rPr lang="en-US" sz="1600" baseline="0" dirty="0">
                          <a:solidFill>
                            <a:schemeClr val="bg1">
                              <a:lumMod val="25000"/>
                            </a:schemeClr>
                          </a:solidFill>
                        </a:rPr>
                        <a:t>Indirect Costs</a:t>
                      </a:r>
                    </a:p>
                    <a:p>
                      <a:pPr marL="115887" indent="0">
                        <a:spcAft>
                          <a:spcPts val="0"/>
                        </a:spcAft>
                        <a:buFont typeface="Arial" pitchFamily="34" charset="0"/>
                        <a:buNone/>
                      </a:pPr>
                      <a:endParaRPr lang="en-US" sz="1600" dirty="0">
                        <a:solidFill>
                          <a:schemeClr val="bg1">
                            <a:lumMod val="25000"/>
                          </a:schemeClr>
                        </a:solidFill>
                      </a:endParaRPr>
                    </a:p>
                  </a:txBody>
                  <a:tcPr marT="45595" marB="45595">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lumMod val="25000"/>
                            </a:prstClr>
                          </a:solidFill>
                          <a:effectLst/>
                          <a:uLnTx/>
                          <a:uFillTx/>
                          <a:latin typeface="+mn-lt"/>
                        </a:rPr>
                        <a:t>General Program Compliance</a:t>
                      </a:r>
                    </a:p>
                    <a:p>
                      <a:pPr marL="231775" marR="0" lvl="0" indent="-115888"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white">
                            <a:lumMod val="25000"/>
                          </a:prstClr>
                        </a:solidFill>
                        <a:effectLst/>
                        <a:uLnTx/>
                        <a:uFillTx/>
                        <a:latin typeface="+mn-lt"/>
                      </a:endParaRPr>
                    </a:p>
                    <a:p>
                      <a:pPr marL="231775" marR="0" lvl="0" indent="-115888"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1600" b="0" i="0" u="none" strike="noStrike" kern="1200" cap="none" spc="0" normalizeH="0" baseline="0" noProof="0" dirty="0">
                          <a:ln>
                            <a:noFill/>
                          </a:ln>
                          <a:solidFill>
                            <a:prstClr val="white">
                              <a:lumMod val="25000"/>
                            </a:prstClr>
                          </a:solidFill>
                          <a:effectLst/>
                          <a:uLnTx/>
                          <a:uFillTx/>
                          <a:latin typeface="+mn-lt"/>
                        </a:rPr>
                        <a:t>Civil Rights</a:t>
                      </a:r>
                    </a:p>
                    <a:p>
                      <a:pPr marL="231775" marR="0" lvl="0" indent="-115888"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1600" b="0" i="0" u="none" strike="noStrike" kern="1200" cap="none" spc="0" normalizeH="0" baseline="0" noProof="0" dirty="0">
                          <a:ln>
                            <a:noFill/>
                          </a:ln>
                          <a:solidFill>
                            <a:prstClr val="white">
                              <a:lumMod val="25000"/>
                            </a:prstClr>
                          </a:solidFill>
                          <a:effectLst/>
                          <a:uLnTx/>
                          <a:uFillTx/>
                          <a:latin typeface="+mn-lt"/>
                        </a:rPr>
                        <a:t>On-site Monitoring</a:t>
                      </a:r>
                    </a:p>
                    <a:p>
                      <a:pPr marL="231775" marR="0" lvl="0" indent="-115888"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1600" b="0" i="0" u="none" strike="noStrike" kern="1200" cap="none" spc="0" normalizeH="0" baseline="0" noProof="0" dirty="0">
                          <a:ln>
                            <a:noFill/>
                          </a:ln>
                          <a:solidFill>
                            <a:prstClr val="white">
                              <a:lumMod val="25000"/>
                            </a:prstClr>
                          </a:solidFill>
                          <a:effectLst/>
                          <a:uLnTx/>
                          <a:uFillTx/>
                          <a:latin typeface="+mn-lt"/>
                        </a:rPr>
                        <a:t>Local Wellness Policy</a:t>
                      </a:r>
                    </a:p>
                    <a:p>
                      <a:pPr marL="231775" marR="0" lvl="0" indent="-115888"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1600" b="0" i="0" u="none" strike="noStrike" kern="1200" cap="none" spc="0" normalizeH="0" baseline="0" noProof="0" dirty="0">
                          <a:ln>
                            <a:noFill/>
                          </a:ln>
                          <a:solidFill>
                            <a:prstClr val="white">
                              <a:lumMod val="25000"/>
                            </a:prstClr>
                          </a:solidFill>
                          <a:effectLst/>
                          <a:uLnTx/>
                          <a:uFillTx/>
                          <a:latin typeface="+mn-lt"/>
                        </a:rPr>
                        <a:t>SMART Snack </a:t>
                      </a:r>
                      <a:r>
                        <a:rPr kumimoji="0" lang="en-US" sz="1200" b="0" i="0" u="none" strike="noStrike" kern="1200" cap="none" spc="0" normalizeH="0" baseline="0" noProof="0" dirty="0">
                          <a:ln>
                            <a:noFill/>
                          </a:ln>
                          <a:solidFill>
                            <a:prstClr val="white">
                              <a:lumMod val="25000"/>
                            </a:prstClr>
                          </a:solidFill>
                          <a:effectLst/>
                          <a:uLnTx/>
                          <a:uFillTx/>
                          <a:latin typeface="+mn-lt"/>
                        </a:rPr>
                        <a:t>(Competitive Foods)</a:t>
                      </a:r>
                    </a:p>
                    <a:p>
                      <a:pPr marL="231775" marR="0" lvl="0" indent="-115888"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1600" b="0" i="0" u="none" strike="noStrike" kern="1200" cap="none" spc="0" normalizeH="0" baseline="0" noProof="0" dirty="0">
                          <a:ln>
                            <a:noFill/>
                          </a:ln>
                          <a:solidFill>
                            <a:prstClr val="white">
                              <a:lumMod val="25000"/>
                            </a:prstClr>
                          </a:solidFill>
                          <a:effectLst/>
                          <a:uLnTx/>
                          <a:uFillTx/>
                          <a:latin typeface="+mn-lt"/>
                        </a:rPr>
                        <a:t>Professional Standards    </a:t>
                      </a:r>
                    </a:p>
                    <a:p>
                      <a:pPr marL="231775" marR="0" lvl="0" indent="-115888"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1600" b="0" i="0" u="none" strike="noStrike" kern="1200" cap="none" spc="0" normalizeH="0" baseline="0" noProof="0" dirty="0">
                          <a:ln>
                            <a:noFill/>
                          </a:ln>
                          <a:solidFill>
                            <a:prstClr val="white">
                              <a:lumMod val="25000"/>
                            </a:prstClr>
                          </a:solidFill>
                          <a:effectLst/>
                          <a:uLnTx/>
                          <a:uFillTx/>
                          <a:latin typeface="+mn-lt"/>
                        </a:rPr>
                        <a:t>Water</a:t>
                      </a:r>
                    </a:p>
                    <a:p>
                      <a:pPr marL="231775" marR="0" lvl="0" indent="-115888" algn="l"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sz="1600" b="0" i="0" u="none" strike="noStrike" kern="1200" cap="none" spc="0" normalizeH="0" baseline="0" noProof="0" dirty="0">
                          <a:ln>
                            <a:noFill/>
                          </a:ln>
                          <a:solidFill>
                            <a:prstClr val="white">
                              <a:lumMod val="25000"/>
                            </a:prstClr>
                          </a:solidFill>
                          <a:effectLst/>
                          <a:uLnTx/>
                          <a:uFillTx/>
                          <a:latin typeface="+mn-lt"/>
                        </a:rPr>
                        <a:t>Food Safety</a:t>
                      </a:r>
                    </a:p>
                    <a:p>
                      <a:pPr marL="231775" marR="0" lvl="0" indent="-11588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prstClr val="white">
                              <a:lumMod val="25000"/>
                            </a:prstClr>
                          </a:solidFill>
                          <a:effectLst/>
                          <a:uLnTx/>
                          <a:uFillTx/>
                          <a:latin typeface="+mn-lt"/>
                        </a:rPr>
                        <a:t>SBP &amp; Summer Meals Outreach</a:t>
                      </a:r>
                    </a:p>
                    <a:p>
                      <a:pPr marL="231775" marR="0" lvl="0" indent="-11588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prstClr val="white">
                              <a:lumMod val="25000"/>
                            </a:prstClr>
                          </a:solidFill>
                          <a:effectLst/>
                          <a:uLnTx/>
                          <a:uFillTx/>
                          <a:latin typeface="+mn-lt"/>
                        </a:rPr>
                        <a:t>Record Keeping</a:t>
                      </a:r>
                    </a:p>
                    <a:p>
                      <a:pPr marL="115887" indent="0">
                        <a:spcAft>
                          <a:spcPts val="0"/>
                        </a:spcAft>
                        <a:buFont typeface="Arial" pitchFamily="34" charset="0"/>
                        <a:buNone/>
                      </a:pPr>
                      <a:endParaRPr lang="en-US" sz="1600" dirty="0">
                        <a:solidFill>
                          <a:schemeClr val="bg1">
                            <a:lumMod val="25000"/>
                          </a:schemeClr>
                        </a:solidFill>
                      </a:endParaRPr>
                    </a:p>
                  </a:txBody>
                  <a:tcPr marT="45595" marB="45595">
                    <a:solidFill>
                      <a:schemeClr val="accent3">
                        <a:lumMod val="20000"/>
                        <a:lumOff val="80000"/>
                      </a:schemeClr>
                    </a:solidFill>
                  </a:tcPr>
                </a:tc>
                <a:tc>
                  <a:txBody>
                    <a:bodyPr/>
                    <a:lstStyle/>
                    <a:p>
                      <a:r>
                        <a:rPr lang="en-US" sz="1600" b="1" dirty="0">
                          <a:solidFill>
                            <a:schemeClr val="bg1">
                              <a:lumMod val="25000"/>
                            </a:schemeClr>
                          </a:solidFill>
                        </a:rPr>
                        <a:t>Other Federal Program</a:t>
                      </a:r>
                      <a:r>
                        <a:rPr lang="en-US" sz="1600" b="1" baseline="0" dirty="0">
                          <a:solidFill>
                            <a:schemeClr val="bg1">
                              <a:lumMod val="25000"/>
                            </a:schemeClr>
                          </a:solidFill>
                        </a:rPr>
                        <a:t> Reviews</a:t>
                      </a:r>
                    </a:p>
                    <a:p>
                      <a:endParaRPr lang="en-US" sz="1600" b="1" baseline="0" dirty="0">
                        <a:solidFill>
                          <a:schemeClr val="bg1">
                            <a:lumMod val="25000"/>
                          </a:schemeClr>
                        </a:solidFill>
                      </a:endParaRPr>
                    </a:p>
                    <a:p>
                      <a:pPr marL="231775" indent="-115888">
                        <a:spcAft>
                          <a:spcPts val="600"/>
                        </a:spcAft>
                        <a:buFont typeface="Arial" pitchFamily="34" charset="0"/>
                        <a:buChar char="•"/>
                      </a:pPr>
                      <a:r>
                        <a:rPr lang="en-US" sz="1600" baseline="0" dirty="0">
                          <a:solidFill>
                            <a:schemeClr val="bg1">
                              <a:lumMod val="25000"/>
                            </a:schemeClr>
                          </a:solidFill>
                        </a:rPr>
                        <a:t>Afterschool Snack Program</a:t>
                      </a:r>
                    </a:p>
                    <a:p>
                      <a:pPr marL="231775" indent="-115888">
                        <a:spcAft>
                          <a:spcPts val="600"/>
                        </a:spcAft>
                        <a:buFont typeface="Arial" pitchFamily="34" charset="0"/>
                        <a:buChar char="•"/>
                      </a:pPr>
                      <a:r>
                        <a:rPr lang="en-US" sz="1600" baseline="0" dirty="0">
                          <a:solidFill>
                            <a:schemeClr val="bg1">
                              <a:lumMod val="25000"/>
                            </a:schemeClr>
                          </a:solidFill>
                        </a:rPr>
                        <a:t>Seamless Summer Option</a:t>
                      </a:r>
                    </a:p>
                    <a:p>
                      <a:pPr marL="231775" indent="-115888">
                        <a:spcAft>
                          <a:spcPts val="600"/>
                        </a:spcAft>
                        <a:buFont typeface="Arial" pitchFamily="34" charset="0"/>
                        <a:buChar char="•"/>
                      </a:pPr>
                      <a:r>
                        <a:rPr lang="en-US" sz="1600" baseline="0" dirty="0">
                          <a:solidFill>
                            <a:schemeClr val="bg1">
                              <a:lumMod val="25000"/>
                            </a:schemeClr>
                          </a:solidFill>
                        </a:rPr>
                        <a:t>Fresh Fruit and Vegetable Program</a:t>
                      </a:r>
                    </a:p>
                    <a:p>
                      <a:pPr marL="231775" indent="-115888">
                        <a:buFont typeface="Arial" pitchFamily="34" charset="0"/>
                        <a:buChar char="•"/>
                      </a:pPr>
                      <a:r>
                        <a:rPr lang="en-US" sz="1600" dirty="0">
                          <a:solidFill>
                            <a:schemeClr val="bg1">
                              <a:lumMod val="25000"/>
                            </a:schemeClr>
                          </a:solidFill>
                        </a:rPr>
                        <a:t>Special</a:t>
                      </a:r>
                      <a:r>
                        <a:rPr lang="en-US" sz="1600" baseline="0" dirty="0">
                          <a:solidFill>
                            <a:schemeClr val="bg1">
                              <a:lumMod val="25000"/>
                            </a:schemeClr>
                          </a:solidFill>
                        </a:rPr>
                        <a:t> Milk Program</a:t>
                      </a:r>
                      <a:endParaRPr lang="en-US" sz="1600" dirty="0">
                        <a:solidFill>
                          <a:schemeClr val="bg1">
                            <a:lumMod val="25000"/>
                          </a:schemeClr>
                        </a:solidFill>
                      </a:endParaRPr>
                    </a:p>
                    <a:p>
                      <a:pPr marL="231775" indent="-115888">
                        <a:spcAft>
                          <a:spcPts val="0"/>
                        </a:spcAft>
                        <a:buFont typeface="Arial" pitchFamily="34" charset="0"/>
                        <a:buChar char="•"/>
                      </a:pPr>
                      <a:endParaRPr lang="en-US" sz="1600" baseline="0" dirty="0">
                        <a:solidFill>
                          <a:schemeClr val="bg1"/>
                        </a:solidFill>
                      </a:endParaRPr>
                    </a:p>
                  </a:txBody>
                  <a:tcPr marT="45595" marB="45595">
                    <a:solidFill>
                      <a:schemeClr val="accent3">
                        <a:lumMod val="20000"/>
                        <a:lumOff val="80000"/>
                      </a:schemeClr>
                    </a:solidFill>
                  </a:tcPr>
                </a:tc>
                <a:extLst>
                  <a:ext uri="{0D108BD9-81ED-4DB2-BD59-A6C34878D82A}">
                    <a16:rowId xmlns:a16="http://schemas.microsoft.com/office/drawing/2014/main" val="10001"/>
                  </a:ext>
                </a:extLst>
              </a:tr>
            </a:tbl>
          </a:graphicData>
        </a:graphic>
      </p:graphicFrame>
      <p:pic>
        <p:nvPicPr>
          <p:cNvPr id="3" name="rm slide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81871" y="5940082"/>
            <a:ext cx="487363" cy="487363"/>
          </a:xfrm>
          <a:prstGeom prst="rect">
            <a:avLst/>
          </a:prstGeom>
        </p:spPr>
      </p:pic>
      <p:pic>
        <p:nvPicPr>
          <p:cNvPr id="4" name="Picture 3">
            <a:extLst>
              <a:ext uri="{FF2B5EF4-FFF2-40B4-BE49-F238E27FC236}">
                <a16:creationId xmlns:a16="http://schemas.microsoft.com/office/drawing/2014/main" id="{A67357B6-E514-4951-93AB-F0F73E9E59CB}"/>
              </a:ext>
            </a:extLst>
          </p:cNvPr>
          <p:cNvPicPr>
            <a:picLocks noChangeAspect="1"/>
          </p:cNvPicPr>
          <p:nvPr/>
        </p:nvPicPr>
        <p:blipFill rotWithShape="1">
          <a:blip r:embed="rId6"/>
          <a:srcRect l="4068" r="8761"/>
          <a:stretch/>
        </p:blipFill>
        <p:spPr>
          <a:xfrm>
            <a:off x="26839" y="0"/>
            <a:ext cx="1164652" cy="1108364"/>
          </a:xfrm>
          <a:prstGeom prst="rect">
            <a:avLst/>
          </a:prstGeom>
        </p:spPr>
      </p:pic>
    </p:spTree>
    <p:extLst>
      <p:ext uri="{BB962C8B-B14F-4D97-AF65-F5344CB8AC3E}">
        <p14:creationId xmlns:p14="http://schemas.microsoft.com/office/powerpoint/2010/main" val="2698534930"/>
      </p:ext>
    </p:extLst>
  </p:cSld>
  <p:clrMapOvr>
    <a:masterClrMapping/>
  </p:clrMapOvr>
  <p:transition spd="slow" advTm="5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11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1589088" y="530942"/>
            <a:ext cx="8439150" cy="993058"/>
          </a:xfrm>
        </p:spPr>
        <p:txBody>
          <a:bodyPr/>
          <a:lstStyle/>
          <a:p>
            <a:pPr algn="ctr">
              <a:defRPr/>
            </a:pPr>
            <a:r>
              <a:rPr lang="en-US" altLang="en-US" dirty="0"/>
              <a:t>Indirect Costs</a:t>
            </a:r>
          </a:p>
        </p:txBody>
      </p:sp>
      <p:sp>
        <p:nvSpPr>
          <p:cNvPr id="3" name="Content Placeholder 2"/>
          <p:cNvSpPr>
            <a:spLocks noGrp="1"/>
          </p:cNvSpPr>
          <p:nvPr>
            <p:ph idx="1"/>
          </p:nvPr>
        </p:nvSpPr>
        <p:spPr>
          <a:xfrm>
            <a:off x="1524000" y="1524000"/>
            <a:ext cx="8458200" cy="4876800"/>
          </a:xfrm>
        </p:spPr>
        <p:txBody>
          <a:bodyPr rtlCol="0">
            <a:normAutofit fontScale="85000" lnSpcReduction="20000"/>
          </a:bodyPr>
          <a:lstStyle/>
          <a:p>
            <a:pPr marL="548640" lvl="1" indent="-274320">
              <a:spcAft>
                <a:spcPts val="0"/>
              </a:spcAft>
              <a:buNone/>
              <a:defRPr/>
            </a:pPr>
            <a:endParaRPr lang="en-US" sz="900" dirty="0"/>
          </a:p>
          <a:p>
            <a:pPr marL="731520" lvl="1" indent="-457200">
              <a:lnSpc>
                <a:spcPct val="160000"/>
              </a:lnSpc>
              <a:spcAft>
                <a:spcPts val="0"/>
              </a:spcAft>
              <a:defRPr/>
            </a:pPr>
            <a:r>
              <a:rPr lang="en-US" sz="3300" dirty="0"/>
              <a:t>Benefit multiple programs</a:t>
            </a:r>
          </a:p>
          <a:p>
            <a:pPr marL="731520" lvl="1" indent="-457200">
              <a:lnSpc>
                <a:spcPct val="160000"/>
              </a:lnSpc>
              <a:spcAft>
                <a:spcPts val="0"/>
              </a:spcAft>
              <a:defRPr/>
            </a:pPr>
            <a:r>
              <a:rPr lang="en-US" sz="3300" dirty="0"/>
              <a:t>Administrative overhead</a:t>
            </a:r>
          </a:p>
          <a:p>
            <a:pPr marL="1131570" lvl="2" indent="-457200">
              <a:lnSpc>
                <a:spcPct val="120000"/>
              </a:lnSpc>
              <a:spcAft>
                <a:spcPts val="0"/>
              </a:spcAft>
              <a:buClr>
                <a:schemeClr val="accent3"/>
              </a:buClr>
              <a:buFont typeface="Calibri" panose="020F0502020204030204" pitchFamily="34" charset="0"/>
              <a:buChar char="-"/>
              <a:defRPr/>
            </a:pPr>
            <a:r>
              <a:rPr lang="en-US" sz="3000" dirty="0"/>
              <a:t>Fringe Benefits</a:t>
            </a:r>
          </a:p>
          <a:p>
            <a:pPr marL="1131570" lvl="2" indent="-457200">
              <a:lnSpc>
                <a:spcPct val="120000"/>
              </a:lnSpc>
              <a:spcAft>
                <a:spcPts val="0"/>
              </a:spcAft>
              <a:buClr>
                <a:schemeClr val="accent3"/>
              </a:buClr>
              <a:buFont typeface="Calibri" panose="020F0502020204030204" pitchFamily="34" charset="0"/>
              <a:buChar char="-"/>
              <a:defRPr/>
            </a:pPr>
            <a:r>
              <a:rPr lang="en-US" sz="3000" dirty="0"/>
              <a:t>Accounting</a:t>
            </a:r>
          </a:p>
          <a:p>
            <a:pPr marL="1131570" lvl="2" indent="-457200">
              <a:lnSpc>
                <a:spcPct val="120000"/>
              </a:lnSpc>
              <a:spcAft>
                <a:spcPts val="0"/>
              </a:spcAft>
              <a:buClr>
                <a:schemeClr val="accent3"/>
              </a:buClr>
              <a:buFont typeface="Calibri" panose="020F0502020204030204" pitchFamily="34" charset="0"/>
              <a:buChar char="-"/>
              <a:defRPr/>
            </a:pPr>
            <a:r>
              <a:rPr lang="en-US" sz="3000" dirty="0"/>
              <a:t>Payroll</a:t>
            </a:r>
          </a:p>
          <a:p>
            <a:pPr marL="1131570" lvl="2" indent="-457200">
              <a:lnSpc>
                <a:spcPct val="120000"/>
              </a:lnSpc>
              <a:spcAft>
                <a:spcPts val="0"/>
              </a:spcAft>
              <a:buClr>
                <a:schemeClr val="accent3"/>
              </a:buClr>
              <a:buFont typeface="Calibri" panose="020F0502020204030204" pitchFamily="34" charset="0"/>
              <a:buChar char="-"/>
              <a:defRPr/>
            </a:pPr>
            <a:r>
              <a:rPr lang="en-US" sz="3000" dirty="0"/>
              <a:t>Purchasing</a:t>
            </a:r>
          </a:p>
          <a:p>
            <a:pPr marL="1131570" lvl="2" indent="-457200">
              <a:lnSpc>
                <a:spcPct val="120000"/>
              </a:lnSpc>
              <a:spcAft>
                <a:spcPts val="0"/>
              </a:spcAft>
              <a:buClr>
                <a:schemeClr val="accent3"/>
              </a:buClr>
              <a:buFont typeface="Calibri" panose="020F0502020204030204" pitchFamily="34" charset="0"/>
              <a:buChar char="-"/>
              <a:defRPr/>
            </a:pPr>
            <a:r>
              <a:rPr lang="en-US" sz="3000" dirty="0"/>
              <a:t>Facilities Management</a:t>
            </a:r>
          </a:p>
          <a:p>
            <a:pPr marL="1131570" lvl="2" indent="-457200">
              <a:lnSpc>
                <a:spcPct val="120000"/>
              </a:lnSpc>
              <a:spcAft>
                <a:spcPts val="0"/>
              </a:spcAft>
              <a:buClr>
                <a:schemeClr val="accent3"/>
              </a:buClr>
              <a:buFont typeface="Calibri" panose="020F0502020204030204" pitchFamily="34" charset="0"/>
              <a:buChar char="-"/>
              <a:defRPr/>
            </a:pPr>
            <a:r>
              <a:rPr lang="en-US" sz="3000" dirty="0"/>
              <a:t>Utilities</a:t>
            </a:r>
            <a:endParaRPr lang="en-US" sz="2200" b="1" dirty="0">
              <a:solidFill>
                <a:srgbClr val="323232"/>
              </a:solidFill>
            </a:endParaRPr>
          </a:p>
          <a:p>
            <a:pPr marL="548640" lvl="1" indent="-274320">
              <a:spcAft>
                <a:spcPts val="0"/>
              </a:spcAft>
              <a:buNone/>
              <a:defRPr/>
            </a:pPr>
            <a:endParaRPr lang="en-US" b="1" dirty="0"/>
          </a:p>
          <a:p>
            <a:pPr marL="594360" lvl="2" indent="0">
              <a:spcAft>
                <a:spcPts val="0"/>
              </a:spcAft>
              <a:buClr>
                <a:schemeClr val="accent3"/>
              </a:buClr>
              <a:buNone/>
              <a:defRPr/>
            </a:pPr>
            <a:endParaRPr lang="en-US" sz="3000" dirty="0"/>
          </a:p>
          <a:p>
            <a:pPr marL="594360" lvl="2" indent="0">
              <a:spcAft>
                <a:spcPts val="0"/>
              </a:spcAft>
              <a:buClr>
                <a:schemeClr val="accent3"/>
              </a:buClr>
              <a:buNone/>
              <a:defRPr/>
            </a:pPr>
            <a:endParaRPr lang="en-US" dirty="0"/>
          </a:p>
          <a:p>
            <a:pPr marL="274320" lvl="1" indent="0">
              <a:spcAft>
                <a:spcPts val="0"/>
              </a:spcAft>
              <a:buNone/>
              <a:defRPr/>
            </a:pPr>
            <a:endParaRPr lang="en-US" i="1" dirty="0"/>
          </a:p>
          <a:p>
            <a:pPr marL="548640" lvl="1" indent="-274320">
              <a:spcAft>
                <a:spcPts val="0"/>
              </a:spcAft>
              <a:buFont typeface="Wingdings"/>
              <a:buChar char=""/>
              <a:defRPr/>
            </a:pPr>
            <a:endParaRPr lang="en-US" dirty="0"/>
          </a:p>
          <a:p>
            <a:pPr marL="548640" lvl="1" indent="-274320">
              <a:spcAft>
                <a:spcPts val="0"/>
              </a:spcAft>
              <a:buNone/>
              <a:defRPr/>
            </a:pPr>
            <a:endParaRPr lang="en-US" sz="900" b="1" dirty="0"/>
          </a:p>
          <a:p>
            <a:pPr marL="548640" lvl="1" indent="-274320">
              <a:spcAft>
                <a:spcPts val="0"/>
              </a:spcAft>
              <a:buNone/>
              <a:defRPr/>
            </a:pPr>
            <a:endParaRPr lang="en-US" dirty="0"/>
          </a:p>
          <a:p>
            <a:pPr marL="822960" lvl="2">
              <a:spcAft>
                <a:spcPts val="0"/>
              </a:spcAft>
              <a:buClr>
                <a:schemeClr val="accent3"/>
              </a:buClr>
              <a:buNone/>
              <a:defRPr/>
            </a:pPr>
            <a:endParaRPr lang="en-US" dirty="0"/>
          </a:p>
        </p:txBody>
      </p:sp>
      <p:pic>
        <p:nvPicPr>
          <p:cNvPr id="2" name="rm slide 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645947" y="5913437"/>
            <a:ext cx="487363" cy="487363"/>
          </a:xfrm>
          <a:prstGeom prst="rect">
            <a:avLst/>
          </a:prstGeom>
        </p:spPr>
      </p:pic>
      <p:pic>
        <p:nvPicPr>
          <p:cNvPr id="4" name="Picture 3">
            <a:extLst>
              <a:ext uri="{FF2B5EF4-FFF2-40B4-BE49-F238E27FC236}">
                <a16:creationId xmlns:a16="http://schemas.microsoft.com/office/drawing/2014/main" id="{41533E44-AB09-4144-BC06-964CCD1D6090}"/>
              </a:ext>
            </a:extLst>
          </p:cNvPr>
          <p:cNvPicPr>
            <a:picLocks noChangeAspect="1"/>
          </p:cNvPicPr>
          <p:nvPr/>
        </p:nvPicPr>
        <p:blipFill rotWithShape="1">
          <a:blip r:embed="rId6"/>
          <a:srcRect l="4068" r="8761"/>
          <a:stretch/>
        </p:blipFill>
        <p:spPr>
          <a:xfrm>
            <a:off x="26839" y="0"/>
            <a:ext cx="1164652" cy="1108364"/>
          </a:xfrm>
          <a:prstGeom prst="rect">
            <a:avLst/>
          </a:prstGeom>
        </p:spPr>
      </p:pic>
    </p:spTree>
    <p:extLst>
      <p:ext uri="{BB962C8B-B14F-4D97-AF65-F5344CB8AC3E}">
        <p14:creationId xmlns:p14="http://schemas.microsoft.com/office/powerpoint/2010/main" val="2253572522"/>
      </p:ext>
    </p:extLst>
  </p:cSld>
  <p:clrMapOvr>
    <a:masterClrMapping/>
  </p:clrMapOvr>
  <p:transition spd="slow" advTm="5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79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512888" y="0"/>
            <a:ext cx="8458201" cy="1589088"/>
          </a:xfrm>
        </p:spPr>
        <p:txBody>
          <a:bodyPr>
            <a:normAutofit/>
          </a:bodyPr>
          <a:lstStyle/>
          <a:p>
            <a:pPr algn="ctr">
              <a:defRPr/>
            </a:pPr>
            <a:br>
              <a:rPr lang="en-US" altLang="en-US" dirty="0">
                <a:latin typeface="Arial" charset="0"/>
                <a:cs typeface="Arial" charset="0"/>
              </a:rPr>
            </a:br>
            <a:r>
              <a:rPr lang="en-US" altLang="en-US" dirty="0">
                <a:latin typeface="Arial" charset="0"/>
                <a:cs typeface="Arial" charset="0"/>
              </a:rPr>
              <a:t>Indirect Costs Risk Indicator</a:t>
            </a:r>
            <a:br>
              <a:rPr lang="en-US" altLang="en-US" dirty="0"/>
            </a:br>
            <a:endParaRPr lang="en-US" altLang="en-US" dirty="0"/>
          </a:p>
        </p:txBody>
      </p:sp>
      <p:sp>
        <p:nvSpPr>
          <p:cNvPr id="78851" name="TextBox 2"/>
          <p:cNvSpPr txBox="1">
            <a:spLocks noChangeArrowheads="1"/>
          </p:cNvSpPr>
          <p:nvPr/>
        </p:nvSpPr>
        <p:spPr bwMode="auto">
          <a:xfrm>
            <a:off x="1828800" y="1752600"/>
            <a:ext cx="811053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85776D"/>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AEAFA9"/>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8D878B"/>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D878B"/>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D878B"/>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D878B"/>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D878B"/>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pPr>
            <a:r>
              <a:rPr lang="en-US" altLang="en-US" sz="3600"/>
              <a:t>Charging the food service account for indirect costs</a:t>
            </a:r>
          </a:p>
          <a:p>
            <a:pPr eaLnBrk="1" hangingPunct="1">
              <a:spcBef>
                <a:spcPct val="0"/>
              </a:spcBef>
              <a:buClrTx/>
            </a:pPr>
            <a:endParaRPr lang="en-US" altLang="en-US"/>
          </a:p>
        </p:txBody>
      </p:sp>
      <p:pic>
        <p:nvPicPr>
          <p:cNvPr id="2" name="rm slide 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43672" y="6082547"/>
            <a:ext cx="487363" cy="487363"/>
          </a:xfrm>
          <a:prstGeom prst="rect">
            <a:avLst/>
          </a:prstGeom>
        </p:spPr>
      </p:pic>
      <p:pic>
        <p:nvPicPr>
          <p:cNvPr id="3" name="Picture 2">
            <a:extLst>
              <a:ext uri="{FF2B5EF4-FFF2-40B4-BE49-F238E27FC236}">
                <a16:creationId xmlns:a16="http://schemas.microsoft.com/office/drawing/2014/main" id="{6E9CC7FE-A127-48B1-A090-43FEDAAC05A4}"/>
              </a:ext>
            </a:extLst>
          </p:cNvPr>
          <p:cNvPicPr>
            <a:picLocks noChangeAspect="1"/>
          </p:cNvPicPr>
          <p:nvPr/>
        </p:nvPicPr>
        <p:blipFill rotWithShape="1">
          <a:blip r:embed="rId6"/>
          <a:srcRect l="4068" r="8761"/>
          <a:stretch/>
        </p:blipFill>
        <p:spPr>
          <a:xfrm>
            <a:off x="26839" y="0"/>
            <a:ext cx="1164652" cy="1108364"/>
          </a:xfrm>
          <a:prstGeom prst="rect">
            <a:avLst/>
          </a:prstGeom>
        </p:spPr>
      </p:pic>
    </p:spTree>
    <p:extLst>
      <p:ext uri="{BB962C8B-B14F-4D97-AF65-F5344CB8AC3E}">
        <p14:creationId xmlns:p14="http://schemas.microsoft.com/office/powerpoint/2010/main" val="169332630"/>
      </p:ext>
    </p:extLst>
  </p:cSld>
  <p:clrMapOvr>
    <a:masterClrMapping/>
  </p:clrMapOvr>
  <p:transition spd="slow" advTm="2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59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7" name="Title 1"/>
          <p:cNvSpPr>
            <a:spLocks noGrp="1"/>
          </p:cNvSpPr>
          <p:nvPr>
            <p:ph type="title"/>
          </p:nvPr>
        </p:nvSpPr>
        <p:spPr/>
        <p:txBody>
          <a:bodyPr/>
          <a:lstStyle/>
          <a:p>
            <a:r>
              <a:rPr lang="en-US" dirty="0">
                <a:solidFill>
                  <a:srgbClr val="164C6C"/>
                </a:solidFill>
              </a:rPr>
              <a:t>Questions?</a:t>
            </a:r>
          </a:p>
        </p:txBody>
      </p:sp>
      <p:pic>
        <p:nvPicPr>
          <p:cNvPr id="782338" name="Picture 4"/>
          <p:cNvPicPr>
            <a:picLocks noGrp="1" noChangeAspect="1" noChangeArrowheads="1"/>
          </p:cNvPicPr>
          <p:nvPr>
            <p:ph idx="1"/>
          </p:nvPr>
        </p:nvPicPr>
        <p:blipFill>
          <a:blip r:embed="rId5" cstate="print"/>
          <a:srcRect/>
          <a:stretch>
            <a:fillRect/>
          </a:stretch>
        </p:blipFill>
        <p:spPr>
          <a:xfrm>
            <a:off x="6503931" y="1040723"/>
            <a:ext cx="2770071" cy="2945158"/>
          </a:xfrm>
        </p:spPr>
      </p:pic>
      <p:sp>
        <p:nvSpPr>
          <p:cNvPr id="782339" name="Slide Number Placeholder 3"/>
          <p:cNvSpPr>
            <a:spLocks noGrp="1"/>
          </p:cNvSpPr>
          <p:nvPr>
            <p:ph type="sldNum" sz="quarter" idx="12"/>
          </p:nvPr>
        </p:nvSpPr>
        <p:spPr bwMode="auto">
          <a:noFill/>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fld id="{7F1614FE-E0E3-4809-A90A-D3ACDFB56AB0}" type="slidenum">
              <a:rPr lang="en-US">
                <a:solidFill>
                  <a:srgbClr val="164C6C"/>
                </a:solidFill>
              </a:rPr>
              <a:pPr fontAlgn="base">
                <a:spcBef>
                  <a:spcPct val="0"/>
                </a:spcBef>
                <a:spcAft>
                  <a:spcPct val="0"/>
                </a:spcAft>
              </a:pPr>
              <a:t>22</a:t>
            </a:fld>
            <a:endParaRPr lang="en-US" dirty="0">
              <a:solidFill>
                <a:srgbClr val="164C6C"/>
              </a:solidFill>
            </a:endParaRPr>
          </a:p>
        </p:txBody>
      </p:sp>
      <p:sp>
        <p:nvSpPr>
          <p:cNvPr id="2" name="TextBox 1"/>
          <p:cNvSpPr txBox="1"/>
          <p:nvPr/>
        </p:nvSpPr>
        <p:spPr>
          <a:xfrm>
            <a:off x="677334" y="1573145"/>
            <a:ext cx="5431918" cy="1938992"/>
          </a:xfrm>
          <a:prstGeom prst="rect">
            <a:avLst/>
          </a:prstGeom>
          <a:noFill/>
        </p:spPr>
        <p:txBody>
          <a:bodyPr wrap="square" rtlCol="0">
            <a:spAutoFit/>
          </a:bodyPr>
          <a:lstStyle/>
          <a:p>
            <a:endParaRPr lang="en-US" sz="2400" dirty="0"/>
          </a:p>
          <a:p>
            <a:r>
              <a:rPr lang="en-US" sz="2400" dirty="0"/>
              <a:t>Contact:</a:t>
            </a:r>
          </a:p>
          <a:p>
            <a:r>
              <a:rPr lang="en-US" sz="2400" dirty="0">
                <a:hlinkClick r:id="rId6"/>
              </a:rPr>
              <a:t>Shaynee.Moreno@k12.hi.us</a:t>
            </a:r>
            <a:endParaRPr lang="en-US" sz="2400" dirty="0"/>
          </a:p>
          <a:p>
            <a:r>
              <a:rPr lang="en-US" sz="2400" dirty="0">
                <a:hlinkClick r:id="rId7"/>
              </a:rPr>
              <a:t>Kyle.Sawai@k12.hi.us</a:t>
            </a:r>
            <a:endParaRPr lang="en-US" sz="2400" dirty="0"/>
          </a:p>
          <a:p>
            <a:endParaRPr lang="en-US" sz="2400" dirty="0"/>
          </a:p>
        </p:txBody>
      </p:sp>
      <p:pic>
        <p:nvPicPr>
          <p:cNvPr id="3" name="rm slide 1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596519" y="5797680"/>
            <a:ext cx="487363" cy="487363"/>
          </a:xfrm>
          <a:prstGeom prst="rect">
            <a:avLst/>
          </a:prstGeom>
        </p:spPr>
      </p:pic>
      <p:pic>
        <p:nvPicPr>
          <p:cNvPr id="4" name="Picture 3">
            <a:extLst>
              <a:ext uri="{FF2B5EF4-FFF2-40B4-BE49-F238E27FC236}">
                <a16:creationId xmlns:a16="http://schemas.microsoft.com/office/drawing/2014/main" id="{6B1B7A9B-5B8E-4721-B108-8C94B88DF16D}"/>
              </a:ext>
            </a:extLst>
          </p:cNvPr>
          <p:cNvPicPr>
            <a:picLocks noChangeAspect="1"/>
          </p:cNvPicPr>
          <p:nvPr/>
        </p:nvPicPr>
        <p:blipFill rotWithShape="1">
          <a:blip r:embed="rId9"/>
          <a:srcRect l="4068" r="8761"/>
          <a:stretch/>
        </p:blipFill>
        <p:spPr>
          <a:xfrm>
            <a:off x="26839" y="0"/>
            <a:ext cx="1164652" cy="1108364"/>
          </a:xfrm>
          <a:prstGeom prst="rect">
            <a:avLst/>
          </a:prstGeom>
        </p:spPr>
      </p:pic>
    </p:spTree>
    <p:extLst>
      <p:ext uri="{BB962C8B-B14F-4D97-AF65-F5344CB8AC3E}">
        <p14:creationId xmlns:p14="http://schemas.microsoft.com/office/powerpoint/2010/main" val="3943796364"/>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5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9267" y="575471"/>
            <a:ext cx="9905998" cy="671439"/>
          </a:xfrm>
        </p:spPr>
        <p:txBody>
          <a:bodyPr>
            <a:noAutofit/>
          </a:bodyPr>
          <a:lstStyle/>
          <a:p>
            <a:r>
              <a:rPr lang="en-US" sz="4000" dirty="0"/>
              <a:t>Nondiscrimination Statement</a:t>
            </a:r>
          </a:p>
        </p:txBody>
      </p:sp>
      <p:sp>
        <p:nvSpPr>
          <p:cNvPr id="3" name="Content Placeholder 2"/>
          <p:cNvSpPr>
            <a:spLocks noGrp="1"/>
          </p:cNvSpPr>
          <p:nvPr>
            <p:ph idx="1"/>
          </p:nvPr>
        </p:nvSpPr>
        <p:spPr>
          <a:xfrm>
            <a:off x="1141411" y="1246910"/>
            <a:ext cx="10193854" cy="4921134"/>
          </a:xfrm>
        </p:spPr>
        <p:txBody>
          <a:bodyPr>
            <a:normAutofit fontScale="70000" lnSpcReduction="20000"/>
          </a:bodyPr>
          <a:lstStyle/>
          <a:p>
            <a:pPr marL="0" indent="0">
              <a:lnSpc>
                <a:spcPct val="115000"/>
              </a:lnSpc>
              <a:spcAft>
                <a:spcPts val="1000"/>
              </a:spcAft>
              <a:buNone/>
            </a:pPr>
            <a:r>
              <a:rPr lang="en-US" dirty="0"/>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a:t>
            </a:r>
          </a:p>
          <a:p>
            <a:pPr marL="0" indent="0">
              <a:buNone/>
            </a:pPr>
            <a:r>
              <a:rPr lang="en-US" dirty="0"/>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p>
          <a:p>
            <a:pPr marL="0" indent="0">
              <a:buNone/>
            </a:pPr>
            <a:r>
              <a:rPr lang="en-US" dirty="0"/>
              <a:t>To file a program complaint of discrimination, complete the </a:t>
            </a:r>
            <a:r>
              <a:rPr lang="en-US" dirty="0">
                <a:hlinkClick r:id="rId5"/>
              </a:rPr>
              <a:t>USDA Program Discrimination Complaint Form</a:t>
            </a:r>
            <a:r>
              <a:rPr lang="en-US" dirty="0"/>
              <a:t>, (AD-3027) found online at: </a:t>
            </a:r>
            <a:r>
              <a:rPr lang="en-US" dirty="0">
                <a:hlinkClick r:id="rId6"/>
              </a:rPr>
              <a:t>How to File a Complaint</a:t>
            </a:r>
            <a:r>
              <a:rPr lang="en-US" dirty="0"/>
              <a:t>, and at any USDA office, or write a letter addressed to USDA and provide in the letter all of the information requested in the form. To request a copy of the complaint form, call (866) 632-9992. Submit your completed form or letter to USDA by: </a:t>
            </a:r>
          </a:p>
          <a:p>
            <a:pPr marL="0" indent="0">
              <a:buNone/>
            </a:pPr>
            <a:r>
              <a:rPr lang="en-US" spc="-100" dirty="0"/>
              <a:t>1)	mail: U.S. Department of Agriculture</a:t>
            </a:r>
          </a:p>
          <a:p>
            <a:pPr marL="0" indent="0">
              <a:buNone/>
            </a:pPr>
            <a:r>
              <a:rPr lang="en-US" spc="-100" dirty="0"/>
              <a:t>	Office of the Assistant Secretary for Civil Rights </a:t>
            </a:r>
          </a:p>
          <a:p>
            <a:pPr marL="0" indent="0">
              <a:buNone/>
            </a:pPr>
            <a:r>
              <a:rPr lang="en-US" spc="-100" dirty="0"/>
              <a:t>	1400 Independence Avenue, SW</a:t>
            </a:r>
          </a:p>
          <a:p>
            <a:pPr marL="0" indent="0">
              <a:buNone/>
            </a:pPr>
            <a:r>
              <a:rPr lang="en-US" spc="-100" dirty="0"/>
              <a:t>	Washington, D.C. 20250-9410;</a:t>
            </a:r>
          </a:p>
          <a:p>
            <a:pPr marL="0" indent="0">
              <a:buNone/>
            </a:pPr>
            <a:r>
              <a:rPr lang="en-US" spc="-100" dirty="0"/>
              <a:t>2)	fax: (202) 690-7442; or</a:t>
            </a:r>
          </a:p>
          <a:p>
            <a:pPr marL="0" indent="0">
              <a:buNone/>
            </a:pPr>
            <a:r>
              <a:rPr lang="en-US" spc="-100" dirty="0"/>
              <a:t>3)	email: </a:t>
            </a:r>
            <a:r>
              <a:rPr lang="en-US" u="sng" spc="-100" dirty="0"/>
              <a:t>program.intake@usda.gov</a:t>
            </a:r>
            <a:r>
              <a:rPr lang="en-US" spc="-100" dirty="0"/>
              <a:t> </a:t>
            </a:r>
            <a:endParaRPr lang="en-US" spc="-100" dirty="0">
              <a:hlinkClick r:id="rId7"/>
            </a:endParaRPr>
          </a:p>
          <a:p>
            <a:pPr marL="0" indent="0">
              <a:buNone/>
            </a:pPr>
            <a:endParaRPr lang="en-US" dirty="0"/>
          </a:p>
          <a:p>
            <a:pPr marL="0" indent="0">
              <a:buNone/>
            </a:pPr>
            <a:r>
              <a:rPr lang="en-US" dirty="0"/>
              <a:t>						This institution is an equal opportunity provider.</a:t>
            </a:r>
          </a:p>
        </p:txBody>
      </p:sp>
      <p:pic>
        <p:nvPicPr>
          <p:cNvPr id="5" name="rm slide 1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201104" y="5680681"/>
            <a:ext cx="487363" cy="487363"/>
          </a:xfrm>
          <a:prstGeom prst="rect">
            <a:avLst/>
          </a:prstGeom>
        </p:spPr>
      </p:pic>
      <p:pic>
        <p:nvPicPr>
          <p:cNvPr id="4" name="Picture 3">
            <a:extLst>
              <a:ext uri="{FF2B5EF4-FFF2-40B4-BE49-F238E27FC236}">
                <a16:creationId xmlns:a16="http://schemas.microsoft.com/office/drawing/2014/main" id="{C57AE606-C4D4-4998-B467-478548017A35}"/>
              </a:ext>
            </a:extLst>
          </p:cNvPr>
          <p:cNvPicPr>
            <a:picLocks noChangeAspect="1"/>
          </p:cNvPicPr>
          <p:nvPr/>
        </p:nvPicPr>
        <p:blipFill rotWithShape="1">
          <a:blip r:embed="rId9"/>
          <a:srcRect l="4068" r="8761"/>
          <a:stretch/>
        </p:blipFill>
        <p:spPr>
          <a:xfrm>
            <a:off x="26839" y="0"/>
            <a:ext cx="1164652" cy="1108364"/>
          </a:xfrm>
          <a:prstGeom prst="rect">
            <a:avLst/>
          </a:prstGeom>
        </p:spPr>
      </p:pic>
    </p:spTree>
    <p:extLst>
      <p:ext uri="{BB962C8B-B14F-4D97-AF65-F5344CB8AC3E}">
        <p14:creationId xmlns:p14="http://schemas.microsoft.com/office/powerpoint/2010/main" val="3451069540"/>
      </p:ext>
    </p:extLst>
  </p:cSld>
  <p:clrMapOvr>
    <a:masterClrMapping/>
  </p:clrMapOvr>
  <mc:AlternateContent xmlns:mc="http://schemas.openxmlformats.org/markup-compatibility/2006" xmlns:p14="http://schemas.microsoft.com/office/powerpoint/2010/main">
    <mc:Choice Requires="p14">
      <p:transition p14:dur="15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1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70C0"/>
                </a:solidFill>
              </a:rPr>
              <a:t>Review Period</a:t>
            </a:r>
          </a:p>
        </p:txBody>
      </p:sp>
      <p:sp>
        <p:nvSpPr>
          <p:cNvPr id="3" name="Content Placeholder 2"/>
          <p:cNvSpPr>
            <a:spLocks noGrp="1"/>
          </p:cNvSpPr>
          <p:nvPr>
            <p:ph idx="1"/>
          </p:nvPr>
        </p:nvSpPr>
        <p:spPr>
          <a:xfrm>
            <a:off x="2589212" y="2133600"/>
            <a:ext cx="6923498" cy="3777622"/>
          </a:xfrm>
        </p:spPr>
        <p:txBody>
          <a:bodyPr>
            <a:normAutofit/>
          </a:bodyPr>
          <a:lstStyle/>
          <a:p>
            <a:r>
              <a:rPr lang="en-US" sz="2800" dirty="0"/>
              <a:t>Resource Management review period is the last closed fiscal year &amp; the current fiscal year</a:t>
            </a:r>
          </a:p>
          <a:p>
            <a:r>
              <a:rPr lang="en-US" sz="2800" dirty="0"/>
              <a:t>SY 2019-2020 </a:t>
            </a:r>
          </a:p>
          <a:p>
            <a:r>
              <a:rPr lang="en-US" sz="2800" dirty="0"/>
              <a:t>SY 2020-2021</a:t>
            </a:r>
          </a:p>
          <a:p>
            <a:r>
              <a:rPr lang="en-US" sz="2800" dirty="0"/>
              <a:t>SY 2020-2021 Procurement Review</a:t>
            </a:r>
          </a:p>
        </p:txBody>
      </p:sp>
      <p:pic>
        <p:nvPicPr>
          <p:cNvPr id="6" name="Picture 5">
            <a:extLst>
              <a:ext uri="{FF2B5EF4-FFF2-40B4-BE49-F238E27FC236}">
                <a16:creationId xmlns:a16="http://schemas.microsoft.com/office/drawing/2014/main" id="{0D30F027-DCAA-47B4-9AE7-9782EAF646AF}"/>
              </a:ext>
            </a:extLst>
          </p:cNvPr>
          <p:cNvPicPr>
            <a:picLocks noChangeAspect="1"/>
          </p:cNvPicPr>
          <p:nvPr/>
        </p:nvPicPr>
        <p:blipFill rotWithShape="1">
          <a:blip r:embed="rId5"/>
          <a:srcRect l="4068" r="8761"/>
          <a:stretch/>
        </p:blipFill>
        <p:spPr>
          <a:xfrm>
            <a:off x="26839" y="0"/>
            <a:ext cx="1164652" cy="1108364"/>
          </a:xfrm>
          <a:prstGeom prst="rect">
            <a:avLst/>
          </a:prstGeom>
        </p:spPr>
      </p:pic>
      <p:pic>
        <p:nvPicPr>
          <p:cNvPr id="9" name="While the Administrative Review reviews the curren">
            <a:hlinkClick r:id="" action="ppaction://media"/>
            <a:extLst>
              <a:ext uri="{FF2B5EF4-FFF2-40B4-BE49-F238E27FC236}">
                <a16:creationId xmlns:a16="http://schemas.microsoft.com/office/drawing/2014/main" id="{3958CDA6-1300-4D1A-AB82-E76A10D8698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56085" y="5911222"/>
            <a:ext cx="609600" cy="609600"/>
          </a:xfrm>
          <a:prstGeom prst="rect">
            <a:avLst/>
          </a:prstGeom>
        </p:spPr>
      </p:pic>
    </p:spTree>
    <p:extLst>
      <p:ext uri="{BB962C8B-B14F-4D97-AF65-F5344CB8AC3E}">
        <p14:creationId xmlns:p14="http://schemas.microsoft.com/office/powerpoint/2010/main" val="3857846969"/>
      </p:ext>
    </p:extLst>
  </p:cSld>
  <p:clrMapOvr>
    <a:masterClrMapping/>
  </p:clrMapOvr>
  <mc:AlternateContent xmlns:mc="http://schemas.openxmlformats.org/markup-compatibility/2006" xmlns:p14="http://schemas.microsoft.com/office/powerpoint/2010/main">
    <mc:Choice Requires="p14">
      <p:transition spd="slow" p14:dur="2000" advTm="31000"/>
    </mc:Choice>
    <mc:Fallback xmlns="">
      <p:transition spd="slow" advTm="3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19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543050" y="501444"/>
            <a:ext cx="8439150" cy="1098755"/>
          </a:xfrm>
        </p:spPr>
        <p:txBody>
          <a:bodyPr>
            <a:normAutofit/>
          </a:bodyPr>
          <a:lstStyle/>
          <a:p>
            <a:pPr algn="ctr">
              <a:defRPr/>
            </a:pPr>
            <a:r>
              <a:rPr lang="en-US" altLang="en-US" b="1" dirty="0">
                <a:solidFill>
                  <a:srgbClr val="0070C0"/>
                </a:solidFill>
                <a:latin typeface="Arial" charset="0"/>
                <a:cs typeface="Arial" charset="0"/>
              </a:rPr>
              <a:t>Resource Management</a:t>
            </a:r>
          </a:p>
        </p:txBody>
      </p:sp>
      <p:sp>
        <p:nvSpPr>
          <p:cNvPr id="58371" name="Content Placeholder 2"/>
          <p:cNvSpPr>
            <a:spLocks noGrp="1"/>
          </p:cNvSpPr>
          <p:nvPr>
            <p:ph idx="1"/>
          </p:nvPr>
        </p:nvSpPr>
        <p:spPr>
          <a:xfrm>
            <a:off x="1828800" y="1790700"/>
            <a:ext cx="8077200" cy="3467100"/>
          </a:xfrm>
        </p:spPr>
        <p:txBody>
          <a:bodyPr/>
          <a:lstStyle/>
          <a:p>
            <a:pPr marL="341313" indent="-231775">
              <a:spcBef>
                <a:spcPts val="1200"/>
              </a:spcBef>
              <a:spcAft>
                <a:spcPts val="1200"/>
              </a:spcAft>
            </a:pPr>
            <a:r>
              <a:rPr lang="en-US" altLang="en-US" sz="2800" dirty="0"/>
              <a:t>Maintenance of the nonprofit school food service account  </a:t>
            </a:r>
          </a:p>
          <a:p>
            <a:pPr marL="341313" indent="-231775">
              <a:spcBef>
                <a:spcPts val="1200"/>
              </a:spcBef>
              <a:spcAft>
                <a:spcPts val="1200"/>
              </a:spcAft>
            </a:pPr>
            <a:r>
              <a:rPr lang="en-US" altLang="en-US" sz="2800" dirty="0"/>
              <a:t>Paid lunch equity</a:t>
            </a:r>
          </a:p>
          <a:p>
            <a:pPr marL="341313" indent="-231775">
              <a:spcBef>
                <a:spcPts val="1200"/>
              </a:spcBef>
              <a:spcAft>
                <a:spcPts val="1200"/>
              </a:spcAft>
            </a:pPr>
            <a:r>
              <a:rPr lang="en-US" altLang="en-US" sz="2800" dirty="0"/>
              <a:t>Revenue from non-program foods</a:t>
            </a:r>
          </a:p>
          <a:p>
            <a:pPr marL="341313" indent="-231775">
              <a:spcBef>
                <a:spcPts val="1200"/>
              </a:spcBef>
              <a:spcAft>
                <a:spcPts val="1200"/>
              </a:spcAft>
            </a:pPr>
            <a:r>
              <a:rPr lang="en-US" altLang="en-US" sz="2800" dirty="0"/>
              <a:t>Indirect costs </a:t>
            </a:r>
          </a:p>
          <a:p>
            <a:pPr marL="593725" lvl="2" indent="0">
              <a:buNone/>
            </a:pPr>
            <a:endParaRPr lang="en-US" altLang="en-US" dirty="0"/>
          </a:p>
        </p:txBody>
      </p:sp>
      <p:pic>
        <p:nvPicPr>
          <p:cNvPr id="2" name="rm slide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24671" y="5989509"/>
            <a:ext cx="487363" cy="487363"/>
          </a:xfrm>
          <a:prstGeom prst="rect">
            <a:avLst/>
          </a:prstGeom>
        </p:spPr>
      </p:pic>
      <p:pic>
        <p:nvPicPr>
          <p:cNvPr id="3" name="Picture 2">
            <a:extLst>
              <a:ext uri="{FF2B5EF4-FFF2-40B4-BE49-F238E27FC236}">
                <a16:creationId xmlns:a16="http://schemas.microsoft.com/office/drawing/2014/main" id="{BB51B4FC-E8A6-4963-82F8-71FB5AD63C89}"/>
              </a:ext>
            </a:extLst>
          </p:cNvPr>
          <p:cNvPicPr>
            <a:picLocks noChangeAspect="1"/>
          </p:cNvPicPr>
          <p:nvPr/>
        </p:nvPicPr>
        <p:blipFill rotWithShape="1">
          <a:blip r:embed="rId6"/>
          <a:srcRect l="4068" r="8761"/>
          <a:stretch/>
        </p:blipFill>
        <p:spPr>
          <a:xfrm>
            <a:off x="26839" y="0"/>
            <a:ext cx="1164652" cy="1108364"/>
          </a:xfrm>
          <a:prstGeom prst="rect">
            <a:avLst/>
          </a:prstGeom>
        </p:spPr>
      </p:pic>
    </p:spTree>
    <p:extLst>
      <p:ext uri="{BB962C8B-B14F-4D97-AF65-F5344CB8AC3E}">
        <p14:creationId xmlns:p14="http://schemas.microsoft.com/office/powerpoint/2010/main" val="140832910"/>
      </p:ext>
    </p:extLst>
  </p:cSld>
  <p:clrMapOvr>
    <a:masterClrMapping/>
  </p:clrMapOvr>
  <p:transition spd="slow" advTm="1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5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2"/>
          <p:cNvSpPr>
            <a:spLocks noGrp="1"/>
          </p:cNvSpPr>
          <p:nvPr>
            <p:ph idx="1"/>
          </p:nvPr>
        </p:nvSpPr>
        <p:spPr>
          <a:xfrm>
            <a:off x="1118419" y="1600199"/>
            <a:ext cx="10060857" cy="4771103"/>
          </a:xfrm>
        </p:spPr>
        <p:txBody>
          <a:bodyPr>
            <a:normAutofit fontScale="62500" lnSpcReduction="20000"/>
          </a:bodyPr>
          <a:lstStyle/>
          <a:p>
            <a:pPr eaLnBrk="1" hangingPunct="1">
              <a:defRPr/>
            </a:pPr>
            <a:r>
              <a:rPr lang="en-US" altLang="en-US" sz="4500" dirty="0">
                <a:solidFill>
                  <a:srgbClr val="000000"/>
                </a:solidFill>
              </a:rPr>
              <a:t>Provide documentation for all Resource Management areas</a:t>
            </a:r>
          </a:p>
          <a:p>
            <a:pPr lvl="1">
              <a:defRPr/>
            </a:pPr>
            <a:r>
              <a:rPr lang="en-US" altLang="en-US" sz="4500" dirty="0">
                <a:solidFill>
                  <a:srgbClr val="000000"/>
                </a:solidFill>
              </a:rPr>
              <a:t>General Ledger</a:t>
            </a:r>
          </a:p>
          <a:p>
            <a:pPr lvl="1">
              <a:defRPr/>
            </a:pPr>
            <a:r>
              <a:rPr lang="en-US" altLang="en-US" sz="4500" dirty="0">
                <a:solidFill>
                  <a:srgbClr val="000000"/>
                </a:solidFill>
              </a:rPr>
              <a:t>Balance Sheet</a:t>
            </a:r>
          </a:p>
          <a:p>
            <a:pPr lvl="1">
              <a:defRPr/>
            </a:pPr>
            <a:r>
              <a:rPr lang="en-US" altLang="en-US" sz="4500" dirty="0">
                <a:solidFill>
                  <a:srgbClr val="000000"/>
                </a:solidFill>
              </a:rPr>
              <a:t>Profit &amp; Loss Statement</a:t>
            </a:r>
          </a:p>
          <a:p>
            <a:pPr lvl="1">
              <a:defRPr/>
            </a:pPr>
            <a:r>
              <a:rPr lang="en-US" altLang="en-US" sz="4500" dirty="0">
                <a:solidFill>
                  <a:srgbClr val="000000"/>
                </a:solidFill>
              </a:rPr>
              <a:t>Invoices and Receipts</a:t>
            </a:r>
          </a:p>
          <a:p>
            <a:pPr marL="114300" indent="0">
              <a:buNone/>
              <a:defRPr/>
            </a:pPr>
            <a:endParaRPr lang="en-US" altLang="en-US" sz="4500" dirty="0">
              <a:solidFill>
                <a:srgbClr val="000000"/>
              </a:solidFill>
            </a:endParaRPr>
          </a:p>
          <a:p>
            <a:pPr eaLnBrk="1" hangingPunct="1">
              <a:defRPr/>
            </a:pPr>
            <a:r>
              <a:rPr lang="en-US" altLang="en-US" sz="4500" dirty="0">
                <a:solidFill>
                  <a:srgbClr val="000000"/>
                </a:solidFill>
              </a:rPr>
              <a:t>Corrective action/technical assistance provided</a:t>
            </a:r>
          </a:p>
          <a:p>
            <a:pPr marL="114300" indent="0">
              <a:buNone/>
              <a:defRPr/>
            </a:pPr>
            <a:endParaRPr lang="en-US" altLang="en-US" sz="4500" dirty="0">
              <a:solidFill>
                <a:srgbClr val="000000"/>
              </a:solidFill>
            </a:endParaRPr>
          </a:p>
          <a:p>
            <a:pPr eaLnBrk="1" hangingPunct="1">
              <a:defRPr/>
            </a:pPr>
            <a:r>
              <a:rPr lang="en-US" altLang="en-US" sz="4500" dirty="0">
                <a:solidFill>
                  <a:srgbClr val="000000"/>
                </a:solidFill>
              </a:rPr>
              <a:t>Fiscal action possible</a:t>
            </a:r>
          </a:p>
          <a:p>
            <a:pPr eaLnBrk="1" hangingPunct="1">
              <a:defRPr/>
            </a:pPr>
            <a:endParaRPr lang="en-US" altLang="en-US" dirty="0"/>
          </a:p>
          <a:p>
            <a:pPr eaLnBrk="1" hangingPunct="1">
              <a:defRPr/>
            </a:pPr>
            <a:endParaRPr lang="en-US" altLang="en-US" dirty="0"/>
          </a:p>
          <a:p>
            <a:pPr eaLnBrk="1" hangingPunct="1">
              <a:defRPr/>
            </a:pPr>
            <a:endParaRPr lang="en-US" altLang="en-US" dirty="0"/>
          </a:p>
          <a:p>
            <a:pPr eaLnBrk="1" hangingPunct="1">
              <a:buFont typeface="Wingdings 2" pitchFamily="18" charset="2"/>
              <a:buNone/>
              <a:defRPr/>
            </a:pPr>
            <a:endParaRPr lang="en-US" altLang="en-US" dirty="0"/>
          </a:p>
        </p:txBody>
      </p:sp>
      <p:sp>
        <p:nvSpPr>
          <p:cNvPr id="5" name="Rectangle 4"/>
          <p:cNvSpPr/>
          <p:nvPr/>
        </p:nvSpPr>
        <p:spPr>
          <a:xfrm>
            <a:off x="1524000" y="0"/>
            <a:ext cx="8458200" cy="16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3600" spc="-100" dirty="0">
                <a:solidFill>
                  <a:srgbClr val="0070C0"/>
                </a:solidFill>
                <a:latin typeface="Arial" charset="0"/>
                <a:ea typeface="+mj-ea"/>
                <a:cs typeface="Arial" charset="0"/>
              </a:rPr>
              <a:t>Resource Management Comprehensive Review</a:t>
            </a:r>
            <a:endParaRPr lang="en-US" sz="3600" dirty="0">
              <a:solidFill>
                <a:srgbClr val="0070C0"/>
              </a:solidFill>
              <a:latin typeface="Arial" panose="020B0604020202020204" pitchFamily="34" charset="0"/>
              <a:cs typeface="Arial" panose="020B0604020202020204" pitchFamily="34" charset="0"/>
            </a:endParaRPr>
          </a:p>
        </p:txBody>
      </p:sp>
      <p:pic>
        <p:nvPicPr>
          <p:cNvPr id="2" name="rm slide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691913" y="5883939"/>
            <a:ext cx="487363" cy="487363"/>
          </a:xfrm>
          <a:prstGeom prst="rect">
            <a:avLst/>
          </a:prstGeom>
        </p:spPr>
      </p:pic>
      <p:pic>
        <p:nvPicPr>
          <p:cNvPr id="3" name="Picture 2">
            <a:extLst>
              <a:ext uri="{FF2B5EF4-FFF2-40B4-BE49-F238E27FC236}">
                <a16:creationId xmlns:a16="http://schemas.microsoft.com/office/drawing/2014/main" id="{486B577B-E147-4835-9379-57A90A4758BC}"/>
              </a:ext>
            </a:extLst>
          </p:cNvPr>
          <p:cNvPicPr>
            <a:picLocks noChangeAspect="1"/>
          </p:cNvPicPr>
          <p:nvPr/>
        </p:nvPicPr>
        <p:blipFill rotWithShape="1">
          <a:blip r:embed="rId6"/>
          <a:srcRect l="4068" r="8761"/>
          <a:stretch/>
        </p:blipFill>
        <p:spPr>
          <a:xfrm>
            <a:off x="26839" y="0"/>
            <a:ext cx="1164652" cy="1108364"/>
          </a:xfrm>
          <a:prstGeom prst="rect">
            <a:avLst/>
          </a:prstGeom>
        </p:spPr>
      </p:pic>
    </p:spTree>
    <p:extLst>
      <p:ext uri="{BB962C8B-B14F-4D97-AF65-F5344CB8AC3E}">
        <p14:creationId xmlns:p14="http://schemas.microsoft.com/office/powerpoint/2010/main" val="331042941"/>
      </p:ext>
    </p:extLst>
  </p:cSld>
  <p:clrMapOvr>
    <a:masterClrMapping/>
  </p:clrMapOvr>
  <p:transition spd="slow" advTm="6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70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825" y="313538"/>
            <a:ext cx="8534400" cy="1507067"/>
          </a:xfrm>
        </p:spPr>
        <p:txBody>
          <a:bodyPr/>
          <a:lstStyle/>
          <a:p>
            <a:r>
              <a:rPr lang="en-US" dirty="0">
                <a:solidFill>
                  <a:srgbClr val="00467A"/>
                </a:solidFill>
              </a:rPr>
              <a:t>Required Forms/Reports</a:t>
            </a:r>
          </a:p>
        </p:txBody>
      </p:sp>
      <p:sp>
        <p:nvSpPr>
          <p:cNvPr id="3" name="Content Placeholder 2"/>
          <p:cNvSpPr>
            <a:spLocks noGrp="1"/>
          </p:cNvSpPr>
          <p:nvPr>
            <p:ph idx="1"/>
          </p:nvPr>
        </p:nvSpPr>
        <p:spPr>
          <a:xfrm>
            <a:off x="1805090" y="2130321"/>
            <a:ext cx="8534400" cy="2654709"/>
          </a:xfrm>
        </p:spPr>
        <p:txBody>
          <a:bodyPr>
            <a:normAutofit lnSpcReduction="10000"/>
          </a:bodyPr>
          <a:lstStyle/>
          <a:p>
            <a:r>
              <a:rPr lang="en-US" sz="2800" dirty="0">
                <a:solidFill>
                  <a:schemeClr val="tx1"/>
                </a:solidFill>
              </a:rPr>
              <a:t>Annual Financial Report</a:t>
            </a:r>
          </a:p>
          <a:p>
            <a:r>
              <a:rPr lang="en-US" sz="2800" dirty="0">
                <a:solidFill>
                  <a:schemeClr val="tx1"/>
                </a:solidFill>
              </a:rPr>
              <a:t>USDA Non-Program Revenue Calculator</a:t>
            </a:r>
          </a:p>
          <a:p>
            <a:r>
              <a:rPr lang="en-US" sz="2800" dirty="0">
                <a:solidFill>
                  <a:schemeClr val="tx1"/>
                </a:solidFill>
              </a:rPr>
              <a:t>Paid Lunch Equity Tool (if applicable)</a:t>
            </a:r>
          </a:p>
          <a:p>
            <a:endParaRPr lang="en-US" sz="2800" dirty="0"/>
          </a:p>
          <a:p>
            <a:r>
              <a:rPr lang="en-US" sz="2800" b="1" dirty="0">
                <a:solidFill>
                  <a:schemeClr val="tx1"/>
                </a:solidFill>
              </a:rPr>
              <a:t>AFR &amp; NPR due by October </a:t>
            </a:r>
            <a:r>
              <a:rPr lang="en-US" sz="2800" b="1" dirty="0"/>
              <a:t>15</a:t>
            </a:r>
            <a:r>
              <a:rPr lang="en-US" sz="2800" b="1" dirty="0">
                <a:solidFill>
                  <a:schemeClr val="tx1"/>
                </a:solidFill>
              </a:rPr>
              <a:t>, 2020</a:t>
            </a:r>
          </a:p>
          <a:p>
            <a:pPr marL="457200" lvl="1" indent="0">
              <a:buNone/>
            </a:pPr>
            <a:endParaRPr lang="en-US" sz="3400" dirty="0"/>
          </a:p>
          <a:p>
            <a:endParaRPr lang="en-US" dirty="0"/>
          </a:p>
          <a:p>
            <a:endParaRPr lang="en-US" dirty="0"/>
          </a:p>
        </p:txBody>
      </p:sp>
      <p:pic>
        <p:nvPicPr>
          <p:cNvPr id="4" name="rm slide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843655" y="5940082"/>
            <a:ext cx="487363" cy="487363"/>
          </a:xfrm>
          <a:prstGeom prst="rect">
            <a:avLst/>
          </a:prstGeom>
        </p:spPr>
      </p:pic>
      <p:pic>
        <p:nvPicPr>
          <p:cNvPr id="6" name="Picture 5">
            <a:extLst>
              <a:ext uri="{FF2B5EF4-FFF2-40B4-BE49-F238E27FC236}">
                <a16:creationId xmlns:a16="http://schemas.microsoft.com/office/drawing/2014/main" id="{47D3F85D-6B35-4EE8-B72F-D330BADC7334}"/>
              </a:ext>
            </a:extLst>
          </p:cNvPr>
          <p:cNvPicPr>
            <a:picLocks noChangeAspect="1"/>
          </p:cNvPicPr>
          <p:nvPr/>
        </p:nvPicPr>
        <p:blipFill rotWithShape="1">
          <a:blip r:embed="rId6"/>
          <a:srcRect l="4068" r="8761"/>
          <a:stretch/>
        </p:blipFill>
        <p:spPr>
          <a:xfrm>
            <a:off x="26839" y="0"/>
            <a:ext cx="1164652" cy="1108364"/>
          </a:xfrm>
          <a:prstGeom prst="rect">
            <a:avLst/>
          </a:prstGeom>
        </p:spPr>
      </p:pic>
    </p:spTree>
    <p:extLst>
      <p:ext uri="{BB962C8B-B14F-4D97-AF65-F5344CB8AC3E}">
        <p14:creationId xmlns:p14="http://schemas.microsoft.com/office/powerpoint/2010/main" val="2887384488"/>
      </p:ext>
    </p:extLst>
  </p:cSld>
  <p:clrMapOvr>
    <a:masterClrMapping/>
  </p:clrMapOvr>
  <mc:AlternateContent xmlns:mc="http://schemas.openxmlformats.org/markup-compatibility/2006" xmlns:p14="http://schemas.microsoft.com/office/powerpoint/2010/main">
    <mc:Choice Requires="p14">
      <p:transition spd="slow" p14:dur="2000" advTm="50000"/>
    </mc:Choice>
    <mc:Fallback xmlns="">
      <p:transition spd="slow" advTm="5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1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050" y="545690"/>
            <a:ext cx="8439150" cy="1474838"/>
          </a:xfrm>
        </p:spPr>
        <p:txBody>
          <a:bodyPr>
            <a:normAutofit/>
          </a:bodyPr>
          <a:lstStyle/>
          <a:p>
            <a:pPr algn="ctr">
              <a:defRPr/>
            </a:pPr>
            <a:r>
              <a:rPr lang="en-US" altLang="en-US" dirty="0">
                <a:latin typeface="Arial" charset="0"/>
                <a:cs typeface="Arial" charset="0"/>
              </a:rPr>
              <a:t>Maintenance of the Nonprofit </a:t>
            </a:r>
            <a:br>
              <a:rPr lang="en-US" altLang="en-US" dirty="0">
                <a:latin typeface="Arial" charset="0"/>
                <a:cs typeface="Arial" charset="0"/>
              </a:rPr>
            </a:br>
            <a:r>
              <a:rPr lang="en-US" altLang="en-US" dirty="0">
                <a:latin typeface="Arial" charset="0"/>
                <a:cs typeface="Arial" charset="0"/>
              </a:rPr>
              <a:t>School Food Service Account</a:t>
            </a:r>
            <a:r>
              <a:rPr lang="en-US" dirty="0"/>
              <a:t>	</a:t>
            </a:r>
          </a:p>
        </p:txBody>
      </p:sp>
      <p:sp>
        <p:nvSpPr>
          <p:cNvPr id="3" name="Content Placeholder 2"/>
          <p:cNvSpPr>
            <a:spLocks noGrp="1"/>
          </p:cNvSpPr>
          <p:nvPr>
            <p:ph idx="1"/>
          </p:nvPr>
        </p:nvSpPr>
        <p:spPr>
          <a:xfrm>
            <a:off x="1283110" y="2620296"/>
            <a:ext cx="9689690" cy="3146323"/>
          </a:xfrm>
        </p:spPr>
        <p:txBody>
          <a:bodyPr rtlCol="0">
            <a:noAutofit/>
          </a:bodyPr>
          <a:lstStyle/>
          <a:p>
            <a:pPr>
              <a:spcAft>
                <a:spcPts val="0"/>
              </a:spcAft>
              <a:defRPr/>
            </a:pPr>
            <a:r>
              <a:rPr lang="en-US" sz="2400" b="1" dirty="0"/>
              <a:t>Program funds only for </a:t>
            </a:r>
          </a:p>
          <a:p>
            <a:pPr lvl="1" indent="-342900">
              <a:spcAft>
                <a:spcPts val="0"/>
              </a:spcAft>
              <a:defRPr/>
            </a:pPr>
            <a:r>
              <a:rPr lang="en-US" sz="2400" b="1" dirty="0"/>
              <a:t>Operation</a:t>
            </a:r>
          </a:p>
          <a:p>
            <a:pPr lvl="1" indent="-342900">
              <a:spcAft>
                <a:spcPts val="0"/>
              </a:spcAft>
              <a:defRPr/>
            </a:pPr>
            <a:r>
              <a:rPr lang="en-US" sz="2400" b="1" dirty="0"/>
              <a:t>Improvement of the school food service </a:t>
            </a:r>
          </a:p>
          <a:p>
            <a:pPr>
              <a:spcAft>
                <a:spcPts val="0"/>
              </a:spcAft>
              <a:defRPr/>
            </a:pPr>
            <a:endParaRPr lang="en-US" sz="2400" b="1" dirty="0"/>
          </a:p>
          <a:p>
            <a:pPr eaLnBrk="1" hangingPunct="1">
              <a:defRPr/>
            </a:pPr>
            <a:r>
              <a:rPr lang="en-US" sz="2400" b="1" dirty="0"/>
              <a:t>Maximize program benefits to enrolled students</a:t>
            </a:r>
          </a:p>
          <a:p>
            <a:pPr marL="114300" indent="0">
              <a:buNone/>
              <a:defRPr/>
            </a:pPr>
            <a:endParaRPr lang="en-US" sz="2400" b="1" dirty="0"/>
          </a:p>
          <a:p>
            <a:pPr eaLnBrk="1" hangingPunct="1">
              <a:defRPr/>
            </a:pPr>
            <a:r>
              <a:rPr lang="en-US" altLang="en-US" sz="2400" b="1" dirty="0"/>
              <a:t>Net cash resources</a:t>
            </a:r>
          </a:p>
          <a:p>
            <a:pPr lvl="1" eaLnBrk="1" hangingPunct="1">
              <a:defRPr/>
            </a:pPr>
            <a:r>
              <a:rPr lang="en-US" altLang="en-US" sz="2400" b="1" dirty="0"/>
              <a:t>3 month limit</a:t>
            </a:r>
          </a:p>
          <a:p>
            <a:pPr>
              <a:spcAft>
                <a:spcPts val="0"/>
              </a:spcAft>
              <a:defRPr/>
            </a:pPr>
            <a:endParaRPr lang="en-US" sz="2400" dirty="0"/>
          </a:p>
          <a:p>
            <a:pPr marL="0" indent="0">
              <a:spcAft>
                <a:spcPts val="0"/>
              </a:spcAft>
              <a:buNone/>
              <a:defRPr/>
            </a:pPr>
            <a:endParaRPr lang="en-US" sz="2400" dirty="0"/>
          </a:p>
          <a:p>
            <a:pPr marL="274320" indent="-274320">
              <a:spcAft>
                <a:spcPts val="0"/>
              </a:spcAft>
              <a:buFont typeface="Wingdings 2"/>
              <a:buChar char=""/>
              <a:defRPr/>
            </a:pPr>
            <a:endParaRPr lang="en-US" sz="2400" dirty="0"/>
          </a:p>
          <a:p>
            <a:pPr marL="0" indent="0">
              <a:spcAft>
                <a:spcPts val="0"/>
              </a:spcAft>
              <a:buNone/>
              <a:defRPr/>
            </a:pPr>
            <a:endParaRPr lang="en-US" sz="2400" dirty="0"/>
          </a:p>
        </p:txBody>
      </p:sp>
      <p:pic>
        <p:nvPicPr>
          <p:cNvPr id="5" name="rm slide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85437" y="6122705"/>
            <a:ext cx="487363" cy="487363"/>
          </a:xfrm>
          <a:prstGeom prst="rect">
            <a:avLst/>
          </a:prstGeom>
        </p:spPr>
      </p:pic>
      <p:pic>
        <p:nvPicPr>
          <p:cNvPr id="4" name="Picture 3">
            <a:extLst>
              <a:ext uri="{FF2B5EF4-FFF2-40B4-BE49-F238E27FC236}">
                <a16:creationId xmlns:a16="http://schemas.microsoft.com/office/drawing/2014/main" id="{818B4833-312F-410D-AAEC-8D87DE11F6EC}"/>
              </a:ext>
            </a:extLst>
          </p:cNvPr>
          <p:cNvPicPr>
            <a:picLocks noChangeAspect="1"/>
          </p:cNvPicPr>
          <p:nvPr/>
        </p:nvPicPr>
        <p:blipFill rotWithShape="1">
          <a:blip r:embed="rId6"/>
          <a:srcRect l="4068" r="8761"/>
          <a:stretch/>
        </p:blipFill>
        <p:spPr>
          <a:xfrm>
            <a:off x="26839" y="0"/>
            <a:ext cx="1164652" cy="1108364"/>
          </a:xfrm>
          <a:prstGeom prst="rect">
            <a:avLst/>
          </a:prstGeom>
        </p:spPr>
      </p:pic>
    </p:spTree>
    <p:extLst>
      <p:ext uri="{BB962C8B-B14F-4D97-AF65-F5344CB8AC3E}">
        <p14:creationId xmlns:p14="http://schemas.microsoft.com/office/powerpoint/2010/main" val="152739425"/>
      </p:ext>
    </p:extLst>
  </p:cSld>
  <p:clrMapOvr>
    <a:masterClrMapping/>
  </p:clrMapOvr>
  <p:transition spd="slow" advTm="8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83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524000" y="0"/>
            <a:ext cx="8458200" cy="1600200"/>
          </a:xfrm>
        </p:spPr>
        <p:txBody>
          <a:bodyPr>
            <a:normAutofit fontScale="90000"/>
          </a:bodyPr>
          <a:lstStyle/>
          <a:p>
            <a:pPr algn="ctr">
              <a:defRPr/>
            </a:pPr>
            <a:br>
              <a:rPr lang="en-US" altLang="en-US" dirty="0">
                <a:latin typeface="Arial" charset="0"/>
                <a:cs typeface="Arial" charset="0"/>
              </a:rPr>
            </a:br>
            <a:r>
              <a:rPr lang="en-US" altLang="en-US" dirty="0">
                <a:latin typeface="Arial" charset="0"/>
                <a:cs typeface="Arial" charset="0"/>
              </a:rPr>
              <a:t>Nonprofit School Food Service </a:t>
            </a:r>
            <a:br>
              <a:rPr lang="en-US" altLang="en-US" dirty="0">
                <a:latin typeface="Arial" charset="0"/>
                <a:cs typeface="Arial" charset="0"/>
              </a:rPr>
            </a:br>
            <a:r>
              <a:rPr lang="en-US" altLang="en-US" dirty="0">
                <a:latin typeface="Arial" charset="0"/>
                <a:cs typeface="Arial" charset="0"/>
              </a:rPr>
              <a:t>Account Risk Indicators:</a:t>
            </a:r>
            <a:br>
              <a:rPr lang="en-US" altLang="en-US" dirty="0">
                <a:latin typeface="Arial" charset="0"/>
                <a:cs typeface="Arial" charset="0"/>
              </a:rPr>
            </a:br>
            <a:endParaRPr lang="en-US" altLang="en-US" dirty="0">
              <a:latin typeface="Arial" charset="0"/>
              <a:cs typeface="Arial" charset="0"/>
            </a:endParaRPr>
          </a:p>
        </p:txBody>
      </p:sp>
      <p:sp>
        <p:nvSpPr>
          <p:cNvPr id="66563" name="TextBox 2"/>
          <p:cNvSpPr txBox="1">
            <a:spLocks noChangeArrowheads="1"/>
          </p:cNvSpPr>
          <p:nvPr/>
        </p:nvSpPr>
        <p:spPr bwMode="auto">
          <a:xfrm>
            <a:off x="1905000" y="1828800"/>
            <a:ext cx="80772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accent1"/>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85776D"/>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AEAFA9"/>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8D878B"/>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D878B"/>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D878B"/>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D878B"/>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D878B"/>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pPr>
            <a:r>
              <a:rPr lang="en-US" altLang="en-US" dirty="0">
                <a:ea typeface="Arial Unicode MS" panose="020B0604020202020204" pitchFamily="34" charset="-128"/>
                <a:cs typeface="Arial Unicode MS" panose="020B0604020202020204" pitchFamily="34" charset="-128"/>
              </a:rPr>
              <a:t>No separate financial account designated for the nonprofit school food service</a:t>
            </a:r>
          </a:p>
          <a:p>
            <a:pPr eaLnBrk="1" hangingPunct="1">
              <a:spcBef>
                <a:spcPct val="0"/>
              </a:spcBef>
              <a:buClrTx/>
            </a:pPr>
            <a:endParaRPr lang="en-US" altLang="en-US" sz="1800" dirty="0">
              <a:ea typeface="Arial Unicode MS" panose="020B0604020202020204" pitchFamily="34" charset="-128"/>
              <a:cs typeface="Arial Unicode MS" panose="020B0604020202020204" pitchFamily="34" charset="-128"/>
            </a:endParaRPr>
          </a:p>
          <a:p>
            <a:pPr eaLnBrk="1" hangingPunct="1">
              <a:spcBef>
                <a:spcPct val="0"/>
              </a:spcBef>
              <a:buClrTx/>
            </a:pPr>
            <a:r>
              <a:rPr lang="en-US" altLang="en-US" dirty="0">
                <a:ea typeface="Arial Unicode MS" panose="020B0604020202020204" pitchFamily="34" charset="-128"/>
                <a:cs typeface="Arial Unicode MS" panose="020B0604020202020204" pitchFamily="34" charset="-128"/>
              </a:rPr>
              <a:t>Year-end expenses in excess of revenues</a:t>
            </a:r>
          </a:p>
          <a:p>
            <a:pPr eaLnBrk="1" hangingPunct="1">
              <a:spcBef>
                <a:spcPct val="0"/>
              </a:spcBef>
              <a:buClrTx/>
            </a:pPr>
            <a:endParaRPr lang="en-US" altLang="en-US" sz="1800" dirty="0">
              <a:ea typeface="Arial Unicode MS" panose="020B0604020202020204" pitchFamily="34" charset="-128"/>
              <a:cs typeface="Arial Unicode MS" panose="020B0604020202020204" pitchFamily="34" charset="-128"/>
            </a:endParaRPr>
          </a:p>
          <a:p>
            <a:pPr eaLnBrk="1" hangingPunct="1">
              <a:spcBef>
                <a:spcPct val="0"/>
              </a:spcBef>
              <a:buClrTx/>
            </a:pPr>
            <a:r>
              <a:rPr lang="en-US" altLang="en-US" dirty="0">
                <a:ea typeface="Arial Unicode MS" panose="020B0604020202020204" pitchFamily="34" charset="-128"/>
                <a:cs typeface="Arial Unicode MS" panose="020B0604020202020204" pitchFamily="34" charset="-128"/>
              </a:rPr>
              <a:t>Transfer out of account for other operations</a:t>
            </a:r>
          </a:p>
          <a:p>
            <a:pPr eaLnBrk="1" hangingPunct="1">
              <a:spcBef>
                <a:spcPct val="0"/>
              </a:spcBef>
              <a:buClrTx/>
            </a:pPr>
            <a:endParaRPr lang="en-US" altLang="en-US" sz="1800" dirty="0">
              <a:ea typeface="Arial Unicode MS" panose="020B0604020202020204" pitchFamily="34" charset="-128"/>
              <a:cs typeface="Arial Unicode MS" panose="020B0604020202020204" pitchFamily="34" charset="-128"/>
            </a:endParaRPr>
          </a:p>
          <a:p>
            <a:pPr eaLnBrk="1" hangingPunct="1">
              <a:spcBef>
                <a:spcPct val="0"/>
              </a:spcBef>
              <a:buClrTx/>
            </a:pPr>
            <a:r>
              <a:rPr lang="en-US" altLang="en-US" dirty="0">
                <a:ea typeface="Arial Unicode MS" panose="020B0604020202020204" pitchFamily="34" charset="-128"/>
                <a:cs typeface="Arial Unicode MS" panose="020B0604020202020204" pitchFamily="34" charset="-128"/>
              </a:rPr>
              <a:t>Measure of net cash resources below three month’s expenses</a:t>
            </a:r>
          </a:p>
          <a:p>
            <a:pPr eaLnBrk="1" hangingPunct="1">
              <a:spcBef>
                <a:spcPct val="0"/>
              </a:spcBef>
              <a:buClrTx/>
            </a:pPr>
            <a:endParaRPr lang="en-US" altLang="en-US" sz="1800" dirty="0">
              <a:ea typeface="Arial Unicode MS" panose="020B0604020202020204" pitchFamily="34" charset="-128"/>
              <a:cs typeface="Arial Unicode MS" panose="020B0604020202020204" pitchFamily="34" charset="-128"/>
            </a:endParaRPr>
          </a:p>
          <a:p>
            <a:pPr eaLnBrk="1" hangingPunct="1">
              <a:spcBef>
                <a:spcPct val="0"/>
              </a:spcBef>
              <a:buClrTx/>
            </a:pPr>
            <a:r>
              <a:rPr lang="en-US" altLang="en-US" dirty="0">
                <a:ea typeface="Arial Unicode MS" panose="020B0604020202020204" pitchFamily="34" charset="-128"/>
                <a:cs typeface="Arial Unicode MS" panose="020B0604020202020204" pitchFamily="34" charset="-128"/>
              </a:rPr>
              <a:t>Record maintenance</a:t>
            </a:r>
          </a:p>
        </p:txBody>
      </p:sp>
      <p:pic>
        <p:nvPicPr>
          <p:cNvPr id="3" name="rm slide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88746" y="6045200"/>
            <a:ext cx="487363" cy="487363"/>
          </a:xfrm>
          <a:prstGeom prst="rect">
            <a:avLst/>
          </a:prstGeom>
        </p:spPr>
      </p:pic>
      <p:pic>
        <p:nvPicPr>
          <p:cNvPr id="2" name="Picture 1">
            <a:extLst>
              <a:ext uri="{FF2B5EF4-FFF2-40B4-BE49-F238E27FC236}">
                <a16:creationId xmlns:a16="http://schemas.microsoft.com/office/drawing/2014/main" id="{5930A390-6F88-4A60-BAB2-C8CD625C1592}"/>
              </a:ext>
            </a:extLst>
          </p:cNvPr>
          <p:cNvPicPr>
            <a:picLocks noChangeAspect="1"/>
          </p:cNvPicPr>
          <p:nvPr/>
        </p:nvPicPr>
        <p:blipFill rotWithShape="1">
          <a:blip r:embed="rId6"/>
          <a:srcRect l="4068" r="8761"/>
          <a:stretch/>
        </p:blipFill>
        <p:spPr>
          <a:xfrm>
            <a:off x="26839" y="0"/>
            <a:ext cx="1164652" cy="1108364"/>
          </a:xfrm>
          <a:prstGeom prst="rect">
            <a:avLst/>
          </a:prstGeom>
        </p:spPr>
      </p:pic>
    </p:spTree>
    <p:extLst>
      <p:ext uri="{BB962C8B-B14F-4D97-AF65-F5344CB8AC3E}">
        <p14:creationId xmlns:p14="http://schemas.microsoft.com/office/powerpoint/2010/main" val="1832496731"/>
      </p:ext>
    </p:extLst>
  </p:cSld>
  <p:clrMapOvr>
    <a:masterClrMapping/>
  </p:clrMapOvr>
  <p:transition spd="slow" advTm="3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95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524000" y="501444"/>
            <a:ext cx="8458200" cy="1098755"/>
          </a:xfrm>
        </p:spPr>
        <p:txBody>
          <a:bodyPr>
            <a:normAutofit/>
          </a:bodyPr>
          <a:lstStyle/>
          <a:p>
            <a:pPr algn="ctr">
              <a:defRPr/>
            </a:pPr>
            <a:r>
              <a:rPr lang="en-US" altLang="en-US" dirty="0">
                <a:latin typeface="Arial" charset="0"/>
                <a:cs typeface="Arial" charset="0"/>
              </a:rPr>
              <a:t>Paid Lunch Equity (PLE)</a:t>
            </a:r>
            <a:br>
              <a:rPr lang="en-US" altLang="en-US" dirty="0">
                <a:latin typeface="Arial" charset="0"/>
                <a:cs typeface="Arial" charset="0"/>
              </a:rPr>
            </a:br>
            <a:endParaRPr lang="en-US" altLang="en-US" dirty="0">
              <a:latin typeface="Arial" charset="0"/>
              <a:cs typeface="Arial" charset="0"/>
            </a:endParaRPr>
          </a:p>
        </p:txBody>
      </p:sp>
      <p:sp>
        <p:nvSpPr>
          <p:cNvPr id="3" name="Content Placeholder 2"/>
          <p:cNvSpPr>
            <a:spLocks noGrp="1"/>
          </p:cNvSpPr>
          <p:nvPr>
            <p:ph idx="1"/>
          </p:nvPr>
        </p:nvSpPr>
        <p:spPr>
          <a:xfrm>
            <a:off x="1905000" y="1524000"/>
            <a:ext cx="8001000" cy="4648200"/>
          </a:xfrm>
        </p:spPr>
        <p:txBody>
          <a:bodyPr rtlCol="0">
            <a:normAutofit fontScale="62500" lnSpcReduction="20000"/>
          </a:bodyPr>
          <a:lstStyle/>
          <a:p>
            <a:pPr marL="274320" indent="-274320">
              <a:spcAft>
                <a:spcPts val="0"/>
              </a:spcAft>
              <a:buFont typeface="Wingdings 2"/>
              <a:buChar char=""/>
              <a:defRPr/>
            </a:pPr>
            <a:endParaRPr lang="en-US" dirty="0"/>
          </a:p>
          <a:p>
            <a:pPr>
              <a:spcAft>
                <a:spcPts val="0"/>
              </a:spcAft>
              <a:defRPr/>
            </a:pPr>
            <a:r>
              <a:rPr lang="en-US" sz="4500" dirty="0"/>
              <a:t>Included in the Healthy, Hunger-Free Kids Act</a:t>
            </a:r>
          </a:p>
          <a:p>
            <a:pPr marL="274320" indent="-274320">
              <a:spcAft>
                <a:spcPts val="0"/>
              </a:spcAft>
              <a:buFont typeface="Wingdings 2"/>
              <a:buChar char=""/>
              <a:defRPr/>
            </a:pPr>
            <a:endParaRPr lang="en-US" sz="4500" dirty="0"/>
          </a:p>
          <a:p>
            <a:pPr>
              <a:spcAft>
                <a:spcPts val="0"/>
              </a:spcAft>
              <a:defRPr/>
            </a:pPr>
            <a:r>
              <a:rPr lang="en-US" sz="4500" dirty="0"/>
              <a:t>Relates only to paid student reimbursable lunch prices</a:t>
            </a:r>
          </a:p>
          <a:p>
            <a:pPr marL="274320" indent="-274320">
              <a:spcAft>
                <a:spcPts val="0"/>
              </a:spcAft>
              <a:buFont typeface="Wingdings 2"/>
              <a:buChar char=""/>
              <a:defRPr/>
            </a:pPr>
            <a:endParaRPr lang="en-US" sz="4500" dirty="0"/>
          </a:p>
          <a:p>
            <a:pPr>
              <a:spcAft>
                <a:spcPts val="0"/>
              </a:spcAft>
              <a:defRPr/>
            </a:pPr>
            <a:r>
              <a:rPr lang="en-US" sz="4500" dirty="0"/>
              <a:t>Intent of PLE Tool: </a:t>
            </a:r>
          </a:p>
          <a:p>
            <a:pPr marL="1085850" lvl="1" indent="-685800">
              <a:spcAft>
                <a:spcPts val="0"/>
              </a:spcAft>
              <a:defRPr/>
            </a:pPr>
            <a:r>
              <a:rPr lang="en-US" sz="4500" dirty="0"/>
              <a:t>Cover the costs of meals</a:t>
            </a:r>
          </a:p>
          <a:p>
            <a:pPr marL="1085850" lvl="1" indent="-685800">
              <a:spcAft>
                <a:spcPts val="0"/>
              </a:spcAft>
              <a:defRPr/>
            </a:pPr>
            <a:r>
              <a:rPr lang="en-US" sz="4500" dirty="0"/>
              <a:t>Equity of program contribution </a:t>
            </a:r>
          </a:p>
          <a:p>
            <a:pPr marL="1085850" lvl="1" indent="-685800">
              <a:spcAft>
                <a:spcPts val="0"/>
              </a:spcAft>
              <a:defRPr/>
            </a:pPr>
            <a:r>
              <a:rPr lang="en-US" sz="4500" dirty="0"/>
              <a:t>SFA flexibility</a:t>
            </a:r>
          </a:p>
          <a:p>
            <a:pPr marL="822960" lvl="2">
              <a:spcAft>
                <a:spcPts val="0"/>
              </a:spcAft>
              <a:buClr>
                <a:schemeClr val="accent3"/>
              </a:buClr>
              <a:buNone/>
              <a:defRPr/>
            </a:pPr>
            <a:endParaRPr lang="en-US" sz="2900" i="1" dirty="0"/>
          </a:p>
          <a:p>
            <a:pPr marL="274320" lvl="2" indent="-274320">
              <a:spcAft>
                <a:spcPts val="0"/>
              </a:spcAft>
              <a:buClr>
                <a:schemeClr val="accent1"/>
              </a:buClr>
              <a:buSzPct val="85000"/>
              <a:buFont typeface="Wingdings 2"/>
              <a:buChar char=""/>
              <a:defRPr/>
            </a:pPr>
            <a:endParaRPr lang="en-US" sz="2900" dirty="0"/>
          </a:p>
          <a:p>
            <a:pPr marL="822960" lvl="2">
              <a:spcAft>
                <a:spcPts val="0"/>
              </a:spcAft>
              <a:buClr>
                <a:schemeClr val="accent3"/>
              </a:buClr>
              <a:buNone/>
              <a:defRPr/>
            </a:pPr>
            <a:endParaRPr lang="en-US" sz="1500" i="1" dirty="0"/>
          </a:p>
        </p:txBody>
      </p:sp>
      <p:pic>
        <p:nvPicPr>
          <p:cNvPr id="2" name="rm slide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72952" y="5928518"/>
            <a:ext cx="487363" cy="487363"/>
          </a:xfrm>
          <a:prstGeom prst="rect">
            <a:avLst/>
          </a:prstGeom>
        </p:spPr>
      </p:pic>
      <p:pic>
        <p:nvPicPr>
          <p:cNvPr id="4" name="Picture 3">
            <a:extLst>
              <a:ext uri="{FF2B5EF4-FFF2-40B4-BE49-F238E27FC236}">
                <a16:creationId xmlns:a16="http://schemas.microsoft.com/office/drawing/2014/main" id="{344CEB89-C5CD-4582-9CF2-C2CB9D259CE5}"/>
              </a:ext>
            </a:extLst>
          </p:cNvPr>
          <p:cNvPicPr>
            <a:picLocks noChangeAspect="1"/>
          </p:cNvPicPr>
          <p:nvPr/>
        </p:nvPicPr>
        <p:blipFill rotWithShape="1">
          <a:blip r:embed="rId6"/>
          <a:srcRect l="4068" r="8761"/>
          <a:stretch/>
        </p:blipFill>
        <p:spPr>
          <a:xfrm>
            <a:off x="26839" y="0"/>
            <a:ext cx="1164652" cy="1108364"/>
          </a:xfrm>
          <a:prstGeom prst="rect">
            <a:avLst/>
          </a:prstGeom>
        </p:spPr>
      </p:pic>
    </p:spTree>
    <p:extLst>
      <p:ext uri="{BB962C8B-B14F-4D97-AF65-F5344CB8AC3E}">
        <p14:creationId xmlns:p14="http://schemas.microsoft.com/office/powerpoint/2010/main" val="353607197"/>
      </p:ext>
    </p:extLst>
  </p:cSld>
  <p:clrMapOvr>
    <a:masterClrMapping/>
  </p:clrMapOvr>
  <p:transition spd="slow" advTm="5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38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HCNP-Template02">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HCNP-Template02</Template>
  <TotalTime>502</TotalTime>
  <Words>3279</Words>
  <Application>Microsoft Office PowerPoint</Application>
  <PresentationFormat>Widescreen</PresentationFormat>
  <Paragraphs>321</Paragraphs>
  <Slides>23</Slides>
  <Notes>23</Notes>
  <HiddenSlides>0</HiddenSlides>
  <MMClips>23</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Aharoni</vt:lpstr>
      <vt:lpstr>Arial</vt:lpstr>
      <vt:lpstr>Arial Narrow</vt:lpstr>
      <vt:lpstr>Arial Unicode MS</vt:lpstr>
      <vt:lpstr>Calibri</vt:lpstr>
      <vt:lpstr>Cambria</vt:lpstr>
      <vt:lpstr>Courier New</vt:lpstr>
      <vt:lpstr>Georgia</vt:lpstr>
      <vt:lpstr>Trebuchet MS</vt:lpstr>
      <vt:lpstr>Wingdings</vt:lpstr>
      <vt:lpstr>Wingdings 2</vt:lpstr>
      <vt:lpstr>Wingdings 3</vt:lpstr>
      <vt:lpstr>HCNP-Template02</vt:lpstr>
      <vt:lpstr>Resource Management</vt:lpstr>
      <vt:lpstr>PowerPoint Presentation</vt:lpstr>
      <vt:lpstr>Review Period</vt:lpstr>
      <vt:lpstr>Resource Management</vt:lpstr>
      <vt:lpstr>PowerPoint Presentation</vt:lpstr>
      <vt:lpstr>Required Forms/Reports</vt:lpstr>
      <vt:lpstr>Maintenance of the Nonprofit  School Food Service Account </vt:lpstr>
      <vt:lpstr> Nonprofit School Food Service  Account Risk Indicators: </vt:lpstr>
      <vt:lpstr>Paid Lunch Equity (PLE) </vt:lpstr>
      <vt:lpstr>Paid Lunch Equity Risk Indicators </vt:lpstr>
      <vt:lpstr>NEW USDA PAID LUNCH EQUITY TOOL GUIDELINES</vt:lpstr>
      <vt:lpstr>Revenue from  Non-program Foods</vt:lpstr>
      <vt:lpstr>Common examples of nonprogram food</vt:lpstr>
      <vt:lpstr> Revenue from Non-program Foods  Risk Indicator </vt:lpstr>
      <vt:lpstr>Two different scenarios for nonprogram revenue</vt:lpstr>
      <vt:lpstr>SFAs that sell vended meals or ala carte items and have an Identifiable Food Cost   </vt:lpstr>
      <vt:lpstr>USDA Nonprogram Revenue Tool</vt:lpstr>
      <vt:lpstr>SFAs that are self-prep</vt:lpstr>
      <vt:lpstr>SELF-PREP SFAs TIME PERIOD FOR HCNP NPR</vt:lpstr>
      <vt:lpstr>Indirect Costs</vt:lpstr>
      <vt:lpstr> Indirect Costs Risk Indicator </vt:lpstr>
      <vt:lpstr>Questions?</vt:lpstr>
      <vt:lpstr>Nondiscrimination Statement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 Management</dc:title>
  <dc:creator>Shaynee Moreno</dc:creator>
  <cp:lastModifiedBy>Chelsey Yoneda</cp:lastModifiedBy>
  <cp:revision>38</cp:revision>
  <cp:lastPrinted>2019-10-17T18:14:12Z</cp:lastPrinted>
  <dcterms:created xsi:type="dcterms:W3CDTF">2018-06-16T00:40:01Z</dcterms:created>
  <dcterms:modified xsi:type="dcterms:W3CDTF">2022-02-23T01:42:19Z</dcterms:modified>
</cp:coreProperties>
</file>