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7" r:id="rId2"/>
    <p:sldId id="272" r:id="rId3"/>
    <p:sldId id="273" r:id="rId4"/>
    <p:sldId id="270" r:id="rId5"/>
    <p:sldId id="260" r:id="rId6"/>
    <p:sldId id="261" r:id="rId7"/>
    <p:sldId id="262" r:id="rId8"/>
    <p:sldId id="263" r:id="rId9"/>
    <p:sldId id="264"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2998" autoAdjust="0"/>
  </p:normalViewPr>
  <p:slideViewPr>
    <p:cSldViewPr snapToGrid="0">
      <p:cViewPr varScale="1">
        <p:scale>
          <a:sx n="83" d="100"/>
          <a:sy n="83" d="100"/>
        </p:scale>
        <p:origin x="160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1C16-0A55-4C9F-BF12-7283AA238847}"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90671-4174-46C6-AAD0-92666CCA36CA}" type="slidenum">
              <a:rPr lang="en-US" smtClean="0"/>
              <a:t>‹#›</a:t>
            </a:fld>
            <a:endParaRPr lang="en-US"/>
          </a:p>
        </p:txBody>
      </p:sp>
    </p:spTree>
    <p:extLst>
      <p:ext uri="{BB962C8B-B14F-4D97-AF65-F5344CB8AC3E}">
        <p14:creationId xmlns:p14="http://schemas.microsoft.com/office/powerpoint/2010/main" val="220755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power point </a:t>
            </a:r>
            <a:r>
              <a:rPr lang="en-US" dirty="0"/>
              <a:t>is focused on an SFA’s decision</a:t>
            </a:r>
            <a:r>
              <a:rPr lang="en-US" baseline="0" dirty="0"/>
              <a:t> to increase their lunch price and contribute non federal funds to meet the PLE requirements. </a:t>
            </a:r>
            <a:endParaRPr lang="en-US" dirty="0"/>
          </a:p>
        </p:txBody>
      </p:sp>
      <p:sp>
        <p:nvSpPr>
          <p:cNvPr id="4" name="Slide Number Placeholder 3"/>
          <p:cNvSpPr>
            <a:spLocks noGrp="1"/>
          </p:cNvSpPr>
          <p:nvPr>
            <p:ph type="sldNum" sz="quarter" idx="10"/>
          </p:nvPr>
        </p:nvSpPr>
        <p:spPr/>
        <p:txBody>
          <a:bodyPr/>
          <a:lstStyle/>
          <a:p>
            <a:fld id="{F16C5766-C742-4C10-B0F0-1FABA6890725}" type="slidenum">
              <a:rPr lang="en-US" smtClean="0"/>
              <a:pPr/>
              <a:t>1</a:t>
            </a:fld>
            <a:endParaRPr lang="en-US" dirty="0"/>
          </a:p>
        </p:txBody>
      </p:sp>
    </p:spTree>
    <p:extLst>
      <p:ext uri="{BB962C8B-B14F-4D97-AF65-F5344CB8AC3E}">
        <p14:creationId xmlns:p14="http://schemas.microsoft.com/office/powerpoint/2010/main" val="31686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Please contact Shaynee Moreno </a:t>
            </a:r>
            <a:r>
              <a:rPr lang="en-US" baseline="0" dirty="0"/>
              <a:t>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10</a:t>
            </a:fld>
            <a:endParaRPr lang="en-US" dirty="0">
              <a:solidFill>
                <a:srgbClr val="000000"/>
              </a:solidFill>
            </a:endParaRPr>
          </a:p>
        </p:txBody>
      </p:sp>
    </p:spTree>
    <p:extLst>
      <p:ext uri="{BB962C8B-B14F-4D97-AF65-F5344CB8AC3E}">
        <p14:creationId xmlns:p14="http://schemas.microsoft.com/office/powerpoint/2010/main" val="32758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a:t>
            </a:r>
            <a:r>
              <a:rPr lang="en-US" baseline="0" dirty="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560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the terms of the Act, policy memorandum </a:t>
            </a:r>
            <a:r>
              <a:rPr lang="en-US" i="1" dirty="0"/>
              <a:t>SP 12-2018 Paid Lunch Equity: Guidance for School Year 2018-19</a:t>
            </a:r>
            <a:r>
              <a:rPr lang="en-US" dirty="0"/>
              <a:t> provides notice that </a:t>
            </a:r>
            <a:r>
              <a:rPr lang="en-US" b="1" dirty="0"/>
              <a:t>any SFA</a:t>
            </a:r>
            <a:r>
              <a:rPr lang="en-US" dirty="0"/>
              <a:t> with a positive or zero balance in its nonprofit school food service account as of </a:t>
            </a:r>
            <a:r>
              <a:rPr lang="en-US" b="1" dirty="0"/>
              <a:t>January 31, 2020</a:t>
            </a:r>
            <a:r>
              <a:rPr lang="en-US" dirty="0"/>
              <a:t>, </a:t>
            </a:r>
            <a:r>
              <a:rPr lang="en-US" b="1" dirty="0"/>
              <a:t>is exempt from PLE requirements</a:t>
            </a:r>
            <a:r>
              <a:rPr lang="en-US" dirty="0"/>
              <a:t> found at 7 CFR 210.14(e) for school year (SY) 2019-2020. SFAs that had a negative balance in the nonprofit school food service account as of January 31, 2020 must follow PLE requirements when establishing their prices for paid lunches in SY 2020-21. </a:t>
            </a:r>
          </a:p>
        </p:txBody>
      </p:sp>
      <p:sp>
        <p:nvSpPr>
          <p:cNvPr id="4" name="Slide Number Placeholder 3"/>
          <p:cNvSpPr>
            <a:spLocks noGrp="1"/>
          </p:cNvSpPr>
          <p:nvPr>
            <p:ph type="sldNum" sz="quarter" idx="10"/>
          </p:nvPr>
        </p:nvSpPr>
        <p:spPr/>
        <p:txBody>
          <a:bodyPr/>
          <a:lstStyle/>
          <a:p>
            <a:fld id="{2D0DEBF2-44BB-4A77-B947-59F92F837A4A}" type="slidenum">
              <a:rPr lang="en-US" smtClean="0"/>
              <a:t>2</a:t>
            </a:fld>
            <a:endParaRPr lang="en-US"/>
          </a:p>
        </p:txBody>
      </p:sp>
    </p:spTree>
    <p:extLst>
      <p:ext uri="{BB962C8B-B14F-4D97-AF65-F5344CB8AC3E}">
        <p14:creationId xmlns:p14="http://schemas.microsoft.com/office/powerpoint/2010/main" val="342966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begin on the instructions tab.  It is advised that everyone review the PLE instructions before starting on the PLE Tool. After you had a chance to take a look at the instructions, we will move on to the unrounded requirement finder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3</a:t>
            </a:fld>
            <a:endParaRPr lang="en-US"/>
          </a:p>
        </p:txBody>
      </p:sp>
    </p:spTree>
    <p:extLst>
      <p:ext uri="{BB962C8B-B14F-4D97-AF65-F5344CB8AC3E}">
        <p14:creationId xmlns:p14="http://schemas.microsoft.com/office/powerpoint/2010/main" val="16963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SY 2019-2020 unrounded price requirement,</a:t>
            </a:r>
            <a:r>
              <a:rPr lang="en-US" baseline="0" dirty="0"/>
              <a:t> enter it in the orange box. </a:t>
            </a:r>
          </a:p>
          <a:p>
            <a:r>
              <a:rPr lang="en-US" baseline="0" dirty="0"/>
              <a:t>This information is found in last year (SY2019-20) PLE tool, on the SY 2019-2020 Report tab in Box A. In this situation, the SY 2020-2021 weighted average price requirement is $3.62. The SFA’s unrounded price requirement is $3.50 (see green arrow). </a:t>
            </a:r>
          </a:p>
          <a:p>
            <a:endParaRPr lang="en-US" baseline="0" dirty="0"/>
          </a:p>
          <a:p>
            <a:r>
              <a:rPr lang="en-US" baseline="0" dirty="0"/>
              <a:t>As we can see, the SY 2020-2021 Average Price Requirement of $3.62 exceeds the SY 2019-2020 unrounded price requirement. To meet the PLE requirements, this SFA decided to increase the paid lunch prices and contribute nonfederal funds.</a:t>
            </a:r>
          </a:p>
          <a:p>
            <a:endParaRPr lang="en-US" baseline="0" dirty="0"/>
          </a:p>
          <a:p>
            <a:r>
              <a:rPr lang="en-US" baseline="0" dirty="0"/>
              <a:t>Next click on the to SY 20-21 Split Calculator tab.</a:t>
            </a:r>
          </a:p>
          <a:p>
            <a:r>
              <a:rPr lang="en-US" dirty="0"/>
              <a:t> </a:t>
            </a:r>
          </a:p>
        </p:txBody>
      </p:sp>
      <p:sp>
        <p:nvSpPr>
          <p:cNvPr id="4" name="Slide Number Placeholder 3"/>
          <p:cNvSpPr>
            <a:spLocks noGrp="1"/>
          </p:cNvSpPr>
          <p:nvPr>
            <p:ph type="sldNum" sz="quarter" idx="10"/>
          </p:nvPr>
        </p:nvSpPr>
        <p:spPr/>
        <p:txBody>
          <a:bodyPr/>
          <a:lstStyle/>
          <a:p>
            <a:fld id="{F1F046BB-C392-4931-8AAA-1FD7F8F35BED}" type="slidenum">
              <a:rPr lang="en-US" smtClean="0"/>
              <a:t>4</a:t>
            </a:fld>
            <a:endParaRPr lang="en-US"/>
          </a:p>
        </p:txBody>
      </p:sp>
    </p:spTree>
    <p:extLst>
      <p:ext uri="{BB962C8B-B14F-4D97-AF65-F5344CB8AC3E}">
        <p14:creationId xmlns:p14="http://schemas.microsoft.com/office/powerpoint/2010/main" val="413739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a:t>
            </a:r>
            <a:r>
              <a:rPr lang="en-US" baseline="0" dirty="0"/>
              <a:t> the SY 2020-2021 Weighted Average Price Calculator:</a:t>
            </a:r>
          </a:p>
          <a:p>
            <a:endParaRPr lang="en-US" baseline="0" dirty="0"/>
          </a:p>
          <a:p>
            <a:pPr marL="233309" indent="-233309">
              <a:buAutoNum type="arabicParenR"/>
            </a:pPr>
            <a:r>
              <a:rPr lang="en-US" baseline="0" dirty="0"/>
              <a:t>First enter the October 2019 paid lunch total (see the green arrow) which in this example is 500 for elementary and 500 for high school</a:t>
            </a:r>
          </a:p>
          <a:p>
            <a:pPr marL="233309" indent="-233309">
              <a:buAutoNum type="arabicParenR"/>
            </a:pPr>
            <a:r>
              <a:rPr lang="en-US" baseline="0" dirty="0"/>
              <a:t>Then enter the price of the paid lunch (see blue arrow) $3.40 elementary and $3.50 high school.</a:t>
            </a:r>
          </a:p>
          <a:p>
            <a:pPr marL="233309" indent="-233309">
              <a:buFont typeface="Arial" panose="020B0604020202020204" pitchFamily="34" charset="0"/>
              <a:buChar char="•"/>
            </a:pPr>
            <a:r>
              <a:rPr lang="en-US" baseline="0" dirty="0"/>
              <a:t>Enter each student paid lunch price (including all schools- elementary, middle, and high school.</a:t>
            </a:r>
          </a:p>
          <a:p>
            <a:r>
              <a:rPr lang="en-US" baseline="0" dirty="0"/>
              <a:t>After the quantity of paid lunch and price of paid lunches were entered we see this SFA’s SY 2019-2020 Weighted Average Price was $3.45 (see red arrow)</a:t>
            </a:r>
          </a:p>
          <a:p>
            <a:endParaRPr lang="en-US" baseline="0" dirty="0"/>
          </a:p>
          <a:p>
            <a:r>
              <a:rPr lang="en-US" baseline="0" dirty="0"/>
              <a:t>In this situation because the SFA’s SY 2019-2020 weighted average price of $3.45 is less then the SY 2020-2021 weighted average price of $3.62. The SFA needs to increase its paid lunch price by $0.17 to meet the PLE requirement or contribute nonfederal funds. </a:t>
            </a:r>
          </a:p>
          <a:p>
            <a:endParaRPr lang="en-US" baseline="0" dirty="0"/>
          </a:p>
          <a:p>
            <a:r>
              <a:rPr lang="en-US" baseline="0" dirty="0"/>
              <a:t>Now lets assume this SFA wants to increase it lunch prices by $0.10 instead of $0.17 for the upcoming school year, so the SFA must contribute Non Federal Funds to the nonprofit school food service account.</a:t>
            </a:r>
          </a:p>
          <a:p>
            <a:endParaRPr lang="en-US" baseline="0" dirty="0"/>
          </a:p>
        </p:txBody>
      </p:sp>
      <p:sp>
        <p:nvSpPr>
          <p:cNvPr id="4" name="Slide Number Placeholder 3"/>
          <p:cNvSpPr>
            <a:spLocks noGrp="1"/>
          </p:cNvSpPr>
          <p:nvPr>
            <p:ph type="sldNum" sz="quarter" idx="10"/>
          </p:nvPr>
        </p:nvSpPr>
        <p:spPr/>
        <p:txBody>
          <a:bodyPr/>
          <a:lstStyle/>
          <a:p>
            <a:fld id="{F1F046BB-C392-4931-8AAA-1FD7F8F35BED}" type="slidenum">
              <a:rPr lang="en-US" smtClean="0"/>
              <a:t>5</a:t>
            </a:fld>
            <a:endParaRPr lang="en-US"/>
          </a:p>
        </p:txBody>
      </p:sp>
    </p:spTree>
    <p:extLst>
      <p:ext uri="{BB962C8B-B14F-4D97-AF65-F5344CB8AC3E}">
        <p14:creationId xmlns:p14="http://schemas.microsoft.com/office/powerpoint/2010/main" val="174944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Enter the new price increase in the orange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Instead of increasing the price by $0.15, this SFA wants to increase it lunch prices by $0.10, so the new price is $3.55.</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6</a:t>
            </a:fld>
            <a:endParaRPr lang="en-US"/>
          </a:p>
        </p:txBody>
      </p:sp>
    </p:spTree>
    <p:extLst>
      <p:ext uri="{BB962C8B-B14F-4D97-AF65-F5344CB8AC3E}">
        <p14:creationId xmlns:p14="http://schemas.microsoft.com/office/powerpoint/2010/main" val="41413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paid</a:t>
            </a:r>
            <a:r>
              <a:rPr lang="en-US" baseline="0" dirty="0"/>
              <a:t> lunch total meals for SY 2018-2019. This SFA sold 10,000 paid lunches (see green arrow).</a:t>
            </a:r>
          </a:p>
          <a:p>
            <a:endParaRPr lang="en-US" baseline="0" dirty="0"/>
          </a:p>
          <a:p>
            <a:r>
              <a:rPr lang="en-US" baseline="0" dirty="0"/>
              <a:t>The difference between the recommended USDA price increase of $0.15 and SFA elected price increase of $0.10 is $0.05 (see blue arrow)</a:t>
            </a:r>
          </a:p>
          <a:p>
            <a:endParaRPr lang="en-US" baseline="0" dirty="0"/>
          </a:p>
          <a:p>
            <a:r>
              <a:rPr lang="en-US" baseline="0" dirty="0"/>
              <a:t>The total SY 2020-2021 Non-Federal Source Contribution is $500.00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7</a:t>
            </a:fld>
            <a:endParaRPr lang="en-US"/>
          </a:p>
        </p:txBody>
      </p:sp>
    </p:spTree>
    <p:extLst>
      <p:ext uri="{BB962C8B-B14F-4D97-AF65-F5344CB8AC3E}">
        <p14:creationId xmlns:p14="http://schemas.microsoft.com/office/powerpoint/2010/main" val="424916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If you scroll down a little, you will see a box that says, “Enter total amount of Non-Federal Source Funds Contributed for SY 2011-2012 through SY 2019-2020 (see green arrow). Now before you fill  in this box, take a moment to consider, may SFAs are under the mistaken impression that any funds they contribute into the nonprofit food service account should be entered in this box, and that is incorrect. There are many reason SFAs transfer funds to the nonprofit food service account. For the purpose of the PLE tool, we are only looking at the nonfederal funds that were specifically used to satisfy the PLE requirement. For this power point let’s assume at this specific time that this SFA did not contributed any nonfederal source funds for PLE.  The SFA must contribute $500.00 from a non-federal source the PLE requirement (see blue arrow). </a:t>
            </a:r>
          </a:p>
          <a:p>
            <a:endParaRPr lang="en-US" i="0" baseline="0" dirty="0"/>
          </a:p>
          <a:p>
            <a:r>
              <a:rPr lang="en-US" i="0" baseline="0" dirty="0"/>
              <a:t>Once completed, click on the SY 2020-2021 Report tab.</a:t>
            </a:r>
          </a:p>
        </p:txBody>
      </p:sp>
      <p:sp>
        <p:nvSpPr>
          <p:cNvPr id="4" name="Slide Number Placeholder 3"/>
          <p:cNvSpPr>
            <a:spLocks noGrp="1"/>
          </p:cNvSpPr>
          <p:nvPr>
            <p:ph type="sldNum" sz="quarter" idx="10"/>
          </p:nvPr>
        </p:nvSpPr>
        <p:spPr/>
        <p:txBody>
          <a:bodyPr/>
          <a:lstStyle/>
          <a:p>
            <a:fld id="{F1F046BB-C392-4931-8AAA-1FD7F8F35BED}" type="slidenum">
              <a:rPr lang="en-US" smtClean="0"/>
              <a:t>8</a:t>
            </a:fld>
            <a:endParaRPr lang="en-US"/>
          </a:p>
        </p:txBody>
      </p:sp>
    </p:spTree>
    <p:extLst>
      <p:ext uri="{BB962C8B-B14F-4D97-AF65-F5344CB8AC3E}">
        <p14:creationId xmlns:p14="http://schemas.microsoft.com/office/powerpoint/2010/main" val="422110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inform the state agency how they will meet the paid lunch equity requirement. They do that by selecting one of the five options from the pull down menu (see green arrow). Because this SFA  has chosen to adjust their lunch price and contribute non-federal funds, they will select “Both” (see green arrow).</a:t>
            </a:r>
          </a:p>
          <a:p>
            <a:endParaRPr lang="en-US" baseline="0" dirty="0"/>
          </a:p>
          <a:p>
            <a:r>
              <a:rPr lang="en-US" baseline="0" dirty="0"/>
              <a:t>Scroll down to the Split Calculations.</a:t>
            </a:r>
          </a:p>
          <a:p>
            <a:r>
              <a:rPr lang="en-US" baseline="0" dirty="0"/>
              <a:t>Here is where we will enter the amount of money the SFA will contribute to the nonprofit school food service account (see blue arrow)</a:t>
            </a:r>
          </a:p>
          <a:p>
            <a:r>
              <a:rPr lang="en-US" baseline="0" dirty="0"/>
              <a:t>From the previous slide, we know the amount is $500.00.</a:t>
            </a:r>
          </a:p>
          <a:p>
            <a:r>
              <a:rPr lang="en-US" baseline="0" dirty="0"/>
              <a:t>Enter the new average weighted price for SY 2020-2021 of $3.55 (see purple arrow).</a:t>
            </a:r>
          </a:p>
          <a:p>
            <a:endParaRPr lang="en-US" baseline="0" dirty="0"/>
          </a:p>
          <a:p>
            <a:endParaRPr lang="en-US" dirty="0"/>
          </a:p>
          <a:p>
            <a:pPr defTabSz="933237">
              <a:defRPr/>
            </a:pPr>
            <a:r>
              <a:rPr lang="en-US" baseline="0" dirty="0"/>
              <a:t>Next save a copy for your file. Then submit a copy of the PLE tool to HCNP. Include documentation (example, student handbook or menu) which identifies the paid lunch prices for SY2020-2021 and identify when the general funds will be transferred into the nonprofit school food service account.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9</a:t>
            </a:fld>
            <a:endParaRPr lang="en-US"/>
          </a:p>
        </p:txBody>
      </p:sp>
    </p:spTree>
    <p:extLst>
      <p:ext uri="{BB962C8B-B14F-4D97-AF65-F5344CB8AC3E}">
        <p14:creationId xmlns:p14="http://schemas.microsoft.com/office/powerpoint/2010/main" val="1466133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hyperlink" Target="mailto:Shaynee.Moreno@notes.k12.hi.us" TargetMode="External"/><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hyperlink" Target="https://www.usda.gov/oascr/how-to-file-a-program-discrimination-complaint"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681" y="734785"/>
            <a:ext cx="8791575" cy="3363685"/>
          </a:xfrm>
        </p:spPr>
        <p:txBody>
          <a:bodyPr>
            <a:normAutofit/>
          </a:bodyPr>
          <a:lstStyle/>
          <a:p>
            <a:r>
              <a:rPr lang="en-US" sz="6000" dirty="0"/>
              <a:t>Paid Lunch Equity</a:t>
            </a:r>
            <a:br>
              <a:rPr lang="en-US" dirty="0"/>
            </a:br>
            <a:r>
              <a:rPr lang="en-US" dirty="0"/>
              <a:t>PART 4</a:t>
            </a:r>
            <a:br>
              <a:rPr lang="en-US" dirty="0"/>
            </a:br>
            <a:r>
              <a:rPr lang="en-US" dirty="0"/>
              <a:t>Increasing lunch price &amp; contributing non federal source</a:t>
            </a:r>
          </a:p>
        </p:txBody>
      </p:sp>
      <p:sp>
        <p:nvSpPr>
          <p:cNvPr id="3" name="Subtitle 2"/>
          <p:cNvSpPr>
            <a:spLocks noGrp="1"/>
          </p:cNvSpPr>
          <p:nvPr>
            <p:ph type="subTitle" idx="1"/>
          </p:nvPr>
        </p:nvSpPr>
        <p:spPr>
          <a:xfrm>
            <a:off x="1876424" y="4294414"/>
            <a:ext cx="8791575" cy="963386"/>
          </a:xfrm>
        </p:spPr>
        <p:txBody>
          <a:bodyPr/>
          <a:lstStyle/>
          <a:p>
            <a:r>
              <a:rPr lang="en-US" dirty="0"/>
              <a:t>Hawaii Child Nutrition Programs </a:t>
            </a:r>
          </a:p>
          <a:p>
            <a:r>
              <a:rPr lang="en-US" dirty="0"/>
              <a:t>SY 2020-2021</a:t>
            </a:r>
          </a:p>
          <a:p>
            <a:endParaRPr lang="en-US" dirty="0"/>
          </a:p>
        </p:txBody>
      </p:sp>
      <p:pic>
        <p:nvPicPr>
          <p:cNvPr id="4" name="4 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85574" y="5892556"/>
            <a:ext cx="487363" cy="487363"/>
          </a:xfrm>
          <a:prstGeom prst="rect">
            <a:avLst/>
          </a:prstGeom>
        </p:spPr>
      </p:pic>
      <p:pic>
        <p:nvPicPr>
          <p:cNvPr id="6" name="Picture 5">
            <a:extLst>
              <a:ext uri="{FF2B5EF4-FFF2-40B4-BE49-F238E27FC236}">
                <a16:creationId xmlns:a16="http://schemas.microsoft.com/office/drawing/2014/main" id="{5CB44C77-EC35-4997-AC51-A1F94C2381F5}"/>
              </a:ext>
            </a:extLst>
          </p:cNvPr>
          <p:cNvPicPr>
            <a:picLocks noChangeAspect="1"/>
          </p:cNvPicPr>
          <p:nvPr/>
        </p:nvPicPr>
        <p:blipFill>
          <a:blip r:embed="rId6"/>
          <a:stretch>
            <a:fillRect/>
          </a:stretch>
        </p:blipFill>
        <p:spPr>
          <a:xfrm>
            <a:off x="37153" y="5683172"/>
            <a:ext cx="1828800" cy="1079134"/>
          </a:xfrm>
          <a:prstGeom prst="rect">
            <a:avLst/>
          </a:prstGeom>
        </p:spPr>
      </p:pic>
    </p:spTree>
    <p:extLst>
      <p:ext uri="{BB962C8B-B14F-4D97-AF65-F5344CB8AC3E}">
        <p14:creationId xmlns:p14="http://schemas.microsoft.com/office/powerpoint/2010/main" val="252588090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040723"/>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10</a:t>
            </a:fld>
            <a:endParaRPr lang="en-US" dirty="0">
              <a:solidFill>
                <a:srgbClr val="164C6C"/>
              </a:solidFill>
            </a:endParaRPr>
          </a:p>
        </p:txBody>
      </p:sp>
      <p:sp>
        <p:nvSpPr>
          <p:cNvPr id="2" name="TextBox 1"/>
          <p:cNvSpPr txBox="1"/>
          <p:nvPr/>
        </p:nvSpPr>
        <p:spPr>
          <a:xfrm>
            <a:off x="889207" y="1517389"/>
            <a:ext cx="5431918" cy="1938992"/>
          </a:xfrm>
          <a:prstGeom prst="rect">
            <a:avLst/>
          </a:prstGeom>
          <a:noFill/>
        </p:spPr>
        <p:txBody>
          <a:bodyPr wrap="square" rtlCol="0">
            <a:spAutoFit/>
          </a:bodyPr>
          <a:lstStyle/>
          <a:p>
            <a:r>
              <a:rPr lang="en-US" sz="2400" dirty="0">
                <a:solidFill>
                  <a:prstClr val="black"/>
                </a:solidFill>
              </a:rPr>
              <a:t>Contact:</a:t>
            </a:r>
          </a:p>
          <a:p>
            <a:r>
              <a:rPr lang="en-US" sz="2400" dirty="0">
                <a:solidFill>
                  <a:prstClr val="black"/>
                </a:solidFill>
              </a:rPr>
              <a:t>Shaynee Moreno</a:t>
            </a:r>
          </a:p>
          <a:p>
            <a:r>
              <a:rPr lang="en-US" sz="2400" dirty="0">
                <a:solidFill>
                  <a:prstClr val="black"/>
                </a:solidFill>
              </a:rPr>
              <a:t>Email: </a:t>
            </a:r>
            <a:r>
              <a:rPr lang="en-US" sz="2400" dirty="0">
                <a:solidFill>
                  <a:prstClr val="black"/>
                </a:solidFill>
                <a:hlinkClick r:id="rId6"/>
              </a:rPr>
              <a:t>Shaynee.Moreno@k12.hi.us</a:t>
            </a:r>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pic>
        <p:nvPicPr>
          <p:cNvPr id="3" name="Picture 2">
            <a:extLst>
              <a:ext uri="{FF2B5EF4-FFF2-40B4-BE49-F238E27FC236}">
                <a16:creationId xmlns:a16="http://schemas.microsoft.com/office/drawing/2014/main" id="{0A6ED13F-D6C8-4290-99B9-737C3A9B0F2F}"/>
              </a:ext>
            </a:extLst>
          </p:cNvPr>
          <p:cNvPicPr>
            <a:picLocks noChangeAspect="1"/>
          </p:cNvPicPr>
          <p:nvPr/>
        </p:nvPicPr>
        <p:blipFill>
          <a:blip r:embed="rId7"/>
          <a:stretch>
            <a:fillRect/>
          </a:stretch>
        </p:blipFill>
        <p:spPr>
          <a:xfrm>
            <a:off x="0" y="2"/>
            <a:ext cx="1295400" cy="1079134"/>
          </a:xfrm>
          <a:prstGeom prst="rect">
            <a:avLst/>
          </a:prstGeom>
        </p:spPr>
      </p:pic>
      <p:pic>
        <p:nvPicPr>
          <p:cNvPr id="5" name="Please contact Shaynee Moreno at the Hawaii Child">
            <a:hlinkClick r:id="" action="ppaction://media"/>
            <a:extLst>
              <a:ext uri="{FF2B5EF4-FFF2-40B4-BE49-F238E27FC236}">
                <a16:creationId xmlns:a16="http://schemas.microsoft.com/office/drawing/2014/main" id="{33876B01-EE0A-499C-AB3F-A2231BC033B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07210" y="6041362"/>
            <a:ext cx="609600" cy="609600"/>
          </a:xfrm>
          <a:prstGeom prst="rect">
            <a:avLst/>
          </a:prstGeom>
        </p:spPr>
      </p:pic>
    </p:spTree>
    <p:extLst>
      <p:ext uri="{BB962C8B-B14F-4D97-AF65-F5344CB8AC3E}">
        <p14:creationId xmlns:p14="http://schemas.microsoft.com/office/powerpoint/2010/main" val="2048821855"/>
      </p:ext>
    </p:extLst>
  </p:cSld>
  <p:clrMapOvr>
    <a:masterClrMapping/>
  </p:clrMapOvr>
  <mc:AlternateContent xmlns:mc="http://schemas.openxmlformats.org/markup-compatibility/2006" xmlns:p14="http://schemas.microsoft.com/office/powerpoint/2010/main">
    <mc:Choice Requires="p14">
      <p:transition p14:dur="15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5233"/>
            <a:ext cx="9905998" cy="671439"/>
          </a:xfrm>
        </p:spPr>
        <p:txBody>
          <a:bodyPr>
            <a:noAutofit/>
          </a:bodyPr>
          <a:lstStyle/>
          <a:p>
            <a:r>
              <a:rPr lang="en-US" dirty="0"/>
              <a:t>Nondiscrimination Statement</a:t>
            </a:r>
          </a:p>
        </p:txBody>
      </p:sp>
      <p:sp>
        <p:nvSpPr>
          <p:cNvPr id="3" name="Content Placeholder 2"/>
          <p:cNvSpPr>
            <a:spLocks noGrp="1"/>
          </p:cNvSpPr>
          <p:nvPr>
            <p:ph idx="1"/>
          </p:nvPr>
        </p:nvSpPr>
        <p:spPr>
          <a:xfrm>
            <a:off x="914400" y="1246910"/>
            <a:ext cx="9976338" cy="5205376"/>
          </a:xfrm>
        </p:spPr>
        <p:txBody>
          <a:bodyPr>
            <a:normAutofit fontScale="85000" lnSpcReduction="20000"/>
          </a:bodyPr>
          <a:lstStyle/>
          <a:p>
            <a:pPr marL="0" indent="0">
              <a:lnSpc>
                <a:spcPct val="115000"/>
              </a:lnSpc>
              <a:spcAft>
                <a:spcPts val="1000"/>
              </a:spcAft>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r>
              <a:rPr lang="en-US" dirty="0"/>
              <a:t>To file a program complaint of discrimination, complete the </a:t>
            </a:r>
            <a:r>
              <a:rPr lang="en-US" dirty="0">
                <a:hlinkClick r:id="rId5"/>
              </a:rPr>
              <a:t>USDA Program Discrimination Complaint Form</a:t>
            </a:r>
            <a:r>
              <a:rPr lang="en-US" dirty="0"/>
              <a:t>, (AD-3027) found online at: </a:t>
            </a:r>
            <a:r>
              <a:rPr lang="en-US" dirty="0">
                <a:hlinkClick r:id="rId6"/>
              </a:rPr>
              <a:t>How to File a Complaint</a:t>
            </a:r>
            <a:r>
              <a:rPr lang="en-US" dirty="0"/>
              <a:t>, and at any USDA office, or write a letter addressed to USDA and provide in the letter all of the information requested in the form. To request a copy of the complaint form, call (866) 632-9992. Submit your completed form or letter to USDA by: </a:t>
            </a:r>
          </a:p>
          <a:p>
            <a:pPr marL="0" indent="0">
              <a:buNone/>
            </a:pPr>
            <a:r>
              <a:rPr lang="en-US" spc="-100" dirty="0"/>
              <a:t>1)	mail: U.S. Department of Agriculture</a:t>
            </a:r>
          </a:p>
          <a:p>
            <a:pPr marL="0" indent="0">
              <a:buNone/>
            </a:pPr>
            <a:r>
              <a:rPr lang="en-US" spc="-100" dirty="0"/>
              <a:t>	Office of the Assistant Secretary for Civil Rights </a:t>
            </a:r>
          </a:p>
          <a:p>
            <a:pPr marL="0" indent="0">
              <a:buNone/>
            </a:pPr>
            <a:r>
              <a:rPr lang="en-US" spc="-100" dirty="0"/>
              <a:t>	1400 Independence Avenue, SW</a:t>
            </a:r>
          </a:p>
          <a:p>
            <a:pPr marL="0" indent="0">
              <a:buNone/>
            </a:pPr>
            <a:r>
              <a:rPr lang="en-US" spc="-100" dirty="0"/>
              <a:t>	Washington, D.C. 20250-9410;</a:t>
            </a:r>
          </a:p>
          <a:p>
            <a:pPr marL="0" indent="0">
              <a:buNone/>
            </a:pPr>
            <a:r>
              <a:rPr lang="en-US" spc="-100" dirty="0"/>
              <a:t>2)	fax: (202) 690-7442; or</a:t>
            </a:r>
          </a:p>
          <a:p>
            <a:pPr marL="0" indent="0">
              <a:buNone/>
            </a:pPr>
            <a:r>
              <a:rPr lang="en-US" spc="-100" dirty="0"/>
              <a:t>3)	email: </a:t>
            </a:r>
            <a:r>
              <a:rPr lang="en-US" u="sng" spc="-100" dirty="0"/>
              <a:t>program.intake@usda.gov</a:t>
            </a:r>
            <a:r>
              <a:rPr lang="en-US" spc="-100" dirty="0"/>
              <a:t> </a:t>
            </a:r>
            <a:endParaRPr lang="en-US" spc="-100" dirty="0">
              <a:hlinkClick r:id="rId7"/>
            </a:endParaRPr>
          </a:p>
          <a:p>
            <a:pPr marL="0" indent="0">
              <a:buNone/>
            </a:pPr>
            <a:r>
              <a:rPr lang="en-US" dirty="0"/>
              <a:t>						This institution is an equal opportunity provider.</a:t>
            </a:r>
          </a:p>
        </p:txBody>
      </p:sp>
      <p:pic>
        <p:nvPicPr>
          <p:cNvPr id="5" name="1 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7410" y="5964923"/>
            <a:ext cx="487363" cy="487363"/>
          </a:xfrm>
          <a:prstGeom prst="rect">
            <a:avLst/>
          </a:prstGeom>
        </p:spPr>
      </p:pic>
      <p:pic>
        <p:nvPicPr>
          <p:cNvPr id="4" name="Picture 3">
            <a:extLst>
              <a:ext uri="{FF2B5EF4-FFF2-40B4-BE49-F238E27FC236}">
                <a16:creationId xmlns:a16="http://schemas.microsoft.com/office/drawing/2014/main" id="{85DCBEA0-1B1D-40EF-A4F2-83D734113C8B}"/>
              </a:ext>
            </a:extLst>
          </p:cNvPr>
          <p:cNvPicPr>
            <a:picLocks noChangeAspect="1"/>
          </p:cNvPicPr>
          <p:nvPr/>
        </p:nvPicPr>
        <p:blipFill>
          <a:blip r:embed="rId9"/>
          <a:stretch>
            <a:fillRect/>
          </a:stretch>
        </p:blipFill>
        <p:spPr>
          <a:xfrm>
            <a:off x="-1" y="2"/>
            <a:ext cx="1238491" cy="1079134"/>
          </a:xfrm>
          <a:prstGeom prst="rect">
            <a:avLst/>
          </a:prstGeom>
        </p:spPr>
      </p:pic>
    </p:spTree>
    <p:extLst>
      <p:ext uri="{BB962C8B-B14F-4D97-AF65-F5344CB8AC3E}">
        <p14:creationId xmlns:p14="http://schemas.microsoft.com/office/powerpoint/2010/main" val="901269445"/>
      </p:ext>
    </p:extLst>
  </p:cSld>
  <p:clrMapOvr>
    <a:masterClrMapping/>
  </p:clrMapOvr>
  <mc:AlternateContent xmlns:mc="http://schemas.openxmlformats.org/markup-compatibility/2006" xmlns:p14="http://schemas.microsoft.com/office/powerpoint/2010/main">
    <mc:Choice Requires="p14">
      <p:transition p14:dur="15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USDA PAID LUNCH EQUITY TOOL GUIDELINES</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31828" y="391885"/>
            <a:ext cx="2460171" cy="2163218"/>
          </a:xfrm>
        </p:spPr>
      </p:pic>
      <p:sp>
        <p:nvSpPr>
          <p:cNvPr id="12" name="Rectangle 11"/>
          <p:cNvSpPr/>
          <p:nvPr/>
        </p:nvSpPr>
        <p:spPr>
          <a:xfrm>
            <a:off x="1411564" y="2449847"/>
            <a:ext cx="7746274" cy="2031325"/>
          </a:xfrm>
          <a:prstGeom prst="rect">
            <a:avLst/>
          </a:prstGeom>
        </p:spPr>
        <p:txBody>
          <a:bodyPr wrap="square">
            <a:spAutoFit/>
          </a:bodyPr>
          <a:lstStyle/>
          <a:p>
            <a:r>
              <a:rPr lang="en-US" dirty="0">
                <a:solidFill>
                  <a:srgbClr val="000000"/>
                </a:solidFill>
                <a:latin typeface="Calibri" panose="020F0502020204030204" pitchFamily="34" charset="0"/>
              </a:rPr>
              <a:t>Consistent with the terms of the Act, policy memorandum </a:t>
            </a:r>
            <a:r>
              <a:rPr lang="en-US" i="1" dirty="0">
                <a:solidFill>
                  <a:srgbClr val="000000"/>
                </a:solidFill>
                <a:latin typeface="Calibri" panose="020F0502020204030204" pitchFamily="34" charset="0"/>
              </a:rPr>
              <a:t>SP 12-2018 Paid Lunch Equity: Guidance for School Year 2018-19</a:t>
            </a:r>
            <a:r>
              <a:rPr lang="en-US" dirty="0">
                <a:solidFill>
                  <a:srgbClr val="000000"/>
                </a:solidFill>
                <a:latin typeface="Calibri" panose="020F0502020204030204" pitchFamily="34" charset="0"/>
              </a:rPr>
              <a:t> provides notice that </a:t>
            </a:r>
            <a:r>
              <a:rPr lang="en-US" b="1" dirty="0">
                <a:solidFill>
                  <a:srgbClr val="000000"/>
                </a:solidFill>
                <a:latin typeface="Calibri" panose="020F0502020204030204" pitchFamily="34" charset="0"/>
              </a:rPr>
              <a:t>any SFA</a:t>
            </a:r>
            <a:r>
              <a:rPr lang="en-US" dirty="0">
                <a:solidFill>
                  <a:srgbClr val="000000"/>
                </a:solidFill>
                <a:latin typeface="Calibri" panose="020F0502020204030204" pitchFamily="34" charset="0"/>
              </a:rPr>
              <a:t> with a positive or zero balance in its nonprofit school food service account as of </a:t>
            </a:r>
            <a:r>
              <a:rPr lang="en-US" b="1" dirty="0">
                <a:solidFill>
                  <a:srgbClr val="000000"/>
                </a:solidFill>
                <a:latin typeface="Calibri" panose="020F0502020204030204" pitchFamily="34" charset="0"/>
              </a:rPr>
              <a:t>January 31, 2020</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is exempt from PLE requirements</a:t>
            </a:r>
            <a:r>
              <a:rPr lang="en-US" dirty="0">
                <a:solidFill>
                  <a:srgbClr val="000000"/>
                </a:solidFill>
                <a:latin typeface="Calibri" panose="020F0502020204030204" pitchFamily="34" charset="0"/>
              </a:rPr>
              <a:t> found at 7 CFR 210.14(e) for school year (SY) 2019-20. SFAs that had a negative balance in the nonprofit school food service account as of January 31, 2020 must follow PLE requirements when establishing their prices for paid lunches in SY 2020-21. </a:t>
            </a:r>
            <a:endParaRPr lang="en-US" dirty="0"/>
          </a:p>
        </p:txBody>
      </p:sp>
      <p:pic>
        <p:nvPicPr>
          <p:cNvPr id="4" name="Picture 3">
            <a:extLst>
              <a:ext uri="{FF2B5EF4-FFF2-40B4-BE49-F238E27FC236}">
                <a16:creationId xmlns:a16="http://schemas.microsoft.com/office/drawing/2014/main" id="{7E2A1DCA-3452-4720-9663-740F27D61683}"/>
              </a:ext>
            </a:extLst>
          </p:cNvPr>
          <p:cNvPicPr>
            <a:picLocks noChangeAspect="1"/>
          </p:cNvPicPr>
          <p:nvPr/>
        </p:nvPicPr>
        <p:blipFill>
          <a:blip r:embed="rId6"/>
          <a:stretch>
            <a:fillRect/>
          </a:stretch>
        </p:blipFill>
        <p:spPr>
          <a:xfrm>
            <a:off x="0" y="2"/>
            <a:ext cx="1295400" cy="1079134"/>
          </a:xfrm>
          <a:prstGeom prst="rect">
            <a:avLst/>
          </a:prstGeom>
        </p:spPr>
      </p:pic>
      <p:pic>
        <p:nvPicPr>
          <p:cNvPr id="5" name="Consistent with the terms of the Act, policy memor">
            <a:hlinkClick r:id="" action="ppaction://media"/>
            <a:extLst>
              <a:ext uri="{FF2B5EF4-FFF2-40B4-BE49-F238E27FC236}">
                <a16:creationId xmlns:a16="http://schemas.microsoft.com/office/drawing/2014/main" id="{73020E78-4DEF-4F2D-8D5B-F2FABE7778E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4451" y="5971572"/>
            <a:ext cx="609600" cy="609600"/>
          </a:xfrm>
          <a:prstGeom prst="rect">
            <a:avLst/>
          </a:prstGeom>
        </p:spPr>
      </p:pic>
    </p:spTree>
    <p:extLst>
      <p:ext uri="{BB962C8B-B14F-4D97-AF65-F5344CB8AC3E}">
        <p14:creationId xmlns:p14="http://schemas.microsoft.com/office/powerpoint/2010/main" val="2677864545"/>
      </p:ext>
    </p:extLst>
  </p:cSld>
  <p:clrMapOvr>
    <a:masterClrMapping/>
  </p:clrMapOvr>
  <mc:AlternateContent xmlns:mc="http://schemas.openxmlformats.org/markup-compatibility/2006" xmlns:p14="http://schemas.microsoft.com/office/powerpoint/2010/main">
    <mc:Choice Requires="p14">
      <p:transition spd="slow" p14:dur="2000" advTm="47000"/>
    </mc:Choice>
    <mc:Fallback xmlns="">
      <p:transition spd="slow" advTm="4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59" y="301083"/>
            <a:ext cx="5841045" cy="646771"/>
          </a:xfrm>
        </p:spPr>
        <p:txBody>
          <a:bodyPr>
            <a:noAutofit/>
          </a:bodyPr>
          <a:lstStyle/>
          <a:p>
            <a:r>
              <a:rPr lang="en-US" dirty="0"/>
              <a:t>PLE INSTRUCTIONS TAB</a:t>
            </a:r>
            <a:br>
              <a:rPr lang="en-US" dirty="0"/>
            </a:br>
            <a:endParaRPr lang="en-US" dirty="0"/>
          </a:p>
        </p:txBody>
      </p:sp>
      <p:pic>
        <p:nvPicPr>
          <p:cNvPr id="3" name="Picture 2"/>
          <p:cNvPicPr>
            <a:picLocks noChangeAspect="1"/>
          </p:cNvPicPr>
          <p:nvPr/>
        </p:nvPicPr>
        <p:blipFill>
          <a:blip r:embed="rId5"/>
          <a:stretch>
            <a:fillRect/>
          </a:stretch>
        </p:blipFill>
        <p:spPr>
          <a:xfrm>
            <a:off x="1041673" y="1513653"/>
            <a:ext cx="8658225" cy="3609975"/>
          </a:xfrm>
          <a:prstGeom prst="rect">
            <a:avLst/>
          </a:prstGeom>
        </p:spPr>
      </p:pic>
      <p:pic>
        <p:nvPicPr>
          <p:cNvPr id="6" name="Picture 5">
            <a:extLst>
              <a:ext uri="{FF2B5EF4-FFF2-40B4-BE49-F238E27FC236}">
                <a16:creationId xmlns:a16="http://schemas.microsoft.com/office/drawing/2014/main" id="{3A39BEFF-A40B-4766-9C73-A0DC465FE6D2}"/>
              </a:ext>
            </a:extLst>
          </p:cNvPr>
          <p:cNvPicPr>
            <a:picLocks noChangeAspect="1"/>
          </p:cNvPicPr>
          <p:nvPr/>
        </p:nvPicPr>
        <p:blipFill>
          <a:blip r:embed="rId6"/>
          <a:stretch>
            <a:fillRect/>
          </a:stretch>
        </p:blipFill>
        <p:spPr>
          <a:xfrm>
            <a:off x="0" y="2"/>
            <a:ext cx="1295400" cy="1079134"/>
          </a:xfrm>
          <a:prstGeom prst="rect">
            <a:avLst/>
          </a:prstGeom>
        </p:spPr>
      </p:pic>
      <p:pic>
        <p:nvPicPr>
          <p:cNvPr id="7" name="Lets begin on the instructions tab. It is advised">
            <a:hlinkClick r:id="" action="ppaction://media"/>
            <a:extLst>
              <a:ext uri="{FF2B5EF4-FFF2-40B4-BE49-F238E27FC236}">
                <a16:creationId xmlns:a16="http://schemas.microsoft.com/office/drawing/2014/main" id="{12A7F070-EB02-449E-94D4-B64C87DD7AE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27129" y="5983147"/>
            <a:ext cx="609600" cy="609600"/>
          </a:xfrm>
          <a:prstGeom prst="rect">
            <a:avLst/>
          </a:prstGeom>
        </p:spPr>
      </p:pic>
    </p:spTree>
    <p:extLst>
      <p:ext uri="{BB962C8B-B14F-4D97-AF65-F5344CB8AC3E}">
        <p14:creationId xmlns:p14="http://schemas.microsoft.com/office/powerpoint/2010/main" val="612261226"/>
      </p:ext>
    </p:extLst>
  </p:cSld>
  <p:clrMapOvr>
    <a:masterClrMapping/>
  </p:clrMapOvr>
  <mc:AlternateContent xmlns:mc="http://schemas.openxmlformats.org/markup-compatibility/2006" xmlns:p14="http://schemas.microsoft.com/office/powerpoint/2010/main">
    <mc:Choice Requires="p14">
      <p:transition p14:dur="150" advTm="18000"/>
    </mc:Choice>
    <mc:Fallback xmlns="">
      <p:transition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288" y="388307"/>
            <a:ext cx="8451216" cy="1226838"/>
          </a:xfrm>
        </p:spPr>
        <p:txBody>
          <a:bodyPr>
            <a:normAutofit/>
          </a:bodyPr>
          <a:lstStyle/>
          <a:p>
            <a:r>
              <a:rPr lang="en-US" dirty="0"/>
              <a:t>UNROUNDED REQUIREMENT FINDER TAB</a:t>
            </a:r>
          </a:p>
        </p:txBody>
      </p:sp>
      <p:pic>
        <p:nvPicPr>
          <p:cNvPr id="7" name="Picture 6"/>
          <p:cNvPicPr>
            <a:picLocks noChangeAspect="1"/>
          </p:cNvPicPr>
          <p:nvPr/>
        </p:nvPicPr>
        <p:blipFill>
          <a:blip r:embed="rId5"/>
          <a:stretch>
            <a:fillRect/>
          </a:stretch>
        </p:blipFill>
        <p:spPr>
          <a:xfrm>
            <a:off x="2569780" y="1284923"/>
            <a:ext cx="3962400" cy="4486275"/>
          </a:xfrm>
          <a:prstGeom prst="rect">
            <a:avLst/>
          </a:prstGeom>
        </p:spPr>
      </p:pic>
      <p:sp>
        <p:nvSpPr>
          <p:cNvPr id="3" name="Right Arrow 2"/>
          <p:cNvSpPr/>
          <p:nvPr/>
        </p:nvSpPr>
        <p:spPr>
          <a:xfrm>
            <a:off x="2944974" y="4435178"/>
            <a:ext cx="967153" cy="509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FE0962-E632-43CC-9376-B201D8ED3C18}"/>
              </a:ext>
            </a:extLst>
          </p:cNvPr>
          <p:cNvPicPr>
            <a:picLocks noChangeAspect="1"/>
          </p:cNvPicPr>
          <p:nvPr/>
        </p:nvPicPr>
        <p:blipFill>
          <a:blip r:embed="rId6"/>
          <a:stretch>
            <a:fillRect/>
          </a:stretch>
        </p:blipFill>
        <p:spPr>
          <a:xfrm>
            <a:off x="0" y="2"/>
            <a:ext cx="1295400" cy="1079134"/>
          </a:xfrm>
          <a:prstGeom prst="rect">
            <a:avLst/>
          </a:prstGeom>
        </p:spPr>
      </p:pic>
      <p:pic>
        <p:nvPicPr>
          <p:cNvPr id="9" name="If you have S Y 19 20 unrounded price requirement,(1)">
            <a:hlinkClick r:id="" action="ppaction://media"/>
            <a:extLst>
              <a:ext uri="{FF2B5EF4-FFF2-40B4-BE49-F238E27FC236}">
                <a16:creationId xmlns:a16="http://schemas.microsoft.com/office/drawing/2014/main" id="{C052F14D-B44B-4DFA-A50D-A603DD2AED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77600" y="5971572"/>
            <a:ext cx="609600" cy="609600"/>
          </a:xfrm>
          <a:prstGeom prst="rect">
            <a:avLst/>
          </a:prstGeom>
        </p:spPr>
      </p:pic>
    </p:spTree>
    <p:extLst>
      <p:ext uri="{BB962C8B-B14F-4D97-AF65-F5344CB8AC3E}">
        <p14:creationId xmlns:p14="http://schemas.microsoft.com/office/powerpoint/2010/main" val="2735802616"/>
      </p:ext>
    </p:extLst>
  </p:cSld>
  <p:clrMapOvr>
    <a:masterClrMapping/>
  </p:clrMapOvr>
  <mc:AlternateContent xmlns:mc="http://schemas.openxmlformats.org/markup-compatibility/2006" xmlns:p14="http://schemas.microsoft.com/office/powerpoint/2010/main">
    <mc:Choice Requires="p14">
      <p:transition spd="slow" p14:dur="2000" advTm="54000"/>
    </mc:Choice>
    <mc:Fallback xmlns="">
      <p:transition spd="slow" advTm="5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5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2701" y="215590"/>
            <a:ext cx="6734299" cy="892098"/>
          </a:xfrm>
        </p:spPr>
        <p:txBody>
          <a:bodyPr>
            <a:normAutofit fontScale="90000"/>
          </a:bodyPr>
          <a:lstStyle/>
          <a:p>
            <a:r>
              <a:rPr lang="en-US" sz="3200" dirty="0"/>
              <a:t>SY 20-21 SPLIT CALCULATOR TAB</a:t>
            </a:r>
            <a:br>
              <a:rPr lang="en-US" dirty="0"/>
            </a:br>
            <a:endParaRPr lang="en-US" dirty="0"/>
          </a:p>
        </p:txBody>
      </p:sp>
      <p:pic>
        <p:nvPicPr>
          <p:cNvPr id="5" name="Picture 4"/>
          <p:cNvPicPr>
            <a:picLocks noChangeAspect="1"/>
          </p:cNvPicPr>
          <p:nvPr/>
        </p:nvPicPr>
        <p:blipFill>
          <a:blip r:embed="rId5"/>
          <a:stretch>
            <a:fillRect/>
          </a:stretch>
        </p:blipFill>
        <p:spPr>
          <a:xfrm>
            <a:off x="1883510" y="1107688"/>
            <a:ext cx="6780988" cy="4324350"/>
          </a:xfrm>
          <a:prstGeom prst="rect">
            <a:avLst/>
          </a:prstGeom>
        </p:spPr>
      </p:pic>
      <p:sp>
        <p:nvSpPr>
          <p:cNvPr id="7" name="Down Arrow 6"/>
          <p:cNvSpPr/>
          <p:nvPr/>
        </p:nvSpPr>
        <p:spPr>
          <a:xfrm>
            <a:off x="8131154" y="3807068"/>
            <a:ext cx="351692" cy="7033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a:off x="3022589" y="3050930"/>
            <a:ext cx="404446" cy="756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602886" y="3050930"/>
            <a:ext cx="404446" cy="75613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8D63F4-BD9E-44D8-B8D6-F2E85793270A}"/>
              </a:ext>
            </a:extLst>
          </p:cNvPr>
          <p:cNvPicPr>
            <a:picLocks noChangeAspect="1"/>
          </p:cNvPicPr>
          <p:nvPr/>
        </p:nvPicPr>
        <p:blipFill>
          <a:blip r:embed="rId6"/>
          <a:stretch>
            <a:fillRect/>
          </a:stretch>
        </p:blipFill>
        <p:spPr>
          <a:xfrm>
            <a:off x="0" y="2"/>
            <a:ext cx="1295400" cy="1079134"/>
          </a:xfrm>
          <a:prstGeom prst="rect">
            <a:avLst/>
          </a:prstGeom>
        </p:spPr>
      </p:pic>
      <p:pic>
        <p:nvPicPr>
          <p:cNvPr id="10" name="To calculate the S Y 20 21 Weighted Average Price">
            <a:hlinkClick r:id="" action="ppaction://media"/>
            <a:extLst>
              <a:ext uri="{FF2B5EF4-FFF2-40B4-BE49-F238E27FC236}">
                <a16:creationId xmlns:a16="http://schemas.microsoft.com/office/drawing/2014/main" id="{9EC682E9-EA6B-4084-83EB-892B8447AD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80830" y="5855825"/>
            <a:ext cx="609600" cy="609600"/>
          </a:xfrm>
          <a:prstGeom prst="rect">
            <a:avLst/>
          </a:prstGeom>
        </p:spPr>
      </p:pic>
    </p:spTree>
    <p:extLst>
      <p:ext uri="{BB962C8B-B14F-4D97-AF65-F5344CB8AC3E}">
        <p14:creationId xmlns:p14="http://schemas.microsoft.com/office/powerpoint/2010/main" val="2857526509"/>
      </p:ext>
    </p:extLst>
  </p:cSld>
  <p:clrMapOvr>
    <a:masterClrMapping/>
  </p:clrMapOvr>
  <mc:AlternateContent xmlns:mc="http://schemas.openxmlformats.org/markup-compatibility/2006" xmlns:p14="http://schemas.microsoft.com/office/powerpoint/2010/main">
    <mc:Choice Requires="p14">
      <p:transition spd="slow" p14:dur="2000" advTm="81000"/>
    </mc:Choice>
    <mc:Fallback xmlns="">
      <p:transition spd="slow" advTm="8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5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60" y="365485"/>
            <a:ext cx="6945209" cy="537763"/>
          </a:xfrm>
        </p:spPr>
        <p:txBody>
          <a:bodyPr>
            <a:normAutofit fontScale="90000"/>
          </a:bodyPr>
          <a:lstStyle/>
          <a:p>
            <a:r>
              <a:rPr lang="en-US" sz="3600" dirty="0"/>
              <a:t>SY 20-21 SPLIT CALCULATOR TAB</a:t>
            </a:r>
            <a:br>
              <a:rPr lang="en-US" dirty="0"/>
            </a:br>
            <a:br>
              <a:rPr lang="en-US" dirty="0"/>
            </a:br>
            <a:endParaRPr lang="en-US" dirty="0"/>
          </a:p>
        </p:txBody>
      </p:sp>
      <p:pic>
        <p:nvPicPr>
          <p:cNvPr id="6" name="Picture 5"/>
          <p:cNvPicPr>
            <a:picLocks noChangeAspect="1"/>
          </p:cNvPicPr>
          <p:nvPr/>
        </p:nvPicPr>
        <p:blipFill>
          <a:blip r:embed="rId5"/>
          <a:stretch>
            <a:fillRect/>
          </a:stretch>
        </p:blipFill>
        <p:spPr>
          <a:xfrm>
            <a:off x="2018371" y="1657350"/>
            <a:ext cx="6716170" cy="3543300"/>
          </a:xfrm>
          <a:prstGeom prst="rect">
            <a:avLst/>
          </a:prstGeom>
        </p:spPr>
      </p:pic>
      <p:pic>
        <p:nvPicPr>
          <p:cNvPr id="4" name="Picture 3">
            <a:extLst>
              <a:ext uri="{FF2B5EF4-FFF2-40B4-BE49-F238E27FC236}">
                <a16:creationId xmlns:a16="http://schemas.microsoft.com/office/drawing/2014/main" id="{31FEEE5E-D084-4F35-8866-DA364D9AB3DE}"/>
              </a:ext>
            </a:extLst>
          </p:cNvPr>
          <p:cNvPicPr>
            <a:picLocks noChangeAspect="1"/>
          </p:cNvPicPr>
          <p:nvPr/>
        </p:nvPicPr>
        <p:blipFill>
          <a:blip r:embed="rId6"/>
          <a:stretch>
            <a:fillRect/>
          </a:stretch>
        </p:blipFill>
        <p:spPr>
          <a:xfrm>
            <a:off x="0" y="2"/>
            <a:ext cx="1295400" cy="1079134"/>
          </a:xfrm>
          <a:prstGeom prst="rect">
            <a:avLst/>
          </a:prstGeom>
        </p:spPr>
      </p:pic>
      <p:pic>
        <p:nvPicPr>
          <p:cNvPr id="7" name="Enter the new price increase in the orange box. In">
            <a:hlinkClick r:id="" action="ppaction://media"/>
            <a:extLst>
              <a:ext uri="{FF2B5EF4-FFF2-40B4-BE49-F238E27FC236}">
                <a16:creationId xmlns:a16="http://schemas.microsoft.com/office/drawing/2014/main" id="{2C6D0816-FCCC-4750-8A28-7E303282C22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2405" y="5913699"/>
            <a:ext cx="609600" cy="609600"/>
          </a:xfrm>
          <a:prstGeom prst="rect">
            <a:avLst/>
          </a:prstGeom>
        </p:spPr>
      </p:pic>
    </p:spTree>
    <p:extLst>
      <p:ext uri="{BB962C8B-B14F-4D97-AF65-F5344CB8AC3E}">
        <p14:creationId xmlns:p14="http://schemas.microsoft.com/office/powerpoint/2010/main" val="308325176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17" y="2880680"/>
            <a:ext cx="2924401" cy="1478570"/>
          </a:xfrm>
        </p:spPr>
        <p:txBody>
          <a:bodyPr>
            <a:normAutofit/>
          </a:bodyPr>
          <a:lstStyle/>
          <a:p>
            <a:br>
              <a:rPr lang="en-US" dirty="0"/>
            </a:br>
            <a:endParaRPr lang="en-US" dirty="0"/>
          </a:p>
        </p:txBody>
      </p:sp>
      <p:sp>
        <p:nvSpPr>
          <p:cNvPr id="5" name="Title 1"/>
          <p:cNvSpPr txBox="1">
            <a:spLocks/>
          </p:cNvSpPr>
          <p:nvPr/>
        </p:nvSpPr>
        <p:spPr>
          <a:xfrm>
            <a:off x="1471960" y="365485"/>
            <a:ext cx="6933486" cy="53776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tx1"/>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SY 20-21 SPLIT CALCULATOR TAB</a:t>
            </a:r>
            <a:br>
              <a:rPr lang="en-US" sz="2800" dirty="0"/>
            </a:br>
            <a:br>
              <a:rPr lang="en-US" sz="2800" dirty="0"/>
            </a:br>
            <a:endParaRPr lang="en-US" sz="2800" dirty="0"/>
          </a:p>
        </p:txBody>
      </p:sp>
      <p:sp>
        <p:nvSpPr>
          <p:cNvPr id="6" name="Right Arrow 5"/>
          <p:cNvSpPr/>
          <p:nvPr/>
        </p:nvSpPr>
        <p:spPr>
          <a:xfrm>
            <a:off x="504807" y="3802623"/>
            <a:ext cx="967153" cy="509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1820785" y="1546883"/>
            <a:ext cx="5840103" cy="3228975"/>
          </a:xfrm>
          <a:prstGeom prst="rect">
            <a:avLst/>
          </a:prstGeom>
        </p:spPr>
      </p:pic>
      <p:sp>
        <p:nvSpPr>
          <p:cNvPr id="8" name="Right Arrow 7"/>
          <p:cNvSpPr/>
          <p:nvPr/>
        </p:nvSpPr>
        <p:spPr>
          <a:xfrm>
            <a:off x="4233517" y="3992136"/>
            <a:ext cx="511669" cy="23123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B6B107-7029-47CA-A5D2-680BF253F137}"/>
              </a:ext>
            </a:extLst>
          </p:cNvPr>
          <p:cNvPicPr>
            <a:picLocks noChangeAspect="1"/>
          </p:cNvPicPr>
          <p:nvPr/>
        </p:nvPicPr>
        <p:blipFill>
          <a:blip r:embed="rId6"/>
          <a:stretch>
            <a:fillRect/>
          </a:stretch>
        </p:blipFill>
        <p:spPr>
          <a:xfrm>
            <a:off x="0" y="2"/>
            <a:ext cx="1295400" cy="1079134"/>
          </a:xfrm>
          <a:prstGeom prst="rect">
            <a:avLst/>
          </a:prstGeom>
        </p:spPr>
      </p:pic>
      <p:pic>
        <p:nvPicPr>
          <p:cNvPr id="10" name="Enter the paid lunch total meals for S Y 18 19. Th">
            <a:hlinkClick r:id="" action="ppaction://media"/>
            <a:extLst>
              <a:ext uri="{FF2B5EF4-FFF2-40B4-BE49-F238E27FC236}">
                <a16:creationId xmlns:a16="http://schemas.microsoft.com/office/drawing/2014/main" id="{BF1CA1F4-7F86-4530-85DA-3B6C20DE61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0198" y="5959997"/>
            <a:ext cx="609600" cy="609600"/>
          </a:xfrm>
          <a:prstGeom prst="rect">
            <a:avLst/>
          </a:prstGeom>
        </p:spPr>
      </p:pic>
    </p:spTree>
    <p:extLst>
      <p:ext uri="{BB962C8B-B14F-4D97-AF65-F5344CB8AC3E}">
        <p14:creationId xmlns:p14="http://schemas.microsoft.com/office/powerpoint/2010/main" val="2450717160"/>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9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 20-21 SPLIT CALCULATOR TAB</a:t>
            </a:r>
          </a:p>
        </p:txBody>
      </p:sp>
      <p:sp>
        <p:nvSpPr>
          <p:cNvPr id="6" name="Right Arrow 5"/>
          <p:cNvSpPr/>
          <p:nvPr/>
        </p:nvSpPr>
        <p:spPr>
          <a:xfrm>
            <a:off x="1592981" y="2985738"/>
            <a:ext cx="747132" cy="301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765534" y="3013615"/>
            <a:ext cx="773247" cy="273206"/>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2520175" y="1758433"/>
            <a:ext cx="4984595" cy="4291980"/>
          </a:xfrm>
          <a:prstGeom prst="rect">
            <a:avLst/>
          </a:prstGeom>
        </p:spPr>
      </p:pic>
      <p:pic>
        <p:nvPicPr>
          <p:cNvPr id="3" name="Picture 2">
            <a:extLst>
              <a:ext uri="{FF2B5EF4-FFF2-40B4-BE49-F238E27FC236}">
                <a16:creationId xmlns:a16="http://schemas.microsoft.com/office/drawing/2014/main" id="{4D8F5574-7C0D-4BBB-B2A5-E6CE7BC8F951}"/>
              </a:ext>
            </a:extLst>
          </p:cNvPr>
          <p:cNvPicPr>
            <a:picLocks noChangeAspect="1"/>
          </p:cNvPicPr>
          <p:nvPr/>
        </p:nvPicPr>
        <p:blipFill>
          <a:blip r:embed="rId6"/>
          <a:stretch>
            <a:fillRect/>
          </a:stretch>
        </p:blipFill>
        <p:spPr>
          <a:xfrm>
            <a:off x="0" y="2"/>
            <a:ext cx="1295400" cy="1079134"/>
          </a:xfrm>
          <a:prstGeom prst="rect">
            <a:avLst/>
          </a:prstGeom>
        </p:spPr>
      </p:pic>
      <p:pic>
        <p:nvPicPr>
          <p:cNvPr id="9" name="If you scroll down a little, you will see a box th">
            <a:hlinkClick r:id="" action="ppaction://media"/>
            <a:extLst>
              <a:ext uri="{FF2B5EF4-FFF2-40B4-BE49-F238E27FC236}">
                <a16:creationId xmlns:a16="http://schemas.microsoft.com/office/drawing/2014/main" id="{EDCAB51A-C31A-4E12-B6AB-D7C95ACCFE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4451" y="6050413"/>
            <a:ext cx="609600" cy="609600"/>
          </a:xfrm>
          <a:prstGeom prst="rect">
            <a:avLst/>
          </a:prstGeom>
        </p:spPr>
      </p:pic>
    </p:spTree>
    <p:extLst>
      <p:ext uri="{BB962C8B-B14F-4D97-AF65-F5344CB8AC3E}">
        <p14:creationId xmlns:p14="http://schemas.microsoft.com/office/powerpoint/2010/main" val="3688532758"/>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68540"/>
            <a:ext cx="9905998" cy="563694"/>
          </a:xfrm>
        </p:spPr>
        <p:txBody>
          <a:bodyPr>
            <a:noAutofit/>
          </a:bodyPr>
          <a:lstStyle/>
          <a:p>
            <a:r>
              <a:rPr lang="en-US" dirty="0"/>
              <a:t>SY 20-21 REPORT TAB</a:t>
            </a:r>
          </a:p>
        </p:txBody>
      </p:sp>
      <p:sp>
        <p:nvSpPr>
          <p:cNvPr id="6" name="Left Arrow 5"/>
          <p:cNvSpPr/>
          <p:nvPr/>
        </p:nvSpPr>
        <p:spPr>
          <a:xfrm>
            <a:off x="8103076" y="5435834"/>
            <a:ext cx="629614" cy="30704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8219309" y="5923350"/>
            <a:ext cx="629616" cy="31990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5"/>
          <a:stretch>
            <a:fillRect/>
          </a:stretch>
        </p:blipFill>
        <p:spPr>
          <a:xfrm>
            <a:off x="1255816" y="1524058"/>
            <a:ext cx="7141051" cy="1304925"/>
          </a:xfrm>
          <a:prstGeom prst="rect">
            <a:avLst/>
          </a:prstGeom>
        </p:spPr>
      </p:pic>
      <p:sp>
        <p:nvSpPr>
          <p:cNvPr id="14" name="Left Arrow 13"/>
          <p:cNvSpPr/>
          <p:nvPr/>
        </p:nvSpPr>
        <p:spPr>
          <a:xfrm>
            <a:off x="7237140" y="1945661"/>
            <a:ext cx="826477" cy="461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1714732" y="3811357"/>
            <a:ext cx="6348885" cy="2399871"/>
          </a:xfrm>
          <a:prstGeom prst="rect">
            <a:avLst/>
          </a:prstGeom>
        </p:spPr>
      </p:pic>
      <p:pic>
        <p:nvPicPr>
          <p:cNvPr id="4" name="Picture 3">
            <a:extLst>
              <a:ext uri="{FF2B5EF4-FFF2-40B4-BE49-F238E27FC236}">
                <a16:creationId xmlns:a16="http://schemas.microsoft.com/office/drawing/2014/main" id="{320C1585-7B9F-42EC-9E78-BF32529AEB98}"/>
              </a:ext>
            </a:extLst>
          </p:cNvPr>
          <p:cNvPicPr>
            <a:picLocks noChangeAspect="1"/>
          </p:cNvPicPr>
          <p:nvPr/>
        </p:nvPicPr>
        <p:blipFill>
          <a:blip r:embed="rId7"/>
          <a:stretch>
            <a:fillRect/>
          </a:stretch>
        </p:blipFill>
        <p:spPr>
          <a:xfrm>
            <a:off x="0" y="2"/>
            <a:ext cx="1255816" cy="1079134"/>
          </a:xfrm>
          <a:prstGeom prst="rect">
            <a:avLst/>
          </a:prstGeom>
        </p:spPr>
      </p:pic>
      <p:pic>
        <p:nvPicPr>
          <p:cNvPr id="5" name="SFAs inform the state agency how they will meet th(1)">
            <a:hlinkClick r:id="" action="ppaction://media"/>
            <a:extLst>
              <a:ext uri="{FF2B5EF4-FFF2-40B4-BE49-F238E27FC236}">
                <a16:creationId xmlns:a16="http://schemas.microsoft.com/office/drawing/2014/main" id="{F2A5AEA9-4867-4011-9C23-ED01FF4B5C5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08152" y="5938452"/>
            <a:ext cx="609600" cy="609600"/>
          </a:xfrm>
          <a:prstGeom prst="rect">
            <a:avLst/>
          </a:prstGeom>
        </p:spPr>
      </p:pic>
    </p:spTree>
    <p:extLst>
      <p:ext uri="{BB962C8B-B14F-4D97-AF65-F5344CB8AC3E}">
        <p14:creationId xmlns:p14="http://schemas.microsoft.com/office/powerpoint/2010/main" val="526238743"/>
      </p:ext>
    </p:extLst>
  </p:cSld>
  <p:clrMapOvr>
    <a:masterClrMapping/>
  </p:clrMapOvr>
  <mc:AlternateContent xmlns:mc="http://schemas.openxmlformats.org/markup-compatibility/2006" xmlns:p14="http://schemas.microsoft.com/office/powerpoint/2010/main">
    <mc:Choice Requires="p14">
      <p:transition spd="slow" p14:dur="2000" advTm="64000"/>
    </mc:Choice>
    <mc:Fallback xmlns="">
      <p:transition spd="slow" advTm="6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~6511968</Template>
  <TotalTime>240</TotalTime>
  <Words>1481</Words>
  <Application>Microsoft Office PowerPoint</Application>
  <PresentationFormat>Widescreen</PresentationFormat>
  <Paragraphs>82</Paragraphs>
  <Slides>11</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Trebuchet MS</vt:lpstr>
      <vt:lpstr>Wingdings 3</vt:lpstr>
      <vt:lpstr>HCNP-Template02</vt:lpstr>
      <vt:lpstr>Paid Lunch Equity PART 4 Increasing lunch price &amp; contributing non federal source</vt:lpstr>
      <vt:lpstr>NEW USDA PAID LUNCH EQUITY TOOL GUIDELINES</vt:lpstr>
      <vt:lpstr>PLE INSTRUCTIONS TAB </vt:lpstr>
      <vt:lpstr>UNROUNDED REQUIREMENT FINDER TAB</vt:lpstr>
      <vt:lpstr>SY 20-21 SPLIT CALCULATOR TAB </vt:lpstr>
      <vt:lpstr>SY 20-21 SPLIT CALCULATOR TAB  </vt:lpstr>
      <vt:lpstr> </vt:lpstr>
      <vt:lpstr>SY 20-21 SPLIT CALCULATOR TAB</vt:lpstr>
      <vt:lpstr>SY 20-21 REPORT TAB</vt:lpstr>
      <vt:lpstr>QUESTIONS?</vt:lpstr>
      <vt:lpstr>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Shaynee Moreno</dc:creator>
  <cp:lastModifiedBy>Chelsey Yoneda</cp:lastModifiedBy>
  <cp:revision>29</cp:revision>
  <dcterms:created xsi:type="dcterms:W3CDTF">2018-06-16T00:19:40Z</dcterms:created>
  <dcterms:modified xsi:type="dcterms:W3CDTF">2022-02-23T01:41:00Z</dcterms:modified>
</cp:coreProperties>
</file>