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7" r:id="rId2"/>
    <p:sldId id="273" r:id="rId3"/>
    <p:sldId id="274" r:id="rId4"/>
    <p:sldId id="275" r:id="rId5"/>
    <p:sldId id="260" r:id="rId6"/>
    <p:sldId id="261" r:id="rId7"/>
    <p:sldId id="278" r:id="rId8"/>
    <p:sldId id="276" r:id="rId9"/>
    <p:sldId id="279" r:id="rId10"/>
    <p:sldId id="280" r:id="rId11"/>
    <p:sldId id="262" r:id="rId12"/>
    <p:sldId id="281" r:id="rId13"/>
    <p:sldId id="282" r:id="rId14"/>
    <p:sldId id="277" r:id="rId15"/>
    <p:sldId id="270" r:id="rId16"/>
    <p:sldId id="264" r:id="rId17"/>
    <p:sldId id="268"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70023" autoAdjust="0"/>
  </p:normalViewPr>
  <p:slideViewPr>
    <p:cSldViewPr snapToGrid="0">
      <p:cViewPr varScale="1">
        <p:scale>
          <a:sx n="80" d="100"/>
          <a:sy n="80" d="100"/>
        </p:scale>
        <p:origin x="1788" y="102"/>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301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73192-FDF5-440C-96E7-268441148B85}"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8D074-5F30-43F2-97E4-339C35475267}" type="slidenum">
              <a:rPr lang="en-US" smtClean="0"/>
              <a:t>‹#›</a:t>
            </a:fld>
            <a:endParaRPr lang="en-US"/>
          </a:p>
        </p:txBody>
      </p:sp>
    </p:spTree>
    <p:extLst>
      <p:ext uri="{BB962C8B-B14F-4D97-AF65-F5344CB8AC3E}">
        <p14:creationId xmlns:p14="http://schemas.microsoft.com/office/powerpoint/2010/main" val="178425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a:t>
            </a:r>
            <a:r>
              <a:rPr lang="en-US" baseline="0" dirty="0"/>
              <a:t> will focus on helping those SFAs that have decided to contribute non federal source funds to meet the PLE requirement. </a:t>
            </a:r>
            <a:endParaRPr lang="en-US" dirty="0"/>
          </a:p>
        </p:txBody>
      </p:sp>
      <p:sp>
        <p:nvSpPr>
          <p:cNvPr id="4" name="Slide Number Placeholder 3"/>
          <p:cNvSpPr>
            <a:spLocks noGrp="1"/>
          </p:cNvSpPr>
          <p:nvPr>
            <p:ph type="sldNum" sz="quarter" idx="10"/>
          </p:nvPr>
        </p:nvSpPr>
        <p:spPr/>
        <p:txBody>
          <a:bodyPr/>
          <a:lstStyle/>
          <a:p>
            <a:fld id="{F16C5766-C742-4C10-B0F0-1FABA6890725}" type="slidenum">
              <a:rPr lang="en-US" smtClean="0"/>
              <a:pPr/>
              <a:t>1</a:t>
            </a:fld>
            <a:endParaRPr lang="en-US" dirty="0"/>
          </a:p>
        </p:txBody>
      </p:sp>
    </p:spTree>
    <p:extLst>
      <p:ext uri="{BB962C8B-B14F-4D97-AF65-F5344CB8AC3E}">
        <p14:creationId xmlns:p14="http://schemas.microsoft.com/office/powerpoint/2010/main" val="4284573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SFAs inform the department how they will meet the paid lunch equity requirement. They do that by selecting one of the five options from the pull down menu (see green arrow). Because this SFA  has chosen not to adjust their lunch price they will select “Contribute Non-Federal Sources for SY 2020-2021” (see green arrow).</a:t>
            </a:r>
          </a:p>
          <a:p>
            <a:endParaRPr lang="en-US" baseline="0" dirty="0"/>
          </a:p>
          <a:p>
            <a:r>
              <a:rPr lang="en-US" baseline="0" dirty="0"/>
              <a:t>Scroll down to the Non-Federal Source Contribution.</a:t>
            </a:r>
          </a:p>
          <a:p>
            <a:r>
              <a:rPr lang="en-US" baseline="0" dirty="0"/>
              <a:t>Here is where we will enter the amount of money the SFA will contribute to the nonprofit school food service account (see blue arrow)</a:t>
            </a:r>
          </a:p>
          <a:p>
            <a:r>
              <a:rPr lang="en-US" baseline="0" dirty="0"/>
              <a:t>From the previous slide, we know the amount is $1,000.00.</a:t>
            </a:r>
          </a:p>
          <a:p>
            <a:endParaRPr lang="en-US" baseline="0" dirty="0"/>
          </a:p>
          <a:p>
            <a:r>
              <a:rPr lang="en-US" baseline="0" dirty="0"/>
              <a:t>Next the tool will ask you where the nonfederal funds are coming from. We want to make sure the funds are coming from an allowable source.</a:t>
            </a:r>
          </a:p>
          <a:p>
            <a:r>
              <a:rPr lang="en-US" baseline="0" dirty="0"/>
              <a:t>In this instance, the SFA is contributing funds from its “General funds” (see purple arrow).</a:t>
            </a:r>
          </a:p>
          <a:p>
            <a:endParaRPr lang="en-US" baseline="0" dirty="0"/>
          </a:p>
          <a:p>
            <a:pPr defTabSz="933237">
              <a:defRPr/>
            </a:pPr>
            <a:r>
              <a:rPr lang="en-US" baseline="0" dirty="0"/>
              <a:t>Next save a copy for your file. Then submit a copy of the PLE tool to HCNP. Include documentation (example, student handbook or menu) which identifies the paid lunch prices for SY 2020-2021 and identify when the general funds will be transferred into the nonprofit school food service account. </a:t>
            </a:r>
            <a:endParaRPr lang="en-US" dirty="0"/>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10</a:t>
            </a:fld>
            <a:endParaRPr lang="en-US"/>
          </a:p>
        </p:txBody>
      </p:sp>
    </p:spTree>
    <p:extLst>
      <p:ext uri="{BB962C8B-B14F-4D97-AF65-F5344CB8AC3E}">
        <p14:creationId xmlns:p14="http://schemas.microsoft.com/office/powerpoint/2010/main" val="409872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Scenario 2:</a:t>
            </a:r>
          </a:p>
          <a:p>
            <a:endParaRPr lang="en-US" dirty="0"/>
          </a:p>
          <a:p>
            <a:r>
              <a:rPr lang="en-US" dirty="0"/>
              <a:t>On the bottom section of this tab, enter</a:t>
            </a:r>
            <a:r>
              <a:rPr lang="en-US" baseline="0" dirty="0"/>
              <a:t> the annual number of paid lunches for SY 2019-2020. In this situation the total paid lunches for SY 2019-2020 were 10,000 (see green arrow)</a:t>
            </a:r>
          </a:p>
          <a:p>
            <a:r>
              <a:rPr lang="en-US" i="0" baseline="0" dirty="0"/>
              <a:t>If we take the 10,000 paid lunches times the “total price increase for SY 2020-2021” of $0.35 (Price Calculator Tab),  we see that this SFA must contribute $3,500.00 (see blue arrow) from a non federal source to the nonprofit school food service account to meet the PLE requirements. </a:t>
            </a:r>
          </a:p>
          <a:p>
            <a:endParaRPr lang="en-US" i="0" baseline="0" dirty="0"/>
          </a:p>
          <a:p>
            <a:r>
              <a:rPr lang="en-US" i="0" baseline="0" dirty="0"/>
              <a:t>If you scroll down a little, you will see a box that says, “Enter total amount of Non-Federal Source Funds Contributed for SY 2011-2012 through SY 2017-2018. Now before you fill  in this box, take a moment to consider, may SFAs are under the mistaken impression that any funds they contribute into the nonprofit food service account should be entered in this box, and that is incorrect. There are many reason SFAs transfer funds to the nonprofit food service account. For the purpose of the PLE tool, we are only looking at the nonfederal funds that were specifically used to satisfy the PLE requirement. For this power point let’s assume at this specific time that this SFA contributed $4,00.00  (see purple arrow) for PLE in previous schools years. This is $500.00 more than is required and the SFA does not have to contribute any funds this year. </a:t>
            </a:r>
          </a:p>
          <a:p>
            <a:r>
              <a:rPr lang="en-US" i="0" baseline="0" dirty="0"/>
              <a:t>The remaining $500.00 would be carried forward to SY 2021-2022 (see red arrow).</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11</a:t>
            </a:fld>
            <a:endParaRPr lang="en-US"/>
          </a:p>
        </p:txBody>
      </p:sp>
    </p:spTree>
    <p:extLst>
      <p:ext uri="{BB962C8B-B14F-4D97-AF65-F5344CB8AC3E}">
        <p14:creationId xmlns:p14="http://schemas.microsoft.com/office/powerpoint/2010/main" val="30145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p>
          <a:p>
            <a:r>
              <a:rPr lang="en-US" baseline="0" dirty="0"/>
              <a:t>This reports assists in tracking the price requirements and amounts carried forward for SY 2020-2021. Information on this report is used to determine the SY 2020-2021 weighted average price requirement. Please print and keep in records.</a:t>
            </a:r>
            <a:endParaRPr lang="en-US" dirty="0"/>
          </a:p>
        </p:txBody>
      </p:sp>
      <p:sp>
        <p:nvSpPr>
          <p:cNvPr id="4" name="Slide Number Placeholder 3"/>
          <p:cNvSpPr>
            <a:spLocks noGrp="1"/>
          </p:cNvSpPr>
          <p:nvPr>
            <p:ph type="sldNum" sz="quarter" idx="10"/>
          </p:nvPr>
        </p:nvSpPr>
        <p:spPr/>
        <p:txBody>
          <a:bodyPr/>
          <a:lstStyle/>
          <a:p>
            <a:fld id="{89A8D074-5F30-43F2-97E4-339C35475267}" type="slidenum">
              <a:rPr lang="en-US" smtClean="0"/>
              <a:t>12</a:t>
            </a:fld>
            <a:endParaRPr lang="en-US"/>
          </a:p>
        </p:txBody>
      </p:sp>
    </p:spTree>
    <p:extLst>
      <p:ext uri="{BB962C8B-B14F-4D97-AF65-F5344CB8AC3E}">
        <p14:creationId xmlns:p14="http://schemas.microsoft.com/office/powerpoint/2010/main" val="40239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SFAs inform the department how they will meet the paid lunch equity requirement. They do that by selecting one of the five options from the pull down menu (see green arrow). Because this SFA  has chosen not to adjust their lunch price they will select “Contribute Non-Federal Sources for SY 2020-2021” (see green arrow).</a:t>
            </a:r>
          </a:p>
          <a:p>
            <a:endParaRPr lang="en-US" baseline="0" dirty="0"/>
          </a:p>
          <a:p>
            <a:r>
              <a:rPr lang="en-US" baseline="0" dirty="0"/>
              <a:t>Scroll down to the Non-Federal Source Contribution.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is where we will enter the amount of money the SFA will contribute to the nonprofit school food service account (see blue arrow). From the previous slide, we know the amount is $0.</a:t>
            </a:r>
          </a:p>
          <a:p>
            <a:r>
              <a:rPr lang="en-US" baseline="0" dirty="0"/>
              <a:t>Because the </a:t>
            </a:r>
            <a:r>
              <a:rPr lang="en-US" dirty="0"/>
              <a:t>SFA contribution</a:t>
            </a:r>
            <a:r>
              <a:rPr lang="en-US" baseline="0" dirty="0"/>
              <a:t> for </a:t>
            </a:r>
            <a:r>
              <a:rPr lang="en-US" dirty="0"/>
              <a:t>SY2011-2012 through SY219-2020 is more than required Non-Federal Source Contribution Requirement for SY2020-21. </a:t>
            </a:r>
          </a:p>
          <a:p>
            <a:endParaRPr lang="en-US" baseline="0" dirty="0"/>
          </a:p>
          <a:p>
            <a:r>
              <a:rPr lang="en-US" baseline="0" dirty="0"/>
              <a:t>Next, the tool will show the Remaining Credit carried forward to SY 2021-22 is $500 (see purple arrow).</a:t>
            </a:r>
          </a:p>
          <a:p>
            <a:endParaRPr lang="en-US" baseline="0" dirty="0"/>
          </a:p>
          <a:p>
            <a:pPr defTabSz="933237">
              <a:defRPr/>
            </a:pPr>
            <a:r>
              <a:rPr lang="en-US" baseline="0" dirty="0"/>
              <a:t>Finally, save a copy for your file. Then submit a copy of the PLE tool to HCNP. Include documentation (example, student handbook or menu) which identifies the paid lunch prices for SY 2020-2021 and identify when the general funds will be transferred into the nonprofit school food service account. </a:t>
            </a:r>
            <a:endParaRPr lang="en-US" dirty="0"/>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13</a:t>
            </a:fld>
            <a:endParaRPr lang="en-US"/>
          </a:p>
        </p:txBody>
      </p:sp>
    </p:spTree>
    <p:extLst>
      <p:ext uri="{BB962C8B-B14F-4D97-AF65-F5344CB8AC3E}">
        <p14:creationId xmlns:p14="http://schemas.microsoft.com/office/powerpoint/2010/main" val="124625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Scenario 3:</a:t>
            </a:r>
          </a:p>
          <a:p>
            <a:endParaRPr lang="en-US" dirty="0"/>
          </a:p>
          <a:p>
            <a:r>
              <a:rPr lang="en-US" dirty="0"/>
              <a:t>On the bottom section of this tab, enter</a:t>
            </a:r>
            <a:r>
              <a:rPr lang="en-US" baseline="0" dirty="0"/>
              <a:t> the annual number of paid lunches for SY 2019-2020. In this situation the total paid lunches for SY 2019-2020 were 10,000 (see green arrow)</a:t>
            </a:r>
          </a:p>
          <a:p>
            <a:r>
              <a:rPr lang="en-US" i="0" baseline="0" dirty="0"/>
              <a:t>If we take the 10,000 paid lunches times the “total price increase for SY 2020-2021” of $0.35 (Price Calculator Tab), we see that this SFA must contribute $3,500.00 (see blue arrow) from a non federal source to the nonprofit school food service account to meet the PLE requirements. </a:t>
            </a:r>
          </a:p>
          <a:p>
            <a:endParaRPr lang="en-US" i="0" baseline="0" dirty="0"/>
          </a:p>
          <a:p>
            <a:r>
              <a:rPr lang="en-US" i="0" baseline="0" dirty="0"/>
              <a:t>If you scroll down a little, you will see a box that says, “Enter total amount of Non-Federal Source Funds Contributed for SY 2011-2012 through SY 2017-2018. Now before you fill  in this box, take a moment to consider, may SFAs are under the mistaken impression that any funds they contribute into the nonprofit food service account should be entered in this box, and that is incorrect. There are many reason SFAs transfer funds to the nonprofit food service account. For the purpose of the PLE tool, we are only looking at the nonfederal funds that were specifically used to satisfy the PLE requirement. For this power point let’s assume at this specific time that this SFA contributed $0 (see purple arrow) for PLE in previous schools years. The SFA can elect to raise it lunch prices by $0.10 and $1,000 of the Annual Non-Federal Source Contribution would be met. The remaining $2,500 balance is the amount the SFA must contribute to the non-profit food service account. Or the SFA can elect to contribute the $3,500 and not increase the lunch cost.</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In this next power point, the SFA did not contribute any funds from SY 2011-2012 through SY 2017-2018. In this instance the SFA has elected not to increase its lunch prices and make a $3,500 contribution to satisfy the PLE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Now click on the SY 2020-2021 Report. </a:t>
            </a:r>
          </a:p>
          <a:p>
            <a:endParaRPr lang="en-US" i="0" baseline="0" dirty="0"/>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14</a:t>
            </a:fld>
            <a:endParaRPr lang="en-US"/>
          </a:p>
        </p:txBody>
      </p:sp>
    </p:spTree>
    <p:extLst>
      <p:ext uri="{BB962C8B-B14F-4D97-AF65-F5344CB8AC3E}">
        <p14:creationId xmlns:p14="http://schemas.microsoft.com/office/powerpoint/2010/main" val="3505981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p>
          <a:p>
            <a:r>
              <a:rPr lang="en-US" baseline="0" dirty="0"/>
              <a:t>This reports assists in tracking the price requirements and amounts carried forward for SY 2020-2021. Information on this report is used to determine the SY 2020-2021 weighted average price requirement. Please print and keep in records.</a:t>
            </a:r>
            <a:endParaRPr lang="en-US" dirty="0"/>
          </a:p>
        </p:txBody>
      </p:sp>
      <p:sp>
        <p:nvSpPr>
          <p:cNvPr id="4" name="Slide Number Placeholder 3"/>
          <p:cNvSpPr>
            <a:spLocks noGrp="1"/>
          </p:cNvSpPr>
          <p:nvPr>
            <p:ph type="sldNum" sz="quarter" idx="10"/>
          </p:nvPr>
        </p:nvSpPr>
        <p:spPr/>
        <p:txBody>
          <a:bodyPr/>
          <a:lstStyle/>
          <a:p>
            <a:fld id="{89A8D074-5F30-43F2-97E4-339C35475267}" type="slidenum">
              <a:rPr lang="en-US" smtClean="0"/>
              <a:t>15</a:t>
            </a:fld>
            <a:endParaRPr lang="en-US"/>
          </a:p>
        </p:txBody>
      </p:sp>
    </p:spTree>
    <p:extLst>
      <p:ext uri="{BB962C8B-B14F-4D97-AF65-F5344CB8AC3E}">
        <p14:creationId xmlns:p14="http://schemas.microsoft.com/office/powerpoint/2010/main" val="341626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SFAs inform the department how they will meet the paid lunch equity requirement. They do that by selecting one of the five options from the pull down menu (see green arrow). Because this SFA  has chosen not to adjust their lunch price they will select “Contribute Non-Federal Sources for SY 2020-2021” (see green arrow).</a:t>
            </a:r>
          </a:p>
          <a:p>
            <a:endParaRPr lang="en-US" baseline="0" dirty="0"/>
          </a:p>
          <a:p>
            <a:r>
              <a:rPr lang="en-US" baseline="0" dirty="0"/>
              <a:t>Scroll down to the Non-Federal Source Contribution.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is where we will enter the amount of money the SFA will contribute to the nonprofit school food service account (see blue arrow). From the previous slide, we know the amount is $3,500.</a:t>
            </a:r>
          </a:p>
          <a:p>
            <a:r>
              <a:rPr lang="en-US" baseline="0" dirty="0"/>
              <a:t>Because the </a:t>
            </a:r>
            <a:r>
              <a:rPr lang="en-US" dirty="0"/>
              <a:t>SFA contribution</a:t>
            </a:r>
            <a:r>
              <a:rPr lang="en-US" baseline="0" dirty="0"/>
              <a:t> for </a:t>
            </a:r>
            <a:r>
              <a:rPr lang="en-US" dirty="0"/>
              <a:t>SY2011-2012 through SY219-2020 is more than required Non-Federal Source Contribution Requirement for SY2020-21. </a:t>
            </a:r>
          </a:p>
          <a:p>
            <a:endParaRPr lang="en-US" baseline="0" dirty="0"/>
          </a:p>
          <a:p>
            <a:r>
              <a:rPr lang="en-US" baseline="0" dirty="0"/>
              <a:t>Next, the tool will ask you where the nonfederal funds are coming from. We want to make sure the funds are coming from an allowable source.</a:t>
            </a:r>
          </a:p>
          <a:p>
            <a:r>
              <a:rPr lang="en-US" baseline="0" dirty="0"/>
              <a:t>In this instance, the SFA is contributing funds from its “General funds” (see purple arrow).</a:t>
            </a:r>
          </a:p>
          <a:p>
            <a:endParaRPr lang="en-US" baseline="0" dirty="0"/>
          </a:p>
          <a:p>
            <a:pPr defTabSz="933237">
              <a:defRPr/>
            </a:pPr>
            <a:r>
              <a:rPr lang="en-US" baseline="0" dirty="0"/>
              <a:t>Finally, save a copy for your file. Then submit a copy of the PLE tool to HCNP. Include documentation (example, student handbook or menu) which identifies the paid lunch prices for SY 2020-2021 and identify when the general funds will be transferred into the nonprofit school food service account. </a:t>
            </a:r>
            <a:endParaRPr lang="en-US" dirty="0"/>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16</a:t>
            </a:fld>
            <a:endParaRPr lang="en-US"/>
          </a:p>
        </p:txBody>
      </p:sp>
    </p:spTree>
    <p:extLst>
      <p:ext uri="{BB962C8B-B14F-4D97-AF65-F5344CB8AC3E}">
        <p14:creationId xmlns:p14="http://schemas.microsoft.com/office/powerpoint/2010/main" val="2106904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noTextEdit="1"/>
          </p:cNvSpPr>
          <p:nvPr>
            <p:ph type="sldImg"/>
          </p:nvPr>
        </p:nvSpPr>
        <p:spPr bwMode="auto">
          <a:noFill/>
          <a:ln>
            <a:solidFill>
              <a:srgbClr val="000000"/>
            </a:solidFill>
            <a:miter lim="800000"/>
            <a:headEnd/>
            <a:tailEnd/>
          </a:ln>
        </p:spPr>
      </p:sp>
      <p:sp>
        <p:nvSpPr>
          <p:cNvPr id="78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Please contact Shaynee Moreno </a:t>
            </a:r>
            <a:r>
              <a:rPr lang="en-US" baseline="0" dirty="0"/>
              <a:t>at the Hawaii Child Nutrition Programs if you have questions.</a:t>
            </a:r>
            <a:endParaRPr lang="en-US" dirty="0"/>
          </a:p>
        </p:txBody>
      </p:sp>
      <p:sp>
        <p:nvSpPr>
          <p:cNvPr id="78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DC8AA-5F8E-4398-9A2F-06E7F7593817}" type="slidenum">
              <a:rPr lang="en-US">
                <a:solidFill>
                  <a:srgbClr val="000000"/>
                </a:solidFill>
              </a:rPr>
              <a:pPr fontAlgn="base">
                <a:spcBef>
                  <a:spcPct val="0"/>
                </a:spcBef>
                <a:spcAft>
                  <a:spcPct val="0"/>
                </a:spcAft>
              </a:pPr>
              <a:t>17</a:t>
            </a:fld>
            <a:endParaRPr lang="en-US" dirty="0">
              <a:solidFill>
                <a:srgbClr val="000000"/>
              </a:solidFill>
            </a:endParaRPr>
          </a:p>
        </p:txBody>
      </p:sp>
    </p:spTree>
    <p:extLst>
      <p:ext uri="{BB962C8B-B14F-4D97-AF65-F5344CB8AC3E}">
        <p14:creationId xmlns:p14="http://schemas.microsoft.com/office/powerpoint/2010/main" val="2262426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institution</a:t>
            </a:r>
            <a:r>
              <a:rPr lang="en-US" baseline="0" dirty="0"/>
              <a:t> is an equal opportunity provider.</a:t>
            </a:r>
            <a:endParaRPr lang="en-US" dirty="0"/>
          </a:p>
        </p:txBody>
      </p:sp>
      <p:sp>
        <p:nvSpPr>
          <p:cNvPr id="4" name="Slide Number Placeholder 3"/>
          <p:cNvSpPr>
            <a:spLocks noGrp="1"/>
          </p:cNvSpPr>
          <p:nvPr>
            <p:ph type="sldNum" sz="quarter" idx="10"/>
          </p:nvPr>
        </p:nvSpPr>
        <p:spPr/>
        <p:txBody>
          <a:bodyPr/>
          <a:lstStyle/>
          <a:p>
            <a:fld id="{81BC3D1D-202E-485E-A26B-F1BE806BC51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7235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the terms of the Act, policy memorandum </a:t>
            </a:r>
            <a:r>
              <a:rPr lang="en-US" i="1" dirty="0"/>
              <a:t>SP 12-2018 Paid Lunch Equity: Guidance for School Year 2018-19</a:t>
            </a:r>
            <a:r>
              <a:rPr lang="en-US" dirty="0"/>
              <a:t> provides notice that </a:t>
            </a:r>
            <a:r>
              <a:rPr lang="en-US" b="1" dirty="0"/>
              <a:t>any SFA</a:t>
            </a:r>
            <a:r>
              <a:rPr lang="en-US" dirty="0"/>
              <a:t> with a positive or zero balance in its nonprofit school food service account as of </a:t>
            </a:r>
            <a:r>
              <a:rPr lang="en-US" b="1" dirty="0"/>
              <a:t>January 31, 2020</a:t>
            </a:r>
            <a:r>
              <a:rPr lang="en-US" dirty="0"/>
              <a:t>, </a:t>
            </a:r>
            <a:r>
              <a:rPr lang="en-US" b="1" dirty="0"/>
              <a:t>is exempt from PLE requirements</a:t>
            </a:r>
            <a:r>
              <a:rPr lang="en-US" dirty="0"/>
              <a:t> found at 7 CFR 210.14(e) for school year (SY) 2019-2020. SFAs that had a negative balance in the nonprofit school food service account as of January 31, 2020 must follow PLE requirements when establishing their prices for paid lunches in SY 2020-21. </a:t>
            </a:r>
          </a:p>
        </p:txBody>
      </p:sp>
      <p:sp>
        <p:nvSpPr>
          <p:cNvPr id="4" name="Slide Number Placeholder 3"/>
          <p:cNvSpPr>
            <a:spLocks noGrp="1"/>
          </p:cNvSpPr>
          <p:nvPr>
            <p:ph type="sldNum" sz="quarter" idx="10"/>
          </p:nvPr>
        </p:nvSpPr>
        <p:spPr/>
        <p:txBody>
          <a:bodyPr/>
          <a:lstStyle/>
          <a:p>
            <a:fld id="{2D0DEBF2-44BB-4A77-B947-59F92F837A4A}" type="slidenum">
              <a:rPr lang="en-US" smtClean="0"/>
              <a:t>2</a:t>
            </a:fld>
            <a:endParaRPr lang="en-US"/>
          </a:p>
        </p:txBody>
      </p:sp>
    </p:spTree>
    <p:extLst>
      <p:ext uri="{BB962C8B-B14F-4D97-AF65-F5344CB8AC3E}">
        <p14:creationId xmlns:p14="http://schemas.microsoft.com/office/powerpoint/2010/main" val="200819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begin on the instructions tab.  It is advised that everyone review the PLE instructions before starting on the PLE Tool. After you had a chance to take a look at the instructions, we will move on to the unrounded requirement finder tab.</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3</a:t>
            </a:fld>
            <a:endParaRPr lang="en-US"/>
          </a:p>
        </p:txBody>
      </p:sp>
    </p:spTree>
    <p:extLst>
      <p:ext uri="{BB962C8B-B14F-4D97-AF65-F5344CB8AC3E}">
        <p14:creationId xmlns:p14="http://schemas.microsoft.com/office/powerpoint/2010/main" val="289517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SY2019-2020 unrounded price requirement,</a:t>
            </a:r>
            <a:r>
              <a:rPr lang="en-US" baseline="0" dirty="0"/>
              <a:t> enter it in the orange box. </a:t>
            </a:r>
          </a:p>
          <a:p>
            <a:r>
              <a:rPr lang="en-US" baseline="0" dirty="0"/>
              <a:t>This information is found in last year (SY2019-20) PLE tool, on the SY 2019-2020 Report tab in Box A. In this situation, the SY 2020-2021 weighted average price requirement is $3.62. The SFA’s unrounded price requirement is $3.50 (see green arrow). If your SY 2019-2020 unrounded price requirement is lower than the SY 2020-2021 weighted average price requirement, then please click on the SY2020-2021 Price Calculator Tab.</a:t>
            </a:r>
          </a:p>
          <a:p>
            <a:endParaRPr lang="en-US" baseline="0" dirty="0"/>
          </a:p>
        </p:txBody>
      </p:sp>
      <p:sp>
        <p:nvSpPr>
          <p:cNvPr id="4" name="Slide Number Placeholder 3"/>
          <p:cNvSpPr>
            <a:spLocks noGrp="1"/>
          </p:cNvSpPr>
          <p:nvPr>
            <p:ph type="sldNum" sz="quarter" idx="10"/>
          </p:nvPr>
        </p:nvSpPr>
        <p:spPr/>
        <p:txBody>
          <a:bodyPr/>
          <a:lstStyle/>
          <a:p>
            <a:fld id="{F1F046BB-C392-4931-8AAA-1FD7F8F35BED}" type="slidenum">
              <a:rPr lang="en-US" smtClean="0"/>
              <a:t>4</a:t>
            </a:fld>
            <a:endParaRPr lang="en-US"/>
          </a:p>
        </p:txBody>
      </p:sp>
    </p:spTree>
    <p:extLst>
      <p:ext uri="{BB962C8B-B14F-4D97-AF65-F5344CB8AC3E}">
        <p14:creationId xmlns:p14="http://schemas.microsoft.com/office/powerpoint/2010/main" val="217709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a:t>
            </a:r>
            <a:r>
              <a:rPr lang="en-US" baseline="0" dirty="0"/>
              <a:t> the SY 2019-2020 Weighted Average Price Calculator:</a:t>
            </a:r>
          </a:p>
          <a:p>
            <a:endParaRPr lang="en-US" baseline="0" dirty="0"/>
          </a:p>
          <a:p>
            <a:pPr marL="233309" indent="-233309">
              <a:buAutoNum type="arabicParenR"/>
            </a:pPr>
            <a:r>
              <a:rPr lang="en-US" baseline="0" dirty="0"/>
              <a:t>First enter the October 2019 paid lunch total (see the green arrow) which in this example is 500 for elementary and 500 for high school</a:t>
            </a:r>
          </a:p>
          <a:p>
            <a:pPr marL="233309" indent="-233309">
              <a:buAutoNum type="arabicParenR"/>
            </a:pPr>
            <a:r>
              <a:rPr lang="en-US" baseline="0" dirty="0"/>
              <a:t>Then enter the price of the paid lunch (see blue arrow) $3.10 elementary and $3.40 high school.</a:t>
            </a:r>
          </a:p>
          <a:p>
            <a:pPr marL="233309" indent="-233309">
              <a:buFont typeface="Arial" panose="020B0604020202020204" pitchFamily="34" charset="0"/>
              <a:buChar char="•"/>
            </a:pPr>
            <a:r>
              <a:rPr lang="en-US" baseline="0" dirty="0"/>
              <a:t>Enter each student paid lunch price (including all schools- elementary, middle, and high school.</a:t>
            </a:r>
          </a:p>
          <a:p>
            <a:r>
              <a:rPr lang="en-US" baseline="0" dirty="0"/>
              <a:t>After the quantity of paid lunch and price of paid lunches were entered we see this SFA’s SY 2019-2020 Weighted Average Price was $3.25 (see red arrow)</a:t>
            </a:r>
          </a:p>
          <a:p>
            <a:endParaRPr lang="en-US" baseline="0" dirty="0"/>
          </a:p>
          <a:p>
            <a:r>
              <a:rPr lang="en-US" baseline="0" dirty="0"/>
              <a:t>In this situation because the SFA’s SY 2019-2020 weighted average price of $3.25 is less then the SY 2020-2021 weighted average price of $3.62. The SFA needs to increase its paid lunch price by $0.35 (see purple arrow) to meet the PLE requirement or contribute nonfederal funds. Now lets assume this SFA does not want to increase it lunch prices for the upcoming school year, so the SFA must contribute Non Federal Funds to the nonprofit school food service account. </a:t>
            </a:r>
          </a:p>
          <a:p>
            <a:endParaRPr lang="en-US" baseline="0" dirty="0"/>
          </a:p>
          <a:p>
            <a:r>
              <a:rPr lang="en-US" baseline="0" dirty="0"/>
              <a:t>Next click on the SY 20-21 Non Federal Calculator tab. </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5</a:t>
            </a:fld>
            <a:endParaRPr lang="en-US"/>
          </a:p>
        </p:txBody>
      </p:sp>
    </p:spTree>
    <p:extLst>
      <p:ext uri="{BB962C8B-B14F-4D97-AF65-F5344CB8AC3E}">
        <p14:creationId xmlns:p14="http://schemas.microsoft.com/office/powerpoint/2010/main" val="23784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a:t>
            </a:r>
            <a:r>
              <a:rPr lang="en-US" baseline="0" dirty="0"/>
              <a:t> top section of this tab </a:t>
            </a:r>
            <a:r>
              <a:rPr lang="en-US" dirty="0"/>
              <a:t>we can see:</a:t>
            </a:r>
          </a:p>
          <a:p>
            <a:pPr marL="228600" indent="-228600">
              <a:buAutoNum type="arabicParenR"/>
            </a:pPr>
            <a:r>
              <a:rPr lang="en-US" dirty="0"/>
              <a:t>the SFA weighted</a:t>
            </a:r>
            <a:r>
              <a:rPr lang="en-US" baseline="0" dirty="0"/>
              <a:t> average price $3.25 (see green arrow)</a:t>
            </a:r>
          </a:p>
          <a:p>
            <a:pPr marL="228600" indent="-228600">
              <a:buAutoNum type="arabicParenR"/>
            </a:pPr>
            <a:r>
              <a:rPr lang="en-US" baseline="0" dirty="0"/>
              <a:t>the SY 2020-2021 weighted average price requirement $3.62 (see blue arrow)</a:t>
            </a:r>
          </a:p>
          <a:p>
            <a:pPr marL="228600" indent="-228600">
              <a:buAutoNum type="arabicParenR"/>
            </a:pPr>
            <a:r>
              <a:rPr lang="en-US" baseline="0" dirty="0"/>
              <a:t>the optional price $3.60 rounded down to the nearest 5 cents (see purple arrow)</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6</a:t>
            </a:fld>
            <a:endParaRPr lang="en-US"/>
          </a:p>
        </p:txBody>
      </p:sp>
    </p:spTree>
    <p:extLst>
      <p:ext uri="{BB962C8B-B14F-4D97-AF65-F5344CB8AC3E}">
        <p14:creationId xmlns:p14="http://schemas.microsoft.com/office/powerpoint/2010/main" val="227463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the information from the previous slides: </a:t>
            </a:r>
          </a:p>
          <a:p>
            <a:r>
              <a:rPr lang="en-US" baseline="0" dirty="0"/>
              <a:t>The SFA’s unrounded price requirement is $3.50, while the weighted average requirement is $3.62</a:t>
            </a:r>
          </a:p>
          <a:p>
            <a:endParaRPr lang="en-US" baseline="0" dirty="0"/>
          </a:p>
          <a:p>
            <a:r>
              <a:rPr lang="en-US" baseline="0" dirty="0"/>
              <a:t>We will focus on 3 different scenarios.</a:t>
            </a:r>
            <a:endParaRPr lang="en-US" dirty="0"/>
          </a:p>
          <a:p>
            <a:endParaRPr lang="en-US" dirty="0"/>
          </a:p>
          <a:p>
            <a:r>
              <a:rPr lang="en-US" dirty="0"/>
              <a:t>1) SFA contributed for SY2011-2012 through SY219-2020 is less than required Non-Federal Source Contribution Requirement for SY2020-21</a:t>
            </a:r>
          </a:p>
          <a:p>
            <a:endParaRPr lang="en-US" dirty="0"/>
          </a:p>
          <a:p>
            <a:r>
              <a:rPr lang="en-US" dirty="0"/>
              <a:t>2) SFA contributed for SY2011-2012 through SY219-2020 is more than required Non-Federal Source Contribution Requirement for SY2020-21</a:t>
            </a:r>
          </a:p>
          <a:p>
            <a:endParaRPr lang="en-US" dirty="0"/>
          </a:p>
          <a:p>
            <a:r>
              <a:rPr lang="en-US" dirty="0"/>
              <a:t>3) SFA contributed for SY2011-2012 through SY219-2020 is zero</a:t>
            </a:r>
          </a:p>
          <a:p>
            <a:endParaRPr lang="en-US" dirty="0"/>
          </a:p>
        </p:txBody>
      </p:sp>
      <p:sp>
        <p:nvSpPr>
          <p:cNvPr id="4" name="Slide Number Placeholder 3"/>
          <p:cNvSpPr>
            <a:spLocks noGrp="1"/>
          </p:cNvSpPr>
          <p:nvPr>
            <p:ph type="sldNum" sz="quarter" idx="10"/>
          </p:nvPr>
        </p:nvSpPr>
        <p:spPr/>
        <p:txBody>
          <a:bodyPr/>
          <a:lstStyle/>
          <a:p>
            <a:fld id="{89A8D074-5F30-43F2-97E4-339C35475267}" type="slidenum">
              <a:rPr lang="en-US" smtClean="0"/>
              <a:t>7</a:t>
            </a:fld>
            <a:endParaRPr lang="en-US"/>
          </a:p>
        </p:txBody>
      </p:sp>
    </p:spTree>
    <p:extLst>
      <p:ext uri="{BB962C8B-B14F-4D97-AF65-F5344CB8AC3E}">
        <p14:creationId xmlns:p14="http://schemas.microsoft.com/office/powerpoint/2010/main" val="86070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1:</a:t>
            </a:r>
          </a:p>
          <a:p>
            <a:r>
              <a:rPr lang="en-US" dirty="0"/>
              <a:t>On the bottom section of this tab, enter</a:t>
            </a:r>
            <a:r>
              <a:rPr lang="en-US" baseline="0" dirty="0"/>
              <a:t> the annual number of paid lunches for SY 2019-2020. In this situation the total paid lunches for SY 2019-2020 were 10,000 (see green arrow)</a:t>
            </a:r>
          </a:p>
          <a:p>
            <a:r>
              <a:rPr lang="en-US" i="0" baseline="0" dirty="0"/>
              <a:t>If we take the 10,000 paid lunches multiplied by the “total price increase for SY 2020-2021” of $0.35 (Price Calculator Tab), we see that this SFA must contribute $3,500.00 (see blue arrow) from a non-federal source to the nonprofit school food service account to meet the PLE requirements. </a:t>
            </a:r>
          </a:p>
          <a:p>
            <a:endParaRPr lang="en-US" i="0" baseline="0" dirty="0"/>
          </a:p>
          <a:p>
            <a:r>
              <a:rPr lang="en-US" i="0" baseline="0" dirty="0"/>
              <a:t>If you scroll down a little, you will see a box that says, “Enter total amount of Non-Federal Source Funds Contributed for SY 2011-2012 through SY 2017-2018. Now before you fill  in this box, take a moment to consider, may SFAs are under the mistaken impression that any funds they contribute into the nonprofit food service account should be entered in this box, and that is incorrect. There are many reason SFAs transfer funds to the nonprofit food service account. For the purpose of the PLE tool, we are only looking at the nonfederal funds that were specifically used to satisfy the PLE requirement. For this power point let’s assume at this specific time that this SFA contributed $2,500.00 (see purple arrow) for PLE in previous schools years. This is $1.000.00 less than is required amount and the SFA has to contribute $1,000.00.</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8</a:t>
            </a:fld>
            <a:endParaRPr lang="en-US"/>
          </a:p>
        </p:txBody>
      </p:sp>
    </p:spTree>
    <p:extLst>
      <p:ext uri="{BB962C8B-B14F-4D97-AF65-F5344CB8AC3E}">
        <p14:creationId xmlns:p14="http://schemas.microsoft.com/office/powerpoint/2010/main" val="112690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p>
          <a:p>
            <a:r>
              <a:rPr lang="en-US" baseline="0" dirty="0"/>
              <a:t>This reports assists in tracking the price requirements and amounts carried forward for SY 2020-2021. Information on this report is used to determine the SY 2020-2021 weighted average price requirement. Please print and keep in records.</a:t>
            </a:r>
            <a:endParaRPr lang="en-US" dirty="0"/>
          </a:p>
        </p:txBody>
      </p:sp>
      <p:sp>
        <p:nvSpPr>
          <p:cNvPr id="4" name="Slide Number Placeholder 3"/>
          <p:cNvSpPr>
            <a:spLocks noGrp="1"/>
          </p:cNvSpPr>
          <p:nvPr>
            <p:ph type="sldNum" sz="quarter" idx="10"/>
          </p:nvPr>
        </p:nvSpPr>
        <p:spPr/>
        <p:txBody>
          <a:bodyPr/>
          <a:lstStyle/>
          <a:p>
            <a:fld id="{89A8D074-5F30-43F2-97E4-339C35475267}" type="slidenum">
              <a:rPr lang="en-US" smtClean="0"/>
              <a:t>9</a:t>
            </a:fld>
            <a:endParaRPr lang="en-US"/>
          </a:p>
        </p:txBody>
      </p:sp>
    </p:spTree>
    <p:extLst>
      <p:ext uri="{BB962C8B-B14F-4D97-AF65-F5344CB8AC3E}">
        <p14:creationId xmlns:p14="http://schemas.microsoft.com/office/powerpoint/2010/main" val="1631665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a:xfrm>
            <a:off x="1323974" y="6041362"/>
            <a:ext cx="5650971" cy="365125"/>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6" y="5742354"/>
            <a:ext cx="1030340" cy="958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825" y="609600"/>
            <a:ext cx="8007178" cy="3403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6"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57299" y="609600"/>
            <a:ext cx="6480185" cy="525145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0" y="609600"/>
            <a:ext cx="803575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2/22/2022</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2/22/2022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57300" y="609600"/>
            <a:ext cx="8016702" cy="3845718"/>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hyperlink" Target="mailto:Shaynee_Moreno@notes.k12.hi.us" TargetMode="External"/><Relationship Id="rId5" Type="http://schemas.openxmlformats.org/officeDocument/2006/relationships/image" Target="../media/image18.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hyperlink" Target="https://www.usda.gov/oascr/how-to-file-a-program-discrimination-complaint" TargetMode="External"/><Relationship Id="rId5" Type="http://schemas.openxmlformats.org/officeDocument/2006/relationships/hyperlink" Target="https://www.usda.gov/sites/default/files/documents/USDA-OASCR%20P-Complaint-Form-0508-0002-508-11-28-17Fax2Mail.pdf" TargetMode="Externa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681" y="734785"/>
            <a:ext cx="8791575" cy="3363685"/>
          </a:xfrm>
        </p:spPr>
        <p:txBody>
          <a:bodyPr>
            <a:normAutofit/>
          </a:bodyPr>
          <a:lstStyle/>
          <a:p>
            <a:r>
              <a:rPr lang="en-US" sz="6000" dirty="0"/>
              <a:t>Paid Lunch Equity</a:t>
            </a:r>
            <a:br>
              <a:rPr lang="en-US" dirty="0"/>
            </a:br>
            <a:r>
              <a:rPr lang="en-US" dirty="0"/>
              <a:t>PART 2</a:t>
            </a:r>
            <a:br>
              <a:rPr lang="en-US" dirty="0"/>
            </a:br>
            <a:r>
              <a:rPr lang="en-US" dirty="0"/>
              <a:t>Contributing Non Federal source fund</a:t>
            </a:r>
          </a:p>
        </p:txBody>
      </p:sp>
      <p:sp>
        <p:nvSpPr>
          <p:cNvPr id="3" name="Subtitle 2"/>
          <p:cNvSpPr>
            <a:spLocks noGrp="1"/>
          </p:cNvSpPr>
          <p:nvPr>
            <p:ph type="subTitle" idx="1"/>
          </p:nvPr>
        </p:nvSpPr>
        <p:spPr>
          <a:xfrm>
            <a:off x="1876424" y="4294414"/>
            <a:ext cx="8791575" cy="963386"/>
          </a:xfrm>
        </p:spPr>
        <p:txBody>
          <a:bodyPr/>
          <a:lstStyle/>
          <a:p>
            <a:r>
              <a:rPr lang="en-US" dirty="0">
                <a:solidFill>
                  <a:schemeClr val="tx1"/>
                </a:solidFill>
              </a:rPr>
              <a:t>Hawaii Child Nutrition Programs </a:t>
            </a:r>
          </a:p>
          <a:p>
            <a:r>
              <a:rPr lang="en-US" dirty="0">
                <a:solidFill>
                  <a:schemeClr val="tx1"/>
                </a:solidFill>
              </a:rPr>
              <a:t>SY 2020-2021</a:t>
            </a:r>
          </a:p>
          <a:p>
            <a:endParaRPr lang="en-US" dirty="0"/>
          </a:p>
        </p:txBody>
      </p:sp>
      <p:pic>
        <p:nvPicPr>
          <p:cNvPr id="4" name="2 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85574" y="5927725"/>
            <a:ext cx="487363" cy="487363"/>
          </a:xfrm>
          <a:prstGeom prst="rect">
            <a:avLst/>
          </a:prstGeom>
        </p:spPr>
      </p:pic>
      <p:pic>
        <p:nvPicPr>
          <p:cNvPr id="6" name="Picture 5">
            <a:extLst>
              <a:ext uri="{FF2B5EF4-FFF2-40B4-BE49-F238E27FC236}">
                <a16:creationId xmlns:a16="http://schemas.microsoft.com/office/drawing/2014/main" id="{9287BE63-2767-469C-AAC6-C2B9758F11A9}"/>
              </a:ext>
            </a:extLst>
          </p:cNvPr>
          <p:cNvPicPr>
            <a:picLocks noChangeAspect="1"/>
          </p:cNvPicPr>
          <p:nvPr/>
        </p:nvPicPr>
        <p:blipFill>
          <a:blip r:embed="rId6"/>
          <a:stretch>
            <a:fillRect/>
          </a:stretch>
        </p:blipFill>
        <p:spPr>
          <a:xfrm>
            <a:off x="0" y="5631839"/>
            <a:ext cx="1828800" cy="1079134"/>
          </a:xfrm>
          <a:prstGeom prst="rect">
            <a:avLst/>
          </a:prstGeom>
        </p:spPr>
      </p:pic>
    </p:spTree>
    <p:extLst>
      <p:ext uri="{BB962C8B-B14F-4D97-AF65-F5344CB8AC3E}">
        <p14:creationId xmlns:p14="http://schemas.microsoft.com/office/powerpoint/2010/main" val="2038051730"/>
      </p:ext>
    </p:extLst>
  </p:cSld>
  <p:clrMapOvr>
    <a:masterClrMapping/>
  </p:clrMapOvr>
  <mc:AlternateContent xmlns:mc="http://schemas.openxmlformats.org/markup-compatibility/2006" xmlns:p14="http://schemas.microsoft.com/office/powerpoint/2010/main">
    <mc:Choice Requires="p14">
      <p:transition p14:dur="10" advTm="9000"/>
    </mc:Choice>
    <mc:Fallback xmlns="">
      <p:transition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505" y="324401"/>
            <a:ext cx="7694300" cy="739285"/>
          </a:xfrm>
        </p:spPr>
        <p:txBody>
          <a:bodyPr>
            <a:noAutofit/>
          </a:bodyPr>
          <a:lstStyle/>
          <a:p>
            <a:r>
              <a:rPr lang="en-US" dirty="0"/>
              <a:t>SY 2020-2021 REPORT TAB SECTION 2</a:t>
            </a:r>
            <a:br>
              <a:rPr lang="en-US" dirty="0"/>
            </a:br>
            <a:r>
              <a:rPr lang="en-US" dirty="0"/>
              <a:t>Scenario 1</a:t>
            </a:r>
          </a:p>
        </p:txBody>
      </p:sp>
      <p:sp>
        <p:nvSpPr>
          <p:cNvPr id="7" name="Left Arrow 6"/>
          <p:cNvSpPr/>
          <p:nvPr/>
        </p:nvSpPr>
        <p:spPr>
          <a:xfrm>
            <a:off x="8958805" y="6055961"/>
            <a:ext cx="808893" cy="386861"/>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8958805" y="5379776"/>
            <a:ext cx="808893" cy="386861"/>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1527859" y="1466445"/>
            <a:ext cx="7326774" cy="1771650"/>
          </a:xfrm>
          <a:prstGeom prst="rect">
            <a:avLst/>
          </a:prstGeom>
        </p:spPr>
      </p:pic>
      <p:sp>
        <p:nvSpPr>
          <p:cNvPr id="5" name="Left Arrow 4"/>
          <p:cNvSpPr/>
          <p:nvPr/>
        </p:nvSpPr>
        <p:spPr>
          <a:xfrm>
            <a:off x="7418348" y="2158839"/>
            <a:ext cx="808893" cy="3868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1527859" y="3397919"/>
            <a:ext cx="7326774" cy="3031059"/>
          </a:xfrm>
          <a:prstGeom prst="rect">
            <a:avLst/>
          </a:prstGeom>
        </p:spPr>
      </p:pic>
      <p:pic>
        <p:nvPicPr>
          <p:cNvPr id="3" name="Picture 2">
            <a:extLst>
              <a:ext uri="{FF2B5EF4-FFF2-40B4-BE49-F238E27FC236}">
                <a16:creationId xmlns:a16="http://schemas.microsoft.com/office/drawing/2014/main" id="{A82EEBDF-EBF7-4610-AD7D-95E0230CED60}"/>
              </a:ext>
            </a:extLst>
          </p:cNvPr>
          <p:cNvPicPr>
            <a:picLocks noChangeAspect="1"/>
          </p:cNvPicPr>
          <p:nvPr/>
        </p:nvPicPr>
        <p:blipFill>
          <a:blip r:embed="rId7"/>
          <a:stretch>
            <a:fillRect/>
          </a:stretch>
        </p:blipFill>
        <p:spPr>
          <a:xfrm>
            <a:off x="0" y="2"/>
            <a:ext cx="1411564" cy="1079134"/>
          </a:xfrm>
          <a:prstGeom prst="rect">
            <a:avLst/>
          </a:prstGeom>
        </p:spPr>
      </p:pic>
      <p:pic>
        <p:nvPicPr>
          <p:cNvPr id="8" name="SFAs inform the department how they will meet the">
            <a:hlinkClick r:id="" action="ppaction://media"/>
            <a:extLst>
              <a:ext uri="{FF2B5EF4-FFF2-40B4-BE49-F238E27FC236}">
                <a16:creationId xmlns:a16="http://schemas.microsoft.com/office/drawing/2014/main" id="{A7A4527E-952E-49D8-8366-1623B650E1B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61032" y="6055961"/>
            <a:ext cx="609600" cy="609600"/>
          </a:xfrm>
          <a:prstGeom prst="rect">
            <a:avLst/>
          </a:prstGeom>
        </p:spPr>
      </p:pic>
    </p:spTree>
    <p:extLst>
      <p:ext uri="{BB962C8B-B14F-4D97-AF65-F5344CB8AC3E}">
        <p14:creationId xmlns:p14="http://schemas.microsoft.com/office/powerpoint/2010/main" val="4208513251"/>
      </p:ext>
    </p:extLst>
  </p:cSld>
  <p:clrMapOvr>
    <a:masterClrMapping/>
  </p:clrMapOvr>
  <mc:AlternateContent xmlns:mc="http://schemas.openxmlformats.org/markup-compatibility/2006" xmlns:p14="http://schemas.microsoft.com/office/powerpoint/2010/main">
    <mc:Choice Requires="p14">
      <p:transition spd="slow" p14:dur="2000" advTm="74000"/>
    </mc:Choice>
    <mc:Fallback xmlns="">
      <p:transition spd="slow" advTm="7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2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39862" y="315076"/>
            <a:ext cx="8309252" cy="938727"/>
          </a:xfrm>
        </p:spPr>
        <p:txBody>
          <a:bodyPr>
            <a:normAutofit fontScale="90000"/>
          </a:bodyPr>
          <a:lstStyle/>
          <a:p>
            <a:r>
              <a:rPr lang="en-US" dirty="0"/>
              <a:t>SY 20-21 NONFEDERAL CALCULATOR</a:t>
            </a:r>
            <a:br>
              <a:rPr lang="en-US" dirty="0"/>
            </a:br>
            <a:r>
              <a:rPr lang="en-US" dirty="0"/>
              <a:t>Scenario 2</a:t>
            </a:r>
            <a:br>
              <a:rPr lang="en-US" dirty="0"/>
            </a:br>
            <a:endParaRPr lang="en-US" dirty="0"/>
          </a:p>
        </p:txBody>
      </p:sp>
      <p:sp>
        <p:nvSpPr>
          <p:cNvPr id="5" name="Right Arrow 4"/>
          <p:cNvSpPr/>
          <p:nvPr/>
        </p:nvSpPr>
        <p:spPr>
          <a:xfrm>
            <a:off x="538562" y="2432327"/>
            <a:ext cx="602569" cy="30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355022" y="1253803"/>
            <a:ext cx="7268118" cy="5116011"/>
          </a:xfrm>
          <a:prstGeom prst="rect">
            <a:avLst/>
          </a:prstGeom>
        </p:spPr>
      </p:pic>
      <p:sp>
        <p:nvSpPr>
          <p:cNvPr id="6" name="Right Arrow 5"/>
          <p:cNvSpPr/>
          <p:nvPr/>
        </p:nvSpPr>
        <p:spPr>
          <a:xfrm>
            <a:off x="6615272" y="2281855"/>
            <a:ext cx="602569" cy="30094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233568" y="3865943"/>
            <a:ext cx="602569" cy="30094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791919" y="6036856"/>
            <a:ext cx="602569" cy="3009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D7D9B6-AC8E-441F-A31B-31BFCA6A2DAA}"/>
              </a:ext>
            </a:extLst>
          </p:cNvPr>
          <p:cNvPicPr>
            <a:picLocks noChangeAspect="1"/>
          </p:cNvPicPr>
          <p:nvPr/>
        </p:nvPicPr>
        <p:blipFill>
          <a:blip r:embed="rId6"/>
          <a:stretch>
            <a:fillRect/>
          </a:stretch>
        </p:blipFill>
        <p:spPr>
          <a:xfrm>
            <a:off x="0" y="2"/>
            <a:ext cx="1239862" cy="1079134"/>
          </a:xfrm>
          <a:prstGeom prst="rect">
            <a:avLst/>
          </a:prstGeom>
        </p:spPr>
      </p:pic>
      <p:pic>
        <p:nvPicPr>
          <p:cNvPr id="11" name="Scenario 2 . On the bottom section of this tab, en">
            <a:hlinkClick r:id="" action="ppaction://media"/>
            <a:extLst>
              <a:ext uri="{FF2B5EF4-FFF2-40B4-BE49-F238E27FC236}">
                <a16:creationId xmlns:a16="http://schemas.microsoft.com/office/drawing/2014/main" id="{257CAD3E-88B3-48B7-B7A4-3658B185FE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73063" y="5882528"/>
            <a:ext cx="609600" cy="609600"/>
          </a:xfrm>
          <a:prstGeom prst="rect">
            <a:avLst/>
          </a:prstGeom>
        </p:spPr>
      </p:pic>
    </p:spTree>
    <p:extLst>
      <p:ext uri="{BB962C8B-B14F-4D97-AF65-F5344CB8AC3E}">
        <p14:creationId xmlns:p14="http://schemas.microsoft.com/office/powerpoint/2010/main" val="3490907048"/>
      </p:ext>
    </p:extLst>
  </p:cSld>
  <p:clrMapOvr>
    <a:masterClrMapping/>
  </p:clrMapOvr>
  <mc:AlternateContent xmlns:mc="http://schemas.openxmlformats.org/markup-compatibility/2006" xmlns:p14="http://schemas.microsoft.com/office/powerpoint/2010/main">
    <mc:Choice Requires="p14">
      <p:transition spd="slow" p14:dur="2000" advTm="104000"/>
    </mc:Choice>
    <mc:Fallback xmlns="">
      <p:transition spd="slow" advTm="10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76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267" y="250784"/>
            <a:ext cx="7722606" cy="709916"/>
          </a:xfrm>
        </p:spPr>
        <p:txBody>
          <a:bodyPr>
            <a:noAutofit/>
          </a:bodyPr>
          <a:lstStyle/>
          <a:p>
            <a:r>
              <a:rPr lang="en-US" dirty="0"/>
              <a:t>SY 2020-2021 REPORT TAB SECTION 1</a:t>
            </a:r>
            <a:br>
              <a:rPr lang="en-US" dirty="0"/>
            </a:br>
            <a:r>
              <a:rPr lang="en-US" dirty="0"/>
              <a:t>Scenario 2</a:t>
            </a:r>
          </a:p>
        </p:txBody>
      </p:sp>
      <p:sp>
        <p:nvSpPr>
          <p:cNvPr id="4" name="Left Arrow 3"/>
          <p:cNvSpPr/>
          <p:nvPr/>
        </p:nvSpPr>
        <p:spPr>
          <a:xfrm>
            <a:off x="8514852" y="5324354"/>
            <a:ext cx="729205" cy="393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1747354" y="1493859"/>
            <a:ext cx="6515100" cy="4591050"/>
          </a:xfrm>
          <a:prstGeom prst="rect">
            <a:avLst/>
          </a:prstGeom>
        </p:spPr>
      </p:pic>
      <p:pic>
        <p:nvPicPr>
          <p:cNvPr id="3" name="Picture 2">
            <a:extLst>
              <a:ext uri="{FF2B5EF4-FFF2-40B4-BE49-F238E27FC236}">
                <a16:creationId xmlns:a16="http://schemas.microsoft.com/office/drawing/2014/main" id="{442D783C-A724-4E31-A061-C39CA087619A}"/>
              </a:ext>
            </a:extLst>
          </p:cNvPr>
          <p:cNvPicPr>
            <a:picLocks noChangeAspect="1"/>
          </p:cNvPicPr>
          <p:nvPr/>
        </p:nvPicPr>
        <p:blipFill>
          <a:blip r:embed="rId6"/>
          <a:stretch>
            <a:fillRect/>
          </a:stretch>
        </p:blipFill>
        <p:spPr>
          <a:xfrm>
            <a:off x="0" y="2"/>
            <a:ext cx="1411564" cy="1079134"/>
          </a:xfrm>
          <a:prstGeom prst="rect">
            <a:avLst/>
          </a:prstGeom>
        </p:spPr>
      </p:pic>
      <p:pic>
        <p:nvPicPr>
          <p:cNvPr id="8" name="IMPORTANT!. This report assists in tracking the pr">
            <a:hlinkClick r:id="" action="ppaction://media"/>
            <a:extLst>
              <a:ext uri="{FF2B5EF4-FFF2-40B4-BE49-F238E27FC236}">
                <a16:creationId xmlns:a16="http://schemas.microsoft.com/office/drawing/2014/main" id="{5C897C67-D83D-48EA-97BE-C5D1872682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97127" y="5927558"/>
            <a:ext cx="609600" cy="609600"/>
          </a:xfrm>
          <a:prstGeom prst="rect">
            <a:avLst/>
          </a:prstGeom>
        </p:spPr>
      </p:pic>
    </p:spTree>
    <p:extLst>
      <p:ext uri="{BB962C8B-B14F-4D97-AF65-F5344CB8AC3E}">
        <p14:creationId xmlns:p14="http://schemas.microsoft.com/office/powerpoint/2010/main" val="3320893103"/>
      </p:ext>
    </p:extLst>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3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505" y="324401"/>
            <a:ext cx="7694300" cy="739285"/>
          </a:xfrm>
        </p:spPr>
        <p:txBody>
          <a:bodyPr>
            <a:noAutofit/>
          </a:bodyPr>
          <a:lstStyle/>
          <a:p>
            <a:r>
              <a:rPr lang="en-US" dirty="0"/>
              <a:t>SY 2020-2021 REPORT TAB SECTION 2</a:t>
            </a:r>
            <a:br>
              <a:rPr lang="en-US" dirty="0"/>
            </a:br>
            <a:r>
              <a:rPr lang="en-US" dirty="0"/>
              <a:t>Scenario 2</a:t>
            </a:r>
          </a:p>
        </p:txBody>
      </p:sp>
      <p:sp>
        <p:nvSpPr>
          <p:cNvPr id="7" name="Left Arrow 6"/>
          <p:cNvSpPr/>
          <p:nvPr/>
        </p:nvSpPr>
        <p:spPr>
          <a:xfrm>
            <a:off x="9355661" y="5133391"/>
            <a:ext cx="808893" cy="386861"/>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9355661" y="5505050"/>
            <a:ext cx="808893" cy="386861"/>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381886" y="1375077"/>
            <a:ext cx="7831562" cy="1590675"/>
          </a:xfrm>
          <a:prstGeom prst="rect">
            <a:avLst/>
          </a:prstGeom>
        </p:spPr>
      </p:pic>
      <p:sp>
        <p:nvSpPr>
          <p:cNvPr id="5" name="Left Arrow 4"/>
          <p:cNvSpPr/>
          <p:nvPr/>
        </p:nvSpPr>
        <p:spPr>
          <a:xfrm>
            <a:off x="8241323" y="2170414"/>
            <a:ext cx="808893" cy="3868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1381886" y="3211195"/>
            <a:ext cx="7831562" cy="3368896"/>
          </a:xfrm>
          <a:prstGeom prst="rect">
            <a:avLst/>
          </a:prstGeom>
        </p:spPr>
      </p:pic>
      <p:pic>
        <p:nvPicPr>
          <p:cNvPr id="8" name="Picture 7">
            <a:extLst>
              <a:ext uri="{FF2B5EF4-FFF2-40B4-BE49-F238E27FC236}">
                <a16:creationId xmlns:a16="http://schemas.microsoft.com/office/drawing/2014/main" id="{D5F54CB2-3723-490F-8C0E-FB35FF880B7C}"/>
              </a:ext>
            </a:extLst>
          </p:cNvPr>
          <p:cNvPicPr>
            <a:picLocks noChangeAspect="1"/>
          </p:cNvPicPr>
          <p:nvPr/>
        </p:nvPicPr>
        <p:blipFill>
          <a:blip r:embed="rId7"/>
          <a:stretch>
            <a:fillRect/>
          </a:stretch>
        </p:blipFill>
        <p:spPr>
          <a:xfrm>
            <a:off x="0" y="2"/>
            <a:ext cx="1381886" cy="1079134"/>
          </a:xfrm>
          <a:prstGeom prst="rect">
            <a:avLst/>
          </a:prstGeom>
        </p:spPr>
      </p:pic>
      <p:pic>
        <p:nvPicPr>
          <p:cNvPr id="12" name="SFAs inform the department how they will meet the(1)">
            <a:hlinkClick r:id="" action="ppaction://media"/>
            <a:extLst>
              <a:ext uri="{FF2B5EF4-FFF2-40B4-BE49-F238E27FC236}">
                <a16:creationId xmlns:a16="http://schemas.microsoft.com/office/drawing/2014/main" id="{D9F884D7-FF53-472A-8D95-38FA5F1A870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40716" y="5982523"/>
            <a:ext cx="609600" cy="609600"/>
          </a:xfrm>
          <a:prstGeom prst="rect">
            <a:avLst/>
          </a:prstGeom>
        </p:spPr>
      </p:pic>
    </p:spTree>
    <p:extLst>
      <p:ext uri="{BB962C8B-B14F-4D97-AF65-F5344CB8AC3E}">
        <p14:creationId xmlns:p14="http://schemas.microsoft.com/office/powerpoint/2010/main" val="3306838232"/>
      </p:ext>
    </p:extLst>
  </p:cSld>
  <p:clrMapOvr>
    <a:masterClrMapping/>
  </p:clrMapOvr>
  <mc:AlternateContent xmlns:mc="http://schemas.openxmlformats.org/markup-compatibility/2006" xmlns:p14="http://schemas.microsoft.com/office/powerpoint/2010/main">
    <mc:Choice Requires="p14">
      <p:transition spd="slow" p14:dur="2000" advTm="81000"/>
    </mc:Choice>
    <mc:Fallback xmlns="">
      <p:transition spd="slow" advTm="8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51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39862" y="315076"/>
            <a:ext cx="8309252" cy="938727"/>
          </a:xfrm>
        </p:spPr>
        <p:txBody>
          <a:bodyPr>
            <a:normAutofit fontScale="90000"/>
          </a:bodyPr>
          <a:lstStyle/>
          <a:p>
            <a:r>
              <a:rPr lang="en-US" dirty="0"/>
              <a:t>SY 20-21 NONFEDERAL CALCULATOR</a:t>
            </a:r>
            <a:br>
              <a:rPr lang="en-US" dirty="0"/>
            </a:br>
            <a:r>
              <a:rPr lang="en-US" dirty="0"/>
              <a:t>Scenario 3</a:t>
            </a:r>
            <a:br>
              <a:rPr lang="en-US" dirty="0"/>
            </a:br>
            <a:endParaRPr lang="en-US" dirty="0"/>
          </a:p>
        </p:txBody>
      </p:sp>
      <p:pic>
        <p:nvPicPr>
          <p:cNvPr id="10" name="Picture 9"/>
          <p:cNvPicPr>
            <a:picLocks noChangeAspect="1"/>
          </p:cNvPicPr>
          <p:nvPr/>
        </p:nvPicPr>
        <p:blipFill>
          <a:blip r:embed="rId5"/>
          <a:stretch>
            <a:fillRect/>
          </a:stretch>
        </p:blipFill>
        <p:spPr>
          <a:xfrm>
            <a:off x="1343447" y="1253803"/>
            <a:ext cx="6874578" cy="4438227"/>
          </a:xfrm>
          <a:prstGeom prst="rect">
            <a:avLst/>
          </a:prstGeom>
        </p:spPr>
      </p:pic>
      <p:sp>
        <p:nvSpPr>
          <p:cNvPr id="5" name="Right Arrow 4"/>
          <p:cNvSpPr/>
          <p:nvPr/>
        </p:nvSpPr>
        <p:spPr>
          <a:xfrm>
            <a:off x="643076" y="2177903"/>
            <a:ext cx="602569" cy="30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575978" y="2192530"/>
            <a:ext cx="602569" cy="30094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187713" y="3472916"/>
            <a:ext cx="602569" cy="30094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780736" y="4864895"/>
            <a:ext cx="602569" cy="3009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4ED886-D55A-4898-BEB6-29E1C3A7ED1A}"/>
              </a:ext>
            </a:extLst>
          </p:cNvPr>
          <p:cNvPicPr>
            <a:picLocks noChangeAspect="1"/>
          </p:cNvPicPr>
          <p:nvPr/>
        </p:nvPicPr>
        <p:blipFill>
          <a:blip r:embed="rId6"/>
          <a:stretch>
            <a:fillRect/>
          </a:stretch>
        </p:blipFill>
        <p:spPr>
          <a:xfrm>
            <a:off x="0" y="2"/>
            <a:ext cx="1239862" cy="1079134"/>
          </a:xfrm>
          <a:prstGeom prst="rect">
            <a:avLst/>
          </a:prstGeom>
        </p:spPr>
      </p:pic>
      <p:pic>
        <p:nvPicPr>
          <p:cNvPr id="4" name="Scenario 3 . On the bottom section of this tab, en">
            <a:hlinkClick r:id="" action="ppaction://media"/>
            <a:extLst>
              <a:ext uri="{FF2B5EF4-FFF2-40B4-BE49-F238E27FC236}">
                <a16:creationId xmlns:a16="http://schemas.microsoft.com/office/drawing/2014/main" id="{7769751B-197B-41C1-B422-9875613DBB2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05410" y="5963653"/>
            <a:ext cx="609600" cy="609600"/>
          </a:xfrm>
          <a:prstGeom prst="rect">
            <a:avLst/>
          </a:prstGeom>
        </p:spPr>
      </p:pic>
    </p:spTree>
    <p:extLst>
      <p:ext uri="{BB962C8B-B14F-4D97-AF65-F5344CB8AC3E}">
        <p14:creationId xmlns:p14="http://schemas.microsoft.com/office/powerpoint/2010/main" val="1424949550"/>
      </p:ext>
    </p:extLst>
  </p:cSld>
  <p:clrMapOvr>
    <a:masterClrMapping/>
  </p:clrMapOvr>
  <mc:AlternateContent xmlns:mc="http://schemas.openxmlformats.org/markup-compatibility/2006" xmlns:p14="http://schemas.microsoft.com/office/powerpoint/2010/main">
    <mc:Choice Requires="p14">
      <p:transition spd="slow" p14:dur="2000" advTm="137000"/>
    </mc:Choice>
    <mc:Fallback xmlns="">
      <p:transition spd="slow" advTm="13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8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267" y="250784"/>
            <a:ext cx="7722606" cy="709916"/>
          </a:xfrm>
        </p:spPr>
        <p:txBody>
          <a:bodyPr>
            <a:noAutofit/>
          </a:bodyPr>
          <a:lstStyle/>
          <a:p>
            <a:r>
              <a:rPr lang="en-US" dirty="0"/>
              <a:t>SY 2020-2021 REPORT TAB SECTION 1</a:t>
            </a:r>
            <a:br>
              <a:rPr lang="en-US" dirty="0"/>
            </a:br>
            <a:r>
              <a:rPr lang="en-US" dirty="0"/>
              <a:t>Scenario 3</a:t>
            </a:r>
            <a:br>
              <a:rPr lang="en-US" dirty="0"/>
            </a:br>
            <a:endParaRPr lang="en-US" dirty="0"/>
          </a:p>
        </p:txBody>
      </p:sp>
      <p:sp>
        <p:nvSpPr>
          <p:cNvPr id="4" name="Left Arrow 3"/>
          <p:cNvSpPr/>
          <p:nvPr/>
        </p:nvSpPr>
        <p:spPr>
          <a:xfrm>
            <a:off x="8499028" y="5208607"/>
            <a:ext cx="729205" cy="393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1715706" y="1493859"/>
            <a:ext cx="6515100" cy="4591050"/>
          </a:xfrm>
          <a:prstGeom prst="rect">
            <a:avLst/>
          </a:prstGeom>
        </p:spPr>
      </p:pic>
      <p:pic>
        <p:nvPicPr>
          <p:cNvPr id="3" name="Picture 2">
            <a:extLst>
              <a:ext uri="{FF2B5EF4-FFF2-40B4-BE49-F238E27FC236}">
                <a16:creationId xmlns:a16="http://schemas.microsoft.com/office/drawing/2014/main" id="{A81F9C37-5657-4812-851C-A3B5FB989630}"/>
              </a:ext>
            </a:extLst>
          </p:cNvPr>
          <p:cNvPicPr>
            <a:picLocks noChangeAspect="1"/>
          </p:cNvPicPr>
          <p:nvPr/>
        </p:nvPicPr>
        <p:blipFill>
          <a:blip r:embed="rId6"/>
          <a:stretch>
            <a:fillRect/>
          </a:stretch>
        </p:blipFill>
        <p:spPr>
          <a:xfrm>
            <a:off x="0" y="2"/>
            <a:ext cx="1411564" cy="1079134"/>
          </a:xfrm>
          <a:prstGeom prst="rect">
            <a:avLst/>
          </a:prstGeom>
        </p:spPr>
      </p:pic>
      <p:pic>
        <p:nvPicPr>
          <p:cNvPr id="8" name="IMPORTANT!. This report assists in tracking the pr">
            <a:hlinkClick r:id="" action="ppaction://media"/>
            <a:extLst>
              <a:ext uri="{FF2B5EF4-FFF2-40B4-BE49-F238E27FC236}">
                <a16:creationId xmlns:a16="http://schemas.microsoft.com/office/drawing/2014/main" id="{3E7A7B37-4A89-427E-B7E6-5A3945301DC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77600" y="6072877"/>
            <a:ext cx="609600" cy="609600"/>
          </a:xfrm>
          <a:prstGeom prst="rect">
            <a:avLst/>
          </a:prstGeom>
        </p:spPr>
      </p:pic>
    </p:spTree>
    <p:extLst>
      <p:ext uri="{BB962C8B-B14F-4D97-AF65-F5344CB8AC3E}">
        <p14:creationId xmlns:p14="http://schemas.microsoft.com/office/powerpoint/2010/main" val="1768484972"/>
      </p:ext>
    </p:extLst>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3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505" y="324401"/>
            <a:ext cx="7694300" cy="739285"/>
          </a:xfrm>
        </p:spPr>
        <p:txBody>
          <a:bodyPr>
            <a:noAutofit/>
          </a:bodyPr>
          <a:lstStyle/>
          <a:p>
            <a:r>
              <a:rPr lang="en-US" dirty="0"/>
              <a:t>SY 2020-21 REPORT TAB SECTION 2</a:t>
            </a:r>
            <a:br>
              <a:rPr lang="en-US" dirty="0"/>
            </a:br>
            <a:r>
              <a:rPr lang="en-US" dirty="0"/>
              <a:t>Scenario 3</a:t>
            </a:r>
          </a:p>
        </p:txBody>
      </p:sp>
      <p:sp>
        <p:nvSpPr>
          <p:cNvPr id="7" name="Left Arrow 6"/>
          <p:cNvSpPr/>
          <p:nvPr/>
        </p:nvSpPr>
        <p:spPr>
          <a:xfrm>
            <a:off x="9306713" y="6036367"/>
            <a:ext cx="808893" cy="386861"/>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9306713" y="5272712"/>
            <a:ext cx="808893" cy="386861"/>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1381886" y="1499788"/>
            <a:ext cx="7831562" cy="1590675"/>
          </a:xfrm>
          <a:prstGeom prst="rect">
            <a:avLst/>
          </a:prstGeom>
        </p:spPr>
      </p:pic>
      <p:sp>
        <p:nvSpPr>
          <p:cNvPr id="5" name="Left Arrow 4"/>
          <p:cNvSpPr/>
          <p:nvPr/>
        </p:nvSpPr>
        <p:spPr>
          <a:xfrm>
            <a:off x="8149912" y="2295125"/>
            <a:ext cx="808893" cy="3868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1381886" y="3238347"/>
            <a:ext cx="7831562" cy="3112926"/>
          </a:xfrm>
          <a:prstGeom prst="rect">
            <a:avLst/>
          </a:prstGeom>
        </p:spPr>
      </p:pic>
      <p:pic>
        <p:nvPicPr>
          <p:cNvPr id="8" name="Picture 7">
            <a:extLst>
              <a:ext uri="{FF2B5EF4-FFF2-40B4-BE49-F238E27FC236}">
                <a16:creationId xmlns:a16="http://schemas.microsoft.com/office/drawing/2014/main" id="{410D703B-336A-47AE-9EBE-95D856732C29}"/>
              </a:ext>
            </a:extLst>
          </p:cNvPr>
          <p:cNvPicPr>
            <a:picLocks noChangeAspect="1"/>
          </p:cNvPicPr>
          <p:nvPr/>
        </p:nvPicPr>
        <p:blipFill>
          <a:blip r:embed="rId7"/>
          <a:stretch>
            <a:fillRect/>
          </a:stretch>
        </p:blipFill>
        <p:spPr>
          <a:xfrm>
            <a:off x="0" y="2"/>
            <a:ext cx="1264505" cy="1079134"/>
          </a:xfrm>
          <a:prstGeom prst="rect">
            <a:avLst/>
          </a:prstGeom>
        </p:spPr>
      </p:pic>
      <p:pic>
        <p:nvPicPr>
          <p:cNvPr id="11" name="SFAs inform the department how they will meet the(2)">
            <a:hlinkClick r:id="" action="ppaction://media"/>
            <a:extLst>
              <a:ext uri="{FF2B5EF4-FFF2-40B4-BE49-F238E27FC236}">
                <a16:creationId xmlns:a16="http://schemas.microsoft.com/office/drawing/2014/main" id="{1C078FAE-BA5B-4E59-A48F-0B4D4AAF42A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93379" y="6012304"/>
            <a:ext cx="609600" cy="609600"/>
          </a:xfrm>
          <a:prstGeom prst="rect">
            <a:avLst/>
          </a:prstGeom>
        </p:spPr>
      </p:pic>
    </p:spTree>
    <p:extLst>
      <p:ext uri="{BB962C8B-B14F-4D97-AF65-F5344CB8AC3E}">
        <p14:creationId xmlns:p14="http://schemas.microsoft.com/office/powerpoint/2010/main" val="1294052565"/>
      </p:ext>
    </p:extLst>
  </p:cSld>
  <p:clrMapOvr>
    <a:masterClrMapping/>
  </p:clrMapOvr>
  <mc:AlternateContent xmlns:mc="http://schemas.openxmlformats.org/markup-compatibility/2006" xmlns:p14="http://schemas.microsoft.com/office/powerpoint/2010/main">
    <mc:Choice Requires="p14">
      <p:transition spd="slow" p14:dur="2000" advTm="89000"/>
    </mc:Choice>
    <mc:Fallback xmlns="">
      <p:transition spd="slow" advTm="8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92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itle 1"/>
          <p:cNvSpPr>
            <a:spLocks noGrp="1"/>
          </p:cNvSpPr>
          <p:nvPr>
            <p:ph type="title"/>
          </p:nvPr>
        </p:nvSpPr>
        <p:spPr/>
        <p:txBody>
          <a:bodyPr>
            <a:normAutofit/>
          </a:bodyPr>
          <a:lstStyle/>
          <a:p>
            <a:r>
              <a:rPr lang="en-US" dirty="0"/>
              <a:t>QUESTIONS?</a:t>
            </a:r>
          </a:p>
        </p:txBody>
      </p:sp>
      <p:pic>
        <p:nvPicPr>
          <p:cNvPr id="782338" name="Picture 4"/>
          <p:cNvPicPr>
            <a:picLocks noGrp="1" noChangeAspect="1" noChangeArrowheads="1"/>
          </p:cNvPicPr>
          <p:nvPr>
            <p:ph idx="1"/>
          </p:nvPr>
        </p:nvPicPr>
        <p:blipFill>
          <a:blip r:embed="rId5" cstate="print"/>
          <a:srcRect/>
          <a:stretch>
            <a:fillRect/>
          </a:stretch>
        </p:blipFill>
        <p:spPr>
          <a:xfrm>
            <a:off x="6503931" y="1439394"/>
            <a:ext cx="2770071" cy="2945158"/>
          </a:xfrm>
        </p:spPr>
      </p:pic>
      <p:sp>
        <p:nvSpPr>
          <p:cNvPr id="782339" name="Slide Number Placeholder 3"/>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7F1614FE-E0E3-4809-A90A-D3ACDFB56AB0}" type="slidenum">
              <a:rPr lang="en-US">
                <a:solidFill>
                  <a:srgbClr val="164C6C"/>
                </a:solidFill>
              </a:rPr>
              <a:pPr fontAlgn="base">
                <a:spcBef>
                  <a:spcPct val="0"/>
                </a:spcBef>
                <a:spcAft>
                  <a:spcPct val="0"/>
                </a:spcAft>
              </a:pPr>
              <a:t>17</a:t>
            </a:fld>
            <a:endParaRPr lang="en-US" dirty="0">
              <a:solidFill>
                <a:srgbClr val="164C6C"/>
              </a:solidFill>
            </a:endParaRPr>
          </a:p>
        </p:txBody>
      </p:sp>
      <p:sp>
        <p:nvSpPr>
          <p:cNvPr id="2" name="TextBox 1"/>
          <p:cNvSpPr txBox="1"/>
          <p:nvPr/>
        </p:nvSpPr>
        <p:spPr>
          <a:xfrm>
            <a:off x="677334" y="1573145"/>
            <a:ext cx="5431918" cy="1938992"/>
          </a:xfrm>
          <a:prstGeom prst="rect">
            <a:avLst/>
          </a:prstGeom>
          <a:noFill/>
        </p:spPr>
        <p:txBody>
          <a:bodyPr wrap="square" rtlCol="0">
            <a:spAutoFit/>
          </a:bodyPr>
          <a:lstStyle/>
          <a:p>
            <a:r>
              <a:rPr lang="en-US" sz="2400" dirty="0">
                <a:solidFill>
                  <a:prstClr val="black"/>
                </a:solidFill>
              </a:rPr>
              <a:t>Contact:</a:t>
            </a:r>
          </a:p>
          <a:p>
            <a:r>
              <a:rPr lang="en-US" sz="2400" dirty="0">
                <a:solidFill>
                  <a:prstClr val="black"/>
                </a:solidFill>
              </a:rPr>
              <a:t>Shaynee Moreno</a:t>
            </a:r>
          </a:p>
          <a:p>
            <a:r>
              <a:rPr lang="en-US" sz="2400" dirty="0">
                <a:solidFill>
                  <a:prstClr val="black"/>
                </a:solidFill>
              </a:rPr>
              <a:t>Email: </a:t>
            </a:r>
            <a:r>
              <a:rPr lang="en-US" sz="2400" dirty="0">
                <a:solidFill>
                  <a:prstClr val="black"/>
                </a:solidFill>
                <a:hlinkClick r:id="rId6"/>
              </a:rPr>
              <a:t>Shaynee.Moreno@k12.hi.us</a:t>
            </a:r>
            <a:endParaRPr lang="en-US" sz="2400" dirty="0">
              <a:solidFill>
                <a:prstClr val="black"/>
              </a:solidFill>
            </a:endParaRPr>
          </a:p>
          <a:p>
            <a:endParaRPr lang="en-US" sz="2400" dirty="0">
              <a:solidFill>
                <a:prstClr val="black"/>
              </a:solidFill>
            </a:endParaRPr>
          </a:p>
          <a:p>
            <a:endParaRPr lang="en-US" sz="2400" dirty="0">
              <a:solidFill>
                <a:prstClr val="black"/>
              </a:solidFill>
            </a:endParaRPr>
          </a:p>
        </p:txBody>
      </p:sp>
      <p:pic>
        <p:nvPicPr>
          <p:cNvPr id="3" name="Picture 2">
            <a:extLst>
              <a:ext uri="{FF2B5EF4-FFF2-40B4-BE49-F238E27FC236}">
                <a16:creationId xmlns:a16="http://schemas.microsoft.com/office/drawing/2014/main" id="{E43AF287-FD5C-4C9C-BC91-25F443C029C8}"/>
              </a:ext>
            </a:extLst>
          </p:cNvPr>
          <p:cNvPicPr>
            <a:picLocks noChangeAspect="1"/>
          </p:cNvPicPr>
          <p:nvPr/>
        </p:nvPicPr>
        <p:blipFill>
          <a:blip r:embed="rId7"/>
          <a:stretch>
            <a:fillRect/>
          </a:stretch>
        </p:blipFill>
        <p:spPr>
          <a:xfrm>
            <a:off x="0" y="2"/>
            <a:ext cx="1295400" cy="1079134"/>
          </a:xfrm>
          <a:prstGeom prst="rect">
            <a:avLst/>
          </a:prstGeom>
        </p:spPr>
      </p:pic>
      <p:pic>
        <p:nvPicPr>
          <p:cNvPr id="5" name="Please contact Shaynee Moreno at the Hawaii Child">
            <a:hlinkClick r:id="" action="ppaction://media"/>
            <a:extLst>
              <a:ext uri="{FF2B5EF4-FFF2-40B4-BE49-F238E27FC236}">
                <a16:creationId xmlns:a16="http://schemas.microsoft.com/office/drawing/2014/main" id="{A1B5B914-2C86-4252-999C-976326338A1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77600" y="6041362"/>
            <a:ext cx="609600" cy="609600"/>
          </a:xfrm>
          <a:prstGeom prst="rect">
            <a:avLst/>
          </a:prstGeom>
        </p:spPr>
      </p:pic>
    </p:spTree>
    <p:extLst>
      <p:ext uri="{BB962C8B-B14F-4D97-AF65-F5344CB8AC3E}">
        <p14:creationId xmlns:p14="http://schemas.microsoft.com/office/powerpoint/2010/main" val="1714778522"/>
      </p:ext>
    </p:extLst>
  </p:cSld>
  <p:clrMapOvr>
    <a:masterClrMapping/>
  </p:clrMapOvr>
  <mc:AlternateContent xmlns:mc="http://schemas.openxmlformats.org/markup-compatibility/2006" xmlns:p14="http://schemas.microsoft.com/office/powerpoint/2010/main">
    <mc:Choice Requires="p14">
      <p:transition p14:dur="15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55233"/>
            <a:ext cx="9905998" cy="671439"/>
          </a:xfrm>
        </p:spPr>
        <p:txBody>
          <a:bodyPr>
            <a:noAutofit/>
          </a:bodyPr>
          <a:lstStyle/>
          <a:p>
            <a:r>
              <a:rPr lang="en-US" dirty="0"/>
              <a:t>Nondiscrimination Statement</a:t>
            </a:r>
          </a:p>
        </p:txBody>
      </p:sp>
      <p:sp>
        <p:nvSpPr>
          <p:cNvPr id="3" name="Content Placeholder 2"/>
          <p:cNvSpPr>
            <a:spLocks noGrp="1"/>
          </p:cNvSpPr>
          <p:nvPr>
            <p:ph idx="1"/>
          </p:nvPr>
        </p:nvSpPr>
        <p:spPr>
          <a:xfrm>
            <a:off x="752354" y="1246910"/>
            <a:ext cx="9971064" cy="5205376"/>
          </a:xfrm>
        </p:spPr>
        <p:txBody>
          <a:bodyPr>
            <a:normAutofit fontScale="77500" lnSpcReduction="20000"/>
          </a:bodyPr>
          <a:lstStyle/>
          <a:p>
            <a:pPr marL="0" indent="0">
              <a:lnSpc>
                <a:spcPct val="115000"/>
              </a:lnSpc>
              <a:spcAft>
                <a:spcPts val="1000"/>
              </a:spcAft>
              <a:buNone/>
            </a:pPr>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r>
              <a:rPr lang="en-US"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r>
              <a:rPr lang="en-US" dirty="0"/>
              <a:t>To file a program complaint of discrimination, complete the </a:t>
            </a:r>
            <a:r>
              <a:rPr lang="en-US" dirty="0">
                <a:hlinkClick r:id="rId5"/>
              </a:rPr>
              <a:t>USDA Program Discrimination Complaint Form</a:t>
            </a:r>
            <a:r>
              <a:rPr lang="en-US" dirty="0"/>
              <a:t>, (AD-3027) found online at: </a:t>
            </a:r>
            <a:r>
              <a:rPr lang="en-US" dirty="0">
                <a:hlinkClick r:id="rId6"/>
              </a:rPr>
              <a:t>How to File a Complaint</a:t>
            </a:r>
            <a:r>
              <a:rPr lang="en-US" dirty="0"/>
              <a:t>, and at any USDA office, or write a letter addressed to USDA and provide in the letter all of the information requested in the form. To request a copy of the complaint form, call (866) 632-9992. Submit your completed form or letter to USDA by: </a:t>
            </a:r>
          </a:p>
          <a:p>
            <a:pPr marL="0" indent="0">
              <a:buNone/>
            </a:pPr>
            <a:endParaRPr lang="en-US" dirty="0"/>
          </a:p>
          <a:p>
            <a:pPr marL="0" indent="0">
              <a:buNone/>
            </a:pPr>
            <a:r>
              <a:rPr lang="en-US" spc="-100" dirty="0"/>
              <a:t>1)	mail: U.S. Department of Agriculture</a:t>
            </a:r>
          </a:p>
          <a:p>
            <a:pPr marL="0" indent="0">
              <a:buNone/>
            </a:pPr>
            <a:r>
              <a:rPr lang="en-US" spc="-100" dirty="0"/>
              <a:t>	Office of the Assistant Secretary for Civil Rights </a:t>
            </a:r>
          </a:p>
          <a:p>
            <a:pPr marL="0" indent="0">
              <a:buNone/>
            </a:pPr>
            <a:r>
              <a:rPr lang="en-US" spc="-100" dirty="0"/>
              <a:t>	1400 Independence Avenue, SW</a:t>
            </a:r>
          </a:p>
          <a:p>
            <a:pPr marL="0" indent="0">
              <a:buNone/>
            </a:pPr>
            <a:r>
              <a:rPr lang="en-US" spc="-100" dirty="0"/>
              <a:t>	Washington, D.C. 20250-9410;</a:t>
            </a:r>
          </a:p>
          <a:p>
            <a:pPr marL="0" indent="0">
              <a:buNone/>
            </a:pPr>
            <a:r>
              <a:rPr lang="en-US" spc="-100" dirty="0"/>
              <a:t>2)	fax: (202) 690-7442; or</a:t>
            </a:r>
          </a:p>
          <a:p>
            <a:pPr marL="0" indent="0">
              <a:buNone/>
            </a:pPr>
            <a:r>
              <a:rPr lang="en-US" spc="-100" dirty="0"/>
              <a:t>3)	email: </a:t>
            </a:r>
            <a:r>
              <a:rPr lang="en-US" u="sng" spc="-100" dirty="0"/>
              <a:t>program.intake@usda.gov</a:t>
            </a:r>
            <a:r>
              <a:rPr lang="en-US" spc="-100" dirty="0"/>
              <a:t> </a:t>
            </a:r>
            <a:endParaRPr lang="en-US" dirty="0"/>
          </a:p>
          <a:p>
            <a:pPr marL="0" indent="0">
              <a:buNone/>
            </a:pPr>
            <a:r>
              <a:rPr lang="en-US" dirty="0"/>
              <a:t>						This institution is an equal opportunity provider.</a:t>
            </a:r>
          </a:p>
        </p:txBody>
      </p:sp>
      <p:pic>
        <p:nvPicPr>
          <p:cNvPr id="5" name="1 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77287" y="5964923"/>
            <a:ext cx="487363" cy="487363"/>
          </a:xfrm>
          <a:prstGeom prst="rect">
            <a:avLst/>
          </a:prstGeom>
        </p:spPr>
      </p:pic>
      <p:pic>
        <p:nvPicPr>
          <p:cNvPr id="4" name="Picture 3">
            <a:extLst>
              <a:ext uri="{FF2B5EF4-FFF2-40B4-BE49-F238E27FC236}">
                <a16:creationId xmlns:a16="http://schemas.microsoft.com/office/drawing/2014/main" id="{4E110934-DA4B-4223-B89E-2798992ED692}"/>
              </a:ext>
            </a:extLst>
          </p:cNvPr>
          <p:cNvPicPr>
            <a:picLocks noChangeAspect="1"/>
          </p:cNvPicPr>
          <p:nvPr/>
        </p:nvPicPr>
        <p:blipFill>
          <a:blip r:embed="rId8"/>
          <a:stretch>
            <a:fillRect/>
          </a:stretch>
        </p:blipFill>
        <p:spPr>
          <a:xfrm>
            <a:off x="-1" y="2"/>
            <a:ext cx="1227221" cy="1079134"/>
          </a:xfrm>
          <a:prstGeom prst="rect">
            <a:avLst/>
          </a:prstGeom>
        </p:spPr>
      </p:pic>
    </p:spTree>
    <p:extLst>
      <p:ext uri="{BB962C8B-B14F-4D97-AF65-F5344CB8AC3E}">
        <p14:creationId xmlns:p14="http://schemas.microsoft.com/office/powerpoint/2010/main" val="565404578"/>
      </p:ext>
    </p:extLst>
  </p:cSld>
  <p:clrMapOvr>
    <a:masterClrMapping/>
  </p:clrMapOvr>
  <mc:AlternateContent xmlns:mc="http://schemas.openxmlformats.org/markup-compatibility/2006" xmlns:p14="http://schemas.microsoft.com/office/powerpoint/2010/main">
    <mc:Choice Requires="p14">
      <p:transition p14:dur="15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USDA PAID LUNCH EQUITY TOOL GUIDELINES</a:t>
            </a:r>
          </a:p>
        </p:txBody>
      </p:sp>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731828" y="391885"/>
            <a:ext cx="2460171" cy="2163218"/>
          </a:xfrm>
        </p:spPr>
      </p:pic>
      <p:sp>
        <p:nvSpPr>
          <p:cNvPr id="12" name="Rectangle 11"/>
          <p:cNvSpPr/>
          <p:nvPr/>
        </p:nvSpPr>
        <p:spPr>
          <a:xfrm>
            <a:off x="1411564" y="2449847"/>
            <a:ext cx="7746274" cy="2031325"/>
          </a:xfrm>
          <a:prstGeom prst="rect">
            <a:avLst/>
          </a:prstGeom>
        </p:spPr>
        <p:txBody>
          <a:bodyPr wrap="square">
            <a:spAutoFit/>
          </a:bodyPr>
          <a:lstStyle/>
          <a:p>
            <a:r>
              <a:rPr lang="en-US" dirty="0">
                <a:solidFill>
                  <a:srgbClr val="000000"/>
                </a:solidFill>
                <a:latin typeface="Calibri" panose="020F0502020204030204" pitchFamily="34" charset="0"/>
              </a:rPr>
              <a:t>Consistent with the terms of the Act, policy memorandum </a:t>
            </a:r>
            <a:r>
              <a:rPr lang="en-US" i="1" dirty="0">
                <a:solidFill>
                  <a:srgbClr val="000000"/>
                </a:solidFill>
                <a:latin typeface="Calibri" panose="020F0502020204030204" pitchFamily="34" charset="0"/>
              </a:rPr>
              <a:t>SP 12-2018 Paid Lunch Equity: Guidance for School Year 2018-19</a:t>
            </a:r>
            <a:r>
              <a:rPr lang="en-US" dirty="0">
                <a:solidFill>
                  <a:srgbClr val="000000"/>
                </a:solidFill>
                <a:latin typeface="Calibri" panose="020F0502020204030204" pitchFamily="34" charset="0"/>
              </a:rPr>
              <a:t> provides notice that </a:t>
            </a:r>
            <a:r>
              <a:rPr lang="en-US" b="1" dirty="0">
                <a:solidFill>
                  <a:srgbClr val="000000"/>
                </a:solidFill>
                <a:latin typeface="Calibri" panose="020F0502020204030204" pitchFamily="34" charset="0"/>
              </a:rPr>
              <a:t>any SFA</a:t>
            </a:r>
            <a:r>
              <a:rPr lang="en-US" dirty="0">
                <a:solidFill>
                  <a:srgbClr val="000000"/>
                </a:solidFill>
                <a:latin typeface="Calibri" panose="020F0502020204030204" pitchFamily="34" charset="0"/>
              </a:rPr>
              <a:t> with a positive or zero balance in its nonprofit school food service account as of </a:t>
            </a:r>
            <a:r>
              <a:rPr lang="en-US" b="1" dirty="0">
                <a:solidFill>
                  <a:srgbClr val="000000"/>
                </a:solidFill>
                <a:latin typeface="Calibri" panose="020F0502020204030204" pitchFamily="34" charset="0"/>
              </a:rPr>
              <a:t>January 31, 2020</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is exempt from PLE requirements</a:t>
            </a:r>
            <a:r>
              <a:rPr lang="en-US" dirty="0">
                <a:solidFill>
                  <a:srgbClr val="000000"/>
                </a:solidFill>
                <a:latin typeface="Calibri" panose="020F0502020204030204" pitchFamily="34" charset="0"/>
              </a:rPr>
              <a:t> found at 7 CFR 210.14(e) for school year (SY) 2019-20. SFAs that had a negative balance in the nonprofit school food service account as of January 31, 2020 must follow PLE requirements when establishing their prices for paid lunches in SY 2020-21. </a:t>
            </a:r>
            <a:endParaRPr lang="en-US" dirty="0"/>
          </a:p>
        </p:txBody>
      </p:sp>
      <p:pic>
        <p:nvPicPr>
          <p:cNvPr id="4" name="Picture 3">
            <a:extLst>
              <a:ext uri="{FF2B5EF4-FFF2-40B4-BE49-F238E27FC236}">
                <a16:creationId xmlns:a16="http://schemas.microsoft.com/office/drawing/2014/main" id="{64A7E0E6-8822-4456-88CC-D98C776F108C}"/>
              </a:ext>
            </a:extLst>
          </p:cNvPr>
          <p:cNvPicPr>
            <a:picLocks noChangeAspect="1"/>
          </p:cNvPicPr>
          <p:nvPr/>
        </p:nvPicPr>
        <p:blipFill>
          <a:blip r:embed="rId6"/>
          <a:stretch>
            <a:fillRect/>
          </a:stretch>
        </p:blipFill>
        <p:spPr>
          <a:xfrm>
            <a:off x="0" y="2"/>
            <a:ext cx="1411564" cy="1079134"/>
          </a:xfrm>
          <a:prstGeom prst="rect">
            <a:avLst/>
          </a:prstGeom>
        </p:spPr>
      </p:pic>
      <p:pic>
        <p:nvPicPr>
          <p:cNvPr id="5" name="Consistent with the terms of the Act, policy memor">
            <a:hlinkClick r:id="" action="ppaction://media"/>
            <a:extLst>
              <a:ext uri="{FF2B5EF4-FFF2-40B4-BE49-F238E27FC236}">
                <a16:creationId xmlns:a16="http://schemas.microsoft.com/office/drawing/2014/main" id="{7C93280C-62CC-468D-AFB2-934CEEACA6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41505" y="6047873"/>
            <a:ext cx="609600" cy="609600"/>
          </a:xfrm>
          <a:prstGeom prst="rect">
            <a:avLst/>
          </a:prstGeom>
        </p:spPr>
      </p:pic>
    </p:spTree>
    <p:extLst>
      <p:ext uri="{BB962C8B-B14F-4D97-AF65-F5344CB8AC3E}">
        <p14:creationId xmlns:p14="http://schemas.microsoft.com/office/powerpoint/2010/main" val="1234440932"/>
      </p:ext>
    </p:extLst>
  </p:cSld>
  <p:clrMapOvr>
    <a:masterClrMapping/>
  </p:clrMapOvr>
  <mc:AlternateContent xmlns:mc="http://schemas.openxmlformats.org/markup-compatibility/2006" xmlns:p14="http://schemas.microsoft.com/office/powerpoint/2010/main">
    <mc:Choice Requires="p14">
      <p:transition spd="slow" p14:dur="2000" advTm="47000"/>
    </mc:Choice>
    <mc:Fallback xmlns="">
      <p:transition spd="slow" advTm="4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759" y="301083"/>
            <a:ext cx="5841045" cy="646771"/>
          </a:xfrm>
        </p:spPr>
        <p:txBody>
          <a:bodyPr>
            <a:noAutofit/>
          </a:bodyPr>
          <a:lstStyle/>
          <a:p>
            <a:r>
              <a:rPr lang="en-US" dirty="0"/>
              <a:t>PLE INSTRUCTIONS TAB</a:t>
            </a:r>
            <a:br>
              <a:rPr lang="en-US" dirty="0"/>
            </a:br>
            <a:endParaRPr lang="en-US" dirty="0"/>
          </a:p>
        </p:txBody>
      </p:sp>
      <p:pic>
        <p:nvPicPr>
          <p:cNvPr id="3" name="Picture 2"/>
          <p:cNvPicPr>
            <a:picLocks noChangeAspect="1"/>
          </p:cNvPicPr>
          <p:nvPr/>
        </p:nvPicPr>
        <p:blipFill>
          <a:blip r:embed="rId5"/>
          <a:stretch>
            <a:fillRect/>
          </a:stretch>
        </p:blipFill>
        <p:spPr>
          <a:xfrm>
            <a:off x="1041673" y="1513653"/>
            <a:ext cx="8658225" cy="3609975"/>
          </a:xfrm>
          <a:prstGeom prst="rect">
            <a:avLst/>
          </a:prstGeom>
        </p:spPr>
      </p:pic>
      <p:pic>
        <p:nvPicPr>
          <p:cNvPr id="6" name="Picture 5">
            <a:extLst>
              <a:ext uri="{FF2B5EF4-FFF2-40B4-BE49-F238E27FC236}">
                <a16:creationId xmlns:a16="http://schemas.microsoft.com/office/drawing/2014/main" id="{6D89CD07-FF1E-4CDD-9252-C9FC3946F1E6}"/>
              </a:ext>
            </a:extLst>
          </p:cNvPr>
          <p:cNvPicPr>
            <a:picLocks noChangeAspect="1"/>
          </p:cNvPicPr>
          <p:nvPr/>
        </p:nvPicPr>
        <p:blipFill>
          <a:blip r:embed="rId6"/>
          <a:stretch>
            <a:fillRect/>
          </a:stretch>
        </p:blipFill>
        <p:spPr>
          <a:xfrm>
            <a:off x="0" y="2"/>
            <a:ext cx="1411564" cy="1079134"/>
          </a:xfrm>
          <a:prstGeom prst="rect">
            <a:avLst/>
          </a:prstGeom>
        </p:spPr>
      </p:pic>
      <p:pic>
        <p:nvPicPr>
          <p:cNvPr id="7" name="Lets begin on the instructions tab. It is advised">
            <a:hlinkClick r:id="" action="ppaction://media"/>
            <a:extLst>
              <a:ext uri="{FF2B5EF4-FFF2-40B4-BE49-F238E27FC236}">
                <a16:creationId xmlns:a16="http://schemas.microsoft.com/office/drawing/2014/main" id="{1FB2F80D-A64A-4D87-9F77-E0E5EAF50B6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25727" y="6083969"/>
            <a:ext cx="609600" cy="609600"/>
          </a:xfrm>
          <a:prstGeom prst="rect">
            <a:avLst/>
          </a:prstGeom>
        </p:spPr>
      </p:pic>
    </p:spTree>
    <p:extLst>
      <p:ext uri="{BB962C8B-B14F-4D97-AF65-F5344CB8AC3E}">
        <p14:creationId xmlns:p14="http://schemas.microsoft.com/office/powerpoint/2010/main" val="3379888789"/>
      </p:ext>
    </p:extLst>
  </p:cSld>
  <p:clrMapOvr>
    <a:masterClrMapping/>
  </p:clrMapOvr>
  <mc:AlternateContent xmlns:mc="http://schemas.openxmlformats.org/markup-compatibility/2006" xmlns:p14="http://schemas.microsoft.com/office/powerpoint/2010/main">
    <mc:Choice Requires="p14">
      <p:transition p14:dur="150" advTm="18000"/>
    </mc:Choice>
    <mc:Fallback xmlns="">
      <p:transition advTm="1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62963" y="186066"/>
            <a:ext cx="8585078" cy="1642735"/>
          </a:xfrm>
        </p:spPr>
        <p:txBody>
          <a:bodyPr>
            <a:normAutofit/>
          </a:bodyPr>
          <a:lstStyle/>
          <a:p>
            <a:r>
              <a:rPr lang="en-US" dirty="0"/>
              <a:t>UNROUNDED REQUIREMENT FINDER TAB</a:t>
            </a:r>
          </a:p>
        </p:txBody>
      </p:sp>
      <p:sp>
        <p:nvSpPr>
          <p:cNvPr id="14" name="Right Arrow 13"/>
          <p:cNvSpPr/>
          <p:nvPr/>
        </p:nvSpPr>
        <p:spPr>
          <a:xfrm>
            <a:off x="1362963" y="4596698"/>
            <a:ext cx="996043" cy="440872"/>
          </a:xfrm>
          <a:prstGeom prst="rightArrow">
            <a:avLst/>
          </a:prstGeom>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2569780" y="1284923"/>
            <a:ext cx="3962400" cy="4486275"/>
          </a:xfrm>
          <a:prstGeom prst="rect">
            <a:avLst/>
          </a:prstGeom>
        </p:spPr>
      </p:pic>
      <p:pic>
        <p:nvPicPr>
          <p:cNvPr id="3" name="Picture 2">
            <a:extLst>
              <a:ext uri="{FF2B5EF4-FFF2-40B4-BE49-F238E27FC236}">
                <a16:creationId xmlns:a16="http://schemas.microsoft.com/office/drawing/2014/main" id="{376A56B5-C75D-40A5-8A26-40001B527022}"/>
              </a:ext>
            </a:extLst>
          </p:cNvPr>
          <p:cNvPicPr>
            <a:picLocks noChangeAspect="1"/>
          </p:cNvPicPr>
          <p:nvPr/>
        </p:nvPicPr>
        <p:blipFill>
          <a:blip r:embed="rId6"/>
          <a:stretch>
            <a:fillRect/>
          </a:stretch>
        </p:blipFill>
        <p:spPr>
          <a:xfrm>
            <a:off x="0" y="2"/>
            <a:ext cx="1411564" cy="1079134"/>
          </a:xfrm>
          <a:prstGeom prst="rect">
            <a:avLst/>
          </a:prstGeom>
        </p:spPr>
      </p:pic>
      <p:pic>
        <p:nvPicPr>
          <p:cNvPr id="8" name="If you have S Y 19 20 unrounded price requirement,">
            <a:hlinkClick r:id="" action="ppaction://media"/>
            <a:extLst>
              <a:ext uri="{FF2B5EF4-FFF2-40B4-BE49-F238E27FC236}">
                <a16:creationId xmlns:a16="http://schemas.microsoft.com/office/drawing/2014/main" id="{1B81A04A-480F-4CAF-A204-4AF7EF5650C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00874" y="6047873"/>
            <a:ext cx="609600" cy="609600"/>
          </a:xfrm>
          <a:prstGeom prst="rect">
            <a:avLst/>
          </a:prstGeom>
        </p:spPr>
      </p:pic>
    </p:spTree>
    <p:extLst>
      <p:ext uri="{BB962C8B-B14F-4D97-AF65-F5344CB8AC3E}">
        <p14:creationId xmlns:p14="http://schemas.microsoft.com/office/powerpoint/2010/main" val="880410025"/>
      </p:ext>
    </p:extLst>
  </p:cSld>
  <p:clrMapOvr>
    <a:masterClrMapping/>
  </p:clrMapOvr>
  <mc:AlternateContent xmlns:mc="http://schemas.openxmlformats.org/markup-compatibility/2006" xmlns:p14="http://schemas.microsoft.com/office/powerpoint/2010/main">
    <mc:Choice Requires="p14">
      <p:transition p14:dur="150" advTm="43000"/>
    </mc:Choice>
    <mc:Fallback xmlns="">
      <p:transition advTm="4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1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140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827" y="299939"/>
            <a:ext cx="6551129" cy="741784"/>
          </a:xfrm>
        </p:spPr>
        <p:txBody>
          <a:bodyPr>
            <a:normAutofit fontScale="90000"/>
          </a:bodyPr>
          <a:lstStyle/>
          <a:p>
            <a:r>
              <a:rPr lang="en-US" dirty="0"/>
              <a:t>SY 2019-2020 PRICE CALCULATOR</a:t>
            </a:r>
          </a:p>
        </p:txBody>
      </p:sp>
      <p:pic>
        <p:nvPicPr>
          <p:cNvPr id="8" name="Picture 7"/>
          <p:cNvPicPr>
            <a:picLocks noChangeAspect="1"/>
          </p:cNvPicPr>
          <p:nvPr/>
        </p:nvPicPr>
        <p:blipFill>
          <a:blip r:embed="rId5"/>
          <a:stretch>
            <a:fillRect/>
          </a:stretch>
        </p:blipFill>
        <p:spPr>
          <a:xfrm>
            <a:off x="2240906" y="1332338"/>
            <a:ext cx="5734050" cy="4570674"/>
          </a:xfrm>
          <a:prstGeom prst="rect">
            <a:avLst/>
          </a:prstGeom>
        </p:spPr>
      </p:pic>
      <p:sp>
        <p:nvSpPr>
          <p:cNvPr id="6" name="Down Arrow 5"/>
          <p:cNvSpPr/>
          <p:nvPr/>
        </p:nvSpPr>
        <p:spPr>
          <a:xfrm>
            <a:off x="7517756" y="3428636"/>
            <a:ext cx="457200" cy="77372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4272662" y="3048593"/>
            <a:ext cx="404446" cy="73855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3054561" y="3076943"/>
            <a:ext cx="404446" cy="7385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310623" y="5683170"/>
            <a:ext cx="601883" cy="21984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4EA274-EC87-425A-AF7B-63D0ADDE46DF}"/>
              </a:ext>
            </a:extLst>
          </p:cNvPr>
          <p:cNvPicPr>
            <a:picLocks noChangeAspect="1"/>
          </p:cNvPicPr>
          <p:nvPr/>
        </p:nvPicPr>
        <p:blipFill>
          <a:blip r:embed="rId6"/>
          <a:stretch>
            <a:fillRect/>
          </a:stretch>
        </p:blipFill>
        <p:spPr>
          <a:xfrm>
            <a:off x="0" y="2"/>
            <a:ext cx="1411564" cy="1079134"/>
          </a:xfrm>
          <a:prstGeom prst="rect">
            <a:avLst/>
          </a:prstGeom>
        </p:spPr>
      </p:pic>
      <p:pic>
        <p:nvPicPr>
          <p:cNvPr id="11" name="To calculate the S Y 19 20 Weighted Average Price">
            <a:hlinkClick r:id="" action="ppaction://media"/>
            <a:extLst>
              <a:ext uri="{FF2B5EF4-FFF2-40B4-BE49-F238E27FC236}">
                <a16:creationId xmlns:a16="http://schemas.microsoft.com/office/drawing/2014/main" id="{7079D62C-4AE0-4D63-9C2C-1F17E2D0E48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41505" y="5986869"/>
            <a:ext cx="609600" cy="609600"/>
          </a:xfrm>
          <a:prstGeom prst="rect">
            <a:avLst/>
          </a:prstGeom>
        </p:spPr>
      </p:pic>
    </p:spTree>
    <p:extLst>
      <p:ext uri="{BB962C8B-B14F-4D97-AF65-F5344CB8AC3E}">
        <p14:creationId xmlns:p14="http://schemas.microsoft.com/office/powerpoint/2010/main" val="867676680"/>
      </p:ext>
    </p:extLst>
  </p:cSld>
  <p:clrMapOvr>
    <a:masterClrMapping/>
  </p:clrMapOvr>
  <mc:AlternateContent xmlns:mc="http://schemas.openxmlformats.org/markup-compatibility/2006" xmlns:p14="http://schemas.microsoft.com/office/powerpoint/2010/main">
    <mc:Choice Requires="p14">
      <p:transition spd="slow" p14:dur="2000" advTm="86000"/>
    </mc:Choice>
    <mc:Fallback xmlns="">
      <p:transition spd="slow" advTm="8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66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275" y="303383"/>
            <a:ext cx="7835644" cy="1002829"/>
          </a:xfrm>
        </p:spPr>
        <p:txBody>
          <a:bodyPr>
            <a:noAutofit/>
          </a:bodyPr>
          <a:lstStyle/>
          <a:p>
            <a:r>
              <a:rPr lang="en-US" dirty="0"/>
              <a:t>SY 20-21 NONFEDERAL CALCULATOR</a:t>
            </a:r>
          </a:p>
        </p:txBody>
      </p:sp>
      <p:pic>
        <p:nvPicPr>
          <p:cNvPr id="4" name="Picture 3"/>
          <p:cNvPicPr>
            <a:picLocks noChangeAspect="1"/>
          </p:cNvPicPr>
          <p:nvPr/>
        </p:nvPicPr>
        <p:blipFill>
          <a:blip r:embed="rId5"/>
          <a:stretch>
            <a:fillRect/>
          </a:stretch>
        </p:blipFill>
        <p:spPr>
          <a:xfrm>
            <a:off x="2862382" y="1186228"/>
            <a:ext cx="4962525" cy="5238750"/>
          </a:xfrm>
          <a:prstGeom prst="rect">
            <a:avLst/>
          </a:prstGeom>
        </p:spPr>
      </p:pic>
      <p:sp>
        <p:nvSpPr>
          <p:cNvPr id="15" name="Right Arrow 14"/>
          <p:cNvSpPr/>
          <p:nvPr/>
        </p:nvSpPr>
        <p:spPr>
          <a:xfrm>
            <a:off x="1738129" y="6018260"/>
            <a:ext cx="914400" cy="423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738129" y="2362113"/>
            <a:ext cx="914400" cy="42372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065550" y="2189057"/>
            <a:ext cx="914400" cy="42372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6EB72AC-6EE0-4245-B03F-7349A58FCD89}"/>
              </a:ext>
            </a:extLst>
          </p:cNvPr>
          <p:cNvPicPr>
            <a:picLocks noChangeAspect="1"/>
          </p:cNvPicPr>
          <p:nvPr/>
        </p:nvPicPr>
        <p:blipFill>
          <a:blip r:embed="rId6"/>
          <a:stretch>
            <a:fillRect/>
          </a:stretch>
        </p:blipFill>
        <p:spPr>
          <a:xfrm>
            <a:off x="0" y="2"/>
            <a:ext cx="1411564" cy="1079134"/>
          </a:xfrm>
          <a:prstGeom prst="rect">
            <a:avLst/>
          </a:prstGeom>
        </p:spPr>
      </p:pic>
      <p:pic>
        <p:nvPicPr>
          <p:cNvPr id="6" name="On the top section of this tab we can see the S F">
            <a:hlinkClick r:id="" action="ppaction://media"/>
            <a:extLst>
              <a:ext uri="{FF2B5EF4-FFF2-40B4-BE49-F238E27FC236}">
                <a16:creationId xmlns:a16="http://schemas.microsoft.com/office/drawing/2014/main" id="{CFA41C90-B9C8-45D1-9DDC-3886C8086B1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6811" y="6030292"/>
            <a:ext cx="609600" cy="609600"/>
          </a:xfrm>
          <a:prstGeom prst="rect">
            <a:avLst/>
          </a:prstGeom>
        </p:spPr>
      </p:pic>
    </p:spTree>
    <p:extLst>
      <p:ext uri="{BB962C8B-B14F-4D97-AF65-F5344CB8AC3E}">
        <p14:creationId xmlns:p14="http://schemas.microsoft.com/office/powerpoint/2010/main" val="3039658333"/>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3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Scenario of Non-Federal Source Contribution Requirement</a:t>
            </a:r>
          </a:p>
        </p:txBody>
      </p:sp>
      <p:sp>
        <p:nvSpPr>
          <p:cNvPr id="3" name="Content Placeholder 2"/>
          <p:cNvSpPr>
            <a:spLocks noGrp="1"/>
          </p:cNvSpPr>
          <p:nvPr>
            <p:ph idx="1"/>
          </p:nvPr>
        </p:nvSpPr>
        <p:spPr/>
        <p:txBody>
          <a:bodyPr/>
          <a:lstStyle/>
          <a:p>
            <a:r>
              <a:rPr lang="en-US" dirty="0"/>
              <a:t>1) SFA contributed for SY2011-2012 through SY219-2020 is less than required Non-Federal Source Contribution Requirement for SY2020-21</a:t>
            </a:r>
          </a:p>
          <a:p>
            <a:endParaRPr lang="en-US" dirty="0"/>
          </a:p>
          <a:p>
            <a:r>
              <a:rPr lang="en-US" dirty="0"/>
              <a:t>2) SFA contributed for SY2011-2012 through SY219-2020 is more than required Non-Federal Source Contribution Requirement for SY2020-21</a:t>
            </a:r>
          </a:p>
          <a:p>
            <a:endParaRPr lang="en-US" dirty="0"/>
          </a:p>
          <a:p>
            <a:r>
              <a:rPr lang="en-US" dirty="0"/>
              <a:t>3) SFA contributed for SY2011-2012 through SY219-2020 is zero</a:t>
            </a:r>
          </a:p>
        </p:txBody>
      </p:sp>
      <p:pic>
        <p:nvPicPr>
          <p:cNvPr id="5" name="Picture 4">
            <a:extLst>
              <a:ext uri="{FF2B5EF4-FFF2-40B4-BE49-F238E27FC236}">
                <a16:creationId xmlns:a16="http://schemas.microsoft.com/office/drawing/2014/main" id="{2D5A09F4-9BEB-42A0-9BC1-57B45C1D6F6D}"/>
              </a:ext>
            </a:extLst>
          </p:cNvPr>
          <p:cNvPicPr>
            <a:picLocks noChangeAspect="1"/>
          </p:cNvPicPr>
          <p:nvPr/>
        </p:nvPicPr>
        <p:blipFill>
          <a:blip r:embed="rId5"/>
          <a:stretch>
            <a:fillRect/>
          </a:stretch>
        </p:blipFill>
        <p:spPr>
          <a:xfrm>
            <a:off x="0" y="2"/>
            <a:ext cx="1411564" cy="1079134"/>
          </a:xfrm>
          <a:prstGeom prst="rect">
            <a:avLst/>
          </a:prstGeom>
        </p:spPr>
      </p:pic>
      <p:pic>
        <p:nvPicPr>
          <p:cNvPr id="6" name="Using the information from the previous slides Th">
            <a:hlinkClick r:id="" action="ppaction://media"/>
            <a:extLst>
              <a:ext uri="{FF2B5EF4-FFF2-40B4-BE49-F238E27FC236}">
                <a16:creationId xmlns:a16="http://schemas.microsoft.com/office/drawing/2014/main" id="{3EF9750C-29E7-48D6-A6E8-0676E0D802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25119" y="6017299"/>
            <a:ext cx="609600" cy="609600"/>
          </a:xfrm>
          <a:prstGeom prst="rect">
            <a:avLst/>
          </a:prstGeom>
        </p:spPr>
      </p:pic>
    </p:spTree>
    <p:extLst>
      <p:ext uri="{BB962C8B-B14F-4D97-AF65-F5344CB8AC3E}">
        <p14:creationId xmlns:p14="http://schemas.microsoft.com/office/powerpoint/2010/main" val="4283133769"/>
      </p:ext>
    </p:extLst>
  </p:cSld>
  <p:clrMapOvr>
    <a:masterClrMapping/>
  </p:clrMapOvr>
  <mc:AlternateContent xmlns:mc="http://schemas.openxmlformats.org/markup-compatibility/2006" xmlns:p14="http://schemas.microsoft.com/office/powerpoint/2010/main">
    <mc:Choice Requires="p14">
      <p:transition spd="slow" p14:dur="2000" advTm="47000"/>
    </mc:Choice>
    <mc:Fallback xmlns="">
      <p:transition spd="slow" advTm="4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39862" y="315076"/>
            <a:ext cx="8309252" cy="938727"/>
          </a:xfrm>
        </p:spPr>
        <p:txBody>
          <a:bodyPr>
            <a:normAutofit fontScale="90000"/>
          </a:bodyPr>
          <a:lstStyle/>
          <a:p>
            <a:r>
              <a:rPr lang="en-US" dirty="0"/>
              <a:t>SY 20-21 NONFEDERAL CALCULATOR</a:t>
            </a:r>
            <a:br>
              <a:rPr lang="en-US" dirty="0"/>
            </a:br>
            <a:r>
              <a:rPr lang="en-US" dirty="0"/>
              <a:t>Scenario 1</a:t>
            </a:r>
            <a:br>
              <a:rPr lang="en-US" dirty="0"/>
            </a:br>
            <a:endParaRPr lang="en-US" dirty="0"/>
          </a:p>
        </p:txBody>
      </p:sp>
      <p:sp>
        <p:nvSpPr>
          <p:cNvPr id="5" name="Right Arrow 4"/>
          <p:cNvSpPr/>
          <p:nvPr/>
        </p:nvSpPr>
        <p:spPr>
          <a:xfrm>
            <a:off x="445965" y="2547525"/>
            <a:ext cx="602569" cy="30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356678" y="1403957"/>
            <a:ext cx="7687519" cy="5209332"/>
          </a:xfrm>
          <a:prstGeom prst="rect">
            <a:avLst/>
          </a:prstGeom>
        </p:spPr>
      </p:pic>
      <p:sp>
        <p:nvSpPr>
          <p:cNvPr id="6" name="Right Arrow 5"/>
          <p:cNvSpPr/>
          <p:nvPr/>
        </p:nvSpPr>
        <p:spPr>
          <a:xfrm>
            <a:off x="7085263" y="2084537"/>
            <a:ext cx="602569" cy="30094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390511" y="4006163"/>
            <a:ext cx="602569" cy="30094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CF255B-9413-42B2-A6DB-408F302A60AE}"/>
              </a:ext>
            </a:extLst>
          </p:cNvPr>
          <p:cNvPicPr>
            <a:picLocks noChangeAspect="1"/>
          </p:cNvPicPr>
          <p:nvPr/>
        </p:nvPicPr>
        <p:blipFill>
          <a:blip r:embed="rId6"/>
          <a:stretch>
            <a:fillRect/>
          </a:stretch>
        </p:blipFill>
        <p:spPr>
          <a:xfrm>
            <a:off x="0" y="2"/>
            <a:ext cx="1411564" cy="1079134"/>
          </a:xfrm>
          <a:prstGeom prst="rect">
            <a:avLst/>
          </a:prstGeom>
        </p:spPr>
      </p:pic>
      <p:pic>
        <p:nvPicPr>
          <p:cNvPr id="10" name="Scenario 1 . On the bottom section of this tab, en">
            <a:hlinkClick r:id="" action="ppaction://media"/>
            <a:extLst>
              <a:ext uri="{FF2B5EF4-FFF2-40B4-BE49-F238E27FC236}">
                <a16:creationId xmlns:a16="http://schemas.microsoft.com/office/drawing/2014/main" id="{2E50C961-BD47-425F-AD7C-990B7D6EEBC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49000" y="6003689"/>
            <a:ext cx="609600" cy="609600"/>
          </a:xfrm>
          <a:prstGeom prst="rect">
            <a:avLst/>
          </a:prstGeom>
        </p:spPr>
      </p:pic>
    </p:spTree>
    <p:extLst>
      <p:ext uri="{BB962C8B-B14F-4D97-AF65-F5344CB8AC3E}">
        <p14:creationId xmlns:p14="http://schemas.microsoft.com/office/powerpoint/2010/main" val="794034092"/>
      </p:ext>
    </p:extLst>
  </p:cSld>
  <p:clrMapOvr>
    <a:masterClrMapping/>
  </p:clrMapOvr>
  <mc:AlternateContent xmlns:mc="http://schemas.openxmlformats.org/markup-compatibility/2006" xmlns:p14="http://schemas.microsoft.com/office/powerpoint/2010/main">
    <mc:Choice Requires="p14">
      <p:transition spd="slow" p14:dur="2000" advTm="103000"/>
    </mc:Choice>
    <mc:Fallback xmlns="">
      <p:transition spd="slow" advTm="10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87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267" y="250784"/>
            <a:ext cx="7722606" cy="709916"/>
          </a:xfrm>
        </p:spPr>
        <p:txBody>
          <a:bodyPr>
            <a:noAutofit/>
          </a:bodyPr>
          <a:lstStyle/>
          <a:p>
            <a:r>
              <a:rPr lang="en-US" dirty="0"/>
              <a:t>SY 2020-2021 REPORT TAB SECTION 1</a:t>
            </a:r>
            <a:br>
              <a:rPr lang="en-US" dirty="0"/>
            </a:br>
            <a:r>
              <a:rPr lang="en-US" dirty="0"/>
              <a:t>Scenario 1</a:t>
            </a:r>
            <a:br>
              <a:rPr lang="en-US" dirty="0"/>
            </a:br>
            <a:endParaRPr lang="en-US" dirty="0"/>
          </a:p>
        </p:txBody>
      </p:sp>
      <p:sp>
        <p:nvSpPr>
          <p:cNvPr id="4" name="Left Arrow 3"/>
          <p:cNvSpPr/>
          <p:nvPr/>
        </p:nvSpPr>
        <p:spPr>
          <a:xfrm>
            <a:off x="8472668" y="5278055"/>
            <a:ext cx="729205" cy="393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1576809" y="1411267"/>
            <a:ext cx="6515100" cy="4591050"/>
          </a:xfrm>
          <a:prstGeom prst="rect">
            <a:avLst/>
          </a:prstGeom>
        </p:spPr>
      </p:pic>
      <p:pic>
        <p:nvPicPr>
          <p:cNvPr id="3" name="Picture 2">
            <a:extLst>
              <a:ext uri="{FF2B5EF4-FFF2-40B4-BE49-F238E27FC236}">
                <a16:creationId xmlns:a16="http://schemas.microsoft.com/office/drawing/2014/main" id="{BBF88AC7-7A55-4ED2-ACFC-EC0CDD5EA67F}"/>
              </a:ext>
            </a:extLst>
          </p:cNvPr>
          <p:cNvPicPr>
            <a:picLocks noChangeAspect="1"/>
          </p:cNvPicPr>
          <p:nvPr/>
        </p:nvPicPr>
        <p:blipFill>
          <a:blip r:embed="rId6"/>
          <a:stretch>
            <a:fillRect/>
          </a:stretch>
        </p:blipFill>
        <p:spPr>
          <a:xfrm>
            <a:off x="0" y="2"/>
            <a:ext cx="1411564" cy="1079134"/>
          </a:xfrm>
          <a:prstGeom prst="rect">
            <a:avLst/>
          </a:prstGeom>
        </p:spPr>
      </p:pic>
      <p:pic>
        <p:nvPicPr>
          <p:cNvPr id="8" name="IMPORTANT!. This report assists in tracking the pr">
            <a:hlinkClick r:id="" action="ppaction://media"/>
            <a:extLst>
              <a:ext uri="{FF2B5EF4-FFF2-40B4-BE49-F238E27FC236}">
                <a16:creationId xmlns:a16="http://schemas.microsoft.com/office/drawing/2014/main" id="{2C20BFE5-1968-4F19-8DA0-AEE1B380AEA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88842" y="6002317"/>
            <a:ext cx="609600" cy="609600"/>
          </a:xfrm>
          <a:prstGeom prst="rect">
            <a:avLst/>
          </a:prstGeom>
        </p:spPr>
      </p:pic>
    </p:spTree>
    <p:extLst>
      <p:ext uri="{BB962C8B-B14F-4D97-AF65-F5344CB8AC3E}">
        <p14:creationId xmlns:p14="http://schemas.microsoft.com/office/powerpoint/2010/main" val="598647021"/>
      </p:ext>
    </p:extLst>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3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HCNP-Template02</Template>
  <TotalTime>290</TotalTime>
  <Words>2919</Words>
  <Application>Microsoft Office PowerPoint</Application>
  <PresentationFormat>Widescreen</PresentationFormat>
  <Paragraphs>147</Paragraphs>
  <Slides>18</Slides>
  <Notes>18</Notes>
  <HiddenSlides>0</HiddenSlides>
  <MMClips>18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Trebuchet MS</vt:lpstr>
      <vt:lpstr>Wingdings 3</vt:lpstr>
      <vt:lpstr>HCNP-Template02</vt:lpstr>
      <vt:lpstr>Paid Lunch Equity PART 2 Contributing Non Federal source fund</vt:lpstr>
      <vt:lpstr>NEW USDA PAID LUNCH EQUITY TOOL GUIDELINES</vt:lpstr>
      <vt:lpstr>PLE INSTRUCTIONS TAB </vt:lpstr>
      <vt:lpstr>UNROUNDED REQUIREMENT FINDER TAB</vt:lpstr>
      <vt:lpstr>SY 2019-2020 PRICE CALCULATOR</vt:lpstr>
      <vt:lpstr>SY 20-21 NONFEDERAL CALCULATOR</vt:lpstr>
      <vt:lpstr>Different Scenario of Non-Federal Source Contribution Requirement</vt:lpstr>
      <vt:lpstr>SY 20-21 NONFEDERAL CALCULATOR Scenario 1 </vt:lpstr>
      <vt:lpstr>SY 2020-2021 REPORT TAB SECTION 1 Scenario 1 </vt:lpstr>
      <vt:lpstr>SY 2020-2021 REPORT TAB SECTION 2 Scenario 1</vt:lpstr>
      <vt:lpstr>SY 20-21 NONFEDERAL CALCULATOR Scenario 2 </vt:lpstr>
      <vt:lpstr>SY 2020-2021 REPORT TAB SECTION 1 Scenario 2</vt:lpstr>
      <vt:lpstr>SY 2020-2021 REPORT TAB SECTION 2 Scenario 2</vt:lpstr>
      <vt:lpstr>SY 20-21 NONFEDERAL CALCULATOR Scenario 3 </vt:lpstr>
      <vt:lpstr>SY 2020-2021 REPORT TAB SECTION 1 Scenario 3 </vt:lpstr>
      <vt:lpstr>SY 2020-21 REPORT TAB SECTION 2 Scenario 3</vt:lpstr>
      <vt:lpstr>QUESTIONS?</vt:lpstr>
      <vt:lpstr>Nondiscrimination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Lunch Equity PART 2 Contributing Non Federal source fund</dc:title>
  <dc:creator>Shaynee Moreno</dc:creator>
  <cp:lastModifiedBy>Chelsey Yoneda</cp:lastModifiedBy>
  <cp:revision>40</cp:revision>
  <dcterms:created xsi:type="dcterms:W3CDTF">2018-06-16T00:14:47Z</dcterms:created>
  <dcterms:modified xsi:type="dcterms:W3CDTF">2022-02-23T01:38:49Z</dcterms:modified>
</cp:coreProperties>
</file>