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7" r:id="rId2"/>
    <p:sldId id="271" r:id="rId3"/>
    <p:sldId id="272" r:id="rId4"/>
    <p:sldId id="273" r:id="rId5"/>
    <p:sldId id="260" r:id="rId6"/>
    <p:sldId id="275" r:id="rId7"/>
    <p:sldId id="262" r:id="rId8"/>
    <p:sldId id="263" r:id="rId9"/>
    <p:sldId id="268"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217" autoAdjust="0"/>
  </p:normalViewPr>
  <p:slideViewPr>
    <p:cSldViewPr snapToGrid="0">
      <p:cViewPr varScale="1">
        <p:scale>
          <a:sx n="75" d="100"/>
          <a:sy n="75" d="100"/>
        </p:scale>
        <p:origin x="1896" y="42"/>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3010"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E6D5E-C45F-4527-81C5-4FC5EBE0C62D}"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05A47-8645-433B-8E49-1F1C62F19C15}" type="slidenum">
              <a:rPr lang="en-US" smtClean="0"/>
              <a:t>‹#›</a:t>
            </a:fld>
            <a:endParaRPr lang="en-US"/>
          </a:p>
        </p:txBody>
      </p:sp>
    </p:spTree>
    <p:extLst>
      <p:ext uri="{BB962C8B-B14F-4D97-AF65-F5344CB8AC3E}">
        <p14:creationId xmlns:p14="http://schemas.microsoft.com/office/powerpoint/2010/main" val="185840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a:t>
            </a:r>
            <a:r>
              <a:rPr lang="en-US" baseline="0" dirty="0"/>
              <a:t> will focus on helping those SFAs that have decided to increase the lunch prices to meet the PLE requirement. </a:t>
            </a:r>
            <a:endParaRPr lang="en-US" dirty="0"/>
          </a:p>
        </p:txBody>
      </p:sp>
      <p:sp>
        <p:nvSpPr>
          <p:cNvPr id="4" name="Slide Number Placeholder 3"/>
          <p:cNvSpPr>
            <a:spLocks noGrp="1"/>
          </p:cNvSpPr>
          <p:nvPr>
            <p:ph type="sldNum" sz="quarter" idx="10"/>
          </p:nvPr>
        </p:nvSpPr>
        <p:spPr/>
        <p:txBody>
          <a:bodyPr/>
          <a:lstStyle/>
          <a:p>
            <a:fld id="{F16C5766-C742-4C10-B0F0-1FABA6890725}" type="slidenum">
              <a:rPr lang="en-US" smtClean="0"/>
              <a:pPr/>
              <a:t>1</a:t>
            </a:fld>
            <a:endParaRPr lang="en-US" dirty="0"/>
          </a:p>
        </p:txBody>
      </p:sp>
    </p:spTree>
    <p:extLst>
      <p:ext uri="{BB962C8B-B14F-4D97-AF65-F5344CB8AC3E}">
        <p14:creationId xmlns:p14="http://schemas.microsoft.com/office/powerpoint/2010/main" val="159036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a:t>
            </a:r>
            <a:r>
              <a:rPr lang="en-US" baseline="0" dirty="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2961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the terms of the Act, policy memorandum </a:t>
            </a:r>
            <a:r>
              <a:rPr lang="en-US" i="1" dirty="0"/>
              <a:t>SP 12-2018 Paid Lunch Equity: Guidance for School Year 2018-19</a:t>
            </a:r>
            <a:r>
              <a:rPr lang="en-US" dirty="0"/>
              <a:t> provides notice that </a:t>
            </a:r>
            <a:r>
              <a:rPr lang="en-US" b="1" dirty="0"/>
              <a:t>any SFA</a:t>
            </a:r>
            <a:r>
              <a:rPr lang="en-US" dirty="0"/>
              <a:t> with a positive or zero balance in its nonprofit school food service account as of </a:t>
            </a:r>
            <a:r>
              <a:rPr lang="en-US" b="1" dirty="0"/>
              <a:t>January 31, 2020</a:t>
            </a:r>
            <a:r>
              <a:rPr lang="en-US" dirty="0"/>
              <a:t>, </a:t>
            </a:r>
            <a:r>
              <a:rPr lang="en-US" b="1" dirty="0"/>
              <a:t>is exempt from PLE requirements</a:t>
            </a:r>
            <a:r>
              <a:rPr lang="en-US" dirty="0"/>
              <a:t> found at 7 CFR 210.14(e) for school year (SY) 2019-2020. SFAs that had a negative balance in the nonprofit school food service account as of January 31, 2020 must follow PLE requirements when establishing their prices for paid lunches in SY 2020-21. </a:t>
            </a:r>
          </a:p>
        </p:txBody>
      </p:sp>
      <p:sp>
        <p:nvSpPr>
          <p:cNvPr id="4" name="Slide Number Placeholder 3"/>
          <p:cNvSpPr>
            <a:spLocks noGrp="1"/>
          </p:cNvSpPr>
          <p:nvPr>
            <p:ph type="sldNum" sz="quarter" idx="10"/>
          </p:nvPr>
        </p:nvSpPr>
        <p:spPr/>
        <p:txBody>
          <a:bodyPr/>
          <a:lstStyle/>
          <a:p>
            <a:fld id="{2D0DEBF2-44BB-4A77-B947-59F92F837A4A}" type="slidenum">
              <a:rPr lang="en-US" smtClean="0"/>
              <a:t>2</a:t>
            </a:fld>
            <a:endParaRPr lang="en-US"/>
          </a:p>
        </p:txBody>
      </p:sp>
    </p:spTree>
    <p:extLst>
      <p:ext uri="{BB962C8B-B14F-4D97-AF65-F5344CB8AC3E}">
        <p14:creationId xmlns:p14="http://schemas.microsoft.com/office/powerpoint/2010/main" val="347960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begin on the instructions tab.  It is advised that everyone review the PLE instructions before starting on the PLE Tool. After you had a chance to take a look at the instructions, we will move on to the unrounded requirement finder tab.</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3</a:t>
            </a:fld>
            <a:endParaRPr lang="en-US"/>
          </a:p>
        </p:txBody>
      </p:sp>
    </p:spTree>
    <p:extLst>
      <p:ext uri="{BB962C8B-B14F-4D97-AF65-F5344CB8AC3E}">
        <p14:creationId xmlns:p14="http://schemas.microsoft.com/office/powerpoint/2010/main" val="9213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SY2019-2020 unrounded price requirement,</a:t>
            </a:r>
            <a:r>
              <a:rPr lang="en-US" baseline="0" dirty="0"/>
              <a:t> enter it in the orange box. </a:t>
            </a:r>
          </a:p>
          <a:p>
            <a:r>
              <a:rPr lang="en-US" baseline="0" dirty="0"/>
              <a:t>This information is found in last year (SY2019-20) PLE tool, on the SY 2019-2020 Report tab in Box A. </a:t>
            </a:r>
          </a:p>
          <a:p>
            <a:endParaRPr lang="en-US" baseline="0" dirty="0"/>
          </a:p>
          <a:p>
            <a:r>
              <a:rPr lang="en-US" baseline="0" dirty="0"/>
              <a:t>In this situation, the SY 2020-2021 weighted average price requirement is $3.62. The SFA’s unrounded price requirement is $3.50 (see green arrow). If your SY 2019-2020 unrounded price requirement is lower than the SY 2020-2021 weighted average price requirement, then please click on the SY2020-2021 Price Calculator Tab.</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1F046BB-C392-4931-8AAA-1FD7F8F35BED}" type="slidenum">
              <a:rPr lang="en-US" smtClean="0"/>
              <a:t>4</a:t>
            </a:fld>
            <a:endParaRPr lang="en-US"/>
          </a:p>
        </p:txBody>
      </p:sp>
    </p:spTree>
    <p:extLst>
      <p:ext uri="{BB962C8B-B14F-4D97-AF65-F5344CB8AC3E}">
        <p14:creationId xmlns:p14="http://schemas.microsoft.com/office/powerpoint/2010/main" val="242654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top of the SY 20-21 Price Calculator, it shows the SY 2020-2021 Weighted Average Price:</a:t>
            </a:r>
          </a:p>
          <a:p>
            <a:endParaRPr lang="en-US" baseline="0" dirty="0"/>
          </a:p>
          <a:p>
            <a:pPr marL="228600" indent="-228600">
              <a:buAutoNum type="arabicParenR"/>
            </a:pPr>
            <a:r>
              <a:rPr lang="en-US" baseline="0" dirty="0"/>
              <a:t>Requirement price to the nearest cent of $3.62</a:t>
            </a:r>
          </a:p>
          <a:p>
            <a:pPr marL="228600" indent="-228600">
              <a:buAutoNum type="arabicParenR"/>
            </a:pPr>
            <a:r>
              <a:rPr lang="en-US" baseline="0" dirty="0"/>
              <a:t>Optional price requirement rounded down to the nearest 5 cents of $3.60</a:t>
            </a:r>
          </a:p>
          <a:p>
            <a:pPr marL="685800" lvl="1" indent="-228600">
              <a:buAutoNum type="arabicParenR"/>
            </a:pPr>
            <a:r>
              <a:rPr lang="en-US" baseline="0" dirty="0"/>
              <a:t>By USDA policy, SFAs have the option of either raising the prices to the full weighted average price $3.62 or using the optional rounded down price of $3.60. Please remember if a SFA chooses to use the round down price of $3.60, next year unrounded requirement price will be $3.60 and the SFA might have to increase its lunch prices next school year. </a:t>
            </a:r>
          </a:p>
        </p:txBody>
      </p:sp>
      <p:sp>
        <p:nvSpPr>
          <p:cNvPr id="4" name="Slide Number Placeholder 3"/>
          <p:cNvSpPr>
            <a:spLocks noGrp="1"/>
          </p:cNvSpPr>
          <p:nvPr>
            <p:ph type="sldNum" sz="quarter" idx="10"/>
          </p:nvPr>
        </p:nvSpPr>
        <p:spPr/>
        <p:txBody>
          <a:bodyPr/>
          <a:lstStyle/>
          <a:p>
            <a:fld id="{F1F046BB-C392-4931-8AAA-1FD7F8F35BED}" type="slidenum">
              <a:rPr lang="en-US" smtClean="0"/>
              <a:t>5</a:t>
            </a:fld>
            <a:endParaRPr lang="en-US"/>
          </a:p>
        </p:txBody>
      </p:sp>
    </p:spTree>
    <p:extLst>
      <p:ext uri="{BB962C8B-B14F-4D97-AF65-F5344CB8AC3E}">
        <p14:creationId xmlns:p14="http://schemas.microsoft.com/office/powerpoint/2010/main" val="280351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calculate</a:t>
            </a:r>
            <a:r>
              <a:rPr lang="en-US" baseline="0" dirty="0"/>
              <a:t> the SY 2019-2020 Weighted Average Price Calculator:</a:t>
            </a:r>
          </a:p>
          <a:p>
            <a:endParaRPr lang="en-US" baseline="0" dirty="0"/>
          </a:p>
          <a:p>
            <a:pPr marL="233309" indent="-233309">
              <a:buAutoNum type="arabicParenR"/>
            </a:pPr>
            <a:r>
              <a:rPr lang="en-US" baseline="0" dirty="0"/>
              <a:t>First enter the October 2019 paid lunch total (see the green arrow) which in this example is 500 for elementary and 500 for high school</a:t>
            </a:r>
          </a:p>
          <a:p>
            <a:pPr marL="233309" indent="-233309">
              <a:buAutoNum type="arabicParenR"/>
            </a:pPr>
            <a:r>
              <a:rPr lang="en-US" baseline="0" dirty="0"/>
              <a:t>Then enter the price of the paid lunch (see blue arrow) $3.50 elementary and $3.60 high school.</a:t>
            </a:r>
          </a:p>
          <a:p>
            <a:pPr marL="233309" indent="-233309">
              <a:buFont typeface="Arial" panose="020B0604020202020204" pitchFamily="34" charset="0"/>
              <a:buChar char="•"/>
            </a:pPr>
            <a:r>
              <a:rPr lang="en-US" baseline="0" dirty="0"/>
              <a:t>Enter each student paid lunch price (including all schools- elementary, middle, and high school.</a:t>
            </a:r>
          </a:p>
          <a:p>
            <a:r>
              <a:rPr lang="en-US" baseline="0" dirty="0"/>
              <a:t>After the quantity of paid lunch and price of paid lunches were entered we see this SFA’s SY 2019-2020 Weighted Average Price was $3.55 (see red arrow)</a:t>
            </a:r>
          </a:p>
          <a:p>
            <a:endParaRPr lang="en-US" baseline="0" dirty="0"/>
          </a:p>
          <a:p>
            <a:r>
              <a:rPr lang="en-US" baseline="0" dirty="0"/>
              <a:t>In this situation the SFA’s SY 2019-2020 weighted average price of $3.55 is less then the SY 2020-2021 weighted average price of $3.62. </a:t>
            </a:r>
          </a:p>
          <a:p>
            <a:endParaRPr lang="en-US" baseline="0" dirty="0"/>
          </a:p>
          <a:p>
            <a:r>
              <a:rPr lang="en-US" baseline="0" dirty="0"/>
              <a:t>To meet the SY 2020-2021 full weighted average price requirement of $3.62, the SFA would increase it lunch price by $0.07.</a:t>
            </a:r>
          </a:p>
          <a:p>
            <a:r>
              <a:rPr lang="en-US" baseline="0" dirty="0"/>
              <a:t>If the SFA chooses to raise it meet the optional price requirement of $3.60, then the SFA could increase its paid lunch price by $0.05.</a:t>
            </a:r>
          </a:p>
          <a:p>
            <a:r>
              <a:rPr lang="en-US" baseline="0" dirty="0"/>
              <a:t>Now lets assume this SFA will increase it lunch prices for the upcoming school year. </a:t>
            </a:r>
          </a:p>
          <a:p>
            <a:endParaRPr lang="en-US" baseline="0" dirty="0"/>
          </a:p>
          <a:p>
            <a:r>
              <a:rPr lang="en-US" baseline="0" dirty="0"/>
              <a:t>Please take a look at the Gray box (see yellow arrow)- “Required price increase for SY 2020-2021. This box can cause a lot of confusion for SFAs. They think this box refers to them and they are unable to raise their lunch prices over the amount in the box. In actuality this box is for USDA, according to USDA policy, USDA and state agency can only require that SFA increase their weighted average to 10 cents per year. But SFAs can only their own, voluntarily increase their prices. </a:t>
            </a:r>
          </a:p>
          <a:p>
            <a:endParaRPr lang="en-US" baseline="0" dirty="0"/>
          </a:p>
          <a:p>
            <a:r>
              <a:rPr lang="en-US" baseline="0" dirty="0"/>
              <a:t>Next scroll down to the bottom of the PLE Tool, and you will see “Step 3 (Optional but very helpful.)</a:t>
            </a:r>
          </a:p>
          <a:p>
            <a:endParaRPr lang="en-US" baseline="0" dirty="0"/>
          </a:p>
          <a:p>
            <a:r>
              <a:rPr lang="en-US" baseline="0" dirty="0"/>
              <a:t>Next click on the SY 20-21 Non Federal Calculator tab. </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6</a:t>
            </a:fld>
            <a:endParaRPr lang="en-US"/>
          </a:p>
        </p:txBody>
      </p:sp>
    </p:spTree>
    <p:extLst>
      <p:ext uri="{BB962C8B-B14F-4D97-AF65-F5344CB8AC3E}">
        <p14:creationId xmlns:p14="http://schemas.microsoft.com/office/powerpoint/2010/main" val="54645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bottom of this SY 20-21 Price Calculator tab is a pricing estimation calculator that will assist the SFA(s) with the calculation of charging different prices to meet the price requirements. First start by coping the monthly # of paid lunches in the SY 2020-2021 Weighted Average Price Calculator (middle section of this page) to the Pricing Estimation Calculator. Next in the “Next in the Paid Lunch Price” enter different lunch prices. There will be many combination of price increases that could equal or exceed the Weighted Average Price $3.62. The SFA does not have to do an equal price increase for the different grade levels. Example, it could choose to increase the elementary price or the high school price or both.</a:t>
            </a:r>
          </a:p>
          <a:p>
            <a:endParaRPr lang="en-US" baseline="0" dirty="0"/>
          </a:p>
          <a:p>
            <a:endParaRPr lang="en-US" baseline="0" dirty="0"/>
          </a:p>
          <a:p>
            <a:r>
              <a:rPr lang="en-US" baseline="0" dirty="0"/>
              <a:t>The SFA will then choose which price is right for its school. In this example, the new SY 2020-2021 lunch price is $3.60 Elementary School and $3.70 High School and the weighted average is $3.65 (see red circle).</a:t>
            </a:r>
          </a:p>
          <a:p>
            <a:endParaRPr lang="en-US" baseline="0" dirty="0"/>
          </a:p>
          <a:p>
            <a:r>
              <a:rPr lang="en-US" baseline="0" dirty="0"/>
              <a:t>Next click on the SY 2020-2021 REPORT tab</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7</a:t>
            </a:fld>
            <a:endParaRPr lang="en-US"/>
          </a:p>
        </p:txBody>
      </p:sp>
    </p:spTree>
    <p:extLst>
      <p:ext uri="{BB962C8B-B14F-4D97-AF65-F5344CB8AC3E}">
        <p14:creationId xmlns:p14="http://schemas.microsoft.com/office/powerpoint/2010/main" val="170105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inform the state agency how they will meet the paid lunch equity requirement. They do that by selecting one of the five options from the pull down menu (see green arrow). Because this SFA  has chosen to adjust their lunch price they will select “Increase SY 2020-2021 average weighted price” (see green arrow).</a:t>
            </a:r>
          </a:p>
          <a:p>
            <a:endParaRPr lang="en-US" baseline="0" dirty="0"/>
          </a:p>
          <a:p>
            <a:r>
              <a:rPr lang="en-US" baseline="0" dirty="0"/>
              <a:t>In the peach cell under the Average Weighted Price Adjustment enter the new average weighted price for SY 2020-2021 (see blue arrow). From the previous slide the new average weighted price for SY 2020-2021 was $3.65.</a:t>
            </a:r>
          </a:p>
          <a:p>
            <a:endParaRPr lang="en-US" baseline="0" dirty="0"/>
          </a:p>
          <a:p>
            <a:pPr defTabSz="933237">
              <a:defRPr/>
            </a:pPr>
            <a:r>
              <a:rPr lang="en-US" baseline="0" dirty="0"/>
              <a:t>Next save a copy for your file. Then submit a copy of the PLE tool to HCNP. Include documentation (example, student handbook or menu) which identifies the paid lunch prices for SY 2020-2021</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8</a:t>
            </a:fld>
            <a:endParaRPr lang="en-US"/>
          </a:p>
        </p:txBody>
      </p:sp>
    </p:spTree>
    <p:extLst>
      <p:ext uri="{BB962C8B-B14F-4D97-AF65-F5344CB8AC3E}">
        <p14:creationId xmlns:p14="http://schemas.microsoft.com/office/powerpoint/2010/main" val="28864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Please contact Shaynee Moreno </a:t>
            </a:r>
            <a:r>
              <a:rPr lang="en-US" baseline="0" dirty="0"/>
              <a:t>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9</a:t>
            </a:fld>
            <a:endParaRPr lang="en-US" dirty="0">
              <a:solidFill>
                <a:srgbClr val="000000"/>
              </a:solidFill>
            </a:endParaRPr>
          </a:p>
        </p:txBody>
      </p:sp>
    </p:spTree>
    <p:extLst>
      <p:ext uri="{BB962C8B-B14F-4D97-AF65-F5344CB8AC3E}">
        <p14:creationId xmlns:p14="http://schemas.microsoft.com/office/powerpoint/2010/main" val="3712321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10/12/2020</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10/12/2020</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10/12/2020</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10/12/2020</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mailto:program.intake@usda.gov" TargetMode="Externa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hyperlink" Target="http://www.ascr.usda.gov/complaint_filing_cust.html" TargetMode="External"/><Relationship Id="rId5" Type="http://schemas.openxmlformats.org/officeDocument/2006/relationships/hyperlink" Target="http://www.ocio.usda.gov/sites/default/files/docs/2012/Complain_combined_6_8_12.pdf" TargetMode="External"/><Relationship Id="rId4" Type="http://schemas.openxmlformats.org/officeDocument/2006/relationships/notesSlide" Target="../notesSlides/notesSlide10.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hyperlink" Target="mailto:Shaynee.Moreno@notes.k12.hi.us" TargetMode="External"/><Relationship Id="rId5" Type="http://schemas.openxmlformats.org/officeDocument/2006/relationships/image" Target="../media/image1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662" y="609525"/>
            <a:ext cx="8785015" cy="3363685"/>
          </a:xfrm>
        </p:spPr>
        <p:txBody>
          <a:bodyPr>
            <a:normAutofit/>
          </a:bodyPr>
          <a:lstStyle/>
          <a:p>
            <a:r>
              <a:rPr lang="en-US" sz="6000" dirty="0"/>
              <a:t>Paid Lunch Equity</a:t>
            </a:r>
            <a:br>
              <a:rPr lang="en-US" dirty="0"/>
            </a:br>
            <a:r>
              <a:rPr lang="en-US" dirty="0"/>
              <a:t>PART 3</a:t>
            </a:r>
            <a:br>
              <a:rPr lang="en-US" dirty="0"/>
            </a:br>
            <a:r>
              <a:rPr lang="en-US" dirty="0"/>
              <a:t>price increase</a:t>
            </a:r>
          </a:p>
        </p:txBody>
      </p:sp>
      <p:sp>
        <p:nvSpPr>
          <p:cNvPr id="3" name="Subtitle 2"/>
          <p:cNvSpPr>
            <a:spLocks noGrp="1"/>
          </p:cNvSpPr>
          <p:nvPr>
            <p:ph type="subTitle" idx="1"/>
          </p:nvPr>
        </p:nvSpPr>
        <p:spPr>
          <a:xfrm>
            <a:off x="1876424" y="4294414"/>
            <a:ext cx="7593253" cy="963386"/>
          </a:xfrm>
        </p:spPr>
        <p:txBody>
          <a:bodyPr/>
          <a:lstStyle/>
          <a:p>
            <a:r>
              <a:rPr lang="en-US" dirty="0"/>
              <a:t>Hawaii Child Nutrition Programs </a:t>
            </a:r>
          </a:p>
          <a:p>
            <a:r>
              <a:rPr lang="en-US" dirty="0"/>
              <a:t>SY 2020-2021</a:t>
            </a:r>
          </a:p>
          <a:p>
            <a:endParaRPr lang="en-US" dirty="0"/>
          </a:p>
        </p:txBody>
      </p:sp>
      <p:pic>
        <p:nvPicPr>
          <p:cNvPr id="6" name="Picture 5">
            <a:extLst>
              <a:ext uri="{FF2B5EF4-FFF2-40B4-BE49-F238E27FC236}">
                <a16:creationId xmlns:a16="http://schemas.microsoft.com/office/drawing/2014/main" id="{8A913A7B-69CF-47A5-B5DD-7E274873C565}"/>
              </a:ext>
            </a:extLst>
          </p:cNvPr>
          <p:cNvPicPr>
            <a:picLocks noChangeAspect="1"/>
          </p:cNvPicPr>
          <p:nvPr/>
        </p:nvPicPr>
        <p:blipFill>
          <a:blip r:embed="rId5"/>
          <a:stretch>
            <a:fillRect/>
          </a:stretch>
        </p:blipFill>
        <p:spPr>
          <a:xfrm>
            <a:off x="0" y="5708908"/>
            <a:ext cx="1828800" cy="1079134"/>
          </a:xfrm>
          <a:prstGeom prst="rect">
            <a:avLst/>
          </a:prstGeom>
        </p:spPr>
      </p:pic>
      <p:pic>
        <p:nvPicPr>
          <p:cNvPr id="7" name="This presentation will focus on helping those SFAs">
            <a:hlinkClick r:id="" action="ppaction://media"/>
            <a:extLst>
              <a:ext uri="{FF2B5EF4-FFF2-40B4-BE49-F238E27FC236}">
                <a16:creationId xmlns:a16="http://schemas.microsoft.com/office/drawing/2014/main" id="{2DC9BFF4-F119-48AC-89BC-308681E69E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98200" y="5842000"/>
            <a:ext cx="609600" cy="609600"/>
          </a:xfrm>
          <a:prstGeom prst="rect">
            <a:avLst/>
          </a:prstGeom>
        </p:spPr>
      </p:pic>
    </p:spTree>
    <p:extLst>
      <p:ext uri="{BB962C8B-B14F-4D97-AF65-F5344CB8AC3E}">
        <p14:creationId xmlns:p14="http://schemas.microsoft.com/office/powerpoint/2010/main" val="2370968669"/>
      </p:ext>
    </p:extLst>
  </p:cSld>
  <p:clrMapOvr>
    <a:masterClrMapping/>
  </p:clrMapOvr>
  <mc:AlternateContent xmlns:mc="http://schemas.openxmlformats.org/markup-compatibility/2006">
    <mc:Choice xmlns:p14="http://schemas.microsoft.com/office/powerpoint/2010/main" Requires="p14">
      <p:transition p14:dur="10" advTm="10000"/>
    </mc:Choice>
    <mc:Fallback>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5233"/>
            <a:ext cx="9905998" cy="671439"/>
          </a:xfrm>
        </p:spPr>
        <p:txBody>
          <a:bodyPr>
            <a:noAutofit/>
          </a:bodyPr>
          <a:lstStyle/>
          <a:p>
            <a:r>
              <a:rPr lang="en-US" dirty="0"/>
              <a:t>Nondiscrimination Statement</a:t>
            </a:r>
          </a:p>
        </p:txBody>
      </p:sp>
      <p:sp>
        <p:nvSpPr>
          <p:cNvPr id="3" name="Content Placeholder 2"/>
          <p:cNvSpPr>
            <a:spLocks noGrp="1"/>
          </p:cNvSpPr>
          <p:nvPr>
            <p:ph idx="1"/>
          </p:nvPr>
        </p:nvSpPr>
        <p:spPr>
          <a:xfrm>
            <a:off x="914400" y="1246910"/>
            <a:ext cx="9976338" cy="5205376"/>
          </a:xfrm>
        </p:spPr>
        <p:txBody>
          <a:bodyPr>
            <a:normAutofit fontScale="70000" lnSpcReduction="20000"/>
          </a:bodyPr>
          <a:lstStyle/>
          <a:p>
            <a:pPr marL="0" indent="0">
              <a:lnSpc>
                <a:spcPct val="115000"/>
              </a:lnSpc>
              <a:spcAft>
                <a:spcPts val="1000"/>
              </a:spcAft>
              <a:buNone/>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a:p>
          <a:p>
            <a:pPr marL="0" indent="0">
              <a:buNone/>
            </a:pPr>
            <a:r>
              <a:rPr lang="en-US" dirty="0"/>
              <a:t>To file a program complaint of discrimination, complete the </a:t>
            </a:r>
            <a:r>
              <a:rPr lang="en-US" u="sng" dirty="0"/>
              <a:t>USDA Program </a:t>
            </a:r>
            <a:r>
              <a:rPr lang="en-US" u="sng" dirty="0" err="1"/>
              <a:t>Discrimintion</a:t>
            </a:r>
            <a:r>
              <a:rPr lang="en-US" dirty="0"/>
              <a:t> </a:t>
            </a:r>
            <a:r>
              <a:rPr lang="en-US" u="sng" dirty="0"/>
              <a:t>Complaint Form</a:t>
            </a:r>
            <a:r>
              <a:rPr lang="en-US" dirty="0"/>
              <a:t>, (AD-3027) found online at: </a:t>
            </a:r>
            <a:endParaRPr lang="en-US" dirty="0">
              <a:hlinkClick r:id="rId5"/>
            </a:endParaRPr>
          </a:p>
          <a:p>
            <a:pPr marL="0" indent="0">
              <a:buNone/>
            </a:pPr>
            <a:r>
              <a:rPr lang="en-US" u="sng" dirty="0"/>
              <a:t>http://www.ascr.usda.gov/complaint_filing_cust.html</a:t>
            </a:r>
            <a:r>
              <a:rPr lang="en-US" dirty="0"/>
              <a:t>,  and at any USDA office, or write a letter addressed to USDA and provide in the letter all of the information requested in the form. To request a copy of the complaint form, call (866) 632-9992. Submit your completed form or letter to USDA by:</a:t>
            </a:r>
            <a:endParaRPr lang="en-US" dirty="0">
              <a:hlinkClick r:id="rId6"/>
            </a:endParaRPr>
          </a:p>
          <a:p>
            <a:endParaRPr lang="en-US" dirty="0"/>
          </a:p>
          <a:p>
            <a:pPr marL="0" indent="0">
              <a:buNone/>
            </a:pPr>
            <a:r>
              <a:rPr lang="en-US" spc="-100" dirty="0"/>
              <a:t>1)	mail: U.S. Department of Agriculture</a:t>
            </a:r>
          </a:p>
          <a:p>
            <a:pPr marL="0" indent="0">
              <a:buNone/>
            </a:pPr>
            <a:r>
              <a:rPr lang="en-US" spc="-100" dirty="0"/>
              <a:t>	Office of the Assistant Secretary for Civil Rights </a:t>
            </a:r>
          </a:p>
          <a:p>
            <a:pPr marL="0" indent="0">
              <a:buNone/>
            </a:pPr>
            <a:r>
              <a:rPr lang="en-US" spc="-100" dirty="0"/>
              <a:t>	1400 Independence Avenue, SW</a:t>
            </a:r>
          </a:p>
          <a:p>
            <a:pPr marL="0" indent="0">
              <a:buNone/>
            </a:pPr>
            <a:r>
              <a:rPr lang="en-US" spc="-100" dirty="0"/>
              <a:t>	Washington, D.C. 20250-9410;</a:t>
            </a:r>
          </a:p>
          <a:p>
            <a:pPr marL="0" indent="0">
              <a:buNone/>
            </a:pPr>
            <a:r>
              <a:rPr lang="en-US" spc="-100" dirty="0"/>
              <a:t>2)	fax: (202) 690-7442; or</a:t>
            </a:r>
          </a:p>
          <a:p>
            <a:pPr marL="0" indent="0">
              <a:buNone/>
            </a:pPr>
            <a:r>
              <a:rPr lang="en-US" spc="-100" dirty="0"/>
              <a:t>3)	email: </a:t>
            </a:r>
            <a:r>
              <a:rPr lang="en-US" u="sng" spc="-100" dirty="0"/>
              <a:t>program.intake@usda.gov</a:t>
            </a:r>
            <a:r>
              <a:rPr lang="en-US" spc="-100" dirty="0"/>
              <a:t> </a:t>
            </a:r>
            <a:endParaRPr lang="en-US" spc="-100" dirty="0">
              <a:hlinkClick r:id="rId7"/>
            </a:endParaRPr>
          </a:p>
          <a:p>
            <a:pPr marL="0" indent="0">
              <a:buNone/>
            </a:pPr>
            <a:r>
              <a:rPr lang="en-US" dirty="0"/>
              <a:t>						This institution is an equal opportunity provider.</a:t>
            </a:r>
          </a:p>
        </p:txBody>
      </p:sp>
      <p:pic>
        <p:nvPicPr>
          <p:cNvPr id="5" name="1 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90738" y="5964923"/>
            <a:ext cx="487363" cy="487363"/>
          </a:xfrm>
          <a:prstGeom prst="rect">
            <a:avLst/>
          </a:prstGeom>
        </p:spPr>
      </p:pic>
      <p:pic>
        <p:nvPicPr>
          <p:cNvPr id="4" name="Picture 3">
            <a:extLst>
              <a:ext uri="{FF2B5EF4-FFF2-40B4-BE49-F238E27FC236}">
                <a16:creationId xmlns:a16="http://schemas.microsoft.com/office/drawing/2014/main" id="{5AEECC4A-1ABC-4056-B648-F10F0D239697}"/>
              </a:ext>
            </a:extLst>
          </p:cNvPr>
          <p:cNvPicPr>
            <a:picLocks noChangeAspect="1"/>
          </p:cNvPicPr>
          <p:nvPr/>
        </p:nvPicPr>
        <p:blipFill>
          <a:blip r:embed="rId9"/>
          <a:stretch>
            <a:fillRect/>
          </a:stretch>
        </p:blipFill>
        <p:spPr>
          <a:xfrm>
            <a:off x="0" y="2"/>
            <a:ext cx="1141412" cy="1079134"/>
          </a:xfrm>
          <a:prstGeom prst="rect">
            <a:avLst/>
          </a:prstGeom>
        </p:spPr>
      </p:pic>
    </p:spTree>
    <p:extLst>
      <p:ext uri="{BB962C8B-B14F-4D97-AF65-F5344CB8AC3E}">
        <p14:creationId xmlns:p14="http://schemas.microsoft.com/office/powerpoint/2010/main" val="1583690156"/>
      </p:ext>
    </p:extLst>
  </p:cSld>
  <p:clrMapOvr>
    <a:masterClrMapping/>
  </p:clrMapOvr>
  <mc:AlternateContent xmlns:mc="http://schemas.openxmlformats.org/markup-compatibility/2006">
    <mc:Choice xmlns:p14="http://schemas.microsoft.com/office/powerpoint/2010/main" Requires="p14">
      <p:transition p14:dur="15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USDA PAID LUNCH EQUITY TOOL GUIDELINES</a:t>
            </a:r>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31828" y="391885"/>
            <a:ext cx="2460171" cy="2163218"/>
          </a:xfrm>
        </p:spPr>
      </p:pic>
      <p:sp>
        <p:nvSpPr>
          <p:cNvPr id="12" name="Rectangle 11"/>
          <p:cNvSpPr/>
          <p:nvPr/>
        </p:nvSpPr>
        <p:spPr>
          <a:xfrm>
            <a:off x="1411564" y="2449847"/>
            <a:ext cx="7746274" cy="2031325"/>
          </a:xfrm>
          <a:prstGeom prst="rect">
            <a:avLst/>
          </a:prstGeom>
        </p:spPr>
        <p:txBody>
          <a:bodyPr wrap="square">
            <a:spAutoFit/>
          </a:bodyPr>
          <a:lstStyle/>
          <a:p>
            <a:r>
              <a:rPr lang="en-US" dirty="0">
                <a:solidFill>
                  <a:srgbClr val="000000"/>
                </a:solidFill>
                <a:latin typeface="Calibri" panose="020F0502020204030204" pitchFamily="34" charset="0"/>
              </a:rPr>
              <a:t>Consistent with the terms of the Act, policy memorandum </a:t>
            </a:r>
            <a:r>
              <a:rPr lang="en-US" i="1" dirty="0">
                <a:solidFill>
                  <a:srgbClr val="000000"/>
                </a:solidFill>
                <a:latin typeface="Calibri" panose="020F0502020204030204" pitchFamily="34" charset="0"/>
              </a:rPr>
              <a:t>SP 12-2018 Paid Lunch Equity: Guidance for School Year 2018-19</a:t>
            </a:r>
            <a:r>
              <a:rPr lang="en-US" dirty="0">
                <a:solidFill>
                  <a:srgbClr val="000000"/>
                </a:solidFill>
                <a:latin typeface="Calibri" panose="020F0502020204030204" pitchFamily="34" charset="0"/>
              </a:rPr>
              <a:t> provides notice that </a:t>
            </a:r>
            <a:r>
              <a:rPr lang="en-US" b="1" dirty="0">
                <a:solidFill>
                  <a:srgbClr val="000000"/>
                </a:solidFill>
                <a:latin typeface="Calibri" panose="020F0502020204030204" pitchFamily="34" charset="0"/>
              </a:rPr>
              <a:t>any SFA</a:t>
            </a:r>
            <a:r>
              <a:rPr lang="en-US" dirty="0">
                <a:solidFill>
                  <a:srgbClr val="000000"/>
                </a:solidFill>
                <a:latin typeface="Calibri" panose="020F0502020204030204" pitchFamily="34" charset="0"/>
              </a:rPr>
              <a:t> with a positive or zero balance in its nonprofit school food service account as of </a:t>
            </a:r>
            <a:r>
              <a:rPr lang="en-US" b="1" dirty="0">
                <a:solidFill>
                  <a:srgbClr val="000000"/>
                </a:solidFill>
                <a:latin typeface="Calibri" panose="020F0502020204030204" pitchFamily="34" charset="0"/>
              </a:rPr>
              <a:t>January 31, 2020</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is exempt from PLE requirements</a:t>
            </a:r>
            <a:r>
              <a:rPr lang="en-US" dirty="0">
                <a:solidFill>
                  <a:srgbClr val="000000"/>
                </a:solidFill>
                <a:latin typeface="Calibri" panose="020F0502020204030204" pitchFamily="34" charset="0"/>
              </a:rPr>
              <a:t> found at 7 CFR 210.14(e) for school year (SY) 2019-20. SFAs that had a negative balance in the nonprofit school food service account as of January 31, 2020 must follow PLE requirements when establishing their prices for paid lunches in SY 2020-21. </a:t>
            </a:r>
            <a:endParaRPr lang="en-US" dirty="0"/>
          </a:p>
        </p:txBody>
      </p:sp>
      <p:pic>
        <p:nvPicPr>
          <p:cNvPr id="4" name="Picture 3">
            <a:extLst>
              <a:ext uri="{FF2B5EF4-FFF2-40B4-BE49-F238E27FC236}">
                <a16:creationId xmlns:a16="http://schemas.microsoft.com/office/drawing/2014/main" id="{48BA64EE-D04C-4A76-8CCA-512CCF96994D}"/>
              </a:ext>
            </a:extLst>
          </p:cNvPr>
          <p:cNvPicPr>
            <a:picLocks noChangeAspect="1"/>
          </p:cNvPicPr>
          <p:nvPr/>
        </p:nvPicPr>
        <p:blipFill>
          <a:blip r:embed="rId6"/>
          <a:stretch>
            <a:fillRect/>
          </a:stretch>
        </p:blipFill>
        <p:spPr>
          <a:xfrm>
            <a:off x="0" y="2"/>
            <a:ext cx="1295400" cy="1079134"/>
          </a:xfrm>
          <a:prstGeom prst="rect">
            <a:avLst/>
          </a:prstGeom>
        </p:spPr>
      </p:pic>
      <p:pic>
        <p:nvPicPr>
          <p:cNvPr id="7" name="Consistent with the terms of the Act, policy memor">
            <a:hlinkClick r:id="" action="ppaction://media"/>
            <a:extLst>
              <a:ext uri="{FF2B5EF4-FFF2-40B4-BE49-F238E27FC236}">
                <a16:creationId xmlns:a16="http://schemas.microsoft.com/office/drawing/2014/main" id="{1267C5E8-14A1-4FD9-8205-057258341A2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01400" y="6032500"/>
            <a:ext cx="609600" cy="609600"/>
          </a:xfrm>
          <a:prstGeom prst="rect">
            <a:avLst/>
          </a:prstGeom>
        </p:spPr>
      </p:pic>
    </p:spTree>
    <p:extLst>
      <p:ext uri="{BB962C8B-B14F-4D97-AF65-F5344CB8AC3E}">
        <p14:creationId xmlns:p14="http://schemas.microsoft.com/office/powerpoint/2010/main" val="964487227"/>
      </p:ext>
    </p:extLst>
  </p:cSld>
  <p:clrMapOvr>
    <a:masterClrMapping/>
  </p:clrMapOvr>
  <mc:AlternateContent xmlns:mc="http://schemas.openxmlformats.org/markup-compatibility/2006">
    <mc:Choice xmlns:p14="http://schemas.microsoft.com/office/powerpoint/2010/main" Requires="p14">
      <p:transition spd="slow" p14:dur="2000" advTm="47000"/>
    </mc:Choice>
    <mc:Fallback>
      <p:transition spd="slow" advTm="4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1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759" y="301083"/>
            <a:ext cx="5841045" cy="646771"/>
          </a:xfrm>
        </p:spPr>
        <p:txBody>
          <a:bodyPr>
            <a:noAutofit/>
          </a:bodyPr>
          <a:lstStyle/>
          <a:p>
            <a:r>
              <a:rPr lang="en-US" dirty="0"/>
              <a:t>PLE INSTRUCTIONS TAB</a:t>
            </a:r>
            <a:br>
              <a:rPr lang="en-US" dirty="0"/>
            </a:br>
            <a:endParaRPr lang="en-US" dirty="0"/>
          </a:p>
        </p:txBody>
      </p:sp>
      <p:pic>
        <p:nvPicPr>
          <p:cNvPr id="3" name="Picture 2"/>
          <p:cNvPicPr>
            <a:picLocks noChangeAspect="1"/>
          </p:cNvPicPr>
          <p:nvPr/>
        </p:nvPicPr>
        <p:blipFill>
          <a:blip r:embed="rId5"/>
          <a:stretch>
            <a:fillRect/>
          </a:stretch>
        </p:blipFill>
        <p:spPr>
          <a:xfrm>
            <a:off x="1041673" y="1513653"/>
            <a:ext cx="8658225" cy="3609975"/>
          </a:xfrm>
          <a:prstGeom prst="rect">
            <a:avLst/>
          </a:prstGeom>
        </p:spPr>
      </p:pic>
      <p:pic>
        <p:nvPicPr>
          <p:cNvPr id="6" name="Picture 5">
            <a:extLst>
              <a:ext uri="{FF2B5EF4-FFF2-40B4-BE49-F238E27FC236}">
                <a16:creationId xmlns:a16="http://schemas.microsoft.com/office/drawing/2014/main" id="{BCFE6A3E-0575-46EC-8F3F-C4B014090C1F}"/>
              </a:ext>
            </a:extLst>
          </p:cNvPr>
          <p:cNvPicPr>
            <a:picLocks noChangeAspect="1"/>
          </p:cNvPicPr>
          <p:nvPr/>
        </p:nvPicPr>
        <p:blipFill>
          <a:blip r:embed="rId6"/>
          <a:stretch>
            <a:fillRect/>
          </a:stretch>
        </p:blipFill>
        <p:spPr>
          <a:xfrm>
            <a:off x="0" y="2"/>
            <a:ext cx="1295400" cy="1079134"/>
          </a:xfrm>
          <a:prstGeom prst="rect">
            <a:avLst/>
          </a:prstGeom>
        </p:spPr>
      </p:pic>
      <p:pic>
        <p:nvPicPr>
          <p:cNvPr id="7" name="Lets begin on the instructions tab. It is advised">
            <a:hlinkClick r:id="" action="ppaction://media"/>
            <a:extLst>
              <a:ext uri="{FF2B5EF4-FFF2-40B4-BE49-F238E27FC236}">
                <a16:creationId xmlns:a16="http://schemas.microsoft.com/office/drawing/2014/main" id="{0466AB7B-4948-4CA8-AFCD-ABB88750600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88700" y="5892800"/>
            <a:ext cx="609600" cy="609600"/>
          </a:xfrm>
          <a:prstGeom prst="rect">
            <a:avLst/>
          </a:prstGeom>
        </p:spPr>
      </p:pic>
    </p:spTree>
    <p:extLst>
      <p:ext uri="{BB962C8B-B14F-4D97-AF65-F5344CB8AC3E}">
        <p14:creationId xmlns:p14="http://schemas.microsoft.com/office/powerpoint/2010/main" val="2998009509"/>
      </p:ext>
    </p:extLst>
  </p:cSld>
  <p:clrMapOvr>
    <a:masterClrMapping/>
  </p:clrMapOvr>
  <mc:AlternateContent xmlns:mc="http://schemas.openxmlformats.org/markup-compatibility/2006">
    <mc:Choice xmlns:p14="http://schemas.microsoft.com/office/powerpoint/2010/main" Requires="p14">
      <p:transition p14:dur="150" advTm="18000"/>
    </mc:Choice>
    <mc:Fallback>
      <p:transition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62963" y="186066"/>
            <a:ext cx="8585078" cy="1642735"/>
          </a:xfrm>
        </p:spPr>
        <p:txBody>
          <a:bodyPr>
            <a:normAutofit/>
          </a:bodyPr>
          <a:lstStyle/>
          <a:p>
            <a:r>
              <a:rPr lang="en-US" dirty="0"/>
              <a:t>UNROUNDED REQUIREMENT FINDER TAB</a:t>
            </a:r>
          </a:p>
        </p:txBody>
      </p:sp>
      <p:sp>
        <p:nvSpPr>
          <p:cNvPr id="14" name="Right Arrow 13"/>
          <p:cNvSpPr/>
          <p:nvPr/>
        </p:nvSpPr>
        <p:spPr>
          <a:xfrm>
            <a:off x="1362963" y="4596698"/>
            <a:ext cx="996043" cy="440872"/>
          </a:xfrm>
          <a:prstGeom prst="rightArrow">
            <a:avLst/>
          </a:prstGeom>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2569780" y="1284923"/>
            <a:ext cx="3962400" cy="4486275"/>
          </a:xfrm>
          <a:prstGeom prst="rect">
            <a:avLst/>
          </a:prstGeom>
        </p:spPr>
      </p:pic>
      <p:pic>
        <p:nvPicPr>
          <p:cNvPr id="3" name="Picture 2">
            <a:extLst>
              <a:ext uri="{FF2B5EF4-FFF2-40B4-BE49-F238E27FC236}">
                <a16:creationId xmlns:a16="http://schemas.microsoft.com/office/drawing/2014/main" id="{F1322574-C280-49CF-95CF-59D93D536B4B}"/>
              </a:ext>
            </a:extLst>
          </p:cNvPr>
          <p:cNvPicPr>
            <a:picLocks noChangeAspect="1"/>
          </p:cNvPicPr>
          <p:nvPr/>
        </p:nvPicPr>
        <p:blipFill>
          <a:blip r:embed="rId6"/>
          <a:stretch>
            <a:fillRect/>
          </a:stretch>
        </p:blipFill>
        <p:spPr>
          <a:xfrm>
            <a:off x="0" y="2"/>
            <a:ext cx="1295400" cy="1079134"/>
          </a:xfrm>
          <a:prstGeom prst="rect">
            <a:avLst/>
          </a:prstGeom>
        </p:spPr>
      </p:pic>
      <p:pic>
        <p:nvPicPr>
          <p:cNvPr id="5" name="If you have S Y 19 20 unrounded price requirement,">
            <a:hlinkClick r:id="" action="ppaction://media"/>
            <a:extLst>
              <a:ext uri="{FF2B5EF4-FFF2-40B4-BE49-F238E27FC236}">
                <a16:creationId xmlns:a16="http://schemas.microsoft.com/office/drawing/2014/main" id="{C606775D-C398-4DB3-A54D-ED82A4A6ED0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85500" y="5771198"/>
            <a:ext cx="609600" cy="609600"/>
          </a:xfrm>
          <a:prstGeom prst="rect">
            <a:avLst/>
          </a:prstGeom>
        </p:spPr>
      </p:pic>
    </p:spTree>
    <p:extLst>
      <p:ext uri="{BB962C8B-B14F-4D97-AF65-F5344CB8AC3E}">
        <p14:creationId xmlns:p14="http://schemas.microsoft.com/office/powerpoint/2010/main" val="3067264476"/>
      </p:ext>
    </p:extLst>
  </p:cSld>
  <p:clrMapOvr>
    <a:masterClrMapping/>
  </p:clrMapOvr>
  <mc:AlternateContent xmlns:mc="http://schemas.openxmlformats.org/markup-compatibility/2006">
    <mc:Choice xmlns:p14="http://schemas.microsoft.com/office/powerpoint/2010/main" Requires="p14">
      <p:transition p14:dur="150" advTm="43000"/>
    </mc:Choice>
    <mc:Fallback>
      <p:transition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1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4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640" y="297536"/>
            <a:ext cx="7493938" cy="2986328"/>
          </a:xfrm>
        </p:spPr>
        <p:txBody>
          <a:bodyPr/>
          <a:lstStyle/>
          <a:p>
            <a:r>
              <a:rPr lang="en-US" dirty="0"/>
              <a:t>SY 20-21 PRICE CALCULATOR TAB</a:t>
            </a:r>
          </a:p>
        </p:txBody>
      </p:sp>
      <p:pic>
        <p:nvPicPr>
          <p:cNvPr id="5" name="Picture 4"/>
          <p:cNvPicPr>
            <a:picLocks noChangeAspect="1"/>
          </p:cNvPicPr>
          <p:nvPr/>
        </p:nvPicPr>
        <p:blipFill>
          <a:blip r:embed="rId5"/>
          <a:stretch>
            <a:fillRect/>
          </a:stretch>
        </p:blipFill>
        <p:spPr>
          <a:xfrm>
            <a:off x="1997249" y="1438406"/>
            <a:ext cx="6343650" cy="3505200"/>
          </a:xfrm>
          <a:prstGeom prst="rect">
            <a:avLst/>
          </a:prstGeom>
        </p:spPr>
      </p:pic>
      <p:pic>
        <p:nvPicPr>
          <p:cNvPr id="3" name="Picture 2">
            <a:extLst>
              <a:ext uri="{FF2B5EF4-FFF2-40B4-BE49-F238E27FC236}">
                <a16:creationId xmlns:a16="http://schemas.microsoft.com/office/drawing/2014/main" id="{D29EF42B-F7A1-441C-A934-7D80CE395B15}"/>
              </a:ext>
            </a:extLst>
          </p:cNvPr>
          <p:cNvPicPr>
            <a:picLocks noChangeAspect="1"/>
          </p:cNvPicPr>
          <p:nvPr/>
        </p:nvPicPr>
        <p:blipFill>
          <a:blip r:embed="rId6"/>
          <a:stretch>
            <a:fillRect/>
          </a:stretch>
        </p:blipFill>
        <p:spPr>
          <a:xfrm>
            <a:off x="0" y="2"/>
            <a:ext cx="1295400" cy="1079134"/>
          </a:xfrm>
          <a:prstGeom prst="rect">
            <a:avLst/>
          </a:prstGeom>
        </p:spPr>
      </p:pic>
      <p:pic>
        <p:nvPicPr>
          <p:cNvPr id="7" name="At the top of the S Y 20 21 Price Calculator, it s">
            <a:hlinkClick r:id="" action="ppaction://media"/>
            <a:extLst>
              <a:ext uri="{FF2B5EF4-FFF2-40B4-BE49-F238E27FC236}">
                <a16:creationId xmlns:a16="http://schemas.microsoft.com/office/drawing/2014/main" id="{6D03C122-A517-4059-ABE6-AB3EB884EAC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918200"/>
            <a:ext cx="609600" cy="609600"/>
          </a:xfrm>
          <a:prstGeom prst="rect">
            <a:avLst/>
          </a:prstGeom>
        </p:spPr>
      </p:pic>
    </p:spTree>
    <p:extLst>
      <p:ext uri="{BB962C8B-B14F-4D97-AF65-F5344CB8AC3E}">
        <p14:creationId xmlns:p14="http://schemas.microsoft.com/office/powerpoint/2010/main" val="3686813519"/>
      </p:ext>
    </p:extLst>
  </p:cSld>
  <p:clrMapOvr>
    <a:masterClrMapping/>
  </p:clrMapOvr>
  <mc:AlternateContent xmlns:mc="http://schemas.openxmlformats.org/markup-compatibility/2006">
    <mc:Choice xmlns:p14="http://schemas.microsoft.com/office/powerpoint/2010/main" Requires="p14">
      <p:transition spd="slow" p14:dur="2000" advTm="50000"/>
    </mc:Choice>
    <mc:Fallback>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8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27" y="299939"/>
            <a:ext cx="6551129" cy="741784"/>
          </a:xfrm>
        </p:spPr>
        <p:txBody>
          <a:bodyPr>
            <a:normAutofit fontScale="90000"/>
          </a:bodyPr>
          <a:lstStyle/>
          <a:p>
            <a:r>
              <a:rPr lang="en-US" dirty="0"/>
              <a:t>SY 2019-2020 PRICE CALCULATOR</a:t>
            </a:r>
          </a:p>
        </p:txBody>
      </p:sp>
      <p:sp>
        <p:nvSpPr>
          <p:cNvPr id="9" name="Left Arrow 8"/>
          <p:cNvSpPr/>
          <p:nvPr/>
        </p:nvSpPr>
        <p:spPr>
          <a:xfrm>
            <a:off x="9766097" y="5138091"/>
            <a:ext cx="601883" cy="21984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1534729" y="1218695"/>
            <a:ext cx="7922422" cy="4768347"/>
          </a:xfrm>
          <a:prstGeom prst="rect">
            <a:avLst/>
          </a:prstGeom>
        </p:spPr>
      </p:pic>
      <p:sp>
        <p:nvSpPr>
          <p:cNvPr id="5" name="Up Arrow 4"/>
          <p:cNvSpPr/>
          <p:nvPr/>
        </p:nvSpPr>
        <p:spPr>
          <a:xfrm>
            <a:off x="4497168" y="2726239"/>
            <a:ext cx="404446" cy="73855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3060933" y="2726239"/>
            <a:ext cx="404446" cy="7385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850668" y="3095516"/>
            <a:ext cx="457200" cy="77372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9812630" y="5683170"/>
            <a:ext cx="601883" cy="21984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E36619-958C-416E-8DA4-6151B1BFA37E}"/>
              </a:ext>
            </a:extLst>
          </p:cNvPr>
          <p:cNvPicPr>
            <a:picLocks noChangeAspect="1"/>
          </p:cNvPicPr>
          <p:nvPr/>
        </p:nvPicPr>
        <p:blipFill>
          <a:blip r:embed="rId6"/>
          <a:stretch>
            <a:fillRect/>
          </a:stretch>
        </p:blipFill>
        <p:spPr>
          <a:xfrm>
            <a:off x="0" y="2"/>
            <a:ext cx="1295400" cy="1079134"/>
          </a:xfrm>
          <a:prstGeom prst="rect">
            <a:avLst/>
          </a:prstGeom>
        </p:spPr>
      </p:pic>
      <p:pic>
        <p:nvPicPr>
          <p:cNvPr id="12" name="To calculate the S Y 19 20 Weighted Average Price(1)">
            <a:hlinkClick r:id="" action="ppaction://media"/>
            <a:extLst>
              <a:ext uri="{FF2B5EF4-FFF2-40B4-BE49-F238E27FC236}">
                <a16:creationId xmlns:a16="http://schemas.microsoft.com/office/drawing/2014/main" id="{E0832540-AE02-4562-80F0-E67B9F1BC6F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77600" y="5987042"/>
            <a:ext cx="609600" cy="609600"/>
          </a:xfrm>
          <a:prstGeom prst="rect">
            <a:avLst/>
          </a:prstGeom>
        </p:spPr>
      </p:pic>
    </p:spTree>
    <p:extLst>
      <p:ext uri="{BB962C8B-B14F-4D97-AF65-F5344CB8AC3E}">
        <p14:creationId xmlns:p14="http://schemas.microsoft.com/office/powerpoint/2010/main" val="2644598255"/>
      </p:ext>
    </p:extLst>
  </p:cSld>
  <p:clrMapOvr>
    <a:masterClrMapping/>
  </p:clrMapOvr>
  <mc:AlternateContent xmlns:mc="http://schemas.openxmlformats.org/markup-compatibility/2006">
    <mc:Choice xmlns:p14="http://schemas.microsoft.com/office/powerpoint/2010/main" Requires="p14">
      <p:transition spd="slow" p14:dur="2000" advTm="132000"/>
    </mc:Choice>
    <mc:Fallback>
      <p:transition spd="slow" advTm="13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00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023" y="322546"/>
            <a:ext cx="7463825" cy="842375"/>
          </a:xfrm>
        </p:spPr>
        <p:txBody>
          <a:bodyPr>
            <a:normAutofit/>
          </a:bodyPr>
          <a:lstStyle/>
          <a:p>
            <a:r>
              <a:rPr lang="en-US" dirty="0"/>
              <a:t>SY 20-21 PRICE CALCULATOR TAB</a:t>
            </a:r>
          </a:p>
        </p:txBody>
      </p:sp>
      <p:pic>
        <p:nvPicPr>
          <p:cNvPr id="4" name="Picture 3"/>
          <p:cNvPicPr>
            <a:picLocks noChangeAspect="1"/>
          </p:cNvPicPr>
          <p:nvPr/>
        </p:nvPicPr>
        <p:blipFill>
          <a:blip r:embed="rId5"/>
          <a:stretch>
            <a:fillRect/>
          </a:stretch>
        </p:blipFill>
        <p:spPr>
          <a:xfrm>
            <a:off x="1549835" y="1344786"/>
            <a:ext cx="8107732" cy="4143375"/>
          </a:xfrm>
          <a:prstGeom prst="rect">
            <a:avLst/>
          </a:prstGeom>
        </p:spPr>
      </p:pic>
      <p:sp>
        <p:nvSpPr>
          <p:cNvPr id="6" name="Oval 5"/>
          <p:cNvSpPr/>
          <p:nvPr/>
        </p:nvSpPr>
        <p:spPr>
          <a:xfrm>
            <a:off x="7682630" y="4853834"/>
            <a:ext cx="1640910" cy="8141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45BAAB-41B2-45FD-9A77-6993C578A9C9}"/>
              </a:ext>
            </a:extLst>
          </p:cNvPr>
          <p:cNvPicPr>
            <a:picLocks noChangeAspect="1"/>
          </p:cNvPicPr>
          <p:nvPr/>
        </p:nvPicPr>
        <p:blipFill>
          <a:blip r:embed="rId6"/>
          <a:stretch>
            <a:fillRect/>
          </a:stretch>
        </p:blipFill>
        <p:spPr>
          <a:xfrm>
            <a:off x="0" y="2"/>
            <a:ext cx="1295400" cy="1079134"/>
          </a:xfrm>
          <a:prstGeom prst="rect">
            <a:avLst/>
          </a:prstGeom>
        </p:spPr>
      </p:pic>
      <p:pic>
        <p:nvPicPr>
          <p:cNvPr id="8" name="At the bottom of this S Y 20 21 Price Calculator t">
            <a:hlinkClick r:id="" action="ppaction://media"/>
            <a:extLst>
              <a:ext uri="{FF2B5EF4-FFF2-40B4-BE49-F238E27FC236}">
                <a16:creationId xmlns:a16="http://schemas.microsoft.com/office/drawing/2014/main" id="{E4B404A3-55ED-4C65-9254-A4ACDA1331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25200" y="5829300"/>
            <a:ext cx="609600" cy="609600"/>
          </a:xfrm>
          <a:prstGeom prst="rect">
            <a:avLst/>
          </a:prstGeom>
        </p:spPr>
      </p:pic>
    </p:spTree>
    <p:extLst>
      <p:ext uri="{BB962C8B-B14F-4D97-AF65-F5344CB8AC3E}">
        <p14:creationId xmlns:p14="http://schemas.microsoft.com/office/powerpoint/2010/main" val="4182680031"/>
      </p:ext>
    </p:extLst>
  </p:cSld>
  <p:clrMapOvr>
    <a:masterClrMapping/>
  </p:clrMapOvr>
  <mc:AlternateContent xmlns:mc="http://schemas.openxmlformats.org/markup-compatibility/2006">
    <mc:Choice xmlns:p14="http://schemas.microsoft.com/office/powerpoint/2010/main" Requires="p14">
      <p:transition spd="slow" p14:dur="2000" advTm="73000"/>
    </mc:Choice>
    <mc:Fallback>
      <p:transition spd="slow" advTm="7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2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23" y="445390"/>
            <a:ext cx="9905998" cy="703385"/>
          </a:xfrm>
        </p:spPr>
        <p:txBody>
          <a:bodyPr/>
          <a:lstStyle/>
          <a:p>
            <a:r>
              <a:rPr lang="en-US" dirty="0"/>
              <a:t>SY 2020-2021 REPORT TAB</a:t>
            </a:r>
          </a:p>
        </p:txBody>
      </p:sp>
      <p:pic>
        <p:nvPicPr>
          <p:cNvPr id="7" name="Picture 6"/>
          <p:cNvPicPr>
            <a:picLocks noChangeAspect="1"/>
          </p:cNvPicPr>
          <p:nvPr/>
        </p:nvPicPr>
        <p:blipFill>
          <a:blip r:embed="rId5"/>
          <a:stretch>
            <a:fillRect/>
          </a:stretch>
        </p:blipFill>
        <p:spPr>
          <a:xfrm>
            <a:off x="1300423" y="1906957"/>
            <a:ext cx="8381918" cy="3219450"/>
          </a:xfrm>
          <a:prstGeom prst="rect">
            <a:avLst/>
          </a:prstGeom>
        </p:spPr>
      </p:pic>
      <p:sp>
        <p:nvSpPr>
          <p:cNvPr id="3" name="Left Arrow 2"/>
          <p:cNvSpPr/>
          <p:nvPr/>
        </p:nvSpPr>
        <p:spPr>
          <a:xfrm>
            <a:off x="8479843" y="2838101"/>
            <a:ext cx="1019908" cy="5275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9785680" y="4598869"/>
            <a:ext cx="1019908" cy="52753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BE232-07AD-4313-8CB6-7DE97B3041CF}"/>
              </a:ext>
            </a:extLst>
          </p:cNvPr>
          <p:cNvPicPr>
            <a:picLocks noChangeAspect="1"/>
          </p:cNvPicPr>
          <p:nvPr/>
        </p:nvPicPr>
        <p:blipFill>
          <a:blip r:embed="rId6"/>
          <a:stretch>
            <a:fillRect/>
          </a:stretch>
        </p:blipFill>
        <p:spPr>
          <a:xfrm>
            <a:off x="0" y="2"/>
            <a:ext cx="1295400" cy="1079134"/>
          </a:xfrm>
          <a:prstGeom prst="rect">
            <a:avLst/>
          </a:prstGeom>
        </p:spPr>
      </p:pic>
      <p:pic>
        <p:nvPicPr>
          <p:cNvPr id="6" name="SFAs inform the state agency how they will meet th">
            <a:hlinkClick r:id="" action="ppaction://media"/>
            <a:extLst>
              <a:ext uri="{FF2B5EF4-FFF2-40B4-BE49-F238E27FC236}">
                <a16:creationId xmlns:a16="http://schemas.microsoft.com/office/drawing/2014/main" id="{78379E3F-2215-45F8-BAC5-087785E81B0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49000" y="5815710"/>
            <a:ext cx="609600" cy="609600"/>
          </a:xfrm>
          <a:prstGeom prst="rect">
            <a:avLst/>
          </a:prstGeom>
        </p:spPr>
      </p:pic>
    </p:spTree>
    <p:extLst>
      <p:ext uri="{BB962C8B-B14F-4D97-AF65-F5344CB8AC3E}">
        <p14:creationId xmlns:p14="http://schemas.microsoft.com/office/powerpoint/2010/main" val="3329293452"/>
      </p:ext>
    </p:extLst>
  </p:cSld>
  <p:clrMapOvr>
    <a:masterClrMapping/>
  </p:clrMapOvr>
  <mc:AlternateContent xmlns:mc="http://schemas.openxmlformats.org/markup-compatibility/2006">
    <mc:Choice xmlns:p14="http://schemas.microsoft.com/office/powerpoint/2010/main" Requires="p14">
      <p:transition spd="slow" p14:dur="2000" advTm="54000"/>
    </mc:Choice>
    <mc:Fallback>
      <p:transition spd="slow" advTm="5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lstStyle/>
          <a:p>
            <a:r>
              <a:rPr lang="en-US" dirty="0"/>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6503931" y="1040723"/>
            <a:ext cx="2770071" cy="2945158"/>
          </a:xfrm>
        </p:spPr>
      </p:pic>
      <p:sp>
        <p:nvSpPr>
          <p:cNvPr id="782339"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9</a:t>
            </a:fld>
            <a:endParaRPr lang="en-US" dirty="0">
              <a:solidFill>
                <a:srgbClr val="164C6C"/>
              </a:solidFill>
            </a:endParaRPr>
          </a:p>
        </p:txBody>
      </p:sp>
      <p:sp>
        <p:nvSpPr>
          <p:cNvPr id="2" name="TextBox 1"/>
          <p:cNvSpPr txBox="1"/>
          <p:nvPr/>
        </p:nvSpPr>
        <p:spPr>
          <a:xfrm>
            <a:off x="677334" y="1573145"/>
            <a:ext cx="5431918" cy="1938992"/>
          </a:xfrm>
          <a:prstGeom prst="rect">
            <a:avLst/>
          </a:prstGeom>
          <a:noFill/>
        </p:spPr>
        <p:txBody>
          <a:bodyPr wrap="square" rtlCol="0">
            <a:spAutoFit/>
          </a:bodyPr>
          <a:lstStyle/>
          <a:p>
            <a:r>
              <a:rPr lang="en-US" sz="2400" dirty="0">
                <a:solidFill>
                  <a:prstClr val="black"/>
                </a:solidFill>
              </a:rPr>
              <a:t>Contact:</a:t>
            </a:r>
          </a:p>
          <a:p>
            <a:r>
              <a:rPr lang="en-US" sz="2400" dirty="0">
                <a:solidFill>
                  <a:prstClr val="black"/>
                </a:solidFill>
              </a:rPr>
              <a:t>Shaynee Moreno</a:t>
            </a:r>
          </a:p>
          <a:p>
            <a:r>
              <a:rPr lang="en-US" sz="2400" dirty="0">
                <a:solidFill>
                  <a:prstClr val="black"/>
                </a:solidFill>
              </a:rPr>
              <a:t>Email: </a:t>
            </a:r>
            <a:r>
              <a:rPr lang="en-US" sz="2400" dirty="0">
                <a:solidFill>
                  <a:prstClr val="black"/>
                </a:solidFill>
                <a:hlinkClick r:id="rId6"/>
              </a:rPr>
              <a:t>Shaynee.Moreno@k12.hi.us</a:t>
            </a:r>
            <a:endParaRPr lang="en-US" sz="2400" dirty="0">
              <a:solidFill>
                <a:prstClr val="black"/>
              </a:solidFill>
            </a:endParaRPr>
          </a:p>
          <a:p>
            <a:endParaRPr lang="en-US" sz="2400" dirty="0">
              <a:solidFill>
                <a:prstClr val="black"/>
              </a:solidFill>
            </a:endParaRPr>
          </a:p>
          <a:p>
            <a:endParaRPr lang="en-US" sz="2400" dirty="0">
              <a:solidFill>
                <a:prstClr val="black"/>
              </a:solidFill>
            </a:endParaRPr>
          </a:p>
        </p:txBody>
      </p:sp>
      <p:pic>
        <p:nvPicPr>
          <p:cNvPr id="3" name="Picture 2">
            <a:extLst>
              <a:ext uri="{FF2B5EF4-FFF2-40B4-BE49-F238E27FC236}">
                <a16:creationId xmlns:a16="http://schemas.microsoft.com/office/drawing/2014/main" id="{BEFDAB67-9952-435A-BD17-1CF30B940794}"/>
              </a:ext>
            </a:extLst>
          </p:cNvPr>
          <p:cNvPicPr>
            <a:picLocks noChangeAspect="1"/>
          </p:cNvPicPr>
          <p:nvPr/>
        </p:nvPicPr>
        <p:blipFill>
          <a:blip r:embed="rId7"/>
          <a:stretch>
            <a:fillRect/>
          </a:stretch>
        </p:blipFill>
        <p:spPr>
          <a:xfrm>
            <a:off x="0" y="2"/>
            <a:ext cx="1295400" cy="1079134"/>
          </a:xfrm>
          <a:prstGeom prst="rect">
            <a:avLst/>
          </a:prstGeom>
        </p:spPr>
      </p:pic>
      <p:pic>
        <p:nvPicPr>
          <p:cNvPr id="5" name="Please contact Shaynee Moreno at the Hawaii Child">
            <a:hlinkClick r:id="" action="ppaction://media"/>
            <a:extLst>
              <a:ext uri="{FF2B5EF4-FFF2-40B4-BE49-F238E27FC236}">
                <a16:creationId xmlns:a16="http://schemas.microsoft.com/office/drawing/2014/main" id="{43EBE46C-BB41-47F3-92F7-CAF4D34D6D2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14100" y="5919124"/>
            <a:ext cx="609600" cy="609600"/>
          </a:xfrm>
          <a:prstGeom prst="rect">
            <a:avLst/>
          </a:prstGeom>
        </p:spPr>
      </p:pic>
    </p:spTree>
    <p:extLst>
      <p:ext uri="{BB962C8B-B14F-4D97-AF65-F5344CB8AC3E}">
        <p14:creationId xmlns:p14="http://schemas.microsoft.com/office/powerpoint/2010/main" val="3644964139"/>
      </p:ext>
    </p:extLst>
  </p:cSld>
  <p:clrMapOvr>
    <a:masterClrMapping/>
  </p:clrMapOvr>
  <mc:AlternateContent xmlns:mc="http://schemas.openxmlformats.org/markup-compatibility/2006">
    <mc:Choice xmlns:p14="http://schemas.microsoft.com/office/powerpoint/2010/main" Requires="p14">
      <p:transition p14:dur="150" advTm="7000"/>
    </mc:Choice>
    <mc:Fallback>
      <p:transition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~9516274</Template>
  <TotalTime>163</TotalTime>
  <Words>1578</Words>
  <Application>Microsoft Office PowerPoint</Application>
  <PresentationFormat>Widescreen</PresentationFormat>
  <Paragraphs>83</Paragraphs>
  <Slides>10</Slides>
  <Notes>10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Trebuchet MS</vt:lpstr>
      <vt:lpstr>Wingdings 3</vt:lpstr>
      <vt:lpstr>HCNP-Template02</vt:lpstr>
      <vt:lpstr>Paid Lunch Equity PART 3 price increase</vt:lpstr>
      <vt:lpstr>NEW USDA PAID LUNCH EQUITY TOOL GUIDELINES</vt:lpstr>
      <vt:lpstr>PLE INSTRUCTIONS TAB </vt:lpstr>
      <vt:lpstr>UNROUNDED REQUIREMENT FINDER TAB</vt:lpstr>
      <vt:lpstr>SY 20-21 PRICE CALCULATOR TAB</vt:lpstr>
      <vt:lpstr>SY 2019-2020 PRICE CALCULATOR</vt:lpstr>
      <vt:lpstr>SY 20-21 PRICE CALCULATOR TAB</vt:lpstr>
      <vt:lpstr>SY 2020-2021 REPORT TAB</vt:lpstr>
      <vt:lpstr>QUESTIONS?</vt:lpstr>
      <vt:lpstr>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Shaynee Moreno</dc:creator>
  <cp:lastModifiedBy>asawai5@ msn.com</cp:lastModifiedBy>
  <cp:revision>27</cp:revision>
  <dcterms:created xsi:type="dcterms:W3CDTF">2018-06-16T00:18:39Z</dcterms:created>
  <dcterms:modified xsi:type="dcterms:W3CDTF">2020-10-13T09:39:06Z</dcterms:modified>
</cp:coreProperties>
</file>