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4" r:id="rId4"/>
    <p:sldId id="269" r:id="rId5"/>
    <p:sldId id="272" r:id="rId6"/>
    <p:sldId id="287" r:id="rId7"/>
    <p:sldId id="259" r:id="rId8"/>
    <p:sldId id="273" r:id="rId9"/>
    <p:sldId id="275" r:id="rId10"/>
    <p:sldId id="276" r:id="rId11"/>
    <p:sldId id="277" r:id="rId12"/>
    <p:sldId id="278" r:id="rId13"/>
    <p:sldId id="279" r:id="rId14"/>
    <p:sldId id="280" r:id="rId15"/>
    <p:sldId id="282" r:id="rId16"/>
    <p:sldId id="283" r:id="rId17"/>
    <p:sldId id="284" r:id="rId18"/>
    <p:sldId id="285" r:id="rId19"/>
    <p:sldId id="286"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725" autoAdjust="0"/>
  </p:normalViewPr>
  <p:slideViewPr>
    <p:cSldViewPr snapToGrid="0">
      <p:cViewPr varScale="1">
        <p:scale>
          <a:sx n="77" d="100"/>
          <a:sy n="77" d="100"/>
        </p:scale>
        <p:origin x="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83335" y="6041363"/>
            <a:ext cx="676893" cy="323812"/>
          </a:xfrm>
        </p:spPr>
        <p:txBody>
          <a:bodyPr/>
          <a:lstStyle>
            <a:lvl1pPr>
              <a:defRPr>
                <a:latin typeface="Arial Narrow"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a:xfrm>
            <a:off x="1983179" y="6041363"/>
            <a:ext cx="5442088" cy="311936"/>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a:xfrm>
            <a:off x="8585861" y="6041362"/>
            <a:ext cx="688142" cy="311937"/>
          </a:xfrm>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6058162"/>
            <a:ext cx="1424227" cy="6870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57577" y="641268"/>
            <a:ext cx="7716426" cy="337193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7577" y="547138"/>
            <a:ext cx="7716425" cy="308506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7577" y="609600"/>
            <a:ext cx="7716424" cy="1290452"/>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57577" y="609600"/>
            <a:ext cx="6179907" cy="525681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0672" y="609599"/>
            <a:ext cx="7433329" cy="1337954"/>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11/13/2020</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924" y="609600"/>
            <a:ext cx="7457077" cy="1314203"/>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11/13/2020</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295" y="609600"/>
            <a:ext cx="7587705" cy="1302328"/>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299" y="609599"/>
            <a:ext cx="7492702" cy="134983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11/13/2020</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11/13/2020</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11/13/2020</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62544" y="804000"/>
            <a:ext cx="7611457" cy="3651317"/>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11/13/2020</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nderzoekbuitenschoolsekinderopvang.wikidot.com/doc-elien-vermeule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npweb.org/hawaii/Log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659467" y="2157921"/>
            <a:ext cx="7766936"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4400" kern="1200">
                <a:solidFill>
                  <a:schemeClr val="tx1"/>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FNS-742 Verification Collection Report </a:t>
            </a:r>
          </a:p>
        </p:txBody>
      </p:sp>
      <p:sp>
        <p:nvSpPr>
          <p:cNvPr id="7" name="Subtitle 4"/>
          <p:cNvSpPr>
            <a:spLocks noGrp="1"/>
          </p:cNvSpPr>
          <p:nvPr>
            <p:ph type="subTitle" idx="1"/>
          </p:nvPr>
        </p:nvSpPr>
        <p:spPr>
          <a:xfrm>
            <a:off x="1507067" y="4067459"/>
            <a:ext cx="7766936" cy="1096899"/>
          </a:xfrm>
        </p:spPr>
        <p:txBody>
          <a:bodyPr>
            <a:noAutofit/>
          </a:bodyPr>
          <a:lstStyle/>
          <a:p>
            <a:r>
              <a:rPr lang="en-US" sz="3600" dirty="0"/>
              <a:t>SFAs with Meal Applications</a:t>
            </a:r>
          </a:p>
          <a:p>
            <a:r>
              <a:rPr lang="en-US" sz="3600" dirty="0"/>
              <a:t>SY 2020-21</a:t>
            </a:r>
          </a:p>
        </p:txBody>
      </p:sp>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18416"/>
            <a:ext cx="8596668" cy="1306076"/>
          </a:xfrm>
        </p:spPr>
        <p:txBody>
          <a:bodyPr>
            <a:normAutofit lnSpcReduction="10000"/>
          </a:bodyPr>
          <a:lstStyle/>
          <a:p>
            <a:r>
              <a:rPr lang="en-US" dirty="0"/>
              <a:t>Box 4-2A (</a:t>
            </a:r>
            <a:r>
              <a:rPr lang="en-US" b="1" dirty="0">
                <a:ln>
                  <a:solidFill>
                    <a:schemeClr val="tx1"/>
                  </a:solidFill>
                </a:ln>
                <a:solidFill>
                  <a:srgbClr val="FF0000"/>
                </a:solidFill>
              </a:rPr>
              <a:t>red box</a:t>
            </a:r>
            <a:r>
              <a:rPr lang="en-US" dirty="0"/>
              <a:t>) – enter the total number of applications approved as Free (as of the start of Verification, October 1), based on household size and income</a:t>
            </a:r>
          </a:p>
          <a:p>
            <a:r>
              <a:rPr lang="en-US" dirty="0"/>
              <a:t>Box 4-2B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 – enter the total number of students that were listed on the applications in Box 4-2A</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4 – Free and Reduced Applications (not directly certified)</a:t>
            </a:r>
          </a:p>
        </p:txBody>
      </p:sp>
      <p:pic>
        <p:nvPicPr>
          <p:cNvPr id="2" name="Picture 1">
            <a:extLst>
              <a:ext uri="{FF2B5EF4-FFF2-40B4-BE49-F238E27FC236}">
                <a16:creationId xmlns:a16="http://schemas.microsoft.com/office/drawing/2014/main" id="{AB74DB52-FAC1-48FC-A98C-203AF4B484F3}"/>
              </a:ext>
            </a:extLst>
          </p:cNvPr>
          <p:cNvPicPr>
            <a:picLocks noChangeAspect="1"/>
          </p:cNvPicPr>
          <p:nvPr/>
        </p:nvPicPr>
        <p:blipFill>
          <a:blip r:embed="rId2"/>
          <a:stretch>
            <a:fillRect/>
          </a:stretch>
        </p:blipFill>
        <p:spPr>
          <a:xfrm>
            <a:off x="828651" y="1532877"/>
            <a:ext cx="8596667" cy="3043761"/>
          </a:xfrm>
          <a:prstGeom prst="rect">
            <a:avLst/>
          </a:prstGeom>
        </p:spPr>
      </p:pic>
      <p:sp>
        <p:nvSpPr>
          <p:cNvPr id="8" name="Rectangle 7">
            <a:extLst>
              <a:ext uri="{FF2B5EF4-FFF2-40B4-BE49-F238E27FC236}">
                <a16:creationId xmlns:a16="http://schemas.microsoft.com/office/drawing/2014/main" id="{D36DFA4C-1428-49E6-964A-1A51F7FB4653}"/>
              </a:ext>
            </a:extLst>
          </p:cNvPr>
          <p:cNvSpPr/>
          <p:nvPr/>
        </p:nvSpPr>
        <p:spPr>
          <a:xfrm>
            <a:off x="7251930" y="2871949"/>
            <a:ext cx="944419" cy="2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1F2606-F9B1-4775-9B44-B1F995B6D50A}"/>
              </a:ext>
            </a:extLst>
          </p:cNvPr>
          <p:cNvSpPr/>
          <p:nvPr/>
        </p:nvSpPr>
        <p:spPr>
          <a:xfrm>
            <a:off x="8315300" y="2880264"/>
            <a:ext cx="961044" cy="2370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C9DA1A-83E7-44B0-AA2D-502986C3C796}"/>
              </a:ext>
            </a:extLst>
          </p:cNvPr>
          <p:cNvSpPr/>
          <p:nvPr/>
        </p:nvSpPr>
        <p:spPr>
          <a:xfrm rot="21283241">
            <a:off x="8144100" y="322435"/>
            <a:ext cx="3039708"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Forms   V-7a and V-7b</a:t>
            </a:r>
          </a:p>
        </p:txBody>
      </p:sp>
    </p:spTree>
    <p:extLst>
      <p:ext uri="{BB962C8B-B14F-4D97-AF65-F5344CB8AC3E}">
        <p14:creationId xmlns:p14="http://schemas.microsoft.com/office/powerpoint/2010/main" val="39782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680663"/>
            <a:ext cx="8596668" cy="1861457"/>
          </a:xfrm>
        </p:spPr>
        <p:txBody>
          <a:bodyPr>
            <a:normAutofit/>
          </a:bodyPr>
          <a:lstStyle/>
          <a:p>
            <a:r>
              <a:rPr lang="en-US" dirty="0"/>
              <a:t>In Box 4-3A (</a:t>
            </a:r>
            <a:r>
              <a:rPr lang="en-US" b="1" dirty="0">
                <a:ln>
                  <a:solidFill>
                    <a:schemeClr val="tx1"/>
                  </a:solidFill>
                </a:ln>
                <a:solidFill>
                  <a:srgbClr val="FF0000"/>
                </a:solidFill>
              </a:rPr>
              <a:t>red box</a:t>
            </a:r>
            <a:r>
              <a:rPr lang="en-US" dirty="0"/>
              <a:t>), enter the total number of applications approved as reduced price (as of the start of Verification, October 1) based on household size and income </a:t>
            </a:r>
          </a:p>
          <a:p>
            <a:r>
              <a:rPr lang="en-US" dirty="0"/>
              <a:t>In Box 4-3B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 enter the total number of students that were listed on the applications in Box 4-3A</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4 – Free and Reduced Applications (not directly certified)</a:t>
            </a:r>
          </a:p>
        </p:txBody>
      </p:sp>
      <p:pic>
        <p:nvPicPr>
          <p:cNvPr id="2" name="Picture 1">
            <a:extLst>
              <a:ext uri="{FF2B5EF4-FFF2-40B4-BE49-F238E27FC236}">
                <a16:creationId xmlns:a16="http://schemas.microsoft.com/office/drawing/2014/main" id="{CBED5850-F1E1-4A7C-AE70-D442032EEC68}"/>
              </a:ext>
            </a:extLst>
          </p:cNvPr>
          <p:cNvPicPr>
            <a:picLocks noChangeAspect="1"/>
          </p:cNvPicPr>
          <p:nvPr/>
        </p:nvPicPr>
        <p:blipFill>
          <a:blip r:embed="rId2"/>
          <a:stretch>
            <a:fillRect/>
          </a:stretch>
        </p:blipFill>
        <p:spPr>
          <a:xfrm>
            <a:off x="625565" y="1537855"/>
            <a:ext cx="8477269" cy="3001487"/>
          </a:xfrm>
          <a:prstGeom prst="rect">
            <a:avLst/>
          </a:prstGeom>
        </p:spPr>
      </p:pic>
      <p:sp>
        <p:nvSpPr>
          <p:cNvPr id="8" name="Rectangle 7">
            <a:extLst>
              <a:ext uri="{FF2B5EF4-FFF2-40B4-BE49-F238E27FC236}">
                <a16:creationId xmlns:a16="http://schemas.microsoft.com/office/drawing/2014/main" id="{9EB58FA1-6E63-499F-8AF7-407ED8532D94}"/>
              </a:ext>
            </a:extLst>
          </p:cNvPr>
          <p:cNvSpPr/>
          <p:nvPr/>
        </p:nvSpPr>
        <p:spPr>
          <a:xfrm rot="21283241">
            <a:off x="8144100" y="322435"/>
            <a:ext cx="3039708"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Forms   V-7a and V-7b</a:t>
            </a:r>
          </a:p>
        </p:txBody>
      </p:sp>
      <p:sp>
        <p:nvSpPr>
          <p:cNvPr id="9" name="Rectangle 8">
            <a:extLst>
              <a:ext uri="{FF2B5EF4-FFF2-40B4-BE49-F238E27FC236}">
                <a16:creationId xmlns:a16="http://schemas.microsoft.com/office/drawing/2014/main" id="{65665DC3-7386-4256-AA8C-74DAC18322FD}"/>
              </a:ext>
            </a:extLst>
          </p:cNvPr>
          <p:cNvSpPr/>
          <p:nvPr/>
        </p:nvSpPr>
        <p:spPr>
          <a:xfrm>
            <a:off x="6944359" y="3183677"/>
            <a:ext cx="944419" cy="2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32995A3-B45E-47C7-B58E-619F04545FF0}"/>
              </a:ext>
            </a:extLst>
          </p:cNvPr>
          <p:cNvSpPr/>
          <p:nvPr/>
        </p:nvSpPr>
        <p:spPr>
          <a:xfrm>
            <a:off x="7989776" y="3191990"/>
            <a:ext cx="961044" cy="2370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55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651717"/>
            <a:ext cx="8596668" cy="1812262"/>
          </a:xfrm>
        </p:spPr>
        <p:txBody>
          <a:bodyPr>
            <a:normAutofit lnSpcReduction="10000"/>
          </a:bodyPr>
          <a:lstStyle/>
          <a:p>
            <a:r>
              <a:rPr lang="en-US" dirty="0"/>
              <a:t>In Box T-1 (</a:t>
            </a:r>
            <a:r>
              <a:rPr lang="en-US" b="1" dirty="0">
                <a:ln>
                  <a:solidFill>
                    <a:schemeClr val="tx1"/>
                  </a:solidFill>
                </a:ln>
                <a:solidFill>
                  <a:srgbClr val="FF0000"/>
                </a:solidFill>
              </a:rPr>
              <a:t>red box</a:t>
            </a:r>
            <a:r>
              <a:rPr lang="en-US" dirty="0"/>
              <a:t>), enter the </a:t>
            </a:r>
            <a:r>
              <a:rPr lang="en-US" b="1" dirty="0"/>
              <a:t>total</a:t>
            </a:r>
            <a:r>
              <a:rPr lang="en-US" dirty="0"/>
              <a:t> number of students eligible for free meals based on applications and direct certification.  This is the SUM of Boxes (3-2B), (3-3B), (3-4B), (4-1B), (4-2B), and (2-2aB, if applicable)</a:t>
            </a:r>
          </a:p>
          <a:p>
            <a:r>
              <a:rPr lang="en-US" dirty="0"/>
              <a:t>In Box T-2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 enter the total number of students eligible for reduced price meals based on applications.  This number comes from Boxes (4-3B) and (2-2bB, if applicable)</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4 – Free and Reduced Applications (not directly certified)</a:t>
            </a:r>
          </a:p>
        </p:txBody>
      </p:sp>
      <p:pic>
        <p:nvPicPr>
          <p:cNvPr id="2" name="Picture 1">
            <a:extLst>
              <a:ext uri="{FF2B5EF4-FFF2-40B4-BE49-F238E27FC236}">
                <a16:creationId xmlns:a16="http://schemas.microsoft.com/office/drawing/2014/main" id="{382CB963-17B6-4225-A327-7241007466AC}"/>
              </a:ext>
            </a:extLst>
          </p:cNvPr>
          <p:cNvPicPr>
            <a:picLocks noChangeAspect="1"/>
          </p:cNvPicPr>
          <p:nvPr/>
        </p:nvPicPr>
        <p:blipFill>
          <a:blip r:embed="rId2"/>
          <a:stretch>
            <a:fillRect/>
          </a:stretch>
        </p:blipFill>
        <p:spPr>
          <a:xfrm>
            <a:off x="677333" y="1590991"/>
            <a:ext cx="8255085" cy="2922820"/>
          </a:xfrm>
          <a:prstGeom prst="rect">
            <a:avLst/>
          </a:prstGeom>
        </p:spPr>
      </p:pic>
      <p:sp>
        <p:nvSpPr>
          <p:cNvPr id="8" name="Rectangle 7">
            <a:extLst>
              <a:ext uri="{FF2B5EF4-FFF2-40B4-BE49-F238E27FC236}">
                <a16:creationId xmlns:a16="http://schemas.microsoft.com/office/drawing/2014/main" id="{C0255EA3-634F-4BA2-AFB1-E0F3971BE28F}"/>
              </a:ext>
            </a:extLst>
          </p:cNvPr>
          <p:cNvSpPr/>
          <p:nvPr/>
        </p:nvSpPr>
        <p:spPr>
          <a:xfrm rot="21283241">
            <a:off x="8145466" y="352073"/>
            <a:ext cx="2395459"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 V-7b</a:t>
            </a:r>
          </a:p>
        </p:txBody>
      </p:sp>
      <p:sp>
        <p:nvSpPr>
          <p:cNvPr id="9" name="Rectangle 8">
            <a:extLst>
              <a:ext uri="{FF2B5EF4-FFF2-40B4-BE49-F238E27FC236}">
                <a16:creationId xmlns:a16="http://schemas.microsoft.com/office/drawing/2014/main" id="{E785BC81-7596-46AF-B567-C417F1869CBE}"/>
              </a:ext>
            </a:extLst>
          </p:cNvPr>
          <p:cNvSpPr/>
          <p:nvPr/>
        </p:nvSpPr>
        <p:spPr>
          <a:xfrm>
            <a:off x="3635894" y="4058061"/>
            <a:ext cx="944419" cy="2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DF068C7-6007-4738-83C4-7D467F3D3ECE}"/>
              </a:ext>
            </a:extLst>
          </p:cNvPr>
          <p:cNvSpPr/>
          <p:nvPr/>
        </p:nvSpPr>
        <p:spPr>
          <a:xfrm>
            <a:off x="7856772" y="4066374"/>
            <a:ext cx="961044" cy="2370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29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709" y="4913123"/>
            <a:ext cx="8596668" cy="1221672"/>
          </a:xfrm>
        </p:spPr>
        <p:txBody>
          <a:bodyPr>
            <a:normAutofit/>
          </a:bodyPr>
          <a:lstStyle/>
          <a:p>
            <a:r>
              <a:rPr lang="en-US" dirty="0"/>
              <a:t>Answer the question in Field 5-2</a:t>
            </a:r>
          </a:p>
          <a:p>
            <a:r>
              <a:rPr lang="en-US" dirty="0"/>
              <a:t>In 5-3, select the verification process that was used.  All SFAs should have used the Standard Method.</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5 – Free and Reduced Price Applications (not directly certified)</a:t>
            </a:r>
          </a:p>
        </p:txBody>
      </p:sp>
      <p:pic>
        <p:nvPicPr>
          <p:cNvPr id="2" name="Picture 1">
            <a:extLst>
              <a:ext uri="{FF2B5EF4-FFF2-40B4-BE49-F238E27FC236}">
                <a16:creationId xmlns:a16="http://schemas.microsoft.com/office/drawing/2014/main" id="{4EC49933-42B9-4305-9D7E-81E07E4854C1}"/>
              </a:ext>
            </a:extLst>
          </p:cNvPr>
          <p:cNvPicPr>
            <a:picLocks noChangeAspect="1"/>
          </p:cNvPicPr>
          <p:nvPr/>
        </p:nvPicPr>
        <p:blipFill rotWithShape="1">
          <a:blip r:embed="rId2"/>
          <a:srcRect b="30556"/>
          <a:stretch/>
        </p:blipFill>
        <p:spPr>
          <a:xfrm>
            <a:off x="879740" y="1506351"/>
            <a:ext cx="8644658" cy="3073961"/>
          </a:xfrm>
          <a:prstGeom prst="rect">
            <a:avLst/>
          </a:prstGeom>
        </p:spPr>
      </p:pic>
      <p:sp>
        <p:nvSpPr>
          <p:cNvPr id="10" name="Rectangle: Rounded Corners 9">
            <a:extLst>
              <a:ext uri="{FF2B5EF4-FFF2-40B4-BE49-F238E27FC236}">
                <a16:creationId xmlns:a16="http://schemas.microsoft.com/office/drawing/2014/main" id="{C7100801-9477-4346-86F7-97ADD541FE19}"/>
              </a:ext>
            </a:extLst>
          </p:cNvPr>
          <p:cNvSpPr/>
          <p:nvPr/>
        </p:nvSpPr>
        <p:spPr>
          <a:xfrm>
            <a:off x="798021" y="2610195"/>
            <a:ext cx="8644658" cy="21779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4CFC7D-12F4-44A7-822E-B3370192F165}"/>
              </a:ext>
            </a:extLst>
          </p:cNvPr>
          <p:cNvSpPr/>
          <p:nvPr/>
        </p:nvSpPr>
        <p:spPr>
          <a:xfrm rot="21283241">
            <a:off x="8328343" y="352073"/>
            <a:ext cx="2395459"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 V-7a</a:t>
            </a:r>
          </a:p>
        </p:txBody>
      </p:sp>
    </p:spTree>
    <p:extLst>
      <p:ext uri="{BB962C8B-B14F-4D97-AF65-F5344CB8AC3E}">
        <p14:creationId xmlns:p14="http://schemas.microsoft.com/office/powerpoint/2010/main" val="282003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697" y="3772005"/>
            <a:ext cx="8596668" cy="2008414"/>
          </a:xfrm>
        </p:spPr>
        <p:txBody>
          <a:bodyPr>
            <a:normAutofit/>
          </a:bodyPr>
          <a:lstStyle/>
          <a:p>
            <a:r>
              <a:rPr lang="en-US" dirty="0"/>
              <a:t>In Box 5-4 (</a:t>
            </a:r>
            <a:r>
              <a:rPr lang="en-US" b="1" dirty="0">
                <a:ln>
                  <a:solidFill>
                    <a:schemeClr val="tx1"/>
                  </a:solidFill>
                </a:ln>
                <a:solidFill>
                  <a:srgbClr val="FF0000"/>
                </a:solidFill>
              </a:rPr>
              <a:t>red box</a:t>
            </a:r>
            <a:r>
              <a:rPr lang="en-US" dirty="0"/>
              <a:t>), enter the total number of </a:t>
            </a:r>
            <a:r>
              <a:rPr lang="en-US" i="1" dirty="0"/>
              <a:t>Error Prone </a:t>
            </a:r>
            <a:r>
              <a:rPr lang="en-US" dirty="0"/>
              <a:t>applications you had on file as of the beginning of Verification (Oct. 1) </a:t>
            </a:r>
          </a:p>
          <a:p>
            <a:r>
              <a:rPr lang="en-US" dirty="0"/>
              <a:t>In Box 5-5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 enter the total number of applications your SFA  selected to be verified</a:t>
            </a:r>
          </a:p>
          <a:p>
            <a:pPr lvl="1"/>
            <a:r>
              <a:rPr lang="en-US" sz="1700" dirty="0"/>
              <a:t>Note: the number you enter in Box 5-5 must match the auto-generated number above it (‘Mandated size of verification sample’)</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5 – Free and Reduced Price Applications (not directly certified)</a:t>
            </a:r>
          </a:p>
        </p:txBody>
      </p:sp>
      <p:pic>
        <p:nvPicPr>
          <p:cNvPr id="2" name="Picture 1">
            <a:extLst>
              <a:ext uri="{FF2B5EF4-FFF2-40B4-BE49-F238E27FC236}">
                <a16:creationId xmlns:a16="http://schemas.microsoft.com/office/drawing/2014/main" id="{60A04FDE-6836-41C6-A88C-301837F45D79}"/>
              </a:ext>
            </a:extLst>
          </p:cNvPr>
          <p:cNvPicPr>
            <a:picLocks noChangeAspect="1"/>
          </p:cNvPicPr>
          <p:nvPr/>
        </p:nvPicPr>
        <p:blipFill rotWithShape="1">
          <a:blip r:embed="rId2"/>
          <a:srcRect t="69611" b="1"/>
          <a:stretch/>
        </p:blipFill>
        <p:spPr>
          <a:xfrm>
            <a:off x="652697" y="1888963"/>
            <a:ext cx="8962108" cy="1394564"/>
          </a:xfrm>
          <a:prstGeom prst="rect">
            <a:avLst/>
          </a:prstGeom>
        </p:spPr>
      </p:pic>
      <p:sp>
        <p:nvSpPr>
          <p:cNvPr id="10" name="Rectangle 9">
            <a:extLst>
              <a:ext uri="{FF2B5EF4-FFF2-40B4-BE49-F238E27FC236}">
                <a16:creationId xmlns:a16="http://schemas.microsoft.com/office/drawing/2014/main" id="{BA8643EB-5B58-4A3A-B8A6-F87F429735D6}"/>
              </a:ext>
            </a:extLst>
          </p:cNvPr>
          <p:cNvSpPr/>
          <p:nvPr/>
        </p:nvSpPr>
        <p:spPr>
          <a:xfrm>
            <a:off x="4400664" y="2653212"/>
            <a:ext cx="977671" cy="214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C636729-1795-491F-BF25-76E4BD6F69E0}"/>
              </a:ext>
            </a:extLst>
          </p:cNvPr>
          <p:cNvSpPr/>
          <p:nvPr/>
        </p:nvSpPr>
        <p:spPr>
          <a:xfrm>
            <a:off x="8498814" y="2653212"/>
            <a:ext cx="961044" cy="2370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E622E6-C716-4F03-A587-F61A332A0B24}"/>
              </a:ext>
            </a:extLst>
          </p:cNvPr>
          <p:cNvSpPr/>
          <p:nvPr/>
        </p:nvSpPr>
        <p:spPr>
          <a:xfrm rot="21283241">
            <a:off x="8328343" y="352073"/>
            <a:ext cx="2395459"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 V-7a</a:t>
            </a:r>
          </a:p>
        </p:txBody>
      </p:sp>
    </p:spTree>
    <p:extLst>
      <p:ext uri="{BB962C8B-B14F-4D97-AF65-F5344CB8AC3E}">
        <p14:creationId xmlns:p14="http://schemas.microsoft.com/office/powerpoint/2010/main" val="355092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184" y="3899582"/>
            <a:ext cx="8596668" cy="2166481"/>
          </a:xfrm>
        </p:spPr>
        <p:txBody>
          <a:bodyPr>
            <a:normAutofit lnSpcReduction="10000"/>
          </a:bodyPr>
          <a:lstStyle/>
          <a:p>
            <a:r>
              <a:rPr lang="en-US" dirty="0"/>
              <a:t>Direct Verification = using records from public agencies (e.g. Department of Human Services) to verify program participation.</a:t>
            </a:r>
          </a:p>
          <a:p>
            <a:pPr lvl="1"/>
            <a:r>
              <a:rPr lang="en-US" u="sng" dirty="0"/>
              <a:t>Typically not done in Hawaii</a:t>
            </a:r>
            <a:r>
              <a:rPr lang="en-US" dirty="0"/>
              <a:t>.  If you think your SFA conducted Direct Verification for any app(s), enter the appropriate numbers in Box 5-7A (number of applications) and 5-7B (number of students)</a:t>
            </a:r>
          </a:p>
          <a:p>
            <a:r>
              <a:rPr lang="en-US" dirty="0"/>
              <a:t>For most SFAs, Direct Verification is not conducted, so please check Box 5-6.  Box 5-7A and 5-7B will therefore be left blank.</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5 – Free and Reduced Price Applications (not directly certified)</a:t>
            </a:r>
          </a:p>
        </p:txBody>
      </p:sp>
      <p:pic>
        <p:nvPicPr>
          <p:cNvPr id="2" name="Picture 1">
            <a:extLst>
              <a:ext uri="{FF2B5EF4-FFF2-40B4-BE49-F238E27FC236}">
                <a16:creationId xmlns:a16="http://schemas.microsoft.com/office/drawing/2014/main" id="{A41C1B12-543F-4470-A5C1-90AA6364835B}"/>
              </a:ext>
            </a:extLst>
          </p:cNvPr>
          <p:cNvPicPr>
            <a:picLocks noChangeAspect="1"/>
          </p:cNvPicPr>
          <p:nvPr/>
        </p:nvPicPr>
        <p:blipFill>
          <a:blip r:embed="rId2"/>
          <a:stretch>
            <a:fillRect/>
          </a:stretch>
        </p:blipFill>
        <p:spPr>
          <a:xfrm>
            <a:off x="620184" y="1829783"/>
            <a:ext cx="9198536" cy="1410442"/>
          </a:xfrm>
          <a:prstGeom prst="rect">
            <a:avLst/>
          </a:prstGeom>
        </p:spPr>
      </p:pic>
      <p:sp>
        <p:nvSpPr>
          <p:cNvPr id="8" name="Oval 7">
            <a:extLst>
              <a:ext uri="{FF2B5EF4-FFF2-40B4-BE49-F238E27FC236}">
                <a16:creationId xmlns:a16="http://schemas.microsoft.com/office/drawing/2014/main" id="{AD315ABB-6ADF-4454-928B-19BE909466C6}"/>
              </a:ext>
            </a:extLst>
          </p:cNvPr>
          <p:cNvSpPr/>
          <p:nvPr/>
        </p:nvSpPr>
        <p:spPr>
          <a:xfrm>
            <a:off x="7318416" y="2613561"/>
            <a:ext cx="2623606"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9EAE53-BF5C-4893-BACE-B9A245D44CD3}"/>
              </a:ext>
            </a:extLst>
          </p:cNvPr>
          <p:cNvSpPr/>
          <p:nvPr/>
        </p:nvSpPr>
        <p:spPr>
          <a:xfrm>
            <a:off x="1066388" y="2136371"/>
            <a:ext cx="404965" cy="3990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67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300" y="5010352"/>
            <a:ext cx="9727860" cy="1631569"/>
          </a:xfrm>
        </p:spPr>
        <p:txBody>
          <a:bodyPr>
            <a:normAutofit/>
          </a:bodyPr>
          <a:lstStyle/>
          <a:p>
            <a:r>
              <a:rPr lang="en-US" dirty="0"/>
              <a:t>Enter the results of verification in Section 5-8 </a:t>
            </a:r>
          </a:p>
          <a:p>
            <a:r>
              <a:rPr lang="en-US" dirty="0"/>
              <a:t>Every application your SFA verified must be listed here, in the appropriate box</a:t>
            </a:r>
          </a:p>
          <a:p>
            <a:r>
              <a:rPr lang="en-US" dirty="0"/>
              <a:t>The total number of applications in this section must match the number entered in Box 5-5</a:t>
            </a:r>
          </a:p>
          <a:p>
            <a:r>
              <a:rPr lang="en-US" dirty="0"/>
              <a:t>Proceed to next slide for further instructions with this section</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5 – Free and Reduced Price Applications (not directly certified)</a:t>
            </a:r>
          </a:p>
        </p:txBody>
      </p:sp>
      <p:pic>
        <p:nvPicPr>
          <p:cNvPr id="2" name="Picture 1">
            <a:extLst>
              <a:ext uri="{FF2B5EF4-FFF2-40B4-BE49-F238E27FC236}">
                <a16:creationId xmlns:a16="http://schemas.microsoft.com/office/drawing/2014/main" id="{FCD97939-6182-4CCA-881D-BC7C3B1C8ED0}"/>
              </a:ext>
            </a:extLst>
          </p:cNvPr>
          <p:cNvPicPr>
            <a:picLocks noChangeAspect="1"/>
          </p:cNvPicPr>
          <p:nvPr/>
        </p:nvPicPr>
        <p:blipFill>
          <a:blip r:embed="rId2"/>
          <a:stretch>
            <a:fillRect/>
          </a:stretch>
        </p:blipFill>
        <p:spPr>
          <a:xfrm>
            <a:off x="1492400" y="1342014"/>
            <a:ext cx="6813264" cy="3565080"/>
          </a:xfrm>
          <a:prstGeom prst="rect">
            <a:avLst/>
          </a:prstGeom>
        </p:spPr>
      </p:pic>
      <p:sp>
        <p:nvSpPr>
          <p:cNvPr id="6" name="Rectangle 5">
            <a:extLst>
              <a:ext uri="{FF2B5EF4-FFF2-40B4-BE49-F238E27FC236}">
                <a16:creationId xmlns:a16="http://schemas.microsoft.com/office/drawing/2014/main" id="{7D8EAF36-3CF8-470B-98DA-B16F962CF8A8}"/>
              </a:ext>
            </a:extLst>
          </p:cNvPr>
          <p:cNvSpPr/>
          <p:nvPr/>
        </p:nvSpPr>
        <p:spPr>
          <a:xfrm rot="21283241">
            <a:off x="8328343" y="352073"/>
            <a:ext cx="2395459"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 V-7c</a:t>
            </a:r>
          </a:p>
        </p:txBody>
      </p:sp>
    </p:spTree>
    <p:extLst>
      <p:ext uri="{BB962C8B-B14F-4D97-AF65-F5344CB8AC3E}">
        <p14:creationId xmlns:p14="http://schemas.microsoft.com/office/powerpoint/2010/main" val="428381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570" y="5093180"/>
            <a:ext cx="9070823" cy="1557055"/>
          </a:xfrm>
        </p:spPr>
        <p:txBody>
          <a:bodyPr>
            <a:normAutofit/>
          </a:bodyPr>
          <a:lstStyle/>
          <a:p>
            <a:r>
              <a:rPr lang="en-US" dirty="0"/>
              <a:t>Box A – “Categorically Free” applications (i.e. case number on application) – based on verification result (#1, #2, #3, or #4), enter number of applications in Column a (</a:t>
            </a:r>
            <a:r>
              <a:rPr lang="en-US" b="1" dirty="0">
                <a:ln>
                  <a:solidFill>
                    <a:schemeClr val="tx1"/>
                  </a:solidFill>
                </a:ln>
                <a:solidFill>
                  <a:srgbClr val="FF0000"/>
                </a:solidFill>
              </a:rPr>
              <a:t>red boxes</a:t>
            </a:r>
            <a:r>
              <a:rPr lang="en-US" dirty="0"/>
              <a:t>), and the number of students in Column 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boxes</a:t>
            </a:r>
            <a:r>
              <a:rPr lang="en-US" dirty="0"/>
              <a:t>)</a:t>
            </a:r>
          </a:p>
          <a:p>
            <a:r>
              <a:rPr lang="en-US" dirty="0"/>
              <a:t>Do the same for Box B (Free - Income) and Box C (Reduced Price - Income)</a:t>
            </a:r>
          </a:p>
        </p:txBody>
      </p:sp>
      <p:sp>
        <p:nvSpPr>
          <p:cNvPr id="4" name="Title 1"/>
          <p:cNvSpPr>
            <a:spLocks noGrp="1"/>
          </p:cNvSpPr>
          <p:nvPr>
            <p:ph type="title"/>
          </p:nvPr>
        </p:nvSpPr>
        <p:spPr>
          <a:xfrm>
            <a:off x="1718209" y="307521"/>
            <a:ext cx="6866358" cy="881358"/>
          </a:xfrm>
        </p:spPr>
        <p:txBody>
          <a:bodyPr>
            <a:normAutofit fontScale="90000"/>
          </a:bodyPr>
          <a:lstStyle/>
          <a:p>
            <a:r>
              <a:rPr lang="en-US" b="1" dirty="0"/>
              <a:t>Section 5 – Free and Reduced Price Applications (not directly certified)</a:t>
            </a:r>
          </a:p>
        </p:txBody>
      </p:sp>
      <p:pic>
        <p:nvPicPr>
          <p:cNvPr id="14" name="Picture 13">
            <a:extLst>
              <a:ext uri="{FF2B5EF4-FFF2-40B4-BE49-F238E27FC236}">
                <a16:creationId xmlns:a16="http://schemas.microsoft.com/office/drawing/2014/main" id="{8CD469AE-645E-4271-A031-FDA841DFE988}"/>
              </a:ext>
            </a:extLst>
          </p:cNvPr>
          <p:cNvPicPr>
            <a:picLocks noChangeAspect="1"/>
          </p:cNvPicPr>
          <p:nvPr/>
        </p:nvPicPr>
        <p:blipFill>
          <a:blip r:embed="rId2"/>
          <a:stretch>
            <a:fillRect/>
          </a:stretch>
        </p:blipFill>
        <p:spPr>
          <a:xfrm>
            <a:off x="1492400" y="1391892"/>
            <a:ext cx="6813264" cy="3565080"/>
          </a:xfrm>
          <a:prstGeom prst="rect">
            <a:avLst/>
          </a:prstGeom>
        </p:spPr>
      </p:pic>
      <p:sp>
        <p:nvSpPr>
          <p:cNvPr id="15" name="Rectangle 14">
            <a:extLst>
              <a:ext uri="{FF2B5EF4-FFF2-40B4-BE49-F238E27FC236}">
                <a16:creationId xmlns:a16="http://schemas.microsoft.com/office/drawing/2014/main" id="{31B9FCAC-A3A2-4E05-9099-8E906C1B4E8D}"/>
              </a:ext>
            </a:extLst>
          </p:cNvPr>
          <p:cNvSpPr/>
          <p:nvPr/>
        </p:nvSpPr>
        <p:spPr>
          <a:xfrm>
            <a:off x="2713182" y="2573507"/>
            <a:ext cx="562034" cy="1731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066FEC-207D-45AC-BB46-CAF50B7C4E47}"/>
              </a:ext>
            </a:extLst>
          </p:cNvPr>
          <p:cNvSpPr/>
          <p:nvPr/>
        </p:nvSpPr>
        <p:spPr>
          <a:xfrm>
            <a:off x="3335440" y="2586302"/>
            <a:ext cx="462305" cy="1731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4E285E-837D-465A-A408-DDCA9026A5D0}"/>
              </a:ext>
            </a:extLst>
          </p:cNvPr>
          <p:cNvSpPr/>
          <p:nvPr/>
        </p:nvSpPr>
        <p:spPr>
          <a:xfrm>
            <a:off x="2714799" y="3081477"/>
            <a:ext cx="562034" cy="1731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002C3BB-49AF-4118-87D4-F634429AC9FC}"/>
              </a:ext>
            </a:extLst>
          </p:cNvPr>
          <p:cNvSpPr/>
          <p:nvPr/>
        </p:nvSpPr>
        <p:spPr>
          <a:xfrm>
            <a:off x="2713182" y="3762562"/>
            <a:ext cx="562034" cy="1731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A50E2F9-6118-4FE6-9962-CFE74D3898DC}"/>
              </a:ext>
            </a:extLst>
          </p:cNvPr>
          <p:cNvSpPr/>
          <p:nvPr/>
        </p:nvSpPr>
        <p:spPr>
          <a:xfrm>
            <a:off x="2713182" y="4301907"/>
            <a:ext cx="562034" cy="1731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7353A2D-85B8-48E0-ACCB-850D0E2A8129}"/>
              </a:ext>
            </a:extLst>
          </p:cNvPr>
          <p:cNvSpPr/>
          <p:nvPr/>
        </p:nvSpPr>
        <p:spPr>
          <a:xfrm>
            <a:off x="3335440" y="3087874"/>
            <a:ext cx="462305" cy="1731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F8436E-D9C8-4493-B46A-363F68BAB0D2}"/>
              </a:ext>
            </a:extLst>
          </p:cNvPr>
          <p:cNvSpPr/>
          <p:nvPr/>
        </p:nvSpPr>
        <p:spPr>
          <a:xfrm>
            <a:off x="3335440" y="3762561"/>
            <a:ext cx="462305" cy="1731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2D3597-EF86-40F6-843E-6932C7F06302}"/>
              </a:ext>
            </a:extLst>
          </p:cNvPr>
          <p:cNvSpPr/>
          <p:nvPr/>
        </p:nvSpPr>
        <p:spPr>
          <a:xfrm>
            <a:off x="3335440" y="4297893"/>
            <a:ext cx="462305" cy="1731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54E902-347F-49C4-9D7F-99253D88454C}"/>
              </a:ext>
            </a:extLst>
          </p:cNvPr>
          <p:cNvSpPr/>
          <p:nvPr/>
        </p:nvSpPr>
        <p:spPr>
          <a:xfrm rot="21283241">
            <a:off x="8328343" y="352073"/>
            <a:ext cx="2395459"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 V-7c</a:t>
            </a:r>
          </a:p>
        </p:txBody>
      </p:sp>
    </p:spTree>
    <p:extLst>
      <p:ext uri="{BB962C8B-B14F-4D97-AF65-F5344CB8AC3E}">
        <p14:creationId xmlns:p14="http://schemas.microsoft.com/office/powerpoint/2010/main" val="286879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12" y="3875066"/>
            <a:ext cx="8596668" cy="1216269"/>
          </a:xfrm>
        </p:spPr>
        <p:txBody>
          <a:bodyPr/>
          <a:lstStyle/>
          <a:p>
            <a:r>
              <a:rPr lang="en-US" dirty="0"/>
              <a:t>Enter the number of applications your SFA </a:t>
            </a:r>
            <a:r>
              <a:rPr lang="en-US" i="1" dirty="0"/>
              <a:t>verified for cause.  </a:t>
            </a:r>
            <a:r>
              <a:rPr lang="en-US" dirty="0"/>
              <a:t>If your SFA did not verify any for cause, enter ‘N/A’ (without quotes)</a:t>
            </a:r>
            <a:endParaRPr lang="en-US" i="1" dirty="0"/>
          </a:p>
        </p:txBody>
      </p:sp>
      <p:sp>
        <p:nvSpPr>
          <p:cNvPr id="4" name="Title 1"/>
          <p:cNvSpPr>
            <a:spLocks noGrp="1"/>
          </p:cNvSpPr>
          <p:nvPr>
            <p:ph type="title"/>
          </p:nvPr>
        </p:nvSpPr>
        <p:spPr>
          <a:xfrm>
            <a:off x="1718209" y="423900"/>
            <a:ext cx="6866358" cy="881358"/>
          </a:xfrm>
        </p:spPr>
        <p:txBody>
          <a:bodyPr>
            <a:normAutofit fontScale="90000"/>
          </a:bodyPr>
          <a:lstStyle/>
          <a:p>
            <a:r>
              <a:rPr lang="en-US" b="1" dirty="0"/>
              <a:t>Section 6 – Verification for Cause / Certification</a:t>
            </a:r>
          </a:p>
        </p:txBody>
      </p:sp>
      <p:pic>
        <p:nvPicPr>
          <p:cNvPr id="2" name="Picture 1">
            <a:extLst>
              <a:ext uri="{FF2B5EF4-FFF2-40B4-BE49-F238E27FC236}">
                <a16:creationId xmlns:a16="http://schemas.microsoft.com/office/drawing/2014/main" id="{2ADBA5AC-F6BC-4F83-A4DE-9D76BD8680D1}"/>
              </a:ext>
            </a:extLst>
          </p:cNvPr>
          <p:cNvPicPr>
            <a:picLocks noChangeAspect="1"/>
          </p:cNvPicPr>
          <p:nvPr/>
        </p:nvPicPr>
        <p:blipFill>
          <a:blip r:embed="rId2"/>
          <a:stretch>
            <a:fillRect/>
          </a:stretch>
        </p:blipFill>
        <p:spPr>
          <a:xfrm>
            <a:off x="597026" y="1890943"/>
            <a:ext cx="8686278" cy="1323623"/>
          </a:xfrm>
          <a:prstGeom prst="rect">
            <a:avLst/>
          </a:prstGeom>
        </p:spPr>
      </p:pic>
      <p:sp>
        <p:nvSpPr>
          <p:cNvPr id="7" name="Oval 6">
            <a:extLst>
              <a:ext uri="{FF2B5EF4-FFF2-40B4-BE49-F238E27FC236}">
                <a16:creationId xmlns:a16="http://schemas.microsoft.com/office/drawing/2014/main" id="{BEFE3000-A071-4DB4-93E0-EBD41AC876F9}"/>
              </a:ext>
            </a:extLst>
          </p:cNvPr>
          <p:cNvSpPr/>
          <p:nvPr/>
        </p:nvSpPr>
        <p:spPr>
          <a:xfrm>
            <a:off x="6907875" y="2261061"/>
            <a:ext cx="1676691" cy="5652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B6B55E-7982-4994-964A-4BA13320247D}"/>
              </a:ext>
            </a:extLst>
          </p:cNvPr>
          <p:cNvSpPr/>
          <p:nvPr/>
        </p:nvSpPr>
        <p:spPr>
          <a:xfrm rot="21283241">
            <a:off x="8328343" y="352073"/>
            <a:ext cx="2395459"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 V-7c</a:t>
            </a:r>
          </a:p>
        </p:txBody>
      </p:sp>
    </p:spTree>
    <p:extLst>
      <p:ext uri="{BB962C8B-B14F-4D97-AF65-F5344CB8AC3E}">
        <p14:creationId xmlns:p14="http://schemas.microsoft.com/office/powerpoint/2010/main" val="425516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18209" y="507919"/>
            <a:ext cx="6866358" cy="881358"/>
          </a:xfrm>
        </p:spPr>
        <p:txBody>
          <a:bodyPr>
            <a:normAutofit fontScale="90000"/>
          </a:bodyPr>
          <a:lstStyle/>
          <a:p>
            <a:r>
              <a:rPr lang="en-US" b="1" dirty="0"/>
              <a:t>Section 6 – Verification for Cause / Certification</a:t>
            </a:r>
          </a:p>
        </p:txBody>
      </p:sp>
      <p:sp>
        <p:nvSpPr>
          <p:cNvPr id="6" name="Content Placeholder 5"/>
          <p:cNvSpPr>
            <a:spLocks noGrp="1"/>
          </p:cNvSpPr>
          <p:nvPr>
            <p:ph idx="1"/>
          </p:nvPr>
        </p:nvSpPr>
        <p:spPr>
          <a:xfrm>
            <a:off x="677334" y="3777542"/>
            <a:ext cx="8596668" cy="1665305"/>
          </a:xfrm>
        </p:spPr>
        <p:txBody>
          <a:bodyPr/>
          <a:lstStyle/>
          <a:p>
            <a:r>
              <a:rPr lang="en-US" dirty="0"/>
              <a:t>Final step: Complete all fields (</a:t>
            </a:r>
            <a:r>
              <a:rPr lang="en-US" b="1" dirty="0">
                <a:ln>
                  <a:solidFill>
                    <a:schemeClr val="tx1"/>
                  </a:solidFill>
                </a:ln>
                <a:solidFill>
                  <a:srgbClr val="FF0000"/>
                </a:solidFill>
              </a:rPr>
              <a:t>red boxes</a:t>
            </a:r>
            <a:r>
              <a:rPr lang="en-US" dirty="0"/>
              <a:t>), then </a:t>
            </a:r>
            <a:r>
              <a:rPr lang="en-US" b="1" dirty="0"/>
              <a:t>check</a:t>
            </a:r>
            <a:r>
              <a:rPr lang="en-US" dirty="0"/>
              <a:t> Box 6-2.</a:t>
            </a:r>
          </a:p>
          <a:p>
            <a:r>
              <a:rPr lang="en-US" dirty="0"/>
              <a:t>Save the report and exit from it.  You should then see the Verification Report’s status listed as ‘Pending Approval’.  HCNP will review for accuracy and let you know if changes are needed.</a:t>
            </a:r>
          </a:p>
        </p:txBody>
      </p:sp>
      <p:pic>
        <p:nvPicPr>
          <p:cNvPr id="2" name="Picture 1">
            <a:extLst>
              <a:ext uri="{FF2B5EF4-FFF2-40B4-BE49-F238E27FC236}">
                <a16:creationId xmlns:a16="http://schemas.microsoft.com/office/drawing/2014/main" id="{FEECFA98-94B5-4728-AEF7-9E439B2CA7C6}"/>
              </a:ext>
            </a:extLst>
          </p:cNvPr>
          <p:cNvPicPr>
            <a:picLocks noChangeAspect="1"/>
          </p:cNvPicPr>
          <p:nvPr/>
        </p:nvPicPr>
        <p:blipFill>
          <a:blip r:embed="rId2"/>
          <a:stretch>
            <a:fillRect/>
          </a:stretch>
        </p:blipFill>
        <p:spPr>
          <a:xfrm>
            <a:off x="619864" y="1943075"/>
            <a:ext cx="8775842" cy="1077735"/>
          </a:xfrm>
          <a:prstGeom prst="rect">
            <a:avLst/>
          </a:prstGeom>
        </p:spPr>
      </p:pic>
      <p:sp>
        <p:nvSpPr>
          <p:cNvPr id="13" name="Rectangle 12">
            <a:extLst>
              <a:ext uri="{FF2B5EF4-FFF2-40B4-BE49-F238E27FC236}">
                <a16:creationId xmlns:a16="http://schemas.microsoft.com/office/drawing/2014/main" id="{4B366992-547D-4505-BC07-0C7138597B12}"/>
              </a:ext>
            </a:extLst>
          </p:cNvPr>
          <p:cNvSpPr/>
          <p:nvPr/>
        </p:nvSpPr>
        <p:spPr>
          <a:xfrm>
            <a:off x="1163584" y="2337460"/>
            <a:ext cx="2942903" cy="2228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73B779-F27C-478C-8034-716AED74B316}"/>
              </a:ext>
            </a:extLst>
          </p:cNvPr>
          <p:cNvSpPr/>
          <p:nvPr/>
        </p:nvSpPr>
        <p:spPr>
          <a:xfrm>
            <a:off x="6331099" y="2337460"/>
            <a:ext cx="2942903" cy="2228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D97376-86C3-4A58-A081-B5F5F6BB8CE5}"/>
              </a:ext>
            </a:extLst>
          </p:cNvPr>
          <p:cNvSpPr/>
          <p:nvPr/>
        </p:nvSpPr>
        <p:spPr>
          <a:xfrm>
            <a:off x="4244872" y="2337459"/>
            <a:ext cx="1241528" cy="2228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E83FD0-043C-4050-96FD-DBE0398BEF59}"/>
              </a:ext>
            </a:extLst>
          </p:cNvPr>
          <p:cNvSpPr/>
          <p:nvPr/>
        </p:nvSpPr>
        <p:spPr>
          <a:xfrm>
            <a:off x="5624785" y="2346496"/>
            <a:ext cx="534946" cy="2138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A6F96E-A432-4E74-84FA-763F4C012567}"/>
              </a:ext>
            </a:extLst>
          </p:cNvPr>
          <p:cNvSpPr/>
          <p:nvPr/>
        </p:nvSpPr>
        <p:spPr>
          <a:xfrm>
            <a:off x="1049763" y="2645054"/>
            <a:ext cx="380027" cy="3757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44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FNS-742 – What is it?</a:t>
            </a:r>
          </a:p>
        </p:txBody>
      </p:sp>
      <p:sp>
        <p:nvSpPr>
          <p:cNvPr id="3" name="Content Placeholder 2"/>
          <p:cNvSpPr>
            <a:spLocks noGrp="1"/>
          </p:cNvSpPr>
          <p:nvPr>
            <p:ph idx="1"/>
          </p:nvPr>
        </p:nvSpPr>
        <p:spPr/>
        <p:txBody>
          <a:bodyPr/>
          <a:lstStyle/>
          <a:p>
            <a:pPr lvl="0">
              <a:spcBef>
                <a:spcPts val="2400"/>
              </a:spcBef>
              <a:buClr>
                <a:srgbClr val="90C226"/>
              </a:buClr>
            </a:pPr>
            <a:r>
              <a:rPr lang="en-US" sz="2400" dirty="0">
                <a:solidFill>
                  <a:prstClr val="black"/>
                </a:solidFill>
              </a:rPr>
              <a:t>The FNS-742, also known as the Verification Collection Report, is an annual report submitted to the USDA</a:t>
            </a:r>
            <a:endParaRPr lang="en-US" dirty="0">
              <a:solidFill>
                <a:prstClr val="black"/>
              </a:solidFill>
            </a:endParaRPr>
          </a:p>
          <a:p>
            <a:pPr lvl="0">
              <a:spcBef>
                <a:spcPts val="2400"/>
              </a:spcBef>
              <a:buClr>
                <a:srgbClr val="90C226"/>
              </a:buClr>
            </a:pPr>
            <a:r>
              <a:rPr lang="en-US" sz="2400" dirty="0">
                <a:solidFill>
                  <a:prstClr val="black"/>
                </a:solidFill>
              </a:rPr>
              <a:t>It is a report that explains the results of verification for each participating SFA, and must be completed by </a:t>
            </a:r>
            <a:r>
              <a:rPr lang="en-US" sz="2400" u="sng" dirty="0">
                <a:solidFill>
                  <a:prstClr val="black"/>
                </a:solidFill>
              </a:rPr>
              <a:t>ALL</a:t>
            </a:r>
            <a:r>
              <a:rPr lang="en-US" sz="2400" dirty="0">
                <a:solidFill>
                  <a:prstClr val="black"/>
                </a:solidFill>
              </a:rPr>
              <a:t> SFAs, </a:t>
            </a:r>
            <a:r>
              <a:rPr lang="en-US" sz="2400" i="1" dirty="0">
                <a:solidFill>
                  <a:prstClr val="black"/>
                </a:solidFill>
              </a:rPr>
              <a:t>including Community Eligibility Provision (CEP) Schools and Residential Child Care Institutions (RCCI)</a:t>
            </a:r>
            <a:endParaRPr lang="en-US" i="1" dirty="0">
              <a:solidFill>
                <a:prstClr val="black"/>
              </a:solidFill>
            </a:endParaRPr>
          </a:p>
          <a:p>
            <a:pPr lvl="0">
              <a:spcBef>
                <a:spcPts val="2400"/>
              </a:spcBef>
              <a:buClr>
                <a:srgbClr val="90C226"/>
              </a:buClr>
            </a:pPr>
            <a:r>
              <a:rPr lang="en-US" sz="2400" dirty="0">
                <a:solidFill>
                  <a:prstClr val="black"/>
                </a:solidFill>
              </a:rPr>
              <a:t>As an SFA, you are responsible for completing the report and submitting it to HCNP for processing and forwarding</a:t>
            </a:r>
          </a:p>
          <a:p>
            <a:endParaRPr lang="en-US" dirty="0"/>
          </a:p>
        </p:txBody>
      </p:sp>
    </p:spTree>
    <p:extLst>
      <p:ext uri="{BB962C8B-B14F-4D97-AF65-F5344CB8AC3E}">
        <p14:creationId xmlns:p14="http://schemas.microsoft.com/office/powerpoint/2010/main" val="281315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18209" y="482534"/>
            <a:ext cx="6866358" cy="881358"/>
          </a:xfrm>
        </p:spPr>
        <p:txBody>
          <a:bodyPr>
            <a:normAutofit/>
          </a:bodyPr>
          <a:lstStyle/>
          <a:p>
            <a:r>
              <a:rPr lang="en-US" b="1" dirty="0"/>
              <a:t>Non-Discrimination Statement</a:t>
            </a:r>
          </a:p>
        </p:txBody>
      </p:sp>
      <p:pic>
        <p:nvPicPr>
          <p:cNvPr id="7" name="Content Placeholder 6">
            <a:extLst>
              <a:ext uri="{FF2B5EF4-FFF2-40B4-BE49-F238E27FC236}">
                <a16:creationId xmlns:a16="http://schemas.microsoft.com/office/drawing/2014/main" id="{8FFBC350-C0A6-4472-A45F-D278FA4860BC}"/>
              </a:ext>
            </a:extLst>
          </p:cNvPr>
          <p:cNvPicPr>
            <a:picLocks noGrp="1" noChangeAspect="1"/>
          </p:cNvPicPr>
          <p:nvPr>
            <p:ph idx="1"/>
          </p:nvPr>
        </p:nvPicPr>
        <p:blipFill>
          <a:blip r:embed="rId2"/>
          <a:stretch>
            <a:fillRect/>
          </a:stretch>
        </p:blipFill>
        <p:spPr>
          <a:xfrm>
            <a:off x="738527" y="1404130"/>
            <a:ext cx="8355597" cy="5333361"/>
          </a:xfrm>
          <a:prstGeom prst="rect">
            <a:avLst/>
          </a:prstGeom>
        </p:spPr>
      </p:pic>
    </p:spTree>
    <p:extLst>
      <p:ext uri="{BB962C8B-B14F-4D97-AF65-F5344CB8AC3E}">
        <p14:creationId xmlns:p14="http://schemas.microsoft.com/office/powerpoint/2010/main" val="388332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A330-F8B2-4EC9-922E-447FE5A1B843}"/>
              </a:ext>
            </a:extLst>
          </p:cNvPr>
          <p:cNvSpPr>
            <a:spLocks noGrp="1"/>
          </p:cNvSpPr>
          <p:nvPr>
            <p:ph type="title"/>
          </p:nvPr>
        </p:nvSpPr>
        <p:spPr/>
        <p:txBody>
          <a:bodyPr/>
          <a:lstStyle/>
          <a:p>
            <a:r>
              <a:rPr lang="en-US" b="1" dirty="0"/>
              <a:t>Gather Your Verification Forms</a:t>
            </a:r>
          </a:p>
        </p:txBody>
      </p:sp>
      <p:sp>
        <p:nvSpPr>
          <p:cNvPr id="3" name="Content Placeholder 2">
            <a:extLst>
              <a:ext uri="{FF2B5EF4-FFF2-40B4-BE49-F238E27FC236}">
                <a16:creationId xmlns:a16="http://schemas.microsoft.com/office/drawing/2014/main" id="{1AF8150A-ACD2-4564-B63F-CF6731898230}"/>
              </a:ext>
            </a:extLst>
          </p:cNvPr>
          <p:cNvSpPr>
            <a:spLocks noGrp="1"/>
          </p:cNvSpPr>
          <p:nvPr>
            <p:ph idx="1"/>
          </p:nvPr>
        </p:nvSpPr>
        <p:spPr/>
        <p:txBody>
          <a:bodyPr>
            <a:normAutofit/>
          </a:bodyPr>
          <a:lstStyle/>
          <a:p>
            <a:r>
              <a:rPr lang="en-US" sz="2800" b="1" dirty="0"/>
              <a:t>Forms V-7a, V-7b, and V-7c</a:t>
            </a:r>
            <a:endParaRPr lang="en-US" sz="2600" b="1" dirty="0"/>
          </a:p>
          <a:p>
            <a:pPr lvl="1"/>
            <a:r>
              <a:rPr lang="en-US" sz="2600" dirty="0"/>
              <a:t>Slides will indicate when to refer to your forms so you can enter the information into the FNS-742</a:t>
            </a:r>
          </a:p>
        </p:txBody>
      </p:sp>
      <p:pic>
        <p:nvPicPr>
          <p:cNvPr id="5" name="Picture 4">
            <a:extLst>
              <a:ext uri="{FF2B5EF4-FFF2-40B4-BE49-F238E27FC236}">
                <a16:creationId xmlns:a16="http://schemas.microsoft.com/office/drawing/2014/main" id="{99BC6870-5496-484F-A894-E9D22DCCF3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429098">
            <a:off x="4280329" y="3927922"/>
            <a:ext cx="2554013" cy="2554013"/>
          </a:xfrm>
          <a:prstGeom prst="rect">
            <a:avLst/>
          </a:prstGeom>
        </p:spPr>
      </p:pic>
    </p:spTree>
    <p:extLst>
      <p:ext uri="{BB962C8B-B14F-4D97-AF65-F5344CB8AC3E}">
        <p14:creationId xmlns:p14="http://schemas.microsoft.com/office/powerpoint/2010/main" val="326930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73B4-0312-4FCE-B3B9-84D52DC2E5A9}"/>
              </a:ext>
            </a:extLst>
          </p:cNvPr>
          <p:cNvSpPr>
            <a:spLocks noGrp="1"/>
          </p:cNvSpPr>
          <p:nvPr>
            <p:ph type="title"/>
          </p:nvPr>
        </p:nvSpPr>
        <p:spPr>
          <a:xfrm>
            <a:off x="1840672" y="609599"/>
            <a:ext cx="7433329" cy="1337954"/>
          </a:xfrm>
        </p:spPr>
        <p:txBody>
          <a:bodyPr/>
          <a:lstStyle/>
          <a:p>
            <a:r>
              <a:rPr lang="en-US" b="1" dirty="0"/>
              <a:t>FNS-742 in HCNP Systems</a:t>
            </a:r>
          </a:p>
        </p:txBody>
      </p:sp>
      <p:sp>
        <p:nvSpPr>
          <p:cNvPr id="6" name="Content Placeholder 5">
            <a:extLst>
              <a:ext uri="{FF2B5EF4-FFF2-40B4-BE49-F238E27FC236}">
                <a16:creationId xmlns:a16="http://schemas.microsoft.com/office/drawing/2014/main" id="{0B4B2166-E6F0-47B3-9A58-7043145E68E0}"/>
              </a:ext>
            </a:extLst>
          </p:cNvPr>
          <p:cNvSpPr>
            <a:spLocks noGrp="1"/>
          </p:cNvSpPr>
          <p:nvPr>
            <p:ph idx="1"/>
          </p:nvPr>
        </p:nvSpPr>
        <p:spPr>
          <a:xfrm>
            <a:off x="677333" y="1858129"/>
            <a:ext cx="8596668" cy="1006123"/>
          </a:xfrm>
        </p:spPr>
        <p:txBody>
          <a:bodyPr/>
          <a:lstStyle/>
          <a:p>
            <a:r>
              <a:rPr lang="en-US" sz="2400" dirty="0"/>
              <a:t>Log into HCNP Systems</a:t>
            </a:r>
          </a:p>
          <a:p>
            <a:pPr lvl="1"/>
            <a:r>
              <a:rPr lang="en-US" sz="1800" dirty="0">
                <a:hlinkClick r:id="rId2"/>
              </a:rPr>
              <a:t>http://www.cnpweb.org/hawaii/Login</a:t>
            </a:r>
            <a:endParaRPr lang="en-US" sz="1800" dirty="0"/>
          </a:p>
          <a:p>
            <a:pPr marL="457200" lvl="1" indent="0">
              <a:buNone/>
            </a:pPr>
            <a:endParaRPr lang="en-US" dirty="0"/>
          </a:p>
        </p:txBody>
      </p:sp>
      <p:pic>
        <p:nvPicPr>
          <p:cNvPr id="8" name="Picture 7">
            <a:extLst>
              <a:ext uri="{FF2B5EF4-FFF2-40B4-BE49-F238E27FC236}">
                <a16:creationId xmlns:a16="http://schemas.microsoft.com/office/drawing/2014/main" id="{F84370E9-9BD7-4268-BD2A-1A4E0B6FE808}"/>
              </a:ext>
            </a:extLst>
          </p:cNvPr>
          <p:cNvPicPr>
            <a:picLocks noChangeAspect="1"/>
          </p:cNvPicPr>
          <p:nvPr/>
        </p:nvPicPr>
        <p:blipFill>
          <a:blip r:embed="rId3"/>
          <a:stretch>
            <a:fillRect/>
          </a:stretch>
        </p:blipFill>
        <p:spPr>
          <a:xfrm>
            <a:off x="677333" y="3017520"/>
            <a:ext cx="10395643" cy="2188557"/>
          </a:xfrm>
          <a:prstGeom prst="rect">
            <a:avLst/>
          </a:prstGeom>
        </p:spPr>
      </p:pic>
      <p:sp>
        <p:nvSpPr>
          <p:cNvPr id="9" name="Content Placeholder 5">
            <a:extLst>
              <a:ext uri="{FF2B5EF4-FFF2-40B4-BE49-F238E27FC236}">
                <a16:creationId xmlns:a16="http://schemas.microsoft.com/office/drawing/2014/main" id="{94701C98-E7C0-4F5D-B88C-17CE84152B39}"/>
              </a:ext>
            </a:extLst>
          </p:cNvPr>
          <p:cNvSpPr txBox="1">
            <a:spLocks/>
          </p:cNvSpPr>
          <p:nvPr/>
        </p:nvSpPr>
        <p:spPr>
          <a:xfrm>
            <a:off x="677333" y="5389551"/>
            <a:ext cx="8596668" cy="10061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Go to the Forms tab</a:t>
            </a:r>
          </a:p>
          <a:p>
            <a:r>
              <a:rPr lang="en-US" sz="2000" dirty="0"/>
              <a:t>Click the </a:t>
            </a:r>
            <a:r>
              <a:rPr lang="en-US" sz="2000" b="1" dirty="0"/>
              <a:t>+ </a:t>
            </a:r>
            <a:r>
              <a:rPr lang="en-US" sz="2000" dirty="0"/>
              <a:t>symbol for the Verification Report (circled in red above)</a:t>
            </a:r>
            <a:endParaRPr lang="en-US" sz="2000" b="1" dirty="0"/>
          </a:p>
          <a:p>
            <a:pPr marL="457200" lvl="1" indent="0">
              <a:buFont typeface="Wingdings 3" charset="2"/>
              <a:buNone/>
            </a:pPr>
            <a:endParaRPr lang="en-US" dirty="0"/>
          </a:p>
        </p:txBody>
      </p:sp>
      <p:sp>
        <p:nvSpPr>
          <p:cNvPr id="10" name="Oval 9">
            <a:extLst>
              <a:ext uri="{FF2B5EF4-FFF2-40B4-BE49-F238E27FC236}">
                <a16:creationId xmlns:a16="http://schemas.microsoft.com/office/drawing/2014/main" id="{763A046A-779A-48A2-AF26-E427ABA33E3C}"/>
              </a:ext>
            </a:extLst>
          </p:cNvPr>
          <p:cNvSpPr/>
          <p:nvPr/>
        </p:nvSpPr>
        <p:spPr>
          <a:xfrm>
            <a:off x="9817769" y="4349429"/>
            <a:ext cx="519765" cy="3080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44D8EB3-94C2-4195-8AC4-8210F6A9B90D}"/>
              </a:ext>
            </a:extLst>
          </p:cNvPr>
          <p:cNvSpPr/>
          <p:nvPr/>
        </p:nvSpPr>
        <p:spPr>
          <a:xfrm>
            <a:off x="326010" y="4330179"/>
            <a:ext cx="702645" cy="3465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21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717177"/>
            <a:ext cx="8596668" cy="1712123"/>
          </a:xfrm>
        </p:spPr>
        <p:txBody>
          <a:bodyPr>
            <a:normAutofit/>
          </a:bodyPr>
          <a:lstStyle/>
          <a:p>
            <a:r>
              <a:rPr lang="en-US" dirty="0"/>
              <a:t>In Box 1-1A, enter the total number of schools/sites in your SFA (</a:t>
            </a:r>
            <a:r>
              <a:rPr lang="en-US" b="1" dirty="0">
                <a:ln>
                  <a:solidFill>
                    <a:schemeClr val="tx1"/>
                  </a:solidFill>
                </a:ln>
                <a:solidFill>
                  <a:srgbClr val="FF0000"/>
                </a:solidFill>
              </a:rPr>
              <a:t>red box</a:t>
            </a:r>
            <a:r>
              <a:rPr lang="en-US" dirty="0"/>
              <a:t>)</a:t>
            </a:r>
          </a:p>
          <a:p>
            <a:r>
              <a:rPr lang="en-US" dirty="0"/>
              <a:t>In Box 1-1B, enter the total number of students in your SFA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a:t>
            </a:r>
          </a:p>
          <a:p>
            <a:r>
              <a:rPr lang="en-US" dirty="0"/>
              <a:t>These numbers must be reflective of the </a:t>
            </a:r>
            <a:r>
              <a:rPr lang="en-US" b="1" dirty="0"/>
              <a:t>last operating day of October</a:t>
            </a:r>
            <a:r>
              <a:rPr lang="en-US" dirty="0"/>
              <a:t>.  </a:t>
            </a:r>
          </a:p>
        </p:txBody>
      </p:sp>
      <p:sp>
        <p:nvSpPr>
          <p:cNvPr id="4" name="Title 1"/>
          <p:cNvSpPr>
            <a:spLocks noGrp="1"/>
          </p:cNvSpPr>
          <p:nvPr>
            <p:ph type="title"/>
          </p:nvPr>
        </p:nvSpPr>
        <p:spPr>
          <a:xfrm>
            <a:off x="1840673" y="609599"/>
            <a:ext cx="6866358" cy="881358"/>
          </a:xfrm>
        </p:spPr>
        <p:txBody>
          <a:bodyPr/>
          <a:lstStyle/>
          <a:p>
            <a:r>
              <a:rPr lang="en-US" b="1" dirty="0"/>
              <a:t>Section 1 – Sites and Students</a:t>
            </a:r>
          </a:p>
        </p:txBody>
      </p:sp>
      <p:pic>
        <p:nvPicPr>
          <p:cNvPr id="9" name="Picture 8">
            <a:extLst>
              <a:ext uri="{FF2B5EF4-FFF2-40B4-BE49-F238E27FC236}">
                <a16:creationId xmlns:a16="http://schemas.microsoft.com/office/drawing/2014/main" id="{450DE603-18AE-41C0-9ED4-305EA189D88F}"/>
              </a:ext>
            </a:extLst>
          </p:cNvPr>
          <p:cNvPicPr>
            <a:picLocks noChangeAspect="1"/>
          </p:cNvPicPr>
          <p:nvPr/>
        </p:nvPicPr>
        <p:blipFill>
          <a:blip r:embed="rId2"/>
          <a:stretch>
            <a:fillRect/>
          </a:stretch>
        </p:blipFill>
        <p:spPr>
          <a:xfrm>
            <a:off x="638701" y="1600427"/>
            <a:ext cx="9070564" cy="2706177"/>
          </a:xfrm>
          <a:prstGeom prst="rect">
            <a:avLst/>
          </a:prstGeom>
        </p:spPr>
      </p:pic>
      <p:sp>
        <p:nvSpPr>
          <p:cNvPr id="10" name="Rectangle 9">
            <a:extLst>
              <a:ext uri="{FF2B5EF4-FFF2-40B4-BE49-F238E27FC236}">
                <a16:creationId xmlns:a16="http://schemas.microsoft.com/office/drawing/2014/main" id="{45861A7F-CCB6-4AED-A6BB-513B9B0DC85A}"/>
              </a:ext>
            </a:extLst>
          </p:cNvPr>
          <p:cNvSpPr/>
          <p:nvPr/>
        </p:nvSpPr>
        <p:spPr>
          <a:xfrm>
            <a:off x="7380265" y="2776451"/>
            <a:ext cx="1029442" cy="2660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3F99A5-9610-45FE-B2B7-0F76B9E9B433}"/>
              </a:ext>
            </a:extLst>
          </p:cNvPr>
          <p:cNvSpPr/>
          <p:nvPr/>
        </p:nvSpPr>
        <p:spPr>
          <a:xfrm>
            <a:off x="8534706" y="2776451"/>
            <a:ext cx="1029442" cy="2660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85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426" y="4759401"/>
            <a:ext cx="8596668" cy="1962976"/>
          </a:xfrm>
        </p:spPr>
        <p:txBody>
          <a:bodyPr>
            <a:normAutofit lnSpcReduction="10000"/>
          </a:bodyPr>
          <a:lstStyle/>
          <a:p>
            <a:r>
              <a:rPr lang="en-US" dirty="0"/>
              <a:t>Complete this section only if you have schools/sites in your SFA that participate in alternate provisions.  This slide explains what to do if your SFA has any Provision 2 schools (BAS YEAR).  Enter the number of schools/sites operating Provision 2 in box 2-1A (</a:t>
            </a:r>
            <a:r>
              <a:rPr lang="en-US" b="1" dirty="0">
                <a:ln>
                  <a:solidFill>
                    <a:schemeClr val="tx1"/>
                  </a:solidFill>
                </a:ln>
                <a:solidFill>
                  <a:srgbClr val="FF0000"/>
                </a:solidFill>
              </a:rPr>
              <a:t>red box</a:t>
            </a:r>
            <a:r>
              <a:rPr lang="en-US" dirty="0"/>
              <a:t>) and the total number of students in those schools/sites in box 2-1B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a:t>
            </a:r>
          </a:p>
          <a:p>
            <a:r>
              <a:rPr lang="en-US" dirty="0"/>
              <a:t>If all of the schools/sites in your SFA accept applications, skip this section and proceed to Section 3</a:t>
            </a:r>
          </a:p>
        </p:txBody>
      </p:sp>
      <p:sp>
        <p:nvSpPr>
          <p:cNvPr id="4" name="Title 1"/>
          <p:cNvSpPr>
            <a:spLocks noGrp="1"/>
          </p:cNvSpPr>
          <p:nvPr>
            <p:ph type="title"/>
          </p:nvPr>
        </p:nvSpPr>
        <p:spPr>
          <a:xfrm>
            <a:off x="1840673" y="484904"/>
            <a:ext cx="8209414" cy="881358"/>
          </a:xfrm>
        </p:spPr>
        <p:txBody>
          <a:bodyPr>
            <a:normAutofit fontScale="90000"/>
          </a:bodyPr>
          <a:lstStyle/>
          <a:p>
            <a:r>
              <a:rPr lang="en-US" b="1" dirty="0"/>
              <a:t>Section 2 – Alternate Provisions (Provision 2)</a:t>
            </a:r>
          </a:p>
        </p:txBody>
      </p:sp>
      <p:pic>
        <p:nvPicPr>
          <p:cNvPr id="9" name="Picture 8">
            <a:extLst>
              <a:ext uri="{FF2B5EF4-FFF2-40B4-BE49-F238E27FC236}">
                <a16:creationId xmlns:a16="http://schemas.microsoft.com/office/drawing/2014/main" id="{7A257987-C8A2-4EDB-AB1B-AB59398CF8C5}"/>
              </a:ext>
            </a:extLst>
          </p:cNvPr>
          <p:cNvPicPr>
            <a:picLocks noChangeAspect="1"/>
          </p:cNvPicPr>
          <p:nvPr/>
        </p:nvPicPr>
        <p:blipFill>
          <a:blip r:embed="rId2"/>
          <a:stretch>
            <a:fillRect/>
          </a:stretch>
        </p:blipFill>
        <p:spPr>
          <a:xfrm>
            <a:off x="1042394" y="1209918"/>
            <a:ext cx="7882731" cy="3365219"/>
          </a:xfrm>
          <a:prstGeom prst="rect">
            <a:avLst/>
          </a:prstGeom>
        </p:spPr>
      </p:pic>
      <p:sp>
        <p:nvSpPr>
          <p:cNvPr id="10" name="Rectangle 9">
            <a:extLst>
              <a:ext uri="{FF2B5EF4-FFF2-40B4-BE49-F238E27FC236}">
                <a16:creationId xmlns:a16="http://schemas.microsoft.com/office/drawing/2014/main" id="{9EAB03DD-766E-4668-8643-0726F9D6332D}"/>
              </a:ext>
            </a:extLst>
          </p:cNvPr>
          <p:cNvSpPr/>
          <p:nvPr/>
        </p:nvSpPr>
        <p:spPr>
          <a:xfrm>
            <a:off x="6924546" y="2223184"/>
            <a:ext cx="900502" cy="23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2E8268-1B63-4CA9-9626-05F9D44EEB43}"/>
              </a:ext>
            </a:extLst>
          </p:cNvPr>
          <p:cNvSpPr/>
          <p:nvPr/>
        </p:nvSpPr>
        <p:spPr>
          <a:xfrm>
            <a:off x="7924835" y="2223184"/>
            <a:ext cx="900502" cy="2386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4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426" y="4759401"/>
            <a:ext cx="8508450" cy="1962976"/>
          </a:xfrm>
        </p:spPr>
        <p:txBody>
          <a:bodyPr>
            <a:normAutofit/>
          </a:bodyPr>
          <a:lstStyle/>
          <a:p>
            <a:r>
              <a:rPr lang="en-US" dirty="0"/>
              <a:t>This slide explains what to do if your SFA participates in CEP (Community Eligibility Provision).  Enter the number of schools/sites operating CEP in box 2-3A (</a:t>
            </a:r>
            <a:r>
              <a:rPr lang="en-US" b="1" dirty="0">
                <a:ln>
                  <a:solidFill>
                    <a:schemeClr val="tx1"/>
                  </a:solidFill>
                </a:ln>
                <a:solidFill>
                  <a:srgbClr val="FF0000"/>
                </a:solidFill>
              </a:rPr>
              <a:t>red box</a:t>
            </a:r>
            <a:r>
              <a:rPr lang="en-US" dirty="0"/>
              <a:t>) and the total number of students in those schools/sites in box 2-3B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a:t>
            </a:r>
          </a:p>
          <a:p>
            <a:r>
              <a:rPr lang="en-US" dirty="0"/>
              <a:t>If all of the schools/sites in your SFA accept applications, skip this section and proceed to Section 3</a:t>
            </a:r>
          </a:p>
        </p:txBody>
      </p:sp>
      <p:sp>
        <p:nvSpPr>
          <p:cNvPr id="4" name="Title 1"/>
          <p:cNvSpPr>
            <a:spLocks noGrp="1"/>
          </p:cNvSpPr>
          <p:nvPr>
            <p:ph type="title"/>
          </p:nvPr>
        </p:nvSpPr>
        <p:spPr>
          <a:xfrm>
            <a:off x="1840673" y="484904"/>
            <a:ext cx="6955512" cy="881358"/>
          </a:xfrm>
        </p:spPr>
        <p:txBody>
          <a:bodyPr>
            <a:normAutofit fontScale="90000"/>
          </a:bodyPr>
          <a:lstStyle/>
          <a:p>
            <a:r>
              <a:rPr lang="en-US" b="1" dirty="0"/>
              <a:t>Section 2 – Alternate Provisions (CEP)</a:t>
            </a:r>
          </a:p>
        </p:txBody>
      </p:sp>
      <p:pic>
        <p:nvPicPr>
          <p:cNvPr id="9" name="Picture 8">
            <a:extLst>
              <a:ext uri="{FF2B5EF4-FFF2-40B4-BE49-F238E27FC236}">
                <a16:creationId xmlns:a16="http://schemas.microsoft.com/office/drawing/2014/main" id="{7A257987-C8A2-4EDB-AB1B-AB59398CF8C5}"/>
              </a:ext>
            </a:extLst>
          </p:cNvPr>
          <p:cNvPicPr>
            <a:picLocks noChangeAspect="1"/>
          </p:cNvPicPr>
          <p:nvPr/>
        </p:nvPicPr>
        <p:blipFill>
          <a:blip r:embed="rId2"/>
          <a:stretch>
            <a:fillRect/>
          </a:stretch>
        </p:blipFill>
        <p:spPr>
          <a:xfrm>
            <a:off x="1042394" y="1209918"/>
            <a:ext cx="7882731" cy="3365219"/>
          </a:xfrm>
          <a:prstGeom prst="rect">
            <a:avLst/>
          </a:prstGeom>
        </p:spPr>
      </p:pic>
      <p:sp>
        <p:nvSpPr>
          <p:cNvPr id="10" name="Rectangle 9">
            <a:extLst>
              <a:ext uri="{FF2B5EF4-FFF2-40B4-BE49-F238E27FC236}">
                <a16:creationId xmlns:a16="http://schemas.microsoft.com/office/drawing/2014/main" id="{9EAB03DD-766E-4668-8643-0726F9D6332D}"/>
              </a:ext>
            </a:extLst>
          </p:cNvPr>
          <p:cNvSpPr/>
          <p:nvPr/>
        </p:nvSpPr>
        <p:spPr>
          <a:xfrm>
            <a:off x="6899608" y="3557465"/>
            <a:ext cx="900502" cy="23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2E8268-1B63-4CA9-9626-05F9D44EEB43}"/>
              </a:ext>
            </a:extLst>
          </p:cNvPr>
          <p:cNvSpPr/>
          <p:nvPr/>
        </p:nvSpPr>
        <p:spPr>
          <a:xfrm>
            <a:off x="7895683" y="3557466"/>
            <a:ext cx="900502" cy="2386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00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861" y="4475776"/>
            <a:ext cx="8596668" cy="2324035"/>
          </a:xfrm>
        </p:spPr>
        <p:txBody>
          <a:bodyPr>
            <a:normAutofit lnSpcReduction="10000"/>
          </a:bodyPr>
          <a:lstStyle/>
          <a:p>
            <a:r>
              <a:rPr lang="en-US" dirty="0"/>
              <a:t>In Box 3-2B (</a:t>
            </a:r>
            <a:r>
              <a:rPr lang="en-US" b="1" dirty="0">
                <a:ln>
                  <a:solidFill>
                    <a:schemeClr val="tx1"/>
                  </a:solidFill>
                </a:ln>
                <a:solidFill>
                  <a:srgbClr val="FF0000"/>
                </a:solidFill>
              </a:rPr>
              <a:t>red box</a:t>
            </a:r>
            <a:r>
              <a:rPr lang="en-US" dirty="0"/>
              <a:t>), enter the number of students in your SFA directly certified to receive free meals via SNAP</a:t>
            </a:r>
          </a:p>
          <a:p>
            <a:r>
              <a:rPr lang="en-US" dirty="0"/>
              <a:t>In Box 3-3B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 enter the number of students directly certified to receive free meals through </a:t>
            </a:r>
            <a:r>
              <a:rPr lang="en-US" u="sng" dirty="0"/>
              <a:t>any method other than SNAP </a:t>
            </a:r>
            <a:r>
              <a:rPr lang="en-US" dirty="0"/>
              <a:t>(e.g. TANF, Foster Child, etc.)</a:t>
            </a:r>
          </a:p>
          <a:p>
            <a:r>
              <a:rPr lang="en-US" dirty="0"/>
              <a:t>These numbers are again reflective of the </a:t>
            </a:r>
            <a:r>
              <a:rPr lang="en-US" b="1" dirty="0"/>
              <a:t>last operating day of October</a:t>
            </a:r>
          </a:p>
          <a:p>
            <a:r>
              <a:rPr lang="en-US" dirty="0"/>
              <a:t>Enter 0 for 3-4B because this does not apply to Hawaii</a:t>
            </a:r>
          </a:p>
        </p:txBody>
      </p:sp>
      <p:sp>
        <p:nvSpPr>
          <p:cNvPr id="4" name="Title 1"/>
          <p:cNvSpPr>
            <a:spLocks noGrp="1"/>
          </p:cNvSpPr>
          <p:nvPr>
            <p:ph type="title"/>
          </p:nvPr>
        </p:nvSpPr>
        <p:spPr>
          <a:xfrm>
            <a:off x="1840673" y="457195"/>
            <a:ext cx="6866358" cy="881358"/>
          </a:xfrm>
        </p:spPr>
        <p:txBody>
          <a:bodyPr/>
          <a:lstStyle/>
          <a:p>
            <a:r>
              <a:rPr lang="en-US" b="1" dirty="0"/>
              <a:t>Section 3 – Direct Certification</a:t>
            </a:r>
          </a:p>
        </p:txBody>
      </p:sp>
      <p:pic>
        <p:nvPicPr>
          <p:cNvPr id="9" name="Picture 8">
            <a:extLst>
              <a:ext uri="{FF2B5EF4-FFF2-40B4-BE49-F238E27FC236}">
                <a16:creationId xmlns:a16="http://schemas.microsoft.com/office/drawing/2014/main" id="{942D66C9-FAED-4A5D-B63D-530D5150B2AF}"/>
              </a:ext>
            </a:extLst>
          </p:cNvPr>
          <p:cNvPicPr>
            <a:picLocks noChangeAspect="1"/>
          </p:cNvPicPr>
          <p:nvPr/>
        </p:nvPicPr>
        <p:blipFill>
          <a:blip r:embed="rId2"/>
          <a:stretch>
            <a:fillRect/>
          </a:stretch>
        </p:blipFill>
        <p:spPr>
          <a:xfrm>
            <a:off x="858728" y="1206091"/>
            <a:ext cx="8596669" cy="3148075"/>
          </a:xfrm>
          <a:prstGeom prst="rect">
            <a:avLst/>
          </a:prstGeom>
        </p:spPr>
      </p:pic>
      <p:sp>
        <p:nvSpPr>
          <p:cNvPr id="10" name="Rectangle 9">
            <a:extLst>
              <a:ext uri="{FF2B5EF4-FFF2-40B4-BE49-F238E27FC236}">
                <a16:creationId xmlns:a16="http://schemas.microsoft.com/office/drawing/2014/main" id="{47CAFF8A-C9B0-41C4-86A7-5676C4509494}"/>
              </a:ext>
            </a:extLst>
          </p:cNvPr>
          <p:cNvSpPr/>
          <p:nvPr/>
        </p:nvSpPr>
        <p:spPr>
          <a:xfrm>
            <a:off x="8382462" y="2545339"/>
            <a:ext cx="900502" cy="23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76246E-2047-420B-8A14-73DA9AAA880B}"/>
              </a:ext>
            </a:extLst>
          </p:cNvPr>
          <p:cNvSpPr/>
          <p:nvPr/>
        </p:nvSpPr>
        <p:spPr>
          <a:xfrm>
            <a:off x="8382462" y="3003285"/>
            <a:ext cx="900502" cy="2386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F8A43C-94F1-4359-911C-A3E2BA090243}"/>
              </a:ext>
            </a:extLst>
          </p:cNvPr>
          <p:cNvSpPr/>
          <p:nvPr/>
        </p:nvSpPr>
        <p:spPr>
          <a:xfrm rot="21283241">
            <a:off x="8145729" y="233065"/>
            <a:ext cx="2271920"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a:t>
            </a:r>
          </a:p>
          <a:p>
            <a:pPr algn="ctr"/>
            <a:r>
              <a:rPr lang="en-US" sz="3200" b="1" cap="none" spc="0" dirty="0">
                <a:ln/>
                <a:solidFill>
                  <a:srgbClr val="002060"/>
                </a:solidFill>
                <a:effectLst/>
                <a:latin typeface="Calibri" panose="020F0502020204030204" pitchFamily="34" charset="0"/>
                <a:cs typeface="Calibri" panose="020F0502020204030204" pitchFamily="34" charset="0"/>
              </a:rPr>
              <a:t>Form V-7b</a:t>
            </a:r>
          </a:p>
        </p:txBody>
      </p:sp>
    </p:spTree>
    <p:extLst>
      <p:ext uri="{BB962C8B-B14F-4D97-AF65-F5344CB8AC3E}">
        <p14:creationId xmlns:p14="http://schemas.microsoft.com/office/powerpoint/2010/main" val="124791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05" y="4749090"/>
            <a:ext cx="8596668" cy="1826277"/>
          </a:xfrm>
        </p:spPr>
        <p:txBody>
          <a:bodyPr/>
          <a:lstStyle/>
          <a:p>
            <a:r>
              <a:rPr lang="en-US" dirty="0"/>
              <a:t>Box 4-1A (</a:t>
            </a:r>
            <a:r>
              <a:rPr lang="en-US" b="1" dirty="0">
                <a:ln>
                  <a:solidFill>
                    <a:schemeClr val="tx1"/>
                  </a:solidFill>
                </a:ln>
                <a:solidFill>
                  <a:srgbClr val="FF0000"/>
                </a:solidFill>
              </a:rPr>
              <a:t>red box</a:t>
            </a:r>
            <a:r>
              <a:rPr lang="en-US" dirty="0"/>
              <a:t>)– enter the total number of applications (as of the start of Verification, October 1) that were approved as Categorically Free (e.g. the application had a SNAP case number) </a:t>
            </a:r>
          </a:p>
          <a:p>
            <a:r>
              <a:rPr lang="en-US" dirty="0"/>
              <a:t>Box 4-1B (</a:t>
            </a:r>
            <a:r>
              <a:rPr lang="en-US" b="1" dirty="0">
                <a:ln>
                  <a:solidFill>
                    <a:schemeClr val="tx1"/>
                  </a:solidFill>
                </a:ln>
                <a:solidFill>
                  <a:srgbClr val="FFFF00"/>
                </a:solidFill>
              </a:rPr>
              <a:t>yellow</a:t>
            </a:r>
            <a:r>
              <a:rPr lang="en-US" b="1" dirty="0">
                <a:solidFill>
                  <a:srgbClr val="FFFF00"/>
                </a:solidFill>
              </a:rPr>
              <a:t> </a:t>
            </a:r>
            <a:r>
              <a:rPr lang="en-US" b="1" dirty="0">
                <a:ln>
                  <a:solidFill>
                    <a:schemeClr val="tx1"/>
                  </a:solidFill>
                </a:ln>
                <a:solidFill>
                  <a:srgbClr val="FFFF00"/>
                </a:solidFill>
              </a:rPr>
              <a:t>box</a:t>
            </a:r>
            <a:r>
              <a:rPr lang="en-US" dirty="0"/>
              <a:t>) – enter the total number of students that were listed on the applications in Box 4-1A</a:t>
            </a:r>
          </a:p>
        </p:txBody>
      </p:sp>
      <p:sp>
        <p:nvSpPr>
          <p:cNvPr id="4" name="Title 1"/>
          <p:cNvSpPr>
            <a:spLocks noGrp="1"/>
          </p:cNvSpPr>
          <p:nvPr>
            <p:ph type="title"/>
          </p:nvPr>
        </p:nvSpPr>
        <p:spPr>
          <a:xfrm>
            <a:off x="1775359" y="429985"/>
            <a:ext cx="6866358" cy="881358"/>
          </a:xfrm>
        </p:spPr>
        <p:txBody>
          <a:bodyPr>
            <a:normAutofit fontScale="90000"/>
          </a:bodyPr>
          <a:lstStyle/>
          <a:p>
            <a:r>
              <a:rPr lang="en-US" b="1" dirty="0"/>
              <a:t>Section 4 – Free and Reduced Applications (not directly certified)</a:t>
            </a:r>
          </a:p>
        </p:txBody>
      </p:sp>
      <p:pic>
        <p:nvPicPr>
          <p:cNvPr id="2" name="Picture 1">
            <a:extLst>
              <a:ext uri="{FF2B5EF4-FFF2-40B4-BE49-F238E27FC236}">
                <a16:creationId xmlns:a16="http://schemas.microsoft.com/office/drawing/2014/main" id="{80CD7286-8439-4D0C-8C91-327C486CFD76}"/>
              </a:ext>
            </a:extLst>
          </p:cNvPr>
          <p:cNvPicPr>
            <a:picLocks noChangeAspect="1"/>
          </p:cNvPicPr>
          <p:nvPr/>
        </p:nvPicPr>
        <p:blipFill>
          <a:blip r:embed="rId2"/>
          <a:stretch>
            <a:fillRect/>
          </a:stretch>
        </p:blipFill>
        <p:spPr>
          <a:xfrm>
            <a:off x="827602" y="1649257"/>
            <a:ext cx="8489651" cy="3005871"/>
          </a:xfrm>
          <a:prstGeom prst="rect">
            <a:avLst/>
          </a:prstGeom>
        </p:spPr>
      </p:pic>
      <p:sp>
        <p:nvSpPr>
          <p:cNvPr id="9" name="Rectangle 8">
            <a:extLst>
              <a:ext uri="{FF2B5EF4-FFF2-40B4-BE49-F238E27FC236}">
                <a16:creationId xmlns:a16="http://schemas.microsoft.com/office/drawing/2014/main" id="{53FA8D16-8122-47AF-B1B5-5A820743FCBB}"/>
              </a:ext>
            </a:extLst>
          </p:cNvPr>
          <p:cNvSpPr/>
          <p:nvPr/>
        </p:nvSpPr>
        <p:spPr>
          <a:xfrm>
            <a:off x="7160491" y="2531129"/>
            <a:ext cx="961044" cy="2370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3737F1-BCCE-4C84-97F5-9F9B5F62FC01}"/>
              </a:ext>
            </a:extLst>
          </p:cNvPr>
          <p:cNvSpPr/>
          <p:nvPr/>
        </p:nvSpPr>
        <p:spPr>
          <a:xfrm>
            <a:off x="8223859" y="2531129"/>
            <a:ext cx="961044" cy="2370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0FEFF0-EF61-4DAA-8F0C-4F1CFF6E78AC}"/>
              </a:ext>
            </a:extLst>
          </p:cNvPr>
          <p:cNvSpPr/>
          <p:nvPr/>
        </p:nvSpPr>
        <p:spPr>
          <a:xfrm rot="21283241">
            <a:off x="8144100" y="322435"/>
            <a:ext cx="3039708" cy="1077218"/>
          </a:xfrm>
          <a:prstGeom prst="rect">
            <a:avLst/>
          </a:prstGeom>
          <a:solidFill>
            <a:schemeClr val="accent1">
              <a:lumMod val="20000"/>
              <a:lumOff val="80000"/>
            </a:schemeClr>
          </a:solidFill>
          <a:ln w="19050">
            <a:solidFill>
              <a:schemeClr val="accent2">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rgbClr val="002060"/>
                </a:solidFill>
                <a:effectLst/>
                <a:latin typeface="Calibri" panose="020F0502020204030204" pitchFamily="34" charset="0"/>
                <a:cs typeface="Calibri" panose="020F0502020204030204" pitchFamily="34" charset="0"/>
              </a:rPr>
              <a:t>Refer to Forms   V-7a and V-7b</a:t>
            </a:r>
          </a:p>
        </p:txBody>
      </p:sp>
    </p:spTree>
    <p:extLst>
      <p:ext uri="{BB962C8B-B14F-4D97-AF65-F5344CB8AC3E}">
        <p14:creationId xmlns:p14="http://schemas.microsoft.com/office/powerpoint/2010/main" val="2370873102"/>
      </p:ext>
    </p:extLst>
  </p:cSld>
  <p:clrMapOvr>
    <a:masterClrMapping/>
  </p:clrMapOvr>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614</TotalTime>
  <Words>1321</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Trebuchet MS</vt:lpstr>
      <vt:lpstr>Wingdings 3</vt:lpstr>
      <vt:lpstr>HCNP-Template02</vt:lpstr>
      <vt:lpstr>PowerPoint Presentation</vt:lpstr>
      <vt:lpstr>FNS-742 – What is it?</vt:lpstr>
      <vt:lpstr>Gather Your Verification Forms</vt:lpstr>
      <vt:lpstr>FNS-742 in HCNP Systems</vt:lpstr>
      <vt:lpstr>Section 1 – Sites and Students</vt:lpstr>
      <vt:lpstr>Section 2 – Alternate Provisions (Provision 2)</vt:lpstr>
      <vt:lpstr>Section 2 – Alternate Provisions (CEP)</vt:lpstr>
      <vt:lpstr>Section 3 – Direct Certification</vt:lpstr>
      <vt:lpstr>Section 4 – Free and Reduced Applications (not directly certified)</vt:lpstr>
      <vt:lpstr>Section 4 – Free and Reduced Applications (not directly certified)</vt:lpstr>
      <vt:lpstr>Section 4 – Free and Reduced Applications (not directly certified)</vt:lpstr>
      <vt:lpstr>Section 4 – Free and Reduced Applications (not directly certified)</vt:lpstr>
      <vt:lpstr>Section 5 – Free and Reduced Price Applications (not directly certified)</vt:lpstr>
      <vt:lpstr>Section 5 – Free and Reduced Price Applications (not directly certified)</vt:lpstr>
      <vt:lpstr>Section 5 – Free and Reduced Price Applications (not directly certified)</vt:lpstr>
      <vt:lpstr>Section 5 – Free and Reduced Price Applications (not directly certified)</vt:lpstr>
      <vt:lpstr>Section 5 – Free and Reduced Price Applications (not directly certified)</vt:lpstr>
      <vt:lpstr>Section 6 – Verification for Cause / Certification</vt:lpstr>
      <vt:lpstr>Section 6 – Verification for Cause / Certification</vt:lpstr>
      <vt:lpstr>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T Kawamoto</dc:creator>
  <cp:lastModifiedBy>Rachel Itano</cp:lastModifiedBy>
  <cp:revision>52</cp:revision>
  <dcterms:created xsi:type="dcterms:W3CDTF">2018-09-27T22:06:38Z</dcterms:created>
  <dcterms:modified xsi:type="dcterms:W3CDTF">2020-11-14T01:51:38Z</dcterms:modified>
</cp:coreProperties>
</file>