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8.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9.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2"/>
  </p:notesMasterIdLst>
  <p:handoutMasterIdLst>
    <p:handoutMasterId r:id="rId33"/>
  </p:handoutMasterIdLst>
  <p:sldIdLst>
    <p:sldId id="256" r:id="rId3"/>
    <p:sldId id="308" r:id="rId4"/>
    <p:sldId id="264" r:id="rId5"/>
    <p:sldId id="265" r:id="rId6"/>
    <p:sldId id="267" r:id="rId7"/>
    <p:sldId id="321" r:id="rId8"/>
    <p:sldId id="315" r:id="rId9"/>
    <p:sldId id="317" r:id="rId10"/>
    <p:sldId id="322" r:id="rId11"/>
    <p:sldId id="323" r:id="rId12"/>
    <p:sldId id="313" r:id="rId13"/>
    <p:sldId id="324" r:id="rId14"/>
    <p:sldId id="325" r:id="rId15"/>
    <p:sldId id="314" r:id="rId16"/>
    <p:sldId id="320" r:id="rId17"/>
    <p:sldId id="318" r:id="rId18"/>
    <p:sldId id="312" r:id="rId19"/>
    <p:sldId id="273" r:id="rId20"/>
    <p:sldId id="274" r:id="rId21"/>
    <p:sldId id="275" r:id="rId22"/>
    <p:sldId id="276" r:id="rId23"/>
    <p:sldId id="268" r:id="rId24"/>
    <p:sldId id="269" r:id="rId25"/>
    <p:sldId id="270" r:id="rId26"/>
    <p:sldId id="271" r:id="rId27"/>
    <p:sldId id="272" r:id="rId28"/>
    <p:sldId id="281" r:id="rId29"/>
    <p:sldId id="290" r:id="rId30"/>
    <p:sldId id="326" r:id="rId31"/>
  </p:sldIdLst>
  <p:sldSz cx="12188825" cy="6858000"/>
  <p:notesSz cx="7023100" cy="93091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2160">
          <p15:clr>
            <a:srgbClr val="A4A3A4"/>
          </p15:clr>
        </p15:guide>
        <p15:guide id="3" pos="3839">
          <p15:clr>
            <a:srgbClr val="A4A3A4"/>
          </p15:clr>
        </p15:guide>
      </p15:sldGuideLst>
    </p:ext>
    <p:ext uri="{2D200454-40CA-4A62-9FC3-DE9A4176ACB9}">
      <p15:notesGuideLst xmlns:mc="http://schemas.openxmlformats.org/markup-compatibility/2006" xmlns:mv="urn:schemas-microsoft-com:mac:vml"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F04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83" autoAdjust="0"/>
    <p:restoredTop sz="50610" autoAdjust="0"/>
  </p:normalViewPr>
  <p:slideViewPr>
    <p:cSldViewPr>
      <p:cViewPr>
        <p:scale>
          <a:sx n="66" d="100"/>
          <a:sy n="66" d="100"/>
        </p:scale>
        <p:origin x="-1008" y="300"/>
      </p:cViewPr>
      <p:guideLst>
        <p:guide orient="horz" pos="2160"/>
        <p:guide pos="3839"/>
      </p:guideLst>
    </p:cSldViewPr>
  </p:slideViewPr>
  <p:notesTextViewPr>
    <p:cViewPr>
      <p:scale>
        <a:sx n="1" d="1"/>
        <a:sy n="1" d="1"/>
      </p:scale>
      <p:origin x="0" y="0"/>
    </p:cViewPr>
  </p:notesTextViewPr>
  <p:notesViewPr>
    <p:cSldViewPr showGuides="1">
      <p:cViewPr varScale="1">
        <p:scale>
          <a:sx n="83" d="100"/>
          <a:sy n="83" d="100"/>
        </p:scale>
        <p:origin x="-1326"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lisa:Desktop:FFVP:FFVP%20Schools:Usage%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SY</a:t>
            </a:r>
            <a:r>
              <a:rPr lang="en-US" dirty="0" smtClean="0">
                <a:latin typeface="Calibri" panose="020F0502020204030204" pitchFamily="34" charset="0"/>
              </a:rPr>
              <a:t>17-18</a:t>
            </a:r>
            <a:r>
              <a:rPr lang="en-US" dirty="0" smtClean="0"/>
              <a:t>  FFVP </a:t>
            </a:r>
            <a:r>
              <a:rPr lang="en-US" dirty="0"/>
              <a:t>Total Funds Used Compared to Allocated  </a:t>
            </a:r>
          </a:p>
        </c:rich>
      </c:tx>
      <c:layout/>
      <c:overlay val="0"/>
    </c:title>
    <c:autoTitleDeleted val="0"/>
    <c:plotArea>
      <c:layout>
        <c:manualLayout>
          <c:layoutTarget val="inner"/>
          <c:xMode val="edge"/>
          <c:yMode val="edge"/>
          <c:x val="0.27375689451861995"/>
          <c:y val="0.14738903905668507"/>
          <c:w val="0.72497606062046827"/>
          <c:h val="0.82443914905373683"/>
        </c:manualLayout>
      </c:layout>
      <c:barChart>
        <c:barDir val="col"/>
        <c:grouping val="clustered"/>
        <c:varyColors val="0"/>
        <c:ser>
          <c:idx val="0"/>
          <c:order val="0"/>
          <c:invertIfNegative val="0"/>
          <c:dPt>
            <c:idx val="0"/>
            <c:invertIfNegative val="0"/>
            <c:bubble3D val="0"/>
            <c:spPr>
              <a:solidFill>
                <a:srgbClr val="2CF04D"/>
              </a:solidFill>
            </c:spPr>
          </c:dPt>
          <c:dLbls>
            <c:dLbl>
              <c:idx val="0"/>
              <c:layout>
                <c:manualLayout>
                  <c:x val="-9.6618357487922267E-3"/>
                  <c:y val="-6.5549418263015635E-2"/>
                </c:manualLayout>
              </c:layout>
              <c:tx>
                <c:rich>
                  <a:bodyPr/>
                  <a:lstStyle/>
                  <a:p>
                    <a:pPr>
                      <a:defRPr sz="1400"/>
                    </a:pPr>
                    <a:r>
                      <a:rPr lang="en-US" sz="1400" dirty="0" smtClean="0"/>
                      <a:t>$</a:t>
                    </a:r>
                    <a:r>
                      <a:rPr lang="en-US" sz="1400" b="1" dirty="0" smtClean="0"/>
                      <a:t>2,130,884</a:t>
                    </a:r>
                  </a:p>
                  <a:p>
                    <a:pPr>
                      <a:defRPr sz="1400"/>
                    </a:pPr>
                    <a:endParaRPr lang="en-US" sz="1400" dirty="0"/>
                  </a:p>
                </c:rich>
              </c:tx>
              <c:spPr/>
              <c:showLegendKey val="0"/>
              <c:showVal val="1"/>
              <c:showCatName val="0"/>
              <c:showSerName val="0"/>
              <c:showPercent val="0"/>
              <c:showBubbleSize val="0"/>
            </c:dLbl>
            <c:dLbl>
              <c:idx val="1"/>
              <c:layout/>
              <c:tx>
                <c:rich>
                  <a:bodyPr/>
                  <a:lstStyle/>
                  <a:p>
                    <a:pPr>
                      <a:defRPr sz="1400" b="1"/>
                    </a:pPr>
                    <a:r>
                      <a:rPr lang="en-US" sz="1400" b="1" dirty="0" smtClean="0"/>
                      <a:t>$1,257,187</a:t>
                    </a:r>
                    <a:endParaRPr lang="en-US" sz="1400" b="1" dirty="0"/>
                  </a:p>
                </c:rich>
              </c:tx>
              <c:spPr/>
              <c:showLegendKey val="0"/>
              <c:showVal val="1"/>
              <c:showCatName val="0"/>
              <c:showSerName val="0"/>
              <c:showPercent val="0"/>
              <c:showBubbleSize val="0"/>
            </c:dLbl>
            <c:showLegendKey val="0"/>
            <c:showVal val="1"/>
            <c:showCatName val="0"/>
            <c:showSerName val="0"/>
            <c:showPercent val="0"/>
            <c:showBubbleSize val="0"/>
            <c:showLeaderLines val="0"/>
          </c:dLbls>
          <c:cat>
            <c:strRef>
              <c:f>Overall!$A$2:$A$3</c:f>
              <c:strCache>
                <c:ptCount val="2"/>
                <c:pt idx="0">
                  <c:v>Allocated</c:v>
                </c:pt>
                <c:pt idx="1">
                  <c:v>Used</c:v>
                </c:pt>
              </c:strCache>
            </c:strRef>
          </c:cat>
          <c:val>
            <c:numRef>
              <c:f>Overall!$B$2:$B$3</c:f>
              <c:numCache>
                <c:formatCode>\$#,##0.00</c:formatCode>
                <c:ptCount val="2"/>
                <c:pt idx="0">
                  <c:v>1783617.52</c:v>
                </c:pt>
                <c:pt idx="1">
                  <c:v>1234196.5900000001</c:v>
                </c:pt>
              </c:numCache>
            </c:numRef>
          </c:val>
        </c:ser>
        <c:dLbls>
          <c:showLegendKey val="0"/>
          <c:showVal val="1"/>
          <c:showCatName val="0"/>
          <c:showSerName val="0"/>
          <c:showPercent val="0"/>
          <c:showBubbleSize val="0"/>
        </c:dLbls>
        <c:gapWidth val="150"/>
        <c:axId val="98654848"/>
        <c:axId val="98656640"/>
      </c:barChart>
      <c:catAx>
        <c:axId val="98654848"/>
        <c:scaling>
          <c:orientation val="minMax"/>
        </c:scaling>
        <c:delete val="0"/>
        <c:axPos val="b"/>
        <c:majorTickMark val="out"/>
        <c:minorTickMark val="none"/>
        <c:tickLblPos val="nextTo"/>
        <c:txPr>
          <a:bodyPr/>
          <a:lstStyle/>
          <a:p>
            <a:pPr>
              <a:defRPr sz="1200"/>
            </a:pPr>
            <a:endParaRPr lang="en-US"/>
          </a:p>
        </c:txPr>
        <c:crossAx val="98656640"/>
        <c:crosses val="autoZero"/>
        <c:auto val="1"/>
        <c:lblAlgn val="ctr"/>
        <c:lblOffset val="100"/>
        <c:noMultiLvlLbl val="0"/>
      </c:catAx>
      <c:valAx>
        <c:axId val="98656640"/>
        <c:scaling>
          <c:orientation val="minMax"/>
          <c:max val="2200000"/>
        </c:scaling>
        <c:delete val="0"/>
        <c:axPos val="l"/>
        <c:numFmt formatCode="\$#,##0.00" sourceLinked="1"/>
        <c:majorTickMark val="out"/>
        <c:minorTickMark val="none"/>
        <c:tickLblPos val="nextTo"/>
        <c:txPr>
          <a:bodyPr/>
          <a:lstStyle/>
          <a:p>
            <a:pPr>
              <a:defRPr sz="1200"/>
            </a:pPr>
            <a:endParaRPr lang="en-US"/>
          </a:p>
        </c:txPr>
        <c:crossAx val="98654848"/>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0.37681</cdr:x>
      <cdr:y>0.16418</cdr:y>
    </cdr:from>
    <cdr:to>
      <cdr:x>0.53623</cdr:x>
      <cdr:y>0.8806</cdr:y>
    </cdr:to>
    <cdr:sp macro="" textlink="">
      <cdr:nvSpPr>
        <cdr:cNvPr id="2" name="Rectangle 1"/>
        <cdr:cNvSpPr/>
      </cdr:nvSpPr>
      <cdr:spPr>
        <a:xfrm xmlns:a="http://schemas.openxmlformats.org/drawingml/2006/main">
          <a:off x="1981200" y="838200"/>
          <a:ext cx="838200" cy="3657600"/>
        </a:xfrm>
        <a:prstGeom xmlns:a="http://schemas.openxmlformats.org/drawingml/2006/main" prst="rect">
          <a:avLst/>
        </a:prstGeom>
        <a:solidFill xmlns:a="http://schemas.openxmlformats.org/drawingml/2006/main">
          <a:srgbClr val="2CF04D"/>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705E03B7-B591-4A2A-B695-014C5A39F13E}" type="datetimeFigureOut">
              <a:rPr lang="en-US"/>
              <a:pPr/>
              <a:t>3/3/2020</a:t>
            </a:fld>
            <a:endParaRPr/>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8E322BB-75AD-4A1E-9661-2724167329F0}" type="slidenum">
              <a:rPr/>
              <a:p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67DFBD7B-E4FB-4AA8-9540-FD148073ACB3}" type="datetimeFigureOut">
              <a:rPr lang="en-US"/>
              <a:pPr/>
              <a:t>3/3/2020</a:t>
            </a:fld>
            <a:endParaRPr/>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045B7DE-1198-4F2F-B574-CA8CAE341642}" type="slidenum">
              <a:rPr/>
              <a:p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hcnp.hawaii.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Welcome</a:t>
            </a:r>
            <a:r>
              <a:rPr lang="en-US" sz="1600" kern="1200" baseline="0" dirty="0" smtClean="0">
                <a:solidFill>
                  <a:schemeClr val="tx1"/>
                </a:solidFill>
                <a:effectLst/>
                <a:latin typeface="+mn-lt"/>
                <a:ea typeface="+mn-ea"/>
                <a:cs typeface="+mn-cs"/>
              </a:rPr>
              <a:t> to the Fresh Fruit and Vegetable Program October 1</a:t>
            </a:r>
            <a:r>
              <a:rPr lang="en-US" sz="1600" kern="1200" baseline="30000" dirty="0" smtClean="0">
                <a:solidFill>
                  <a:schemeClr val="tx1"/>
                </a:solidFill>
                <a:effectLst/>
                <a:latin typeface="+mn-lt"/>
                <a:ea typeface="+mn-ea"/>
                <a:cs typeface="+mn-cs"/>
              </a:rPr>
              <a:t>st</a:t>
            </a:r>
            <a:r>
              <a:rPr lang="en-US" sz="1600" kern="1200" baseline="0" dirty="0" smtClean="0">
                <a:solidFill>
                  <a:schemeClr val="tx1"/>
                </a:solidFill>
                <a:effectLst/>
                <a:latin typeface="+mn-lt"/>
                <a:ea typeface="+mn-ea"/>
                <a:cs typeface="+mn-cs"/>
              </a:rPr>
              <a:t> 2019 webinar. </a:t>
            </a:r>
            <a:r>
              <a:rPr lang="en-US" sz="1600" kern="1200" dirty="0" smtClean="0">
                <a:solidFill>
                  <a:schemeClr val="tx1"/>
                </a:solidFill>
                <a:effectLst/>
                <a:latin typeface="+mn-lt"/>
                <a:ea typeface="+mn-ea"/>
                <a:cs typeface="+mn-cs"/>
              </a:rPr>
              <a:t>This</a:t>
            </a:r>
            <a:r>
              <a:rPr lang="en-US" sz="1600" kern="1200" baseline="0" dirty="0" smtClean="0">
                <a:solidFill>
                  <a:schemeClr val="tx1"/>
                </a:solidFill>
                <a:effectLst/>
                <a:latin typeface="+mn-lt"/>
                <a:ea typeface="+mn-ea"/>
                <a:cs typeface="+mn-cs"/>
              </a:rPr>
              <a:t> webinar fulfills the minimum training requirement for annual FFVP training </a:t>
            </a:r>
            <a:r>
              <a:rPr lang="en-US" sz="1600" kern="1200" dirty="0" smtClean="0">
                <a:solidFill>
                  <a:schemeClr val="tx1"/>
                </a:solidFill>
                <a:effectLst/>
                <a:latin typeface="+mn-lt"/>
                <a:ea typeface="+mn-ea"/>
                <a:cs typeface="+mn-cs"/>
              </a:rPr>
              <a:t>provided to SFAs that will be</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conducting FFVP. The training can</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also be a face-to-face session or even done in</a:t>
            </a:r>
            <a:r>
              <a:rPr lang="en-US" sz="1600" kern="1200" baseline="0" dirty="0" smtClean="0">
                <a:solidFill>
                  <a:schemeClr val="tx1"/>
                </a:solidFill>
                <a:effectLst/>
                <a:latin typeface="+mn-lt"/>
                <a:ea typeface="+mn-ea"/>
                <a:cs typeface="+mn-cs"/>
              </a:rPr>
              <a:t> a conference call</a:t>
            </a:r>
            <a:r>
              <a:rPr lang="en-US" sz="1600" kern="1200" dirty="0" smtClean="0">
                <a:solidFill>
                  <a:schemeClr val="tx1"/>
                </a:solidFill>
                <a:effectLst/>
                <a:latin typeface="+mn-lt"/>
                <a:ea typeface="+mn-ea"/>
                <a:cs typeface="+mn-cs"/>
              </a:rPr>
              <a:t>. Technical</a:t>
            </a:r>
            <a:r>
              <a:rPr lang="en-US" sz="1600" kern="1200" baseline="0" dirty="0" smtClean="0">
                <a:solidFill>
                  <a:schemeClr val="tx1"/>
                </a:solidFill>
                <a:effectLst/>
                <a:latin typeface="+mn-lt"/>
                <a:ea typeface="+mn-ea"/>
                <a:cs typeface="+mn-cs"/>
              </a:rPr>
              <a:t> Assistance (TA) visits are also possible for SFAs that require additional training. </a:t>
            </a:r>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Normally, FFVP training</a:t>
            </a:r>
            <a:r>
              <a:rPr lang="en-US" sz="1600" kern="1200" baseline="0" dirty="0" smtClean="0">
                <a:solidFill>
                  <a:schemeClr val="tx1"/>
                </a:solidFill>
                <a:effectLst/>
                <a:latin typeface="+mn-lt"/>
                <a:ea typeface="+mn-ea"/>
                <a:cs typeface="+mn-cs"/>
              </a:rPr>
              <a:t> sessions or webinars </a:t>
            </a:r>
            <a:r>
              <a:rPr lang="en-US" sz="1600" kern="1200" dirty="0" smtClean="0">
                <a:solidFill>
                  <a:schemeClr val="tx1"/>
                </a:solidFill>
                <a:effectLst/>
                <a:latin typeface="+mn-lt"/>
                <a:ea typeface="+mn-ea"/>
                <a:cs typeface="+mn-cs"/>
              </a:rPr>
              <a:t>are done in the summer before school begins. We hope to present</a:t>
            </a:r>
            <a:r>
              <a:rPr lang="en-US" sz="1600" kern="1200" baseline="0" dirty="0" smtClean="0">
                <a:solidFill>
                  <a:schemeClr val="tx1"/>
                </a:solidFill>
                <a:effectLst/>
                <a:latin typeface="+mn-lt"/>
                <a:ea typeface="+mn-ea"/>
                <a:cs typeface="+mn-cs"/>
              </a:rPr>
              <a:t> n</a:t>
            </a:r>
            <a:r>
              <a:rPr lang="en-US" sz="1600" kern="1200" dirty="0" smtClean="0">
                <a:solidFill>
                  <a:schemeClr val="tx1"/>
                </a:solidFill>
                <a:effectLst/>
                <a:latin typeface="+mn-lt"/>
                <a:ea typeface="+mn-ea"/>
                <a:cs typeface="+mn-cs"/>
              </a:rPr>
              <a:t>ext year’s webinar in August when schools get back in session</a:t>
            </a:r>
            <a:r>
              <a:rPr lang="en-US" sz="1600" kern="1200" baseline="0" dirty="0" smtClean="0">
                <a:solidFill>
                  <a:schemeClr val="tx1"/>
                </a:solidFill>
                <a:effectLst/>
                <a:latin typeface="+mn-lt"/>
                <a:ea typeface="+mn-ea"/>
                <a:cs typeface="+mn-cs"/>
              </a:rPr>
              <a:t> and when school’s are fully </a:t>
            </a:r>
            <a:r>
              <a:rPr lang="en-US" sz="1600" kern="1200" dirty="0" smtClean="0">
                <a:solidFill>
                  <a:schemeClr val="tx1"/>
                </a:solidFill>
                <a:effectLst/>
                <a:latin typeface="+mn-lt"/>
                <a:ea typeface="+mn-ea"/>
                <a:cs typeface="+mn-cs"/>
              </a:rPr>
              <a:t>staffed.  </a:t>
            </a:r>
          </a:p>
          <a:p>
            <a:r>
              <a:rPr lang="en-US" sz="1600" kern="1200" dirty="0" smtClean="0">
                <a:solidFill>
                  <a:schemeClr val="tx1"/>
                </a:solidFill>
                <a:effectLst/>
                <a:latin typeface="+mn-lt"/>
                <a:ea typeface="+mn-ea"/>
                <a:cs typeface="+mn-cs"/>
              </a:rPr>
              <a:t>Much of the  basic information is repeated each session and I will be going through those parts very quickly. </a:t>
            </a:r>
          </a:p>
          <a:p>
            <a:r>
              <a:rPr lang="en-US" sz="1600" kern="1200" dirty="0" smtClean="0">
                <a:solidFill>
                  <a:schemeClr val="tx1"/>
                </a:solidFill>
                <a:effectLst/>
                <a:latin typeface="+mn-lt"/>
                <a:ea typeface="+mn-ea"/>
                <a:cs typeface="+mn-cs"/>
              </a:rPr>
              <a:t>The PowerPoint will be available on the HCNP website (</a:t>
            </a:r>
            <a:r>
              <a:rPr lang="en-US" dirty="0" smtClean="0">
                <a:hlinkClick r:id="rId3"/>
              </a:rPr>
              <a:t>http://hcnp.hawaii.gov/</a:t>
            </a:r>
            <a:r>
              <a:rPr lang="en-US" dirty="0" smtClean="0"/>
              <a:t>). Look for it in Program Resources</a:t>
            </a:r>
            <a:r>
              <a:rPr lang="en-US" baseline="0" dirty="0" smtClean="0"/>
              <a:t> under FFVP in the Program Overview tab on the HCNP website. </a:t>
            </a:r>
            <a:r>
              <a:rPr lang="en-US" sz="1600" kern="1200" baseline="0" dirty="0" smtClean="0">
                <a:solidFill>
                  <a:schemeClr val="tx1"/>
                </a:solidFill>
                <a:effectLst/>
                <a:latin typeface="+mn-lt"/>
                <a:ea typeface="+mn-ea"/>
                <a:cs typeface="+mn-cs"/>
              </a:rPr>
              <a:t>T</a:t>
            </a:r>
            <a:r>
              <a:rPr lang="en-US" sz="1600" kern="1200" dirty="0" smtClean="0">
                <a:solidFill>
                  <a:schemeClr val="tx1"/>
                </a:solidFill>
                <a:effectLst/>
                <a:latin typeface="+mn-lt"/>
                <a:ea typeface="+mn-ea"/>
                <a:cs typeface="+mn-cs"/>
              </a:rPr>
              <a:t>he FFVP Handbook (2010)</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can</a:t>
            </a:r>
            <a:r>
              <a:rPr lang="en-US" sz="1600" kern="1200" baseline="0" dirty="0" smtClean="0">
                <a:solidFill>
                  <a:schemeClr val="tx1"/>
                </a:solidFill>
                <a:effectLst/>
                <a:latin typeface="+mn-lt"/>
                <a:ea typeface="+mn-ea"/>
                <a:cs typeface="+mn-cs"/>
              </a:rPr>
              <a:t> be also be found in Program Resources on by doing a web-search for “FFVP handbook for schools”.  This session should end about 9:45  with time for any questions after that were not answered through the session. </a:t>
            </a:r>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pPr/>
              <a:t>1</a:t>
            </a:fld>
            <a:endParaRPr lang="en-US"/>
          </a:p>
        </p:txBody>
      </p:sp>
    </p:spTree>
    <p:extLst>
      <p:ext uri="{BB962C8B-B14F-4D97-AF65-F5344CB8AC3E}">
        <p14:creationId xmlns:p14="http://schemas.microsoft.com/office/powerpoint/2010/main" val="1417991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box in the middle shows</a:t>
            </a:r>
            <a:r>
              <a:rPr lang="en-US" baseline="0" dirty="0" smtClean="0"/>
              <a:t> the approximate time period for the next FFVP application renewal process.  This starts with the internal Lotus Notes memo posted to Elementary Principals from the Superintendent’s Office.  Again, schools need to complete applications or renewals by the deadline, probably not later than March 1, 2020, but will depend on when the memo is posted.  </a:t>
            </a:r>
          </a:p>
          <a:p>
            <a:r>
              <a:rPr lang="en-US" baseline="0" dirty="0" smtClean="0"/>
              <a:t>Current FFVP schools will need to renew their applications before the deadline in order to use any remaining or additional funds in August/Sept. of the new school year and be eligible for FFVP funds in FY20-21.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10</a:t>
            </a:fld>
            <a:endParaRPr lang="en-US"/>
          </a:p>
        </p:txBody>
      </p:sp>
    </p:spTree>
    <p:extLst>
      <p:ext uri="{BB962C8B-B14F-4D97-AF65-F5344CB8AC3E}">
        <p14:creationId xmlns:p14="http://schemas.microsoft.com/office/powerpoint/2010/main" val="3213842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FFVP FY19-20 Claims Workbook will have your school’s allocation.</a:t>
            </a:r>
            <a:r>
              <a:rPr lang="en-US" baseline="0" dirty="0" smtClean="0"/>
              <a:t>  </a:t>
            </a:r>
          </a:p>
          <a:p>
            <a:r>
              <a:rPr lang="en-US" baseline="0" dirty="0" smtClean="0"/>
              <a:t>This Example Charter school has 150 students enrolled in Pre-K to 6 grade as reported in last year’s October survey.</a:t>
            </a:r>
          </a:p>
          <a:p>
            <a:r>
              <a:rPr lang="en-US" baseline="0" dirty="0" smtClean="0"/>
              <a:t>It was allocated $70/student for a total of $10,500.</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11</a:t>
            </a:fld>
            <a:endParaRPr lang="en-US"/>
          </a:p>
        </p:txBody>
      </p:sp>
    </p:spTree>
    <p:extLst>
      <p:ext uri="{BB962C8B-B14F-4D97-AF65-F5344CB8AC3E}">
        <p14:creationId xmlns:p14="http://schemas.microsoft.com/office/powerpoint/2010/main" val="550721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school wanted to   $2,000 to use in</a:t>
            </a:r>
            <a:r>
              <a:rPr lang="en-US" baseline="0" dirty="0" smtClean="0"/>
              <a:t> Aug/Sept of the next school year, it could enter negative 2,000 (- 2000) on the second line, Decrease in Allocation, just below the $10,500 under Beginning Balance.</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12</a:t>
            </a:fld>
            <a:endParaRPr lang="en-US"/>
          </a:p>
        </p:txBody>
      </p:sp>
    </p:spTree>
    <p:extLst>
      <p:ext uri="{BB962C8B-B14F-4D97-AF65-F5344CB8AC3E}">
        <p14:creationId xmlns:p14="http://schemas.microsoft.com/office/powerpoint/2010/main" val="550721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remaining balance</a:t>
            </a:r>
            <a:r>
              <a:rPr lang="en-US" baseline="0" dirty="0" smtClean="0"/>
              <a:t>, or budget, would be $8,500.  The amount to reserve can be revised at any time.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13</a:t>
            </a:fld>
            <a:endParaRPr lang="en-US"/>
          </a:p>
        </p:txBody>
      </p:sp>
    </p:spTree>
    <p:extLst>
      <p:ext uri="{BB962C8B-B14F-4D97-AF65-F5344CB8AC3E}">
        <p14:creationId xmlns:p14="http://schemas.microsoft.com/office/powerpoint/2010/main" val="550721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monthly claim sheet for each month is where </a:t>
            </a:r>
            <a:r>
              <a:rPr lang="en-US" dirty="0" smtClean="0"/>
              <a:t>Operation invoices and Administrative costs are listed and the totals are claimed on the FFVP administrative and operation costs lines in the school’s monthly NSLP claim for reimbursements. </a:t>
            </a:r>
            <a:endParaRPr lang="en-US" baseline="0" dirty="0" smtClean="0"/>
          </a:p>
          <a:p>
            <a:r>
              <a:rPr lang="en-US" dirty="0" smtClean="0"/>
              <a:t>Different allowable costs are covered in the FFVP Handbook.  Administrative costs are not to exceed 10% of the school’s total allocation. These can  include labor costs for ordering, planning, researching FFV education information, and other clerical-type work for FFVP.  Allowable FFVP equipment costs would also come under Admin. Costs.  Operation costs should be primarily be for fresh fruits and vegetables but up to 20% could be used to pay for preparation, distribution and serving costs. T&amp;E sheets need to be kept for staff.</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14</a:t>
            </a:fld>
            <a:endParaRPr lang="en-US"/>
          </a:p>
        </p:txBody>
      </p:sp>
    </p:spTree>
    <p:extLst>
      <p:ext uri="{BB962C8B-B14F-4D97-AF65-F5344CB8AC3E}">
        <p14:creationId xmlns:p14="http://schemas.microsoft.com/office/powerpoint/2010/main" val="3103159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Procurement is becoming an ever-growing concern and is part of all Admin. Reviews either with the NSLP review or by itself. For FFVP, schools should make purchases fairly evenly among produce suppliers; or else should document efforts to solicit bids for a list of desired fruit/vegetable items from 2 or more suppliers.  The current focus is to improve efforts and to definitely make</a:t>
            </a:r>
            <a:r>
              <a:rPr lang="en-US" baseline="0" dirty="0" smtClean="0"/>
              <a:t> </a:t>
            </a:r>
            <a:r>
              <a:rPr lang="en-US" dirty="0" smtClean="0"/>
              <a:t>changes in practices if reviews or Technical</a:t>
            </a:r>
            <a:r>
              <a:rPr lang="en-US" baseline="0" dirty="0" smtClean="0"/>
              <a:t> </a:t>
            </a:r>
            <a:r>
              <a:rPr lang="en-US" dirty="0" smtClean="0"/>
              <a:t>Assistance </a:t>
            </a:r>
            <a:r>
              <a:rPr lang="en-US" dirty="0" err="1" smtClean="0"/>
              <a:t>evals</a:t>
            </a:r>
            <a:r>
              <a:rPr lang="en-US" dirty="0" smtClean="0"/>
              <a:t> have shown that acceptable processes of purchasing are not being followed. </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15</a:t>
            </a:fld>
            <a:endParaRPr lang="en-US"/>
          </a:p>
        </p:txBody>
      </p:sp>
    </p:spTree>
    <p:extLst>
      <p:ext uri="{BB962C8B-B14F-4D97-AF65-F5344CB8AC3E}">
        <p14:creationId xmlns:p14="http://schemas.microsoft.com/office/powerpoint/2010/main" val="3665599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Form 10-B</a:t>
            </a:r>
            <a:r>
              <a:rPr lang="en-US" baseline="0" dirty="0" smtClean="0"/>
              <a:t> can be used to show what was done and the result from requesting prices for FFVP products. The form also has sections (C and D) when reasons can be listed on why there may have been problems trying to get quotes or reasons why a vendor that did not have the lowest price was selected.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16</a:t>
            </a:fld>
            <a:endParaRPr lang="en-US"/>
          </a:p>
        </p:txBody>
      </p:sp>
    </p:spTree>
    <p:extLst>
      <p:ext uri="{BB962C8B-B14F-4D97-AF65-F5344CB8AC3E}">
        <p14:creationId xmlns:p14="http://schemas.microsoft.com/office/powerpoint/2010/main" val="2082833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FFVP</a:t>
            </a:r>
            <a:r>
              <a:rPr lang="en-US" baseline="0" dirty="0" smtClean="0"/>
              <a:t> Handbook that all SFAs/Schools should print a copy as a general reference about the FFVP and what is and is not allowable.  The follow slides are some highlights from the Handbook.  </a:t>
            </a:r>
          </a:p>
          <a:p>
            <a:r>
              <a:rPr lang="en-US" baseline="0" dirty="0" smtClean="0"/>
              <a:t>It should be clarified that when we say it is not allowed in FFVP, it means that it cannot be claimed as costs and reimbursed with FFVP funds.  Example: Smoothies are not allowed in FFVP, but schools have used donated or leftover items to make and serve smoothies. If there are no costs, or if the costs were covered by the school, then no costs were charged to FFVP.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17</a:t>
            </a:fld>
            <a:endParaRPr lang="en-US"/>
          </a:p>
        </p:txBody>
      </p:sp>
    </p:spTree>
    <p:extLst>
      <p:ext uri="{BB962C8B-B14F-4D97-AF65-F5344CB8AC3E}">
        <p14:creationId xmlns:p14="http://schemas.microsoft.com/office/powerpoint/2010/main" val="2910829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18</a:t>
            </a:fld>
            <a:endParaRPr lang="en-US"/>
          </a:p>
        </p:txBody>
      </p:sp>
    </p:spTree>
    <p:extLst>
      <p:ext uri="{BB962C8B-B14F-4D97-AF65-F5344CB8AC3E}">
        <p14:creationId xmlns:p14="http://schemas.microsoft.com/office/powerpoint/2010/main" val="810572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19</a:t>
            </a:fld>
            <a:endParaRPr lang="en-US"/>
          </a:p>
        </p:txBody>
      </p:sp>
    </p:spTree>
    <p:extLst>
      <p:ext uri="{BB962C8B-B14F-4D97-AF65-F5344CB8AC3E}">
        <p14:creationId xmlns:p14="http://schemas.microsoft.com/office/powerpoint/2010/main" val="747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2</a:t>
            </a:fld>
            <a:endParaRPr lang="en-US"/>
          </a:p>
        </p:txBody>
      </p:sp>
    </p:spTree>
    <p:extLst>
      <p:ext uri="{BB962C8B-B14F-4D97-AF65-F5344CB8AC3E}">
        <p14:creationId xmlns:p14="http://schemas.microsoft.com/office/powerpoint/2010/main" val="2843729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20</a:t>
            </a:fld>
            <a:endParaRPr lang="en-US"/>
          </a:p>
        </p:txBody>
      </p:sp>
    </p:spTree>
    <p:extLst>
      <p:ext uri="{BB962C8B-B14F-4D97-AF65-F5344CB8AC3E}">
        <p14:creationId xmlns:p14="http://schemas.microsoft.com/office/powerpoint/2010/main" val="4187953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21</a:t>
            </a:fld>
            <a:endParaRPr lang="en-US"/>
          </a:p>
        </p:txBody>
      </p:sp>
    </p:spTree>
    <p:extLst>
      <p:ext uri="{BB962C8B-B14F-4D97-AF65-F5344CB8AC3E}">
        <p14:creationId xmlns:p14="http://schemas.microsoft.com/office/powerpoint/2010/main" val="2399313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22</a:t>
            </a:fld>
            <a:endParaRPr lang="en-US"/>
          </a:p>
        </p:txBody>
      </p:sp>
    </p:spTree>
    <p:extLst>
      <p:ext uri="{BB962C8B-B14F-4D97-AF65-F5344CB8AC3E}">
        <p14:creationId xmlns:p14="http://schemas.microsoft.com/office/powerpoint/2010/main" val="602952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23</a:t>
            </a:fld>
            <a:endParaRPr lang="en-US"/>
          </a:p>
        </p:txBody>
      </p:sp>
    </p:spTree>
    <p:extLst>
      <p:ext uri="{BB962C8B-B14F-4D97-AF65-F5344CB8AC3E}">
        <p14:creationId xmlns:p14="http://schemas.microsoft.com/office/powerpoint/2010/main" val="2250649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24</a:t>
            </a:fld>
            <a:endParaRPr lang="en-US"/>
          </a:p>
        </p:txBody>
      </p:sp>
    </p:spTree>
    <p:extLst>
      <p:ext uri="{BB962C8B-B14F-4D97-AF65-F5344CB8AC3E}">
        <p14:creationId xmlns:p14="http://schemas.microsoft.com/office/powerpoint/2010/main" val="1714663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25</a:t>
            </a:fld>
            <a:endParaRPr lang="en-US"/>
          </a:p>
        </p:txBody>
      </p:sp>
    </p:spTree>
    <p:extLst>
      <p:ext uri="{BB962C8B-B14F-4D97-AF65-F5344CB8AC3E}">
        <p14:creationId xmlns:p14="http://schemas.microsoft.com/office/powerpoint/2010/main" val="4149055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26</a:t>
            </a:fld>
            <a:endParaRPr lang="en-US"/>
          </a:p>
        </p:txBody>
      </p:sp>
    </p:spTree>
    <p:extLst>
      <p:ext uri="{BB962C8B-B14F-4D97-AF65-F5344CB8AC3E}">
        <p14:creationId xmlns:p14="http://schemas.microsoft.com/office/powerpoint/2010/main" val="4143503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27</a:t>
            </a:fld>
            <a:endParaRPr lang="en-US"/>
          </a:p>
        </p:txBody>
      </p:sp>
    </p:spTree>
    <p:extLst>
      <p:ext uri="{BB962C8B-B14F-4D97-AF65-F5344CB8AC3E}">
        <p14:creationId xmlns:p14="http://schemas.microsoft.com/office/powerpoint/2010/main" val="298542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28</a:t>
            </a:fld>
            <a:endParaRPr lang="en-US"/>
          </a:p>
        </p:txBody>
      </p:sp>
    </p:spTree>
    <p:extLst>
      <p:ext uri="{BB962C8B-B14F-4D97-AF65-F5344CB8AC3E}">
        <p14:creationId xmlns:p14="http://schemas.microsoft.com/office/powerpoint/2010/main" val="3148474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pPr/>
              <a:t>29</a:t>
            </a:fld>
            <a:endParaRPr lang="en-US"/>
          </a:p>
        </p:txBody>
      </p:sp>
    </p:spTree>
    <p:extLst>
      <p:ext uri="{BB962C8B-B14F-4D97-AF65-F5344CB8AC3E}">
        <p14:creationId xmlns:p14="http://schemas.microsoft.com/office/powerpoint/2010/main" val="4143503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3</a:t>
            </a:fld>
            <a:endParaRPr lang="en-US"/>
          </a:p>
        </p:txBody>
      </p:sp>
    </p:spTree>
    <p:extLst>
      <p:ext uri="{BB962C8B-B14F-4D97-AF65-F5344CB8AC3E}">
        <p14:creationId xmlns:p14="http://schemas.microsoft.com/office/powerpoint/2010/main" val="44385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eligible for FFVP a school must operate in the NSLP.  A school in HI must have students within Pre-K</a:t>
            </a:r>
            <a:r>
              <a:rPr lang="en-US" baseline="0" dirty="0" smtClean="0"/>
              <a:t> </a:t>
            </a:r>
            <a:r>
              <a:rPr lang="en-US" dirty="0" smtClean="0"/>
              <a:t>up to 6</a:t>
            </a:r>
            <a:r>
              <a:rPr lang="en-US" baseline="30000" dirty="0" smtClean="0"/>
              <a:t>th</a:t>
            </a:r>
            <a:r>
              <a:rPr lang="en-US" dirty="0" smtClean="0"/>
              <a:t> grade. For Pre-K students to included in FFVP service, they should be counted in the school’s enrollment. On the mainland, elementary schools general only go up to 5</a:t>
            </a:r>
            <a:r>
              <a:rPr lang="en-US" baseline="30000" dirty="0" smtClean="0"/>
              <a:t>th</a:t>
            </a:r>
            <a:r>
              <a:rPr lang="en-US" dirty="0" smtClean="0"/>
              <a:t> grade and so no 6</a:t>
            </a:r>
            <a:r>
              <a:rPr lang="en-US" baseline="30000" dirty="0" smtClean="0"/>
              <a:t>th</a:t>
            </a:r>
            <a:r>
              <a:rPr lang="en-US" dirty="0" smtClean="0"/>
              <a:t> graders are included in FFVP for those districts</a:t>
            </a:r>
            <a:r>
              <a:rPr lang="en-US" baseline="0" dirty="0" smtClean="0"/>
              <a:t> where elementary only goes to 5</a:t>
            </a:r>
            <a:r>
              <a:rPr lang="en-US" baseline="30000" dirty="0" smtClean="0"/>
              <a:t>th</a:t>
            </a:r>
            <a:r>
              <a:rPr lang="en-US" baseline="0" dirty="0" smtClean="0"/>
              <a:t> grade</a:t>
            </a:r>
            <a:r>
              <a:rPr lang="en-US" dirty="0" smtClean="0"/>
              <a:t>. </a:t>
            </a:r>
          </a:p>
          <a:p>
            <a:endParaRPr lang="en-US" dirty="0" smtClean="0"/>
          </a:p>
          <a:p>
            <a:r>
              <a:rPr lang="en-US" dirty="0" smtClean="0"/>
              <a:t>Regarding the submitting or revising a yearly appl., we will be attempting to create an easier application</a:t>
            </a:r>
            <a:r>
              <a:rPr lang="en-US" baseline="0" dirty="0" smtClean="0"/>
              <a:t> </a:t>
            </a:r>
            <a:r>
              <a:rPr lang="en-US" dirty="0" smtClean="0"/>
              <a:t>process, but this will come with earlier application periods and stricter deadlines. This will be mentioned more in the Applying/Renewing slide as well as the Fiscal Year timeline slide later.</a:t>
            </a:r>
          </a:p>
          <a:p>
            <a:endParaRPr lang="en-US" dirty="0" smtClean="0"/>
          </a:p>
          <a:p>
            <a:r>
              <a:rPr lang="en-US" dirty="0" smtClean="0"/>
              <a:t>Who gets to be accepted in FFVP. It has been</a:t>
            </a:r>
            <a:r>
              <a:rPr lang="en-US" baseline="0" dirty="0" smtClean="0"/>
              <a:t> a </a:t>
            </a:r>
            <a:r>
              <a:rPr lang="en-US" dirty="0" smtClean="0"/>
              <a:t>misconception that only schools that had 50% or more Free/Red. Enrollment could be in FFVP.  Schools with 50% or more F/R enrollment are given priority to be in FFVP since the Program’s objective since its inception was to try to provide students in the highest need schools more opportunity to have fresh fruit and vegetable snacks that they probably were not getting at home.  How many schools actually get into FFVP depends on the budget (which is the allocation to the state) and the number of schools, number of  students, and the F/R % of those schools.  If all the schools with 50% </a:t>
            </a:r>
            <a:r>
              <a:rPr lang="en-US" baseline="0" dirty="0" smtClean="0"/>
              <a:t>and higher </a:t>
            </a:r>
            <a:r>
              <a:rPr lang="en-US" dirty="0" smtClean="0"/>
              <a:t>F/R that apply are accepted into FFVP and there are still funds remaining, then schools under 50% F/R can be accepted.  Right now, all schools that apply for FFVP can usually be accommodated because not all qualified schools apply.  Currently, the total number of Hawaii students in FFVP each year is about 32,000.  </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4</a:t>
            </a:fld>
            <a:endParaRPr lang="en-US"/>
          </a:p>
        </p:txBody>
      </p:sp>
    </p:spTree>
    <p:extLst>
      <p:ext uri="{BB962C8B-B14F-4D97-AF65-F5344CB8AC3E}">
        <p14:creationId xmlns:p14="http://schemas.microsoft.com/office/powerpoint/2010/main" val="3385704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the current application</a:t>
            </a:r>
            <a:r>
              <a:rPr lang="en-US" baseline="0" dirty="0" smtClean="0"/>
              <a:t> process </a:t>
            </a:r>
            <a:r>
              <a:rPr lang="en-US" dirty="0" smtClean="0"/>
              <a:t>requires so much time to collect,</a:t>
            </a:r>
            <a:r>
              <a:rPr lang="en-US" baseline="0" dirty="0" smtClean="0"/>
              <a:t> </a:t>
            </a:r>
            <a:r>
              <a:rPr lang="en-US" dirty="0" smtClean="0"/>
              <a:t>process, revise,</a:t>
            </a:r>
            <a:r>
              <a:rPr lang="en-US" baseline="0" dirty="0" smtClean="0"/>
              <a:t> </a:t>
            </a:r>
            <a:r>
              <a:rPr lang="en-US" dirty="0" smtClean="0"/>
              <a:t>and approve the FFVP applications; and this information was needed for the schools’ NSLP renewals for the new school year by June, the process would start in Nov/December.  First the revised process needs</a:t>
            </a:r>
            <a:r>
              <a:rPr lang="en-US" baseline="0" dirty="0" smtClean="0"/>
              <a:t> to be planned. </a:t>
            </a:r>
            <a:r>
              <a:rPr lang="en-US" dirty="0" smtClean="0"/>
              <a:t>Then FFVP memo that</a:t>
            </a:r>
            <a:r>
              <a:rPr lang="en-US" baseline="0" dirty="0" smtClean="0"/>
              <a:t> states the process and any changes </a:t>
            </a:r>
            <a:r>
              <a:rPr lang="en-US" dirty="0" smtClean="0"/>
              <a:t>has to be written, revised by</a:t>
            </a:r>
            <a:r>
              <a:rPr lang="en-US" baseline="0" dirty="0" smtClean="0"/>
              <a:t> HCNP </a:t>
            </a:r>
            <a:r>
              <a:rPr lang="en-US" dirty="0" smtClean="0"/>
              <a:t>and revised/approved by the Sup.</a:t>
            </a:r>
            <a:r>
              <a:rPr lang="en-US" baseline="0" dirty="0" smtClean="0"/>
              <a:t> office</a:t>
            </a:r>
            <a:r>
              <a:rPr lang="en-US" dirty="0" smtClean="0"/>
              <a:t>. This</a:t>
            </a:r>
            <a:r>
              <a:rPr lang="en-US" baseline="0" dirty="0" smtClean="0"/>
              <a:t> internal DOE m</a:t>
            </a:r>
            <a:r>
              <a:rPr lang="en-US" dirty="0" smtClean="0"/>
              <a:t>emo is directed to the Elem. Principals in Jan or Feb announcing that FFVP applications are being accepted. Last year’s FFVP Sup. Memo mentioned that schools 40% F/R and above could apply and be considered if sufficient funds are available. </a:t>
            </a:r>
          </a:p>
          <a:p>
            <a:r>
              <a:rPr lang="en-US" dirty="0" smtClean="0"/>
              <a:t>It is hoped that</a:t>
            </a:r>
            <a:r>
              <a:rPr lang="en-US" baseline="0" dirty="0" smtClean="0"/>
              <a:t> a revised application process will make the annual renewing easier.  </a:t>
            </a:r>
          </a:p>
          <a:p>
            <a:r>
              <a:rPr lang="en-US" dirty="0" smtClean="0"/>
              <a:t>The upcoming renewal process will have a strict deadline (not later than March 1)</a:t>
            </a:r>
            <a:r>
              <a:rPr lang="en-US" baseline="0" dirty="0" smtClean="0"/>
              <a:t> that</a:t>
            </a:r>
            <a:r>
              <a:rPr lang="en-US" dirty="0" smtClean="0"/>
              <a:t> will depend on when the Sup. Memo is posted.  </a:t>
            </a:r>
          </a:p>
          <a:p>
            <a:r>
              <a:rPr lang="en-US" dirty="0" smtClean="0"/>
              <a:t>Once applications/renewals are accepted, schools will be notified that their applications</a:t>
            </a:r>
            <a:r>
              <a:rPr lang="en-US" baseline="0" dirty="0" smtClean="0"/>
              <a:t> were accepted. </a:t>
            </a:r>
          </a:p>
          <a:p>
            <a:r>
              <a:rPr lang="en-US" baseline="0" dirty="0" smtClean="0"/>
              <a:t>Having its application approved means that the school has made itself eligible to receive FFVP funds upon availability of funds to accommodate all the schools that have applied. So far, there has been enough funds for the schools that have applied to be provided with FFVP allocations.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5</a:t>
            </a:fld>
            <a:endParaRPr lang="en-US"/>
          </a:p>
        </p:txBody>
      </p:sp>
    </p:spTree>
    <p:extLst>
      <p:ext uri="{BB962C8B-B14F-4D97-AF65-F5344CB8AC3E}">
        <p14:creationId xmlns:p14="http://schemas.microsoft.com/office/powerpoint/2010/main" val="2360647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Allocation</a:t>
            </a:r>
            <a:r>
              <a:rPr lang="en-US" baseline="0" dirty="0" smtClean="0"/>
              <a:t>s provided to schools are based on enrollment and a per student allocation between $50 - $75.  New schools that have not been doing FFVP and schools that have not been able to use most of their allocations in past years would start at $50/student. </a:t>
            </a:r>
          </a:p>
          <a:p>
            <a:r>
              <a:rPr lang="en-US" baseline="0" dirty="0" smtClean="0"/>
              <a:t>Schools that have maintained consistent usage of funds and have been following the guidelines for documenting costs and timely claims receive higher per student allocations. </a:t>
            </a:r>
          </a:p>
          <a:p>
            <a:endParaRPr lang="en-US" baseline="0" dirty="0" smtClean="0"/>
          </a:p>
          <a:p>
            <a:r>
              <a:rPr lang="en-US" baseline="0" dirty="0" smtClean="0"/>
              <a:t>FFVP costs can be Administrative or Operation costs -  </a:t>
            </a:r>
          </a:p>
          <a:p>
            <a:r>
              <a:rPr lang="en-US" baseline="0" dirty="0" smtClean="0"/>
              <a:t>Administrative costs are basically for FFVP labor cost claims for office-type work such as ordering, planning, paperwork, nutrition education, etc. </a:t>
            </a:r>
          </a:p>
          <a:p>
            <a:r>
              <a:rPr lang="en-US" baseline="0" dirty="0" smtClean="0"/>
              <a:t>Equipment needed for FFVP would come out of the Admin. funds.  Admin. costs cannot exceed 10% of a SFAs/school’s allocation.</a:t>
            </a:r>
          </a:p>
          <a:p>
            <a:r>
              <a:rPr lang="en-US" baseline="0" dirty="0" smtClean="0"/>
              <a:t>Operation costs should be primarily for the purchase of fresh fruits and vegetables, however, up to 20% is allowed for labor costs for storing, preparation, and serving for FFVP. </a:t>
            </a:r>
          </a:p>
          <a:p>
            <a:r>
              <a:rPr lang="en-US" baseline="0" dirty="0" smtClean="0"/>
              <a:t>Any labor costs to be claimed for FFVP needs to be documented in Time &amp; Effort sheets with the staff names and time spent.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6</a:t>
            </a:fld>
            <a:endParaRPr lang="en-US"/>
          </a:p>
        </p:txBody>
      </p:sp>
    </p:spTree>
    <p:extLst>
      <p:ext uri="{BB962C8B-B14F-4D97-AF65-F5344CB8AC3E}">
        <p14:creationId xmlns:p14="http://schemas.microsoft.com/office/powerpoint/2010/main" val="2360647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Pay no attention to the graphs which</a:t>
            </a:r>
            <a:r>
              <a:rPr lang="en-US" baseline="0" dirty="0" smtClean="0"/>
              <a:t> was from SY17-18</a:t>
            </a:r>
            <a:r>
              <a:rPr lang="en-US" dirty="0" smtClean="0"/>
              <a:t>, just know that this past FFVP year was</a:t>
            </a:r>
            <a:r>
              <a:rPr lang="en-US" baseline="0" dirty="0" smtClean="0"/>
              <a:t> </a:t>
            </a:r>
            <a:r>
              <a:rPr lang="en-US" dirty="0" smtClean="0"/>
              <a:t>overall was</a:t>
            </a:r>
            <a:r>
              <a:rPr lang="en-US" baseline="0" dirty="0" smtClean="0"/>
              <a:t> not very encouraging mainly due to </a:t>
            </a:r>
            <a:r>
              <a:rPr lang="en-US" dirty="0" smtClean="0"/>
              <a:t>DOE FFVP Oahu vendors when</a:t>
            </a:r>
            <a:r>
              <a:rPr lang="en-US" baseline="0" dirty="0" smtClean="0"/>
              <a:t> the Oahu schools had no vendor to supply whole fruits/vegetables for FFVP AND then the prepared product vendor, </a:t>
            </a:r>
            <a:r>
              <a:rPr lang="en-US" dirty="0" smtClean="0"/>
              <a:t>So</a:t>
            </a:r>
            <a:r>
              <a:rPr lang="en-US" baseline="0" dirty="0" smtClean="0"/>
              <a:t> Ono later went out of business leaving the Oahu DOE FFVP schools with no way to serve FFVP.  Affected some schools on Kauai who also placed orders with So Ono. </a:t>
            </a:r>
            <a:endParaRPr lang="en-US" dirty="0" smtClean="0"/>
          </a:p>
          <a:p>
            <a:r>
              <a:rPr lang="en-US" dirty="0" smtClean="0"/>
              <a:t>For charter schools, just know that: (see</a:t>
            </a:r>
            <a:r>
              <a:rPr lang="en-US" baseline="0" dirty="0" smtClean="0"/>
              <a:t> info on</a:t>
            </a:r>
            <a:r>
              <a:rPr lang="en-US" dirty="0" smtClean="0"/>
              <a:t> slide) </a:t>
            </a:r>
          </a:p>
          <a:p>
            <a:r>
              <a:rPr lang="en-US" dirty="0" smtClean="0"/>
              <a:t>Also, know that if more DOE schools apply for FFVP which I believe SFSB wants to make happen, charter schools that are not using their allocation could be</a:t>
            </a:r>
            <a:r>
              <a:rPr lang="en-US" baseline="0" dirty="0" smtClean="0"/>
              <a:t> seeing</a:t>
            </a:r>
            <a:r>
              <a:rPr lang="en-US" dirty="0" smtClean="0"/>
              <a:t> their very high per student rates ($70-$75) start to drop to as low as the minimum $50 if they cannot show that they</a:t>
            </a:r>
            <a:r>
              <a:rPr lang="en-US" baseline="0" dirty="0" smtClean="0"/>
              <a:t> are able to use the high allocations that </a:t>
            </a:r>
            <a:r>
              <a:rPr lang="en-US" dirty="0" smtClean="0"/>
              <a:t>they are given.  I will</a:t>
            </a:r>
            <a:r>
              <a:rPr lang="en-US" baseline="0" dirty="0" smtClean="0"/>
              <a:t> monitoring usage more closely and try to assist schools in using most of their allocations in a timely manner. </a:t>
            </a:r>
            <a:r>
              <a:rPr lang="en-US" dirty="0" smtClean="0"/>
              <a:t>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7</a:t>
            </a:fld>
            <a:endParaRPr lang="en-US"/>
          </a:p>
        </p:txBody>
      </p:sp>
    </p:spTree>
    <p:extLst>
      <p:ext uri="{BB962C8B-B14F-4D97-AF65-F5344CB8AC3E}">
        <p14:creationId xmlns:p14="http://schemas.microsoft.com/office/powerpoint/2010/main" val="1233920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timeline for the FFVP Fiscal Year funds.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8</a:t>
            </a:fld>
            <a:endParaRPr lang="en-US"/>
          </a:p>
        </p:txBody>
      </p:sp>
    </p:spTree>
    <p:extLst>
      <p:ext uri="{BB962C8B-B14F-4D97-AF65-F5344CB8AC3E}">
        <p14:creationId xmlns:p14="http://schemas.microsoft.com/office/powerpoint/2010/main" val="1139226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breaks into the true sections.  October 2019</a:t>
            </a:r>
            <a:r>
              <a:rPr lang="en-US" baseline="0" dirty="0" smtClean="0"/>
              <a:t> to May 2020 (10 months) of possible FFVP service using the new fiscal funds for this school year; and then two months, August and September, of the new school year in 2020.  Schools that want to serve FFVP in Aug./Sep. of the new school year will need to retain some funds for use after May 2019.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9</a:t>
            </a:fld>
            <a:endParaRPr lang="en-US"/>
          </a:p>
        </p:txBody>
      </p:sp>
    </p:spTree>
    <p:extLst>
      <p:ext uri="{BB962C8B-B14F-4D97-AF65-F5344CB8AC3E}">
        <p14:creationId xmlns:p14="http://schemas.microsoft.com/office/powerpoint/2010/main" val="2235272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a:t>Click to edit Master title style</a:t>
            </a: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a:t>Click to edit Master subtitle style</a:t>
            </a:r>
          </a:p>
        </p:txBody>
      </p:sp>
      <p:sp>
        <p:nvSpPr>
          <p:cNvPr id="4" name="Date Placeholder 3"/>
          <p:cNvSpPr>
            <a:spLocks noGrp="1"/>
          </p:cNvSpPr>
          <p:nvPr>
            <p:ph type="dt" sz="half" idx="10"/>
          </p:nvPr>
        </p:nvSpPr>
        <p:spPr/>
        <p:txBody>
          <a:bodyPr/>
          <a:lstStyle/>
          <a:p>
            <a:fld id="{A7209051-6E81-43E8-9099-FF6A0C3DCFE8}" type="datetime1">
              <a:rPr lang="en-US"/>
              <a:pPr/>
              <a:t>3/3/2020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EDCEAB04-7709-4C1E-A61A-74684A0170FC}" type="datetime1">
              <a:rPr lang="en-US"/>
              <a:pPr/>
              <a:t>3/3/2020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a:t>Click to edit Master title style</a:t>
            </a: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0C79BD0D-E0B1-4CED-AC65-708AC79EB9CD}" type="datetime1">
              <a:rPr lang="en-US"/>
              <a:pPr/>
              <a:t>3/3/2020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0CC3EA6D-DF0B-4D4B-B359-5F1D1D0E30A4}" type="datetime1">
              <a:rPr lang="en-US"/>
              <a:pPr/>
              <a:t>3/3/2020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a:t>Click to edit Master title style</a:t>
            </a: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977EDB99-15BC-4479-BAC5-1E502E66917A}" type="datetime1">
              <a:rPr lang="en-US"/>
              <a:pPr/>
              <a:t>3/3/2020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21888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4067C2A3-CD19-48AB-9F64-ECCF75182EDD}" type="datetime1">
              <a:rPr lang="en-US"/>
              <a:pPr/>
              <a:t>3/3/2020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a:t>Click to edit Master title style</a:t>
            </a:r>
          </a:p>
        </p:txBody>
      </p:sp>
      <p:sp>
        <p:nvSpPr>
          <p:cNvPr id="3" name="Text Placeholder 2"/>
          <p:cNvSpPr>
            <a:spLocks noGrp="1"/>
          </p:cNvSpPr>
          <p:nvPr>
            <p:ph type="body" idx="1"/>
          </p:nvPr>
        </p:nvSpPr>
        <p:spPr>
          <a:xfrm>
            <a:off x="1218882" y="1596571"/>
            <a:ext cx="487553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a:t>Click to edit Master text styles</a:t>
            </a:r>
          </a:p>
        </p:txBody>
      </p:sp>
      <p:sp>
        <p:nvSpPr>
          <p:cNvPr id="4" name="Content Placeholder 3"/>
          <p:cNvSpPr>
            <a:spLocks noGrp="1"/>
          </p:cNvSpPr>
          <p:nvPr>
            <p:ph sz="half" idx="2"/>
          </p:nvPr>
        </p:nvSpPr>
        <p:spPr>
          <a:xfrm>
            <a:off x="121888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094412" y="1596571"/>
            <a:ext cx="487553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a:t>Click to 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0363E8C1-7C87-4705-AB97-8CD17D208E3F}" type="datetime1">
              <a:rPr lang="en-US"/>
              <a:pPr/>
              <a:t>3/3/2020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E20C624E-DF92-4841-B9B9-DD11AA239B85}" type="datetime1">
              <a:rPr lang="en-US"/>
              <a:pPr/>
              <a:t>3/3/2020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Date Placeholder 1"/>
          <p:cNvSpPr>
            <a:spLocks noGrp="1"/>
          </p:cNvSpPr>
          <p:nvPr>
            <p:ph type="dt" sz="half" idx="10"/>
          </p:nvPr>
        </p:nvSpPr>
        <p:spPr/>
        <p:txBody>
          <a:bodyPr/>
          <a:lstStyle/>
          <a:p>
            <a:fld id="{FBDA3AE1-4360-4D5B-BDBC-656B872DD533}" type="datetime1">
              <a:rPr lang="en-US"/>
              <a:pPr/>
              <a:t>3/3/2020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a:t>Click to edit Master title style</a:t>
            </a: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a:t>Click to edit Master text styles</a:t>
            </a:r>
          </a:p>
        </p:txBody>
      </p:sp>
      <p:sp>
        <p:nvSpPr>
          <p:cNvPr id="5" name="Date Placeholder 4"/>
          <p:cNvSpPr>
            <a:spLocks noGrp="1"/>
          </p:cNvSpPr>
          <p:nvPr>
            <p:ph type="dt" sz="half" idx="10"/>
          </p:nvPr>
        </p:nvSpPr>
        <p:spPr/>
        <p:txBody>
          <a:bodyPr/>
          <a:lstStyle/>
          <a:p>
            <a:fld id="{20990708-46A4-4851-883E-8DFB8939107E}" type="datetime1">
              <a:rPr lang="en-US"/>
              <a:pPr/>
              <a:t>3/3/2020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a:t>Click to edit Master title style</a:t>
            </a:r>
          </a:p>
        </p:txBody>
      </p:sp>
      <p:sp>
        <p:nvSpPr>
          <p:cNvPr id="3" name="Picture Placeholder 2"/>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a:t>Click icon to add picture</a:t>
            </a: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a:t>Click to edit Master text styles</a:t>
            </a:r>
          </a:p>
        </p:txBody>
      </p:sp>
      <p:sp>
        <p:nvSpPr>
          <p:cNvPr id="5" name="Date Placeholder 4"/>
          <p:cNvSpPr>
            <a:spLocks noGrp="1"/>
          </p:cNvSpPr>
          <p:nvPr>
            <p:ph type="dt" sz="half" idx="10"/>
          </p:nvPr>
        </p:nvSpPr>
        <p:spPr/>
        <p:txBody>
          <a:bodyPr/>
          <a:lstStyle/>
          <a:p>
            <a:fld id="{AE88EFFC-86AE-4294-A319-CAFC2651994B}" type="datetime1">
              <a:rPr lang="en-US"/>
              <a:pPr/>
              <a:t>3/3/2020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endParaRPr/>
          </a:p>
        </p:txBody>
      </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a:t>Click to edit Master title style</a:t>
            </a: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3/3/2020</a:t>
            </a:fld>
            <a:endParaRPr/>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mc="http://schemas.openxmlformats.org/markup-compatibility/2006" xmlns:mv="urn:schemas-microsoft-com:mac:vml"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137.xml"/><Relationship Id="rId18" Type="http://schemas.openxmlformats.org/officeDocument/2006/relationships/tags" Target="../tags/tag142.xml"/><Relationship Id="rId26" Type="http://schemas.openxmlformats.org/officeDocument/2006/relationships/tags" Target="../tags/tag150.xml"/><Relationship Id="rId39" Type="http://schemas.openxmlformats.org/officeDocument/2006/relationships/tags" Target="../tags/tag163.xml"/><Relationship Id="rId21" Type="http://schemas.openxmlformats.org/officeDocument/2006/relationships/tags" Target="../tags/tag145.xml"/><Relationship Id="rId34" Type="http://schemas.openxmlformats.org/officeDocument/2006/relationships/tags" Target="../tags/tag158.xml"/><Relationship Id="rId42" Type="http://schemas.openxmlformats.org/officeDocument/2006/relationships/tags" Target="../tags/tag166.xml"/><Relationship Id="rId47" Type="http://schemas.openxmlformats.org/officeDocument/2006/relationships/tags" Target="../tags/tag171.xml"/><Relationship Id="rId50" Type="http://schemas.openxmlformats.org/officeDocument/2006/relationships/tags" Target="../tags/tag174.xml"/><Relationship Id="rId55" Type="http://schemas.openxmlformats.org/officeDocument/2006/relationships/tags" Target="../tags/tag179.xml"/><Relationship Id="rId63" Type="http://schemas.openxmlformats.org/officeDocument/2006/relationships/tags" Target="../tags/tag187.xml"/><Relationship Id="rId68" Type="http://schemas.openxmlformats.org/officeDocument/2006/relationships/tags" Target="../tags/tag192.xml"/><Relationship Id="rId7" Type="http://schemas.openxmlformats.org/officeDocument/2006/relationships/tags" Target="../tags/tag131.xml"/><Relationship Id="rId2" Type="http://schemas.openxmlformats.org/officeDocument/2006/relationships/tags" Target="../tags/tag126.xml"/><Relationship Id="rId16" Type="http://schemas.openxmlformats.org/officeDocument/2006/relationships/tags" Target="../tags/tag140.xml"/><Relationship Id="rId29" Type="http://schemas.openxmlformats.org/officeDocument/2006/relationships/tags" Target="../tags/tag153.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tags" Target="../tags/tag135.xml"/><Relationship Id="rId24" Type="http://schemas.openxmlformats.org/officeDocument/2006/relationships/tags" Target="../tags/tag148.xml"/><Relationship Id="rId32" Type="http://schemas.openxmlformats.org/officeDocument/2006/relationships/tags" Target="../tags/tag156.xml"/><Relationship Id="rId37" Type="http://schemas.openxmlformats.org/officeDocument/2006/relationships/tags" Target="../tags/tag161.xml"/><Relationship Id="rId40" Type="http://schemas.openxmlformats.org/officeDocument/2006/relationships/tags" Target="../tags/tag164.xml"/><Relationship Id="rId45" Type="http://schemas.openxmlformats.org/officeDocument/2006/relationships/tags" Target="../tags/tag169.xml"/><Relationship Id="rId53" Type="http://schemas.openxmlformats.org/officeDocument/2006/relationships/tags" Target="../tags/tag177.xml"/><Relationship Id="rId58" Type="http://schemas.openxmlformats.org/officeDocument/2006/relationships/tags" Target="../tags/tag182.xml"/><Relationship Id="rId66" Type="http://schemas.openxmlformats.org/officeDocument/2006/relationships/tags" Target="../tags/tag190.xml"/><Relationship Id="rId5" Type="http://schemas.openxmlformats.org/officeDocument/2006/relationships/tags" Target="../tags/tag129.xml"/><Relationship Id="rId15" Type="http://schemas.openxmlformats.org/officeDocument/2006/relationships/tags" Target="../tags/tag139.xml"/><Relationship Id="rId23" Type="http://schemas.openxmlformats.org/officeDocument/2006/relationships/tags" Target="../tags/tag147.xml"/><Relationship Id="rId28" Type="http://schemas.openxmlformats.org/officeDocument/2006/relationships/tags" Target="../tags/tag152.xml"/><Relationship Id="rId36" Type="http://schemas.openxmlformats.org/officeDocument/2006/relationships/tags" Target="../tags/tag160.xml"/><Relationship Id="rId49" Type="http://schemas.openxmlformats.org/officeDocument/2006/relationships/tags" Target="../tags/tag173.xml"/><Relationship Id="rId57" Type="http://schemas.openxmlformats.org/officeDocument/2006/relationships/tags" Target="../tags/tag181.xml"/><Relationship Id="rId61" Type="http://schemas.openxmlformats.org/officeDocument/2006/relationships/tags" Target="../tags/tag185.xml"/><Relationship Id="rId10" Type="http://schemas.openxmlformats.org/officeDocument/2006/relationships/tags" Target="../tags/tag134.xml"/><Relationship Id="rId19" Type="http://schemas.openxmlformats.org/officeDocument/2006/relationships/tags" Target="../tags/tag143.xml"/><Relationship Id="rId31" Type="http://schemas.openxmlformats.org/officeDocument/2006/relationships/tags" Target="../tags/tag155.xml"/><Relationship Id="rId44" Type="http://schemas.openxmlformats.org/officeDocument/2006/relationships/tags" Target="../tags/tag168.xml"/><Relationship Id="rId52" Type="http://schemas.openxmlformats.org/officeDocument/2006/relationships/tags" Target="../tags/tag176.xml"/><Relationship Id="rId60" Type="http://schemas.openxmlformats.org/officeDocument/2006/relationships/tags" Target="../tags/tag184.xml"/><Relationship Id="rId65" Type="http://schemas.openxmlformats.org/officeDocument/2006/relationships/tags" Target="../tags/tag189.xml"/><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tags" Target="../tags/tag138.xml"/><Relationship Id="rId22" Type="http://schemas.openxmlformats.org/officeDocument/2006/relationships/tags" Target="../tags/tag146.xml"/><Relationship Id="rId27" Type="http://schemas.openxmlformats.org/officeDocument/2006/relationships/tags" Target="../tags/tag151.xml"/><Relationship Id="rId30" Type="http://schemas.openxmlformats.org/officeDocument/2006/relationships/tags" Target="../tags/tag154.xml"/><Relationship Id="rId35" Type="http://schemas.openxmlformats.org/officeDocument/2006/relationships/tags" Target="../tags/tag159.xml"/><Relationship Id="rId43" Type="http://schemas.openxmlformats.org/officeDocument/2006/relationships/tags" Target="../tags/tag167.xml"/><Relationship Id="rId48" Type="http://schemas.openxmlformats.org/officeDocument/2006/relationships/tags" Target="../tags/tag172.xml"/><Relationship Id="rId56" Type="http://schemas.openxmlformats.org/officeDocument/2006/relationships/tags" Target="../tags/tag180.xml"/><Relationship Id="rId64" Type="http://schemas.openxmlformats.org/officeDocument/2006/relationships/tags" Target="../tags/tag188.xml"/><Relationship Id="rId69" Type="http://schemas.openxmlformats.org/officeDocument/2006/relationships/slideLayout" Target="../slideLayouts/slideLayout6.xml"/><Relationship Id="rId8" Type="http://schemas.openxmlformats.org/officeDocument/2006/relationships/tags" Target="../tags/tag132.xml"/><Relationship Id="rId51" Type="http://schemas.openxmlformats.org/officeDocument/2006/relationships/tags" Target="../tags/tag175.xml"/><Relationship Id="rId3" Type="http://schemas.openxmlformats.org/officeDocument/2006/relationships/tags" Target="../tags/tag127.xml"/><Relationship Id="rId12" Type="http://schemas.openxmlformats.org/officeDocument/2006/relationships/tags" Target="../tags/tag136.xml"/><Relationship Id="rId17" Type="http://schemas.openxmlformats.org/officeDocument/2006/relationships/tags" Target="../tags/tag141.xml"/><Relationship Id="rId25" Type="http://schemas.openxmlformats.org/officeDocument/2006/relationships/tags" Target="../tags/tag149.xml"/><Relationship Id="rId33" Type="http://schemas.openxmlformats.org/officeDocument/2006/relationships/tags" Target="../tags/tag157.xml"/><Relationship Id="rId38" Type="http://schemas.openxmlformats.org/officeDocument/2006/relationships/tags" Target="../tags/tag162.xml"/><Relationship Id="rId46" Type="http://schemas.openxmlformats.org/officeDocument/2006/relationships/tags" Target="../tags/tag170.xml"/><Relationship Id="rId59" Type="http://schemas.openxmlformats.org/officeDocument/2006/relationships/tags" Target="../tags/tag183.xml"/><Relationship Id="rId67" Type="http://schemas.openxmlformats.org/officeDocument/2006/relationships/tags" Target="../tags/tag191.xml"/><Relationship Id="rId20" Type="http://schemas.openxmlformats.org/officeDocument/2006/relationships/tags" Target="../tags/tag144.xml"/><Relationship Id="rId41" Type="http://schemas.openxmlformats.org/officeDocument/2006/relationships/tags" Target="../tags/tag165.xml"/><Relationship Id="rId54" Type="http://schemas.openxmlformats.org/officeDocument/2006/relationships/tags" Target="../tags/tag178.xml"/><Relationship Id="rId62" Type="http://schemas.openxmlformats.org/officeDocument/2006/relationships/tags" Target="../tags/tag186.xml"/><Relationship Id="rId70"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hawaii5210.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d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notesSlide" Target="../notesSlides/notesSlide8.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61" Type="http://schemas.openxmlformats.org/officeDocument/2006/relationships/slideLayout" Target="../slideLayouts/slideLayout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s>
</file>

<file path=ppt/slides/_rels/slide9.xml.rels><?xml version="1.0" encoding="UTF-8" standalone="yes"?>
<Relationships xmlns="http://schemas.openxmlformats.org/package/2006/relationships"><Relationship Id="rId13" Type="http://schemas.openxmlformats.org/officeDocument/2006/relationships/tags" Target="../tags/tag73.xml"/><Relationship Id="rId18" Type="http://schemas.openxmlformats.org/officeDocument/2006/relationships/tags" Target="../tags/tag78.xml"/><Relationship Id="rId26" Type="http://schemas.openxmlformats.org/officeDocument/2006/relationships/tags" Target="../tags/tag86.xml"/><Relationship Id="rId39" Type="http://schemas.openxmlformats.org/officeDocument/2006/relationships/tags" Target="../tags/tag99.xml"/><Relationship Id="rId21" Type="http://schemas.openxmlformats.org/officeDocument/2006/relationships/tags" Target="../tags/tag81.xml"/><Relationship Id="rId34" Type="http://schemas.openxmlformats.org/officeDocument/2006/relationships/tags" Target="../tags/tag94.xml"/><Relationship Id="rId42" Type="http://schemas.openxmlformats.org/officeDocument/2006/relationships/tags" Target="../tags/tag102.xml"/><Relationship Id="rId47" Type="http://schemas.openxmlformats.org/officeDocument/2006/relationships/tags" Target="../tags/tag107.xml"/><Relationship Id="rId50" Type="http://schemas.openxmlformats.org/officeDocument/2006/relationships/tags" Target="../tags/tag110.xml"/><Relationship Id="rId55" Type="http://schemas.openxmlformats.org/officeDocument/2006/relationships/tags" Target="../tags/tag115.xml"/><Relationship Id="rId63" Type="http://schemas.openxmlformats.org/officeDocument/2006/relationships/tags" Target="../tags/tag123.xml"/><Relationship Id="rId7" Type="http://schemas.openxmlformats.org/officeDocument/2006/relationships/tags" Target="../tags/tag67.xml"/><Relationship Id="rId2" Type="http://schemas.openxmlformats.org/officeDocument/2006/relationships/tags" Target="../tags/tag62.xml"/><Relationship Id="rId16" Type="http://schemas.openxmlformats.org/officeDocument/2006/relationships/tags" Target="../tags/tag76.xml"/><Relationship Id="rId20" Type="http://schemas.openxmlformats.org/officeDocument/2006/relationships/tags" Target="../tags/tag80.xml"/><Relationship Id="rId29" Type="http://schemas.openxmlformats.org/officeDocument/2006/relationships/tags" Target="../tags/tag89.xml"/><Relationship Id="rId41" Type="http://schemas.openxmlformats.org/officeDocument/2006/relationships/tags" Target="../tags/tag101.xml"/><Relationship Id="rId54" Type="http://schemas.openxmlformats.org/officeDocument/2006/relationships/tags" Target="../tags/tag114.xml"/><Relationship Id="rId62" Type="http://schemas.openxmlformats.org/officeDocument/2006/relationships/tags" Target="../tags/tag12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24" Type="http://schemas.openxmlformats.org/officeDocument/2006/relationships/tags" Target="../tags/tag84.xml"/><Relationship Id="rId32" Type="http://schemas.openxmlformats.org/officeDocument/2006/relationships/tags" Target="../tags/tag92.xml"/><Relationship Id="rId37" Type="http://schemas.openxmlformats.org/officeDocument/2006/relationships/tags" Target="../tags/tag97.xml"/><Relationship Id="rId40" Type="http://schemas.openxmlformats.org/officeDocument/2006/relationships/tags" Target="../tags/tag100.xml"/><Relationship Id="rId45" Type="http://schemas.openxmlformats.org/officeDocument/2006/relationships/tags" Target="../tags/tag105.xml"/><Relationship Id="rId53" Type="http://schemas.openxmlformats.org/officeDocument/2006/relationships/tags" Target="../tags/tag113.xml"/><Relationship Id="rId58" Type="http://schemas.openxmlformats.org/officeDocument/2006/relationships/tags" Target="../tags/tag118.xml"/><Relationship Id="rId66" Type="http://schemas.openxmlformats.org/officeDocument/2006/relationships/notesSlide" Target="../notesSlides/notesSlide9.xml"/><Relationship Id="rId5" Type="http://schemas.openxmlformats.org/officeDocument/2006/relationships/tags" Target="../tags/tag65.xml"/><Relationship Id="rId15" Type="http://schemas.openxmlformats.org/officeDocument/2006/relationships/tags" Target="../tags/tag75.xml"/><Relationship Id="rId23" Type="http://schemas.openxmlformats.org/officeDocument/2006/relationships/tags" Target="../tags/tag83.xml"/><Relationship Id="rId28" Type="http://schemas.openxmlformats.org/officeDocument/2006/relationships/tags" Target="../tags/tag88.xml"/><Relationship Id="rId36" Type="http://schemas.openxmlformats.org/officeDocument/2006/relationships/tags" Target="../tags/tag96.xml"/><Relationship Id="rId49" Type="http://schemas.openxmlformats.org/officeDocument/2006/relationships/tags" Target="../tags/tag109.xml"/><Relationship Id="rId57" Type="http://schemas.openxmlformats.org/officeDocument/2006/relationships/tags" Target="../tags/tag117.xml"/><Relationship Id="rId61" Type="http://schemas.openxmlformats.org/officeDocument/2006/relationships/tags" Target="../tags/tag121.xml"/><Relationship Id="rId10" Type="http://schemas.openxmlformats.org/officeDocument/2006/relationships/tags" Target="../tags/tag70.xml"/><Relationship Id="rId19" Type="http://schemas.openxmlformats.org/officeDocument/2006/relationships/tags" Target="../tags/tag79.xml"/><Relationship Id="rId31" Type="http://schemas.openxmlformats.org/officeDocument/2006/relationships/tags" Target="../tags/tag91.xml"/><Relationship Id="rId44" Type="http://schemas.openxmlformats.org/officeDocument/2006/relationships/tags" Target="../tags/tag104.xml"/><Relationship Id="rId52" Type="http://schemas.openxmlformats.org/officeDocument/2006/relationships/tags" Target="../tags/tag112.xml"/><Relationship Id="rId60" Type="http://schemas.openxmlformats.org/officeDocument/2006/relationships/tags" Target="../tags/tag120.xml"/><Relationship Id="rId65" Type="http://schemas.openxmlformats.org/officeDocument/2006/relationships/slideLayout" Target="../slideLayouts/slideLayout6.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 Id="rId22" Type="http://schemas.openxmlformats.org/officeDocument/2006/relationships/tags" Target="../tags/tag82.xml"/><Relationship Id="rId27" Type="http://schemas.openxmlformats.org/officeDocument/2006/relationships/tags" Target="../tags/tag87.xml"/><Relationship Id="rId30" Type="http://schemas.openxmlformats.org/officeDocument/2006/relationships/tags" Target="../tags/tag90.xml"/><Relationship Id="rId35" Type="http://schemas.openxmlformats.org/officeDocument/2006/relationships/tags" Target="../tags/tag95.xml"/><Relationship Id="rId43" Type="http://schemas.openxmlformats.org/officeDocument/2006/relationships/tags" Target="../tags/tag103.xml"/><Relationship Id="rId48" Type="http://schemas.openxmlformats.org/officeDocument/2006/relationships/tags" Target="../tags/tag108.xml"/><Relationship Id="rId56" Type="http://schemas.openxmlformats.org/officeDocument/2006/relationships/tags" Target="../tags/tag116.xml"/><Relationship Id="rId64" Type="http://schemas.openxmlformats.org/officeDocument/2006/relationships/tags" Target="../tags/tag124.xml"/><Relationship Id="rId8" Type="http://schemas.openxmlformats.org/officeDocument/2006/relationships/tags" Target="../tags/tag68.xml"/><Relationship Id="rId51" Type="http://schemas.openxmlformats.org/officeDocument/2006/relationships/tags" Target="../tags/tag111.xml"/><Relationship Id="rId3" Type="http://schemas.openxmlformats.org/officeDocument/2006/relationships/tags" Target="../tags/tag63.xml"/><Relationship Id="rId12" Type="http://schemas.openxmlformats.org/officeDocument/2006/relationships/tags" Target="../tags/tag72.xml"/><Relationship Id="rId17" Type="http://schemas.openxmlformats.org/officeDocument/2006/relationships/tags" Target="../tags/tag77.xml"/><Relationship Id="rId25" Type="http://schemas.openxmlformats.org/officeDocument/2006/relationships/tags" Target="../tags/tag85.xml"/><Relationship Id="rId33" Type="http://schemas.openxmlformats.org/officeDocument/2006/relationships/tags" Target="../tags/tag93.xml"/><Relationship Id="rId38" Type="http://schemas.openxmlformats.org/officeDocument/2006/relationships/tags" Target="../tags/tag98.xml"/><Relationship Id="rId46" Type="http://schemas.openxmlformats.org/officeDocument/2006/relationships/tags" Target="../tags/tag106.xml"/><Relationship Id="rId59" Type="http://schemas.openxmlformats.org/officeDocument/2006/relationships/tags" Target="../tags/tag1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Fresh Fruit and Vegetable Program</a:t>
            </a:r>
            <a:br>
              <a:rPr lang="en-US" sz="4000" dirty="0" smtClean="0"/>
            </a:br>
            <a:r>
              <a:rPr lang="en-US" sz="4000" dirty="0" smtClean="0"/>
              <a:t>October 1, 2019 Fiscal Year Update Training Session </a:t>
            </a:r>
            <a:endParaRPr lang="en-US" sz="4000" dirty="0"/>
          </a:p>
        </p:txBody>
      </p:sp>
      <p:sp>
        <p:nvSpPr>
          <p:cNvPr id="3" name="Subtitle 2"/>
          <p:cNvSpPr>
            <a:spLocks noGrp="1"/>
          </p:cNvSpPr>
          <p:nvPr>
            <p:ph type="subTitle" idx="1"/>
          </p:nvPr>
        </p:nvSpPr>
        <p:spPr/>
        <p:txBody>
          <a:bodyPr>
            <a:normAutofit fontScale="62500" lnSpcReduction="20000"/>
          </a:bodyPr>
          <a:lstStyle/>
          <a:p>
            <a:r>
              <a:rPr lang="en-US" sz="2400" dirty="0" smtClean="0"/>
              <a:t>Al Tachibana, Program Specialist</a:t>
            </a:r>
          </a:p>
          <a:p>
            <a:r>
              <a:rPr lang="en-US" sz="2400" dirty="0" smtClean="0"/>
              <a:t>Fresh Fruit and Vegetable Program , Food Distribution Program, and NSLP Equipment Assistant Grants</a:t>
            </a:r>
            <a:endParaRPr lang="en-US" sz="2400" dirty="0"/>
          </a:p>
        </p:txBody>
      </p:sp>
    </p:spTree>
    <p:extLst>
      <p:ext uri="{BB962C8B-B14F-4D97-AF65-F5344CB8AC3E}">
        <p14:creationId xmlns:p14="http://schemas.microsoft.com/office/powerpoint/2010/main" val="280183505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64" name="OTLSHAPE_M_6a283b367375415b92b0e5fc4e16a0cc_Connector1"/>
          <p:cNvCxnSpPr/>
          <p:nvPr>
            <p:custDataLst>
              <p:tags r:id="rId2"/>
            </p:custDataLst>
          </p:nvPr>
        </p:nvCxnSpPr>
        <p:spPr>
          <a:xfrm>
            <a:off x="9267926" y="1215707"/>
            <a:ext cx="0" cy="1762444"/>
          </a:xfrm>
          <a:prstGeom prst="line">
            <a:avLst/>
          </a:prstGeom>
          <a:ln w="2857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38" name="OTLSHAPE_TB_00000000000000000000000000000000_LeftEndCaps"/>
          <p:cNvSpPr txBox="1"/>
          <p:nvPr>
            <p:custDataLst>
              <p:tags r:id="rId3"/>
            </p:custDataLst>
          </p:nvPr>
        </p:nvSpPr>
        <p:spPr>
          <a:xfrm>
            <a:off x="165555" y="2920485"/>
            <a:ext cx="591059" cy="369332"/>
          </a:xfrm>
          <a:prstGeom prst="rect">
            <a:avLst/>
          </a:prstGeom>
          <a:noFill/>
        </p:spPr>
        <p:txBody>
          <a:bodyPr vert="horz" wrap="none" lIns="0" tIns="0" rIns="0" bIns="0" rtlCol="0" anchor="ctr" anchorCtr="0">
            <a:spAutoFit/>
          </a:bodyPr>
          <a:lstStyle/>
          <a:p>
            <a:pPr algn="ctr"/>
            <a:r>
              <a:rPr lang="en-US" spc="-36" dirty="0" smtClean="0">
                <a:latin typeface="Corbel" panose="020B0503020204020204" pitchFamily="34" charset="0"/>
              </a:rPr>
              <a:t>2019</a:t>
            </a:r>
            <a:endParaRPr lang="en-US" spc="-36" dirty="0">
              <a:latin typeface="Corbel" panose="020B0503020204020204" pitchFamily="34" charset="0"/>
            </a:endParaRPr>
          </a:p>
        </p:txBody>
      </p:sp>
      <p:sp>
        <p:nvSpPr>
          <p:cNvPr id="9139" name="OTLSHAPE_TB_00000000000000000000000000000000_RightEndCaps"/>
          <p:cNvSpPr txBox="1"/>
          <p:nvPr>
            <p:custDataLst>
              <p:tags r:id="rId4"/>
            </p:custDataLst>
          </p:nvPr>
        </p:nvSpPr>
        <p:spPr>
          <a:xfrm>
            <a:off x="11407137" y="2920485"/>
            <a:ext cx="595036" cy="369332"/>
          </a:xfrm>
          <a:prstGeom prst="rect">
            <a:avLst/>
          </a:prstGeom>
          <a:noFill/>
        </p:spPr>
        <p:txBody>
          <a:bodyPr vert="horz" wrap="none" lIns="0" tIns="0" rIns="0" bIns="0" rtlCol="0" anchor="ctr" anchorCtr="0">
            <a:spAutoFit/>
          </a:bodyPr>
          <a:lstStyle/>
          <a:p>
            <a:pPr algn="ctr"/>
            <a:r>
              <a:rPr lang="en-US" spc="-36" dirty="0" smtClean="0">
                <a:latin typeface="Corbel" panose="020B0503020204020204" pitchFamily="34" charset="0"/>
              </a:rPr>
              <a:t>2020</a:t>
            </a:r>
            <a:endParaRPr lang="en-US" spc="-36" dirty="0">
              <a:latin typeface="Corbel" panose="020B0503020204020204" pitchFamily="34" charset="0"/>
            </a:endParaRPr>
          </a:p>
        </p:txBody>
      </p:sp>
      <p:sp>
        <p:nvSpPr>
          <p:cNvPr id="9140" name="OTLSHAPE_TB_00000000000000000000000000000000_ScaleContainer"/>
          <p:cNvSpPr/>
          <p:nvPr>
            <p:custDataLst>
              <p:tags r:id="rId5"/>
            </p:custDataLst>
          </p:nvPr>
        </p:nvSpPr>
        <p:spPr>
          <a:xfrm>
            <a:off x="897845" y="2874245"/>
            <a:ext cx="10460260" cy="444500"/>
          </a:xfrm>
          <a:prstGeom prst="roundRect">
            <a:avLst>
              <a:gd name="adj" fmla="val 100000"/>
            </a:avLst>
          </a:prstGeom>
          <a:gradFill flip="none" rotWithShape="1">
            <a:gsLst>
              <a:gs pos="0">
                <a:srgbClr val="44546A"/>
              </a:gs>
              <a:gs pos="0">
                <a:schemeClr val="dk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41" name="OTLSHAPE_TB_00000000000000000000000000000000_ElapsedTime" hidden="1"/>
          <p:cNvSpPr/>
          <p:nvPr>
            <p:custDataLst>
              <p:tags r:id="rId6"/>
            </p:custDataLst>
          </p:nvPr>
        </p:nvSpPr>
        <p:spPr>
          <a:xfrm>
            <a:off x="0" y="0"/>
            <a:ext cx="0" cy="0"/>
          </a:xfrm>
          <a:prstGeom prst="roundRect">
            <a:avLst>
              <a:gd name="adj" fmla="val 100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2" name="OTLSHAPE_TB_00000000000000000000000000000000_TodayMarkerShape" hidden="1"/>
          <p:cNvSpPr/>
          <p:nvPr>
            <p:custDataLst>
              <p:tags r:id="rId7"/>
            </p:custDataLst>
          </p:nvPr>
        </p:nvSpPr>
        <p:spPr>
          <a:xfrm>
            <a:off x="916967" y="3295650"/>
            <a:ext cx="108829"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3" name="OTLSHAPE_TB_00000000000000000000000000000000_TodayMarkerText" hidden="1"/>
          <p:cNvSpPr txBox="1"/>
          <p:nvPr>
            <p:custDataLst>
              <p:tags r:id="rId8"/>
            </p:custDataLst>
          </p:nvPr>
        </p:nvSpPr>
        <p:spPr>
          <a:xfrm>
            <a:off x="971382" y="3422651"/>
            <a:ext cx="254812" cy="123111"/>
          </a:xfrm>
          <a:prstGeom prst="rect">
            <a:avLst/>
          </a:prstGeom>
          <a:noFill/>
        </p:spPr>
        <p:txBody>
          <a:bodyPr vert="horz" wrap="none" lIns="0" tIns="0" rIns="0" bIns="0" rtlCol="0" anchor="ctr" anchorCtr="0">
            <a:spAutoFit/>
          </a:bodyPr>
          <a:lstStyle/>
          <a:p>
            <a:pPr algn="ctr"/>
            <a:r>
              <a:rPr lang="en-US" sz="800" smtClean="0">
                <a:solidFill>
                  <a:schemeClr val="dk1"/>
                </a:solidFill>
                <a:latin typeface="Calibri" panose="020F0502020204030204" pitchFamily="34" charset="0"/>
              </a:rPr>
              <a:t>Today</a:t>
            </a:r>
            <a:endParaRPr lang="en-US" sz="800">
              <a:solidFill>
                <a:schemeClr val="dk1"/>
              </a:solidFill>
              <a:latin typeface="Calibri" panose="020F0502020204030204" pitchFamily="34" charset="0"/>
            </a:endParaRPr>
          </a:p>
        </p:txBody>
      </p:sp>
      <p:sp>
        <p:nvSpPr>
          <p:cNvPr id="9144" name="OTLSHAPE_TB_00000000000000000000000000000000_TimescaleInterval1"/>
          <p:cNvSpPr txBox="1"/>
          <p:nvPr>
            <p:custDataLst>
              <p:tags r:id="rId9"/>
            </p:custDataLst>
          </p:nvPr>
        </p:nvSpPr>
        <p:spPr>
          <a:xfrm>
            <a:off x="9389318" y="3080606"/>
            <a:ext cx="268080" cy="186055"/>
          </a:xfrm>
          <a:prstGeom prst="rect">
            <a:avLst/>
          </a:prstGeom>
          <a:noFill/>
        </p:spPr>
        <p:txBody>
          <a:bodyPr vert="horz" wrap="none" lIns="0" tIns="0" rIns="0" bIns="0" rtlCol="0" anchor="ctr" anchorCtr="0">
            <a:noAutofit/>
          </a:bodyPr>
          <a:lstStyle/>
          <a:p>
            <a:r>
              <a:rPr lang="en-US" sz="2000" spc="-18" dirty="0" smtClean="0">
                <a:solidFill>
                  <a:srgbClr val="FFFF00"/>
                </a:solidFill>
                <a:latin typeface="Calibri" panose="020F0502020204030204" pitchFamily="34" charset="0"/>
              </a:rPr>
              <a:t>JUL</a:t>
            </a:r>
            <a:endParaRPr lang="en-US" sz="2000" spc="-18" dirty="0">
              <a:solidFill>
                <a:srgbClr val="FFFF00"/>
              </a:solidFill>
              <a:latin typeface="Calibri" panose="020F0502020204030204" pitchFamily="34" charset="0"/>
            </a:endParaRPr>
          </a:p>
        </p:txBody>
      </p:sp>
      <p:sp>
        <p:nvSpPr>
          <p:cNvPr id="9146" name="OTLSHAPE_TB_00000000000000000000000000000000_TimescaleInterval2"/>
          <p:cNvSpPr txBox="1"/>
          <p:nvPr>
            <p:custDataLst>
              <p:tags r:id="rId10"/>
            </p:custDataLst>
          </p:nvPr>
        </p:nvSpPr>
        <p:spPr>
          <a:xfrm>
            <a:off x="10046424" y="3058980"/>
            <a:ext cx="355042" cy="201688"/>
          </a:xfrm>
          <a:prstGeom prst="rect">
            <a:avLst/>
          </a:prstGeom>
          <a:noFill/>
        </p:spPr>
        <p:txBody>
          <a:bodyPr vert="horz" wrap="none" lIns="0" tIns="0" rIns="0" bIns="0" rtlCol="0" anchor="ctr" anchorCtr="0">
            <a:noAutofit/>
          </a:bodyPr>
          <a:lstStyle/>
          <a:p>
            <a:r>
              <a:rPr lang="en-US" sz="2000" spc="-18" dirty="0" smtClean="0">
                <a:solidFill>
                  <a:srgbClr val="FFFF00"/>
                </a:solidFill>
                <a:latin typeface="Calibri" panose="020F0502020204030204" pitchFamily="34" charset="0"/>
              </a:rPr>
              <a:t>AUG</a:t>
            </a:r>
            <a:endParaRPr lang="en-US" sz="2000" spc="-18" dirty="0">
              <a:solidFill>
                <a:srgbClr val="FFFF00"/>
              </a:solidFill>
              <a:latin typeface="Calibri" panose="020F0502020204030204" pitchFamily="34" charset="0"/>
            </a:endParaRPr>
          </a:p>
        </p:txBody>
      </p:sp>
      <p:cxnSp>
        <p:nvCxnSpPr>
          <p:cNvPr id="9147" name="OTLSHAPE_TB_00000000000000000000000000000000_Separator2"/>
          <p:cNvCxnSpPr/>
          <p:nvPr>
            <p:custDataLst>
              <p:tags r:id="rId11"/>
            </p:custDataLst>
          </p:nvPr>
        </p:nvCxnSpPr>
        <p:spPr>
          <a:xfrm>
            <a:off x="2587496" y="2538792"/>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50" name="OTLSHAPE_TB_00000000000000000000000000000000_TimescaleInterval4"/>
          <p:cNvSpPr txBox="1"/>
          <p:nvPr>
            <p:custDataLst>
              <p:tags r:id="rId12"/>
            </p:custDataLst>
          </p:nvPr>
        </p:nvSpPr>
        <p:spPr>
          <a:xfrm>
            <a:off x="2238985" y="3069126"/>
            <a:ext cx="285063" cy="191543"/>
          </a:xfrm>
          <a:prstGeom prst="rect">
            <a:avLst/>
          </a:prstGeom>
          <a:noFill/>
        </p:spPr>
        <p:txBody>
          <a:bodyPr vert="horz" wrap="none" lIns="0" tIns="0" rIns="0" bIns="0" rtlCol="0" anchor="ctr" anchorCtr="0">
            <a:noAutofit/>
          </a:bodyPr>
          <a:lstStyle/>
          <a:p>
            <a:r>
              <a:rPr lang="en-US" sz="2000" spc="-20" dirty="0" smtClean="0">
                <a:solidFill>
                  <a:srgbClr val="2CF04D"/>
                </a:solidFill>
                <a:latin typeface="Calibri" panose="020F0502020204030204" pitchFamily="34" charset="0"/>
              </a:rPr>
              <a:t>OCT</a:t>
            </a:r>
            <a:endParaRPr lang="en-US" sz="2000" spc="-20" dirty="0">
              <a:solidFill>
                <a:srgbClr val="2CF04D"/>
              </a:solidFill>
              <a:latin typeface="Calibri" panose="020F0502020204030204" pitchFamily="34" charset="0"/>
            </a:endParaRPr>
          </a:p>
        </p:txBody>
      </p:sp>
      <p:sp>
        <p:nvSpPr>
          <p:cNvPr id="9152" name="OTLSHAPE_TB_00000000000000000000000000000000_TimescaleInterval5"/>
          <p:cNvSpPr txBox="1"/>
          <p:nvPr>
            <p:custDataLst>
              <p:tags r:id="rId13"/>
            </p:custDataLst>
          </p:nvPr>
        </p:nvSpPr>
        <p:spPr>
          <a:xfrm>
            <a:off x="2838343" y="3057119"/>
            <a:ext cx="266933" cy="248028"/>
          </a:xfrm>
          <a:prstGeom prst="rect">
            <a:avLst/>
          </a:prstGeom>
          <a:noFill/>
        </p:spPr>
        <p:txBody>
          <a:bodyPr vert="horz" wrap="none" lIns="0" tIns="0" rIns="0" bIns="0" rtlCol="0" anchor="ctr" anchorCtr="0">
            <a:noAutofit/>
          </a:bodyPr>
          <a:lstStyle/>
          <a:p>
            <a:r>
              <a:rPr lang="en-US" sz="2000" spc="-18" dirty="0" smtClean="0">
                <a:solidFill>
                  <a:srgbClr val="2CF04D"/>
                </a:solidFill>
                <a:latin typeface="Calibri" panose="020F0502020204030204" pitchFamily="34" charset="0"/>
              </a:rPr>
              <a:t>NOV</a:t>
            </a:r>
            <a:endParaRPr lang="en-US" sz="2000" spc="-18" dirty="0">
              <a:solidFill>
                <a:srgbClr val="2CF04D"/>
              </a:solidFill>
              <a:latin typeface="Calibri" panose="020F0502020204030204" pitchFamily="34" charset="0"/>
            </a:endParaRPr>
          </a:p>
        </p:txBody>
      </p:sp>
      <p:sp>
        <p:nvSpPr>
          <p:cNvPr id="9154" name="OTLSHAPE_TB_00000000000000000000000000000000_TimescaleInterval6"/>
          <p:cNvSpPr txBox="1"/>
          <p:nvPr>
            <p:custDataLst>
              <p:tags r:id="rId14"/>
            </p:custDataLst>
          </p:nvPr>
        </p:nvSpPr>
        <p:spPr>
          <a:xfrm>
            <a:off x="3648652" y="3041651"/>
            <a:ext cx="359620" cy="263497"/>
          </a:xfrm>
          <a:prstGeom prst="rect">
            <a:avLst/>
          </a:prstGeom>
          <a:noFill/>
        </p:spPr>
        <p:txBody>
          <a:bodyPr vert="horz" wrap="none" lIns="0" tIns="0" rIns="0" bIns="0" rtlCol="0" anchor="ctr" anchorCtr="0">
            <a:noAutofit/>
          </a:bodyPr>
          <a:lstStyle/>
          <a:p>
            <a:r>
              <a:rPr lang="en-US" sz="2000" spc="-22" dirty="0" smtClean="0">
                <a:solidFill>
                  <a:srgbClr val="2CF04D"/>
                </a:solidFill>
                <a:latin typeface="Calibri" panose="020F0502020204030204" pitchFamily="34" charset="0"/>
              </a:rPr>
              <a:t>DEC</a:t>
            </a:r>
            <a:endParaRPr lang="en-US" sz="2000" spc="-22" dirty="0">
              <a:solidFill>
                <a:srgbClr val="2CF04D"/>
              </a:solidFill>
              <a:latin typeface="Calibri" panose="020F0502020204030204" pitchFamily="34" charset="0"/>
            </a:endParaRPr>
          </a:p>
        </p:txBody>
      </p:sp>
      <p:sp>
        <p:nvSpPr>
          <p:cNvPr id="9156" name="OTLSHAPE_TB_00000000000000000000000000000000_TimescaleInterval7"/>
          <p:cNvSpPr txBox="1"/>
          <p:nvPr>
            <p:custDataLst>
              <p:tags r:id="rId15"/>
            </p:custDataLst>
          </p:nvPr>
        </p:nvSpPr>
        <p:spPr>
          <a:xfrm>
            <a:off x="4474297" y="3057120"/>
            <a:ext cx="468959" cy="263497"/>
          </a:xfrm>
          <a:prstGeom prst="rect">
            <a:avLst/>
          </a:prstGeom>
          <a:noFill/>
        </p:spPr>
        <p:txBody>
          <a:bodyPr vert="horz" wrap="none" lIns="0" tIns="0" rIns="0" bIns="0" rtlCol="0" anchor="ctr" anchorCtr="0">
            <a:noAutofit/>
          </a:bodyPr>
          <a:lstStyle/>
          <a:p>
            <a:r>
              <a:rPr lang="en-US" sz="2000" spc="-20" dirty="0" smtClean="0">
                <a:solidFill>
                  <a:srgbClr val="2CF04D"/>
                </a:solidFill>
                <a:latin typeface="Calibri" panose="020F0502020204030204" pitchFamily="34" charset="0"/>
              </a:rPr>
              <a:t>JAN</a:t>
            </a:r>
            <a:endParaRPr lang="en-US" sz="2000" spc="-20" dirty="0">
              <a:solidFill>
                <a:srgbClr val="2CF04D"/>
              </a:solidFill>
              <a:latin typeface="Calibri" panose="020F0502020204030204" pitchFamily="34" charset="0"/>
            </a:endParaRPr>
          </a:p>
        </p:txBody>
      </p:sp>
      <p:cxnSp>
        <p:nvCxnSpPr>
          <p:cNvPr id="9159" name="OTLSHAPE_TB_00000000000000000000000000000000_Separator8"/>
          <p:cNvCxnSpPr/>
          <p:nvPr>
            <p:custDataLst>
              <p:tags r:id="rId16"/>
            </p:custDataLst>
          </p:nvPr>
        </p:nvCxnSpPr>
        <p:spPr>
          <a:xfrm flipH="1" flipV="1">
            <a:off x="8432363" y="3600450"/>
            <a:ext cx="523324" cy="189188"/>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60" name="OTLSHAPE_TB_00000000000000000000000000000000_TimescaleInterval9"/>
          <p:cNvSpPr txBox="1"/>
          <p:nvPr>
            <p:custDataLst>
              <p:tags r:id="rId17"/>
            </p:custDataLst>
          </p:nvPr>
        </p:nvSpPr>
        <p:spPr>
          <a:xfrm>
            <a:off x="6249440" y="3090616"/>
            <a:ext cx="304876" cy="186055"/>
          </a:xfrm>
          <a:prstGeom prst="rect">
            <a:avLst/>
          </a:prstGeom>
          <a:noFill/>
        </p:spPr>
        <p:txBody>
          <a:bodyPr vert="horz" wrap="none" lIns="0" tIns="0" rIns="0" bIns="0" rtlCol="0" anchor="ctr" anchorCtr="0">
            <a:noAutofit/>
          </a:bodyPr>
          <a:lstStyle/>
          <a:p>
            <a:r>
              <a:rPr lang="en-US" sz="2000" spc="-20" dirty="0" smtClean="0">
                <a:solidFill>
                  <a:srgbClr val="2CF04D"/>
                </a:solidFill>
                <a:latin typeface="Calibri" panose="020F0502020204030204" pitchFamily="34" charset="0"/>
              </a:rPr>
              <a:t>MAR</a:t>
            </a:r>
            <a:endParaRPr lang="en-US" sz="2000" spc="-20" dirty="0">
              <a:solidFill>
                <a:srgbClr val="2CF04D"/>
              </a:solidFill>
              <a:latin typeface="Calibri" panose="020F0502020204030204" pitchFamily="34" charset="0"/>
            </a:endParaRPr>
          </a:p>
        </p:txBody>
      </p:sp>
      <p:sp>
        <p:nvSpPr>
          <p:cNvPr id="9168" name="OTLSHAPE_M_52743de8bb6d4044896f473898fe9da7_Title"/>
          <p:cNvSpPr txBox="1"/>
          <p:nvPr>
            <p:custDataLst>
              <p:tags r:id="rId18"/>
            </p:custDataLst>
          </p:nvPr>
        </p:nvSpPr>
        <p:spPr>
          <a:xfrm>
            <a:off x="1787231" y="3456850"/>
            <a:ext cx="1937191" cy="307777"/>
          </a:xfrm>
          <a:prstGeom prst="rect">
            <a:avLst/>
          </a:prstGeom>
          <a:noFill/>
        </p:spPr>
        <p:txBody>
          <a:bodyPr vert="horz" wrap="square" lIns="0" tIns="0" rIns="0" bIns="0" rtlCol="0" anchor="ctr" anchorCtr="0">
            <a:spAutoFit/>
          </a:bodyPr>
          <a:lstStyle/>
          <a:p>
            <a:r>
              <a:rPr lang="en-US" sz="2000" b="1" spc="-6" dirty="0" smtClean="0">
                <a:solidFill>
                  <a:srgbClr val="2CF04D"/>
                </a:solidFill>
                <a:latin typeface="Calibri" panose="020F0502020204030204" pitchFamily="34" charset="0"/>
              </a:rPr>
              <a:t>FY BEGINS OCT 1</a:t>
            </a:r>
            <a:endParaRPr lang="en-US" sz="2000" b="1" spc="-6" dirty="0">
              <a:solidFill>
                <a:srgbClr val="2CF04D"/>
              </a:solidFill>
              <a:latin typeface="Calibri" panose="020F0502020204030204" pitchFamily="34" charset="0"/>
            </a:endParaRPr>
          </a:p>
        </p:txBody>
      </p:sp>
      <p:sp>
        <p:nvSpPr>
          <p:cNvPr id="9170" name="OTLSHAPE_M_52743de8bb6d4044896f473898fe9da7_Shape"/>
          <p:cNvSpPr/>
          <p:nvPr>
            <p:custDataLst>
              <p:tags r:id="rId19"/>
            </p:custDataLst>
          </p:nvPr>
        </p:nvSpPr>
        <p:spPr>
          <a:xfrm rot="16200000" flipH="1">
            <a:off x="1406649" y="3432478"/>
            <a:ext cx="366162" cy="308986"/>
          </a:xfrm>
          <a:prstGeom prst="flowChartMerge">
            <a:avLst/>
          </a:prstGeom>
          <a:solidFill>
            <a:srgbClr val="2CF04D"/>
          </a:solidFill>
          <a:ln w="12700" cap="flat" cmpd="sng" algn="ctr">
            <a:solidFill>
              <a:srgbClr val="2CF04D"/>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F04D"/>
              </a:solidFill>
            </a:endParaRPr>
          </a:p>
        </p:txBody>
      </p:sp>
      <p:sp>
        <p:nvSpPr>
          <p:cNvPr id="9171" name="OTLSHAPE_M_a54bc827b05146d18b559f618723e2b4_Title"/>
          <p:cNvSpPr txBox="1"/>
          <p:nvPr>
            <p:custDataLst>
              <p:tags r:id="rId20"/>
            </p:custDataLst>
          </p:nvPr>
        </p:nvSpPr>
        <p:spPr>
          <a:xfrm>
            <a:off x="897845" y="1579384"/>
            <a:ext cx="2323140" cy="615553"/>
          </a:xfrm>
          <a:prstGeom prst="rect">
            <a:avLst/>
          </a:prstGeom>
          <a:noFill/>
          <a:ln w="19050">
            <a:solidFill>
              <a:srgbClr val="0070C0"/>
            </a:solidFill>
          </a:ln>
        </p:spPr>
        <p:txBody>
          <a:bodyPr vert="horz" wrap="square" lIns="0" tIns="0" rIns="0" bIns="0" rtlCol="0" anchor="ctr" anchorCtr="0">
            <a:spAutoFit/>
          </a:bodyPr>
          <a:lstStyle/>
          <a:p>
            <a:pPr algn="ctr"/>
            <a:r>
              <a:rPr lang="en-US" sz="2000" b="1" spc="-6" dirty="0" smtClean="0">
                <a:solidFill>
                  <a:srgbClr val="0070C0"/>
                </a:solidFill>
                <a:latin typeface="Calibri" panose="020F0502020204030204" pitchFamily="34" charset="0"/>
              </a:rPr>
              <a:t>NEW FY ALLOCATION STARTS OCT 1 </a:t>
            </a:r>
            <a:endParaRPr lang="en-US" sz="2000" b="1" spc="-6" dirty="0">
              <a:solidFill>
                <a:srgbClr val="0070C0"/>
              </a:solidFill>
              <a:latin typeface="Calibri" panose="020F0502020204030204" pitchFamily="34" charset="0"/>
            </a:endParaRPr>
          </a:p>
        </p:txBody>
      </p:sp>
      <p:sp>
        <p:nvSpPr>
          <p:cNvPr id="9177" name="OTLSHAPE_M_6a283b367375415b92b0e5fc4e16a0cc_Title"/>
          <p:cNvSpPr txBox="1"/>
          <p:nvPr>
            <p:custDataLst>
              <p:tags r:id="rId21"/>
            </p:custDataLst>
          </p:nvPr>
        </p:nvSpPr>
        <p:spPr>
          <a:xfrm>
            <a:off x="9277211" y="1099621"/>
            <a:ext cx="1961670" cy="1231106"/>
          </a:xfrm>
          <a:prstGeom prst="rect">
            <a:avLst/>
          </a:prstGeom>
          <a:noFill/>
          <a:ln>
            <a:solidFill>
              <a:schemeClr val="accent2"/>
            </a:solidFill>
          </a:ln>
        </p:spPr>
        <p:txBody>
          <a:bodyPr vert="horz" wrap="square" lIns="0" tIns="0" rIns="0" bIns="0" rtlCol="0" anchor="ctr" anchorCtr="0">
            <a:spAutoFit/>
          </a:bodyPr>
          <a:lstStyle/>
          <a:p>
            <a:pPr algn="ctr"/>
            <a:r>
              <a:rPr lang="en-US" sz="2000" b="1" spc="-6" dirty="0" smtClean="0">
                <a:solidFill>
                  <a:srgbClr val="FF0000"/>
                </a:solidFill>
                <a:latin typeface="Calibri" panose="020F0502020204030204" pitchFamily="34" charset="0"/>
              </a:rPr>
              <a:t>Schools must retain some funds for any FFVP in New SY till Sep 30</a:t>
            </a:r>
            <a:endParaRPr lang="en-US" sz="2000" b="1" spc="-6" dirty="0">
              <a:solidFill>
                <a:srgbClr val="FF0000"/>
              </a:solidFill>
              <a:latin typeface="Calibri" panose="020F0502020204030204" pitchFamily="34" charset="0"/>
            </a:endParaRPr>
          </a:p>
        </p:txBody>
      </p:sp>
      <p:sp>
        <p:nvSpPr>
          <p:cNvPr id="9178" name="OTLSHAPE_M_6a283b367375415b92b0e5fc4e16a0cc_Date" hidden="1"/>
          <p:cNvSpPr txBox="1"/>
          <p:nvPr>
            <p:custDataLst>
              <p:tags r:id="rId22"/>
            </p:custDataLst>
          </p:nvPr>
        </p:nvSpPr>
        <p:spPr>
          <a:xfrm>
            <a:off x="8045113" y="2439591"/>
            <a:ext cx="0" cy="615553"/>
          </a:xfrm>
          <a:prstGeom prst="rect">
            <a:avLst/>
          </a:prstGeom>
          <a:noFill/>
        </p:spPr>
        <p:txBody>
          <a:bodyPr vert="horz" wrap="square" lIns="0" tIns="0" rIns="0" bIns="0" rtlCol="0" anchor="ctr" anchorCtr="0">
            <a:spAutoFit/>
          </a:bodyPr>
          <a:lstStyle/>
          <a:p>
            <a:pPr algn="ctr"/>
            <a:r>
              <a:rPr lang="en-US" sz="800" smtClean="0">
                <a:solidFill>
                  <a:srgbClr val="D1282E"/>
                </a:solidFill>
                <a:latin typeface="Calibri" panose="020F0502020204030204" pitchFamily="34" charset="0"/>
              </a:rPr>
              <a:t>Nov 7</a:t>
            </a:r>
            <a:endParaRPr lang="en-US" sz="800">
              <a:solidFill>
                <a:srgbClr val="D1282E"/>
              </a:solidFill>
              <a:latin typeface="Calibri" panose="020F0502020204030204" pitchFamily="34" charset="0"/>
            </a:endParaRPr>
          </a:p>
        </p:txBody>
      </p:sp>
      <p:sp>
        <p:nvSpPr>
          <p:cNvPr id="9181" name="OTLSHAPE_M_7b0996464ffd4cd3a3b383ab1ba22438_Date" hidden="1"/>
          <p:cNvSpPr txBox="1"/>
          <p:nvPr>
            <p:custDataLst>
              <p:tags r:id="rId23"/>
            </p:custDataLst>
          </p:nvPr>
        </p:nvSpPr>
        <p:spPr>
          <a:xfrm>
            <a:off x="9637629" y="2730664"/>
            <a:ext cx="0" cy="738664"/>
          </a:xfrm>
          <a:prstGeom prst="rect">
            <a:avLst/>
          </a:prstGeom>
          <a:noFill/>
        </p:spPr>
        <p:txBody>
          <a:bodyPr vert="horz" wrap="square" lIns="0" tIns="0" rIns="0" bIns="0" rtlCol="0" anchor="ctr" anchorCtr="0">
            <a:spAutoFit/>
          </a:bodyPr>
          <a:lstStyle/>
          <a:p>
            <a:pPr algn="ctr"/>
            <a:r>
              <a:rPr lang="en-US" sz="800" smtClean="0">
                <a:solidFill>
                  <a:srgbClr val="D1282E"/>
                </a:solidFill>
                <a:latin typeface="Calibri" panose="020F0502020204030204" pitchFamily="34" charset="0"/>
              </a:rPr>
              <a:t>Dec 20</a:t>
            </a:r>
            <a:endParaRPr lang="en-US" sz="800">
              <a:solidFill>
                <a:srgbClr val="D1282E"/>
              </a:solidFill>
              <a:latin typeface="Calibri" panose="020F0502020204030204" pitchFamily="34" charset="0"/>
            </a:endParaRPr>
          </a:p>
        </p:txBody>
      </p:sp>
      <p:sp>
        <p:nvSpPr>
          <p:cNvPr id="9184" name="OTLSHAPE_M_7f583de0854a4cacb89837f3a379bb4a_Date"/>
          <p:cNvSpPr txBox="1"/>
          <p:nvPr>
            <p:custDataLst>
              <p:tags r:id="rId24"/>
            </p:custDataLst>
          </p:nvPr>
        </p:nvSpPr>
        <p:spPr>
          <a:xfrm>
            <a:off x="9308458" y="3462275"/>
            <a:ext cx="1930423" cy="307777"/>
          </a:xfrm>
          <a:prstGeom prst="rect">
            <a:avLst/>
          </a:prstGeom>
          <a:noFill/>
        </p:spPr>
        <p:txBody>
          <a:bodyPr vert="horz" wrap="square" lIns="0" tIns="0" rIns="0" bIns="0" rtlCol="0" anchor="ctr" anchorCtr="0">
            <a:spAutoFit/>
          </a:bodyPr>
          <a:lstStyle/>
          <a:p>
            <a:pPr algn="ctr"/>
            <a:r>
              <a:rPr lang="en-US" sz="2000" b="1" spc="-6" dirty="0" smtClean="0">
                <a:solidFill>
                  <a:schemeClr val="accent3"/>
                </a:solidFill>
                <a:latin typeface="Calibri" panose="020F0502020204030204" pitchFamily="34" charset="0"/>
              </a:rPr>
              <a:t>FY ENDS SEP 30</a:t>
            </a:r>
            <a:endParaRPr lang="en-US" sz="2000" b="1" spc="-6" dirty="0">
              <a:solidFill>
                <a:schemeClr val="accent3"/>
              </a:solidFill>
              <a:latin typeface="Calibri" panose="020F0502020204030204" pitchFamily="34" charset="0"/>
            </a:endParaRPr>
          </a:p>
        </p:txBody>
      </p:sp>
      <p:sp>
        <p:nvSpPr>
          <p:cNvPr id="9187" name="OTLSHAPE_T_7c518fb37f2142bb8e0445920d0403b5_ShapePercentage" hidden="1"/>
          <p:cNvSpPr/>
          <p:nvPr>
            <p:custDataLst>
              <p:tags r:id="rId25"/>
            </p:custDataLst>
          </p:nvPr>
        </p:nvSpPr>
        <p:spPr>
          <a:xfrm>
            <a:off x="4119377" y="34988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8" name="OTLSHAPE_T_7c518fb37f2142bb8e0445920d0403b5_Duration" hidden="1"/>
          <p:cNvSpPr txBox="1"/>
          <p:nvPr>
            <p:custDataLst>
              <p:tags r:id="rId26"/>
            </p:custDataLst>
          </p:nvPr>
        </p:nvSpPr>
        <p:spPr>
          <a:xfrm>
            <a:off x="0" y="3498851"/>
            <a:ext cx="330114"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6 days</a:t>
            </a:r>
            <a:endParaRPr lang="en-US" sz="1000">
              <a:solidFill>
                <a:srgbClr val="C0504D"/>
              </a:solidFill>
              <a:latin typeface="Calibri" panose="020F0502020204030204" pitchFamily="34" charset="0"/>
            </a:endParaRPr>
          </a:p>
        </p:txBody>
      </p:sp>
      <p:sp>
        <p:nvSpPr>
          <p:cNvPr id="9189" name="OTLSHAPE_T_7c518fb37f2142bb8e0445920d0403b5_TextPercentage" hidden="1"/>
          <p:cNvSpPr txBox="1"/>
          <p:nvPr>
            <p:custDataLst>
              <p:tags r:id="rId27"/>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190" name="OTLSHAPE_T_7c518fb37f2142bb8e0445920d0403b5_StartDate" hidden="1"/>
          <p:cNvSpPr txBox="1"/>
          <p:nvPr>
            <p:custDataLst>
              <p:tags r:id="rId28"/>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191" name="OTLSHAPE_T_7c518fb37f2142bb8e0445920d0403b5_EndDate" hidden="1"/>
          <p:cNvSpPr txBox="1"/>
          <p:nvPr>
            <p:custDataLst>
              <p:tags r:id="rId29"/>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195" name="OTLSHAPE_T_be3ae38f60b3402d8a13f1e91eec41f5_ShapePercentage" hidden="1"/>
          <p:cNvSpPr/>
          <p:nvPr>
            <p:custDataLst>
              <p:tags r:id="rId30"/>
            </p:custDataLst>
          </p:nvPr>
        </p:nvSpPr>
        <p:spPr>
          <a:xfrm>
            <a:off x="4897117" y="37655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6" name="OTLSHAPE_T_be3ae38f60b3402d8a13f1e91eec41f5_Duration" hidden="1"/>
          <p:cNvSpPr txBox="1"/>
          <p:nvPr>
            <p:custDataLst>
              <p:tags r:id="rId31"/>
            </p:custDataLst>
          </p:nvPr>
        </p:nvSpPr>
        <p:spPr>
          <a:xfrm>
            <a:off x="0" y="3765551"/>
            <a:ext cx="393597"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18 days</a:t>
            </a:r>
            <a:endParaRPr lang="en-US" sz="1000">
              <a:solidFill>
                <a:srgbClr val="C0504D"/>
              </a:solidFill>
              <a:latin typeface="Calibri" panose="020F0502020204030204" pitchFamily="34" charset="0"/>
            </a:endParaRPr>
          </a:p>
        </p:txBody>
      </p:sp>
      <p:sp>
        <p:nvSpPr>
          <p:cNvPr id="9197" name="OTLSHAPE_T_be3ae38f60b3402d8a13f1e91eec41f5_TextPercentage" hidden="1"/>
          <p:cNvSpPr txBox="1"/>
          <p:nvPr>
            <p:custDataLst>
              <p:tags r:id="rId32"/>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198" name="OTLSHAPE_T_be3ae38f60b3402d8a13f1e91eec41f5_StartDate" hidden="1"/>
          <p:cNvSpPr txBox="1"/>
          <p:nvPr>
            <p:custDataLst>
              <p:tags r:id="rId33"/>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199" name="OTLSHAPE_T_be3ae38f60b3402d8a13f1e91eec41f5_EndDate" hidden="1"/>
          <p:cNvSpPr txBox="1"/>
          <p:nvPr>
            <p:custDataLst>
              <p:tags r:id="rId34"/>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01" name="OTLSHAPE_T_be3ae38f60b3402d8a13f1e91eec41f5_JoinedDate"/>
          <p:cNvSpPr txBox="1"/>
          <p:nvPr>
            <p:custDataLst>
              <p:tags r:id="rId35"/>
            </p:custDataLst>
          </p:nvPr>
        </p:nvSpPr>
        <p:spPr>
          <a:xfrm>
            <a:off x="3648652" y="4299693"/>
            <a:ext cx="4738237" cy="307777"/>
          </a:xfrm>
          <a:prstGeom prst="rect">
            <a:avLst/>
          </a:prstGeom>
          <a:noFill/>
        </p:spPr>
        <p:txBody>
          <a:bodyPr vert="horz" wrap="square" lIns="0" tIns="0" rIns="0" bIns="0" rtlCol="0" anchor="ctr" anchorCtr="0">
            <a:spAutoFit/>
          </a:bodyPr>
          <a:lstStyle/>
          <a:p>
            <a:r>
              <a:rPr lang="en-US" sz="2000" b="1" spc="-4" dirty="0" smtClean="0">
                <a:solidFill>
                  <a:srgbClr val="7F7F7F"/>
                </a:solidFill>
                <a:latin typeface="Calibri" panose="020F0502020204030204" pitchFamily="34" charset="0"/>
              </a:rPr>
              <a:t>OCTOBER -  MAY  SY 2019-20</a:t>
            </a:r>
            <a:endParaRPr lang="en-US" sz="2000" b="1" spc="-4" dirty="0">
              <a:solidFill>
                <a:srgbClr val="7F7F7F"/>
              </a:solidFill>
              <a:latin typeface="Calibri" panose="020F0502020204030204" pitchFamily="34" charset="0"/>
            </a:endParaRPr>
          </a:p>
        </p:txBody>
      </p:sp>
      <p:sp>
        <p:nvSpPr>
          <p:cNvPr id="9202" name="OTLSHAPE_T_9aa183d65df24b0c8fecd0a002471583_Shape"/>
          <p:cNvSpPr/>
          <p:nvPr>
            <p:custDataLst>
              <p:tags r:id="rId36"/>
            </p:custDataLst>
          </p:nvPr>
        </p:nvSpPr>
        <p:spPr>
          <a:xfrm>
            <a:off x="2059416" y="3879503"/>
            <a:ext cx="6327473" cy="249263"/>
          </a:xfrm>
          <a:prstGeom prst="roundRect">
            <a:avLst>
              <a:gd name="adj" fmla="val 100000"/>
            </a:avLst>
          </a:prstGeom>
          <a:solidFill>
            <a:srgbClr val="2CF04D"/>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3" name="OTLSHAPE_T_9aa183d65df24b0c8fecd0a002471583_ShapePercentage" hidden="1"/>
          <p:cNvSpPr/>
          <p:nvPr>
            <p:custDataLst>
              <p:tags r:id="rId37"/>
            </p:custDataLst>
          </p:nvPr>
        </p:nvSpPr>
        <p:spPr>
          <a:xfrm>
            <a:off x="4897117" y="40322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4" name="OTLSHAPE_T_9aa183d65df24b0c8fecd0a002471583_Duration" hidden="1"/>
          <p:cNvSpPr txBox="1"/>
          <p:nvPr>
            <p:custDataLst>
              <p:tags r:id="rId38"/>
            </p:custDataLst>
          </p:nvPr>
        </p:nvSpPr>
        <p:spPr>
          <a:xfrm>
            <a:off x="0" y="4032251"/>
            <a:ext cx="393597"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24 days</a:t>
            </a:r>
            <a:endParaRPr lang="en-US" sz="1000">
              <a:solidFill>
                <a:srgbClr val="C0504D"/>
              </a:solidFill>
              <a:latin typeface="Calibri" panose="020F0502020204030204" pitchFamily="34" charset="0"/>
            </a:endParaRPr>
          </a:p>
        </p:txBody>
      </p:sp>
      <p:sp>
        <p:nvSpPr>
          <p:cNvPr id="9205" name="OTLSHAPE_T_9aa183d65df24b0c8fecd0a002471583_TextPercentage" hidden="1"/>
          <p:cNvSpPr txBox="1"/>
          <p:nvPr>
            <p:custDataLst>
              <p:tags r:id="rId39"/>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206" name="OTLSHAPE_T_9aa183d65df24b0c8fecd0a002471583_StartDate" hidden="1"/>
          <p:cNvSpPr txBox="1"/>
          <p:nvPr>
            <p:custDataLst>
              <p:tags r:id="rId40"/>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07" name="OTLSHAPE_T_9aa183d65df24b0c8fecd0a002471583_EndDate" hidden="1"/>
          <p:cNvSpPr txBox="1"/>
          <p:nvPr>
            <p:custDataLst>
              <p:tags r:id="rId41"/>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11" name="OTLSHAPE_T_06a6a20021ea4acdac20b41f7b37b0dd_ShapePercentage" hidden="1"/>
          <p:cNvSpPr/>
          <p:nvPr>
            <p:custDataLst>
              <p:tags r:id="rId42"/>
            </p:custDataLst>
          </p:nvPr>
        </p:nvSpPr>
        <p:spPr>
          <a:xfrm>
            <a:off x="5785963" y="42989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2" name="OTLSHAPE_T_06a6a20021ea4acdac20b41f7b37b0dd_Duration" hidden="1"/>
          <p:cNvSpPr txBox="1"/>
          <p:nvPr>
            <p:custDataLst>
              <p:tags r:id="rId43"/>
            </p:custDataLst>
          </p:nvPr>
        </p:nvSpPr>
        <p:spPr>
          <a:xfrm>
            <a:off x="0" y="4298951"/>
            <a:ext cx="393597"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16 days</a:t>
            </a:r>
            <a:endParaRPr lang="en-US" sz="1000">
              <a:solidFill>
                <a:srgbClr val="C0504D"/>
              </a:solidFill>
              <a:latin typeface="Calibri" panose="020F0502020204030204" pitchFamily="34" charset="0"/>
            </a:endParaRPr>
          </a:p>
        </p:txBody>
      </p:sp>
      <p:sp>
        <p:nvSpPr>
          <p:cNvPr id="9213" name="OTLSHAPE_T_06a6a20021ea4acdac20b41f7b37b0dd_TextPercentage" hidden="1"/>
          <p:cNvSpPr txBox="1"/>
          <p:nvPr>
            <p:custDataLst>
              <p:tags r:id="rId44"/>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214" name="OTLSHAPE_T_06a6a20021ea4acdac20b41f7b37b0dd_StartDate" hidden="1"/>
          <p:cNvSpPr txBox="1"/>
          <p:nvPr>
            <p:custDataLst>
              <p:tags r:id="rId45"/>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15" name="OTLSHAPE_T_06a6a20021ea4acdac20b41f7b37b0dd_EndDate" hidden="1"/>
          <p:cNvSpPr txBox="1"/>
          <p:nvPr>
            <p:custDataLst>
              <p:tags r:id="rId46"/>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17" name="OTLSHAPE_T_06a6a20021ea4acdac20b41f7b37b0dd_JoinedDate"/>
          <p:cNvSpPr txBox="1"/>
          <p:nvPr>
            <p:custDataLst>
              <p:tags r:id="rId47"/>
            </p:custDataLst>
          </p:nvPr>
        </p:nvSpPr>
        <p:spPr>
          <a:xfrm>
            <a:off x="8581307" y="4281958"/>
            <a:ext cx="3455056" cy="307777"/>
          </a:xfrm>
          <a:prstGeom prst="rect">
            <a:avLst/>
          </a:prstGeom>
          <a:noFill/>
        </p:spPr>
        <p:txBody>
          <a:bodyPr vert="horz" wrap="square" lIns="0" tIns="0" rIns="0" bIns="0" rtlCol="0" anchor="ctr" anchorCtr="0">
            <a:spAutoFit/>
          </a:bodyPr>
          <a:lstStyle/>
          <a:p>
            <a:r>
              <a:rPr lang="en-US" sz="2000" b="1" spc="-4" dirty="0" smtClean="0">
                <a:solidFill>
                  <a:srgbClr val="7F7F7F"/>
                </a:solidFill>
                <a:latin typeface="Calibri" panose="020F0502020204030204" pitchFamily="34" charset="0"/>
              </a:rPr>
              <a:t>SY 2020-21 - AUGUST – SEP 30 </a:t>
            </a:r>
            <a:endParaRPr lang="en-US" sz="2000" b="1" spc="-4" dirty="0">
              <a:solidFill>
                <a:srgbClr val="7F7F7F"/>
              </a:solidFill>
              <a:latin typeface="Calibri" panose="020F0502020204030204" pitchFamily="34" charset="0"/>
            </a:endParaRPr>
          </a:p>
        </p:txBody>
      </p:sp>
      <p:sp>
        <p:nvSpPr>
          <p:cNvPr id="9218" name="OTLSHAPE_T_e6f5c918bdd649a1ac919cf22468a23b_Shape"/>
          <p:cNvSpPr/>
          <p:nvPr>
            <p:custDataLst>
              <p:tags r:id="rId48"/>
            </p:custDataLst>
          </p:nvPr>
        </p:nvSpPr>
        <p:spPr>
          <a:xfrm>
            <a:off x="9904412" y="3879503"/>
            <a:ext cx="1466782" cy="249263"/>
          </a:xfrm>
          <a:prstGeom prst="roundRect">
            <a:avLst>
              <a:gd name="adj" fmla="val 100000"/>
            </a:avLst>
          </a:prstGeom>
          <a:solidFill>
            <a:srgbClr val="FFFF00"/>
          </a:solidFill>
          <a:ln w="12700" cap="flat" cmpd="sng" algn="ctr">
            <a:solidFill>
              <a:srgbClr val="FF0000"/>
            </a:solid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OTLSHAPE_T_e6f5c918bdd649a1ac919cf22468a23b_ShapePercentage" hidden="1"/>
          <p:cNvSpPr/>
          <p:nvPr>
            <p:custDataLst>
              <p:tags r:id="rId49"/>
            </p:custDataLst>
          </p:nvPr>
        </p:nvSpPr>
        <p:spPr>
          <a:xfrm>
            <a:off x="6748880" y="45656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0" name="OTLSHAPE_T_e6f5c918bdd649a1ac919cf22468a23b_Duration" hidden="1"/>
          <p:cNvSpPr txBox="1"/>
          <p:nvPr>
            <p:custDataLst>
              <p:tags r:id="rId50"/>
            </p:custDataLst>
          </p:nvPr>
        </p:nvSpPr>
        <p:spPr>
          <a:xfrm>
            <a:off x="0" y="4565651"/>
            <a:ext cx="393597"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25 days</a:t>
            </a:r>
            <a:endParaRPr lang="en-US" sz="1000">
              <a:solidFill>
                <a:srgbClr val="C0504D"/>
              </a:solidFill>
              <a:latin typeface="Calibri" panose="020F0502020204030204" pitchFamily="34" charset="0"/>
            </a:endParaRPr>
          </a:p>
        </p:txBody>
      </p:sp>
      <p:sp>
        <p:nvSpPr>
          <p:cNvPr id="9221" name="OTLSHAPE_T_e6f5c918bdd649a1ac919cf22468a23b_TextPercentage" hidden="1"/>
          <p:cNvSpPr txBox="1"/>
          <p:nvPr>
            <p:custDataLst>
              <p:tags r:id="rId51"/>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222" name="OTLSHAPE_T_e6f5c918bdd649a1ac919cf22468a23b_StartDate" hidden="1"/>
          <p:cNvSpPr txBox="1"/>
          <p:nvPr>
            <p:custDataLst>
              <p:tags r:id="rId52"/>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23" name="OTLSHAPE_T_e6f5c918bdd649a1ac919cf22468a23b_EndDate" hidden="1"/>
          <p:cNvSpPr txBox="1"/>
          <p:nvPr>
            <p:custDataLst>
              <p:tags r:id="rId53"/>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2" name="Title 1"/>
          <p:cNvSpPr>
            <a:spLocks noGrp="1"/>
          </p:cNvSpPr>
          <p:nvPr>
            <p:ph type="title"/>
          </p:nvPr>
        </p:nvSpPr>
        <p:spPr>
          <a:xfrm>
            <a:off x="756614" y="318831"/>
            <a:ext cx="10512862" cy="777297"/>
          </a:xfrm>
        </p:spPr>
        <p:txBody>
          <a:bodyPr/>
          <a:lstStyle/>
          <a:p>
            <a:pPr algn="ctr"/>
            <a:r>
              <a:rPr lang="en-US" b="1" dirty="0" smtClean="0">
                <a:solidFill>
                  <a:srgbClr val="00B050"/>
                </a:solidFill>
                <a:latin typeface="Arial Black" panose="020B0A04020102020204" pitchFamily="34" charset="0"/>
                <a:cs typeface="Aharoni" panose="02010803020104030203" pitchFamily="2" charset="-79"/>
              </a:rPr>
              <a:t>FFVP FISCAL YEAR TIMELINE </a:t>
            </a:r>
            <a:endParaRPr lang="en-US" b="1" dirty="0">
              <a:solidFill>
                <a:srgbClr val="00B050"/>
              </a:solidFill>
              <a:latin typeface="Arial Black" panose="020B0A04020102020204" pitchFamily="34" charset="0"/>
              <a:cs typeface="Aharoni" panose="02010803020104030203" pitchFamily="2" charset="-79"/>
            </a:endParaRPr>
          </a:p>
        </p:txBody>
      </p:sp>
      <p:sp>
        <p:nvSpPr>
          <p:cNvPr id="93" name="OTLSHAPE_TB_00000000000000000000000000000000_TimescaleInterval6"/>
          <p:cNvSpPr txBox="1"/>
          <p:nvPr>
            <p:custDataLst>
              <p:tags r:id="rId54"/>
            </p:custDataLst>
          </p:nvPr>
        </p:nvSpPr>
        <p:spPr>
          <a:xfrm>
            <a:off x="5340008" y="3037896"/>
            <a:ext cx="359620" cy="263497"/>
          </a:xfrm>
          <a:prstGeom prst="rect">
            <a:avLst/>
          </a:prstGeom>
          <a:noFill/>
        </p:spPr>
        <p:txBody>
          <a:bodyPr vert="horz" wrap="none" lIns="0" tIns="0" rIns="0" bIns="0" rtlCol="0" anchor="ctr" anchorCtr="0">
            <a:noAutofit/>
          </a:bodyPr>
          <a:lstStyle/>
          <a:p>
            <a:r>
              <a:rPr lang="en-US" sz="2000" spc="-22" dirty="0" smtClean="0">
                <a:solidFill>
                  <a:srgbClr val="2CF04D"/>
                </a:solidFill>
                <a:latin typeface="Calibri" panose="020F0502020204030204" pitchFamily="34" charset="0"/>
              </a:rPr>
              <a:t>FEB</a:t>
            </a:r>
            <a:endParaRPr lang="en-US" sz="2000" spc="-22" dirty="0">
              <a:solidFill>
                <a:srgbClr val="2CF04D"/>
              </a:solidFill>
              <a:latin typeface="Calibri" panose="020F0502020204030204" pitchFamily="34" charset="0"/>
            </a:endParaRPr>
          </a:p>
        </p:txBody>
      </p:sp>
      <p:sp>
        <p:nvSpPr>
          <p:cNvPr id="94" name="OTLSHAPE_TB_00000000000000000000000000000000_TimescaleInterval6"/>
          <p:cNvSpPr txBox="1"/>
          <p:nvPr>
            <p:custDataLst>
              <p:tags r:id="rId55"/>
            </p:custDataLst>
          </p:nvPr>
        </p:nvSpPr>
        <p:spPr>
          <a:xfrm>
            <a:off x="7052651" y="3043920"/>
            <a:ext cx="359620" cy="263497"/>
          </a:xfrm>
          <a:prstGeom prst="rect">
            <a:avLst/>
          </a:prstGeom>
          <a:noFill/>
        </p:spPr>
        <p:txBody>
          <a:bodyPr vert="horz" wrap="none" lIns="0" tIns="0" rIns="0" bIns="0" rtlCol="0" anchor="ctr" anchorCtr="0">
            <a:noAutofit/>
          </a:bodyPr>
          <a:lstStyle/>
          <a:p>
            <a:r>
              <a:rPr lang="en-US" sz="2000" spc="-22" dirty="0" smtClean="0">
                <a:solidFill>
                  <a:srgbClr val="2CF04D"/>
                </a:solidFill>
                <a:latin typeface="Calibri" panose="020F0502020204030204" pitchFamily="34" charset="0"/>
              </a:rPr>
              <a:t>APR</a:t>
            </a:r>
            <a:endParaRPr lang="en-US" sz="2000" spc="-22" dirty="0">
              <a:solidFill>
                <a:srgbClr val="2CF04D"/>
              </a:solidFill>
              <a:latin typeface="Calibri" panose="020F0502020204030204" pitchFamily="34" charset="0"/>
            </a:endParaRPr>
          </a:p>
        </p:txBody>
      </p:sp>
      <p:sp>
        <p:nvSpPr>
          <p:cNvPr id="95" name="OTLSHAPE_TB_00000000000000000000000000000000_TimescaleInterval6"/>
          <p:cNvSpPr txBox="1"/>
          <p:nvPr>
            <p:custDataLst>
              <p:tags r:id="rId56"/>
            </p:custDataLst>
          </p:nvPr>
        </p:nvSpPr>
        <p:spPr>
          <a:xfrm>
            <a:off x="7889978" y="3049385"/>
            <a:ext cx="359620" cy="263497"/>
          </a:xfrm>
          <a:prstGeom prst="rect">
            <a:avLst/>
          </a:prstGeom>
          <a:noFill/>
        </p:spPr>
        <p:txBody>
          <a:bodyPr vert="horz" wrap="none" lIns="0" tIns="0" rIns="0" bIns="0" rtlCol="0" anchor="ctr" anchorCtr="0">
            <a:noAutofit/>
          </a:bodyPr>
          <a:lstStyle/>
          <a:p>
            <a:r>
              <a:rPr lang="en-US" sz="2000" spc="-22" dirty="0" smtClean="0">
                <a:solidFill>
                  <a:srgbClr val="2CF04D"/>
                </a:solidFill>
                <a:latin typeface="Calibri" panose="020F0502020204030204" pitchFamily="34" charset="0"/>
              </a:rPr>
              <a:t>MAY</a:t>
            </a:r>
            <a:endParaRPr lang="en-US" sz="2000" spc="-22" dirty="0">
              <a:solidFill>
                <a:srgbClr val="2CF04D"/>
              </a:solidFill>
              <a:latin typeface="Calibri" panose="020F0502020204030204" pitchFamily="34" charset="0"/>
            </a:endParaRPr>
          </a:p>
        </p:txBody>
      </p:sp>
      <p:sp>
        <p:nvSpPr>
          <p:cNvPr id="96" name="OTLSHAPE_TB_00000000000000000000000000000000_TimescaleInterval6"/>
          <p:cNvSpPr txBox="1"/>
          <p:nvPr>
            <p:custDataLst>
              <p:tags r:id="rId57"/>
            </p:custDataLst>
          </p:nvPr>
        </p:nvSpPr>
        <p:spPr>
          <a:xfrm>
            <a:off x="8694026" y="3040909"/>
            <a:ext cx="359620" cy="263497"/>
          </a:xfrm>
          <a:prstGeom prst="rect">
            <a:avLst/>
          </a:prstGeom>
          <a:noFill/>
        </p:spPr>
        <p:txBody>
          <a:bodyPr vert="horz" wrap="none" lIns="0" tIns="0" rIns="0" bIns="0" rtlCol="0" anchor="ctr" anchorCtr="0">
            <a:noAutofit/>
          </a:bodyPr>
          <a:lstStyle/>
          <a:p>
            <a:r>
              <a:rPr lang="en-US" sz="2000" spc="-22" dirty="0" smtClean="0">
                <a:solidFill>
                  <a:srgbClr val="2CF04D"/>
                </a:solidFill>
                <a:latin typeface="Calibri" panose="020F0502020204030204" pitchFamily="34" charset="0"/>
              </a:rPr>
              <a:t>JUN</a:t>
            </a:r>
            <a:endParaRPr lang="en-US" sz="2000" spc="-22" dirty="0">
              <a:solidFill>
                <a:srgbClr val="2CF04D"/>
              </a:solidFill>
              <a:latin typeface="Calibri" panose="020F0502020204030204" pitchFamily="34" charset="0"/>
            </a:endParaRPr>
          </a:p>
        </p:txBody>
      </p:sp>
      <p:sp>
        <p:nvSpPr>
          <p:cNvPr id="101" name="OTLSHAPE_TB_00000000000000000000000000000000_TimescaleInterval2"/>
          <p:cNvSpPr txBox="1"/>
          <p:nvPr>
            <p:custDataLst>
              <p:tags r:id="rId58"/>
            </p:custDataLst>
          </p:nvPr>
        </p:nvSpPr>
        <p:spPr>
          <a:xfrm>
            <a:off x="10778784" y="3048479"/>
            <a:ext cx="345757" cy="176826"/>
          </a:xfrm>
          <a:prstGeom prst="rect">
            <a:avLst/>
          </a:prstGeom>
          <a:noFill/>
        </p:spPr>
        <p:txBody>
          <a:bodyPr vert="horz" wrap="none" lIns="0" tIns="0" rIns="0" bIns="0" rtlCol="0" anchor="ctr" anchorCtr="0">
            <a:noAutofit/>
          </a:bodyPr>
          <a:lstStyle/>
          <a:p>
            <a:r>
              <a:rPr lang="en-US" sz="2000" spc="-18" dirty="0" smtClean="0">
                <a:solidFill>
                  <a:srgbClr val="FFFF00"/>
                </a:solidFill>
                <a:latin typeface="Calibri" panose="020F0502020204030204" pitchFamily="34" charset="0"/>
              </a:rPr>
              <a:t>SEP</a:t>
            </a:r>
            <a:endParaRPr lang="en-US" sz="2000" spc="-18" dirty="0">
              <a:solidFill>
                <a:srgbClr val="FFFF00"/>
              </a:solidFill>
              <a:latin typeface="Calibri" panose="020F0502020204030204" pitchFamily="34" charset="0"/>
            </a:endParaRPr>
          </a:p>
        </p:txBody>
      </p:sp>
      <p:cxnSp>
        <p:nvCxnSpPr>
          <p:cNvPr id="11" name="Straight Connector 10"/>
          <p:cNvCxnSpPr/>
          <p:nvPr/>
        </p:nvCxnSpPr>
        <p:spPr>
          <a:xfrm>
            <a:off x="2059415" y="2174588"/>
            <a:ext cx="0" cy="11959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03489" y="2587799"/>
            <a:ext cx="0" cy="26562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24" name="OTLSHAPE_M_6a283b367375415b92b0e5fc4e16a0cc_Title"/>
          <p:cNvSpPr txBox="1"/>
          <p:nvPr>
            <p:custDataLst>
              <p:tags r:id="rId59"/>
            </p:custDataLst>
          </p:nvPr>
        </p:nvSpPr>
        <p:spPr>
          <a:xfrm>
            <a:off x="6999337" y="1972246"/>
            <a:ext cx="2140901" cy="615553"/>
          </a:xfrm>
          <a:prstGeom prst="rect">
            <a:avLst/>
          </a:prstGeom>
          <a:noFill/>
          <a:ln w="19050">
            <a:solidFill>
              <a:srgbClr val="00B050"/>
            </a:solidFill>
          </a:ln>
        </p:spPr>
        <p:txBody>
          <a:bodyPr vert="horz" wrap="square" lIns="0" tIns="0" rIns="0" bIns="0" rtlCol="0" anchor="ctr" anchorCtr="0">
            <a:spAutoFit/>
          </a:bodyPr>
          <a:lstStyle/>
          <a:p>
            <a:pPr algn="ctr"/>
            <a:r>
              <a:rPr lang="en-US" sz="2000" b="1" spc="-6" dirty="0" smtClean="0">
                <a:solidFill>
                  <a:srgbClr val="00B050"/>
                </a:solidFill>
                <a:latin typeface="Calibri" panose="020F0502020204030204" pitchFamily="34" charset="0"/>
              </a:rPr>
              <a:t>FFVP ENDS AT </a:t>
            </a:r>
          </a:p>
          <a:p>
            <a:pPr algn="ctr"/>
            <a:r>
              <a:rPr lang="en-US" sz="2000" b="1" spc="-6" dirty="0" smtClean="0">
                <a:solidFill>
                  <a:srgbClr val="00B050"/>
                </a:solidFill>
                <a:latin typeface="Calibri" panose="020F0502020204030204" pitchFamily="34" charset="0"/>
              </a:rPr>
              <a:t>MOST SCHOOLS</a:t>
            </a:r>
            <a:endParaRPr lang="en-US" sz="2000" b="1" spc="-6" dirty="0">
              <a:solidFill>
                <a:srgbClr val="00B050"/>
              </a:solidFill>
              <a:latin typeface="Calibri" panose="020F0502020204030204" pitchFamily="34" charset="0"/>
            </a:endParaRPr>
          </a:p>
        </p:txBody>
      </p:sp>
      <p:sp>
        <p:nvSpPr>
          <p:cNvPr id="69" name="OTLSHAPE_M_52743de8bb6d4044896f473898fe9da7_Shape"/>
          <p:cNvSpPr/>
          <p:nvPr>
            <p:custDataLst>
              <p:tags r:id="rId60"/>
            </p:custDataLst>
          </p:nvPr>
        </p:nvSpPr>
        <p:spPr>
          <a:xfrm rot="16200000" flipH="1">
            <a:off x="1431125" y="3408002"/>
            <a:ext cx="317210" cy="308986"/>
          </a:xfrm>
          <a:prstGeom prst="flowChartMerge">
            <a:avLst/>
          </a:prstGeom>
          <a:solidFill>
            <a:srgbClr val="2CF04D"/>
          </a:solidFill>
          <a:ln w="12700" cap="flat" cmpd="sng" algn="ctr">
            <a:solidFill>
              <a:srgbClr val="2CF04D"/>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F04D"/>
              </a:solidFill>
            </a:endParaRPr>
          </a:p>
        </p:txBody>
      </p:sp>
      <p:sp>
        <p:nvSpPr>
          <p:cNvPr id="70" name="OTLSHAPE_M_52743de8bb6d4044896f473898fe9da7_Shape"/>
          <p:cNvSpPr/>
          <p:nvPr>
            <p:custDataLst>
              <p:tags r:id="rId61"/>
            </p:custDataLst>
          </p:nvPr>
        </p:nvSpPr>
        <p:spPr>
          <a:xfrm rot="5400000" flipH="1">
            <a:off x="11125695" y="3471274"/>
            <a:ext cx="317210" cy="319517"/>
          </a:xfrm>
          <a:prstGeom prst="flowChartMerge">
            <a:avLst/>
          </a:prstGeom>
          <a:solidFill>
            <a:srgbClr val="FFC000"/>
          </a:solidFill>
          <a:ln w="12700" cap="flat" cmpd="sng" algn="ctr">
            <a:solidFill>
              <a:schemeClr val="accent3"/>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F04D"/>
              </a:solidFill>
            </a:endParaRPr>
          </a:p>
        </p:txBody>
      </p:sp>
      <p:sp>
        <p:nvSpPr>
          <p:cNvPr id="67" name="OTLSHAPE_TB_00000000000000000000000000000000_TimescaleInterval2"/>
          <p:cNvSpPr txBox="1"/>
          <p:nvPr>
            <p:custDataLst>
              <p:tags r:id="rId62"/>
            </p:custDataLst>
          </p:nvPr>
        </p:nvSpPr>
        <p:spPr>
          <a:xfrm>
            <a:off x="898791" y="3037896"/>
            <a:ext cx="355042" cy="201688"/>
          </a:xfrm>
          <a:prstGeom prst="rect">
            <a:avLst/>
          </a:prstGeom>
          <a:noFill/>
        </p:spPr>
        <p:txBody>
          <a:bodyPr vert="horz" wrap="none" lIns="0" tIns="0" rIns="0" bIns="0" rtlCol="0" anchor="ctr" anchorCtr="0">
            <a:noAutofit/>
          </a:bodyPr>
          <a:lstStyle/>
          <a:p>
            <a:r>
              <a:rPr lang="en-US" sz="2000" spc="-18" dirty="0" smtClean="0">
                <a:solidFill>
                  <a:srgbClr val="FFFF00"/>
                </a:solidFill>
                <a:latin typeface="Calibri" panose="020F0502020204030204" pitchFamily="34" charset="0"/>
              </a:rPr>
              <a:t>AUG</a:t>
            </a:r>
            <a:endParaRPr lang="en-US" sz="2000" spc="-18" dirty="0">
              <a:solidFill>
                <a:srgbClr val="FFFF00"/>
              </a:solidFill>
              <a:latin typeface="Calibri" panose="020F0502020204030204" pitchFamily="34" charset="0"/>
            </a:endParaRPr>
          </a:p>
        </p:txBody>
      </p:sp>
      <p:sp>
        <p:nvSpPr>
          <p:cNvPr id="68" name="OTLSHAPE_TB_00000000000000000000000000000000_TimescaleInterval2"/>
          <p:cNvSpPr txBox="1"/>
          <p:nvPr>
            <p:custDataLst>
              <p:tags r:id="rId63"/>
            </p:custDataLst>
          </p:nvPr>
        </p:nvSpPr>
        <p:spPr>
          <a:xfrm>
            <a:off x="1551855" y="3025725"/>
            <a:ext cx="320274" cy="255462"/>
          </a:xfrm>
          <a:prstGeom prst="rect">
            <a:avLst/>
          </a:prstGeom>
          <a:noFill/>
        </p:spPr>
        <p:txBody>
          <a:bodyPr vert="horz" wrap="none" lIns="0" tIns="0" rIns="0" bIns="0" rtlCol="0" anchor="ctr" anchorCtr="0">
            <a:noAutofit/>
          </a:bodyPr>
          <a:lstStyle/>
          <a:p>
            <a:r>
              <a:rPr lang="en-US" sz="2000" spc="-18" dirty="0" smtClean="0">
                <a:solidFill>
                  <a:srgbClr val="FFFF00"/>
                </a:solidFill>
                <a:latin typeface="Calibri" panose="020F0502020204030204" pitchFamily="34" charset="0"/>
              </a:rPr>
              <a:t>SEP</a:t>
            </a:r>
            <a:endParaRPr lang="en-US" sz="2000" spc="-18" dirty="0">
              <a:solidFill>
                <a:srgbClr val="FFFF00"/>
              </a:solidFill>
              <a:latin typeface="Calibri" panose="020F0502020204030204" pitchFamily="34" charset="0"/>
            </a:endParaRPr>
          </a:p>
        </p:txBody>
      </p:sp>
      <p:cxnSp>
        <p:nvCxnSpPr>
          <p:cNvPr id="72" name="OTLSHAPE_M_6a283b367375415b92b0e5fc4e16a0cc_Connector1"/>
          <p:cNvCxnSpPr/>
          <p:nvPr>
            <p:custDataLst>
              <p:tags r:id="rId64"/>
            </p:custDataLst>
          </p:nvPr>
        </p:nvCxnSpPr>
        <p:spPr>
          <a:xfrm>
            <a:off x="11238881" y="1151854"/>
            <a:ext cx="0" cy="1722391"/>
          </a:xfrm>
          <a:prstGeom prst="line">
            <a:avLst/>
          </a:prstGeom>
          <a:ln w="2857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TLSHAPE_M_6a283b367375415b92b0e5fc4e16a0cc_Title"/>
          <p:cNvSpPr txBox="1"/>
          <p:nvPr>
            <p:custDataLst>
              <p:tags r:id="rId65"/>
            </p:custDataLst>
          </p:nvPr>
        </p:nvSpPr>
        <p:spPr>
          <a:xfrm>
            <a:off x="4334869" y="1117718"/>
            <a:ext cx="2010277" cy="1538883"/>
          </a:xfrm>
          <a:prstGeom prst="rect">
            <a:avLst/>
          </a:prstGeom>
          <a:noFill/>
          <a:ln>
            <a:solidFill>
              <a:schemeClr val="accent2"/>
            </a:solidFill>
          </a:ln>
        </p:spPr>
        <p:txBody>
          <a:bodyPr vert="horz" wrap="square" lIns="0" tIns="0" rIns="0" bIns="0" rtlCol="0" anchor="ctr" anchorCtr="0">
            <a:spAutoFit/>
          </a:bodyPr>
          <a:lstStyle/>
          <a:p>
            <a:pPr algn="ctr"/>
            <a:r>
              <a:rPr lang="en-US" sz="2000" b="1" spc="-6" dirty="0" smtClean="0">
                <a:latin typeface="Calibri" panose="020F0502020204030204" pitchFamily="34" charset="0"/>
              </a:rPr>
              <a:t>Memo from Super. Office to Elem. Principals about  Applying/Renewing for FFVP</a:t>
            </a:r>
            <a:endParaRPr lang="en-US" sz="2000" b="1" spc="-6" dirty="0">
              <a:latin typeface="Calibri" panose="020F0502020204030204" pitchFamily="34" charset="0"/>
            </a:endParaRPr>
          </a:p>
        </p:txBody>
      </p:sp>
      <p:cxnSp>
        <p:nvCxnSpPr>
          <p:cNvPr id="76" name="OTLSHAPE_M_6a283b367375415b92b0e5fc4e16a0cc_Connector1"/>
          <p:cNvCxnSpPr/>
          <p:nvPr>
            <p:custDataLst>
              <p:tags r:id="rId66"/>
            </p:custDataLst>
          </p:nvPr>
        </p:nvCxnSpPr>
        <p:spPr>
          <a:xfrm>
            <a:off x="4474297" y="2754624"/>
            <a:ext cx="0" cy="546769"/>
          </a:xfrm>
          <a:prstGeom prst="line">
            <a:avLst/>
          </a:prstGeom>
          <a:ln w="2857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OTLSHAPE_M_6a283b367375415b92b0e5fc4e16a0cc_Title"/>
          <p:cNvSpPr txBox="1"/>
          <p:nvPr>
            <p:custDataLst>
              <p:tags r:id="rId67"/>
            </p:custDataLst>
          </p:nvPr>
        </p:nvSpPr>
        <p:spPr>
          <a:xfrm>
            <a:off x="4275296" y="1014031"/>
            <a:ext cx="2162636" cy="1719399"/>
          </a:xfrm>
          <a:prstGeom prst="rect">
            <a:avLst/>
          </a:prstGeom>
          <a:noFill/>
          <a:ln>
            <a:solidFill>
              <a:schemeClr val="accent2"/>
            </a:solidFill>
          </a:ln>
        </p:spPr>
        <p:txBody>
          <a:bodyPr vert="horz" wrap="square" lIns="0" tIns="0" rIns="0" bIns="0" rtlCol="0" anchor="ctr" anchorCtr="0">
            <a:spAutoFit/>
          </a:bodyPr>
          <a:lstStyle/>
          <a:p>
            <a:pPr algn="ctr"/>
            <a:endParaRPr lang="en-US" sz="2000" b="1" spc="-6" dirty="0">
              <a:latin typeface="Calibri" panose="020F0502020204030204" pitchFamily="34" charset="0"/>
            </a:endParaRPr>
          </a:p>
        </p:txBody>
      </p:sp>
      <p:cxnSp>
        <p:nvCxnSpPr>
          <p:cNvPr id="80" name="OTLSHAPE_M_6a283b367375415b92b0e5fc4e16a0cc_Connector1"/>
          <p:cNvCxnSpPr/>
          <p:nvPr>
            <p:custDataLst>
              <p:tags r:id="rId68"/>
            </p:custDataLst>
          </p:nvPr>
        </p:nvCxnSpPr>
        <p:spPr>
          <a:xfrm>
            <a:off x="6249440" y="2752340"/>
            <a:ext cx="0" cy="546769"/>
          </a:xfrm>
          <a:prstGeom prst="line">
            <a:avLst/>
          </a:prstGeom>
          <a:ln w="2857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3053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
            <a:ext cx="9751060" cy="990600"/>
          </a:xfrm>
        </p:spPr>
        <p:txBody>
          <a:bodyPr/>
          <a:lstStyle/>
          <a:p>
            <a:pPr algn="ctr"/>
            <a:r>
              <a:rPr lang="en-US" b="1" dirty="0" smtClean="0"/>
              <a:t>FFVP FY</a:t>
            </a:r>
            <a:r>
              <a:rPr lang="en-US" b="1" dirty="0" smtClean="0">
                <a:latin typeface="Arial Narrow" panose="020B0606020202030204" pitchFamily="34" charset="0"/>
              </a:rPr>
              <a:t>19-20</a:t>
            </a:r>
            <a:r>
              <a:rPr lang="en-US" b="1" dirty="0" smtClean="0"/>
              <a:t> CLAIMS WORKBOOK</a:t>
            </a:r>
            <a:endParaRPr lang="en-US" b="1" dirty="0"/>
          </a:p>
        </p:txBody>
      </p:sp>
      <p:pic>
        <p:nvPicPr>
          <p:cNvPr id="5" name="Content Placeholder 4"/>
          <p:cNvPicPr>
            <a:picLocks noGrp="1"/>
          </p:cNvPicPr>
          <p:nvPr>
            <p:ph idx="1"/>
          </p:nvPr>
        </p:nvPicPr>
        <p:blipFill>
          <a:blip r:embed="rId3"/>
          <a:stretch>
            <a:fillRect/>
          </a:stretch>
        </p:blipFill>
        <p:spPr>
          <a:xfrm>
            <a:off x="1293812" y="1143000"/>
            <a:ext cx="9906000" cy="5410200"/>
          </a:xfrm>
          <a:prstGeom prst="rect">
            <a:avLst/>
          </a:prstGeom>
        </p:spPr>
      </p:pic>
    </p:spTree>
    <p:extLst>
      <p:ext uri="{BB962C8B-B14F-4D97-AF65-F5344CB8AC3E}">
        <p14:creationId xmlns:p14="http://schemas.microsoft.com/office/powerpoint/2010/main" val="171335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
            <a:ext cx="9751060" cy="990600"/>
          </a:xfrm>
        </p:spPr>
        <p:txBody>
          <a:bodyPr/>
          <a:lstStyle/>
          <a:p>
            <a:pPr algn="ctr"/>
            <a:r>
              <a:rPr lang="en-US" b="1" dirty="0" smtClean="0"/>
              <a:t>FFVP FY</a:t>
            </a:r>
            <a:r>
              <a:rPr lang="en-US" b="1" dirty="0" smtClean="0">
                <a:latin typeface="Arial Narrow" panose="020B0606020202030204" pitchFamily="34" charset="0"/>
              </a:rPr>
              <a:t>19-20</a:t>
            </a:r>
            <a:r>
              <a:rPr lang="en-US" b="1" dirty="0" smtClean="0"/>
              <a:t> CLAIMS WORKBOOK</a:t>
            </a:r>
            <a:endParaRPr lang="en-US" b="1" dirty="0"/>
          </a:p>
        </p:txBody>
      </p:sp>
      <p:pic>
        <p:nvPicPr>
          <p:cNvPr id="5" name="Content Placeholder 4"/>
          <p:cNvPicPr>
            <a:picLocks noGrp="1"/>
          </p:cNvPicPr>
          <p:nvPr>
            <p:ph idx="1"/>
          </p:nvPr>
        </p:nvPicPr>
        <p:blipFill>
          <a:blip r:embed="rId3"/>
          <a:stretch>
            <a:fillRect/>
          </a:stretch>
        </p:blipFill>
        <p:spPr>
          <a:xfrm>
            <a:off x="1370012" y="1219200"/>
            <a:ext cx="9982200" cy="5410200"/>
          </a:xfrm>
          <a:prstGeom prst="rect">
            <a:avLst/>
          </a:prstGeom>
        </p:spPr>
      </p:pic>
    </p:spTree>
    <p:extLst>
      <p:ext uri="{BB962C8B-B14F-4D97-AF65-F5344CB8AC3E}">
        <p14:creationId xmlns:p14="http://schemas.microsoft.com/office/powerpoint/2010/main" val="151842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
            <a:ext cx="9751060" cy="990600"/>
          </a:xfrm>
        </p:spPr>
        <p:txBody>
          <a:bodyPr/>
          <a:lstStyle/>
          <a:p>
            <a:pPr algn="ctr"/>
            <a:r>
              <a:rPr lang="en-US" b="1" dirty="0" smtClean="0"/>
              <a:t>FFVP FY</a:t>
            </a:r>
            <a:r>
              <a:rPr lang="en-US" b="1" dirty="0" smtClean="0">
                <a:latin typeface="Arial Narrow" panose="020B0606020202030204" pitchFamily="34" charset="0"/>
              </a:rPr>
              <a:t>19-20</a:t>
            </a:r>
            <a:r>
              <a:rPr lang="en-US" b="1" dirty="0" smtClean="0"/>
              <a:t> CLAIMS WORKBOOK</a:t>
            </a:r>
            <a:endParaRPr lang="en-US"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0012" y="1219200"/>
            <a:ext cx="101346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565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
            <a:ext cx="9751060" cy="990600"/>
          </a:xfrm>
        </p:spPr>
        <p:txBody>
          <a:bodyPr>
            <a:normAutofit/>
          </a:bodyPr>
          <a:lstStyle/>
          <a:p>
            <a:pPr algn="ctr"/>
            <a:r>
              <a:rPr lang="en-US" sz="4000" b="1" dirty="0" smtClean="0"/>
              <a:t>FFVP MONTHLY CLAIM</a:t>
            </a:r>
            <a:endParaRPr lang="en-US" sz="4000" b="1" dirty="0"/>
          </a:p>
        </p:txBody>
      </p:sp>
      <p:pic>
        <p:nvPicPr>
          <p:cNvPr id="4" name="Content Placeholder 3"/>
          <p:cNvPicPr>
            <a:picLocks noGrp="1"/>
          </p:cNvPicPr>
          <p:nvPr>
            <p:ph idx="1"/>
          </p:nvPr>
        </p:nvPicPr>
        <p:blipFill>
          <a:blip r:embed="rId3"/>
          <a:stretch>
            <a:fillRect/>
          </a:stretch>
        </p:blipFill>
        <p:spPr>
          <a:xfrm>
            <a:off x="1370012" y="1066800"/>
            <a:ext cx="10134600" cy="5562600"/>
          </a:xfrm>
          <a:prstGeom prst="rect">
            <a:avLst/>
          </a:prstGeom>
        </p:spPr>
      </p:pic>
    </p:spTree>
    <p:extLst>
      <p:ext uri="{BB962C8B-B14F-4D97-AF65-F5344CB8AC3E}">
        <p14:creationId xmlns:p14="http://schemas.microsoft.com/office/powerpoint/2010/main" val="308388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22860"/>
            <a:ext cx="9751060" cy="1295400"/>
          </a:xfrm>
        </p:spPr>
        <p:txBody>
          <a:bodyPr>
            <a:normAutofit/>
          </a:bodyPr>
          <a:lstStyle/>
          <a:p>
            <a:r>
              <a:rPr lang="en-US" sz="4000" b="1" dirty="0" smtClean="0"/>
              <a:t>FFVP Produce Procurement</a:t>
            </a:r>
            <a:endParaRPr lang="en-US" sz="4000" b="1" dirty="0"/>
          </a:p>
        </p:txBody>
      </p:sp>
      <p:sp>
        <p:nvSpPr>
          <p:cNvPr id="3" name="Content Placeholder 2"/>
          <p:cNvSpPr>
            <a:spLocks noGrp="1"/>
          </p:cNvSpPr>
          <p:nvPr>
            <p:ph idx="1"/>
          </p:nvPr>
        </p:nvSpPr>
        <p:spPr>
          <a:xfrm>
            <a:off x="1065212" y="1600200"/>
            <a:ext cx="10591800" cy="4953000"/>
          </a:xfrm>
        </p:spPr>
        <p:txBody>
          <a:bodyPr/>
          <a:lstStyle/>
          <a:p>
            <a:pPr marL="0" indent="0">
              <a:buNone/>
            </a:pPr>
            <a:r>
              <a:rPr lang="en-US" dirty="0" smtClean="0"/>
              <a:t>Procurement is now included in Administrative Reviews</a:t>
            </a:r>
          </a:p>
          <a:p>
            <a:pPr marL="514350" indent="-514350">
              <a:buFont typeface="+mj-lt"/>
              <a:buAutoNum type="arabicPeriod"/>
            </a:pPr>
            <a:r>
              <a:rPr lang="en-US" dirty="0" smtClean="0"/>
              <a:t>Micro –purchasing (for 2019 , transactions of $10,000 or less)  </a:t>
            </a:r>
            <a:r>
              <a:rPr lang="en-US" dirty="0"/>
              <a:t>To the extent practicable, purchases must be distributed equitably among qualified suppliers. Price comparisons are not required, but the price(s) should be considered reasonable</a:t>
            </a:r>
            <a:r>
              <a:rPr lang="en-US" dirty="0" smtClean="0"/>
              <a:t>.</a:t>
            </a:r>
          </a:p>
          <a:p>
            <a:pPr marL="514350" indent="-514350">
              <a:buFont typeface="+mj-lt"/>
              <a:buAutoNum type="arabicPeriod"/>
            </a:pPr>
            <a:r>
              <a:rPr lang="en-US" dirty="0" smtClean="0"/>
              <a:t>Solicitation – Getting bids to select a single vendor</a:t>
            </a:r>
          </a:p>
          <a:p>
            <a:pPr lvl="1">
              <a:buFont typeface="Wingdings" panose="05000000000000000000" pitchFamily="2" charset="2"/>
              <a:buChar char="§"/>
            </a:pPr>
            <a:r>
              <a:rPr lang="en-US" dirty="0" smtClean="0"/>
              <a:t>Contact HCNP for procurement advisement and assistance </a:t>
            </a:r>
          </a:p>
        </p:txBody>
      </p:sp>
    </p:spTree>
    <p:extLst>
      <p:ext uri="{BB962C8B-B14F-4D97-AF65-F5344CB8AC3E}">
        <p14:creationId xmlns:p14="http://schemas.microsoft.com/office/powerpoint/2010/main" val="390656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0"/>
            <a:ext cx="3733800" cy="2362200"/>
          </a:xfrm>
        </p:spPr>
        <p:txBody>
          <a:bodyPr>
            <a:noAutofit/>
          </a:bodyPr>
          <a:lstStyle/>
          <a:p>
            <a:r>
              <a:rPr lang="en-US" sz="4000" b="1" dirty="0" smtClean="0"/>
              <a:t>Sample of </a:t>
            </a:r>
            <a:br>
              <a:rPr lang="en-US" sz="4000" b="1" dirty="0" smtClean="0"/>
            </a:br>
            <a:r>
              <a:rPr lang="en-US" sz="4000" b="1" dirty="0" smtClean="0"/>
              <a:t>Form</a:t>
            </a:r>
            <a:r>
              <a:rPr lang="en-US" sz="5400" b="1" dirty="0" smtClean="0"/>
              <a:t> </a:t>
            </a:r>
            <a:r>
              <a:rPr lang="en-US" sz="5000" b="1" dirty="0" smtClean="0"/>
              <a:t>10</a:t>
            </a:r>
            <a:r>
              <a:rPr lang="en-US" sz="5400" b="1" dirty="0" smtClean="0"/>
              <a:t>-</a:t>
            </a:r>
            <a:r>
              <a:rPr lang="en-US" sz="4000" b="1" dirty="0" smtClean="0"/>
              <a:t>B </a:t>
            </a:r>
            <a:br>
              <a:rPr lang="en-US" sz="4000" b="1" dirty="0" smtClean="0"/>
            </a:br>
            <a:r>
              <a:rPr lang="en-US" sz="4000" b="1" dirty="0" smtClean="0"/>
              <a:t>for  FFVP</a:t>
            </a:r>
            <a:endParaRPr lang="en-US" sz="4000" b="1"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08412" y="0"/>
            <a:ext cx="8534400" cy="7231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149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381000"/>
            <a:ext cx="9751060" cy="685800"/>
          </a:xfrm>
        </p:spPr>
        <p:txBody>
          <a:bodyPr>
            <a:noAutofit/>
          </a:bodyPr>
          <a:lstStyle/>
          <a:p>
            <a:pPr algn="ctr"/>
            <a:r>
              <a:rPr lang="en-US" sz="5400" b="1" dirty="0" smtClean="0"/>
              <a:t>      FFVP HANDBOOK (2010)</a:t>
            </a:r>
            <a:endParaRPr lang="en-US" sz="5400"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03612" y="990600"/>
            <a:ext cx="51816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859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Handbook Highlights</a:t>
            </a:r>
            <a:endParaRPr lang="en-US" sz="5400" dirty="0"/>
          </a:p>
        </p:txBody>
      </p:sp>
      <p:sp>
        <p:nvSpPr>
          <p:cNvPr id="3" name="Content Placeholder 2"/>
          <p:cNvSpPr>
            <a:spLocks noGrp="1"/>
          </p:cNvSpPr>
          <p:nvPr>
            <p:ph idx="1"/>
          </p:nvPr>
        </p:nvSpPr>
        <p:spPr/>
        <p:txBody>
          <a:bodyPr>
            <a:normAutofit/>
          </a:bodyPr>
          <a:lstStyle/>
          <a:p>
            <a:r>
              <a:rPr lang="en-US" dirty="0" smtClean="0"/>
              <a:t> </a:t>
            </a:r>
            <a:r>
              <a:rPr lang="en-US" b="1" dirty="0" smtClean="0"/>
              <a:t>FFVP encourages…  (pg. 8)</a:t>
            </a:r>
          </a:p>
          <a:p>
            <a:pPr lvl="1"/>
            <a:r>
              <a:rPr lang="en-US" b="1" dirty="0" smtClean="0"/>
              <a:t>Schools to make “every effort to provide fresh fruits and vegetables a minimum of twice a week as repeated exposure to new foods is a key to acceptance”</a:t>
            </a:r>
          </a:p>
          <a:p>
            <a:pPr lvl="1"/>
            <a:r>
              <a:rPr lang="en-US" b="1" dirty="0" smtClean="0"/>
              <a:t>A variety of implementation strategies</a:t>
            </a:r>
          </a:p>
          <a:p>
            <a:pPr lvl="1"/>
            <a:r>
              <a:rPr lang="en-US" b="1" dirty="0" smtClean="0"/>
              <a:t>Complementary nutrition education</a:t>
            </a:r>
          </a:p>
          <a:p>
            <a:r>
              <a:rPr lang="en-US" b="1" dirty="0" smtClean="0"/>
              <a:t>Schools should develop guidelines to remind children of good manners when they receive and eat their fruit and vegetable snacks, and to dispose their trash (pg. 13)</a:t>
            </a:r>
          </a:p>
          <a:p>
            <a:endParaRPr lang="en-US" b="1"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Handbook Highlights</a:t>
            </a:r>
            <a:endParaRPr lang="en-US" sz="5400" dirty="0"/>
          </a:p>
        </p:txBody>
      </p:sp>
      <p:sp>
        <p:nvSpPr>
          <p:cNvPr id="3" name="Content Placeholder 2"/>
          <p:cNvSpPr>
            <a:spLocks noGrp="1"/>
          </p:cNvSpPr>
          <p:nvPr>
            <p:ph idx="1"/>
          </p:nvPr>
        </p:nvSpPr>
        <p:spPr>
          <a:xfrm>
            <a:off x="1218883" y="1600200"/>
            <a:ext cx="9751060" cy="5029200"/>
          </a:xfrm>
        </p:spPr>
        <p:txBody>
          <a:bodyPr>
            <a:normAutofit fontScale="92500" lnSpcReduction="10000"/>
          </a:bodyPr>
          <a:lstStyle/>
          <a:p>
            <a:r>
              <a:rPr lang="en-US" b="1" dirty="0" smtClean="0"/>
              <a:t>FFVP DOES NOT ALLOW (pg. 14)</a:t>
            </a:r>
          </a:p>
          <a:p>
            <a:pPr lvl="1"/>
            <a:r>
              <a:rPr lang="en-US" b="1" dirty="0" smtClean="0"/>
              <a:t>Processed or preserved fruits and veggies (canned, frozen, or dried)</a:t>
            </a:r>
          </a:p>
          <a:p>
            <a:pPr lvl="1"/>
            <a:r>
              <a:rPr lang="en-US" b="1" dirty="0" smtClean="0"/>
              <a:t>Dip for fruit</a:t>
            </a:r>
          </a:p>
          <a:p>
            <a:pPr lvl="1"/>
            <a:r>
              <a:rPr lang="en-US" b="1" dirty="0" smtClean="0"/>
              <a:t>Fruit Strips, Leather, Jellied Fruit, Trail Mix</a:t>
            </a:r>
          </a:p>
          <a:p>
            <a:pPr lvl="1"/>
            <a:r>
              <a:rPr lang="en-US" b="1" dirty="0" smtClean="0"/>
              <a:t>Fruit or Vegetable juice, or FV Pizza</a:t>
            </a:r>
          </a:p>
          <a:p>
            <a:pPr lvl="1"/>
            <a:r>
              <a:rPr lang="en-US" b="1" dirty="0" smtClean="0"/>
              <a:t>Smoothies</a:t>
            </a:r>
          </a:p>
          <a:p>
            <a:r>
              <a:rPr lang="en-US" b="1" dirty="0" smtClean="0"/>
              <a:t>Only teachers who are directly responsible for serving FV to their students in a classroom setting may partake in FV (pg. 10)</a:t>
            </a:r>
          </a:p>
          <a:p>
            <a:r>
              <a:rPr lang="en-US" b="1" dirty="0" smtClean="0"/>
              <a:t>FFVP snacks cannot be used as gifts or rewards. FFVP cannot be withhold as a form of discipline (pg. 10)</a:t>
            </a:r>
          </a:p>
          <a:p>
            <a:pPr lvl="1"/>
            <a:endParaRPr lang="en-US"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i="1" dirty="0" smtClean="0">
                <a:latin typeface="Calibri" panose="020F0502020204030204" pitchFamily="34" charset="0"/>
              </a:rPr>
              <a:t>               </a:t>
            </a:r>
            <a:r>
              <a:rPr lang="en-US" sz="5400" b="1" i="1" dirty="0" smtClean="0">
                <a:latin typeface="Calibri" panose="020F0502020204030204" pitchFamily="34" charset="0"/>
              </a:rPr>
              <a:t>FFVP GOALS</a:t>
            </a:r>
            <a:endParaRPr lang="en-US" sz="5400" b="1" i="1" dirty="0">
              <a:latin typeface="Calibri" panose="020F0502020204030204" pitchFamily="34" charset="0"/>
            </a:endParaRPr>
          </a:p>
        </p:txBody>
      </p:sp>
      <p:sp>
        <p:nvSpPr>
          <p:cNvPr id="3" name="Content Placeholder 2"/>
          <p:cNvSpPr>
            <a:spLocks noGrp="1"/>
          </p:cNvSpPr>
          <p:nvPr>
            <p:ph idx="1"/>
          </p:nvPr>
        </p:nvSpPr>
        <p:spPr>
          <a:xfrm>
            <a:off x="1217612" y="1447800"/>
            <a:ext cx="9751060" cy="4572000"/>
          </a:xfrm>
        </p:spPr>
        <p:txBody>
          <a:bodyPr>
            <a:normAutofit fontScale="92500" lnSpcReduction="10000"/>
          </a:bodyPr>
          <a:lstStyle/>
          <a:p>
            <a:endParaRPr lang="en-US" dirty="0" smtClean="0"/>
          </a:p>
          <a:p>
            <a:r>
              <a:rPr lang="en-US" sz="4000" b="1" dirty="0">
                <a:latin typeface="Calibri" panose="020F0502020204030204" pitchFamily="34" charset="0"/>
              </a:rPr>
              <a:t>Create a healthier school environment by providing healthy food choices.</a:t>
            </a:r>
          </a:p>
          <a:p>
            <a:r>
              <a:rPr lang="en-US" sz="4000" b="1" dirty="0">
                <a:latin typeface="Calibri" panose="020F0502020204030204" pitchFamily="34" charset="0"/>
              </a:rPr>
              <a:t>Expand the variety of produce students consume.</a:t>
            </a:r>
          </a:p>
          <a:p>
            <a:r>
              <a:rPr lang="en-US" sz="4000" b="1" dirty="0">
                <a:latin typeface="Calibri" panose="020F0502020204030204" pitchFamily="34" charset="0"/>
              </a:rPr>
              <a:t>Increase </a:t>
            </a:r>
            <a:r>
              <a:rPr lang="en-US" sz="4000" b="1" dirty="0" smtClean="0">
                <a:latin typeface="Calibri" panose="020F0502020204030204" pitchFamily="34" charset="0"/>
              </a:rPr>
              <a:t>our students</a:t>
            </a:r>
            <a:r>
              <a:rPr lang="en-US" sz="4000" b="1" dirty="0">
                <a:latin typeface="Calibri" panose="020F0502020204030204" pitchFamily="34" charset="0"/>
              </a:rPr>
              <a:t>’ produce consumption.</a:t>
            </a:r>
          </a:p>
          <a:p>
            <a:r>
              <a:rPr lang="en-US" sz="4000" b="1" dirty="0">
                <a:latin typeface="Calibri" panose="020F0502020204030204" pitchFamily="34" charset="0"/>
              </a:rPr>
              <a:t>Make a difference in students’ diets to impact their present and future health.</a:t>
            </a:r>
          </a:p>
        </p:txBody>
      </p:sp>
    </p:spTree>
    <p:extLst>
      <p:ext uri="{BB962C8B-B14F-4D97-AF65-F5344CB8AC3E}">
        <p14:creationId xmlns:p14="http://schemas.microsoft.com/office/powerpoint/2010/main" val="396882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Handbook Highlights</a:t>
            </a:r>
            <a:endParaRPr lang="en-US" sz="5400" dirty="0"/>
          </a:p>
        </p:txBody>
      </p:sp>
      <p:sp>
        <p:nvSpPr>
          <p:cNvPr id="3" name="Content Placeholder 2"/>
          <p:cNvSpPr>
            <a:spLocks noGrp="1"/>
          </p:cNvSpPr>
          <p:nvPr>
            <p:ph idx="1"/>
          </p:nvPr>
        </p:nvSpPr>
        <p:spPr>
          <a:xfrm>
            <a:off x="1217612" y="1524000"/>
            <a:ext cx="9751060" cy="4953000"/>
          </a:xfrm>
        </p:spPr>
        <p:txBody>
          <a:bodyPr>
            <a:normAutofit fontScale="92500"/>
          </a:bodyPr>
          <a:lstStyle/>
          <a:p>
            <a:r>
              <a:rPr lang="en-US" sz="3200" b="1" dirty="0" smtClean="0"/>
              <a:t>Limitations (pg. 15)</a:t>
            </a:r>
          </a:p>
          <a:p>
            <a:pPr lvl="1"/>
            <a:r>
              <a:rPr lang="en-US" sz="3200" b="1" dirty="0" smtClean="0"/>
              <a:t>Dips for veggies</a:t>
            </a:r>
          </a:p>
          <a:p>
            <a:pPr lvl="2"/>
            <a:r>
              <a:rPr lang="en-US" sz="3200" b="1" dirty="0" smtClean="0"/>
              <a:t>Must be yogurt-based, or low-fat/non-fat dips</a:t>
            </a:r>
          </a:p>
          <a:p>
            <a:pPr lvl="2"/>
            <a:r>
              <a:rPr lang="en-US" sz="3200" b="1" dirty="0" smtClean="0"/>
              <a:t>Serving size limited to 1-2 tablespoons</a:t>
            </a:r>
          </a:p>
          <a:p>
            <a:pPr lvl="1"/>
            <a:r>
              <a:rPr lang="en-US" sz="3200" b="1" dirty="0" smtClean="0"/>
              <a:t>Service of “prepared” vegetables </a:t>
            </a:r>
          </a:p>
          <a:p>
            <a:pPr lvl="2"/>
            <a:r>
              <a:rPr lang="en-US" sz="3200" b="1" dirty="0" smtClean="0"/>
              <a:t>Fresh vegetables that are steamed or baked such as sweet potato and </a:t>
            </a:r>
            <a:r>
              <a:rPr lang="en-US" sz="3200" b="1" dirty="0" err="1" smtClean="0"/>
              <a:t>kalo</a:t>
            </a:r>
            <a:r>
              <a:rPr lang="en-US" sz="3200" b="1" dirty="0" smtClean="0"/>
              <a:t>, or stir fried, must be limited to once-a-week and always as part of a nutrition education lesson related to the prepared item</a:t>
            </a:r>
          </a:p>
          <a:p>
            <a:pPr lvl="1"/>
            <a:endParaRPr lang="en-US"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Handbook Highlights</a:t>
            </a:r>
            <a:endParaRPr lang="en-US" sz="5400" dirty="0"/>
          </a:p>
        </p:txBody>
      </p:sp>
      <p:sp>
        <p:nvSpPr>
          <p:cNvPr id="3" name="Content Placeholder 2"/>
          <p:cNvSpPr>
            <a:spLocks noGrp="1"/>
          </p:cNvSpPr>
          <p:nvPr>
            <p:ph idx="1"/>
          </p:nvPr>
        </p:nvSpPr>
        <p:spPr>
          <a:xfrm>
            <a:off x="1141412" y="1524000"/>
            <a:ext cx="9751060" cy="4876800"/>
          </a:xfrm>
        </p:spPr>
        <p:txBody>
          <a:bodyPr>
            <a:normAutofit/>
          </a:bodyPr>
          <a:lstStyle/>
          <a:p>
            <a:r>
              <a:rPr lang="en-US" b="1" dirty="0" smtClean="0"/>
              <a:t>Leftovers (pg. 18)</a:t>
            </a:r>
          </a:p>
          <a:p>
            <a:pPr lvl="1"/>
            <a:r>
              <a:rPr lang="en-US" sz="2800" b="1" dirty="0" smtClean="0"/>
              <a:t>Plan to reduce waste (order as accurately as possible)</a:t>
            </a:r>
          </a:p>
          <a:p>
            <a:pPr lvl="1"/>
            <a:r>
              <a:rPr lang="en-US" sz="2800" b="1" dirty="0" smtClean="0"/>
              <a:t>Follow safe food storage practices</a:t>
            </a:r>
          </a:p>
          <a:p>
            <a:pPr lvl="1"/>
            <a:r>
              <a:rPr lang="en-US" sz="2800" b="1" dirty="0" smtClean="0"/>
              <a:t>If still good, use leftover FV in next FFVP snack </a:t>
            </a:r>
          </a:p>
          <a:p>
            <a:pPr lvl="1"/>
            <a:r>
              <a:rPr lang="en-US" sz="2800" b="1" dirty="0" smtClean="0"/>
              <a:t>Leftover FV should not be going home with staff or teachers</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304800"/>
            <a:ext cx="9751060" cy="1295400"/>
          </a:xfrm>
        </p:spPr>
        <p:txBody>
          <a:bodyPr/>
          <a:lstStyle/>
          <a:p>
            <a:r>
              <a:rPr lang="en-US" b="1" dirty="0" smtClean="0"/>
              <a:t>Program Implementation (strongly suggested for successful program)</a:t>
            </a:r>
            <a:endParaRPr lang="en-US" b="1" dirty="0"/>
          </a:p>
        </p:txBody>
      </p:sp>
      <p:sp>
        <p:nvSpPr>
          <p:cNvPr id="3" name="Content Placeholder 2"/>
          <p:cNvSpPr>
            <a:spLocks noGrp="1"/>
          </p:cNvSpPr>
          <p:nvPr>
            <p:ph sz="half" idx="1"/>
          </p:nvPr>
        </p:nvSpPr>
        <p:spPr>
          <a:xfrm>
            <a:off x="608012" y="1600200"/>
            <a:ext cx="6781800" cy="4953000"/>
          </a:xfrm>
        </p:spPr>
        <p:txBody>
          <a:bodyPr>
            <a:noAutofit/>
          </a:bodyPr>
          <a:lstStyle/>
          <a:p>
            <a:r>
              <a:rPr lang="en-US" sz="2600" b="1" dirty="0" smtClean="0"/>
              <a:t>Program should begin within 30 days of the start of the school year</a:t>
            </a:r>
          </a:p>
          <a:p>
            <a:r>
              <a:rPr lang="en-US" sz="2600" b="1" dirty="0" smtClean="0"/>
              <a:t>Snack days are consistent and integrated in weekly schedule</a:t>
            </a:r>
          </a:p>
          <a:p>
            <a:r>
              <a:rPr lang="en-US" sz="2600" b="1" dirty="0" smtClean="0"/>
              <a:t>FFVP is integrated into core curriculum</a:t>
            </a:r>
          </a:p>
          <a:p>
            <a:r>
              <a:rPr lang="en-US" sz="2600" b="1" dirty="0" smtClean="0"/>
              <a:t>Plan ahead – create a full years calendar with seasonal produce</a:t>
            </a:r>
          </a:p>
          <a:p>
            <a:r>
              <a:rPr lang="en-US" sz="2600" b="1" dirty="0" smtClean="0"/>
              <a:t>Establish relationship with vendors</a:t>
            </a:r>
          </a:p>
          <a:p>
            <a:r>
              <a:rPr lang="en-US" sz="2600" b="1" dirty="0" smtClean="0"/>
              <a:t>Involve faculty and staff, PCNC, parents and Wellness Team</a:t>
            </a:r>
          </a:p>
        </p:txBody>
      </p:sp>
      <p:pic>
        <p:nvPicPr>
          <p:cNvPr id="6" name="Content Placeholder 5" descr="KainaluSchoolGarden.jpeg"/>
          <p:cNvPicPr>
            <a:picLocks noGrp="1" noChangeAspect="1"/>
          </p:cNvPicPr>
          <p:nvPr>
            <p:ph sz="half" idx="2"/>
          </p:nvPr>
        </p:nvPicPr>
        <p:blipFill>
          <a:blip r:embed="rId3"/>
          <a:srcRect t="-12520" b="-12520"/>
          <a:stretch>
            <a:fillRect/>
          </a:stretch>
        </p:blipFill>
        <p:spPr>
          <a:xfrm>
            <a:off x="7313612" y="1752600"/>
            <a:ext cx="4338340" cy="406825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Best times and Places to Serve</a:t>
            </a:r>
            <a:endParaRPr lang="en-US" sz="5400" dirty="0"/>
          </a:p>
        </p:txBody>
      </p:sp>
      <p:sp>
        <p:nvSpPr>
          <p:cNvPr id="3" name="Content Placeholder 2"/>
          <p:cNvSpPr>
            <a:spLocks noGrp="1"/>
          </p:cNvSpPr>
          <p:nvPr>
            <p:ph sz="half" idx="1"/>
          </p:nvPr>
        </p:nvSpPr>
        <p:spPr>
          <a:xfrm>
            <a:off x="531812" y="1524000"/>
            <a:ext cx="6096000" cy="4876800"/>
          </a:xfrm>
        </p:spPr>
        <p:txBody>
          <a:bodyPr>
            <a:normAutofit/>
          </a:bodyPr>
          <a:lstStyle/>
          <a:p>
            <a:r>
              <a:rPr lang="en-US" b="1" dirty="0" smtClean="0"/>
              <a:t>Do serve during the school day as snack </a:t>
            </a:r>
          </a:p>
          <a:p>
            <a:r>
              <a:rPr lang="en-US" b="1" dirty="0" smtClean="0"/>
              <a:t>Do not serve during breakfast, lunch, after school or summer school.</a:t>
            </a:r>
          </a:p>
          <a:p>
            <a:r>
              <a:rPr lang="en-US" b="1" dirty="0" smtClean="0"/>
              <a:t>Do serve inside classrooms, hallways, kiosks</a:t>
            </a:r>
          </a:p>
          <a:p>
            <a:r>
              <a:rPr lang="en-US" b="1" dirty="0" smtClean="0"/>
              <a:t>Integrate within a core subject and as part of a nutrition education activity</a:t>
            </a:r>
          </a:p>
          <a:p>
            <a:endParaRPr lang="en-US" dirty="0" smtClean="0"/>
          </a:p>
          <a:p>
            <a:endParaRPr lang="en-US" dirty="0" smtClean="0"/>
          </a:p>
          <a:p>
            <a:endParaRPr lang="en-US" dirty="0"/>
          </a:p>
        </p:txBody>
      </p:sp>
      <p:pic>
        <p:nvPicPr>
          <p:cNvPr id="5" name="Content Placeholder 3" descr="6.jpg"/>
          <p:cNvPicPr>
            <a:picLocks noGrp="1" noChangeAspect="1"/>
          </p:cNvPicPr>
          <p:nvPr>
            <p:ph sz="half" idx="2"/>
          </p:nvPr>
        </p:nvPicPr>
        <p:blipFill>
          <a:blip r:embed="rId3"/>
          <a:srcRect t="-798" b="-798"/>
          <a:stretch>
            <a:fillRect/>
          </a:stretch>
        </p:blipFill>
        <p:spPr>
          <a:xfrm>
            <a:off x="6780212" y="1981200"/>
            <a:ext cx="4723130" cy="383854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Marketing and Promotion</a:t>
            </a:r>
            <a:endParaRPr lang="en-US" sz="5400" dirty="0"/>
          </a:p>
        </p:txBody>
      </p:sp>
      <p:sp>
        <p:nvSpPr>
          <p:cNvPr id="3" name="Content Placeholder 2"/>
          <p:cNvSpPr>
            <a:spLocks noGrp="1"/>
          </p:cNvSpPr>
          <p:nvPr>
            <p:ph sz="half" idx="1"/>
          </p:nvPr>
        </p:nvSpPr>
        <p:spPr>
          <a:xfrm>
            <a:off x="684212" y="1524000"/>
            <a:ext cx="5562600" cy="4572000"/>
          </a:xfrm>
        </p:spPr>
        <p:txBody>
          <a:bodyPr>
            <a:normAutofit lnSpcReduction="10000"/>
          </a:bodyPr>
          <a:lstStyle/>
          <a:p>
            <a:r>
              <a:rPr lang="en-US" b="1" dirty="0" smtClean="0"/>
              <a:t>No funds available for promotional activities</a:t>
            </a:r>
          </a:p>
          <a:p>
            <a:r>
              <a:rPr lang="en-US" b="1" dirty="0" smtClean="0"/>
              <a:t>Lots of resources on the internet</a:t>
            </a:r>
          </a:p>
          <a:p>
            <a:r>
              <a:rPr lang="en-US" b="1" dirty="0" smtClean="0"/>
              <a:t>Invite community partners and local resources to assist </a:t>
            </a:r>
          </a:p>
          <a:p>
            <a:r>
              <a:rPr lang="en-US" b="1" dirty="0" smtClean="0"/>
              <a:t>Engage the entire school community and integrate FFVP into all of your school programs and special events</a:t>
            </a:r>
          </a:p>
          <a:p>
            <a:endParaRPr lang="en-US" dirty="0" smtClean="0"/>
          </a:p>
          <a:p>
            <a:endParaRPr lang="en-US" dirty="0" smtClean="0"/>
          </a:p>
          <a:p>
            <a:endParaRPr lang="en-US" dirty="0"/>
          </a:p>
        </p:txBody>
      </p:sp>
      <p:pic>
        <p:nvPicPr>
          <p:cNvPr id="5" name="Content Placeholder 4" descr="Photo Oct 29, 1 15 02 PM.jpg"/>
          <p:cNvPicPr>
            <a:picLocks noGrp="1" noChangeAspect="1"/>
          </p:cNvPicPr>
          <p:nvPr>
            <p:ph sz="half" idx="2"/>
          </p:nvPr>
        </p:nvPicPr>
        <p:blipFill>
          <a:blip r:embed="rId3"/>
          <a:srcRect t="-623" r="9377" b="2565"/>
          <a:stretch>
            <a:fillRect/>
          </a:stretch>
        </p:blipFill>
        <p:spPr>
          <a:xfrm rot="10800000">
            <a:off x="6698618" y="2209800"/>
            <a:ext cx="4507289" cy="3657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400" dirty="0" smtClean="0"/>
              <a:t>Nutrition Education</a:t>
            </a:r>
            <a:endParaRPr lang="en-US" sz="5400" dirty="0"/>
          </a:p>
        </p:txBody>
      </p:sp>
      <p:sp>
        <p:nvSpPr>
          <p:cNvPr id="6" name="Content Placeholder 5"/>
          <p:cNvSpPr>
            <a:spLocks noGrp="1"/>
          </p:cNvSpPr>
          <p:nvPr>
            <p:ph sz="half" idx="1"/>
          </p:nvPr>
        </p:nvSpPr>
        <p:spPr>
          <a:xfrm>
            <a:off x="684212" y="1676400"/>
            <a:ext cx="5486400" cy="4800600"/>
          </a:xfrm>
        </p:spPr>
        <p:txBody>
          <a:bodyPr/>
          <a:lstStyle/>
          <a:p>
            <a:r>
              <a:rPr lang="en-US" b="1" dirty="0" smtClean="0"/>
              <a:t>Make nutrition education a priority in Wellness Policy and school’s Academic and Financial Plan</a:t>
            </a:r>
          </a:p>
          <a:p>
            <a:r>
              <a:rPr lang="en-US" b="1" dirty="0" smtClean="0"/>
              <a:t> Integrate nutrition education into core subjects: language arts, math, art, science</a:t>
            </a:r>
          </a:p>
          <a:p>
            <a:r>
              <a:rPr lang="en-US" b="1" dirty="0" smtClean="0"/>
              <a:t> Consider planting a school garden</a:t>
            </a:r>
          </a:p>
          <a:p>
            <a:endParaRPr lang="en-US" dirty="0" smtClean="0"/>
          </a:p>
          <a:p>
            <a:endParaRPr lang="en-US" dirty="0"/>
          </a:p>
        </p:txBody>
      </p:sp>
      <p:pic>
        <p:nvPicPr>
          <p:cNvPr id="7" name="Content Placeholder 3" descr="3.jpg"/>
          <p:cNvPicPr>
            <a:picLocks noGrp="1" noChangeAspect="1"/>
          </p:cNvPicPr>
          <p:nvPr>
            <p:ph sz="half" idx="2"/>
          </p:nvPr>
        </p:nvPicPr>
        <p:blipFill>
          <a:blip r:embed="rId3"/>
          <a:srcRect t="-798" b="-798"/>
          <a:stretch>
            <a:fillRect/>
          </a:stretch>
        </p:blipFill>
        <p:spPr>
          <a:xfrm>
            <a:off x="6623122" y="2133600"/>
            <a:ext cx="4500489" cy="3657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School Environment</a:t>
            </a:r>
            <a:endParaRPr lang="en-US" sz="5400" dirty="0"/>
          </a:p>
        </p:txBody>
      </p:sp>
      <p:sp>
        <p:nvSpPr>
          <p:cNvPr id="3" name="Content Placeholder 2"/>
          <p:cNvSpPr>
            <a:spLocks noGrp="1"/>
          </p:cNvSpPr>
          <p:nvPr>
            <p:ph idx="1"/>
          </p:nvPr>
        </p:nvSpPr>
        <p:spPr>
          <a:xfrm>
            <a:off x="684212" y="1600200"/>
            <a:ext cx="10668000" cy="4724400"/>
          </a:xfrm>
        </p:spPr>
        <p:txBody>
          <a:bodyPr>
            <a:normAutofit lnSpcReduction="10000"/>
          </a:bodyPr>
          <a:lstStyle/>
          <a:p>
            <a:r>
              <a:rPr lang="en-US" sz="2600" b="1" dirty="0" smtClean="0"/>
              <a:t>Create FFVP bulletin board, posters</a:t>
            </a:r>
          </a:p>
          <a:p>
            <a:r>
              <a:rPr lang="en-US" sz="2600" b="1" dirty="0" smtClean="0"/>
              <a:t>Create a snack, celebration, fundraising policy consistent with Wellness Guidelines</a:t>
            </a:r>
          </a:p>
          <a:p>
            <a:r>
              <a:rPr lang="en-US" sz="2600" b="1" dirty="0" smtClean="0"/>
              <a:t>Invite local chefs to participate in food demonstrations</a:t>
            </a:r>
          </a:p>
          <a:p>
            <a:r>
              <a:rPr lang="en-US" sz="2600" b="1" dirty="0" smtClean="0"/>
              <a:t>Use vendors as resources</a:t>
            </a:r>
          </a:p>
          <a:p>
            <a:r>
              <a:rPr lang="en-US" sz="2600" b="1" dirty="0" smtClean="0"/>
              <a:t>Have parent-child cooking classes</a:t>
            </a:r>
          </a:p>
          <a:p>
            <a:r>
              <a:rPr lang="en-US" sz="2600" b="1" dirty="0" smtClean="0"/>
              <a:t>Develop a year-round theme: </a:t>
            </a:r>
          </a:p>
          <a:p>
            <a:pPr marL="451025" lvl="1" indent="0">
              <a:buNone/>
            </a:pPr>
            <a:r>
              <a:rPr lang="en-US" sz="2600" b="1" dirty="0" smtClean="0"/>
              <a:t>-- Ex: Eat a Rainbow theme – Each week a different color </a:t>
            </a:r>
          </a:p>
          <a:p>
            <a:pPr lvl="1"/>
            <a:r>
              <a:rPr lang="en-US" sz="2600" b="1" dirty="0" smtClean="0"/>
              <a:t>Seasons/Holidays/Cultures – Each month</a:t>
            </a:r>
          </a:p>
          <a:p>
            <a:endParaRPr lang="en-US" dirty="0" smtClean="0"/>
          </a:p>
          <a:p>
            <a:endParaRPr lang="en-US" dirty="0" smtClean="0"/>
          </a:p>
          <a:p>
            <a:endParaRPr lang="en-US"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Create a Healthier School</a:t>
            </a:r>
          </a:p>
        </p:txBody>
      </p:sp>
      <p:sp>
        <p:nvSpPr>
          <p:cNvPr id="3" name="Content Placeholder 2"/>
          <p:cNvSpPr>
            <a:spLocks noGrp="1"/>
          </p:cNvSpPr>
          <p:nvPr>
            <p:ph idx="1"/>
          </p:nvPr>
        </p:nvSpPr>
        <p:spPr>
          <a:xfrm>
            <a:off x="1218883" y="1600200"/>
            <a:ext cx="8609329" cy="4572000"/>
          </a:xfrm>
        </p:spPr>
        <p:txBody>
          <a:bodyPr/>
          <a:lstStyle/>
          <a:p>
            <a:r>
              <a:rPr lang="en-US" b="1" dirty="0"/>
              <a:t>FFVP guidelines support efforts of school’s Wellness Policy</a:t>
            </a:r>
          </a:p>
          <a:p>
            <a:endParaRPr lang="en-US" dirty="0" smtClean="0"/>
          </a:p>
          <a:p>
            <a:r>
              <a:rPr lang="en-US" b="1" dirty="0" smtClean="0"/>
              <a:t>Get Local Su</a:t>
            </a:r>
            <a:r>
              <a:rPr lang="en-US" dirty="0" smtClean="0"/>
              <a:t>pport</a:t>
            </a:r>
          </a:p>
          <a:p>
            <a:pPr lvl="1"/>
            <a:r>
              <a:rPr lang="en-US" dirty="0" smtClean="0"/>
              <a:t>To access local resources, banners, brochures, flyers, posters, speakers, training and funding opportunities, register to become a Hawaii 5210 school at </a:t>
            </a:r>
            <a:r>
              <a:rPr lang="en-US" dirty="0" smtClean="0">
                <a:hlinkClick r:id="rId3"/>
              </a:rPr>
              <a:t>http://www.hawaii5210.com</a:t>
            </a:r>
            <a:endParaRPr lang="en-US" dirty="0"/>
          </a:p>
        </p:txBody>
      </p:sp>
      <p:pic>
        <p:nvPicPr>
          <p:cNvPr id="4" name="Picture 3" descr="Logo.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rcRect t="25000" b="35714"/>
              <a:stretch>
                <a:fillRect/>
              </a:stretch>
            </p:blipFill>
          </mc:Choice>
          <mc:Fallback>
            <p:blipFill>
              <a:blip r:embed="rId5"/>
              <a:srcRect t="25000" b="35714"/>
              <a:stretch>
                <a:fillRect/>
              </a:stretch>
            </p:blipFill>
          </mc:Fallback>
        </mc:AlternateContent>
        <p:spPr>
          <a:xfrm>
            <a:off x="7085012" y="4599709"/>
            <a:ext cx="4876800" cy="1915886"/>
          </a:xfrm>
          <a:prstGeom prst="rect">
            <a:avLst/>
          </a:prstGeom>
        </p:spPr>
      </p:pic>
      <p:pic>
        <p:nvPicPr>
          <p:cNvPr id="7" name="Content Placeholder 6"/>
          <p:cNvPicPr>
            <a:picLocks noChangeAspect="1"/>
          </p:cNvPicPr>
          <p:nvPr/>
        </p:nvPicPr>
        <p:blipFill>
          <a:blip r:embed="rId6"/>
          <a:srcRect l="-4884" r="-4884"/>
          <a:stretch>
            <a:fillRect/>
          </a:stretch>
        </p:blipFill>
        <p:spPr>
          <a:xfrm>
            <a:off x="9218612" y="914400"/>
            <a:ext cx="2396659" cy="224745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1412" y="2438400"/>
            <a:ext cx="9751060" cy="685800"/>
          </a:xfrm>
        </p:spPr>
        <p:txBody>
          <a:bodyPr/>
          <a:lstStyle/>
          <a:p>
            <a:r>
              <a:rPr lang="en-US" dirty="0" smtClean="0"/>
              <a:t>Contact Information</a:t>
            </a:r>
            <a:endParaRPr lang="en-US" dirty="0"/>
          </a:p>
        </p:txBody>
      </p:sp>
      <p:sp>
        <p:nvSpPr>
          <p:cNvPr id="7" name="Content Placeholder 6"/>
          <p:cNvSpPr>
            <a:spLocks noGrp="1"/>
          </p:cNvSpPr>
          <p:nvPr>
            <p:ph idx="1"/>
          </p:nvPr>
        </p:nvSpPr>
        <p:spPr>
          <a:xfrm>
            <a:off x="1181693" y="3200400"/>
            <a:ext cx="9751060" cy="2895600"/>
          </a:xfrm>
        </p:spPr>
        <p:txBody>
          <a:bodyPr anchor="t"/>
          <a:lstStyle/>
          <a:p>
            <a:pPr>
              <a:spcBef>
                <a:spcPts val="600"/>
              </a:spcBef>
              <a:buNone/>
            </a:pPr>
            <a:r>
              <a:rPr lang="en-US" sz="2600" dirty="0" smtClean="0"/>
              <a:t>Al Tachibana</a:t>
            </a:r>
          </a:p>
          <a:p>
            <a:pPr>
              <a:spcBef>
                <a:spcPts val="600"/>
              </a:spcBef>
              <a:buNone/>
            </a:pPr>
            <a:r>
              <a:rPr lang="en-US" sz="2600" dirty="0" smtClean="0"/>
              <a:t>Fresh Fruit &amp; Vegetable Program</a:t>
            </a:r>
          </a:p>
          <a:p>
            <a:pPr>
              <a:spcBef>
                <a:spcPts val="600"/>
              </a:spcBef>
              <a:buNone/>
            </a:pPr>
            <a:r>
              <a:rPr lang="en-US" sz="2600" dirty="0" smtClean="0"/>
              <a:t>650 </a:t>
            </a:r>
            <a:r>
              <a:rPr lang="en-US" sz="2600" dirty="0" err="1" smtClean="0"/>
              <a:t>Iwilei</a:t>
            </a:r>
            <a:r>
              <a:rPr lang="en-US" sz="2600" dirty="0" smtClean="0"/>
              <a:t> Road, Suite 270 </a:t>
            </a:r>
          </a:p>
          <a:p>
            <a:pPr>
              <a:spcBef>
                <a:spcPts val="600"/>
              </a:spcBef>
              <a:buNone/>
            </a:pPr>
            <a:r>
              <a:rPr lang="en-US" sz="2600" dirty="0" smtClean="0"/>
              <a:t>Honolulu, HI  96817</a:t>
            </a:r>
          </a:p>
          <a:p>
            <a:pPr>
              <a:spcBef>
                <a:spcPts val="600"/>
              </a:spcBef>
              <a:buNone/>
            </a:pPr>
            <a:r>
              <a:rPr lang="en-US" sz="2600" dirty="0" smtClean="0"/>
              <a:t>alvin.tachibana@k12.hi.us</a:t>
            </a:r>
          </a:p>
          <a:p>
            <a:pPr>
              <a:spcBef>
                <a:spcPts val="600"/>
              </a:spcBef>
              <a:buNone/>
            </a:pPr>
            <a:r>
              <a:rPr lang="en-US" sz="2600" dirty="0" smtClean="0"/>
              <a:t>Office: 808-587-3600</a:t>
            </a:r>
          </a:p>
          <a:p>
            <a:pPr>
              <a:spcBef>
                <a:spcPts val="600"/>
              </a:spcBef>
              <a:buNone/>
            </a:pPr>
            <a:endParaRPr lang="en-US" sz="2600" dirty="0" smtClean="0"/>
          </a:p>
          <a:p>
            <a:endParaRPr lang="en-US" dirty="0"/>
          </a:p>
        </p:txBody>
      </p:sp>
      <p:sp>
        <p:nvSpPr>
          <p:cNvPr id="2" name="TextBox 1"/>
          <p:cNvSpPr txBox="1"/>
          <p:nvPr/>
        </p:nvSpPr>
        <p:spPr>
          <a:xfrm>
            <a:off x="1370012" y="467032"/>
            <a:ext cx="9525000" cy="2400657"/>
          </a:xfrm>
          <a:prstGeom prst="rect">
            <a:avLst/>
          </a:prstGeom>
          <a:noFill/>
        </p:spPr>
        <p:txBody>
          <a:bodyPr wrap="square" rtlCol="0">
            <a:spAutoFit/>
          </a:bodyPr>
          <a:lstStyle/>
          <a:p>
            <a:pPr algn="ctr"/>
            <a:r>
              <a:rPr lang="en-US" sz="15000" dirty="0" smtClean="0">
                <a:latin typeface="Vladimir Script" panose="03050402040407070305" pitchFamily="66" charset="0"/>
              </a:rPr>
              <a:t>Mahalo!</a:t>
            </a:r>
            <a:endParaRPr lang="en-US" sz="15000" dirty="0">
              <a:latin typeface="Vladimir Script" panose="03050402040407070305" pitchFamily="66" charset="0"/>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Any FFVP Q &amp; A / Discussion</a:t>
            </a:r>
            <a:endParaRPr lang="en-US" sz="5400" dirty="0"/>
          </a:p>
        </p:txBody>
      </p:sp>
      <p:sp>
        <p:nvSpPr>
          <p:cNvPr id="3" name="Content Placeholder 2"/>
          <p:cNvSpPr>
            <a:spLocks noGrp="1"/>
          </p:cNvSpPr>
          <p:nvPr>
            <p:ph idx="1"/>
          </p:nvPr>
        </p:nvSpPr>
        <p:spPr>
          <a:xfrm>
            <a:off x="684212" y="1600200"/>
            <a:ext cx="10668000" cy="4724400"/>
          </a:xfrm>
        </p:spPr>
        <p:txBody>
          <a:bodyPr>
            <a:normAutofit/>
          </a:bodyPr>
          <a:lstStyle/>
          <a:p>
            <a:pPr marL="0" indent="0">
              <a:buNone/>
            </a:pPr>
            <a:endParaRPr lang="en-US" dirty="0"/>
          </a:p>
        </p:txBody>
      </p:sp>
    </p:spTree>
    <p:extLst>
      <p:ext uri="{BB962C8B-B14F-4D97-AF65-F5344CB8AC3E}">
        <p14:creationId xmlns:p14="http://schemas.microsoft.com/office/powerpoint/2010/main" val="276005738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
            <a:ext cx="9751060" cy="990600"/>
          </a:xfrm>
        </p:spPr>
        <p:txBody>
          <a:bodyPr>
            <a:noAutofit/>
          </a:bodyPr>
          <a:lstStyle/>
          <a:p>
            <a:r>
              <a:rPr lang="en-US" sz="5400" dirty="0" smtClean="0"/>
              <a:t>Program Objectives</a:t>
            </a:r>
            <a:endParaRPr lang="en-US" sz="5400" dirty="0"/>
          </a:p>
        </p:txBody>
      </p:sp>
      <p:sp>
        <p:nvSpPr>
          <p:cNvPr id="3" name="Content Placeholder 2"/>
          <p:cNvSpPr>
            <a:spLocks noGrp="1"/>
          </p:cNvSpPr>
          <p:nvPr>
            <p:ph sz="half" idx="1"/>
          </p:nvPr>
        </p:nvSpPr>
        <p:spPr>
          <a:xfrm>
            <a:off x="989012" y="1143000"/>
            <a:ext cx="5105400" cy="5410200"/>
          </a:xfrm>
        </p:spPr>
        <p:txBody>
          <a:bodyPr>
            <a:normAutofit fontScale="92500" lnSpcReduction="20000"/>
          </a:bodyPr>
          <a:lstStyle/>
          <a:p>
            <a:r>
              <a:rPr lang="en-US" b="1" dirty="0" smtClean="0"/>
              <a:t>Build a strong school-level   FFVP team</a:t>
            </a:r>
          </a:p>
          <a:p>
            <a:r>
              <a:rPr lang="en-US" b="1" dirty="0" smtClean="0"/>
              <a:t>Tie FFVP into school’s Wellness Plan</a:t>
            </a:r>
          </a:p>
          <a:p>
            <a:r>
              <a:rPr lang="en-US" b="1" dirty="0" smtClean="0"/>
              <a:t>Develop effective program Action-Implementation Plan</a:t>
            </a:r>
          </a:p>
          <a:p>
            <a:r>
              <a:rPr lang="en-US" b="1" dirty="0" smtClean="0"/>
              <a:t>Integrate FFVP into core curriculum</a:t>
            </a:r>
          </a:p>
          <a:p>
            <a:r>
              <a:rPr lang="en-US" b="1" dirty="0" smtClean="0"/>
              <a:t>Create healthier school community</a:t>
            </a:r>
          </a:p>
          <a:p>
            <a:r>
              <a:rPr lang="en-US" b="1" dirty="0" smtClean="0"/>
              <a:t>Develop nutrition education</a:t>
            </a:r>
          </a:p>
          <a:p>
            <a:r>
              <a:rPr lang="en-US" b="1" dirty="0" smtClean="0"/>
              <a:t>Manage budget &amp; claim procedures</a:t>
            </a:r>
          </a:p>
        </p:txBody>
      </p:sp>
      <p:pic>
        <p:nvPicPr>
          <p:cNvPr id="6" name="Content Placeholder 5" descr="ProduceSafety.jpeg"/>
          <p:cNvPicPr>
            <a:picLocks noGrp="1" noChangeAspect="1"/>
          </p:cNvPicPr>
          <p:nvPr>
            <p:ph sz="half" idx="2"/>
          </p:nvPr>
        </p:nvPicPr>
        <p:blipFill>
          <a:blip r:embed="rId3">
            <a:lum bright="25000" contrast="29000"/>
            <a:alphaModFix/>
          </a:blip>
          <a:srcRect t="-12520" b="-12520"/>
          <a:stretch>
            <a:fillRect/>
          </a:stretch>
        </p:blipFill>
        <p:spPr>
          <a:xfrm>
            <a:off x="6094412" y="1143000"/>
            <a:ext cx="4875530" cy="4572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152400"/>
            <a:ext cx="9751060" cy="1295400"/>
          </a:xfrm>
        </p:spPr>
        <p:txBody>
          <a:bodyPr>
            <a:normAutofit/>
          </a:bodyPr>
          <a:lstStyle/>
          <a:p>
            <a:r>
              <a:rPr lang="en-US" sz="5400" b="1" dirty="0" smtClean="0"/>
              <a:t>School Eligibility </a:t>
            </a:r>
            <a:endParaRPr lang="en-US" sz="5400" b="1" dirty="0"/>
          </a:p>
        </p:txBody>
      </p:sp>
      <p:sp>
        <p:nvSpPr>
          <p:cNvPr id="3" name="Content Placeholder 2"/>
          <p:cNvSpPr>
            <a:spLocks noGrp="1"/>
          </p:cNvSpPr>
          <p:nvPr>
            <p:ph idx="1"/>
          </p:nvPr>
        </p:nvSpPr>
        <p:spPr>
          <a:xfrm>
            <a:off x="1217612" y="1447800"/>
            <a:ext cx="9751060" cy="5257800"/>
          </a:xfrm>
        </p:spPr>
        <p:txBody>
          <a:bodyPr>
            <a:normAutofit fontScale="92500" lnSpcReduction="10000"/>
          </a:bodyPr>
          <a:lstStyle/>
          <a:p>
            <a:r>
              <a:rPr lang="en-US" b="1" dirty="0" smtClean="0"/>
              <a:t>Must be a school with students within </a:t>
            </a:r>
            <a:r>
              <a:rPr lang="en-US" b="1" dirty="0" err="1" smtClean="0"/>
              <a:t>PreK</a:t>
            </a:r>
            <a:r>
              <a:rPr lang="en-US" b="1" dirty="0" smtClean="0"/>
              <a:t> - 6th grade </a:t>
            </a:r>
          </a:p>
          <a:p>
            <a:pPr lvl="1"/>
            <a:r>
              <a:rPr lang="en-US" sz="2800" b="1" dirty="0" smtClean="0"/>
              <a:t>To be counted for FFVP, Pre-School students must be included in school’s enrollment</a:t>
            </a:r>
          </a:p>
          <a:p>
            <a:r>
              <a:rPr lang="en-US" b="1" dirty="0" smtClean="0"/>
              <a:t>Must operate NSLP</a:t>
            </a:r>
          </a:p>
          <a:p>
            <a:r>
              <a:rPr lang="en-US" b="1" dirty="0" smtClean="0"/>
              <a:t>Submit or Revise a yearly application (Keep FFVP Folder on Computer)</a:t>
            </a:r>
          </a:p>
          <a:p>
            <a:r>
              <a:rPr lang="en-US" b="1" dirty="0"/>
              <a:t>Must be committed to fulfilling program objectives</a:t>
            </a:r>
          </a:p>
          <a:p>
            <a:r>
              <a:rPr lang="en-US" b="1" dirty="0" smtClean="0"/>
              <a:t>Priority schools have 50% or more of students eligible for Free or Reduced price meals (F/R%)</a:t>
            </a:r>
          </a:p>
          <a:p>
            <a:r>
              <a:rPr lang="en-US" b="1" dirty="0" smtClean="0"/>
              <a:t>But, schools under 50% F/R can be accepted in FFVP if sufficient funds remain after schools with higher F/R% are accommodated</a:t>
            </a:r>
          </a:p>
          <a:p>
            <a:endParaRPr lang="en-US" dirty="0" smtClean="0"/>
          </a:p>
          <a:p>
            <a:endParaRPr lang="en-US" dirty="0" smtClean="0"/>
          </a:p>
          <a:p>
            <a:endParaRPr lang="en-US"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t>Applying/Renewing FFVP 20-21</a:t>
            </a:r>
            <a:endParaRPr lang="en-US" sz="5400" b="1" dirty="0"/>
          </a:p>
        </p:txBody>
      </p:sp>
      <p:sp>
        <p:nvSpPr>
          <p:cNvPr id="3" name="Content Placeholder 2"/>
          <p:cNvSpPr>
            <a:spLocks noGrp="1"/>
          </p:cNvSpPr>
          <p:nvPr>
            <p:ph idx="1"/>
          </p:nvPr>
        </p:nvSpPr>
        <p:spPr>
          <a:xfrm>
            <a:off x="1218883" y="1371600"/>
            <a:ext cx="9751060" cy="5029200"/>
          </a:xfrm>
        </p:spPr>
        <p:txBody>
          <a:bodyPr>
            <a:normAutofit/>
          </a:bodyPr>
          <a:lstStyle/>
          <a:p>
            <a:r>
              <a:rPr lang="en-US" b="1" dirty="0" smtClean="0"/>
              <a:t>In Jan/Feb, the DOE Superintendent memo is  posted announcing to elementary school </a:t>
            </a:r>
            <a:r>
              <a:rPr lang="en-US" b="1" dirty="0"/>
              <a:t>principals that </a:t>
            </a:r>
            <a:r>
              <a:rPr lang="en-US" b="1" dirty="0" smtClean="0"/>
              <a:t>the FFVP application process has began for the next school year. </a:t>
            </a:r>
            <a:endParaRPr lang="en-US" b="1" dirty="0"/>
          </a:p>
          <a:p>
            <a:r>
              <a:rPr lang="en-US" b="1" dirty="0" smtClean="0"/>
              <a:t>All schools must apply or renew their FFVP application by the deadline (possibly March 1) to be eligible for FFVP in SY</a:t>
            </a:r>
            <a:r>
              <a:rPr lang="en-US" sz="3500" b="1" dirty="0" smtClean="0"/>
              <a:t>20-21</a:t>
            </a:r>
            <a:r>
              <a:rPr lang="en-US" b="1" dirty="0" smtClean="0"/>
              <a:t>.  </a:t>
            </a:r>
            <a:r>
              <a:rPr lang="en-US" b="1" u="sng" dirty="0" smtClean="0">
                <a:solidFill>
                  <a:srgbClr val="FF0000"/>
                </a:solidFill>
              </a:rPr>
              <a:t>PLEASE TAKE NOTE!!</a:t>
            </a:r>
          </a:p>
          <a:p>
            <a:r>
              <a:rPr lang="en-US" b="1" dirty="0" smtClean="0"/>
              <a:t>Once applications /renewals are accepted, the schools will be notified</a:t>
            </a:r>
            <a:r>
              <a:rPr lang="en-US" b="1" dirty="0"/>
              <a:t> </a:t>
            </a:r>
            <a:r>
              <a:rPr lang="en-US" b="1" dirty="0" smtClean="0"/>
              <a:t>that their application or renewal has been accepted.</a:t>
            </a:r>
            <a:endParaRPr lang="en-US" dirty="0" smtClean="0"/>
          </a:p>
          <a:p>
            <a:endParaRPr lang="en-US"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Allocation and Cost Claims</a:t>
            </a:r>
            <a:endParaRPr lang="en-US" sz="5400" b="1" dirty="0"/>
          </a:p>
        </p:txBody>
      </p:sp>
      <p:sp>
        <p:nvSpPr>
          <p:cNvPr id="3" name="Content Placeholder 2"/>
          <p:cNvSpPr>
            <a:spLocks noGrp="1"/>
          </p:cNvSpPr>
          <p:nvPr>
            <p:ph idx="1"/>
          </p:nvPr>
        </p:nvSpPr>
        <p:spPr>
          <a:xfrm>
            <a:off x="1218883" y="1371600"/>
            <a:ext cx="9751060" cy="5029200"/>
          </a:xfrm>
        </p:spPr>
        <p:txBody>
          <a:bodyPr>
            <a:normAutofit fontScale="92500" lnSpcReduction="10000"/>
          </a:bodyPr>
          <a:lstStyle/>
          <a:p>
            <a:r>
              <a:rPr lang="en-US" b="1" dirty="0" smtClean="0"/>
              <a:t>Approved schools receive funds based on an allocation of $50 - $75 per student using enrollment figures of previous year’s Oct. data from the school for grades </a:t>
            </a:r>
            <a:r>
              <a:rPr lang="en-US" b="1" dirty="0" err="1" smtClean="0"/>
              <a:t>PreK</a:t>
            </a:r>
            <a:r>
              <a:rPr lang="en-US" b="1" dirty="0" smtClean="0"/>
              <a:t> - 6</a:t>
            </a:r>
          </a:p>
          <a:p>
            <a:r>
              <a:rPr lang="en-US" b="1" dirty="0" smtClean="0"/>
              <a:t>Must submit a correct monthly claim on time and stay within budget (FFVP Workbook issued by HCNP)</a:t>
            </a:r>
          </a:p>
          <a:p>
            <a:r>
              <a:rPr lang="en-US" b="1" dirty="0" smtClean="0"/>
              <a:t>Up to </a:t>
            </a:r>
            <a:r>
              <a:rPr lang="en-US" sz="3600" b="1" dirty="0" smtClean="0"/>
              <a:t>10</a:t>
            </a:r>
            <a:r>
              <a:rPr lang="en-US" b="1" dirty="0" smtClean="0"/>
              <a:t>% Administrative </a:t>
            </a:r>
            <a:r>
              <a:rPr lang="en-US" b="1" dirty="0"/>
              <a:t>C</a:t>
            </a:r>
            <a:r>
              <a:rPr lang="en-US" b="1" dirty="0" smtClean="0"/>
              <a:t>osts– for planning,  ordering, paperwork, nutrition education planning; not prep/service</a:t>
            </a:r>
          </a:p>
          <a:p>
            <a:r>
              <a:rPr lang="en-US" b="1" dirty="0" smtClean="0"/>
              <a:t>Any FFVP Equipment costs comes out of the Admin. Costs </a:t>
            </a:r>
          </a:p>
          <a:p>
            <a:r>
              <a:rPr lang="en-US" b="1" dirty="0" smtClean="0"/>
              <a:t>Up to </a:t>
            </a:r>
            <a:r>
              <a:rPr lang="en-US" sz="3600" b="1" dirty="0" smtClean="0"/>
              <a:t>20</a:t>
            </a:r>
            <a:r>
              <a:rPr lang="en-US" b="1" dirty="0" smtClean="0"/>
              <a:t>% for Operating labor costs: Can include salary and fringe benefits for employee cost to wash, prep, distribute and serve FFVP</a:t>
            </a:r>
          </a:p>
          <a:p>
            <a:endParaRPr lang="en-US" dirty="0" smtClean="0"/>
          </a:p>
          <a:p>
            <a:endParaRPr lang="en-US" dirty="0"/>
          </a:p>
        </p:txBody>
      </p:sp>
    </p:spTree>
    <p:extLst>
      <p:ext uri="{BB962C8B-B14F-4D97-AF65-F5344CB8AC3E}">
        <p14:creationId xmlns:p14="http://schemas.microsoft.com/office/powerpoint/2010/main" val="132068469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t>FFVP Usage in Hawaii</a:t>
            </a:r>
            <a:endParaRPr lang="en-US" sz="5400" b="1" dirty="0"/>
          </a:p>
        </p:txBody>
      </p:sp>
      <p:sp>
        <p:nvSpPr>
          <p:cNvPr id="5" name="Content Placeholder 4"/>
          <p:cNvSpPr>
            <a:spLocks noGrp="1"/>
          </p:cNvSpPr>
          <p:nvPr>
            <p:ph sz="half" idx="1"/>
          </p:nvPr>
        </p:nvSpPr>
        <p:spPr>
          <a:xfrm>
            <a:off x="1217612" y="1371600"/>
            <a:ext cx="4875530" cy="5334000"/>
          </a:xfrm>
        </p:spPr>
        <p:txBody>
          <a:bodyPr>
            <a:normAutofit lnSpcReduction="10000"/>
          </a:bodyPr>
          <a:lstStyle/>
          <a:p>
            <a:r>
              <a:rPr lang="en-US" b="1" dirty="0" smtClean="0"/>
              <a:t>Any </a:t>
            </a:r>
            <a:r>
              <a:rPr lang="en-US" b="1" dirty="0"/>
              <a:t>unused funding goes back to the USDA at the end of the year</a:t>
            </a:r>
          </a:p>
          <a:p>
            <a:r>
              <a:rPr lang="en-US" sz="3200" b="1" dirty="0" smtClean="0"/>
              <a:t>Usually, just </a:t>
            </a:r>
            <a:r>
              <a:rPr lang="en-US" sz="3200" b="1" dirty="0"/>
              <a:t>80% of Hawaii’s FFVP </a:t>
            </a:r>
            <a:r>
              <a:rPr lang="en-US" sz="3200" b="1" dirty="0" smtClean="0"/>
              <a:t>Charter School funds get used</a:t>
            </a:r>
          </a:p>
          <a:p>
            <a:r>
              <a:rPr lang="en-US" b="1" dirty="0" smtClean="0"/>
              <a:t>Latest Figures for Charters: 32% of FY Funds Unused</a:t>
            </a:r>
          </a:p>
          <a:p>
            <a:r>
              <a:rPr lang="en-US" b="1" dirty="0" smtClean="0"/>
              <a:t>Only 2 Charters have used 90% or more up to Aug. claim.  </a:t>
            </a:r>
          </a:p>
          <a:p>
            <a:endParaRPr lang="en-US" b="1" dirty="0" smtClean="0"/>
          </a:p>
          <a:p>
            <a:endParaRPr lang="en-US" dirty="0" smtClean="0"/>
          </a:p>
          <a:p>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149525307"/>
              </p:ext>
            </p:extLst>
          </p:nvPr>
        </p:nvGraphicFramePr>
        <p:xfrm>
          <a:off x="6704012" y="1295400"/>
          <a:ext cx="47244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6071905"/>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3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350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350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350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8" name="OTLSHAPE_TB_00000000000000000000000000000000_LeftEndCaps"/>
          <p:cNvSpPr txBox="1"/>
          <p:nvPr>
            <p:custDataLst>
              <p:tags r:id="rId2"/>
            </p:custDataLst>
          </p:nvPr>
        </p:nvSpPr>
        <p:spPr>
          <a:xfrm>
            <a:off x="165555" y="2920485"/>
            <a:ext cx="591059" cy="369332"/>
          </a:xfrm>
          <a:prstGeom prst="rect">
            <a:avLst/>
          </a:prstGeom>
          <a:noFill/>
        </p:spPr>
        <p:txBody>
          <a:bodyPr vert="horz" wrap="none" lIns="0" tIns="0" rIns="0" bIns="0" rtlCol="0" anchor="ctr" anchorCtr="0">
            <a:spAutoFit/>
          </a:bodyPr>
          <a:lstStyle/>
          <a:p>
            <a:pPr algn="ctr"/>
            <a:r>
              <a:rPr lang="en-US" spc="-36" dirty="0" smtClean="0">
                <a:latin typeface="Corbel" panose="020B0503020204020204" pitchFamily="34" charset="0"/>
              </a:rPr>
              <a:t>2019</a:t>
            </a:r>
            <a:endParaRPr lang="en-US" spc="-36" dirty="0">
              <a:latin typeface="Corbel" panose="020B0503020204020204" pitchFamily="34" charset="0"/>
            </a:endParaRPr>
          </a:p>
        </p:txBody>
      </p:sp>
      <p:sp>
        <p:nvSpPr>
          <p:cNvPr id="9139" name="OTLSHAPE_TB_00000000000000000000000000000000_RightEndCaps"/>
          <p:cNvSpPr txBox="1"/>
          <p:nvPr>
            <p:custDataLst>
              <p:tags r:id="rId3"/>
            </p:custDataLst>
          </p:nvPr>
        </p:nvSpPr>
        <p:spPr>
          <a:xfrm>
            <a:off x="11407137" y="2920485"/>
            <a:ext cx="595036" cy="369332"/>
          </a:xfrm>
          <a:prstGeom prst="rect">
            <a:avLst/>
          </a:prstGeom>
          <a:noFill/>
        </p:spPr>
        <p:txBody>
          <a:bodyPr vert="horz" wrap="none" lIns="0" tIns="0" rIns="0" bIns="0" rtlCol="0" anchor="ctr" anchorCtr="0">
            <a:spAutoFit/>
          </a:bodyPr>
          <a:lstStyle/>
          <a:p>
            <a:pPr algn="ctr"/>
            <a:r>
              <a:rPr lang="en-US" spc="-36" dirty="0" smtClean="0">
                <a:latin typeface="Corbel" panose="020B0503020204020204" pitchFamily="34" charset="0"/>
              </a:rPr>
              <a:t>2020</a:t>
            </a:r>
            <a:endParaRPr lang="en-US" spc="-36" dirty="0">
              <a:latin typeface="Corbel" panose="020B0503020204020204" pitchFamily="34" charset="0"/>
            </a:endParaRPr>
          </a:p>
        </p:txBody>
      </p:sp>
      <p:sp>
        <p:nvSpPr>
          <p:cNvPr id="9140" name="OTLSHAPE_TB_00000000000000000000000000000000_ScaleContainer"/>
          <p:cNvSpPr/>
          <p:nvPr>
            <p:custDataLst>
              <p:tags r:id="rId4"/>
            </p:custDataLst>
          </p:nvPr>
        </p:nvSpPr>
        <p:spPr>
          <a:xfrm>
            <a:off x="897845" y="2874245"/>
            <a:ext cx="10460260" cy="444500"/>
          </a:xfrm>
          <a:prstGeom prst="roundRect">
            <a:avLst>
              <a:gd name="adj" fmla="val 100000"/>
            </a:avLst>
          </a:prstGeom>
          <a:gradFill flip="none" rotWithShape="1">
            <a:gsLst>
              <a:gs pos="0">
                <a:srgbClr val="44546A"/>
              </a:gs>
              <a:gs pos="0">
                <a:schemeClr val="dk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41" name="OTLSHAPE_TB_00000000000000000000000000000000_ElapsedTime" hidden="1"/>
          <p:cNvSpPr/>
          <p:nvPr>
            <p:custDataLst>
              <p:tags r:id="rId5"/>
            </p:custDataLst>
          </p:nvPr>
        </p:nvSpPr>
        <p:spPr>
          <a:xfrm>
            <a:off x="0" y="0"/>
            <a:ext cx="0" cy="0"/>
          </a:xfrm>
          <a:prstGeom prst="roundRect">
            <a:avLst>
              <a:gd name="adj" fmla="val 100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2" name="OTLSHAPE_TB_00000000000000000000000000000000_TodayMarkerShape" hidden="1"/>
          <p:cNvSpPr/>
          <p:nvPr>
            <p:custDataLst>
              <p:tags r:id="rId6"/>
            </p:custDataLst>
          </p:nvPr>
        </p:nvSpPr>
        <p:spPr>
          <a:xfrm>
            <a:off x="916967" y="3295650"/>
            <a:ext cx="108829"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3" name="OTLSHAPE_TB_00000000000000000000000000000000_TodayMarkerText" hidden="1"/>
          <p:cNvSpPr txBox="1"/>
          <p:nvPr>
            <p:custDataLst>
              <p:tags r:id="rId7"/>
            </p:custDataLst>
          </p:nvPr>
        </p:nvSpPr>
        <p:spPr>
          <a:xfrm>
            <a:off x="971382" y="3422651"/>
            <a:ext cx="254812" cy="123111"/>
          </a:xfrm>
          <a:prstGeom prst="rect">
            <a:avLst/>
          </a:prstGeom>
          <a:noFill/>
        </p:spPr>
        <p:txBody>
          <a:bodyPr vert="horz" wrap="none" lIns="0" tIns="0" rIns="0" bIns="0" rtlCol="0" anchor="ctr" anchorCtr="0">
            <a:spAutoFit/>
          </a:bodyPr>
          <a:lstStyle/>
          <a:p>
            <a:pPr algn="ctr"/>
            <a:r>
              <a:rPr lang="en-US" sz="800" smtClean="0">
                <a:solidFill>
                  <a:schemeClr val="dk1"/>
                </a:solidFill>
                <a:latin typeface="Calibri" panose="020F0502020204030204" pitchFamily="34" charset="0"/>
              </a:rPr>
              <a:t>Today</a:t>
            </a:r>
            <a:endParaRPr lang="en-US" sz="800">
              <a:solidFill>
                <a:schemeClr val="dk1"/>
              </a:solidFill>
              <a:latin typeface="Calibri" panose="020F0502020204030204" pitchFamily="34" charset="0"/>
            </a:endParaRPr>
          </a:p>
        </p:txBody>
      </p:sp>
      <p:sp>
        <p:nvSpPr>
          <p:cNvPr id="9144" name="OTLSHAPE_TB_00000000000000000000000000000000_TimescaleInterval1"/>
          <p:cNvSpPr txBox="1"/>
          <p:nvPr>
            <p:custDataLst>
              <p:tags r:id="rId8"/>
            </p:custDataLst>
          </p:nvPr>
        </p:nvSpPr>
        <p:spPr>
          <a:xfrm>
            <a:off x="9389318" y="3080606"/>
            <a:ext cx="268080" cy="186055"/>
          </a:xfrm>
          <a:prstGeom prst="rect">
            <a:avLst/>
          </a:prstGeom>
          <a:noFill/>
        </p:spPr>
        <p:txBody>
          <a:bodyPr vert="horz" wrap="none" lIns="0" tIns="0" rIns="0" bIns="0" rtlCol="0" anchor="ctr" anchorCtr="0">
            <a:noAutofit/>
          </a:bodyPr>
          <a:lstStyle/>
          <a:p>
            <a:r>
              <a:rPr lang="en-US" sz="2000" spc="-18" dirty="0" smtClean="0">
                <a:solidFill>
                  <a:srgbClr val="FFFF00"/>
                </a:solidFill>
                <a:latin typeface="Calibri" panose="020F0502020204030204" pitchFamily="34" charset="0"/>
              </a:rPr>
              <a:t>JUL</a:t>
            </a:r>
            <a:endParaRPr lang="en-US" sz="2000" spc="-18" dirty="0">
              <a:solidFill>
                <a:srgbClr val="FFFF00"/>
              </a:solidFill>
              <a:latin typeface="Calibri" panose="020F0502020204030204" pitchFamily="34" charset="0"/>
            </a:endParaRPr>
          </a:p>
        </p:txBody>
      </p:sp>
      <p:sp>
        <p:nvSpPr>
          <p:cNvPr id="9146" name="OTLSHAPE_TB_00000000000000000000000000000000_TimescaleInterval2"/>
          <p:cNvSpPr txBox="1"/>
          <p:nvPr>
            <p:custDataLst>
              <p:tags r:id="rId9"/>
            </p:custDataLst>
          </p:nvPr>
        </p:nvSpPr>
        <p:spPr>
          <a:xfrm>
            <a:off x="10046424" y="3058980"/>
            <a:ext cx="355042" cy="201688"/>
          </a:xfrm>
          <a:prstGeom prst="rect">
            <a:avLst/>
          </a:prstGeom>
          <a:noFill/>
        </p:spPr>
        <p:txBody>
          <a:bodyPr vert="horz" wrap="none" lIns="0" tIns="0" rIns="0" bIns="0" rtlCol="0" anchor="ctr" anchorCtr="0">
            <a:noAutofit/>
          </a:bodyPr>
          <a:lstStyle/>
          <a:p>
            <a:r>
              <a:rPr lang="en-US" sz="2000" spc="-18" dirty="0" smtClean="0">
                <a:solidFill>
                  <a:srgbClr val="FFFF00"/>
                </a:solidFill>
                <a:latin typeface="Calibri" panose="020F0502020204030204" pitchFamily="34" charset="0"/>
              </a:rPr>
              <a:t>AUG</a:t>
            </a:r>
            <a:endParaRPr lang="en-US" sz="2000" spc="-18" dirty="0">
              <a:solidFill>
                <a:srgbClr val="FFFF00"/>
              </a:solidFill>
              <a:latin typeface="Calibri" panose="020F0502020204030204" pitchFamily="34" charset="0"/>
            </a:endParaRPr>
          </a:p>
        </p:txBody>
      </p:sp>
      <p:cxnSp>
        <p:nvCxnSpPr>
          <p:cNvPr id="9147" name="OTLSHAPE_TB_00000000000000000000000000000000_Separator2"/>
          <p:cNvCxnSpPr/>
          <p:nvPr>
            <p:custDataLst>
              <p:tags r:id="rId10"/>
            </p:custDataLst>
          </p:nvPr>
        </p:nvCxnSpPr>
        <p:spPr>
          <a:xfrm>
            <a:off x="2587496" y="2538792"/>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50" name="OTLSHAPE_TB_00000000000000000000000000000000_TimescaleInterval4"/>
          <p:cNvSpPr txBox="1"/>
          <p:nvPr>
            <p:custDataLst>
              <p:tags r:id="rId11"/>
            </p:custDataLst>
          </p:nvPr>
        </p:nvSpPr>
        <p:spPr>
          <a:xfrm>
            <a:off x="2238985" y="3069126"/>
            <a:ext cx="285063" cy="191543"/>
          </a:xfrm>
          <a:prstGeom prst="rect">
            <a:avLst/>
          </a:prstGeom>
          <a:noFill/>
        </p:spPr>
        <p:txBody>
          <a:bodyPr vert="horz" wrap="none" lIns="0" tIns="0" rIns="0" bIns="0" rtlCol="0" anchor="ctr" anchorCtr="0">
            <a:noAutofit/>
          </a:bodyPr>
          <a:lstStyle/>
          <a:p>
            <a:r>
              <a:rPr lang="en-US" sz="2000" spc="-20" dirty="0" smtClean="0">
                <a:solidFill>
                  <a:srgbClr val="2CF04D"/>
                </a:solidFill>
                <a:latin typeface="Calibri" panose="020F0502020204030204" pitchFamily="34" charset="0"/>
              </a:rPr>
              <a:t>OCT</a:t>
            </a:r>
            <a:endParaRPr lang="en-US" sz="2000" spc="-20" dirty="0">
              <a:solidFill>
                <a:srgbClr val="2CF04D"/>
              </a:solidFill>
              <a:latin typeface="Calibri" panose="020F0502020204030204" pitchFamily="34" charset="0"/>
            </a:endParaRPr>
          </a:p>
        </p:txBody>
      </p:sp>
      <p:sp>
        <p:nvSpPr>
          <p:cNvPr id="9152" name="OTLSHAPE_TB_00000000000000000000000000000000_TimescaleInterval5"/>
          <p:cNvSpPr txBox="1"/>
          <p:nvPr>
            <p:custDataLst>
              <p:tags r:id="rId12"/>
            </p:custDataLst>
          </p:nvPr>
        </p:nvSpPr>
        <p:spPr>
          <a:xfrm>
            <a:off x="2838343" y="3057119"/>
            <a:ext cx="266933" cy="248028"/>
          </a:xfrm>
          <a:prstGeom prst="rect">
            <a:avLst/>
          </a:prstGeom>
          <a:noFill/>
        </p:spPr>
        <p:txBody>
          <a:bodyPr vert="horz" wrap="none" lIns="0" tIns="0" rIns="0" bIns="0" rtlCol="0" anchor="ctr" anchorCtr="0">
            <a:noAutofit/>
          </a:bodyPr>
          <a:lstStyle/>
          <a:p>
            <a:r>
              <a:rPr lang="en-US" sz="2000" spc="-18" dirty="0" smtClean="0">
                <a:solidFill>
                  <a:srgbClr val="2CF04D"/>
                </a:solidFill>
                <a:latin typeface="Calibri" panose="020F0502020204030204" pitchFamily="34" charset="0"/>
              </a:rPr>
              <a:t>NOV</a:t>
            </a:r>
            <a:endParaRPr lang="en-US" sz="2000" spc="-18" dirty="0">
              <a:solidFill>
                <a:srgbClr val="2CF04D"/>
              </a:solidFill>
              <a:latin typeface="Calibri" panose="020F0502020204030204" pitchFamily="34" charset="0"/>
            </a:endParaRPr>
          </a:p>
        </p:txBody>
      </p:sp>
      <p:sp>
        <p:nvSpPr>
          <p:cNvPr id="9154" name="OTLSHAPE_TB_00000000000000000000000000000000_TimescaleInterval6"/>
          <p:cNvSpPr txBox="1"/>
          <p:nvPr>
            <p:custDataLst>
              <p:tags r:id="rId13"/>
            </p:custDataLst>
          </p:nvPr>
        </p:nvSpPr>
        <p:spPr>
          <a:xfrm>
            <a:off x="3648652" y="3041651"/>
            <a:ext cx="359620" cy="263497"/>
          </a:xfrm>
          <a:prstGeom prst="rect">
            <a:avLst/>
          </a:prstGeom>
          <a:noFill/>
        </p:spPr>
        <p:txBody>
          <a:bodyPr vert="horz" wrap="none" lIns="0" tIns="0" rIns="0" bIns="0" rtlCol="0" anchor="ctr" anchorCtr="0">
            <a:noAutofit/>
          </a:bodyPr>
          <a:lstStyle/>
          <a:p>
            <a:r>
              <a:rPr lang="en-US" sz="2000" spc="-22" dirty="0" smtClean="0">
                <a:solidFill>
                  <a:srgbClr val="2CF04D"/>
                </a:solidFill>
                <a:latin typeface="Calibri" panose="020F0502020204030204" pitchFamily="34" charset="0"/>
              </a:rPr>
              <a:t>DEC</a:t>
            </a:r>
            <a:endParaRPr lang="en-US" sz="2000" spc="-22" dirty="0">
              <a:solidFill>
                <a:srgbClr val="2CF04D"/>
              </a:solidFill>
              <a:latin typeface="Calibri" panose="020F0502020204030204" pitchFamily="34" charset="0"/>
            </a:endParaRPr>
          </a:p>
        </p:txBody>
      </p:sp>
      <p:sp>
        <p:nvSpPr>
          <p:cNvPr id="9156" name="OTLSHAPE_TB_00000000000000000000000000000000_TimescaleInterval7"/>
          <p:cNvSpPr txBox="1"/>
          <p:nvPr>
            <p:custDataLst>
              <p:tags r:id="rId14"/>
            </p:custDataLst>
          </p:nvPr>
        </p:nvSpPr>
        <p:spPr>
          <a:xfrm>
            <a:off x="4474297" y="3057120"/>
            <a:ext cx="468959" cy="263497"/>
          </a:xfrm>
          <a:prstGeom prst="rect">
            <a:avLst/>
          </a:prstGeom>
          <a:noFill/>
        </p:spPr>
        <p:txBody>
          <a:bodyPr vert="horz" wrap="none" lIns="0" tIns="0" rIns="0" bIns="0" rtlCol="0" anchor="ctr" anchorCtr="0">
            <a:noAutofit/>
          </a:bodyPr>
          <a:lstStyle/>
          <a:p>
            <a:r>
              <a:rPr lang="en-US" sz="2000" spc="-20" dirty="0" smtClean="0">
                <a:solidFill>
                  <a:srgbClr val="2CF04D"/>
                </a:solidFill>
                <a:latin typeface="Calibri" panose="020F0502020204030204" pitchFamily="34" charset="0"/>
              </a:rPr>
              <a:t>JAN</a:t>
            </a:r>
            <a:endParaRPr lang="en-US" sz="2000" spc="-20" dirty="0">
              <a:solidFill>
                <a:srgbClr val="2CF04D"/>
              </a:solidFill>
              <a:latin typeface="Calibri" panose="020F0502020204030204" pitchFamily="34" charset="0"/>
            </a:endParaRPr>
          </a:p>
        </p:txBody>
      </p:sp>
      <p:cxnSp>
        <p:nvCxnSpPr>
          <p:cNvPr id="9159" name="OTLSHAPE_TB_00000000000000000000000000000000_Separator8"/>
          <p:cNvCxnSpPr/>
          <p:nvPr>
            <p:custDataLst>
              <p:tags r:id="rId15"/>
            </p:custDataLst>
          </p:nvPr>
        </p:nvCxnSpPr>
        <p:spPr>
          <a:xfrm flipH="1" flipV="1">
            <a:off x="8432363" y="3600450"/>
            <a:ext cx="523324" cy="189188"/>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60" name="OTLSHAPE_TB_00000000000000000000000000000000_TimescaleInterval9"/>
          <p:cNvSpPr txBox="1"/>
          <p:nvPr>
            <p:custDataLst>
              <p:tags r:id="rId16"/>
            </p:custDataLst>
          </p:nvPr>
        </p:nvSpPr>
        <p:spPr>
          <a:xfrm>
            <a:off x="6249440" y="3090616"/>
            <a:ext cx="304876" cy="186055"/>
          </a:xfrm>
          <a:prstGeom prst="rect">
            <a:avLst/>
          </a:prstGeom>
          <a:noFill/>
        </p:spPr>
        <p:txBody>
          <a:bodyPr vert="horz" wrap="none" lIns="0" tIns="0" rIns="0" bIns="0" rtlCol="0" anchor="ctr" anchorCtr="0">
            <a:noAutofit/>
          </a:bodyPr>
          <a:lstStyle/>
          <a:p>
            <a:r>
              <a:rPr lang="en-US" sz="2000" spc="-20" dirty="0" smtClean="0">
                <a:solidFill>
                  <a:srgbClr val="2CF04D"/>
                </a:solidFill>
                <a:latin typeface="Calibri" panose="020F0502020204030204" pitchFamily="34" charset="0"/>
              </a:rPr>
              <a:t>MAR</a:t>
            </a:r>
            <a:endParaRPr lang="en-US" sz="2000" spc="-20" dirty="0">
              <a:solidFill>
                <a:srgbClr val="2CF04D"/>
              </a:solidFill>
              <a:latin typeface="Calibri" panose="020F0502020204030204" pitchFamily="34" charset="0"/>
            </a:endParaRPr>
          </a:p>
        </p:txBody>
      </p:sp>
      <p:sp>
        <p:nvSpPr>
          <p:cNvPr id="9168" name="OTLSHAPE_M_52743de8bb6d4044896f473898fe9da7_Title"/>
          <p:cNvSpPr txBox="1"/>
          <p:nvPr>
            <p:custDataLst>
              <p:tags r:id="rId17"/>
            </p:custDataLst>
          </p:nvPr>
        </p:nvSpPr>
        <p:spPr>
          <a:xfrm>
            <a:off x="1787231" y="3456850"/>
            <a:ext cx="1937191" cy="307777"/>
          </a:xfrm>
          <a:prstGeom prst="rect">
            <a:avLst/>
          </a:prstGeom>
          <a:noFill/>
        </p:spPr>
        <p:txBody>
          <a:bodyPr vert="horz" wrap="square" lIns="0" tIns="0" rIns="0" bIns="0" rtlCol="0" anchor="ctr" anchorCtr="0">
            <a:spAutoFit/>
          </a:bodyPr>
          <a:lstStyle/>
          <a:p>
            <a:r>
              <a:rPr lang="en-US" sz="2000" b="1" spc="-6" dirty="0" smtClean="0">
                <a:solidFill>
                  <a:srgbClr val="2CF04D"/>
                </a:solidFill>
                <a:latin typeface="Calibri" panose="020F0502020204030204" pitchFamily="34" charset="0"/>
              </a:rPr>
              <a:t>FY BEGINS OCT 1</a:t>
            </a:r>
            <a:endParaRPr lang="en-US" sz="2000" b="1" spc="-6" dirty="0">
              <a:solidFill>
                <a:srgbClr val="2CF04D"/>
              </a:solidFill>
              <a:latin typeface="Calibri" panose="020F0502020204030204" pitchFamily="34" charset="0"/>
            </a:endParaRPr>
          </a:p>
        </p:txBody>
      </p:sp>
      <p:sp>
        <p:nvSpPr>
          <p:cNvPr id="9170" name="OTLSHAPE_M_52743de8bb6d4044896f473898fe9da7_Shape"/>
          <p:cNvSpPr/>
          <p:nvPr>
            <p:custDataLst>
              <p:tags r:id="rId18"/>
            </p:custDataLst>
          </p:nvPr>
        </p:nvSpPr>
        <p:spPr>
          <a:xfrm rot="16200000" flipH="1">
            <a:off x="1406649" y="3432478"/>
            <a:ext cx="366162" cy="308986"/>
          </a:xfrm>
          <a:prstGeom prst="flowChartMerge">
            <a:avLst/>
          </a:prstGeom>
          <a:solidFill>
            <a:srgbClr val="2CF04D"/>
          </a:solidFill>
          <a:ln w="12700" cap="flat" cmpd="sng" algn="ctr">
            <a:solidFill>
              <a:srgbClr val="2CF04D"/>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F04D"/>
              </a:solidFill>
            </a:endParaRPr>
          </a:p>
        </p:txBody>
      </p:sp>
      <p:sp>
        <p:nvSpPr>
          <p:cNvPr id="9171" name="OTLSHAPE_M_a54bc827b05146d18b559f618723e2b4_Title"/>
          <p:cNvSpPr txBox="1"/>
          <p:nvPr>
            <p:custDataLst>
              <p:tags r:id="rId19"/>
            </p:custDataLst>
          </p:nvPr>
        </p:nvSpPr>
        <p:spPr>
          <a:xfrm>
            <a:off x="897845" y="1579384"/>
            <a:ext cx="2323140" cy="615553"/>
          </a:xfrm>
          <a:prstGeom prst="rect">
            <a:avLst/>
          </a:prstGeom>
          <a:noFill/>
          <a:ln w="19050">
            <a:solidFill>
              <a:srgbClr val="0070C0"/>
            </a:solidFill>
          </a:ln>
        </p:spPr>
        <p:txBody>
          <a:bodyPr vert="horz" wrap="square" lIns="0" tIns="0" rIns="0" bIns="0" rtlCol="0" anchor="ctr" anchorCtr="0">
            <a:spAutoFit/>
          </a:bodyPr>
          <a:lstStyle/>
          <a:p>
            <a:pPr algn="ctr"/>
            <a:r>
              <a:rPr lang="en-US" sz="2000" b="1" spc="-6" dirty="0" smtClean="0">
                <a:solidFill>
                  <a:srgbClr val="0070C0"/>
                </a:solidFill>
                <a:latin typeface="Calibri" panose="020F0502020204030204" pitchFamily="34" charset="0"/>
              </a:rPr>
              <a:t>NEW FY ALLOCATION STARTS OCT 1 </a:t>
            </a:r>
            <a:endParaRPr lang="en-US" sz="2000" b="1" spc="-6" dirty="0">
              <a:solidFill>
                <a:srgbClr val="0070C0"/>
              </a:solidFill>
              <a:latin typeface="Calibri" panose="020F0502020204030204" pitchFamily="34" charset="0"/>
            </a:endParaRPr>
          </a:p>
        </p:txBody>
      </p:sp>
      <p:sp>
        <p:nvSpPr>
          <p:cNvPr id="9178" name="OTLSHAPE_M_6a283b367375415b92b0e5fc4e16a0cc_Date" hidden="1"/>
          <p:cNvSpPr txBox="1"/>
          <p:nvPr>
            <p:custDataLst>
              <p:tags r:id="rId20"/>
            </p:custDataLst>
          </p:nvPr>
        </p:nvSpPr>
        <p:spPr>
          <a:xfrm>
            <a:off x="8045113" y="2439591"/>
            <a:ext cx="0" cy="615553"/>
          </a:xfrm>
          <a:prstGeom prst="rect">
            <a:avLst/>
          </a:prstGeom>
          <a:noFill/>
        </p:spPr>
        <p:txBody>
          <a:bodyPr vert="horz" wrap="square" lIns="0" tIns="0" rIns="0" bIns="0" rtlCol="0" anchor="ctr" anchorCtr="0">
            <a:spAutoFit/>
          </a:bodyPr>
          <a:lstStyle/>
          <a:p>
            <a:pPr algn="ctr"/>
            <a:r>
              <a:rPr lang="en-US" sz="800" smtClean="0">
                <a:solidFill>
                  <a:srgbClr val="D1282E"/>
                </a:solidFill>
                <a:latin typeface="Calibri" panose="020F0502020204030204" pitchFamily="34" charset="0"/>
              </a:rPr>
              <a:t>Nov 7</a:t>
            </a:r>
            <a:endParaRPr lang="en-US" sz="800">
              <a:solidFill>
                <a:srgbClr val="D1282E"/>
              </a:solidFill>
              <a:latin typeface="Calibri" panose="020F0502020204030204" pitchFamily="34" charset="0"/>
            </a:endParaRPr>
          </a:p>
        </p:txBody>
      </p:sp>
      <p:sp>
        <p:nvSpPr>
          <p:cNvPr id="9181" name="OTLSHAPE_M_7b0996464ffd4cd3a3b383ab1ba22438_Date" hidden="1"/>
          <p:cNvSpPr txBox="1"/>
          <p:nvPr>
            <p:custDataLst>
              <p:tags r:id="rId21"/>
            </p:custDataLst>
          </p:nvPr>
        </p:nvSpPr>
        <p:spPr>
          <a:xfrm>
            <a:off x="9637629" y="2730664"/>
            <a:ext cx="0" cy="738664"/>
          </a:xfrm>
          <a:prstGeom prst="rect">
            <a:avLst/>
          </a:prstGeom>
          <a:noFill/>
        </p:spPr>
        <p:txBody>
          <a:bodyPr vert="horz" wrap="square" lIns="0" tIns="0" rIns="0" bIns="0" rtlCol="0" anchor="ctr" anchorCtr="0">
            <a:spAutoFit/>
          </a:bodyPr>
          <a:lstStyle/>
          <a:p>
            <a:pPr algn="ctr"/>
            <a:r>
              <a:rPr lang="en-US" sz="800" smtClean="0">
                <a:solidFill>
                  <a:srgbClr val="D1282E"/>
                </a:solidFill>
                <a:latin typeface="Calibri" panose="020F0502020204030204" pitchFamily="34" charset="0"/>
              </a:rPr>
              <a:t>Dec 20</a:t>
            </a:r>
            <a:endParaRPr lang="en-US" sz="800">
              <a:solidFill>
                <a:srgbClr val="D1282E"/>
              </a:solidFill>
              <a:latin typeface="Calibri" panose="020F0502020204030204" pitchFamily="34" charset="0"/>
            </a:endParaRPr>
          </a:p>
        </p:txBody>
      </p:sp>
      <p:sp>
        <p:nvSpPr>
          <p:cNvPr id="9184" name="OTLSHAPE_M_7f583de0854a4cacb89837f3a379bb4a_Date"/>
          <p:cNvSpPr txBox="1"/>
          <p:nvPr>
            <p:custDataLst>
              <p:tags r:id="rId22"/>
            </p:custDataLst>
          </p:nvPr>
        </p:nvSpPr>
        <p:spPr>
          <a:xfrm>
            <a:off x="9308458" y="3462275"/>
            <a:ext cx="1930423" cy="307777"/>
          </a:xfrm>
          <a:prstGeom prst="rect">
            <a:avLst/>
          </a:prstGeom>
          <a:noFill/>
        </p:spPr>
        <p:txBody>
          <a:bodyPr vert="horz" wrap="square" lIns="0" tIns="0" rIns="0" bIns="0" rtlCol="0" anchor="ctr" anchorCtr="0">
            <a:spAutoFit/>
          </a:bodyPr>
          <a:lstStyle/>
          <a:p>
            <a:pPr algn="ctr"/>
            <a:r>
              <a:rPr lang="en-US" sz="2000" b="1" spc="-6" dirty="0" smtClean="0">
                <a:solidFill>
                  <a:schemeClr val="accent3"/>
                </a:solidFill>
                <a:latin typeface="Calibri" panose="020F0502020204030204" pitchFamily="34" charset="0"/>
              </a:rPr>
              <a:t>FY ENDS SEP 30</a:t>
            </a:r>
            <a:endParaRPr lang="en-US" sz="2000" b="1" spc="-6" dirty="0">
              <a:solidFill>
                <a:schemeClr val="accent3"/>
              </a:solidFill>
              <a:latin typeface="Calibri" panose="020F0502020204030204" pitchFamily="34" charset="0"/>
            </a:endParaRPr>
          </a:p>
        </p:txBody>
      </p:sp>
      <p:sp>
        <p:nvSpPr>
          <p:cNvPr id="9187" name="OTLSHAPE_T_7c518fb37f2142bb8e0445920d0403b5_ShapePercentage" hidden="1"/>
          <p:cNvSpPr/>
          <p:nvPr>
            <p:custDataLst>
              <p:tags r:id="rId23"/>
            </p:custDataLst>
          </p:nvPr>
        </p:nvSpPr>
        <p:spPr>
          <a:xfrm>
            <a:off x="4119377" y="34988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8" name="OTLSHAPE_T_7c518fb37f2142bb8e0445920d0403b5_Duration" hidden="1"/>
          <p:cNvSpPr txBox="1"/>
          <p:nvPr>
            <p:custDataLst>
              <p:tags r:id="rId24"/>
            </p:custDataLst>
          </p:nvPr>
        </p:nvSpPr>
        <p:spPr>
          <a:xfrm>
            <a:off x="0" y="3498851"/>
            <a:ext cx="330114"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6 days</a:t>
            </a:r>
            <a:endParaRPr lang="en-US" sz="1000">
              <a:solidFill>
                <a:srgbClr val="C0504D"/>
              </a:solidFill>
              <a:latin typeface="Calibri" panose="020F0502020204030204" pitchFamily="34" charset="0"/>
            </a:endParaRPr>
          </a:p>
        </p:txBody>
      </p:sp>
      <p:sp>
        <p:nvSpPr>
          <p:cNvPr id="9189" name="OTLSHAPE_T_7c518fb37f2142bb8e0445920d0403b5_TextPercentage" hidden="1"/>
          <p:cNvSpPr txBox="1"/>
          <p:nvPr>
            <p:custDataLst>
              <p:tags r:id="rId25"/>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190" name="OTLSHAPE_T_7c518fb37f2142bb8e0445920d0403b5_StartDate" hidden="1"/>
          <p:cNvSpPr txBox="1"/>
          <p:nvPr>
            <p:custDataLst>
              <p:tags r:id="rId26"/>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191" name="OTLSHAPE_T_7c518fb37f2142bb8e0445920d0403b5_EndDate" hidden="1"/>
          <p:cNvSpPr txBox="1"/>
          <p:nvPr>
            <p:custDataLst>
              <p:tags r:id="rId27"/>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195" name="OTLSHAPE_T_be3ae38f60b3402d8a13f1e91eec41f5_ShapePercentage" hidden="1"/>
          <p:cNvSpPr/>
          <p:nvPr>
            <p:custDataLst>
              <p:tags r:id="rId28"/>
            </p:custDataLst>
          </p:nvPr>
        </p:nvSpPr>
        <p:spPr>
          <a:xfrm>
            <a:off x="4897117" y="37655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6" name="OTLSHAPE_T_be3ae38f60b3402d8a13f1e91eec41f5_Duration" hidden="1"/>
          <p:cNvSpPr txBox="1"/>
          <p:nvPr>
            <p:custDataLst>
              <p:tags r:id="rId29"/>
            </p:custDataLst>
          </p:nvPr>
        </p:nvSpPr>
        <p:spPr>
          <a:xfrm>
            <a:off x="0" y="3765551"/>
            <a:ext cx="393597"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18 days</a:t>
            </a:r>
            <a:endParaRPr lang="en-US" sz="1000">
              <a:solidFill>
                <a:srgbClr val="C0504D"/>
              </a:solidFill>
              <a:latin typeface="Calibri" panose="020F0502020204030204" pitchFamily="34" charset="0"/>
            </a:endParaRPr>
          </a:p>
        </p:txBody>
      </p:sp>
      <p:sp>
        <p:nvSpPr>
          <p:cNvPr id="9197" name="OTLSHAPE_T_be3ae38f60b3402d8a13f1e91eec41f5_TextPercentage" hidden="1"/>
          <p:cNvSpPr txBox="1"/>
          <p:nvPr>
            <p:custDataLst>
              <p:tags r:id="rId30"/>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198" name="OTLSHAPE_T_be3ae38f60b3402d8a13f1e91eec41f5_StartDate" hidden="1"/>
          <p:cNvSpPr txBox="1"/>
          <p:nvPr>
            <p:custDataLst>
              <p:tags r:id="rId31"/>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199" name="OTLSHAPE_T_be3ae38f60b3402d8a13f1e91eec41f5_EndDate" hidden="1"/>
          <p:cNvSpPr txBox="1"/>
          <p:nvPr>
            <p:custDataLst>
              <p:tags r:id="rId32"/>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01" name="OTLSHAPE_T_be3ae38f60b3402d8a13f1e91eec41f5_JoinedDate"/>
          <p:cNvSpPr txBox="1"/>
          <p:nvPr>
            <p:custDataLst>
              <p:tags r:id="rId33"/>
            </p:custDataLst>
          </p:nvPr>
        </p:nvSpPr>
        <p:spPr>
          <a:xfrm>
            <a:off x="3648652" y="4299693"/>
            <a:ext cx="4738237" cy="307777"/>
          </a:xfrm>
          <a:prstGeom prst="rect">
            <a:avLst/>
          </a:prstGeom>
          <a:noFill/>
        </p:spPr>
        <p:txBody>
          <a:bodyPr vert="horz" wrap="square" lIns="0" tIns="0" rIns="0" bIns="0" rtlCol="0" anchor="ctr" anchorCtr="0">
            <a:spAutoFit/>
          </a:bodyPr>
          <a:lstStyle/>
          <a:p>
            <a:r>
              <a:rPr lang="en-US" sz="2000" b="1" spc="-4" dirty="0" smtClean="0">
                <a:solidFill>
                  <a:srgbClr val="7F7F7F"/>
                </a:solidFill>
                <a:latin typeface="Calibri" panose="020F0502020204030204" pitchFamily="34" charset="0"/>
              </a:rPr>
              <a:t>OCTOBER -  MAY  SY 2019-20</a:t>
            </a:r>
            <a:endParaRPr lang="en-US" sz="2000" b="1" spc="-4" dirty="0">
              <a:solidFill>
                <a:srgbClr val="7F7F7F"/>
              </a:solidFill>
              <a:latin typeface="Calibri" panose="020F0502020204030204" pitchFamily="34" charset="0"/>
            </a:endParaRPr>
          </a:p>
        </p:txBody>
      </p:sp>
      <p:sp>
        <p:nvSpPr>
          <p:cNvPr id="9202" name="OTLSHAPE_T_9aa183d65df24b0c8fecd0a002471583_Shape"/>
          <p:cNvSpPr/>
          <p:nvPr>
            <p:custDataLst>
              <p:tags r:id="rId34"/>
            </p:custDataLst>
          </p:nvPr>
        </p:nvSpPr>
        <p:spPr>
          <a:xfrm>
            <a:off x="2059415" y="3879503"/>
            <a:ext cx="7565219" cy="256187"/>
          </a:xfrm>
          <a:prstGeom prst="roundRect">
            <a:avLst>
              <a:gd name="adj" fmla="val 100000"/>
            </a:avLst>
          </a:prstGeom>
          <a:solidFill>
            <a:srgbClr val="2CF04D"/>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3" name="OTLSHAPE_T_9aa183d65df24b0c8fecd0a002471583_ShapePercentage" hidden="1"/>
          <p:cNvSpPr/>
          <p:nvPr>
            <p:custDataLst>
              <p:tags r:id="rId35"/>
            </p:custDataLst>
          </p:nvPr>
        </p:nvSpPr>
        <p:spPr>
          <a:xfrm>
            <a:off x="4897117" y="40322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4" name="OTLSHAPE_T_9aa183d65df24b0c8fecd0a002471583_Duration" hidden="1"/>
          <p:cNvSpPr txBox="1"/>
          <p:nvPr>
            <p:custDataLst>
              <p:tags r:id="rId36"/>
            </p:custDataLst>
          </p:nvPr>
        </p:nvSpPr>
        <p:spPr>
          <a:xfrm>
            <a:off x="0" y="4032251"/>
            <a:ext cx="393597"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24 days</a:t>
            </a:r>
            <a:endParaRPr lang="en-US" sz="1000">
              <a:solidFill>
                <a:srgbClr val="C0504D"/>
              </a:solidFill>
              <a:latin typeface="Calibri" panose="020F0502020204030204" pitchFamily="34" charset="0"/>
            </a:endParaRPr>
          </a:p>
        </p:txBody>
      </p:sp>
      <p:sp>
        <p:nvSpPr>
          <p:cNvPr id="9205" name="OTLSHAPE_T_9aa183d65df24b0c8fecd0a002471583_TextPercentage" hidden="1"/>
          <p:cNvSpPr txBox="1"/>
          <p:nvPr>
            <p:custDataLst>
              <p:tags r:id="rId37"/>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206" name="OTLSHAPE_T_9aa183d65df24b0c8fecd0a002471583_StartDate" hidden="1"/>
          <p:cNvSpPr txBox="1"/>
          <p:nvPr>
            <p:custDataLst>
              <p:tags r:id="rId38"/>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07" name="OTLSHAPE_T_9aa183d65df24b0c8fecd0a002471583_EndDate" hidden="1"/>
          <p:cNvSpPr txBox="1"/>
          <p:nvPr>
            <p:custDataLst>
              <p:tags r:id="rId39"/>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11" name="OTLSHAPE_T_06a6a20021ea4acdac20b41f7b37b0dd_ShapePercentage" hidden="1"/>
          <p:cNvSpPr/>
          <p:nvPr>
            <p:custDataLst>
              <p:tags r:id="rId40"/>
            </p:custDataLst>
          </p:nvPr>
        </p:nvSpPr>
        <p:spPr>
          <a:xfrm>
            <a:off x="5785963" y="42989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2" name="OTLSHAPE_T_06a6a20021ea4acdac20b41f7b37b0dd_Duration" hidden="1"/>
          <p:cNvSpPr txBox="1"/>
          <p:nvPr>
            <p:custDataLst>
              <p:tags r:id="rId41"/>
            </p:custDataLst>
          </p:nvPr>
        </p:nvSpPr>
        <p:spPr>
          <a:xfrm>
            <a:off x="0" y="4298951"/>
            <a:ext cx="393597"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16 days</a:t>
            </a:r>
            <a:endParaRPr lang="en-US" sz="1000">
              <a:solidFill>
                <a:srgbClr val="C0504D"/>
              </a:solidFill>
              <a:latin typeface="Calibri" panose="020F0502020204030204" pitchFamily="34" charset="0"/>
            </a:endParaRPr>
          </a:p>
        </p:txBody>
      </p:sp>
      <p:sp>
        <p:nvSpPr>
          <p:cNvPr id="9213" name="OTLSHAPE_T_06a6a20021ea4acdac20b41f7b37b0dd_TextPercentage" hidden="1"/>
          <p:cNvSpPr txBox="1"/>
          <p:nvPr>
            <p:custDataLst>
              <p:tags r:id="rId42"/>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214" name="OTLSHAPE_T_06a6a20021ea4acdac20b41f7b37b0dd_StartDate" hidden="1"/>
          <p:cNvSpPr txBox="1"/>
          <p:nvPr>
            <p:custDataLst>
              <p:tags r:id="rId43"/>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15" name="OTLSHAPE_T_06a6a20021ea4acdac20b41f7b37b0dd_EndDate" hidden="1"/>
          <p:cNvSpPr txBox="1"/>
          <p:nvPr>
            <p:custDataLst>
              <p:tags r:id="rId44"/>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17" name="OTLSHAPE_T_06a6a20021ea4acdac20b41f7b37b0dd_JoinedDate"/>
          <p:cNvSpPr txBox="1"/>
          <p:nvPr>
            <p:custDataLst>
              <p:tags r:id="rId45"/>
            </p:custDataLst>
          </p:nvPr>
        </p:nvSpPr>
        <p:spPr>
          <a:xfrm>
            <a:off x="8581307" y="4281958"/>
            <a:ext cx="3455056" cy="307777"/>
          </a:xfrm>
          <a:prstGeom prst="rect">
            <a:avLst/>
          </a:prstGeom>
          <a:noFill/>
        </p:spPr>
        <p:txBody>
          <a:bodyPr vert="horz" wrap="square" lIns="0" tIns="0" rIns="0" bIns="0" rtlCol="0" anchor="ctr" anchorCtr="0">
            <a:spAutoFit/>
          </a:bodyPr>
          <a:lstStyle/>
          <a:p>
            <a:r>
              <a:rPr lang="en-US" sz="2000" b="1" spc="-4" dirty="0" smtClean="0">
                <a:solidFill>
                  <a:srgbClr val="7F7F7F"/>
                </a:solidFill>
                <a:latin typeface="Calibri" panose="020F0502020204030204" pitchFamily="34" charset="0"/>
              </a:rPr>
              <a:t>SY 2020-21 - AUGUST – SEP 30 </a:t>
            </a:r>
            <a:endParaRPr lang="en-US" sz="2000" b="1" spc="-4" dirty="0">
              <a:solidFill>
                <a:srgbClr val="7F7F7F"/>
              </a:solidFill>
              <a:latin typeface="Calibri" panose="020F0502020204030204" pitchFamily="34" charset="0"/>
            </a:endParaRPr>
          </a:p>
        </p:txBody>
      </p:sp>
      <p:sp>
        <p:nvSpPr>
          <p:cNvPr id="9218" name="OTLSHAPE_T_e6f5c918bdd649a1ac919cf22468a23b_Shape"/>
          <p:cNvSpPr/>
          <p:nvPr>
            <p:custDataLst>
              <p:tags r:id="rId46"/>
            </p:custDataLst>
          </p:nvPr>
        </p:nvSpPr>
        <p:spPr>
          <a:xfrm>
            <a:off x="9336843" y="3892693"/>
            <a:ext cx="2021262" cy="249263"/>
          </a:xfrm>
          <a:prstGeom prst="roundRect">
            <a:avLst>
              <a:gd name="adj" fmla="val 100000"/>
            </a:avLst>
          </a:prstGeom>
          <a:solidFill>
            <a:srgbClr val="FFFF00"/>
          </a:solidFill>
          <a:ln w="12700" cap="flat" cmpd="sng" algn="ctr">
            <a:solidFill>
              <a:srgbClr val="FF0000"/>
            </a:solid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OTLSHAPE_T_e6f5c918bdd649a1ac919cf22468a23b_ShapePercentage" hidden="1"/>
          <p:cNvSpPr/>
          <p:nvPr>
            <p:custDataLst>
              <p:tags r:id="rId47"/>
            </p:custDataLst>
          </p:nvPr>
        </p:nvSpPr>
        <p:spPr>
          <a:xfrm>
            <a:off x="6748880" y="45656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0" name="OTLSHAPE_T_e6f5c918bdd649a1ac919cf22468a23b_Duration" hidden="1"/>
          <p:cNvSpPr txBox="1"/>
          <p:nvPr>
            <p:custDataLst>
              <p:tags r:id="rId48"/>
            </p:custDataLst>
          </p:nvPr>
        </p:nvSpPr>
        <p:spPr>
          <a:xfrm>
            <a:off x="0" y="4565651"/>
            <a:ext cx="393597"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25 days</a:t>
            </a:r>
            <a:endParaRPr lang="en-US" sz="1000">
              <a:solidFill>
                <a:srgbClr val="C0504D"/>
              </a:solidFill>
              <a:latin typeface="Calibri" panose="020F0502020204030204" pitchFamily="34" charset="0"/>
            </a:endParaRPr>
          </a:p>
        </p:txBody>
      </p:sp>
      <p:sp>
        <p:nvSpPr>
          <p:cNvPr id="9221" name="OTLSHAPE_T_e6f5c918bdd649a1ac919cf22468a23b_TextPercentage" hidden="1"/>
          <p:cNvSpPr txBox="1"/>
          <p:nvPr>
            <p:custDataLst>
              <p:tags r:id="rId49"/>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222" name="OTLSHAPE_T_e6f5c918bdd649a1ac919cf22468a23b_StartDate" hidden="1"/>
          <p:cNvSpPr txBox="1"/>
          <p:nvPr>
            <p:custDataLst>
              <p:tags r:id="rId50"/>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23" name="OTLSHAPE_T_e6f5c918bdd649a1ac919cf22468a23b_EndDate" hidden="1"/>
          <p:cNvSpPr txBox="1"/>
          <p:nvPr>
            <p:custDataLst>
              <p:tags r:id="rId51"/>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2" name="Title 1"/>
          <p:cNvSpPr>
            <a:spLocks noGrp="1"/>
          </p:cNvSpPr>
          <p:nvPr>
            <p:ph type="title"/>
          </p:nvPr>
        </p:nvSpPr>
        <p:spPr>
          <a:xfrm>
            <a:off x="756614" y="318831"/>
            <a:ext cx="10512862" cy="777297"/>
          </a:xfrm>
        </p:spPr>
        <p:txBody>
          <a:bodyPr/>
          <a:lstStyle/>
          <a:p>
            <a:pPr algn="ctr"/>
            <a:r>
              <a:rPr lang="en-US" b="1" dirty="0" smtClean="0">
                <a:solidFill>
                  <a:srgbClr val="00B050"/>
                </a:solidFill>
                <a:latin typeface="Arial Black" panose="020B0A04020102020204" pitchFamily="34" charset="0"/>
                <a:cs typeface="Aharoni" panose="02010803020104030203" pitchFamily="2" charset="-79"/>
              </a:rPr>
              <a:t>FFVP FISCAL YEAR TIMELINE </a:t>
            </a:r>
            <a:endParaRPr lang="en-US" b="1" dirty="0">
              <a:solidFill>
                <a:srgbClr val="00B050"/>
              </a:solidFill>
              <a:latin typeface="Arial Black" panose="020B0A04020102020204" pitchFamily="34" charset="0"/>
              <a:cs typeface="Aharoni" panose="02010803020104030203" pitchFamily="2" charset="-79"/>
            </a:endParaRPr>
          </a:p>
        </p:txBody>
      </p:sp>
      <p:sp>
        <p:nvSpPr>
          <p:cNvPr id="93" name="OTLSHAPE_TB_00000000000000000000000000000000_TimescaleInterval6"/>
          <p:cNvSpPr txBox="1"/>
          <p:nvPr>
            <p:custDataLst>
              <p:tags r:id="rId52"/>
            </p:custDataLst>
          </p:nvPr>
        </p:nvSpPr>
        <p:spPr>
          <a:xfrm>
            <a:off x="5340008" y="3037896"/>
            <a:ext cx="359620" cy="263497"/>
          </a:xfrm>
          <a:prstGeom prst="rect">
            <a:avLst/>
          </a:prstGeom>
          <a:noFill/>
        </p:spPr>
        <p:txBody>
          <a:bodyPr vert="horz" wrap="none" lIns="0" tIns="0" rIns="0" bIns="0" rtlCol="0" anchor="ctr" anchorCtr="0">
            <a:noAutofit/>
          </a:bodyPr>
          <a:lstStyle/>
          <a:p>
            <a:r>
              <a:rPr lang="en-US" sz="2000" spc="-22" dirty="0" smtClean="0">
                <a:solidFill>
                  <a:srgbClr val="2CF04D"/>
                </a:solidFill>
                <a:latin typeface="Calibri" panose="020F0502020204030204" pitchFamily="34" charset="0"/>
              </a:rPr>
              <a:t>FEB</a:t>
            </a:r>
            <a:endParaRPr lang="en-US" sz="2000" spc="-22" dirty="0">
              <a:solidFill>
                <a:srgbClr val="2CF04D"/>
              </a:solidFill>
              <a:latin typeface="Calibri" panose="020F0502020204030204" pitchFamily="34" charset="0"/>
            </a:endParaRPr>
          </a:p>
        </p:txBody>
      </p:sp>
      <p:sp>
        <p:nvSpPr>
          <p:cNvPr id="94" name="OTLSHAPE_TB_00000000000000000000000000000000_TimescaleInterval6"/>
          <p:cNvSpPr txBox="1"/>
          <p:nvPr>
            <p:custDataLst>
              <p:tags r:id="rId53"/>
            </p:custDataLst>
          </p:nvPr>
        </p:nvSpPr>
        <p:spPr>
          <a:xfrm>
            <a:off x="7052651" y="3043920"/>
            <a:ext cx="359620" cy="263497"/>
          </a:xfrm>
          <a:prstGeom prst="rect">
            <a:avLst/>
          </a:prstGeom>
          <a:noFill/>
        </p:spPr>
        <p:txBody>
          <a:bodyPr vert="horz" wrap="none" lIns="0" tIns="0" rIns="0" bIns="0" rtlCol="0" anchor="ctr" anchorCtr="0">
            <a:noAutofit/>
          </a:bodyPr>
          <a:lstStyle/>
          <a:p>
            <a:r>
              <a:rPr lang="en-US" sz="2000" spc="-22" dirty="0" smtClean="0">
                <a:solidFill>
                  <a:srgbClr val="2CF04D"/>
                </a:solidFill>
                <a:latin typeface="Calibri" panose="020F0502020204030204" pitchFamily="34" charset="0"/>
              </a:rPr>
              <a:t>APR</a:t>
            </a:r>
            <a:endParaRPr lang="en-US" sz="2000" spc="-22" dirty="0">
              <a:solidFill>
                <a:srgbClr val="2CF04D"/>
              </a:solidFill>
              <a:latin typeface="Calibri" panose="020F0502020204030204" pitchFamily="34" charset="0"/>
            </a:endParaRPr>
          </a:p>
        </p:txBody>
      </p:sp>
      <p:sp>
        <p:nvSpPr>
          <p:cNvPr id="95" name="OTLSHAPE_TB_00000000000000000000000000000000_TimescaleInterval6"/>
          <p:cNvSpPr txBox="1"/>
          <p:nvPr>
            <p:custDataLst>
              <p:tags r:id="rId54"/>
            </p:custDataLst>
          </p:nvPr>
        </p:nvSpPr>
        <p:spPr>
          <a:xfrm>
            <a:off x="7889978" y="3049385"/>
            <a:ext cx="359620" cy="263497"/>
          </a:xfrm>
          <a:prstGeom prst="rect">
            <a:avLst/>
          </a:prstGeom>
          <a:noFill/>
        </p:spPr>
        <p:txBody>
          <a:bodyPr vert="horz" wrap="none" lIns="0" tIns="0" rIns="0" bIns="0" rtlCol="0" anchor="ctr" anchorCtr="0">
            <a:noAutofit/>
          </a:bodyPr>
          <a:lstStyle/>
          <a:p>
            <a:r>
              <a:rPr lang="en-US" sz="2000" spc="-22" dirty="0" smtClean="0">
                <a:solidFill>
                  <a:srgbClr val="2CF04D"/>
                </a:solidFill>
                <a:latin typeface="Calibri" panose="020F0502020204030204" pitchFamily="34" charset="0"/>
              </a:rPr>
              <a:t>MAY</a:t>
            </a:r>
            <a:endParaRPr lang="en-US" sz="2000" spc="-22" dirty="0">
              <a:solidFill>
                <a:srgbClr val="2CF04D"/>
              </a:solidFill>
              <a:latin typeface="Calibri" panose="020F0502020204030204" pitchFamily="34" charset="0"/>
            </a:endParaRPr>
          </a:p>
        </p:txBody>
      </p:sp>
      <p:sp>
        <p:nvSpPr>
          <p:cNvPr id="96" name="OTLSHAPE_TB_00000000000000000000000000000000_TimescaleInterval6"/>
          <p:cNvSpPr txBox="1"/>
          <p:nvPr>
            <p:custDataLst>
              <p:tags r:id="rId55"/>
            </p:custDataLst>
          </p:nvPr>
        </p:nvSpPr>
        <p:spPr>
          <a:xfrm>
            <a:off x="8694026" y="3040909"/>
            <a:ext cx="359620" cy="263497"/>
          </a:xfrm>
          <a:prstGeom prst="rect">
            <a:avLst/>
          </a:prstGeom>
          <a:noFill/>
        </p:spPr>
        <p:txBody>
          <a:bodyPr vert="horz" wrap="none" lIns="0" tIns="0" rIns="0" bIns="0" rtlCol="0" anchor="ctr" anchorCtr="0">
            <a:noAutofit/>
          </a:bodyPr>
          <a:lstStyle/>
          <a:p>
            <a:r>
              <a:rPr lang="en-US" sz="2000" spc="-22" dirty="0" smtClean="0">
                <a:solidFill>
                  <a:srgbClr val="2CF04D"/>
                </a:solidFill>
                <a:latin typeface="Calibri" panose="020F0502020204030204" pitchFamily="34" charset="0"/>
              </a:rPr>
              <a:t>JUN</a:t>
            </a:r>
            <a:endParaRPr lang="en-US" sz="2000" spc="-22" dirty="0">
              <a:solidFill>
                <a:srgbClr val="2CF04D"/>
              </a:solidFill>
              <a:latin typeface="Calibri" panose="020F0502020204030204" pitchFamily="34" charset="0"/>
            </a:endParaRPr>
          </a:p>
        </p:txBody>
      </p:sp>
      <p:sp>
        <p:nvSpPr>
          <p:cNvPr id="101" name="OTLSHAPE_TB_00000000000000000000000000000000_TimescaleInterval2"/>
          <p:cNvSpPr txBox="1"/>
          <p:nvPr>
            <p:custDataLst>
              <p:tags r:id="rId56"/>
            </p:custDataLst>
          </p:nvPr>
        </p:nvSpPr>
        <p:spPr>
          <a:xfrm>
            <a:off x="10778784" y="3048479"/>
            <a:ext cx="345757" cy="176826"/>
          </a:xfrm>
          <a:prstGeom prst="rect">
            <a:avLst/>
          </a:prstGeom>
          <a:noFill/>
        </p:spPr>
        <p:txBody>
          <a:bodyPr vert="horz" wrap="none" lIns="0" tIns="0" rIns="0" bIns="0" rtlCol="0" anchor="ctr" anchorCtr="0">
            <a:noAutofit/>
          </a:bodyPr>
          <a:lstStyle/>
          <a:p>
            <a:r>
              <a:rPr lang="en-US" sz="2000" spc="-18" dirty="0" smtClean="0">
                <a:solidFill>
                  <a:srgbClr val="FFFF00"/>
                </a:solidFill>
                <a:latin typeface="Calibri" panose="020F0502020204030204" pitchFamily="34" charset="0"/>
              </a:rPr>
              <a:t>SEP</a:t>
            </a:r>
            <a:endParaRPr lang="en-US" sz="2000" spc="-18" dirty="0">
              <a:solidFill>
                <a:srgbClr val="FFFF00"/>
              </a:solidFill>
              <a:latin typeface="Calibri" panose="020F0502020204030204" pitchFamily="34" charset="0"/>
            </a:endParaRPr>
          </a:p>
        </p:txBody>
      </p:sp>
      <p:cxnSp>
        <p:nvCxnSpPr>
          <p:cNvPr id="11" name="Straight Connector 10"/>
          <p:cNvCxnSpPr/>
          <p:nvPr/>
        </p:nvCxnSpPr>
        <p:spPr>
          <a:xfrm>
            <a:off x="2059415" y="2174588"/>
            <a:ext cx="0" cy="11959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9" name="OTLSHAPE_M_52743de8bb6d4044896f473898fe9da7_Shape"/>
          <p:cNvSpPr/>
          <p:nvPr>
            <p:custDataLst>
              <p:tags r:id="rId57"/>
            </p:custDataLst>
          </p:nvPr>
        </p:nvSpPr>
        <p:spPr>
          <a:xfrm rot="16200000" flipH="1">
            <a:off x="1431125" y="3408002"/>
            <a:ext cx="317210" cy="308986"/>
          </a:xfrm>
          <a:prstGeom prst="flowChartMerge">
            <a:avLst/>
          </a:prstGeom>
          <a:solidFill>
            <a:srgbClr val="2CF04D"/>
          </a:solidFill>
          <a:ln w="12700" cap="flat" cmpd="sng" algn="ctr">
            <a:solidFill>
              <a:srgbClr val="2CF04D"/>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F04D"/>
              </a:solidFill>
            </a:endParaRPr>
          </a:p>
        </p:txBody>
      </p:sp>
      <p:sp>
        <p:nvSpPr>
          <p:cNvPr id="70" name="OTLSHAPE_M_52743de8bb6d4044896f473898fe9da7_Shape"/>
          <p:cNvSpPr/>
          <p:nvPr>
            <p:custDataLst>
              <p:tags r:id="rId58"/>
            </p:custDataLst>
          </p:nvPr>
        </p:nvSpPr>
        <p:spPr>
          <a:xfrm rot="5400000" flipH="1">
            <a:off x="11125695" y="3471274"/>
            <a:ext cx="317210" cy="319517"/>
          </a:xfrm>
          <a:prstGeom prst="flowChartMerge">
            <a:avLst/>
          </a:prstGeom>
          <a:solidFill>
            <a:srgbClr val="FFC000"/>
          </a:solidFill>
          <a:ln w="12700" cap="flat" cmpd="sng" algn="ctr">
            <a:solidFill>
              <a:schemeClr val="accent3"/>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F04D"/>
              </a:solidFill>
            </a:endParaRPr>
          </a:p>
        </p:txBody>
      </p:sp>
      <p:sp>
        <p:nvSpPr>
          <p:cNvPr id="67" name="OTLSHAPE_TB_00000000000000000000000000000000_TimescaleInterval2"/>
          <p:cNvSpPr txBox="1"/>
          <p:nvPr>
            <p:custDataLst>
              <p:tags r:id="rId59"/>
            </p:custDataLst>
          </p:nvPr>
        </p:nvSpPr>
        <p:spPr>
          <a:xfrm>
            <a:off x="898791" y="3037896"/>
            <a:ext cx="355042" cy="201688"/>
          </a:xfrm>
          <a:prstGeom prst="rect">
            <a:avLst/>
          </a:prstGeom>
          <a:noFill/>
        </p:spPr>
        <p:txBody>
          <a:bodyPr vert="horz" wrap="none" lIns="0" tIns="0" rIns="0" bIns="0" rtlCol="0" anchor="ctr" anchorCtr="0">
            <a:noAutofit/>
          </a:bodyPr>
          <a:lstStyle/>
          <a:p>
            <a:r>
              <a:rPr lang="en-US" sz="2000" spc="-18" dirty="0" smtClean="0">
                <a:solidFill>
                  <a:srgbClr val="FFFF00"/>
                </a:solidFill>
                <a:latin typeface="Calibri" panose="020F0502020204030204" pitchFamily="34" charset="0"/>
              </a:rPr>
              <a:t>AUG</a:t>
            </a:r>
            <a:endParaRPr lang="en-US" sz="2000" spc="-18" dirty="0">
              <a:solidFill>
                <a:srgbClr val="FFFF00"/>
              </a:solidFill>
              <a:latin typeface="Calibri" panose="020F0502020204030204" pitchFamily="34" charset="0"/>
            </a:endParaRPr>
          </a:p>
        </p:txBody>
      </p:sp>
      <p:sp>
        <p:nvSpPr>
          <p:cNvPr id="68" name="OTLSHAPE_TB_00000000000000000000000000000000_TimescaleInterval2"/>
          <p:cNvSpPr txBox="1"/>
          <p:nvPr>
            <p:custDataLst>
              <p:tags r:id="rId60"/>
            </p:custDataLst>
          </p:nvPr>
        </p:nvSpPr>
        <p:spPr>
          <a:xfrm>
            <a:off x="1551855" y="3025725"/>
            <a:ext cx="320274" cy="255462"/>
          </a:xfrm>
          <a:prstGeom prst="rect">
            <a:avLst/>
          </a:prstGeom>
          <a:noFill/>
        </p:spPr>
        <p:txBody>
          <a:bodyPr vert="horz" wrap="none" lIns="0" tIns="0" rIns="0" bIns="0" rtlCol="0" anchor="ctr" anchorCtr="0">
            <a:noAutofit/>
          </a:bodyPr>
          <a:lstStyle/>
          <a:p>
            <a:r>
              <a:rPr lang="en-US" sz="2000" spc="-18" dirty="0" smtClean="0">
                <a:solidFill>
                  <a:srgbClr val="FFFF00"/>
                </a:solidFill>
                <a:latin typeface="Calibri" panose="020F0502020204030204" pitchFamily="34" charset="0"/>
              </a:rPr>
              <a:t>SEP</a:t>
            </a:r>
            <a:endParaRPr lang="en-US" sz="2000" spc="-18" dirty="0">
              <a:solidFill>
                <a:srgbClr val="FFFF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61669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64" name="OTLSHAPE_M_6a283b367375415b92b0e5fc4e16a0cc_Connector1"/>
          <p:cNvCxnSpPr/>
          <p:nvPr>
            <p:custDataLst>
              <p:tags r:id="rId2"/>
            </p:custDataLst>
          </p:nvPr>
        </p:nvCxnSpPr>
        <p:spPr>
          <a:xfrm>
            <a:off x="9267926" y="1215707"/>
            <a:ext cx="0" cy="1762444"/>
          </a:xfrm>
          <a:prstGeom prst="line">
            <a:avLst/>
          </a:prstGeom>
          <a:ln w="2857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38" name="OTLSHAPE_TB_00000000000000000000000000000000_LeftEndCaps"/>
          <p:cNvSpPr txBox="1"/>
          <p:nvPr>
            <p:custDataLst>
              <p:tags r:id="rId3"/>
            </p:custDataLst>
          </p:nvPr>
        </p:nvSpPr>
        <p:spPr>
          <a:xfrm>
            <a:off x="165555" y="2920485"/>
            <a:ext cx="591059" cy="369332"/>
          </a:xfrm>
          <a:prstGeom prst="rect">
            <a:avLst/>
          </a:prstGeom>
          <a:noFill/>
        </p:spPr>
        <p:txBody>
          <a:bodyPr vert="horz" wrap="none" lIns="0" tIns="0" rIns="0" bIns="0" rtlCol="0" anchor="ctr" anchorCtr="0">
            <a:spAutoFit/>
          </a:bodyPr>
          <a:lstStyle/>
          <a:p>
            <a:pPr algn="ctr"/>
            <a:r>
              <a:rPr lang="en-US" spc="-36" dirty="0" smtClean="0">
                <a:latin typeface="Corbel" panose="020B0503020204020204" pitchFamily="34" charset="0"/>
              </a:rPr>
              <a:t>2019</a:t>
            </a:r>
            <a:endParaRPr lang="en-US" spc="-36" dirty="0">
              <a:latin typeface="Corbel" panose="020B0503020204020204" pitchFamily="34" charset="0"/>
            </a:endParaRPr>
          </a:p>
        </p:txBody>
      </p:sp>
      <p:sp>
        <p:nvSpPr>
          <p:cNvPr id="9139" name="OTLSHAPE_TB_00000000000000000000000000000000_RightEndCaps"/>
          <p:cNvSpPr txBox="1"/>
          <p:nvPr>
            <p:custDataLst>
              <p:tags r:id="rId4"/>
            </p:custDataLst>
          </p:nvPr>
        </p:nvSpPr>
        <p:spPr>
          <a:xfrm>
            <a:off x="11407137" y="2920485"/>
            <a:ext cx="595036" cy="369332"/>
          </a:xfrm>
          <a:prstGeom prst="rect">
            <a:avLst/>
          </a:prstGeom>
          <a:noFill/>
        </p:spPr>
        <p:txBody>
          <a:bodyPr vert="horz" wrap="none" lIns="0" tIns="0" rIns="0" bIns="0" rtlCol="0" anchor="ctr" anchorCtr="0">
            <a:spAutoFit/>
          </a:bodyPr>
          <a:lstStyle/>
          <a:p>
            <a:pPr algn="ctr"/>
            <a:r>
              <a:rPr lang="en-US" spc="-36" dirty="0" smtClean="0">
                <a:latin typeface="Corbel" panose="020B0503020204020204" pitchFamily="34" charset="0"/>
              </a:rPr>
              <a:t>2020</a:t>
            </a:r>
            <a:endParaRPr lang="en-US" spc="-36" dirty="0">
              <a:latin typeface="Corbel" panose="020B0503020204020204" pitchFamily="34" charset="0"/>
            </a:endParaRPr>
          </a:p>
        </p:txBody>
      </p:sp>
      <p:sp>
        <p:nvSpPr>
          <p:cNvPr id="9140" name="OTLSHAPE_TB_00000000000000000000000000000000_ScaleContainer"/>
          <p:cNvSpPr/>
          <p:nvPr>
            <p:custDataLst>
              <p:tags r:id="rId5"/>
            </p:custDataLst>
          </p:nvPr>
        </p:nvSpPr>
        <p:spPr>
          <a:xfrm>
            <a:off x="897845" y="2874245"/>
            <a:ext cx="10460260" cy="444500"/>
          </a:xfrm>
          <a:prstGeom prst="roundRect">
            <a:avLst>
              <a:gd name="adj" fmla="val 100000"/>
            </a:avLst>
          </a:prstGeom>
          <a:gradFill flip="none" rotWithShape="1">
            <a:gsLst>
              <a:gs pos="0">
                <a:srgbClr val="44546A"/>
              </a:gs>
              <a:gs pos="0">
                <a:schemeClr val="dk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41" name="OTLSHAPE_TB_00000000000000000000000000000000_ElapsedTime" hidden="1"/>
          <p:cNvSpPr/>
          <p:nvPr>
            <p:custDataLst>
              <p:tags r:id="rId6"/>
            </p:custDataLst>
          </p:nvPr>
        </p:nvSpPr>
        <p:spPr>
          <a:xfrm>
            <a:off x="0" y="0"/>
            <a:ext cx="0" cy="0"/>
          </a:xfrm>
          <a:prstGeom prst="roundRect">
            <a:avLst>
              <a:gd name="adj" fmla="val 100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2" name="OTLSHAPE_TB_00000000000000000000000000000000_TodayMarkerShape" hidden="1"/>
          <p:cNvSpPr/>
          <p:nvPr>
            <p:custDataLst>
              <p:tags r:id="rId7"/>
            </p:custDataLst>
          </p:nvPr>
        </p:nvSpPr>
        <p:spPr>
          <a:xfrm>
            <a:off x="916967" y="3295650"/>
            <a:ext cx="108829"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3" name="OTLSHAPE_TB_00000000000000000000000000000000_TodayMarkerText" hidden="1"/>
          <p:cNvSpPr txBox="1"/>
          <p:nvPr>
            <p:custDataLst>
              <p:tags r:id="rId8"/>
            </p:custDataLst>
          </p:nvPr>
        </p:nvSpPr>
        <p:spPr>
          <a:xfrm>
            <a:off x="971382" y="3422651"/>
            <a:ext cx="254812" cy="123111"/>
          </a:xfrm>
          <a:prstGeom prst="rect">
            <a:avLst/>
          </a:prstGeom>
          <a:noFill/>
        </p:spPr>
        <p:txBody>
          <a:bodyPr vert="horz" wrap="none" lIns="0" tIns="0" rIns="0" bIns="0" rtlCol="0" anchor="ctr" anchorCtr="0">
            <a:spAutoFit/>
          </a:bodyPr>
          <a:lstStyle/>
          <a:p>
            <a:pPr algn="ctr"/>
            <a:r>
              <a:rPr lang="en-US" sz="800" smtClean="0">
                <a:solidFill>
                  <a:schemeClr val="dk1"/>
                </a:solidFill>
                <a:latin typeface="Calibri" panose="020F0502020204030204" pitchFamily="34" charset="0"/>
              </a:rPr>
              <a:t>Today</a:t>
            </a:r>
            <a:endParaRPr lang="en-US" sz="800">
              <a:solidFill>
                <a:schemeClr val="dk1"/>
              </a:solidFill>
              <a:latin typeface="Calibri" panose="020F0502020204030204" pitchFamily="34" charset="0"/>
            </a:endParaRPr>
          </a:p>
        </p:txBody>
      </p:sp>
      <p:sp>
        <p:nvSpPr>
          <p:cNvPr id="9144" name="OTLSHAPE_TB_00000000000000000000000000000000_TimescaleInterval1"/>
          <p:cNvSpPr txBox="1"/>
          <p:nvPr>
            <p:custDataLst>
              <p:tags r:id="rId9"/>
            </p:custDataLst>
          </p:nvPr>
        </p:nvSpPr>
        <p:spPr>
          <a:xfrm>
            <a:off x="9389318" y="3080606"/>
            <a:ext cx="268080" cy="186055"/>
          </a:xfrm>
          <a:prstGeom prst="rect">
            <a:avLst/>
          </a:prstGeom>
          <a:noFill/>
        </p:spPr>
        <p:txBody>
          <a:bodyPr vert="horz" wrap="none" lIns="0" tIns="0" rIns="0" bIns="0" rtlCol="0" anchor="ctr" anchorCtr="0">
            <a:noAutofit/>
          </a:bodyPr>
          <a:lstStyle/>
          <a:p>
            <a:r>
              <a:rPr lang="en-US" sz="2000" spc="-18" dirty="0" smtClean="0">
                <a:solidFill>
                  <a:srgbClr val="FFFF00"/>
                </a:solidFill>
                <a:latin typeface="Calibri" panose="020F0502020204030204" pitchFamily="34" charset="0"/>
              </a:rPr>
              <a:t>JUL</a:t>
            </a:r>
            <a:endParaRPr lang="en-US" sz="2000" spc="-18" dirty="0">
              <a:solidFill>
                <a:srgbClr val="FFFF00"/>
              </a:solidFill>
              <a:latin typeface="Calibri" panose="020F0502020204030204" pitchFamily="34" charset="0"/>
            </a:endParaRPr>
          </a:p>
        </p:txBody>
      </p:sp>
      <p:sp>
        <p:nvSpPr>
          <p:cNvPr id="9146" name="OTLSHAPE_TB_00000000000000000000000000000000_TimescaleInterval2"/>
          <p:cNvSpPr txBox="1"/>
          <p:nvPr>
            <p:custDataLst>
              <p:tags r:id="rId10"/>
            </p:custDataLst>
          </p:nvPr>
        </p:nvSpPr>
        <p:spPr>
          <a:xfrm>
            <a:off x="10046424" y="3058980"/>
            <a:ext cx="355042" cy="201688"/>
          </a:xfrm>
          <a:prstGeom prst="rect">
            <a:avLst/>
          </a:prstGeom>
          <a:noFill/>
        </p:spPr>
        <p:txBody>
          <a:bodyPr vert="horz" wrap="none" lIns="0" tIns="0" rIns="0" bIns="0" rtlCol="0" anchor="ctr" anchorCtr="0">
            <a:noAutofit/>
          </a:bodyPr>
          <a:lstStyle/>
          <a:p>
            <a:r>
              <a:rPr lang="en-US" sz="2000" spc="-18" dirty="0" smtClean="0">
                <a:solidFill>
                  <a:srgbClr val="FFFF00"/>
                </a:solidFill>
                <a:latin typeface="Calibri" panose="020F0502020204030204" pitchFamily="34" charset="0"/>
              </a:rPr>
              <a:t>AUG</a:t>
            </a:r>
            <a:endParaRPr lang="en-US" sz="2000" spc="-18" dirty="0">
              <a:solidFill>
                <a:srgbClr val="FFFF00"/>
              </a:solidFill>
              <a:latin typeface="Calibri" panose="020F0502020204030204" pitchFamily="34" charset="0"/>
            </a:endParaRPr>
          </a:p>
        </p:txBody>
      </p:sp>
      <p:cxnSp>
        <p:nvCxnSpPr>
          <p:cNvPr id="9147" name="OTLSHAPE_TB_00000000000000000000000000000000_Separator2"/>
          <p:cNvCxnSpPr/>
          <p:nvPr>
            <p:custDataLst>
              <p:tags r:id="rId11"/>
            </p:custDataLst>
          </p:nvPr>
        </p:nvCxnSpPr>
        <p:spPr>
          <a:xfrm>
            <a:off x="2587496" y="2538792"/>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50" name="OTLSHAPE_TB_00000000000000000000000000000000_TimescaleInterval4"/>
          <p:cNvSpPr txBox="1"/>
          <p:nvPr>
            <p:custDataLst>
              <p:tags r:id="rId12"/>
            </p:custDataLst>
          </p:nvPr>
        </p:nvSpPr>
        <p:spPr>
          <a:xfrm>
            <a:off x="2238985" y="3069126"/>
            <a:ext cx="285063" cy="191543"/>
          </a:xfrm>
          <a:prstGeom prst="rect">
            <a:avLst/>
          </a:prstGeom>
          <a:noFill/>
        </p:spPr>
        <p:txBody>
          <a:bodyPr vert="horz" wrap="none" lIns="0" tIns="0" rIns="0" bIns="0" rtlCol="0" anchor="ctr" anchorCtr="0">
            <a:noAutofit/>
          </a:bodyPr>
          <a:lstStyle/>
          <a:p>
            <a:r>
              <a:rPr lang="en-US" sz="2000" spc="-20" dirty="0" smtClean="0">
                <a:solidFill>
                  <a:srgbClr val="2CF04D"/>
                </a:solidFill>
                <a:latin typeface="Calibri" panose="020F0502020204030204" pitchFamily="34" charset="0"/>
              </a:rPr>
              <a:t>OCT</a:t>
            </a:r>
            <a:endParaRPr lang="en-US" sz="2000" spc="-20" dirty="0">
              <a:solidFill>
                <a:srgbClr val="2CF04D"/>
              </a:solidFill>
              <a:latin typeface="Calibri" panose="020F0502020204030204" pitchFamily="34" charset="0"/>
            </a:endParaRPr>
          </a:p>
        </p:txBody>
      </p:sp>
      <p:sp>
        <p:nvSpPr>
          <p:cNvPr id="9152" name="OTLSHAPE_TB_00000000000000000000000000000000_TimescaleInterval5"/>
          <p:cNvSpPr txBox="1"/>
          <p:nvPr>
            <p:custDataLst>
              <p:tags r:id="rId13"/>
            </p:custDataLst>
          </p:nvPr>
        </p:nvSpPr>
        <p:spPr>
          <a:xfrm>
            <a:off x="2838343" y="3057119"/>
            <a:ext cx="266933" cy="248028"/>
          </a:xfrm>
          <a:prstGeom prst="rect">
            <a:avLst/>
          </a:prstGeom>
          <a:noFill/>
        </p:spPr>
        <p:txBody>
          <a:bodyPr vert="horz" wrap="none" lIns="0" tIns="0" rIns="0" bIns="0" rtlCol="0" anchor="ctr" anchorCtr="0">
            <a:noAutofit/>
          </a:bodyPr>
          <a:lstStyle/>
          <a:p>
            <a:r>
              <a:rPr lang="en-US" sz="2000" spc="-18" dirty="0" smtClean="0">
                <a:solidFill>
                  <a:srgbClr val="2CF04D"/>
                </a:solidFill>
                <a:latin typeface="Calibri" panose="020F0502020204030204" pitchFamily="34" charset="0"/>
              </a:rPr>
              <a:t>NOV</a:t>
            </a:r>
            <a:endParaRPr lang="en-US" sz="2000" spc="-18" dirty="0">
              <a:solidFill>
                <a:srgbClr val="2CF04D"/>
              </a:solidFill>
              <a:latin typeface="Calibri" panose="020F0502020204030204" pitchFamily="34" charset="0"/>
            </a:endParaRPr>
          </a:p>
        </p:txBody>
      </p:sp>
      <p:sp>
        <p:nvSpPr>
          <p:cNvPr id="9154" name="OTLSHAPE_TB_00000000000000000000000000000000_TimescaleInterval6"/>
          <p:cNvSpPr txBox="1"/>
          <p:nvPr>
            <p:custDataLst>
              <p:tags r:id="rId14"/>
            </p:custDataLst>
          </p:nvPr>
        </p:nvSpPr>
        <p:spPr>
          <a:xfrm>
            <a:off x="3648652" y="3041651"/>
            <a:ext cx="359620" cy="263497"/>
          </a:xfrm>
          <a:prstGeom prst="rect">
            <a:avLst/>
          </a:prstGeom>
          <a:noFill/>
        </p:spPr>
        <p:txBody>
          <a:bodyPr vert="horz" wrap="none" lIns="0" tIns="0" rIns="0" bIns="0" rtlCol="0" anchor="ctr" anchorCtr="0">
            <a:noAutofit/>
          </a:bodyPr>
          <a:lstStyle/>
          <a:p>
            <a:r>
              <a:rPr lang="en-US" sz="2000" spc="-22" dirty="0" smtClean="0">
                <a:solidFill>
                  <a:srgbClr val="2CF04D"/>
                </a:solidFill>
                <a:latin typeface="Calibri" panose="020F0502020204030204" pitchFamily="34" charset="0"/>
              </a:rPr>
              <a:t>DEC</a:t>
            </a:r>
            <a:endParaRPr lang="en-US" sz="2000" spc="-22" dirty="0">
              <a:solidFill>
                <a:srgbClr val="2CF04D"/>
              </a:solidFill>
              <a:latin typeface="Calibri" panose="020F0502020204030204" pitchFamily="34" charset="0"/>
            </a:endParaRPr>
          </a:p>
        </p:txBody>
      </p:sp>
      <p:sp>
        <p:nvSpPr>
          <p:cNvPr id="9156" name="OTLSHAPE_TB_00000000000000000000000000000000_TimescaleInterval7"/>
          <p:cNvSpPr txBox="1"/>
          <p:nvPr>
            <p:custDataLst>
              <p:tags r:id="rId15"/>
            </p:custDataLst>
          </p:nvPr>
        </p:nvSpPr>
        <p:spPr>
          <a:xfrm>
            <a:off x="4474297" y="3057120"/>
            <a:ext cx="468959" cy="263497"/>
          </a:xfrm>
          <a:prstGeom prst="rect">
            <a:avLst/>
          </a:prstGeom>
          <a:noFill/>
        </p:spPr>
        <p:txBody>
          <a:bodyPr vert="horz" wrap="none" lIns="0" tIns="0" rIns="0" bIns="0" rtlCol="0" anchor="ctr" anchorCtr="0">
            <a:noAutofit/>
          </a:bodyPr>
          <a:lstStyle/>
          <a:p>
            <a:r>
              <a:rPr lang="en-US" sz="2000" spc="-20" dirty="0" smtClean="0">
                <a:solidFill>
                  <a:srgbClr val="2CF04D"/>
                </a:solidFill>
                <a:latin typeface="Calibri" panose="020F0502020204030204" pitchFamily="34" charset="0"/>
              </a:rPr>
              <a:t>JAN</a:t>
            </a:r>
            <a:endParaRPr lang="en-US" sz="2000" spc="-20" dirty="0">
              <a:solidFill>
                <a:srgbClr val="2CF04D"/>
              </a:solidFill>
              <a:latin typeface="Calibri" panose="020F0502020204030204" pitchFamily="34" charset="0"/>
            </a:endParaRPr>
          </a:p>
        </p:txBody>
      </p:sp>
      <p:cxnSp>
        <p:nvCxnSpPr>
          <p:cNvPr id="9159" name="OTLSHAPE_TB_00000000000000000000000000000000_Separator8"/>
          <p:cNvCxnSpPr/>
          <p:nvPr>
            <p:custDataLst>
              <p:tags r:id="rId16"/>
            </p:custDataLst>
          </p:nvPr>
        </p:nvCxnSpPr>
        <p:spPr>
          <a:xfrm flipH="1" flipV="1">
            <a:off x="8432363" y="3600450"/>
            <a:ext cx="523324" cy="189188"/>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60" name="OTLSHAPE_TB_00000000000000000000000000000000_TimescaleInterval9"/>
          <p:cNvSpPr txBox="1"/>
          <p:nvPr>
            <p:custDataLst>
              <p:tags r:id="rId17"/>
            </p:custDataLst>
          </p:nvPr>
        </p:nvSpPr>
        <p:spPr>
          <a:xfrm>
            <a:off x="6249440" y="3090616"/>
            <a:ext cx="304876" cy="186055"/>
          </a:xfrm>
          <a:prstGeom prst="rect">
            <a:avLst/>
          </a:prstGeom>
          <a:noFill/>
        </p:spPr>
        <p:txBody>
          <a:bodyPr vert="horz" wrap="none" lIns="0" tIns="0" rIns="0" bIns="0" rtlCol="0" anchor="ctr" anchorCtr="0">
            <a:noAutofit/>
          </a:bodyPr>
          <a:lstStyle/>
          <a:p>
            <a:r>
              <a:rPr lang="en-US" sz="2000" spc="-20" dirty="0" smtClean="0">
                <a:solidFill>
                  <a:srgbClr val="2CF04D"/>
                </a:solidFill>
                <a:latin typeface="Calibri" panose="020F0502020204030204" pitchFamily="34" charset="0"/>
              </a:rPr>
              <a:t>MAR</a:t>
            </a:r>
            <a:endParaRPr lang="en-US" sz="2000" spc="-20" dirty="0">
              <a:solidFill>
                <a:srgbClr val="2CF04D"/>
              </a:solidFill>
              <a:latin typeface="Calibri" panose="020F0502020204030204" pitchFamily="34" charset="0"/>
            </a:endParaRPr>
          </a:p>
        </p:txBody>
      </p:sp>
      <p:sp>
        <p:nvSpPr>
          <p:cNvPr id="9168" name="OTLSHAPE_M_52743de8bb6d4044896f473898fe9da7_Title"/>
          <p:cNvSpPr txBox="1"/>
          <p:nvPr>
            <p:custDataLst>
              <p:tags r:id="rId18"/>
            </p:custDataLst>
          </p:nvPr>
        </p:nvSpPr>
        <p:spPr>
          <a:xfrm>
            <a:off x="1787231" y="3456850"/>
            <a:ext cx="1937191" cy="307777"/>
          </a:xfrm>
          <a:prstGeom prst="rect">
            <a:avLst/>
          </a:prstGeom>
          <a:noFill/>
        </p:spPr>
        <p:txBody>
          <a:bodyPr vert="horz" wrap="square" lIns="0" tIns="0" rIns="0" bIns="0" rtlCol="0" anchor="ctr" anchorCtr="0">
            <a:spAutoFit/>
          </a:bodyPr>
          <a:lstStyle/>
          <a:p>
            <a:r>
              <a:rPr lang="en-US" sz="2000" b="1" spc="-6" dirty="0" smtClean="0">
                <a:solidFill>
                  <a:srgbClr val="2CF04D"/>
                </a:solidFill>
                <a:latin typeface="Calibri" panose="020F0502020204030204" pitchFamily="34" charset="0"/>
              </a:rPr>
              <a:t>FY BEGINS OCT 1</a:t>
            </a:r>
            <a:endParaRPr lang="en-US" sz="2000" b="1" spc="-6" dirty="0">
              <a:solidFill>
                <a:srgbClr val="2CF04D"/>
              </a:solidFill>
              <a:latin typeface="Calibri" panose="020F0502020204030204" pitchFamily="34" charset="0"/>
            </a:endParaRPr>
          </a:p>
        </p:txBody>
      </p:sp>
      <p:sp>
        <p:nvSpPr>
          <p:cNvPr id="9170" name="OTLSHAPE_M_52743de8bb6d4044896f473898fe9da7_Shape"/>
          <p:cNvSpPr/>
          <p:nvPr>
            <p:custDataLst>
              <p:tags r:id="rId19"/>
            </p:custDataLst>
          </p:nvPr>
        </p:nvSpPr>
        <p:spPr>
          <a:xfrm rot="16200000" flipH="1">
            <a:off x="1406649" y="3432478"/>
            <a:ext cx="366162" cy="308986"/>
          </a:xfrm>
          <a:prstGeom prst="flowChartMerge">
            <a:avLst/>
          </a:prstGeom>
          <a:solidFill>
            <a:srgbClr val="2CF04D"/>
          </a:solidFill>
          <a:ln w="12700" cap="flat" cmpd="sng" algn="ctr">
            <a:solidFill>
              <a:srgbClr val="2CF04D"/>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F04D"/>
              </a:solidFill>
            </a:endParaRPr>
          </a:p>
        </p:txBody>
      </p:sp>
      <p:sp>
        <p:nvSpPr>
          <p:cNvPr id="9171" name="OTLSHAPE_M_a54bc827b05146d18b559f618723e2b4_Title"/>
          <p:cNvSpPr txBox="1"/>
          <p:nvPr>
            <p:custDataLst>
              <p:tags r:id="rId20"/>
            </p:custDataLst>
          </p:nvPr>
        </p:nvSpPr>
        <p:spPr>
          <a:xfrm>
            <a:off x="897845" y="1579384"/>
            <a:ext cx="2323140" cy="615553"/>
          </a:xfrm>
          <a:prstGeom prst="rect">
            <a:avLst/>
          </a:prstGeom>
          <a:noFill/>
          <a:ln w="19050">
            <a:solidFill>
              <a:srgbClr val="0070C0"/>
            </a:solidFill>
          </a:ln>
        </p:spPr>
        <p:txBody>
          <a:bodyPr vert="horz" wrap="square" lIns="0" tIns="0" rIns="0" bIns="0" rtlCol="0" anchor="ctr" anchorCtr="0">
            <a:spAutoFit/>
          </a:bodyPr>
          <a:lstStyle/>
          <a:p>
            <a:pPr algn="ctr"/>
            <a:r>
              <a:rPr lang="en-US" sz="2000" b="1" spc="-6" dirty="0" smtClean="0">
                <a:solidFill>
                  <a:srgbClr val="0070C0"/>
                </a:solidFill>
                <a:latin typeface="Calibri" panose="020F0502020204030204" pitchFamily="34" charset="0"/>
              </a:rPr>
              <a:t>NEW FY ALLOCATION STARTS OCT 1 </a:t>
            </a:r>
            <a:endParaRPr lang="en-US" sz="2000" b="1" spc="-6" dirty="0">
              <a:solidFill>
                <a:srgbClr val="0070C0"/>
              </a:solidFill>
              <a:latin typeface="Calibri" panose="020F0502020204030204" pitchFamily="34" charset="0"/>
            </a:endParaRPr>
          </a:p>
        </p:txBody>
      </p:sp>
      <p:sp>
        <p:nvSpPr>
          <p:cNvPr id="9177" name="OTLSHAPE_M_6a283b367375415b92b0e5fc4e16a0cc_Title"/>
          <p:cNvSpPr txBox="1"/>
          <p:nvPr>
            <p:custDataLst>
              <p:tags r:id="rId21"/>
            </p:custDataLst>
          </p:nvPr>
        </p:nvSpPr>
        <p:spPr>
          <a:xfrm>
            <a:off x="9277211" y="1099621"/>
            <a:ext cx="1961670" cy="1231106"/>
          </a:xfrm>
          <a:prstGeom prst="rect">
            <a:avLst/>
          </a:prstGeom>
          <a:noFill/>
          <a:ln>
            <a:solidFill>
              <a:schemeClr val="accent2"/>
            </a:solidFill>
          </a:ln>
        </p:spPr>
        <p:txBody>
          <a:bodyPr vert="horz" wrap="square" lIns="0" tIns="0" rIns="0" bIns="0" rtlCol="0" anchor="ctr" anchorCtr="0">
            <a:spAutoFit/>
          </a:bodyPr>
          <a:lstStyle/>
          <a:p>
            <a:pPr algn="ctr"/>
            <a:r>
              <a:rPr lang="en-US" sz="2000" b="1" spc="-6" dirty="0" smtClean="0">
                <a:solidFill>
                  <a:srgbClr val="FF0000"/>
                </a:solidFill>
                <a:latin typeface="Calibri" panose="020F0502020204030204" pitchFamily="34" charset="0"/>
              </a:rPr>
              <a:t>Schools must retain some funds for any FFVP in New SY till Sep 30</a:t>
            </a:r>
            <a:endParaRPr lang="en-US" sz="2000" b="1" spc="-6" dirty="0">
              <a:solidFill>
                <a:srgbClr val="FF0000"/>
              </a:solidFill>
              <a:latin typeface="Calibri" panose="020F0502020204030204" pitchFamily="34" charset="0"/>
            </a:endParaRPr>
          </a:p>
        </p:txBody>
      </p:sp>
      <p:sp>
        <p:nvSpPr>
          <p:cNvPr id="9178" name="OTLSHAPE_M_6a283b367375415b92b0e5fc4e16a0cc_Date" hidden="1"/>
          <p:cNvSpPr txBox="1"/>
          <p:nvPr>
            <p:custDataLst>
              <p:tags r:id="rId22"/>
            </p:custDataLst>
          </p:nvPr>
        </p:nvSpPr>
        <p:spPr>
          <a:xfrm>
            <a:off x="8045113" y="2439591"/>
            <a:ext cx="0" cy="615553"/>
          </a:xfrm>
          <a:prstGeom prst="rect">
            <a:avLst/>
          </a:prstGeom>
          <a:noFill/>
        </p:spPr>
        <p:txBody>
          <a:bodyPr vert="horz" wrap="square" lIns="0" tIns="0" rIns="0" bIns="0" rtlCol="0" anchor="ctr" anchorCtr="0">
            <a:spAutoFit/>
          </a:bodyPr>
          <a:lstStyle/>
          <a:p>
            <a:pPr algn="ctr"/>
            <a:r>
              <a:rPr lang="en-US" sz="800" smtClean="0">
                <a:solidFill>
                  <a:srgbClr val="D1282E"/>
                </a:solidFill>
                <a:latin typeface="Calibri" panose="020F0502020204030204" pitchFamily="34" charset="0"/>
              </a:rPr>
              <a:t>Nov 7</a:t>
            </a:r>
            <a:endParaRPr lang="en-US" sz="800">
              <a:solidFill>
                <a:srgbClr val="D1282E"/>
              </a:solidFill>
              <a:latin typeface="Calibri" panose="020F0502020204030204" pitchFamily="34" charset="0"/>
            </a:endParaRPr>
          </a:p>
        </p:txBody>
      </p:sp>
      <p:sp>
        <p:nvSpPr>
          <p:cNvPr id="9181" name="OTLSHAPE_M_7b0996464ffd4cd3a3b383ab1ba22438_Date" hidden="1"/>
          <p:cNvSpPr txBox="1"/>
          <p:nvPr>
            <p:custDataLst>
              <p:tags r:id="rId23"/>
            </p:custDataLst>
          </p:nvPr>
        </p:nvSpPr>
        <p:spPr>
          <a:xfrm>
            <a:off x="9637629" y="2730664"/>
            <a:ext cx="0" cy="738664"/>
          </a:xfrm>
          <a:prstGeom prst="rect">
            <a:avLst/>
          </a:prstGeom>
          <a:noFill/>
        </p:spPr>
        <p:txBody>
          <a:bodyPr vert="horz" wrap="square" lIns="0" tIns="0" rIns="0" bIns="0" rtlCol="0" anchor="ctr" anchorCtr="0">
            <a:spAutoFit/>
          </a:bodyPr>
          <a:lstStyle/>
          <a:p>
            <a:pPr algn="ctr"/>
            <a:r>
              <a:rPr lang="en-US" sz="800" smtClean="0">
                <a:solidFill>
                  <a:srgbClr val="D1282E"/>
                </a:solidFill>
                <a:latin typeface="Calibri" panose="020F0502020204030204" pitchFamily="34" charset="0"/>
              </a:rPr>
              <a:t>Dec 20</a:t>
            </a:r>
            <a:endParaRPr lang="en-US" sz="800">
              <a:solidFill>
                <a:srgbClr val="D1282E"/>
              </a:solidFill>
              <a:latin typeface="Calibri" panose="020F0502020204030204" pitchFamily="34" charset="0"/>
            </a:endParaRPr>
          </a:p>
        </p:txBody>
      </p:sp>
      <p:sp>
        <p:nvSpPr>
          <p:cNvPr id="9184" name="OTLSHAPE_M_7f583de0854a4cacb89837f3a379bb4a_Date"/>
          <p:cNvSpPr txBox="1"/>
          <p:nvPr>
            <p:custDataLst>
              <p:tags r:id="rId24"/>
            </p:custDataLst>
          </p:nvPr>
        </p:nvSpPr>
        <p:spPr>
          <a:xfrm>
            <a:off x="9308458" y="3462275"/>
            <a:ext cx="1930423" cy="307777"/>
          </a:xfrm>
          <a:prstGeom prst="rect">
            <a:avLst/>
          </a:prstGeom>
          <a:noFill/>
        </p:spPr>
        <p:txBody>
          <a:bodyPr vert="horz" wrap="square" lIns="0" tIns="0" rIns="0" bIns="0" rtlCol="0" anchor="ctr" anchorCtr="0">
            <a:spAutoFit/>
          </a:bodyPr>
          <a:lstStyle/>
          <a:p>
            <a:pPr algn="ctr"/>
            <a:r>
              <a:rPr lang="en-US" sz="2000" b="1" spc="-6" dirty="0" smtClean="0">
                <a:solidFill>
                  <a:schemeClr val="accent3"/>
                </a:solidFill>
                <a:latin typeface="Calibri" panose="020F0502020204030204" pitchFamily="34" charset="0"/>
              </a:rPr>
              <a:t>FY ENDS SEP 30</a:t>
            </a:r>
            <a:endParaRPr lang="en-US" sz="2000" b="1" spc="-6" dirty="0">
              <a:solidFill>
                <a:schemeClr val="accent3"/>
              </a:solidFill>
              <a:latin typeface="Calibri" panose="020F0502020204030204" pitchFamily="34" charset="0"/>
            </a:endParaRPr>
          </a:p>
        </p:txBody>
      </p:sp>
      <p:sp>
        <p:nvSpPr>
          <p:cNvPr id="9187" name="OTLSHAPE_T_7c518fb37f2142bb8e0445920d0403b5_ShapePercentage" hidden="1"/>
          <p:cNvSpPr/>
          <p:nvPr>
            <p:custDataLst>
              <p:tags r:id="rId25"/>
            </p:custDataLst>
          </p:nvPr>
        </p:nvSpPr>
        <p:spPr>
          <a:xfrm>
            <a:off x="4119377" y="34988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8" name="OTLSHAPE_T_7c518fb37f2142bb8e0445920d0403b5_Duration" hidden="1"/>
          <p:cNvSpPr txBox="1"/>
          <p:nvPr>
            <p:custDataLst>
              <p:tags r:id="rId26"/>
            </p:custDataLst>
          </p:nvPr>
        </p:nvSpPr>
        <p:spPr>
          <a:xfrm>
            <a:off x="0" y="3498851"/>
            <a:ext cx="330114"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6 days</a:t>
            </a:r>
            <a:endParaRPr lang="en-US" sz="1000">
              <a:solidFill>
                <a:srgbClr val="C0504D"/>
              </a:solidFill>
              <a:latin typeface="Calibri" panose="020F0502020204030204" pitchFamily="34" charset="0"/>
            </a:endParaRPr>
          </a:p>
        </p:txBody>
      </p:sp>
      <p:sp>
        <p:nvSpPr>
          <p:cNvPr id="9189" name="OTLSHAPE_T_7c518fb37f2142bb8e0445920d0403b5_TextPercentage" hidden="1"/>
          <p:cNvSpPr txBox="1"/>
          <p:nvPr>
            <p:custDataLst>
              <p:tags r:id="rId27"/>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190" name="OTLSHAPE_T_7c518fb37f2142bb8e0445920d0403b5_StartDate" hidden="1"/>
          <p:cNvSpPr txBox="1"/>
          <p:nvPr>
            <p:custDataLst>
              <p:tags r:id="rId28"/>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191" name="OTLSHAPE_T_7c518fb37f2142bb8e0445920d0403b5_EndDate" hidden="1"/>
          <p:cNvSpPr txBox="1"/>
          <p:nvPr>
            <p:custDataLst>
              <p:tags r:id="rId29"/>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195" name="OTLSHAPE_T_be3ae38f60b3402d8a13f1e91eec41f5_ShapePercentage" hidden="1"/>
          <p:cNvSpPr/>
          <p:nvPr>
            <p:custDataLst>
              <p:tags r:id="rId30"/>
            </p:custDataLst>
          </p:nvPr>
        </p:nvSpPr>
        <p:spPr>
          <a:xfrm>
            <a:off x="4897117" y="37655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6" name="OTLSHAPE_T_be3ae38f60b3402d8a13f1e91eec41f5_Duration" hidden="1"/>
          <p:cNvSpPr txBox="1"/>
          <p:nvPr>
            <p:custDataLst>
              <p:tags r:id="rId31"/>
            </p:custDataLst>
          </p:nvPr>
        </p:nvSpPr>
        <p:spPr>
          <a:xfrm>
            <a:off x="0" y="3765551"/>
            <a:ext cx="393597"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18 days</a:t>
            </a:r>
            <a:endParaRPr lang="en-US" sz="1000">
              <a:solidFill>
                <a:srgbClr val="C0504D"/>
              </a:solidFill>
              <a:latin typeface="Calibri" panose="020F0502020204030204" pitchFamily="34" charset="0"/>
            </a:endParaRPr>
          </a:p>
        </p:txBody>
      </p:sp>
      <p:sp>
        <p:nvSpPr>
          <p:cNvPr id="9197" name="OTLSHAPE_T_be3ae38f60b3402d8a13f1e91eec41f5_TextPercentage" hidden="1"/>
          <p:cNvSpPr txBox="1"/>
          <p:nvPr>
            <p:custDataLst>
              <p:tags r:id="rId32"/>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198" name="OTLSHAPE_T_be3ae38f60b3402d8a13f1e91eec41f5_StartDate" hidden="1"/>
          <p:cNvSpPr txBox="1"/>
          <p:nvPr>
            <p:custDataLst>
              <p:tags r:id="rId33"/>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199" name="OTLSHAPE_T_be3ae38f60b3402d8a13f1e91eec41f5_EndDate" hidden="1"/>
          <p:cNvSpPr txBox="1"/>
          <p:nvPr>
            <p:custDataLst>
              <p:tags r:id="rId34"/>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01" name="OTLSHAPE_T_be3ae38f60b3402d8a13f1e91eec41f5_JoinedDate"/>
          <p:cNvSpPr txBox="1"/>
          <p:nvPr>
            <p:custDataLst>
              <p:tags r:id="rId35"/>
            </p:custDataLst>
          </p:nvPr>
        </p:nvSpPr>
        <p:spPr>
          <a:xfrm>
            <a:off x="3648652" y="4299693"/>
            <a:ext cx="4738237" cy="307777"/>
          </a:xfrm>
          <a:prstGeom prst="rect">
            <a:avLst/>
          </a:prstGeom>
          <a:noFill/>
        </p:spPr>
        <p:txBody>
          <a:bodyPr vert="horz" wrap="square" lIns="0" tIns="0" rIns="0" bIns="0" rtlCol="0" anchor="ctr" anchorCtr="0">
            <a:spAutoFit/>
          </a:bodyPr>
          <a:lstStyle/>
          <a:p>
            <a:r>
              <a:rPr lang="en-US" sz="2000" b="1" spc="-4" dirty="0" smtClean="0">
                <a:solidFill>
                  <a:srgbClr val="7F7F7F"/>
                </a:solidFill>
                <a:latin typeface="Calibri" panose="020F0502020204030204" pitchFamily="34" charset="0"/>
              </a:rPr>
              <a:t>OCTOBER -  MAY  SY 2019-20</a:t>
            </a:r>
            <a:endParaRPr lang="en-US" sz="2000" b="1" spc="-4" dirty="0">
              <a:solidFill>
                <a:srgbClr val="7F7F7F"/>
              </a:solidFill>
              <a:latin typeface="Calibri" panose="020F0502020204030204" pitchFamily="34" charset="0"/>
            </a:endParaRPr>
          </a:p>
        </p:txBody>
      </p:sp>
      <p:sp>
        <p:nvSpPr>
          <p:cNvPr id="9202" name="OTLSHAPE_T_9aa183d65df24b0c8fecd0a002471583_Shape"/>
          <p:cNvSpPr/>
          <p:nvPr>
            <p:custDataLst>
              <p:tags r:id="rId36"/>
            </p:custDataLst>
          </p:nvPr>
        </p:nvSpPr>
        <p:spPr>
          <a:xfrm>
            <a:off x="2059416" y="3879503"/>
            <a:ext cx="6327473" cy="249263"/>
          </a:xfrm>
          <a:prstGeom prst="roundRect">
            <a:avLst>
              <a:gd name="adj" fmla="val 100000"/>
            </a:avLst>
          </a:prstGeom>
          <a:solidFill>
            <a:srgbClr val="2CF04D"/>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3" name="OTLSHAPE_T_9aa183d65df24b0c8fecd0a002471583_ShapePercentage" hidden="1"/>
          <p:cNvSpPr/>
          <p:nvPr>
            <p:custDataLst>
              <p:tags r:id="rId37"/>
            </p:custDataLst>
          </p:nvPr>
        </p:nvSpPr>
        <p:spPr>
          <a:xfrm>
            <a:off x="4897117" y="40322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4" name="OTLSHAPE_T_9aa183d65df24b0c8fecd0a002471583_Duration" hidden="1"/>
          <p:cNvSpPr txBox="1"/>
          <p:nvPr>
            <p:custDataLst>
              <p:tags r:id="rId38"/>
            </p:custDataLst>
          </p:nvPr>
        </p:nvSpPr>
        <p:spPr>
          <a:xfrm>
            <a:off x="0" y="4032251"/>
            <a:ext cx="393597"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24 days</a:t>
            </a:r>
            <a:endParaRPr lang="en-US" sz="1000">
              <a:solidFill>
                <a:srgbClr val="C0504D"/>
              </a:solidFill>
              <a:latin typeface="Calibri" panose="020F0502020204030204" pitchFamily="34" charset="0"/>
            </a:endParaRPr>
          </a:p>
        </p:txBody>
      </p:sp>
      <p:sp>
        <p:nvSpPr>
          <p:cNvPr id="9205" name="OTLSHAPE_T_9aa183d65df24b0c8fecd0a002471583_TextPercentage" hidden="1"/>
          <p:cNvSpPr txBox="1"/>
          <p:nvPr>
            <p:custDataLst>
              <p:tags r:id="rId39"/>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206" name="OTLSHAPE_T_9aa183d65df24b0c8fecd0a002471583_StartDate" hidden="1"/>
          <p:cNvSpPr txBox="1"/>
          <p:nvPr>
            <p:custDataLst>
              <p:tags r:id="rId40"/>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07" name="OTLSHAPE_T_9aa183d65df24b0c8fecd0a002471583_EndDate" hidden="1"/>
          <p:cNvSpPr txBox="1"/>
          <p:nvPr>
            <p:custDataLst>
              <p:tags r:id="rId41"/>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11" name="OTLSHAPE_T_06a6a20021ea4acdac20b41f7b37b0dd_ShapePercentage" hidden="1"/>
          <p:cNvSpPr/>
          <p:nvPr>
            <p:custDataLst>
              <p:tags r:id="rId42"/>
            </p:custDataLst>
          </p:nvPr>
        </p:nvSpPr>
        <p:spPr>
          <a:xfrm>
            <a:off x="5785963" y="42989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2" name="OTLSHAPE_T_06a6a20021ea4acdac20b41f7b37b0dd_Duration" hidden="1"/>
          <p:cNvSpPr txBox="1"/>
          <p:nvPr>
            <p:custDataLst>
              <p:tags r:id="rId43"/>
            </p:custDataLst>
          </p:nvPr>
        </p:nvSpPr>
        <p:spPr>
          <a:xfrm>
            <a:off x="0" y="4298951"/>
            <a:ext cx="393597"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16 days</a:t>
            </a:r>
            <a:endParaRPr lang="en-US" sz="1000">
              <a:solidFill>
                <a:srgbClr val="C0504D"/>
              </a:solidFill>
              <a:latin typeface="Calibri" panose="020F0502020204030204" pitchFamily="34" charset="0"/>
            </a:endParaRPr>
          </a:p>
        </p:txBody>
      </p:sp>
      <p:sp>
        <p:nvSpPr>
          <p:cNvPr id="9213" name="OTLSHAPE_T_06a6a20021ea4acdac20b41f7b37b0dd_TextPercentage" hidden="1"/>
          <p:cNvSpPr txBox="1"/>
          <p:nvPr>
            <p:custDataLst>
              <p:tags r:id="rId44"/>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214" name="OTLSHAPE_T_06a6a20021ea4acdac20b41f7b37b0dd_StartDate" hidden="1"/>
          <p:cNvSpPr txBox="1"/>
          <p:nvPr>
            <p:custDataLst>
              <p:tags r:id="rId45"/>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15" name="OTLSHAPE_T_06a6a20021ea4acdac20b41f7b37b0dd_EndDate" hidden="1"/>
          <p:cNvSpPr txBox="1"/>
          <p:nvPr>
            <p:custDataLst>
              <p:tags r:id="rId46"/>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17" name="OTLSHAPE_T_06a6a20021ea4acdac20b41f7b37b0dd_JoinedDate"/>
          <p:cNvSpPr txBox="1"/>
          <p:nvPr>
            <p:custDataLst>
              <p:tags r:id="rId47"/>
            </p:custDataLst>
          </p:nvPr>
        </p:nvSpPr>
        <p:spPr>
          <a:xfrm>
            <a:off x="8581307" y="4281958"/>
            <a:ext cx="3455056" cy="307777"/>
          </a:xfrm>
          <a:prstGeom prst="rect">
            <a:avLst/>
          </a:prstGeom>
          <a:noFill/>
        </p:spPr>
        <p:txBody>
          <a:bodyPr vert="horz" wrap="square" lIns="0" tIns="0" rIns="0" bIns="0" rtlCol="0" anchor="ctr" anchorCtr="0">
            <a:spAutoFit/>
          </a:bodyPr>
          <a:lstStyle/>
          <a:p>
            <a:r>
              <a:rPr lang="en-US" sz="2000" b="1" spc="-4" dirty="0" smtClean="0">
                <a:solidFill>
                  <a:srgbClr val="7F7F7F"/>
                </a:solidFill>
                <a:latin typeface="Calibri" panose="020F0502020204030204" pitchFamily="34" charset="0"/>
              </a:rPr>
              <a:t>SY 2020-21 - AUGUST – SEP 30 </a:t>
            </a:r>
            <a:endParaRPr lang="en-US" sz="2000" b="1" spc="-4" dirty="0">
              <a:solidFill>
                <a:srgbClr val="7F7F7F"/>
              </a:solidFill>
              <a:latin typeface="Calibri" panose="020F0502020204030204" pitchFamily="34" charset="0"/>
            </a:endParaRPr>
          </a:p>
        </p:txBody>
      </p:sp>
      <p:sp>
        <p:nvSpPr>
          <p:cNvPr id="9218" name="OTLSHAPE_T_e6f5c918bdd649a1ac919cf22468a23b_Shape"/>
          <p:cNvSpPr/>
          <p:nvPr>
            <p:custDataLst>
              <p:tags r:id="rId48"/>
            </p:custDataLst>
          </p:nvPr>
        </p:nvSpPr>
        <p:spPr>
          <a:xfrm>
            <a:off x="9904412" y="3879503"/>
            <a:ext cx="1466782" cy="249263"/>
          </a:xfrm>
          <a:prstGeom prst="roundRect">
            <a:avLst>
              <a:gd name="adj" fmla="val 100000"/>
            </a:avLst>
          </a:prstGeom>
          <a:solidFill>
            <a:srgbClr val="FFFF00"/>
          </a:solidFill>
          <a:ln w="12700" cap="flat" cmpd="sng" algn="ctr">
            <a:solidFill>
              <a:srgbClr val="FF0000"/>
            </a:solid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OTLSHAPE_T_e6f5c918bdd649a1ac919cf22468a23b_ShapePercentage" hidden="1"/>
          <p:cNvSpPr/>
          <p:nvPr>
            <p:custDataLst>
              <p:tags r:id="rId49"/>
            </p:custDataLst>
          </p:nvPr>
        </p:nvSpPr>
        <p:spPr>
          <a:xfrm>
            <a:off x="6748880" y="45656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0" name="OTLSHAPE_T_e6f5c918bdd649a1ac919cf22468a23b_Duration" hidden="1"/>
          <p:cNvSpPr txBox="1"/>
          <p:nvPr>
            <p:custDataLst>
              <p:tags r:id="rId50"/>
            </p:custDataLst>
          </p:nvPr>
        </p:nvSpPr>
        <p:spPr>
          <a:xfrm>
            <a:off x="0" y="4565651"/>
            <a:ext cx="393597"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25 days</a:t>
            </a:r>
            <a:endParaRPr lang="en-US" sz="1000">
              <a:solidFill>
                <a:srgbClr val="C0504D"/>
              </a:solidFill>
              <a:latin typeface="Calibri" panose="020F0502020204030204" pitchFamily="34" charset="0"/>
            </a:endParaRPr>
          </a:p>
        </p:txBody>
      </p:sp>
      <p:sp>
        <p:nvSpPr>
          <p:cNvPr id="9221" name="OTLSHAPE_T_e6f5c918bdd649a1ac919cf22468a23b_TextPercentage" hidden="1"/>
          <p:cNvSpPr txBox="1"/>
          <p:nvPr>
            <p:custDataLst>
              <p:tags r:id="rId51"/>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222" name="OTLSHAPE_T_e6f5c918bdd649a1ac919cf22468a23b_StartDate" hidden="1"/>
          <p:cNvSpPr txBox="1"/>
          <p:nvPr>
            <p:custDataLst>
              <p:tags r:id="rId52"/>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223" name="OTLSHAPE_T_e6f5c918bdd649a1ac919cf22468a23b_EndDate" hidden="1"/>
          <p:cNvSpPr txBox="1"/>
          <p:nvPr>
            <p:custDataLst>
              <p:tags r:id="rId53"/>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2" name="Title 1"/>
          <p:cNvSpPr>
            <a:spLocks noGrp="1"/>
          </p:cNvSpPr>
          <p:nvPr>
            <p:ph type="title"/>
          </p:nvPr>
        </p:nvSpPr>
        <p:spPr>
          <a:xfrm>
            <a:off x="756614" y="318831"/>
            <a:ext cx="10512862" cy="777297"/>
          </a:xfrm>
        </p:spPr>
        <p:txBody>
          <a:bodyPr/>
          <a:lstStyle/>
          <a:p>
            <a:pPr algn="ctr"/>
            <a:r>
              <a:rPr lang="en-US" b="1" dirty="0" smtClean="0">
                <a:solidFill>
                  <a:srgbClr val="00B050"/>
                </a:solidFill>
                <a:latin typeface="Arial Black" panose="020B0A04020102020204" pitchFamily="34" charset="0"/>
                <a:cs typeface="Aharoni" panose="02010803020104030203" pitchFamily="2" charset="-79"/>
              </a:rPr>
              <a:t>FFVP FISCAL YEAR TIMELINE </a:t>
            </a:r>
            <a:endParaRPr lang="en-US" b="1" dirty="0">
              <a:solidFill>
                <a:srgbClr val="00B050"/>
              </a:solidFill>
              <a:latin typeface="Arial Black" panose="020B0A04020102020204" pitchFamily="34" charset="0"/>
              <a:cs typeface="Aharoni" panose="02010803020104030203" pitchFamily="2" charset="-79"/>
            </a:endParaRPr>
          </a:p>
        </p:txBody>
      </p:sp>
      <p:sp>
        <p:nvSpPr>
          <p:cNvPr id="93" name="OTLSHAPE_TB_00000000000000000000000000000000_TimescaleInterval6"/>
          <p:cNvSpPr txBox="1"/>
          <p:nvPr>
            <p:custDataLst>
              <p:tags r:id="rId54"/>
            </p:custDataLst>
          </p:nvPr>
        </p:nvSpPr>
        <p:spPr>
          <a:xfrm>
            <a:off x="5340008" y="3037896"/>
            <a:ext cx="359620" cy="263497"/>
          </a:xfrm>
          <a:prstGeom prst="rect">
            <a:avLst/>
          </a:prstGeom>
          <a:noFill/>
        </p:spPr>
        <p:txBody>
          <a:bodyPr vert="horz" wrap="none" lIns="0" tIns="0" rIns="0" bIns="0" rtlCol="0" anchor="ctr" anchorCtr="0">
            <a:noAutofit/>
          </a:bodyPr>
          <a:lstStyle/>
          <a:p>
            <a:r>
              <a:rPr lang="en-US" sz="2000" spc="-22" dirty="0" smtClean="0">
                <a:solidFill>
                  <a:srgbClr val="2CF04D"/>
                </a:solidFill>
                <a:latin typeface="Calibri" panose="020F0502020204030204" pitchFamily="34" charset="0"/>
              </a:rPr>
              <a:t>FEB</a:t>
            </a:r>
            <a:endParaRPr lang="en-US" sz="2000" spc="-22" dirty="0">
              <a:solidFill>
                <a:srgbClr val="2CF04D"/>
              </a:solidFill>
              <a:latin typeface="Calibri" panose="020F0502020204030204" pitchFamily="34" charset="0"/>
            </a:endParaRPr>
          </a:p>
        </p:txBody>
      </p:sp>
      <p:sp>
        <p:nvSpPr>
          <p:cNvPr id="94" name="OTLSHAPE_TB_00000000000000000000000000000000_TimescaleInterval6"/>
          <p:cNvSpPr txBox="1"/>
          <p:nvPr>
            <p:custDataLst>
              <p:tags r:id="rId55"/>
            </p:custDataLst>
          </p:nvPr>
        </p:nvSpPr>
        <p:spPr>
          <a:xfrm>
            <a:off x="7052651" y="3043920"/>
            <a:ext cx="359620" cy="263497"/>
          </a:xfrm>
          <a:prstGeom prst="rect">
            <a:avLst/>
          </a:prstGeom>
          <a:noFill/>
        </p:spPr>
        <p:txBody>
          <a:bodyPr vert="horz" wrap="none" lIns="0" tIns="0" rIns="0" bIns="0" rtlCol="0" anchor="ctr" anchorCtr="0">
            <a:noAutofit/>
          </a:bodyPr>
          <a:lstStyle/>
          <a:p>
            <a:r>
              <a:rPr lang="en-US" sz="2000" spc="-22" dirty="0" smtClean="0">
                <a:solidFill>
                  <a:srgbClr val="2CF04D"/>
                </a:solidFill>
                <a:latin typeface="Calibri" panose="020F0502020204030204" pitchFamily="34" charset="0"/>
              </a:rPr>
              <a:t>APR</a:t>
            </a:r>
            <a:endParaRPr lang="en-US" sz="2000" spc="-22" dirty="0">
              <a:solidFill>
                <a:srgbClr val="2CF04D"/>
              </a:solidFill>
              <a:latin typeface="Calibri" panose="020F0502020204030204" pitchFamily="34" charset="0"/>
            </a:endParaRPr>
          </a:p>
        </p:txBody>
      </p:sp>
      <p:sp>
        <p:nvSpPr>
          <p:cNvPr id="95" name="OTLSHAPE_TB_00000000000000000000000000000000_TimescaleInterval6"/>
          <p:cNvSpPr txBox="1"/>
          <p:nvPr>
            <p:custDataLst>
              <p:tags r:id="rId56"/>
            </p:custDataLst>
          </p:nvPr>
        </p:nvSpPr>
        <p:spPr>
          <a:xfrm>
            <a:off x="7889978" y="3049385"/>
            <a:ext cx="359620" cy="263497"/>
          </a:xfrm>
          <a:prstGeom prst="rect">
            <a:avLst/>
          </a:prstGeom>
          <a:noFill/>
        </p:spPr>
        <p:txBody>
          <a:bodyPr vert="horz" wrap="none" lIns="0" tIns="0" rIns="0" bIns="0" rtlCol="0" anchor="ctr" anchorCtr="0">
            <a:noAutofit/>
          </a:bodyPr>
          <a:lstStyle/>
          <a:p>
            <a:r>
              <a:rPr lang="en-US" sz="2000" spc="-22" dirty="0" smtClean="0">
                <a:solidFill>
                  <a:srgbClr val="2CF04D"/>
                </a:solidFill>
                <a:latin typeface="Calibri" panose="020F0502020204030204" pitchFamily="34" charset="0"/>
              </a:rPr>
              <a:t>MAY</a:t>
            </a:r>
            <a:endParaRPr lang="en-US" sz="2000" spc="-22" dirty="0">
              <a:solidFill>
                <a:srgbClr val="2CF04D"/>
              </a:solidFill>
              <a:latin typeface="Calibri" panose="020F0502020204030204" pitchFamily="34" charset="0"/>
            </a:endParaRPr>
          </a:p>
        </p:txBody>
      </p:sp>
      <p:sp>
        <p:nvSpPr>
          <p:cNvPr id="96" name="OTLSHAPE_TB_00000000000000000000000000000000_TimescaleInterval6"/>
          <p:cNvSpPr txBox="1"/>
          <p:nvPr>
            <p:custDataLst>
              <p:tags r:id="rId57"/>
            </p:custDataLst>
          </p:nvPr>
        </p:nvSpPr>
        <p:spPr>
          <a:xfrm>
            <a:off x="8694026" y="3040909"/>
            <a:ext cx="359620" cy="263497"/>
          </a:xfrm>
          <a:prstGeom prst="rect">
            <a:avLst/>
          </a:prstGeom>
          <a:noFill/>
        </p:spPr>
        <p:txBody>
          <a:bodyPr vert="horz" wrap="none" lIns="0" tIns="0" rIns="0" bIns="0" rtlCol="0" anchor="ctr" anchorCtr="0">
            <a:noAutofit/>
          </a:bodyPr>
          <a:lstStyle/>
          <a:p>
            <a:r>
              <a:rPr lang="en-US" sz="2000" spc="-22" dirty="0" smtClean="0">
                <a:solidFill>
                  <a:srgbClr val="2CF04D"/>
                </a:solidFill>
                <a:latin typeface="Calibri" panose="020F0502020204030204" pitchFamily="34" charset="0"/>
              </a:rPr>
              <a:t>JUN</a:t>
            </a:r>
            <a:endParaRPr lang="en-US" sz="2000" spc="-22" dirty="0">
              <a:solidFill>
                <a:srgbClr val="2CF04D"/>
              </a:solidFill>
              <a:latin typeface="Calibri" panose="020F0502020204030204" pitchFamily="34" charset="0"/>
            </a:endParaRPr>
          </a:p>
        </p:txBody>
      </p:sp>
      <p:sp>
        <p:nvSpPr>
          <p:cNvPr id="101" name="OTLSHAPE_TB_00000000000000000000000000000000_TimescaleInterval2"/>
          <p:cNvSpPr txBox="1"/>
          <p:nvPr>
            <p:custDataLst>
              <p:tags r:id="rId58"/>
            </p:custDataLst>
          </p:nvPr>
        </p:nvSpPr>
        <p:spPr>
          <a:xfrm>
            <a:off x="10778784" y="3048479"/>
            <a:ext cx="345757" cy="176826"/>
          </a:xfrm>
          <a:prstGeom prst="rect">
            <a:avLst/>
          </a:prstGeom>
          <a:noFill/>
        </p:spPr>
        <p:txBody>
          <a:bodyPr vert="horz" wrap="none" lIns="0" tIns="0" rIns="0" bIns="0" rtlCol="0" anchor="ctr" anchorCtr="0">
            <a:noAutofit/>
          </a:bodyPr>
          <a:lstStyle/>
          <a:p>
            <a:r>
              <a:rPr lang="en-US" sz="2000" spc="-18" dirty="0" smtClean="0">
                <a:solidFill>
                  <a:srgbClr val="FFFF00"/>
                </a:solidFill>
                <a:latin typeface="Calibri" panose="020F0502020204030204" pitchFamily="34" charset="0"/>
              </a:rPr>
              <a:t>SEP</a:t>
            </a:r>
            <a:endParaRPr lang="en-US" sz="2000" spc="-18" dirty="0">
              <a:solidFill>
                <a:srgbClr val="FFFF00"/>
              </a:solidFill>
              <a:latin typeface="Calibri" panose="020F0502020204030204" pitchFamily="34" charset="0"/>
            </a:endParaRPr>
          </a:p>
        </p:txBody>
      </p:sp>
      <p:cxnSp>
        <p:nvCxnSpPr>
          <p:cNvPr id="11" name="Straight Connector 10"/>
          <p:cNvCxnSpPr/>
          <p:nvPr/>
        </p:nvCxnSpPr>
        <p:spPr>
          <a:xfrm>
            <a:off x="2059415" y="2174588"/>
            <a:ext cx="0" cy="11959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03489" y="2587799"/>
            <a:ext cx="0" cy="26562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24" name="OTLSHAPE_M_6a283b367375415b92b0e5fc4e16a0cc_Title"/>
          <p:cNvSpPr txBox="1"/>
          <p:nvPr>
            <p:custDataLst>
              <p:tags r:id="rId59"/>
            </p:custDataLst>
          </p:nvPr>
        </p:nvSpPr>
        <p:spPr>
          <a:xfrm>
            <a:off x="6999337" y="1972246"/>
            <a:ext cx="2140901" cy="615553"/>
          </a:xfrm>
          <a:prstGeom prst="rect">
            <a:avLst/>
          </a:prstGeom>
          <a:noFill/>
          <a:ln w="19050">
            <a:solidFill>
              <a:srgbClr val="00B050"/>
            </a:solidFill>
          </a:ln>
        </p:spPr>
        <p:txBody>
          <a:bodyPr vert="horz" wrap="square" lIns="0" tIns="0" rIns="0" bIns="0" rtlCol="0" anchor="ctr" anchorCtr="0">
            <a:spAutoFit/>
          </a:bodyPr>
          <a:lstStyle/>
          <a:p>
            <a:pPr algn="ctr"/>
            <a:r>
              <a:rPr lang="en-US" sz="2000" b="1" spc="-6" dirty="0" smtClean="0">
                <a:solidFill>
                  <a:srgbClr val="00B050"/>
                </a:solidFill>
                <a:latin typeface="Calibri" panose="020F0502020204030204" pitchFamily="34" charset="0"/>
              </a:rPr>
              <a:t>FFVP ENDS AT </a:t>
            </a:r>
          </a:p>
          <a:p>
            <a:pPr algn="ctr"/>
            <a:r>
              <a:rPr lang="en-US" sz="2000" b="1" spc="-6" dirty="0" smtClean="0">
                <a:solidFill>
                  <a:srgbClr val="00B050"/>
                </a:solidFill>
                <a:latin typeface="Calibri" panose="020F0502020204030204" pitchFamily="34" charset="0"/>
              </a:rPr>
              <a:t>MOST SCHOOLS</a:t>
            </a:r>
            <a:endParaRPr lang="en-US" sz="2000" b="1" spc="-6" dirty="0">
              <a:solidFill>
                <a:srgbClr val="00B050"/>
              </a:solidFill>
              <a:latin typeface="Calibri" panose="020F0502020204030204" pitchFamily="34" charset="0"/>
            </a:endParaRPr>
          </a:p>
        </p:txBody>
      </p:sp>
      <p:sp>
        <p:nvSpPr>
          <p:cNvPr id="69" name="OTLSHAPE_M_52743de8bb6d4044896f473898fe9da7_Shape"/>
          <p:cNvSpPr/>
          <p:nvPr>
            <p:custDataLst>
              <p:tags r:id="rId60"/>
            </p:custDataLst>
          </p:nvPr>
        </p:nvSpPr>
        <p:spPr>
          <a:xfrm rot="16200000" flipH="1">
            <a:off x="1431125" y="3408002"/>
            <a:ext cx="317210" cy="308986"/>
          </a:xfrm>
          <a:prstGeom prst="flowChartMerge">
            <a:avLst/>
          </a:prstGeom>
          <a:solidFill>
            <a:srgbClr val="2CF04D"/>
          </a:solidFill>
          <a:ln w="12700" cap="flat" cmpd="sng" algn="ctr">
            <a:solidFill>
              <a:srgbClr val="2CF04D"/>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F04D"/>
              </a:solidFill>
            </a:endParaRPr>
          </a:p>
        </p:txBody>
      </p:sp>
      <p:sp>
        <p:nvSpPr>
          <p:cNvPr id="70" name="OTLSHAPE_M_52743de8bb6d4044896f473898fe9da7_Shape"/>
          <p:cNvSpPr/>
          <p:nvPr>
            <p:custDataLst>
              <p:tags r:id="rId61"/>
            </p:custDataLst>
          </p:nvPr>
        </p:nvSpPr>
        <p:spPr>
          <a:xfrm rot="5400000" flipH="1">
            <a:off x="11125695" y="3471274"/>
            <a:ext cx="317210" cy="319517"/>
          </a:xfrm>
          <a:prstGeom prst="flowChartMerge">
            <a:avLst/>
          </a:prstGeom>
          <a:solidFill>
            <a:srgbClr val="FFC000"/>
          </a:solidFill>
          <a:ln w="12700" cap="flat" cmpd="sng" algn="ctr">
            <a:solidFill>
              <a:schemeClr val="accent3"/>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F04D"/>
              </a:solidFill>
            </a:endParaRPr>
          </a:p>
        </p:txBody>
      </p:sp>
      <p:sp>
        <p:nvSpPr>
          <p:cNvPr id="67" name="OTLSHAPE_TB_00000000000000000000000000000000_TimescaleInterval2"/>
          <p:cNvSpPr txBox="1"/>
          <p:nvPr>
            <p:custDataLst>
              <p:tags r:id="rId62"/>
            </p:custDataLst>
          </p:nvPr>
        </p:nvSpPr>
        <p:spPr>
          <a:xfrm>
            <a:off x="898791" y="3037896"/>
            <a:ext cx="355042" cy="201688"/>
          </a:xfrm>
          <a:prstGeom prst="rect">
            <a:avLst/>
          </a:prstGeom>
          <a:noFill/>
        </p:spPr>
        <p:txBody>
          <a:bodyPr vert="horz" wrap="none" lIns="0" tIns="0" rIns="0" bIns="0" rtlCol="0" anchor="ctr" anchorCtr="0">
            <a:noAutofit/>
          </a:bodyPr>
          <a:lstStyle/>
          <a:p>
            <a:r>
              <a:rPr lang="en-US" sz="2000" spc="-18" dirty="0" smtClean="0">
                <a:solidFill>
                  <a:srgbClr val="FFFF00"/>
                </a:solidFill>
                <a:latin typeface="Calibri" panose="020F0502020204030204" pitchFamily="34" charset="0"/>
              </a:rPr>
              <a:t>AUG</a:t>
            </a:r>
            <a:endParaRPr lang="en-US" sz="2000" spc="-18" dirty="0">
              <a:solidFill>
                <a:srgbClr val="FFFF00"/>
              </a:solidFill>
              <a:latin typeface="Calibri" panose="020F0502020204030204" pitchFamily="34" charset="0"/>
            </a:endParaRPr>
          </a:p>
        </p:txBody>
      </p:sp>
      <p:sp>
        <p:nvSpPr>
          <p:cNvPr id="68" name="OTLSHAPE_TB_00000000000000000000000000000000_TimescaleInterval2"/>
          <p:cNvSpPr txBox="1"/>
          <p:nvPr>
            <p:custDataLst>
              <p:tags r:id="rId63"/>
            </p:custDataLst>
          </p:nvPr>
        </p:nvSpPr>
        <p:spPr>
          <a:xfrm>
            <a:off x="1551855" y="3025725"/>
            <a:ext cx="320274" cy="255462"/>
          </a:xfrm>
          <a:prstGeom prst="rect">
            <a:avLst/>
          </a:prstGeom>
          <a:noFill/>
        </p:spPr>
        <p:txBody>
          <a:bodyPr vert="horz" wrap="none" lIns="0" tIns="0" rIns="0" bIns="0" rtlCol="0" anchor="ctr" anchorCtr="0">
            <a:noAutofit/>
          </a:bodyPr>
          <a:lstStyle/>
          <a:p>
            <a:r>
              <a:rPr lang="en-US" sz="2000" spc="-18" dirty="0" smtClean="0">
                <a:solidFill>
                  <a:srgbClr val="FFFF00"/>
                </a:solidFill>
                <a:latin typeface="Calibri" panose="020F0502020204030204" pitchFamily="34" charset="0"/>
              </a:rPr>
              <a:t>SEP</a:t>
            </a:r>
            <a:endParaRPr lang="en-US" sz="2000" spc="-18" dirty="0">
              <a:solidFill>
                <a:srgbClr val="FFFF00"/>
              </a:solidFill>
              <a:latin typeface="Calibri" panose="020F0502020204030204" pitchFamily="34" charset="0"/>
            </a:endParaRPr>
          </a:p>
        </p:txBody>
      </p:sp>
      <p:cxnSp>
        <p:nvCxnSpPr>
          <p:cNvPr id="72" name="OTLSHAPE_M_6a283b367375415b92b0e5fc4e16a0cc_Connector1"/>
          <p:cNvCxnSpPr/>
          <p:nvPr>
            <p:custDataLst>
              <p:tags r:id="rId64"/>
            </p:custDataLst>
          </p:nvPr>
        </p:nvCxnSpPr>
        <p:spPr>
          <a:xfrm>
            <a:off x="11238881" y="1151854"/>
            <a:ext cx="0" cy="1722391"/>
          </a:xfrm>
          <a:prstGeom prst="line">
            <a:avLst/>
          </a:prstGeom>
          <a:ln w="2857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2208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Sb2FkbWFwIiwiSXNUZW1wbGF0ZSI6dHJ1ZSwiVmVyc2lvbiI6eyIkaWQiOiIyIiwiVmVyc2lvbiI6IjMuMC4xIiwiT3JpZ2luYWxBc3NlbWJseVZlcnNpb24iOiIxLjAwLjAwLjAwIiwiRWRpdGlvbiI6IlBsdXMiLCJJc1BsdXNFZGl0aW9uIjp0cnV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vcmJlbCIsIklzQm9sZCI6ZmFsc2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b3JiZWwiLCJJc0JvbGQiOmZhbHN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g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mZhbHN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zMSwiRyI6MjMwLCJCIjoyMz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AsIkciOjAsIkIiOjB9fSwiQXBwZW5kWWVhck9uWWVhckNoYW5nZSI6dHJ1ZSwiRWxhcHNlZFRpbWVGb3JtYXQiOjEsIlRvZGF5TWFya2VyUG9zaXRpb24iOjAsIlF1aWNrUG9zaXRpb24iOjMsIkFic29sdXRlUG9zaXRpb24iOjIyOS41LCJNYXJnaW4iOnsiJGlkIjoiNDkiLCJUb3AiOjAsIkxlZnQiOjEwLCJSaWdodCI6MTAsIkJvdHRvbSI6MH0sIlBhZGRpbmciOnsiJGlkIjoiNTAiLCJUb3AiOjAsIkxlZnQiOjAsIlJpZ2h0IjowLCJCb3R0b20iOjB9LCJCYWNrZ3JvdW5kIjp7IiRpZCI6IjUxIiwiQ29sb3IiOnsiJGlkIjoiNTIiLCJBIjoyNTUsIlIiOjY4LCJHIjo4NCwiQiI6MTA2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0LCJGb250TmFtZSI6IkNvcmJlbCIsIklzQm9sZCI6ZmFsc2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EsIkZvbnROYW1lIjoiQ29yYmVsIiwiSXNCb2xkIjpmYWxzZSwiSXNJdGFsaWMiOmZhbHNlLCJJc1VuZGVybGluZWQiOmZhbHNlLCJQYXJlbnRTdHlsZSI6bnVsbH0sIkF1dG9TaXplIjowLCJGb3JlZ3JvdW5kIjp7IiRpZCI6Ijc0IiwiQ29sb3IiOnsiJGlkIjoiNzUiLCJBIjoyNTUsIlIiOjIwOSwiRyI6NDAsIkIiOjQ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iwiU2hhcGVUaGlja25lc3MiOjE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i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MxLCJHIjoyMzAsIkIiOjIzMH19LCJMaW5lV2VpZ2h0IjowLjAsIkxpbmVUeXBlIjowLCJQYXJlbnRTdHlsZSI6bnVsbH0sIlZlcnRpY2FsQ29ubmVjdG9yU3R5bGUiOnsiJGlkIjoiOTgiLCJMaW5lQ29sb3IiOnsiJGlkIjoiOTkiLCIkdHlwZSI6Ik5MUkUuQ29tbW9uLkRvbS5Tb2xpZENvbG9yQnJ1c2gsIE5MUkUuQ29tbW9uIiwiQ29sb3IiOnsiJGlkIjoiMTAwIiwiQSI6MjU1LCJSIjoyMzEsIkciOjIzMCwiQiI6MjMwfX0sIkxpbmVXZWlnaHQiOjAuMCwiTGluZVR5cGUiOjAsIlBhcmVudFN0eWxlIjpudWxsfSwiTWFyZ2luIjpudWxsLCJTdGFydERhdGVQb3NpdGlvbiI6NCwiRW5kRGF0ZVBvc2l0aW9uIjo0LCJUaXRsZVBvc2l0aW9uIjozLCJEdXJhdGlvblBvc2l0aW9uIjo2LCJQZXJjZW50YWdlQ29tcGxldGVkUG9zaXRpb24iOjYsIlNwYWNpbmciOjEw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NCwiRm9udE5hbWUiOiJDb3JiZWwiLCJJc0JvbGQiOmZhbHN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I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3LTA1LTEwVDIzOjU5OjU5Ljk5OVoiLCJFbmREYXRlIjoiMjAxOC0wMS0zMFQyMzo1OTo1OS45OTlaIiwiRm9ybWF0IjoiTU1NIiwiVHlwZSI6MiwiQXV0b0RhdGVSYW5nZSI6dHJ1ZSwiV29ya2luZ0RheXMiOjMxLCJUb2RheU1hcmtlclRleHQiOiJUb2RheSIsIkF1dG9TY2FsZVR5cGUiOnRydWV9LCJNaWxlc3RvbmVzIjpbeyIkaWQiOiIxMjMiLCJEYXRlIjoiMjAxNy0wNS0xMF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yNTUsIlIiOjAsIkciOjExNCwiQiI6MTg4fX0sIkxpbmVXZWlnaHQiOjEuMCwiTGluZVR5cGUiOjAsIlBhcmVudFN0eWxlIjp7IiRyZWYiOiI1NSJ9fSwiSXNCZWxvd1RpbWViYW5kIjpmYWxzZSwiSGlkZURhdGUiOmZhbHNlLCJTaGFwZVNpemUiOjEsIlNwYWNpbmciOjAuMCwiUGFkZGluZyI6eyIkaWQiOiIxMjgiLCJUb3AiOjAsIkxlZnQiOjAsIlJpZ2h0IjowLCJCb3R0b20iOjB9LCJTaGFwZVN0eWxlIjp7IiRpZCI6IjEyOSIsIk1hcmdpbiI6eyIkcmVmIjoiNjAifSwiUGFkZGluZyI6eyIkcmVmIjoiNjEifSwiQmFja2dyb3VuZCI6eyIkaWQiOiIxMzAiLCJDb2xvciI6eyIkaWQiOiIxMzEiLCJBIjoyNTUsIlIiOjgsIkciOjEyNywiQiI6MTk1fX0sIklzVmlzaWJsZSI6dHJ1ZSwiV2lkdGgiOjEzLjAsIkhlaWdodCI6MTM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wLCJGb250TmFtZSI6IkNhbGlicmkiLCJJc0JvbGQiOnRydWUsIklzSXRhbGljIjpmYWxzZSwiSXNVbmRlcmxpbmVkIjpmYWxzZSwiUGFyZW50U3R5bGUiOnsiJHJlZiI6IjY2In19LCJBdXRvU2l6ZSI6MCwiRm9yZWdyb3VuZCI6eyIkaWQiOiIxMzUiLCJDb2xvciI6eyIkaWQiOiIxMzY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GlkIjoiMTQwIiwiQ29sb3IiOnsiJGlkIjoiMTQx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yIiwiTGluZUNvbG9yIjpudWxsLCJMaW5lV2VpZ2h0IjowLjAsIkxpbmVUeXBlIjowLCJQYXJlbnRTdHlsZSI6bnVsbH0sIlBhcmVudFN0eWxlIjp7IiRyZWYiOiI3MiJ9fSwiRGF0ZUZvcm1hdCI6eyIkcmVmIjoiNzkifSwiSXNWaXNpYmxlIjp0cnVlLCJQYXJlbnRTdHlsZSI6eyIkcmVmIjoiNTMifX0sIlBvc2l0aW9uIjp7IlJhdGlvIjowLjE3NTM5NTg4MDgwNTEyMTUzLCJJc0N1c3RvbSI6dHJ1ZX0sIklkIjoiYTU4ZjI5NDgtN2MwMy00M2MwLThhYmMtZjQxOTEzZTQwY2FlIiwiSW1wb3J0SWQiOm51bGwsIlRpdGxlIjoiTWlsZXN0b25lIDEiLCJOb3RlIjpudWxsLCJIeXBlcmxpbmsiOm51bGwsIklzQ2hhbmdlZCI6ZmFsc2UsIklzTmV3Ijp0cnVlfSx7IiRpZCI6IjE0MyIsIkRhdGUiOiIyMDE3LTA1LTE1VDIzOjU5OjU5Ljk5OVoiLCJTdHlsZSI6eyIkaWQiOiIxNDQiLCJTaGFwZSI6MiwiQ29ubmVjdG9yTWFyZ2luIjp7IiRyZWYiOiI1NCJ9LCJDb25uZWN0b3JTdHlsZSI6eyIkaWQiOiIxNDUiLCJMaW5lQ29sb3IiOnsiJGlkIjoiMTQ2IiwiJHR5cGUiOiJOTFJFLkNvbW1vbi5Eb20uU29saWRDb2xvckJydXNoLCBOTFJFLkNvbW1vbiIsIkNvbG9yIjp7IiRpZCI6IjE0NyIsIkEiOjI1NSwiUiI6OCwiRyI6MTI3LCJCIjoxOTV9fSwiTGluZVdlaWdodCI6MS4wLCJMaW5lVHlwZSI6MCwiUGFyZW50U3R5bGUiOnsiJHJlZiI6IjU1In19LCJJc0JlbG93VGltZWJhbmQiOmZhbHNlLCJIaWRlRGF0ZSI6ZmFsc2UsIlNoYXBlU2l6ZSI6MSwiU3BhY2luZyI6MC4wLCJQYWRkaW5nIjp7IiRpZCI6IjE0OCIsIlRvcCI6MCwiTGVmdCI6MCwiUmlnaHQiOjAsIkJvdHRvbSI6MH0sIlNoYXBlU3R5bGUiOnsiJGlkIjoiMTQ5IiwiTWFyZ2luIjp7IiRyZWYiOiI2MCJ9LCJQYWRkaW5nIjp7IiRyZWYiOiI2MSJ9LCJCYWNrZ3JvdW5kIjp7IiRpZCI6IjE1MCIsIkNvbG9yIjp7IiRpZCI6IjE1MSIsIkEiOjI1NSwiUiI6OCwiRyI6MTI3LCJCIjoxOTV9fSwiSXNWaXNpYmxlIjp0cnVlLCJXaWR0aCI6MTMuMCwiSGVpZ2h0IjoxMy4wLCJCb3JkZXJTdHlsZSI6eyIkaWQiOiIxNTIiLCJMaW5lQ29sb3IiOnsiJHJlZiI6IjYzIn0sIkxpbmVXZWlnaHQiOjAuMCwiTGluZVR5cGUiOjAsIlBhcmVudFN0eWxlIjp7IiRyZWYiOiI2MiJ9fSwiUGFyZW50U3R5bGUiOnsiJHJlZiI6IjU5In19LCJUaXRsZVN0eWxlIjp7IiRpZCI6IjE1MyIsIkZvbnRTZXR0aW5ncyI6eyIkaWQiOiIxNTQiLCJGb250U2l6ZSI6MTAsIkZvbnROYW1lIjoiQ2FsaWJyaSIsIklzQm9sZCI6dHJ1ZSwiSXNJdGFsaWMiOmZhbHNlLCJJc1VuZGVybGluZWQiOmZhbHNlLCJQYXJlbnRTdHlsZSI6eyIkcmVmIjoiNjYifX0sIkF1dG9TaXplIjowLCJGb3JlZ3JvdW5kIjp7IiRpZCI6IjE1NSIsIkNvbG9yIjp7IiRpZCI6IjE1NiIsIkEiOjI1NSwiUiI6NTksIkciOjg5LCJCIjoxNTJ9fSwiTWF4V2lkdGgiOjUxLjYyNTAzODE0Njk3MjY1Ni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3IiwiTGluZUNvbG9yIjpudWxsLCJMaW5lV2VpZ2h0IjowLjAsIkxpbmVUeXBlIjowLCJQYXJlbnRTdHlsZSI6bnVsbH0sIlBhcmVudFN0eWxlIjp7IiRyZWYiOiI2NSJ9fSwiRGF0ZVN0eWxlIjp7IiRpZCI6IjE1OCIsIkZvbnRTZXR0aW5ncyI6eyIkaWQiOiIxNTkiLCJGb250U2l6ZSI6MTAsIkZvbnROYW1lIjoiQ2FsaWJyaSIsIklzQm9sZCI6ZmFsc2UsIklzSXRhbGljIjpmYWxzZSwiSXNVbmRlcmxpbmVkIjpmYWxzZSwiUGFyZW50U3R5bGUiOnsiJHJlZiI6IjczIn19LCJBdXRvU2l6ZSI6MCwiRm9yZWdyb3VuZCI6eyIkaWQiOiIxNjAiLCJDb2xvciI6eyIkaWQiOiIxNjE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IiLCJMaW5lQ29sb3IiOm51bGwsIkxpbmVXZWlnaHQiOjAuMCwiTGluZVR5cGUiOjAsIlBhcmVudFN0eWxlIjpudWxsfSwiUGFyZW50U3R5bGUiOnsiJHJlZiI6IjcyIn19LCJEYXRlRm9ybWF0Ijp7IiRyZWYiOiI3OSJ9LCJJc1Zpc2libGUiOnRydWUsIlBhcmVudFN0eWxlIjp7IiRyZWYiOiI1MyJ9fSwiUG9zaXRpb24iOnsiUmF0aW8iOjAuMTA4MDkzMDM1NjYyNjE1NzQsIklzQ3VzdG9tIjp0cnVlfSwiSWQiOiI1Mjc0M2RlOC1iYjZkLTQwNDQtODk2Zi00NzM4OThmZTlkYTciLCJJbXBvcnRJZCI6bnVsbCwiVGl0bGUiOiJNaWxlc3RvbmUgMiIsIk5vdGUiOm51bGwsIkh5cGVybGluayI6bnVsbCwiSXNDaGFuZ2VkIjpmYWxzZSwiSXNOZXciOnRydWV9LHsiJGlkIjoiMTYzIiwiRGF0ZSI6IjIwMTctMDctMjFUMjM6NTk6NTkuOTk5WiIsIlN0eWxlIjp7IiRpZCI6IjE2NCIsIlNoYXBlIjo4LCJDb25uZWN0b3JNYXJnaW4iOnsiJHJlZiI6IjU0In0sIkNvbm5lY3RvclN0eWxlIjp7IiRpZCI6IjE2NSIsIkxpbmVDb2xvciI6eyIkaWQiOiIxNjYiLCIkdHlwZSI6Ik5MUkUuQ29tbW9uLkRvbS5Tb2xpZENvbG9yQnJ1c2gsIE5MUkUuQ29tbW9uIiwiQ29sb3IiOnsiJGlkIjoiMTY3IiwiQSI6MjU1LCJSIjo4LCJHIjoxMjcsIkIiOjE5NX19LCJMaW5lV2VpZ2h0IjoxLjAsIkxpbmVUeXBlIjowLCJQYXJlbnRTdHlsZSI6eyIkcmVmIjoiNTUifX0sIklzQmVsb3dUaW1lYmFuZCI6ZmFsc2UsIkhpZGVEYXRlIjpmYWxzZSwiU2hhcGVTaXplIjoxLCJTcGFjaW5nIjowLjAsIlBhZGRpbmciOnsiJGlkIjoiMTY4IiwiVG9wIjowLCJMZWZ0IjowLCJSaWdodCI6MCwiQm90dG9tIjowfSwiU2hhcGVTdHlsZSI6eyIkaWQiOiIxNjkiLCJNYXJnaW4iOnsiJHJlZiI6IjYwIn0sIlBhZGRpbmciOnsiJHJlZiI6IjYxIn0sIkJhY2tncm91bmQiOnsiJGlkIjoiMTcwIiwiQ29sb3IiOnsiJGlkIjoiMTcxIiwiQSI6MjU1LCJSIjo4LCJHIjoxMjcsIkIiOjE5NX19LCJJc1Zpc2libGUiOnRydWUsIldpZHRoIjoxOC4wLCJIZWlnaHQiOjIwLjAsIkJvcmRlclN0eWxlIjp7IiRpZCI6IjE3MiIsIkxpbmVDb2xvciI6eyIkcmVmIjoiNjMifSwiTGluZVdlaWdodCI6MC4wLCJMaW5lVHlwZSI6MCwiUGFyZW50U3R5bGUiOnsiJHJlZiI6IjYyIn19LCJQYXJlbnRTdHlsZSI6eyIkcmVmIjoiNTkifX0sIlRpdGxlU3R5bGUiOnsiJGlkIjoiMTczIiwiRm9udFNldHRpbmdzIjp7IiRpZCI6IjE3NCIsIkZvbnRTaXplIjoxMCwiRm9udE5hbWUiOiJDYWxpYnJpIiwiSXNCb2xkIjp0cnVlLCJJc0l0YWxpYyI6ZmFsc2UsIklzVW5kZXJsaW5lZCI6ZmFsc2UsIlBhcmVudFN0eWxlIjp7IiRyZWYiOiI2NiJ9fSwiQXV0b1NpemUiOjAsIkZvcmVncm91bmQiOnsiJGlkIjoiMTc1IiwiQ29sb3IiOnsiJGlkIjoiMTc2IiwiQSI6MjU1LCJSIjo1OSwiRyI6ODksIkIiOjE1Mn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ciLCJMaW5lQ29sb3IiOm51bGwsIkxpbmVXZWlnaHQiOjAuMCwiTGluZVR5cGUiOjAsIlBhcmVudFN0eWxlIjpudWxsfSwiUGFyZW50U3R5bGUiOnsiJHJlZiI6IjY1In19LCJEYXRlU3R5bGUiOnsiJGlkIjoiMTc4IiwiRm9udFNldHRpbmdzIjp7IiRpZCI6IjE3OSIsIkZvbnRTaXplIjoxMCwiRm9udE5hbWUiOiJDYWxpYnJpIiwiSXNCb2xkIjpmYWxzZSwiSXNJdGFsaWMiOmZhbHNlLCJJc1VuZGVybGluZWQiOmZhbHNlLCJQYXJlbnRTdHlsZSI6eyIkcmVmIjoiNzMifX0sIkF1dG9TaXplIjowLCJGb3JlZ3JvdW5kIjp7IiRpZCI6IjE4MCIsIkNvbG9yIjp7IiRpZCI6IjE4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MiIsIkxpbmVDb2xvciI6bnVsbCwiTGluZVdlaWdodCI6MC4wLCJMaW5lVHlwZSI6MCwiUGFyZW50U3R5bGUiOm51bGx9LCJQYXJlbnRTdHlsZSI6eyIkcmVmIjoiNzIifX0sIkRhdGVGb3JtYXQiOnsiJHJlZiI6Ijc5In0sIklzVmlzaWJsZSI6dHJ1ZSwiUGFyZW50U3R5bGUiOnsiJHJlZiI6IjUzIn19LCJQb3NpdGlvbiI6eyJSYXRpbyI6MC4wODQwNjI0MjA4ODAzNTMwMTIsIklzQ3VzdG9tIjp0cnVlfSwiSWQiOiJhNTRiYzgyNy1iMDUxLTQ2ZDEtOGI1NS05ZjYxODcyM2UyYjQiLCJJbXBvcnRJZCI6bnVsbCwiVGl0bGUiOiJNaWxlc3RvbmUgMyIsIk5vdGUiOm51bGwsIkh5cGVybGluayI6bnVsbCwiSXNDaGFuZ2VkIjpmYWxzZSwiSXNOZXciOnRydWV9LHsiJGlkIjoiMTgzIiwiRGF0ZSI6IjIwMTctMDgtMTJUMjM6NTk6NTkuOTk5WiIsIlN0eWxlIjp7IiRpZCI6IjE4NCIsIlNoYXBlIjo4LCJDb25uZWN0b3JNYXJnaW4iOnsiJHJlZiI6IjU0In0sIkNvbm5lY3RvclN0eWxlIjp7IiRpZCI6IjE4NSIsIkxpbmVDb2xvciI6eyIkaWQiOiIxODYiLCIkdHlwZSI6Ik5MUkUuQ29tbW9uLkRvbS5Tb2xpZENvbG9yQnJ1c2gsIE5MUkUuQ29tbW9uIiwiQ29sb3IiOnsiJGlkIjoiMTg3IiwiQSI6MjU1LCJSIjoyMjAsIkciOjg5LCJCIjozNn19LCJMaW5lV2VpZ2h0IjoxLjAsIkxpbmVUeXBlIjowLCJQYXJlbnRTdHlsZSI6eyIkcmVmIjoiNTUifX0sIklzQmVsb3dUaW1lYmFuZCI6ZmFsc2UsIkhpZGVEYXRlIjpmYWxzZSwiU2hhcGVTaXplIjoxLCJTcGFjaW5nIjowLjAsIlBhZGRpbmciOnsiJGlkIjoiMTg4IiwiVG9wIjowLCJMZWZ0IjowLCJSaWdodCI6MCwiQm90dG9tIjowfSwiU2hhcGVTdHlsZSI6eyIkaWQiOiIxODkiLCJNYXJnaW4iOnsiJHJlZiI6IjYwIn0sIlBhZGRpbmciOnsiJHJlZiI6IjYxIn0sIkJhY2tncm91bmQiOnsiJGlkIjoiMTkwIiwiQ29sb3IiOnsiJGlkIjoiMTkxIiwiQSI6MjU1LCJSIjoyMjAsIkciOjg5LCJCIjozNn19LCJJc1Zpc2libGUiOnRydWUsIldpZHRoIjoxOC4wLCJIZWlnaHQiOjIwLjAsIkJvcmRlclN0eWxlIjp7IiRpZCI6IjE5MiIsIkxpbmVDb2xvciI6eyIkcmVmIjoiNjMifSwiTGluZVdlaWdodCI6MC4wLCJMaW5lVHlwZSI6MCwiUGFyZW50U3R5bGUiOnsiJHJlZiI6IjYyIn19LCJQYXJlbnRTdHlsZSI6eyIkcmVmIjoiNTkifX0sIlRpdGxlU3R5bGUiOnsiJGlkIjoiMTkzIiwiRm9udFNldHRpbmdzIjp7IiRpZCI6IjE5NCIsIkZvbnRTaXplIjoxMCwiRm9udE5hbWUiOiJDYWxpYnJpIiwiSXNCb2xkIjp0cnVlLCJJc0l0YWxpYyI6ZmFsc2UsIklzVW5kZXJsaW5lZCI6ZmFsc2UsIlBhcmVudFN0eWxlIjp7IiRyZWYiOiI2NiJ9fSwiQXV0b1NpemUiOjAsIkZvcmVncm91bmQiOnsiJGlkIjoiMTk1IiwiQ29sb3IiOnsiJGlkIjoiMTk2IiwiQSI6MjU1LCJSIjoyMTAsIkciOjcxLCJCIjozOH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TciLCJMaW5lQ29sb3IiOm51bGwsIkxpbmVXZWlnaHQiOjAuMCwiTGluZVR5cGUiOjAsIlBhcmVudFN0eWxlIjpudWxsfSwiUGFyZW50U3R5bGUiOnsiJHJlZiI6IjY1In19LCJEYXRlU3R5bGUiOnsiJGlkIjoiMTk4IiwiRm9udFNldHRpbmdzIjp7IiRpZCI6IjE5OSIsIkZvbnRTaXplIjoxMCwiRm9udE5hbWUiOiJDYWxpYnJpIiwiSXNCb2xkIjpmYWxzZSwiSXNJdGFsaWMiOmZhbHNlLCJJc1VuZGVybGluZWQiOmZhbHNlLCJQYXJlbnRTdHlsZSI6eyIkcmVmIjoiNzMifX0sIkF1dG9TaXplIjowLCJGb3JlZ3JvdW5kIjp7IiRpZCI6IjIwMCIsIkNvbG9yIjp7IiRpZCI6IjIw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MiIsIkxpbmVDb2xvciI6bnVsbCwiTGluZVdlaWdodCI6MC4wLCJMaW5lVHlwZSI6MCwiUGFyZW50U3R5bGUiOm51bGx9LCJQYXJlbnRTdHlsZSI6eyIkcmVmIjoiNzIifX0sIkRhdGVGb3JtYXQiOnsiJHJlZiI6Ijc5In0sIklzVmlzaWJsZSI6dHJ1ZSwiUGFyZW50U3R5bGUiOnsiJHJlZiI6IjUzIn19LCJQb3NpdGlvbiI6eyJSYXRpbyI6MC4xNDY3NTAyMTcwMTM4ODg4OCwiSXNDdXN0b20iOnRydWV9LCJJZCI6IjkzYWZiNTU0LTU1MmEtNDIyMS1hNTM4LTBmNzkxOTQwOWFhNyIsIkltcG9ydElkIjpudWxsLCJUaXRsZSI6Ik1pbGVzdG9uZSA0IiwiTm90ZSI6bnVsbCwiSHlwZXJsaW5rIjpudWxsLCJJc0NoYW5nZWQiOmZhbHNlLCJJc05ldyI6dHJ1ZX0seyIkaWQiOiIyMDMiLCJEYXRlIjoiMjAxNy0xMS0wN1QyMzo1OTo1OS45OTlaIiwiU3R5bGUiOnsiJGlkIjoiMjA0IiwiU2hhcGUiOjE0LCJDb25uZWN0b3JNYXJnaW4iOnsiJHJlZiI6IjU0In0sIkNvbm5lY3RvclN0eWxlIjp7IiRpZCI6IjIwNSIsIkxpbmVDb2xvciI6eyIkaWQiOiIyMDYiLCIkdHlwZSI6Ik5MUkUuQ29tbW9uLkRvbS5Tb2xpZENvbG9yQnJ1c2gsIE5MUkUuQ29tbW9uIiwiQ29sb3IiOnsiJGlkIjoiMjA3IiwiQSI6MjU1LCJSIjoyNTUsIkciOjE5MiwiQiI6MH19LCJMaW5lV2VpZ2h0IjoxLjAsIkxpbmVUeXBlIjowLCJQYXJlbnRTdHlsZSI6eyIkcmVmIjoiNTUifX0sIklzQmVsb3dUaW1lYmFuZCI6ZmFsc2UsIkhpZGVEYXRlIjpmYWxzZSwiU2hhcGVTaXplIjoxLCJTcGFjaW5nIjowLjAsIlBhZGRpbmciOnsiJGlkIjoiMjA4IiwiVG9wIjowLCJMZWZ0IjowLCJSaWdodCI6MCwiQm90dG9tIjowfSwiU2hhcGVTdHlsZSI6eyIkaWQiOiIyMDkiLCJNYXJnaW4iOnsiJHJlZiI6IjYwIn0sIlBhZGRpbmciOnsiJHJlZiI6IjYxIn0sIkJhY2tncm91bmQiOnsiJGlkIjoiMjEwIiwiQ29sb3IiOnsiJGlkIjoiMjExIiwiQSI6MjU1LCJSIjoyNTUsIkciOjE5MiwiQiI6MH19LCJJc1Zpc2libGUiOnRydWUsIldpZHRoIjoxOC4wLCJIZWlnaHQiOjIwLjAsIkJvcmRlclN0eWxlIjp7IiRpZCI6IjIxMiIsIkxpbmVDb2xvciI6eyIkcmVmIjoiNjMifSwiTGluZVdlaWdodCI6MC4wLCJMaW5lVHlwZSI6MCwiUGFyZW50U3R5bGUiOnsiJHJlZiI6IjYyIn19LCJQYXJlbnRTdHlsZSI6eyIkcmVmIjoiNTkifX0sIlRpdGxlU3R5bGUiOnsiJGlkIjoiMjEzIiwiRm9udFNldHRpbmdzIjp7IiRpZCI6IjIxNCIsIkZvbnRTaXplIjoxMCwiRm9udE5hbWUiOiJDYWxpYnJpIiwiSXNCb2xkIjp0cnVlLCJJc0l0YWxpYyI6ZmFsc2UsIklzVW5kZXJsaW5lZCI6ZmFsc2UsIlBhcmVudFN0eWxlIjp7IiRyZWYiOiI2NiJ9fSwiQXV0b1NpemUiOjAsIkZvcmVncm91bmQiOnsiJGlkIjoiMjE1IiwiQ29sb3IiOnsiJGlkIjoiMjE2IiwiQSI6MjU1LCJSIjoyNTUsIkciOjE1MywiQiI6MH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TciLCJMaW5lQ29sb3IiOm51bGwsIkxpbmVXZWlnaHQiOjAuMCwiTGluZVR5cGUiOjAsIlBhcmVudFN0eWxlIjpudWxsfSwiUGFyZW50U3R5bGUiOnsiJHJlZiI6IjY1In19LCJEYXRlU3R5bGUiOnsiJGlkIjoiMjE4IiwiRm9udFNldHRpbmdzIjp7IiRpZCI6IjIxOS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IyMCIsIkxpbmVDb2xvciI6bnVsbCwiTGluZVdlaWdodCI6MC4wLCJMaW5lVHlwZSI6MCwiUGFyZW50U3R5bGUiOm51bGx9LCJQYXJlbnRTdHlsZSI6eyIkcmVmIjoiNzIifX0sIkRhdGVGb3JtYXQiOnsiJHJlZiI6Ijc5In0sIklzVmlzaWJsZSI6dHJ1ZSwiUGFyZW50U3R5bGUiOnsiJHJlZiI6IjUzIn19LCJQb3NpdGlvbiI6eyJSYXRpbyI6MC4xMDExMzUxNjkxMzUxOTk2NSwiSXNDdXN0b20iOnRydWV9LCJJZCI6IjZhMjgzYjM2LTczNzUtNDE1Yi05MmIwLWU1ZmM0ZTE2YTBjYyIsIkltcG9ydElkIjpudWxsLCJUaXRsZSI6Ik1pbGVzdG9uZSA1IiwiTm90ZSI6bnVsbCwiSHlwZXJsaW5rIjpudWxsLCJJc0NoYW5nZWQiOmZhbHNlLCJJc05ldyI6dHJ1ZX0seyIkaWQiOiIyMjEiLCJEYXRlIjoiMjAxNy0xMi0yMFQyMzo1OTo1OS45OTlaIiwiU3R5bGUiOnsiJGlkIjoiMjIyIiwiU2hhcGUiOjgsIkNvbm5lY3Rvck1hcmdpbiI6eyIkcmVmIjoiNTQifSwiQ29ubmVjdG9yU3R5bGUiOnsiJGlkIjoiMjIzIiwiTGluZUNvbG9yIjp7IiRpZCI6IjIyNCIsIiR0eXBlIjoiTkxSRS5Db21tb24uRG9tLlNvbGlkQ29sb3JCcnVzaCwgTkxSRS5Db21tb24iLCJDb2xvciI6eyIkaWQiOiIyMjUiLCJBIjoyNTUsIlIiOjk4LCJHIjoxODEsIkIiOjEyM319LCJMaW5lV2VpZ2h0IjoxLjAsIkxpbmVUeXBlIjowLCJQYXJlbnRTdHlsZSI6eyIkcmVmIjoiNTUifX0sIklzQmVsb3dUaW1lYmFuZCI6ZmFsc2UsIkhpZGVEYXRlIjpmYWxzZSwiU2hhcGVTaXplIjoxLCJTcGFjaW5nIjowLjAsIlBhZGRpbmciOnsiJGlkIjoiMjI2IiwiVG9wIjowLCJMZWZ0IjowLCJSaWdodCI6MCwiQm90dG9tIjowfSwiU2hhcGVTdHlsZSI6eyIkaWQiOiIyMjciLCJNYXJnaW4iOnsiJHJlZiI6IjYwIn0sIlBhZGRpbmciOnsiJHJlZiI6IjYxIn0sIkJhY2tncm91bmQiOnsiJGlkIjoiMjI4IiwiQ29sb3IiOnsiJGlkIjoiMjI5IiwiQSI6MjU1LCJSIjo5OCwiRyI6MTgxLCJCIjoxMjN9fSwiSXNWaXNpYmxlIjp0cnVlLCJXaWR0aCI6MTguMCwiSGVpZ2h0IjoyMC4wLCJCb3JkZXJTdHlsZSI6eyIkaWQiOiIyMzAiLCJMaW5lQ29sb3IiOnsiJHJlZiI6IjYzIn0sIkxpbmVXZWlnaHQiOjAuMCwiTGluZVR5cGUiOjAsIlBhcmVudFN0eWxlIjp7IiRyZWYiOiI2MiJ9fSwiUGFyZW50U3R5bGUiOnsiJHJlZiI6IjU5In19LCJUaXRsZVN0eWxlIjp7IiRpZCI6IjIzMSIsIkZvbnRTZXR0aW5ncyI6eyIkaWQiOiIyMzIiLCJGb250U2l6ZSI6MTAsIkZvbnROYW1lIjoiQ2FsaWJyaSIsIklzQm9sZCI6dHJ1ZSwiSXNJdGFsaWMiOmZhbHNlLCJJc1VuZGVybGluZWQiOmZhbHNlLCJQYXJlbnRTdHlsZSI6eyIkcmVmIjoiNjYifX0sIkF1dG9TaXplIjowLCJGb3JlZ3JvdW5kIjp7IiRpZCI6IjIzMyIsIkNvbG9yIjp7IiRpZCI6IjIzNCIsIkEiOjI1NSwiUiI6NzIsIkciOjE1NCwiQiI6OTd9fSwiTWF4V2lkdGgiOjUxLjYyNDk2MTg1MzAyNzM0N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M1IiwiTGluZUNvbG9yIjpudWxsLCJMaW5lV2VpZ2h0IjowLjAsIkxpbmVUeXBlIjowLCJQYXJlbnRTdHlsZSI6bnVsbH0sIlBhcmVudFN0eWxlIjp7IiRyZWYiOiI2NSJ9fSwiRGF0ZVN0eWxlIjp7IiRpZCI6IjIzNiIsIkZvbnRTZXR0aW5ncyI6eyIkaWQiOiIyMzc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MzgiLCJMaW5lQ29sb3IiOm51bGwsIkxpbmVXZWlnaHQiOjAuMCwiTGluZVR5cGUiOjAsIlBhcmVudFN0eWxlIjpudWxsfSwiUGFyZW50U3R5bGUiOnsiJHJlZiI6IjcyIn19LCJEYXRlRm9ybWF0Ijp7IiRyZWYiOiI3OSJ9LCJJc1Zpc2libGUiOnRydWUsIlBhcmVudFN0eWxlIjp7IiRyZWYiOiI1MyJ9fSwiUG9zaXRpb24iOnsiUmF0aW8iOjAuMDU4NjkyMTk3NDQ2NDY5OTA0LCJJc0N1c3RvbSI6dHJ1ZX0sIklkIjoiN2IwOTk2NDYtNGZmZC00Y2QzLWEzYjMtODNhYjFiYTIyNDM4IiwiSW1wb3J0SWQiOm51bGwsIlRpdGxlIjoiTWlsZXN0b25lIDYiLCJOb3RlIjpudWxsLCJIeXBlcmxpbmsiOm51bGwsIklzQ2hhbmdlZCI6ZmFsc2UsIklzTmV3Ijp0cnVlfSx7IiRpZCI6IjIzOSIsIkRhdGUiOiIyMDE4LTAxLTMwVDIzOjU5OjU5Ljk5OVoiLCJTdHlsZSI6eyIkaWQiOiIyNDAiLCJTaGFwZSI6MTMsIkNvbm5lY3Rvck1hcmdpbiI6eyIkcmVmIjoiNTQifSwiQ29ubmVjdG9yU3R5bGUiOnsiJGlkIjoiMjQxIiwiTGluZUNvbG9yIjp7IiRpZCI6IjI0MiIsIiR0eXBlIjoiTkxSRS5Db21tb24uRG9tLlNvbGlkQ29sb3JCcnVzaCwgTkxSRS5Db21tb24iLCJDb2xvciI6eyIkaWQiOiIyNDMiLCJBIjoyNTUsIlIiOjk4LCJHIjoxODEsIkIiOjEyM319LCJMaW5lV2VpZ2h0IjoxLjAsIkxpbmVUeXBlIjowLCJQYXJlbnRTdHlsZSI6eyIkcmVmIjoiNTUifX0sIklzQmVsb3dUaW1lYmFuZCI6ZmFsc2UsIkhpZGVEYXRlIjpmYWxzZSwiU2hhcGVTaXplIjoyLCJTcGFjaW5nIjowLjAsIlBhZGRpbmciOnsiJGlkIjoiMjQ0IiwiVG9wIjowLCJMZWZ0IjowLCJSaWdodCI6MCwiQm90dG9tIjowfSwiU2hhcGVTdHlsZSI6eyIkaWQiOiIyNDUiLCJNYXJnaW4iOnsiJHJlZiI6IjYwIn0sIlBhZGRpbmciOnsiJHJlZiI6IjYxIn0sIkJhY2tncm91bmQiOnsiJGlkIjoiMjQ2IiwiQ29sb3IiOnsiJGlkIjoiMjQ3IiwiQSI6MjU1LCJSIjo5OCwiRyI6MTgxLCJCIjoxMjN9fSwiSXNWaXNpYmxlIjp0cnVlLCJXaWR0aCI6MjQuMCwiSGVpZ2h0IjoyNi4wLCJCb3JkZXJTdHlsZSI6eyIkaWQiOiIyNDgiLCJMaW5lQ29sb3IiOnsiJHJlZiI6IjYzIn0sIkxpbmVXZWlnaHQiOjAuMCwiTGluZVR5cGUiOjAsIlBhcmVudFN0eWxlIjp7IiRyZWYiOiI2MiJ9fSwiUGFyZW50U3R5bGUiOnsiJHJlZiI6IjU5In19LCJUaXRsZVN0eWxlIjp7IiRpZCI6IjI0OSIsIkZvbnRTZXR0aW5ncyI6eyIkaWQiOiIyNTAiLCJGb250U2l6ZSI6MTAsIkZvbnROYW1lIjoiQ2FsaWJyaSIsIklzQm9sZCI6dHJ1ZSwiSXNJdGFsaWMiOmZhbHNlLCJJc1VuZGVybGluZWQiOmZhbHNlLCJQYXJlbnRTdHlsZSI6eyIkcmVmIjoiNjYifX0sIkF1dG9TaXplIjowLCJGb3JlZ3JvdW5kIjp7IiRpZCI6IjI1MSIsIkNvbG9yIjp7IiRpZCI6IjI1MiIsIkEiOjI1NSwiUiI6NzIsIkciOjE1NCwiQiI6OTd9fSwiTWF4V2lkdGgiOjUxLjYyNDk2MTg1MzAyNzM0N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zIiwiTGluZUNvbG9yIjpudWxsLCJMaW5lV2VpZ2h0IjowLjAsIkxpbmVUeXBlIjowLCJQYXJlbnRTdHlsZSI6bnVsbH0sIlBhcmVudFN0eWxlIjp7IiRyZWYiOiI2NSJ9fSwiRGF0ZVN0eWxlIjp7IiRpZCI6IjI1NCIsIkZvbnRTZXR0aW5ncyI6eyIkaWQiOiIyNTUiLCJGb250U2l6ZSI6MTAsIkZvbnROYW1lIjoiQ2FsaWJyaSIsIklzQm9sZCI6ZmFsc2UsIklzSXRhbGljIjpmYWxzZSwiSXNVbmRlcmxpbmVkIjpmYWxzZSwiUGFyZW50U3R5bGUiOnsiJHJlZiI6IjczIn19LCJBdXRvU2l6ZSI6MCwiRm9yZWdyb3VuZCI6eyIkaWQiOiIyNTYiLCJDb2xvciI6eyIkaWQiOiIyNTc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yZWYiOiI3OSJ9LCJJc1Zpc2libGUiOnRydWUsIlBhcmVudFN0eWxlIjp7IiRyZWYiOiI1MyJ9fSwiUG9zaXRpb24iOnsiUmF0aW8iOjAuMDkxNzY1MDg1ODU2MTE5OCwiSXNDdXN0b20iOnRydWV9LCJJZCI6IjdmNTgzZGUwLTg1NGEtNGNhYy1iODk4LTM3ZjNhMzc5YmI0YSIsIkltcG9ydElkIjpudWxsLCJUaXRsZSI6Ik1pbGVzdG9uZSA3IiwiTm90ZSI6bnVsbCwiSHlwZXJsaW5rIjpudWxsLCJJc0NoYW5nZWQiOmZhbHNlLCJJc05ldyI6dHJ1ZX1dLCJUYXNrcyI6W3siJGlkIjoiMjU5IiwiR3JvdXBOYW1lIjpudWxsLCJTdGFydERhdGUiOiIyMDE3LTA3LTI1VDAwOjAwOjAwWiIsIkVuZERhdGUiOiIyMDE3LTA4LTAxVDIzOjU5OjU5Ljk5OVoiLCJQZXJjZW50YWdlQ29tcGxldGUiOm51bGwsIlN0eWxlIjp7IiRpZCI6IjI2MCIsIlNoYXBlIjoyLCJTaGFwZVRoaWNrbmVzcyI6MSwiRHVyYXRpb25Gb3JtYXQiOjAsIkluY2x1ZGVOb25Xb3JraW5nRGF5c0luRHVyYXRpb24iOmZhbHNlLCJQZXJjZW50YWdlQ29tcGxldGVTdHlsZSI6eyIkaWQiOiIyNjEiLCJGb250U2V0dGluZ3MiOnsiJGlkIjoiMjY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zIiwiTGluZUNvbG9yIjpudWxsLCJMaW5lV2VpZ2h0IjowLjAsIkxpbmVUeXBlIjowLCJQYXJlbnRTdHlsZSI6bnVsbH0sIlBhcmVudFN0eWxlIjp7IiRyZWYiOiI4MSJ9fSwiRHVyYXRpb25TdHlsZSI6eyIkaWQiOiIyNjQiLCJGb250U2V0dGluZ3MiOnsiJGlkIjoiMjY1IiwiRm9udFNpemUiOjEwLCJGb250TmFtZSI6IkNhbGlicmkiLCJJc0JvbGQiOmZhbHNlLCJJc0l0YWxpYyI6ZmFsc2UsIklzVW5kZXJsaW5lZCI6ZmFsc2UsIlBhcmVudFN0eWxlIjp7IiRyZWYiOiI4OSJ9fSwiQXV0b1NpemUiOjAsIkZvcmVncm91bmQiOnsiJGlkIjoiMjY2IiwiQ29sb3IiOnsiJGlkIjoiMjY3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2OCIsIkxpbmVDb2xvciI6bnVsbCwiTGluZVdlaWdodCI6MC4wLCJMaW5lVHlwZSI6MCwiUGFyZW50U3R5bGUiOm51bGx9LCJQYXJlbnRTdHlsZSI6eyIkcmVmIjoiODgifX0sIkhvcml6b250YWxDb25uZWN0b3JTdHlsZSI6eyIkaWQiOiIyNjkiLCJMaW5lQ29sb3IiOnsiJHJlZiI6Ijk2In0sIkxpbmVXZWlnaHQiOjAuMCwiTGluZVR5cGUiOjAsIlBhcmVudFN0eWxlIjp7IiRyZWYiOiI5NSJ9fSwiVmVydGljYWxDb25uZWN0b3JTdHlsZSI6eyIkaWQiOiIyNzA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yNzEiLCJNYXJnaW4iOnsiJHJlZiI6IjEwMiJ9LCJQYWRkaW5nIjp7IiRyZWYiOiIxMDMifSwiQmFja2dyb3VuZCI6eyIkaWQiOiIyNzIiLCJDb2xvciI6eyIkaWQiOiIyNzMiLCJBIjoyNTUsIlIiOjgsIkciOjEyNywiQiI6MTk1fX0sIklzVmlzaWJsZSI6dHJ1ZSwiV2lkdGgiOjAuMCwiSGVpZ2h0IjoxNi4wLCJCb3JkZXJTdHlsZSI6eyIkaWQiOiIyNzQiLCJMaW5lQ29sb3IiOnsiJGlkIjoiMjc1IiwiJHR5cGUiOiJOTFJFLkNvbW1vbi5Eb20uU29saWRDb2xvckJydXNoLCBOTFJFLkNvbW1vbiIsIkNvbG9yIjp7IiRpZCI6IjI3NiIsIkEiOjI1NSwiUiI6MjU1LCJHIjowLCJCIjowfX0sIkxpbmVXZWlnaHQiOjAuMCwiTGluZVR5cGUiOjAsIlBhcmVudFN0eWxlIjpudWxsfSwiUGFyZW50U3R5bGUiOnsiJHJlZiI6IjEwMSJ9fSwiVGl0bGVTdHlsZSI6eyIkaWQiOiIyNzciLCJGb250U2V0dGluZ3MiOnsiJGlkIjoiMjc4IiwiRm9udFNpemUiOjEwLCJGb250TmFtZSI6IkNhbGlicmkiLCJJc0JvbGQiOnRydWUsIklzSXRhbGljIjpmYWxzZSwiSXNVbmRlcmxpbmVkIjpmYWxzZSwiUGFyZW50U3R5bGUiOnsiJHJlZiI6IjEwOCJ9fSwiQXV0b1NpemUiOjAsIkZvcmVncm91bmQiOnsiJGlkIjoiMjc5IiwiQ29sb3IiOnsiJGlkIjoiMjgwIiwiQSI6MjU1LCJSIjowLCJHIjoxMTIsIkIiOjE5Mn19LCJNYXhXaWR0aCI6NTAuODY3MDA4MjA5MjI4NTE2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yODEiLCJMaW5lQ29sb3IiOm51bGwsIkxpbmVXZWlnaHQiOjAuMCwiTGluZVR5cGUiOjAsIlBhcmVudFN0eWxlIjpudWxsfSwiUGFyZW50U3R5bGUiOnsiJHJlZiI6IjEwNyJ9fSwiRGF0ZVN0eWxlIjp7IiRpZCI6IjI4MiIsIkZvbnRTZXR0aW5ncyI6eyIkaWQiOiIyODMiLCJGb250U2l6ZSI6MTAsIkZvbnROYW1lIjoiQ2FsaWJyaSIsIklzQm9sZCI6ZmFsc2UsIklzSXRhbGljIjpmYWxzZSwiSXNVbmRlcmxpbmVkIjpmYWxzZSwiUGFyZW50U3R5bGUiOnsiJHJlZiI6IjExNSJ9fSwiQXV0b1NpemUiOjAsIkZvcmVncm91bmQiOnsiJGlkIjoiMjg0IiwiQ29sb3IiOnsiJGlkIjoiMjg1IiwiQSI6MjU1LCJSIjoxMjcsIkciOjEyNywiQiI6MTI3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g2IiwiTGluZUNvbG9yIjpudWxsLCJMaW5lV2VpZ2h0IjowLjAsIkxpbmVUeXBlIjowLCJQYXJlbnRTdHlsZSI6bnVsbH0sIlBhcmVudFN0eWxlIjp7IiRyZWYiOiIxMTQifX0sIkRhdGVGb3JtYXQiOnsiJGlkIjoiMjg3IiwiRm9ybWF0U3RyaW5nIjoiTU1NIGQiLCJTZXBhcmF0b3IiOiIvIiwiVXNlSW50ZXJuYXRpb25hbERhdGVGb3JtYXQiOmZhbHNlfSwiSXNWaXNpYmxlIjp0cnVlLCJQYXJlbnRTdHlsZSI6eyIkcmVmIjoiODAifX0sIkluZGV4IjoxLCJJZCI6IjdjNTE4ZmIzLTdmMjEtNDJiYi04ZTA0LTQ1OTIwZDA0MDNiNSIsIkltcG9ydElkIjpudWxsLCJUaXRsZSI6IlRhc2sgMSBIZXJlIiwiTm90ZSI6bnVsbCwiSHlwZXJsaW5rIjpudWxsLCJJc0NoYW5nZWQiOmZhbHNlLCJJc05ldyI6dHJ1ZX0seyIkaWQiOiIyODgiLCJHcm91cE5hbWUiOm51bGwsIlN0YXJ0RGF0ZSI6IjIwMTctMDgtMTVUMDA6MDA6MDBaIiwiRW5kRGF0ZSI6IjIwMTctMDktMDdUMjM6NTk6NTkuOTk5WiIsIlBlcmNlbnRhZ2VDb21wbGV0ZSI6bnVsbCwiU3R5bGUiOnsiJGlkIjoiMjg5IiwiU2hhcGUiOjIsIlNoYXBlVGhpY2tuZXNzIjoxLCJEdXJhdGlvbkZvcm1hdCI6MCwiSW5jbHVkZU5vbldvcmtpbmdEYXlzSW5EdXJhdGlvbiI6ZmFsc2UsIlBlcmNlbnRhZ2VDb21wbGV0ZVN0eWxlIjp7IiRpZCI6IjI5MCIsIkZvbnRTZXR0aW5ncyI6eyIkaWQiOiIyOT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TIiLCJMaW5lQ29sb3IiOm51bGwsIkxpbmVXZWlnaHQiOjAuMCwiTGluZVR5cGUiOjAsIlBhcmVudFN0eWxlIjpudWxsfSwiUGFyZW50U3R5bGUiOnsiJHJlZiI6IjgxIn19LCJEdXJhdGlvblN0eWxlIjp7IiRpZCI6IjI5MyIsIkZvbnRTZXR0aW5ncyI6eyIkaWQiOiIyOTQiLCJGb250U2l6ZSI6MTAsIkZvbnROYW1lIjoiQ2FsaWJyaSIsIklzQm9sZCI6ZmFsc2UsIklzSXRhbGljIjpmYWxzZSwiSXNVbmRlcmxpbmVkIjpmYWxzZSwiUGFyZW50U3R5bGUiOnsiJHJlZiI6Ijg5In19LCJBdXRvU2l6ZSI6MCwiRm9yZWdyb3VuZCI6eyIkaWQiOiIyOTUiLCJDb2xvciI6eyIkaWQiOiIyOTYiLCJBIjoyNTUsIlIiOjE5MiwiRyI6ODAsIkIiOjc3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3IiwiTGluZUNvbG9yIjpudWxsLCJMaW5lV2VpZ2h0IjowLjAsIkxpbmVUeXBlIjowLCJQYXJlbnRTdHlsZSI6bnVsbH0sIlBhcmVudFN0eWxlIjp7IiRyZWYiOiI4OCJ9fSwiSG9yaXpvbnRhbENvbm5lY3RvclN0eWxlIjp7IiRpZCI6IjI5OCIsIkxpbmVDb2xvciI6eyIkcmVmIjoiOTYifSwiTGluZVdlaWdodCI6MC4wLCJMaW5lVHlwZSI6MCwiUGFyZW50U3R5bGUiOnsiJHJlZiI6Ijk1In19LCJWZXJ0aWNhbENvbm5lY3RvclN0eWxlIjp7IiRpZCI6IjI5OSIsIkxpbmVDb2xvciI6eyIkcmVmIjoiOTkifSwiTGluZVdlaWdodCI6MC4wLCJMaW5lVHlwZSI6MCwiUGFyZW50U3R5bGUiOnsiJHJlZiI6Ijk4In19LCJNYXJnaW4iOm51bGwsIlN0YXJ0RGF0ZVBvc2l0aW9uIjo0LCJFbmREYXRlUG9zaXRpb24iOjQsIlRpdGxlUG9zaXRpb24iOjMsIkR1cmF0aW9uUG9zaXRpb24iOjYsIlBlcmNlbnRhZ2VDb21wbGV0ZWRQb3NpdGlvbiI6NiwiU3BhY2luZyI6NSwiSXNCZWxvd1RpbWViYW5kIjp0cnVlLCJQZXJjZW50YWdlQ29tcGxldGVTaGFwZU9wYWNpdHkiOjM1LCJTaGFwZVN0eWxlIjp7IiRpZCI6IjMwMCIsIk1hcmdpbiI6eyIkcmVmIjoiMTAyIn0sIlBhZGRpbmciOnsiJHJlZiI6IjEwMyJ9LCJCYWNrZ3JvdW5kIjp7IiRpZCI6IjMwMSIsIkNvbG9yIjp7IiRpZCI6IjMwMiIsIkEiOjI1NSwiUiI6MjEwLCJHIjo3MSwiQiI6Mzh9fSwiSXNWaXNpYmxlIjp0cnVlLCJXaWR0aCI6MC4wLCJIZWlnaHQiOjE2LjAsIkJvcmRlclN0eWxlIjp7IiRpZCI6IjMwMyIsIkxpbmVDb2xvciI6eyIkaWQiOiIzMDQiLCIkdHlwZSI6Ik5MUkUuQ29tbW9uLkRvbS5Tb2xpZENvbG9yQnJ1c2gsIE5MUkUuQ29tbW9uIiwiQ29sb3IiOnsiJGlkIjoiMzA1IiwiQSI6MjU1LCJSIjoyNTUsIkciOjAsIkIiOjB9fSwiTGluZVdlaWdodCI6MC4wLCJMaW5lVHlwZSI6MCwiUGFyZW50U3R5bGUiOm51bGx9LCJQYXJlbnRTdHlsZSI6eyIkcmVmIjoiMTAxIn19LCJUaXRsZVN0eWxlIjp7IiRpZCI6IjMwNiIsIkZvbnRTZXR0aW5ncyI6eyIkaWQiOiIzMDciLCJGb250U2l6ZSI6MTAsIkZvbnROYW1lIjoiQ2FsaWJyaSIsIklzQm9sZCI6dHJ1ZSwiSXNJdGFsaWMiOmZhbHNlLCJJc1VuZGVybGluZWQiOmZhbHNlLCJQYXJlbnRTdHlsZSI6eyIkcmVmIjoiMTA4In19LCJBdXRvU2l6ZSI6MCwiRm9yZWdyb3VuZCI6eyIkaWQiOiIzMDgiLCJDb2xvciI6eyIkaWQiOiIzMDkiLCJBIjoyNTUsIlIiOjIxMCwiRyI6NzEsIkIiOjM4fX0sIk1heFdpZHRoIjo1MS40OTgwMzE2MTYyMTA5Mzg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xMCIsIkxpbmVDb2xvciI6bnVsbCwiTGluZVdlaWdodCI6MC4wLCJMaW5lVHlwZSI6MCwiUGFyZW50U3R5bGUiOm51bGx9LCJQYXJlbnRTdHlsZSI6eyIkcmVmIjoiMTA3In19LCJEYXRlU3R5bGUiOnsiJGlkIjoiMzExIiwiRm9udFNldHRpbmdzIjp7IiRpZCI6IjMxMiIsIkZvbnRTaXplIjoxMCwiRm9udE5hbWUiOiJDYWxpYnJpIiwiSXNCb2xkIjpmYWxzZSwiSXNJdGFsaWMiOmZhbHNlLCJJc1VuZGVybGluZWQiOmZhbHNlLCJQYXJlbnRTdHlsZSI6eyIkcmVmIjoiMTE1In19LCJBdXRvU2l6ZSI6MCwiRm9yZWdyb3VuZCI6eyIkaWQiOiIzMTMiLCJDb2xvciI6eyIkaWQiOiIzMTQiLCJBIjoyNTUsIlIiOjEyNywiRyI6MTI3LCJCIjoxMjd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TUiLCJMaW5lQ29sb3IiOm51bGwsIkxpbmVXZWlnaHQiOjAuMCwiTGluZVR5cGUiOjAsIlBhcmVudFN0eWxlIjpudWxsfSwiUGFyZW50U3R5bGUiOnsiJHJlZiI6IjExNCJ9fSwiRGF0ZUZvcm1hdCI6eyIkaWQiOiIzMTYiLCJGb3JtYXRTdHJpbmciOiJNTU0gZCIsIlNlcGFyYXRvciI6Ii8iLCJVc2VJbnRlcm5hdGlvbmFsRGF0ZUZvcm1hdCI6ZmFsc2V9LCJJc1Zpc2libGUiOnRydWUsIlBhcmVudFN0eWxlIjp7IiRyZWYiOiI4MCJ9fSwiSW5kZXgiOjIsIklkIjoiYmUzYWUzOGYtNjBiMy00MDJkLThhMTMtZjFlOTFlZWM0MWY1IiwiSW1wb3J0SWQiOm51bGwsIlRpdGxlIjoiVGFzayAyIEhlcmUiLCJOb3RlIjpudWxsLCJIeXBlcmxpbmsiOm51bGwsIklzQ2hhbmdlZCI6ZmFsc2UsIklzTmV3Ijp0cnVlfSx7IiRpZCI6IjMxNyIsIkdyb3VwTmFtZSI6bnVsbCwiU3RhcnREYXRlIjoiMjAxNy0wOC0xNVQwMDowMDowMFoiLCJFbmREYXRlIjoiMjAxNy0wOS0xN1QyMzo1OTo1OS45OTlaIiwiUGVyY2VudGFnZUNvbXBsZXRlIjpudWxsLCJTdHlsZSI6eyIkaWQiOiIzMTgiLCJTaGFwZSI6MiwiU2hhcGVUaGlja25lc3MiOjEsIkR1cmF0aW9uRm9ybWF0IjowLCJJbmNsdWRlTm9uV29ya2luZ0RheXNJbkR1cmF0aW9uIjpmYWxzZSwiUGVyY2VudGFnZUNvbXBsZXRlU3R5bGUiOnsiJGlkIjoiMzE5IiwiRm9udFNldHRpbmdzIjp7IiRpZCI6IjMyM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MSIsIkxpbmVDb2xvciI6bnVsbCwiTGluZVdlaWdodCI6MC4wLCJMaW5lVHlwZSI6MCwiUGFyZW50U3R5bGUiOm51bGx9LCJQYXJlbnRTdHlsZSI6eyIkcmVmIjoiODEifX0sIkR1cmF0aW9uU3R5bGUiOnsiJGlkIjoiMzIyIiwiRm9udFNldHRpbmdzIjp7IiRpZCI6IjMyMyIsIkZvbnRTaXplIjoxMCwiRm9udE5hbWUiOiJDYWxpYnJpIiwiSXNCb2xkIjpmYWxzZSwiSXNJdGFsaWMiOmZhbHNlLCJJc1VuZGVybGluZWQiOmZhbHNlLCJQYXJlbnRTdHlsZSI6eyIkcmVmIjoiODkifX0sIkF1dG9TaXplIjowLCJGb3JlZ3JvdW5kIjp7IiRpZCI6IjMyNCIsIkNvbG9yIjp7IiRpZCI6IjMyNS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jYiLCJMaW5lQ29sb3IiOm51bGwsIkxpbmVXZWlnaHQiOjAuMCwiTGluZVR5cGUiOjAsIlBhcmVudFN0eWxlIjpudWxsfSwiUGFyZW50U3R5bGUiOnsiJHJlZiI6Ijg4In19LCJIb3Jpem9udGFsQ29ubmVjdG9yU3R5bGUiOnsiJGlkIjoiMzI3IiwiTGluZUNvbG9yIjp7IiRyZWYiOiI5NiJ9LCJMaW5lV2VpZ2h0IjowLjAsIkxpbmVUeXBlIjowLCJQYXJlbnRTdHlsZSI6eyIkcmVmIjoiOTUifX0sIlZlcnRpY2FsQ29ubmVjdG9yU3R5bGUiOnsiJGlkIjoiMzI4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I5IiwiTWFyZ2luIjp7IiRyZWYiOiIxMDIifSwiUGFkZGluZyI6eyIkcmVmIjoiMTAzIn0sIkJhY2tncm91bmQiOnsiJGlkIjoiMzMwIiwiQ29sb3IiOnsiJGlkIjoiMzMxIiwiQSI6MjU1LCJSIjoyMTAsIkciOjcxLCJCIjozOH19LCJJc1Zpc2libGUiOnRydWUsIldpZHRoIjowLjAsIkhlaWdodCI6MTYuMCwiQm9yZGVyU3R5bGUiOnsiJGlkIjoiMzMyIiwiTGluZUNvbG9yIjp7IiRpZCI6IjMzMyIsIiR0eXBlIjoiTkxSRS5Db21tb24uRG9tLlNvbGlkQ29sb3JCcnVzaCwgTkxSRS5Db21tb24iLCJDb2xvciI6eyIkaWQiOiIzMzQiLCJBIjoyNTUsIlIiOjI1NSwiRyI6MCwiQiI6MH19LCJMaW5lV2VpZ2h0IjowLjAsIkxpbmVUeXBlIjowLCJQYXJlbnRTdHlsZSI6bnVsbH0sIlBhcmVudFN0eWxlIjp7IiRyZWYiOiIxMDEifX0sIlRpdGxlU3R5bGUiOnsiJGlkIjoiMzM1IiwiRm9udFNldHRpbmdzIjp7IiRpZCI6IjMzNiIsIkZvbnRTaXplIjoxMCwiRm9udE5hbWUiOiJDYWxpYnJpIiwiSXNCb2xkIjp0cnVlLCJJc0l0YWxpYyI6ZmFsc2UsIklzVW5kZXJsaW5lZCI6ZmFsc2UsIlBhcmVudFN0eWxlIjp7IiRyZWYiOiIxMDgifX0sIkF1dG9TaXplIjowLCJGb3JlZ3JvdW5kIjp7IiRpZCI6IjMzNyIsIkNvbG9yIjp7IiRpZCI6IjMzOCIsIkEiOjI1NSwiUiI6MjEwLCJHIjo3MSwiQiI6Mzh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M5IiwiTGluZUNvbG9yIjpudWxsLCJMaW5lV2VpZ2h0IjowLjAsIkxpbmVUeXBlIjowLCJQYXJlbnRTdHlsZSI6bnVsbH0sIlBhcmVudFN0eWxlIjp7IiRyZWYiOiIxMDcifX0sIkRhdGVTdHlsZSI6eyIkaWQiOiIzNDAiLCJGb250U2V0dGluZ3MiOnsiJGlkIjoiMzQxIiwiRm9udFNpemUiOjEwLCJGb250TmFtZSI6IkNhbGlicmkiLCJJc0JvbGQiOmZhbHNlLCJJc0l0YWxpYyI6ZmFsc2UsIklzVW5kZXJsaW5lZCI6ZmFsc2UsIlBhcmVudFN0eWxlIjp7IiRyZWYiOiIxMTUifX0sIkF1dG9TaXplIjowLCJGb3JlZ3JvdW5kIjp7IiRpZCI6IjM0MiIsIkNvbG9yIjp7IiRpZCI6IjM0My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NCIsIkxpbmVDb2xvciI6bnVsbCwiTGluZVdlaWdodCI6MC4wLCJMaW5lVHlwZSI6MCwiUGFyZW50U3R5bGUiOm51bGx9LCJQYXJlbnRTdHlsZSI6eyIkcmVmIjoiMTE0In19LCJEYXRlRm9ybWF0Ijp7IiRpZCI6IjM0NSIsIkZvcm1hdFN0cmluZyI6Ik1NTSBkIiwiU2VwYXJhdG9yIjoiLyIsIlVzZUludGVybmF0aW9uYWxEYXRlRm9ybWF0IjpmYWxzZX0sIklzVmlzaWJsZSI6dHJ1ZSwiUGFyZW50U3R5bGUiOnsiJHJlZiI6IjgwIn19LCJJbmRleCI6MywiSWQiOiI5YWExODNkNi01ZGYyLTRiMGMtOGZlYy1kMGEwMDI0NzE1ODMiLCJJbXBvcnRJZCI6bnVsbCwiVGl0bGUiOiJUYXNrIDMgSGVyZSIsIk5vdGUiOm51bGwsIkh5cGVybGluayI6bnVsbCwiSXNDaGFuZ2VkIjpmYWxzZSwiSXNOZXciOnRydWV9LHsiJGlkIjoiMzQ2IiwiR3JvdXBOYW1lIjpudWxsLCJTdGFydERhdGUiOiIyMDE3LTA5LTA4VDAwOjAwOjAwWiIsIkVuZERhdGUiOiIyMDE3LTA5LTMwVDIzOjU5OjU5Ljk5OVoiLCJQZXJjZW50YWdlQ29tcGxldGUiOm51bGwsIlN0eWxlIjp7IiRpZCI6IjM0NyIsIlNoYXBlIjoyLCJTaGFwZVRoaWNrbmVzcyI6MSwiRHVyYXRpb25Gb3JtYXQiOjAsIkluY2x1ZGVOb25Xb3JraW5nRGF5c0luRHVyYXRpb24iOmZhbHNlLCJQZXJjZW50YWdlQ29tcGxldGVTdHlsZSI6eyIkaWQiOiIzNDgiLCJGb250U2V0dGluZ3MiOnsiJGlkIjoiMzQ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UwIiwiTGluZUNvbG9yIjpudWxsLCJMaW5lV2VpZ2h0IjowLjAsIkxpbmVUeXBlIjowLCJQYXJlbnRTdHlsZSI6bnVsbH0sIlBhcmVudFN0eWxlIjp7IiRyZWYiOiI4MSJ9fSwiRHVyYXRpb25TdHlsZSI6eyIkaWQiOiIzNTEiLCJGb250U2V0dGluZ3MiOnsiJGlkIjoiMzUyIiwiRm9udFNpemUiOjEwLCJGb250TmFtZSI6IkNhbGlicmkiLCJJc0JvbGQiOmZhbHNlLCJJc0l0YWxpYyI6ZmFsc2UsIklzVW5kZXJsaW5lZCI6ZmFsc2UsIlBhcmVudFN0eWxlIjp7IiRyZWYiOiI4OSJ9fSwiQXV0b1NpemUiOjAsIkZvcmVncm91bmQiOnsiJGlkIjoiMzUzIiwiQ29sb3IiOnsiJGlkIjoiMzU0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NSIsIkxpbmVDb2xvciI6bnVsbCwiTGluZVdlaWdodCI6MC4wLCJMaW5lVHlwZSI6MCwiUGFyZW50U3R5bGUiOm51bGx9LCJQYXJlbnRTdHlsZSI6eyIkcmVmIjoiODgifX0sIkhvcml6b250YWxDb25uZWN0b3JTdHlsZSI6eyIkaWQiOiIzNTYiLCJMaW5lQ29sb3IiOnsiJHJlZiI6Ijk2In0sIkxpbmVXZWlnaHQiOjAuMCwiTGluZVR5cGUiOjAsIlBhcmVudFN0eWxlIjp7IiRyZWYiOiI5NSJ9fSwiVmVydGljYWxDb25uZWN0b3JTdHlsZSI6eyIkaWQiOiIzNTc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NTgiLCJNYXJnaW4iOnsiJHJlZiI6IjEwMiJ9LCJQYWRkaW5nIjp7IiRyZWYiOiIxMDMifSwiQmFja2dyb3VuZCI6eyIkaWQiOiIzNTkiLCJDb2xvciI6eyIkaWQiOiIzNjAiLCJBIjoyNTUsIlIiOjk4LCJHIjoxODEsIkIiOjEyM319LCJJc1Zpc2libGUiOnRydWUsIldpZHRoIjowLjAsIkhlaWdodCI6MTYuMCwiQm9yZGVyU3R5bGUiOnsiJGlkIjoiMzYxIiwiTGluZUNvbG9yIjp7IiRpZCI6IjM2MiIsIiR0eXBlIjoiTkxSRS5Db21tb24uRG9tLlNvbGlkQ29sb3JCcnVzaCwgTkxSRS5Db21tb24iLCJDb2xvciI6eyIkaWQiOiIzNjMiLCJBIjoyNTUsIlIiOjI1NSwiRyI6MCwiQiI6MH19LCJMaW5lV2VpZ2h0IjowLjAsIkxpbmVUeXBlIjowLCJQYXJlbnRTdHlsZSI6bnVsbH0sIlBhcmVudFN0eWxlIjp7IiRyZWYiOiIxMDEifX0sIlRpdGxlU3R5bGUiOnsiJGlkIjoiMzY0IiwiRm9udFNldHRpbmdzIjp7IiRpZCI6IjM2NSIsIkZvbnRTaXplIjoxMCwiRm9udE5hbWUiOiJDYWxpYnJpIiwiSXNCb2xkIjp0cnVlLCJJc0l0YWxpYyI6ZmFsc2UsIklzVW5kZXJsaW5lZCI6ZmFsc2UsIlBhcmVudFN0eWxlIjp7IiRyZWYiOiIxMDgifX0sIkF1dG9TaXplIjowLCJGb3JlZ3JvdW5kIjp7IiRpZCI6IjM2NiIsIkNvbG9yIjp7IiRpZCI6IjM2NyIsIkEiOjI1NSwiUiI6NzIsIkciOjE1NCwiQiI6OTd9fSwiTWF4V2lkdGgiOjUxLjQ5ODAzMTYxNjIxMDkzO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Y4IiwiTGluZUNvbG9yIjpudWxsLCJMaW5lV2VpZ2h0IjowLjAsIkxpbmVUeXBlIjowLCJQYXJlbnRTdHlsZSI6bnVsbH0sIlBhcmVudFN0eWxlIjp7IiRyZWYiOiIxMDcifX0sIkRhdGVTdHlsZSI6eyIkaWQiOiIzNjkiLCJGb250U2V0dGluZ3MiOnsiJGlkIjoiMzcwIiwiRm9udFNpemUiOjEwLCJGb250TmFtZSI6IkNhbGlicmkiLCJJc0JvbGQiOmZhbHNlLCJJc0l0YWxpYyI6ZmFsc2UsIklzVW5kZXJsaW5lZCI6ZmFsc2UsIlBhcmVudFN0eWxlIjp7IiRyZWYiOiIxMTUifX0sIkF1dG9TaXplIjowLCJGb3JlZ3JvdW5kIjp7IiRpZCI6IjM3MSIsIkNvbG9yIjp7IiRpZCI6IjM3Mi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3MyIsIkxpbmVDb2xvciI6bnVsbCwiTGluZVdlaWdodCI6MC4wLCJMaW5lVHlwZSI6MCwiUGFyZW50U3R5bGUiOm51bGx9LCJQYXJlbnRTdHlsZSI6eyIkcmVmIjoiMTE0In19LCJEYXRlRm9ybWF0Ijp7IiRpZCI6IjM3NCIsIkZvcm1hdFN0cmluZyI6Ik1NTSBkIiwiU2VwYXJhdG9yIjoiLyIsIlVzZUludGVybmF0aW9uYWxEYXRlRm9ybWF0IjpmYWxzZX0sIklzVmlzaWJsZSI6dHJ1ZSwiUGFyZW50U3R5bGUiOnsiJHJlZiI6IjgwIn19LCJJbmRleCI6NCwiSWQiOiIwNmE2YTIwMC0yMWVhLTRhY2QtYWMyMC1iNDFmN2IzN2IwZGQiLCJJbXBvcnRJZCI6bnVsbCwiVGl0bGUiOiJUYXNrIDQgSGVyZSIsIk5vdGUiOm51bGwsIkh5cGVybGluayI6bnVsbCwiSXNDaGFuZ2VkIjpmYWxzZSwiSXNOZXciOnRydWV9LHsiJGlkIjoiMzc1IiwiR3JvdXBOYW1lIjpudWxsLCJTdGFydERhdGUiOiIyMDE3LTEwLTA0VDAwOjAwOjAwWiIsIkVuZERhdGUiOiIyMDE3LTExLTA3VDIzOjU5OjU5Ljk5OVoiLCJQZXJjZW50YWdlQ29tcGxldGUiOm51bGwsIlN0eWxlIjp7IiRpZCI6IjM3NiIsIlNoYXBlIjoyLCJTaGFwZVRoaWNrbmVzcyI6MSwiRHVyYXRpb25Gb3JtYXQiOjAsIkluY2x1ZGVOb25Xb3JraW5nRGF5c0luRHVyYXRpb24iOmZhbHNlLCJQZXJjZW50YWdlQ29tcGxldGVTdHlsZSI6eyIkaWQiOiIzNzciLCJGb250U2V0dGluZ3MiOnsiJGlkIjoiMzc4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c5IiwiTGluZUNvbG9yIjpudWxsLCJMaW5lV2VpZ2h0IjowLjAsIkxpbmVUeXBlIjowLCJQYXJlbnRTdHlsZSI6bnVsbH0sIlBhcmVudFN0eWxlIjp7IiRyZWYiOiI4MSJ9fSwiRHVyYXRpb25TdHlsZSI6eyIkaWQiOiIzODAiLCJGb250U2V0dGluZ3MiOnsiJGlkIjoiMzgxIiwiRm9udFNpemUiOjEwLCJGb250TmFtZSI6IkNhbGlicmkiLCJJc0JvbGQiOmZhbHNlLCJJc0l0YWxpYyI6ZmFsc2UsIklzVW5kZXJsaW5lZCI6ZmFsc2UsIlBhcmVudFN0eWxlIjp7IiRyZWYiOiI4OSJ9fSwiQXV0b1NpemUiOjAsIkZvcmVncm91bmQiOnsiJGlkIjoiMzgyIiwiQ29sb3IiOnsiJGlkIjoiMzgz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4NCIsIkxpbmVDb2xvciI6bnVsbCwiTGluZVdlaWdodCI6MC4wLCJMaW5lVHlwZSI6MCwiUGFyZW50U3R5bGUiOm51bGx9LCJQYXJlbnRTdHlsZSI6eyIkcmVmIjoiODgifX0sIkhvcml6b250YWxDb25uZWN0b3JTdHlsZSI6eyIkaWQiOiIzODUiLCJMaW5lQ29sb3IiOnsiJHJlZiI6Ijk2In0sIkxpbmVXZWlnaHQiOjAuMCwiTGluZVR5cGUiOjAsIlBhcmVudFN0eWxlIjp7IiRyZWYiOiI5NSJ9fSwiVmVydGljYWxDb25uZWN0b3JTdHlsZSI6eyIkaWQiOiIzODY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ODciLCJNYXJnaW4iOnsiJHJlZiI6IjEwMiJ9LCJQYWRkaW5nIjp7IiRyZWYiOiIxMDMifSwiQmFja2dyb3VuZCI6eyIkaWQiOiIzODgiLCJDb2xvciI6eyIkaWQiOiIzODkiLCJBIjoyNTUsIlIiOjk4LCJHIjoxODEsIkIiOjEyM319LCJJc1Zpc2libGUiOnRydWUsIldpZHRoIjowLjAsIkhlaWdodCI6MTYuMCwiQm9yZGVyU3R5bGUiOnsiJGlkIjoiMzkwIiwiTGluZUNvbG9yIjp7IiRpZCI6IjM5MSIsIiR0eXBlIjoiTkxSRS5Db21tb24uRG9tLlNvbGlkQ29sb3JCcnVzaCwgTkxSRS5Db21tb24iLCJDb2xvciI6eyIkaWQiOiIzOTIiLCJBIjoyNTUsIlIiOjI1NSwiRyI6MCwiQiI6MH19LCJMaW5lV2VpZ2h0IjowLjAsIkxpbmVUeXBlIjowLCJQYXJlbnRTdHlsZSI6bnVsbH0sIlBhcmVudFN0eWxlIjp7IiRyZWYiOiIxMDEifX0sIlRpdGxlU3R5bGUiOnsiJGlkIjoiMzkzIiwiRm9udFNldHRpbmdzIjp7IiRpZCI6IjM5NCIsIkZvbnRTaXplIjoxMCwiRm9udE5hbWUiOiJDYWxpYnJpIiwiSXNCb2xkIjp0cnVlLCJJc0l0YWxpYyI6ZmFsc2UsIklzVW5kZXJsaW5lZCI6ZmFsc2UsIlBhcmVudFN0eWxlIjp7IiRyZWYiOiIxMDgifX0sIkF1dG9TaXplIjowLCJGb3JlZ3JvdW5kIjp7IiRpZCI6IjM5NSIsIkNvbG9yIjp7IiRpZCI6IjM5NiIsIkEiOjI1NSwiUiI6NzIsIkciOjE1NCwiQiI6OTd9fSwiTWF4V2lkdGgiOjUxLjExOTQ0OTYxNTQ3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k3IiwiTGluZUNvbG9yIjpudWxsLCJMaW5lV2VpZ2h0IjowLjAsIkxpbmVUeXBlIjowLCJQYXJlbnRTdHlsZSI6bnVsbH0sIlBhcmVudFN0eWxlIjp7IiRyZWYiOiIxMDcifX0sIkRhdGVTdHlsZSI6eyIkaWQiOiIzOTgiLCJGb250U2V0dGluZ3MiOnsiJGlkIjoiMzk5IiwiRm9udFNpemUiOjEwLCJGb250TmFtZSI6IkNhbGlicmkiLCJJc0JvbGQiOmZhbHNlLCJJc0l0YWxpYyI6ZmFsc2UsIklzVW5kZXJsaW5lZCI6ZmFsc2UsIlBhcmVudFN0eWxlIjp7IiRyZWYiOiIxMTUifX0sIkF1dG9TaXplIjowLCJGb3JlZ3JvdW5kIjp7IiRpZCI6IjQwMCIsIkNvbG9yIjp7IiRpZCI6IjQwMS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wMiIsIkxpbmVDb2xvciI6bnVsbCwiTGluZVdlaWdodCI6MC4wLCJMaW5lVHlwZSI6MCwiUGFyZW50U3R5bGUiOm51bGx9LCJQYXJlbnRTdHlsZSI6eyIkcmVmIjoiMTE0In19LCJEYXRlRm9ybWF0Ijp7IiRpZCI6IjQwMyIsIkZvcm1hdFN0cmluZyI6Ik1NTSBkIiwiU2VwYXJhdG9yIjoiLyIsIlVzZUludGVybmF0aW9uYWxEYXRlRm9ybWF0IjpmYWxzZX0sIklzVmlzaWJsZSI6dHJ1ZSwiUGFyZW50U3R5bGUiOnsiJHJlZiI6IjgwIn19LCJJbmRleCI6NSwiSWQiOiJlNmY1YzkxOC1iZGQ2LTQ5YTEtYWM5MS05Y2YyMjQ2OGEyM2IiLCJJbXBvcnRJZCI6bnVsbCwiVGl0bGUiOiJUYXNrIDUgSGVyZSIsIk5vdGUiOm51bGwsIkh5cGVybGluayI6bnVsbCwiSXNDaGFuZ2VkIjpmYWxzZSwiSXNOZXciOnRydWV9XSwiTXNQcm9qZWN0SXRlbXNUcmVlIjp7IiRpZCI6IjQwNCIsIlJvb3QiOnsiSW1wb3J0SWQiOm51bGwsIklzSW1wb3J0ZWQiOmZhbHNlLCJDaGlsZHJlbiI6W119fSwiTWV0YWRhdGEiOnsiJGlkIjoiNDA1In0sIlNldHRpbmdzIjp7IiRpZCI6IjQwNiIsIkltcGFPcHRpb25zIjpudWxs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0cnVlLCJTbWFydFRpbWVsaW5lVGFza1BlcmNlbnRhZ2VGaXQiOmZhbHNlfSwiSXNOZXciOnRydWUsIkltcG9ydFR5cGUiOjAsIkZpbGVQYXRoIjpudWxsLCJUaW1lbGluZUltcG9ydGVkIjpmYWxzZX0="/>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Sb2FkbWFwIiwiSXNUZW1wbGF0ZSI6dHJ1ZSwiVmVyc2lvbiI6eyIkaWQiOiIyIiwiVmVyc2lvbiI6IjMuMC4xIiwiT3JpZ2luYWxBc3NlbWJseVZlcnNpb24iOiIxLjAwLjAwLjAwIiwiRWRpdGlvbiI6IlBsdXMiLCJJc1BsdXNFZGl0aW9uIjp0cnV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vcmJlbCIsIklzQm9sZCI6ZmFsc2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b3JiZWwiLCJJc0JvbGQiOmZhbHN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g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mZhbHN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zMSwiRyI6MjMwLCJCIjoyMz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AsIkciOjAsIkIiOjB9fSwiQXBwZW5kWWVhck9uWWVhckNoYW5nZSI6dHJ1ZSwiRWxhcHNlZFRpbWVGb3JtYXQiOjEsIlRvZGF5TWFya2VyUG9zaXRpb24iOjAsIlF1aWNrUG9zaXRpb24iOjMsIkFic29sdXRlUG9zaXRpb24iOjIyOS41LCJNYXJnaW4iOnsiJGlkIjoiNDkiLCJUb3AiOjAsIkxlZnQiOjEwLCJSaWdodCI6MTAsIkJvdHRvbSI6MH0sIlBhZGRpbmciOnsiJGlkIjoiNTAiLCJUb3AiOjAsIkxlZnQiOjAsIlJpZ2h0IjowLCJCb3R0b20iOjB9LCJCYWNrZ3JvdW5kIjp7IiRpZCI6IjUxIiwiQ29sb3IiOnsiJGlkIjoiNTIiLCJBIjoyNTUsIlIiOjY4LCJHIjo4NCwiQiI6MTA2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0LCJGb250TmFtZSI6IkNvcmJlbCIsIklzQm9sZCI6ZmFsc2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EsIkZvbnROYW1lIjoiQ29yYmVsIiwiSXNCb2xkIjpmYWxzZSwiSXNJdGFsaWMiOmZhbHNlLCJJc1VuZGVybGluZWQiOmZhbHNlLCJQYXJlbnRTdHlsZSI6bnVsbH0sIkF1dG9TaXplIjowLCJGb3JlZ3JvdW5kIjp7IiRpZCI6Ijc0IiwiQ29sb3IiOnsiJGlkIjoiNzUiLCJBIjoyNTUsIlIiOjIwOSwiRyI6NDAsIkIiOjQ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iwiU2hhcGVUaGlja25lc3MiOjE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i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MxLCJHIjoyMzAsIkIiOjIzMH19LCJMaW5lV2VpZ2h0IjowLjAsIkxpbmVUeXBlIjowLCJQYXJlbnRTdHlsZSI6bnVsbH0sIlZlcnRpY2FsQ29ubmVjdG9yU3R5bGUiOnsiJGlkIjoiOTgiLCJMaW5lQ29sb3IiOnsiJGlkIjoiOTkiLCIkdHlwZSI6Ik5MUkUuQ29tbW9uLkRvbS5Tb2xpZENvbG9yQnJ1c2gsIE5MUkUuQ29tbW9uIiwiQ29sb3IiOnsiJGlkIjoiMTAwIiwiQSI6MjU1LCJSIjoyMzEsIkciOjIzMCwiQiI6MjMwfX0sIkxpbmVXZWlnaHQiOjAuMCwiTGluZVR5cGUiOjAsIlBhcmVudFN0eWxlIjpudWxsfSwiTWFyZ2luIjpudWxsLCJTdGFydERhdGVQb3NpdGlvbiI6NCwiRW5kRGF0ZVBvc2l0aW9uIjo0LCJUaXRsZVBvc2l0aW9uIjozLCJEdXJhdGlvblBvc2l0aW9uIjo2LCJQZXJjZW50YWdlQ29tcGxldGVkUG9zaXRpb24iOjYsIlNwYWNpbmciOjEw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NCwiRm9udE5hbWUiOiJDb3JiZWwiLCJJc0JvbGQiOmZhbHN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I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3LTA1LTEwVDIzOjU5OjU5Ljk5OVoiLCJFbmREYXRlIjoiMjAxOC0wMS0zMFQyMzo1OTo1OS45OTlaIiwiRm9ybWF0IjoiTU1NIiwiVHlwZSI6MiwiQXV0b0RhdGVSYW5nZSI6dHJ1ZSwiV29ya2luZ0RheXMiOjMxLCJUb2RheU1hcmtlclRleHQiOiJUb2RheSIsIkF1dG9TY2FsZVR5cGUiOnRydWV9LCJNaWxlc3RvbmVzIjpbeyIkaWQiOiIxMjMiLCJEYXRlIjoiMjAxNy0wNS0xMF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yNTUsIlIiOjAsIkciOjExNCwiQiI6MTg4fX0sIkxpbmVXZWlnaHQiOjEuMCwiTGluZVR5cGUiOjAsIlBhcmVudFN0eWxlIjp7IiRyZWYiOiI1NSJ9fSwiSXNCZWxvd1RpbWViYW5kIjpmYWxzZSwiSGlkZURhdGUiOmZhbHNlLCJTaGFwZVNpemUiOjEsIlNwYWNpbmciOjAuMCwiUGFkZGluZyI6eyIkaWQiOiIxMjgiLCJUb3AiOjAsIkxlZnQiOjAsIlJpZ2h0IjowLCJCb3R0b20iOjB9LCJTaGFwZVN0eWxlIjp7IiRpZCI6IjEyOSIsIk1hcmdpbiI6eyIkcmVmIjoiNjAifSwiUGFkZGluZyI6eyIkcmVmIjoiNjEifSwiQmFja2dyb3VuZCI6eyIkaWQiOiIxMzAiLCJDb2xvciI6eyIkaWQiOiIxMzEiLCJBIjoyNTUsIlIiOjgsIkciOjEyNywiQiI6MTk1fX0sIklzVmlzaWJsZSI6dHJ1ZSwiV2lkdGgiOjEzLjAsIkhlaWdodCI6MTM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wLCJGb250TmFtZSI6IkNhbGlicmkiLCJJc0JvbGQiOnRydWUsIklzSXRhbGljIjpmYWxzZSwiSXNVbmRlcmxpbmVkIjpmYWxzZSwiUGFyZW50U3R5bGUiOnsiJHJlZiI6IjY2In19LCJBdXRvU2l6ZSI6MCwiRm9yZWdyb3VuZCI6eyIkaWQiOiIxMzUiLCJDb2xvciI6eyIkaWQiOiIxMzY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GlkIjoiMTQwIiwiQ29sb3IiOnsiJGlkIjoiMTQx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yIiwiTGluZUNvbG9yIjpudWxsLCJMaW5lV2VpZ2h0IjowLjAsIkxpbmVUeXBlIjowLCJQYXJlbnRTdHlsZSI6bnVsbH0sIlBhcmVudFN0eWxlIjp7IiRyZWYiOiI3MiJ9fSwiRGF0ZUZvcm1hdCI6eyIkcmVmIjoiNzkifSwiSXNWaXNpYmxlIjp0cnVlLCJQYXJlbnRTdHlsZSI6eyIkcmVmIjoiNTMifX0sIlBvc2l0aW9uIjp7IlJhdGlvIjowLjE3NTM5NTg4MDgwNTEyMTUzLCJJc0N1c3RvbSI6dHJ1ZX0sIklkIjoiYTU4ZjI5NDgtN2MwMy00M2MwLThhYmMtZjQxOTEzZTQwY2FlIiwiSW1wb3J0SWQiOm51bGwsIlRpdGxlIjoiTWlsZXN0b25lIDEiLCJOb3RlIjpudWxsLCJIeXBlcmxpbmsiOm51bGwsIklzQ2hhbmdlZCI6ZmFsc2UsIklzTmV3Ijp0cnVlfSx7IiRpZCI6IjE0MyIsIkRhdGUiOiIyMDE3LTA1LTE1VDIzOjU5OjU5Ljk5OVoiLCJTdHlsZSI6eyIkaWQiOiIxNDQiLCJTaGFwZSI6MiwiQ29ubmVjdG9yTWFyZ2luIjp7IiRyZWYiOiI1NCJ9LCJDb25uZWN0b3JTdHlsZSI6eyIkaWQiOiIxNDUiLCJMaW5lQ29sb3IiOnsiJGlkIjoiMTQ2IiwiJHR5cGUiOiJOTFJFLkNvbW1vbi5Eb20uU29saWRDb2xvckJydXNoLCBOTFJFLkNvbW1vbiIsIkNvbG9yIjp7IiRpZCI6IjE0NyIsIkEiOjI1NSwiUiI6OCwiRyI6MTI3LCJCIjoxOTV9fSwiTGluZVdlaWdodCI6MS4wLCJMaW5lVHlwZSI6MCwiUGFyZW50U3R5bGUiOnsiJHJlZiI6IjU1In19LCJJc0JlbG93VGltZWJhbmQiOmZhbHNlLCJIaWRlRGF0ZSI6ZmFsc2UsIlNoYXBlU2l6ZSI6MSwiU3BhY2luZyI6MC4wLCJQYWRkaW5nIjp7IiRpZCI6IjE0OCIsIlRvcCI6MCwiTGVmdCI6MCwiUmlnaHQiOjAsIkJvdHRvbSI6MH0sIlNoYXBlU3R5bGUiOnsiJGlkIjoiMTQ5IiwiTWFyZ2luIjp7IiRyZWYiOiI2MCJ9LCJQYWRkaW5nIjp7IiRyZWYiOiI2MSJ9LCJCYWNrZ3JvdW5kIjp7IiRpZCI6IjE1MCIsIkNvbG9yIjp7IiRpZCI6IjE1MSIsIkEiOjI1NSwiUiI6OCwiRyI6MTI3LCJCIjoxOTV9fSwiSXNWaXNpYmxlIjp0cnVlLCJXaWR0aCI6MTMuMCwiSGVpZ2h0IjoxMy4wLCJCb3JkZXJTdHlsZSI6eyIkaWQiOiIxNTIiLCJMaW5lQ29sb3IiOnsiJHJlZiI6IjYzIn0sIkxpbmVXZWlnaHQiOjAuMCwiTGluZVR5cGUiOjAsIlBhcmVudFN0eWxlIjp7IiRyZWYiOiI2MiJ9fSwiUGFyZW50U3R5bGUiOnsiJHJlZiI6IjU5In19LCJUaXRsZVN0eWxlIjp7IiRpZCI6IjE1MyIsIkZvbnRTZXR0aW5ncyI6eyIkaWQiOiIxNTQiLCJGb250U2l6ZSI6MTAsIkZvbnROYW1lIjoiQ2FsaWJyaSIsIklzQm9sZCI6dHJ1ZSwiSXNJdGFsaWMiOmZhbHNlLCJJc1VuZGVybGluZWQiOmZhbHNlLCJQYXJlbnRTdHlsZSI6eyIkcmVmIjoiNjYifX0sIkF1dG9TaXplIjowLCJGb3JlZ3JvdW5kIjp7IiRpZCI6IjE1NSIsIkNvbG9yIjp7IiRpZCI6IjE1NiIsIkEiOjI1NSwiUiI6NTksIkciOjg5LCJCIjoxNTJ9fSwiTWF4V2lkdGgiOjUxLjYyNTAzODE0Njk3MjY1Ni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3IiwiTGluZUNvbG9yIjpudWxsLCJMaW5lV2VpZ2h0IjowLjAsIkxpbmVUeXBlIjowLCJQYXJlbnRTdHlsZSI6bnVsbH0sIlBhcmVudFN0eWxlIjp7IiRyZWYiOiI2NSJ9fSwiRGF0ZVN0eWxlIjp7IiRpZCI6IjE1OCIsIkZvbnRTZXR0aW5ncyI6eyIkaWQiOiIxNTkiLCJGb250U2l6ZSI6MTAsIkZvbnROYW1lIjoiQ2FsaWJyaSIsIklzQm9sZCI6ZmFsc2UsIklzSXRhbGljIjpmYWxzZSwiSXNVbmRlcmxpbmVkIjpmYWxzZSwiUGFyZW50U3R5bGUiOnsiJHJlZiI6IjczIn19LCJBdXRvU2l6ZSI6MCwiRm9yZWdyb3VuZCI6eyIkaWQiOiIxNjAiLCJDb2xvciI6eyIkaWQiOiIxNjE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IiLCJMaW5lQ29sb3IiOm51bGwsIkxpbmVXZWlnaHQiOjAuMCwiTGluZVR5cGUiOjAsIlBhcmVudFN0eWxlIjpudWxsfSwiUGFyZW50U3R5bGUiOnsiJHJlZiI6IjcyIn19LCJEYXRlRm9ybWF0Ijp7IiRyZWYiOiI3OSJ9LCJJc1Zpc2libGUiOnRydWUsIlBhcmVudFN0eWxlIjp7IiRyZWYiOiI1MyJ9fSwiUG9zaXRpb24iOnsiUmF0aW8iOjAuMTA4MDkzMDM1NjYyNjE1NzQsIklzQ3VzdG9tIjp0cnVlfSwiSWQiOiI1Mjc0M2RlOC1iYjZkLTQwNDQtODk2Zi00NzM4OThmZTlkYTciLCJJbXBvcnRJZCI6bnVsbCwiVGl0bGUiOiJNaWxlc3RvbmUgMiIsIk5vdGUiOm51bGwsIkh5cGVybGluayI6bnVsbCwiSXNDaGFuZ2VkIjpmYWxzZSwiSXNOZXciOnRydWV9LHsiJGlkIjoiMTYzIiwiRGF0ZSI6IjIwMTctMDctMjFUMjM6NTk6NTkuOTk5WiIsIlN0eWxlIjp7IiRpZCI6IjE2NCIsIlNoYXBlIjo4LCJDb25uZWN0b3JNYXJnaW4iOnsiJHJlZiI6IjU0In0sIkNvbm5lY3RvclN0eWxlIjp7IiRpZCI6IjE2NSIsIkxpbmVDb2xvciI6eyIkaWQiOiIxNjYiLCIkdHlwZSI6Ik5MUkUuQ29tbW9uLkRvbS5Tb2xpZENvbG9yQnJ1c2gsIE5MUkUuQ29tbW9uIiwiQ29sb3IiOnsiJGlkIjoiMTY3IiwiQSI6MjU1LCJSIjo4LCJHIjoxMjcsIkIiOjE5NX19LCJMaW5lV2VpZ2h0IjoxLjAsIkxpbmVUeXBlIjowLCJQYXJlbnRTdHlsZSI6eyIkcmVmIjoiNTUifX0sIklzQmVsb3dUaW1lYmFuZCI6ZmFsc2UsIkhpZGVEYXRlIjpmYWxzZSwiU2hhcGVTaXplIjoxLCJTcGFjaW5nIjowLjAsIlBhZGRpbmciOnsiJGlkIjoiMTY4IiwiVG9wIjowLCJMZWZ0IjowLCJSaWdodCI6MCwiQm90dG9tIjowfSwiU2hhcGVTdHlsZSI6eyIkaWQiOiIxNjkiLCJNYXJnaW4iOnsiJHJlZiI6IjYwIn0sIlBhZGRpbmciOnsiJHJlZiI6IjYxIn0sIkJhY2tncm91bmQiOnsiJGlkIjoiMTcwIiwiQ29sb3IiOnsiJGlkIjoiMTcxIiwiQSI6MjU1LCJSIjo4LCJHIjoxMjcsIkIiOjE5NX19LCJJc1Zpc2libGUiOnRydWUsIldpZHRoIjoxOC4wLCJIZWlnaHQiOjIwLjAsIkJvcmRlclN0eWxlIjp7IiRpZCI6IjE3MiIsIkxpbmVDb2xvciI6eyIkcmVmIjoiNjMifSwiTGluZVdlaWdodCI6MC4wLCJMaW5lVHlwZSI6MCwiUGFyZW50U3R5bGUiOnsiJHJlZiI6IjYyIn19LCJQYXJlbnRTdHlsZSI6eyIkcmVmIjoiNTkifX0sIlRpdGxlU3R5bGUiOnsiJGlkIjoiMTczIiwiRm9udFNldHRpbmdzIjp7IiRpZCI6IjE3NCIsIkZvbnRTaXplIjoxMCwiRm9udE5hbWUiOiJDYWxpYnJpIiwiSXNCb2xkIjp0cnVlLCJJc0l0YWxpYyI6ZmFsc2UsIklzVW5kZXJsaW5lZCI6ZmFsc2UsIlBhcmVudFN0eWxlIjp7IiRyZWYiOiI2NiJ9fSwiQXV0b1NpemUiOjAsIkZvcmVncm91bmQiOnsiJGlkIjoiMTc1IiwiQ29sb3IiOnsiJGlkIjoiMTc2IiwiQSI6MjU1LCJSIjo1OSwiRyI6ODksIkIiOjE1Mn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ciLCJMaW5lQ29sb3IiOm51bGwsIkxpbmVXZWlnaHQiOjAuMCwiTGluZVR5cGUiOjAsIlBhcmVudFN0eWxlIjpudWxsfSwiUGFyZW50U3R5bGUiOnsiJHJlZiI6IjY1In19LCJEYXRlU3R5bGUiOnsiJGlkIjoiMTc4IiwiRm9udFNldHRpbmdzIjp7IiRpZCI6IjE3OSIsIkZvbnRTaXplIjoxMCwiRm9udE5hbWUiOiJDYWxpYnJpIiwiSXNCb2xkIjpmYWxzZSwiSXNJdGFsaWMiOmZhbHNlLCJJc1VuZGVybGluZWQiOmZhbHNlLCJQYXJlbnRTdHlsZSI6eyIkcmVmIjoiNzMifX0sIkF1dG9TaXplIjowLCJGb3JlZ3JvdW5kIjp7IiRpZCI6IjE4MCIsIkNvbG9yIjp7IiRpZCI6IjE4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MiIsIkxpbmVDb2xvciI6bnVsbCwiTGluZVdlaWdodCI6MC4wLCJMaW5lVHlwZSI6MCwiUGFyZW50U3R5bGUiOm51bGx9LCJQYXJlbnRTdHlsZSI6eyIkcmVmIjoiNzIifX0sIkRhdGVGb3JtYXQiOnsiJHJlZiI6Ijc5In0sIklzVmlzaWJsZSI6dHJ1ZSwiUGFyZW50U3R5bGUiOnsiJHJlZiI6IjUzIn19LCJQb3NpdGlvbiI6eyJSYXRpbyI6MC4wODQwNjI0MjA4ODAzNTMwMTIsIklzQ3VzdG9tIjp0cnVlfSwiSWQiOiJhNTRiYzgyNy1iMDUxLTQ2ZDEtOGI1NS05ZjYxODcyM2UyYjQiLCJJbXBvcnRJZCI6bnVsbCwiVGl0bGUiOiJNaWxlc3RvbmUgMyIsIk5vdGUiOm51bGwsIkh5cGVybGluayI6bnVsbCwiSXNDaGFuZ2VkIjpmYWxzZSwiSXNOZXciOnRydWV9LHsiJGlkIjoiMTgzIiwiRGF0ZSI6IjIwMTctMDgtMTJUMjM6NTk6NTkuOTk5WiIsIlN0eWxlIjp7IiRpZCI6IjE4NCIsIlNoYXBlIjo4LCJDb25uZWN0b3JNYXJnaW4iOnsiJHJlZiI6IjU0In0sIkNvbm5lY3RvclN0eWxlIjp7IiRpZCI6IjE4NSIsIkxpbmVDb2xvciI6eyIkaWQiOiIxODYiLCIkdHlwZSI6Ik5MUkUuQ29tbW9uLkRvbS5Tb2xpZENvbG9yQnJ1c2gsIE5MUkUuQ29tbW9uIiwiQ29sb3IiOnsiJGlkIjoiMTg3IiwiQSI6MjU1LCJSIjoyMjAsIkciOjg5LCJCIjozNn19LCJMaW5lV2VpZ2h0IjoxLjAsIkxpbmVUeXBlIjowLCJQYXJlbnRTdHlsZSI6eyIkcmVmIjoiNTUifX0sIklzQmVsb3dUaW1lYmFuZCI6ZmFsc2UsIkhpZGVEYXRlIjpmYWxzZSwiU2hhcGVTaXplIjoxLCJTcGFjaW5nIjowLjAsIlBhZGRpbmciOnsiJGlkIjoiMTg4IiwiVG9wIjowLCJMZWZ0IjowLCJSaWdodCI6MCwiQm90dG9tIjowfSwiU2hhcGVTdHlsZSI6eyIkaWQiOiIxODkiLCJNYXJnaW4iOnsiJHJlZiI6IjYwIn0sIlBhZGRpbmciOnsiJHJlZiI6IjYxIn0sIkJhY2tncm91bmQiOnsiJGlkIjoiMTkwIiwiQ29sb3IiOnsiJGlkIjoiMTkxIiwiQSI6MjU1LCJSIjoyMjAsIkciOjg5LCJCIjozNn19LCJJc1Zpc2libGUiOnRydWUsIldpZHRoIjoxOC4wLCJIZWlnaHQiOjIwLjAsIkJvcmRlclN0eWxlIjp7IiRpZCI6IjE5MiIsIkxpbmVDb2xvciI6eyIkcmVmIjoiNjMifSwiTGluZVdlaWdodCI6MC4wLCJMaW5lVHlwZSI6MCwiUGFyZW50U3R5bGUiOnsiJHJlZiI6IjYyIn19LCJQYXJlbnRTdHlsZSI6eyIkcmVmIjoiNTkifX0sIlRpdGxlU3R5bGUiOnsiJGlkIjoiMTkzIiwiRm9udFNldHRpbmdzIjp7IiRpZCI6IjE5NCIsIkZvbnRTaXplIjoxMCwiRm9udE5hbWUiOiJDYWxpYnJpIiwiSXNCb2xkIjp0cnVlLCJJc0l0YWxpYyI6ZmFsc2UsIklzVW5kZXJsaW5lZCI6ZmFsc2UsIlBhcmVudFN0eWxlIjp7IiRyZWYiOiI2NiJ9fSwiQXV0b1NpemUiOjAsIkZvcmVncm91bmQiOnsiJGlkIjoiMTk1IiwiQ29sb3IiOnsiJGlkIjoiMTk2IiwiQSI6MjU1LCJSIjoyMTAsIkciOjcxLCJCIjozOH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TciLCJMaW5lQ29sb3IiOm51bGwsIkxpbmVXZWlnaHQiOjAuMCwiTGluZVR5cGUiOjAsIlBhcmVudFN0eWxlIjpudWxsfSwiUGFyZW50U3R5bGUiOnsiJHJlZiI6IjY1In19LCJEYXRlU3R5bGUiOnsiJGlkIjoiMTk4IiwiRm9udFNldHRpbmdzIjp7IiRpZCI6IjE5OSIsIkZvbnRTaXplIjoxMCwiRm9udE5hbWUiOiJDYWxpYnJpIiwiSXNCb2xkIjpmYWxzZSwiSXNJdGFsaWMiOmZhbHNlLCJJc1VuZGVybGluZWQiOmZhbHNlLCJQYXJlbnRTdHlsZSI6eyIkcmVmIjoiNzMifX0sIkF1dG9TaXplIjowLCJGb3JlZ3JvdW5kIjp7IiRpZCI6IjIwMCIsIkNvbG9yIjp7IiRpZCI6IjIw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MiIsIkxpbmVDb2xvciI6bnVsbCwiTGluZVdlaWdodCI6MC4wLCJMaW5lVHlwZSI6MCwiUGFyZW50U3R5bGUiOm51bGx9LCJQYXJlbnRTdHlsZSI6eyIkcmVmIjoiNzIifX0sIkRhdGVGb3JtYXQiOnsiJHJlZiI6Ijc5In0sIklzVmlzaWJsZSI6dHJ1ZSwiUGFyZW50U3R5bGUiOnsiJHJlZiI6IjUzIn19LCJQb3NpdGlvbiI6eyJSYXRpbyI6MC4xNDY3NTAyMTcwMTM4ODg4OCwiSXNDdXN0b20iOnRydWV9LCJJZCI6IjkzYWZiNTU0LTU1MmEtNDIyMS1hNTM4LTBmNzkxOTQwOWFhNyIsIkltcG9ydElkIjpudWxsLCJUaXRsZSI6Ik1pbGVzdG9uZSA0IiwiTm90ZSI6bnVsbCwiSHlwZXJsaW5rIjpudWxsLCJJc0NoYW5nZWQiOmZhbHNlLCJJc05ldyI6dHJ1ZX0seyIkaWQiOiIyMDMiLCJEYXRlIjoiMjAxNy0xMS0wN1QyMzo1OTo1OS45OTlaIiwiU3R5bGUiOnsiJGlkIjoiMjA0IiwiU2hhcGUiOjE0LCJDb25uZWN0b3JNYXJnaW4iOnsiJHJlZiI6IjU0In0sIkNvbm5lY3RvclN0eWxlIjp7IiRpZCI6IjIwNSIsIkxpbmVDb2xvciI6eyIkaWQiOiIyMDYiLCIkdHlwZSI6Ik5MUkUuQ29tbW9uLkRvbS5Tb2xpZENvbG9yQnJ1c2gsIE5MUkUuQ29tbW9uIiwiQ29sb3IiOnsiJGlkIjoiMjA3IiwiQSI6MjU1LCJSIjoyNTUsIkciOjE5MiwiQiI6MH19LCJMaW5lV2VpZ2h0IjoxLjAsIkxpbmVUeXBlIjowLCJQYXJlbnRTdHlsZSI6eyIkcmVmIjoiNTUifX0sIklzQmVsb3dUaW1lYmFuZCI6ZmFsc2UsIkhpZGVEYXRlIjpmYWxzZSwiU2hhcGVTaXplIjoxLCJTcGFjaW5nIjowLjAsIlBhZGRpbmciOnsiJGlkIjoiMjA4IiwiVG9wIjowLCJMZWZ0IjowLCJSaWdodCI6MCwiQm90dG9tIjowfSwiU2hhcGVTdHlsZSI6eyIkaWQiOiIyMDkiLCJNYXJnaW4iOnsiJHJlZiI6IjYwIn0sIlBhZGRpbmciOnsiJHJlZiI6IjYxIn0sIkJhY2tncm91bmQiOnsiJGlkIjoiMjEwIiwiQ29sb3IiOnsiJGlkIjoiMjExIiwiQSI6MjU1LCJSIjoyNTUsIkciOjE5MiwiQiI6MH19LCJJc1Zpc2libGUiOnRydWUsIldpZHRoIjoxOC4wLCJIZWlnaHQiOjIwLjAsIkJvcmRlclN0eWxlIjp7IiRpZCI6IjIxMiIsIkxpbmVDb2xvciI6eyIkcmVmIjoiNjMifSwiTGluZVdlaWdodCI6MC4wLCJMaW5lVHlwZSI6MCwiUGFyZW50U3R5bGUiOnsiJHJlZiI6IjYyIn19LCJQYXJlbnRTdHlsZSI6eyIkcmVmIjoiNTkifX0sIlRpdGxlU3R5bGUiOnsiJGlkIjoiMjEzIiwiRm9udFNldHRpbmdzIjp7IiRpZCI6IjIxNCIsIkZvbnRTaXplIjoxMCwiRm9udE5hbWUiOiJDYWxpYnJpIiwiSXNCb2xkIjp0cnVlLCJJc0l0YWxpYyI6ZmFsc2UsIklzVW5kZXJsaW5lZCI6ZmFsc2UsIlBhcmVudFN0eWxlIjp7IiRyZWYiOiI2NiJ9fSwiQXV0b1NpemUiOjAsIkZvcmVncm91bmQiOnsiJGlkIjoiMjE1IiwiQ29sb3IiOnsiJGlkIjoiMjE2IiwiQSI6MjU1LCJSIjoyNTUsIkciOjE1MywiQiI6MH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TciLCJMaW5lQ29sb3IiOm51bGwsIkxpbmVXZWlnaHQiOjAuMCwiTGluZVR5cGUiOjAsIlBhcmVudFN0eWxlIjpudWxsfSwiUGFyZW50U3R5bGUiOnsiJHJlZiI6IjY1In19LCJEYXRlU3R5bGUiOnsiJGlkIjoiMjE4IiwiRm9udFNldHRpbmdzIjp7IiRpZCI6IjIxOS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IyMCIsIkxpbmVDb2xvciI6bnVsbCwiTGluZVdlaWdodCI6MC4wLCJMaW5lVHlwZSI6MCwiUGFyZW50U3R5bGUiOm51bGx9LCJQYXJlbnRTdHlsZSI6eyIkcmVmIjoiNzIifX0sIkRhdGVGb3JtYXQiOnsiJHJlZiI6Ijc5In0sIklzVmlzaWJsZSI6dHJ1ZSwiUGFyZW50U3R5bGUiOnsiJHJlZiI6IjUzIn19LCJQb3NpdGlvbiI6eyJSYXRpbyI6MC4xMDExMzUxNjkxMzUxOTk2NSwiSXNDdXN0b20iOnRydWV9LCJJZCI6IjZhMjgzYjM2LTczNzUtNDE1Yi05MmIwLWU1ZmM0ZTE2YTBjYyIsIkltcG9ydElkIjpudWxsLCJUaXRsZSI6Ik1pbGVzdG9uZSA1IiwiTm90ZSI6bnVsbCwiSHlwZXJsaW5rIjpudWxsLCJJc0NoYW5nZWQiOmZhbHNlLCJJc05ldyI6dHJ1ZX0seyIkaWQiOiIyMjEiLCJEYXRlIjoiMjAxNy0xMi0yMFQyMzo1OTo1OS45OTlaIiwiU3R5bGUiOnsiJGlkIjoiMjIyIiwiU2hhcGUiOjgsIkNvbm5lY3Rvck1hcmdpbiI6eyIkcmVmIjoiNTQifSwiQ29ubmVjdG9yU3R5bGUiOnsiJGlkIjoiMjIzIiwiTGluZUNvbG9yIjp7IiRpZCI6IjIyNCIsIiR0eXBlIjoiTkxSRS5Db21tb24uRG9tLlNvbGlkQ29sb3JCcnVzaCwgTkxSRS5Db21tb24iLCJDb2xvciI6eyIkaWQiOiIyMjUiLCJBIjoyNTUsIlIiOjk4LCJHIjoxODEsIkIiOjEyM319LCJMaW5lV2VpZ2h0IjoxLjAsIkxpbmVUeXBlIjowLCJQYXJlbnRTdHlsZSI6eyIkcmVmIjoiNTUifX0sIklzQmVsb3dUaW1lYmFuZCI6ZmFsc2UsIkhpZGVEYXRlIjpmYWxzZSwiU2hhcGVTaXplIjoxLCJTcGFjaW5nIjowLjAsIlBhZGRpbmciOnsiJGlkIjoiMjI2IiwiVG9wIjowLCJMZWZ0IjowLCJSaWdodCI6MCwiQm90dG9tIjowfSwiU2hhcGVTdHlsZSI6eyIkaWQiOiIyMjciLCJNYXJnaW4iOnsiJHJlZiI6IjYwIn0sIlBhZGRpbmciOnsiJHJlZiI6IjYxIn0sIkJhY2tncm91bmQiOnsiJGlkIjoiMjI4IiwiQ29sb3IiOnsiJGlkIjoiMjI5IiwiQSI6MjU1LCJSIjo5OCwiRyI6MTgxLCJCIjoxMjN9fSwiSXNWaXNpYmxlIjp0cnVlLCJXaWR0aCI6MTguMCwiSGVpZ2h0IjoyMC4wLCJCb3JkZXJTdHlsZSI6eyIkaWQiOiIyMzAiLCJMaW5lQ29sb3IiOnsiJHJlZiI6IjYzIn0sIkxpbmVXZWlnaHQiOjAuMCwiTGluZVR5cGUiOjAsIlBhcmVudFN0eWxlIjp7IiRyZWYiOiI2MiJ9fSwiUGFyZW50U3R5bGUiOnsiJHJlZiI6IjU5In19LCJUaXRsZVN0eWxlIjp7IiRpZCI6IjIzMSIsIkZvbnRTZXR0aW5ncyI6eyIkaWQiOiIyMzIiLCJGb250U2l6ZSI6MTAsIkZvbnROYW1lIjoiQ2FsaWJyaSIsIklzQm9sZCI6dHJ1ZSwiSXNJdGFsaWMiOmZhbHNlLCJJc1VuZGVybGluZWQiOmZhbHNlLCJQYXJlbnRTdHlsZSI6eyIkcmVmIjoiNjYifX0sIkF1dG9TaXplIjowLCJGb3JlZ3JvdW5kIjp7IiRpZCI6IjIzMyIsIkNvbG9yIjp7IiRpZCI6IjIzNCIsIkEiOjI1NSwiUiI6NzIsIkciOjE1NCwiQiI6OTd9fSwiTWF4V2lkdGgiOjUxLjYyNDk2MTg1MzAyNzM0N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M1IiwiTGluZUNvbG9yIjpudWxsLCJMaW5lV2VpZ2h0IjowLjAsIkxpbmVUeXBlIjowLCJQYXJlbnRTdHlsZSI6bnVsbH0sIlBhcmVudFN0eWxlIjp7IiRyZWYiOiI2NSJ9fSwiRGF0ZVN0eWxlIjp7IiRpZCI6IjIzNiIsIkZvbnRTZXR0aW5ncyI6eyIkaWQiOiIyMzc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MzgiLCJMaW5lQ29sb3IiOm51bGwsIkxpbmVXZWlnaHQiOjAuMCwiTGluZVR5cGUiOjAsIlBhcmVudFN0eWxlIjpudWxsfSwiUGFyZW50U3R5bGUiOnsiJHJlZiI6IjcyIn19LCJEYXRlRm9ybWF0Ijp7IiRyZWYiOiI3OSJ9LCJJc1Zpc2libGUiOnRydWUsIlBhcmVudFN0eWxlIjp7IiRyZWYiOiI1MyJ9fSwiUG9zaXRpb24iOnsiUmF0aW8iOjAuMDU4NjkyMTk3NDQ2NDY5OTA0LCJJc0N1c3RvbSI6dHJ1ZX0sIklkIjoiN2IwOTk2NDYtNGZmZC00Y2QzLWEzYjMtODNhYjFiYTIyNDM4IiwiSW1wb3J0SWQiOm51bGwsIlRpdGxlIjoiTWlsZXN0b25lIDYiLCJOb3RlIjpudWxsLCJIeXBlcmxpbmsiOm51bGwsIklzQ2hhbmdlZCI6ZmFsc2UsIklzTmV3Ijp0cnVlfSx7IiRpZCI6IjIzOSIsIkRhdGUiOiIyMDE4LTAxLTMwVDIzOjU5OjU5Ljk5OVoiLCJTdHlsZSI6eyIkaWQiOiIyNDAiLCJTaGFwZSI6MTMsIkNvbm5lY3Rvck1hcmdpbiI6eyIkcmVmIjoiNTQifSwiQ29ubmVjdG9yU3R5bGUiOnsiJGlkIjoiMjQxIiwiTGluZUNvbG9yIjp7IiRpZCI6IjI0MiIsIiR0eXBlIjoiTkxSRS5Db21tb24uRG9tLlNvbGlkQ29sb3JCcnVzaCwgTkxSRS5Db21tb24iLCJDb2xvciI6eyIkaWQiOiIyNDMiLCJBIjoyNTUsIlIiOjk4LCJHIjoxODEsIkIiOjEyM319LCJMaW5lV2VpZ2h0IjoxLjAsIkxpbmVUeXBlIjowLCJQYXJlbnRTdHlsZSI6eyIkcmVmIjoiNTUifX0sIklzQmVsb3dUaW1lYmFuZCI6ZmFsc2UsIkhpZGVEYXRlIjpmYWxzZSwiU2hhcGVTaXplIjoyLCJTcGFjaW5nIjowLjAsIlBhZGRpbmciOnsiJGlkIjoiMjQ0IiwiVG9wIjowLCJMZWZ0IjowLCJSaWdodCI6MCwiQm90dG9tIjowfSwiU2hhcGVTdHlsZSI6eyIkaWQiOiIyNDUiLCJNYXJnaW4iOnsiJHJlZiI6IjYwIn0sIlBhZGRpbmciOnsiJHJlZiI6IjYxIn0sIkJhY2tncm91bmQiOnsiJGlkIjoiMjQ2IiwiQ29sb3IiOnsiJGlkIjoiMjQ3IiwiQSI6MjU1LCJSIjo5OCwiRyI6MTgxLCJCIjoxMjN9fSwiSXNWaXNpYmxlIjp0cnVlLCJXaWR0aCI6MjQuMCwiSGVpZ2h0IjoyNi4wLCJCb3JkZXJTdHlsZSI6eyIkaWQiOiIyNDgiLCJMaW5lQ29sb3IiOnsiJHJlZiI6IjYzIn0sIkxpbmVXZWlnaHQiOjAuMCwiTGluZVR5cGUiOjAsIlBhcmVudFN0eWxlIjp7IiRyZWYiOiI2MiJ9fSwiUGFyZW50U3R5bGUiOnsiJHJlZiI6IjU5In19LCJUaXRsZVN0eWxlIjp7IiRpZCI6IjI0OSIsIkZvbnRTZXR0aW5ncyI6eyIkaWQiOiIyNTAiLCJGb250U2l6ZSI6MTAsIkZvbnROYW1lIjoiQ2FsaWJyaSIsIklzQm9sZCI6dHJ1ZSwiSXNJdGFsaWMiOmZhbHNlLCJJc1VuZGVybGluZWQiOmZhbHNlLCJQYXJlbnRTdHlsZSI6eyIkcmVmIjoiNjYifX0sIkF1dG9TaXplIjowLCJGb3JlZ3JvdW5kIjp7IiRpZCI6IjI1MSIsIkNvbG9yIjp7IiRpZCI6IjI1MiIsIkEiOjI1NSwiUiI6NzIsIkciOjE1NCwiQiI6OTd9fSwiTWF4V2lkdGgiOjUxLjYyNDk2MTg1MzAyNzM0N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zIiwiTGluZUNvbG9yIjpudWxsLCJMaW5lV2VpZ2h0IjowLjAsIkxpbmVUeXBlIjowLCJQYXJlbnRTdHlsZSI6bnVsbH0sIlBhcmVudFN0eWxlIjp7IiRyZWYiOiI2NSJ9fSwiRGF0ZVN0eWxlIjp7IiRpZCI6IjI1NCIsIkZvbnRTZXR0aW5ncyI6eyIkaWQiOiIyNTUiLCJGb250U2l6ZSI6MTAsIkZvbnROYW1lIjoiQ2FsaWJyaSIsIklzQm9sZCI6ZmFsc2UsIklzSXRhbGljIjpmYWxzZSwiSXNVbmRlcmxpbmVkIjpmYWxzZSwiUGFyZW50U3R5bGUiOnsiJHJlZiI6IjczIn19LCJBdXRvU2l6ZSI6MCwiRm9yZWdyb3VuZCI6eyIkaWQiOiIyNTYiLCJDb2xvciI6eyIkaWQiOiIyNTc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yZWYiOiI3OSJ9LCJJc1Zpc2libGUiOnRydWUsIlBhcmVudFN0eWxlIjp7IiRyZWYiOiI1MyJ9fSwiUG9zaXRpb24iOnsiUmF0aW8iOjAuMDkxNzY1MDg1ODU2MTE5OCwiSXNDdXN0b20iOnRydWV9LCJJZCI6IjdmNTgzZGUwLTg1NGEtNGNhYy1iODk4LTM3ZjNhMzc5YmI0YSIsIkltcG9ydElkIjpudWxsLCJUaXRsZSI6Ik1pbGVzdG9uZSA3IiwiTm90ZSI6bnVsbCwiSHlwZXJsaW5rIjpudWxsLCJJc0NoYW5nZWQiOmZhbHNlLCJJc05ldyI6dHJ1ZX1dLCJUYXNrcyI6W3siJGlkIjoiMjU5IiwiR3JvdXBOYW1lIjpudWxsLCJTdGFydERhdGUiOiIyMDE3LTA3LTI1VDAwOjAwOjAwWiIsIkVuZERhdGUiOiIyMDE3LTA4LTAxVDIzOjU5OjU5Ljk5OVoiLCJQZXJjZW50YWdlQ29tcGxldGUiOm51bGwsIlN0eWxlIjp7IiRpZCI6IjI2MCIsIlNoYXBlIjoyLCJTaGFwZVRoaWNrbmVzcyI6MSwiRHVyYXRpb25Gb3JtYXQiOjAsIkluY2x1ZGVOb25Xb3JraW5nRGF5c0luRHVyYXRpb24iOmZhbHNlLCJQZXJjZW50YWdlQ29tcGxldGVTdHlsZSI6eyIkaWQiOiIyNjEiLCJGb250U2V0dGluZ3MiOnsiJGlkIjoiMjY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zIiwiTGluZUNvbG9yIjpudWxsLCJMaW5lV2VpZ2h0IjowLjAsIkxpbmVUeXBlIjowLCJQYXJlbnRTdHlsZSI6bnVsbH0sIlBhcmVudFN0eWxlIjp7IiRyZWYiOiI4MSJ9fSwiRHVyYXRpb25TdHlsZSI6eyIkaWQiOiIyNjQiLCJGb250U2V0dGluZ3MiOnsiJGlkIjoiMjY1IiwiRm9udFNpemUiOjEwLCJGb250TmFtZSI6IkNhbGlicmkiLCJJc0JvbGQiOmZhbHNlLCJJc0l0YWxpYyI6ZmFsc2UsIklzVW5kZXJsaW5lZCI6ZmFsc2UsIlBhcmVudFN0eWxlIjp7IiRyZWYiOiI4OSJ9fSwiQXV0b1NpemUiOjAsIkZvcmVncm91bmQiOnsiJGlkIjoiMjY2IiwiQ29sb3IiOnsiJGlkIjoiMjY3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2OCIsIkxpbmVDb2xvciI6bnVsbCwiTGluZVdlaWdodCI6MC4wLCJMaW5lVHlwZSI6MCwiUGFyZW50U3R5bGUiOm51bGx9LCJQYXJlbnRTdHlsZSI6eyIkcmVmIjoiODgifX0sIkhvcml6b250YWxDb25uZWN0b3JTdHlsZSI6eyIkaWQiOiIyNjkiLCJMaW5lQ29sb3IiOnsiJHJlZiI6Ijk2In0sIkxpbmVXZWlnaHQiOjAuMCwiTGluZVR5cGUiOjAsIlBhcmVudFN0eWxlIjp7IiRyZWYiOiI5NSJ9fSwiVmVydGljYWxDb25uZWN0b3JTdHlsZSI6eyIkaWQiOiIyNzA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yNzEiLCJNYXJnaW4iOnsiJHJlZiI6IjEwMiJ9LCJQYWRkaW5nIjp7IiRyZWYiOiIxMDMifSwiQmFja2dyb3VuZCI6eyIkaWQiOiIyNzIiLCJDb2xvciI6eyIkaWQiOiIyNzMiLCJBIjoyNTUsIlIiOjgsIkciOjEyNywiQiI6MTk1fX0sIklzVmlzaWJsZSI6dHJ1ZSwiV2lkdGgiOjAuMCwiSGVpZ2h0IjoxNi4wLCJCb3JkZXJTdHlsZSI6eyIkaWQiOiIyNzQiLCJMaW5lQ29sb3IiOnsiJGlkIjoiMjc1IiwiJHR5cGUiOiJOTFJFLkNvbW1vbi5Eb20uU29saWRDb2xvckJydXNoLCBOTFJFLkNvbW1vbiIsIkNvbG9yIjp7IiRpZCI6IjI3NiIsIkEiOjI1NSwiUiI6MjU1LCJHIjowLCJCIjowfX0sIkxpbmVXZWlnaHQiOjAuMCwiTGluZVR5cGUiOjAsIlBhcmVudFN0eWxlIjpudWxsfSwiUGFyZW50U3R5bGUiOnsiJHJlZiI6IjEwMSJ9fSwiVGl0bGVTdHlsZSI6eyIkaWQiOiIyNzciLCJGb250U2V0dGluZ3MiOnsiJGlkIjoiMjc4IiwiRm9udFNpemUiOjEwLCJGb250TmFtZSI6IkNhbGlicmkiLCJJc0JvbGQiOnRydWUsIklzSXRhbGljIjpmYWxzZSwiSXNVbmRlcmxpbmVkIjpmYWxzZSwiUGFyZW50U3R5bGUiOnsiJHJlZiI6IjEwOCJ9fSwiQXV0b1NpemUiOjAsIkZvcmVncm91bmQiOnsiJGlkIjoiMjc5IiwiQ29sb3IiOnsiJGlkIjoiMjgwIiwiQSI6MjU1LCJSIjowLCJHIjoxMTIsIkIiOjE5Mn19LCJNYXhXaWR0aCI6NTAuODY3MDA4MjA5MjI4NTE2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yODEiLCJMaW5lQ29sb3IiOm51bGwsIkxpbmVXZWlnaHQiOjAuMCwiTGluZVR5cGUiOjAsIlBhcmVudFN0eWxlIjpudWxsfSwiUGFyZW50U3R5bGUiOnsiJHJlZiI6IjEwNyJ9fSwiRGF0ZVN0eWxlIjp7IiRpZCI6IjI4MiIsIkZvbnRTZXR0aW5ncyI6eyIkaWQiOiIyODMiLCJGb250U2l6ZSI6MTAsIkZvbnROYW1lIjoiQ2FsaWJyaSIsIklzQm9sZCI6ZmFsc2UsIklzSXRhbGljIjpmYWxzZSwiSXNVbmRlcmxpbmVkIjpmYWxzZSwiUGFyZW50U3R5bGUiOnsiJHJlZiI6IjExNSJ9fSwiQXV0b1NpemUiOjAsIkZvcmVncm91bmQiOnsiJGlkIjoiMjg0IiwiQ29sb3IiOnsiJGlkIjoiMjg1IiwiQSI6MjU1LCJSIjoxMjcsIkciOjEyNywiQiI6MTI3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g2IiwiTGluZUNvbG9yIjpudWxsLCJMaW5lV2VpZ2h0IjowLjAsIkxpbmVUeXBlIjowLCJQYXJlbnRTdHlsZSI6bnVsbH0sIlBhcmVudFN0eWxlIjp7IiRyZWYiOiIxMTQifX0sIkRhdGVGb3JtYXQiOnsiJGlkIjoiMjg3IiwiRm9ybWF0U3RyaW5nIjoiTU1NIGQiLCJTZXBhcmF0b3IiOiIvIiwiVXNlSW50ZXJuYXRpb25hbERhdGVGb3JtYXQiOmZhbHNlfSwiSXNWaXNpYmxlIjp0cnVlLCJQYXJlbnRTdHlsZSI6eyIkcmVmIjoiODAifX0sIkluZGV4IjoxLCJJZCI6IjdjNTE4ZmIzLTdmMjEtNDJiYi04ZTA0LTQ1OTIwZDA0MDNiNSIsIkltcG9ydElkIjpudWxsLCJUaXRsZSI6IlRhc2sgMSBIZXJlIiwiTm90ZSI6bnVsbCwiSHlwZXJsaW5rIjpudWxsLCJJc0NoYW5nZWQiOmZhbHNlLCJJc05ldyI6dHJ1ZX0seyIkaWQiOiIyODgiLCJHcm91cE5hbWUiOm51bGwsIlN0YXJ0RGF0ZSI6IjIwMTctMDgtMTVUMDA6MDA6MDBaIiwiRW5kRGF0ZSI6IjIwMTctMDktMDdUMjM6NTk6NTkuOTk5WiIsIlBlcmNlbnRhZ2VDb21wbGV0ZSI6bnVsbCwiU3R5bGUiOnsiJGlkIjoiMjg5IiwiU2hhcGUiOjIsIlNoYXBlVGhpY2tuZXNzIjoxLCJEdXJhdGlvbkZvcm1hdCI6MCwiSW5jbHVkZU5vbldvcmtpbmdEYXlzSW5EdXJhdGlvbiI6ZmFsc2UsIlBlcmNlbnRhZ2VDb21wbGV0ZVN0eWxlIjp7IiRpZCI6IjI5MCIsIkZvbnRTZXR0aW5ncyI6eyIkaWQiOiIyOT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TIiLCJMaW5lQ29sb3IiOm51bGwsIkxpbmVXZWlnaHQiOjAuMCwiTGluZVR5cGUiOjAsIlBhcmVudFN0eWxlIjpudWxsfSwiUGFyZW50U3R5bGUiOnsiJHJlZiI6IjgxIn19LCJEdXJhdGlvblN0eWxlIjp7IiRpZCI6IjI5MyIsIkZvbnRTZXR0aW5ncyI6eyIkaWQiOiIyOTQiLCJGb250U2l6ZSI6MTAsIkZvbnROYW1lIjoiQ2FsaWJyaSIsIklzQm9sZCI6ZmFsc2UsIklzSXRhbGljIjpmYWxzZSwiSXNVbmRlcmxpbmVkIjpmYWxzZSwiUGFyZW50U3R5bGUiOnsiJHJlZiI6Ijg5In19LCJBdXRvU2l6ZSI6MCwiRm9yZWdyb3VuZCI6eyIkaWQiOiIyOTUiLCJDb2xvciI6eyIkaWQiOiIyOTYiLCJBIjoyNTUsIlIiOjE5MiwiRyI6ODAsIkIiOjc3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3IiwiTGluZUNvbG9yIjpudWxsLCJMaW5lV2VpZ2h0IjowLjAsIkxpbmVUeXBlIjowLCJQYXJlbnRTdHlsZSI6bnVsbH0sIlBhcmVudFN0eWxlIjp7IiRyZWYiOiI4OCJ9fSwiSG9yaXpvbnRhbENvbm5lY3RvclN0eWxlIjp7IiRpZCI6IjI5OCIsIkxpbmVDb2xvciI6eyIkcmVmIjoiOTYifSwiTGluZVdlaWdodCI6MC4wLCJMaW5lVHlwZSI6MCwiUGFyZW50U3R5bGUiOnsiJHJlZiI6Ijk1In19LCJWZXJ0aWNhbENvbm5lY3RvclN0eWxlIjp7IiRpZCI6IjI5OSIsIkxpbmVDb2xvciI6eyIkcmVmIjoiOTkifSwiTGluZVdlaWdodCI6MC4wLCJMaW5lVHlwZSI6MCwiUGFyZW50U3R5bGUiOnsiJHJlZiI6Ijk4In19LCJNYXJnaW4iOm51bGwsIlN0YXJ0RGF0ZVBvc2l0aW9uIjo0LCJFbmREYXRlUG9zaXRpb24iOjQsIlRpdGxlUG9zaXRpb24iOjMsIkR1cmF0aW9uUG9zaXRpb24iOjYsIlBlcmNlbnRhZ2VDb21wbGV0ZWRQb3NpdGlvbiI6NiwiU3BhY2luZyI6NSwiSXNCZWxvd1RpbWViYW5kIjp0cnVlLCJQZXJjZW50YWdlQ29tcGxldGVTaGFwZU9wYWNpdHkiOjM1LCJTaGFwZVN0eWxlIjp7IiRpZCI6IjMwMCIsIk1hcmdpbiI6eyIkcmVmIjoiMTAyIn0sIlBhZGRpbmciOnsiJHJlZiI6IjEwMyJ9LCJCYWNrZ3JvdW5kIjp7IiRpZCI6IjMwMSIsIkNvbG9yIjp7IiRpZCI6IjMwMiIsIkEiOjI1NSwiUiI6MjEwLCJHIjo3MSwiQiI6Mzh9fSwiSXNWaXNpYmxlIjp0cnVlLCJXaWR0aCI6MC4wLCJIZWlnaHQiOjE2LjAsIkJvcmRlclN0eWxlIjp7IiRpZCI6IjMwMyIsIkxpbmVDb2xvciI6eyIkaWQiOiIzMDQiLCIkdHlwZSI6Ik5MUkUuQ29tbW9uLkRvbS5Tb2xpZENvbG9yQnJ1c2gsIE5MUkUuQ29tbW9uIiwiQ29sb3IiOnsiJGlkIjoiMzA1IiwiQSI6MjU1LCJSIjoyNTUsIkciOjAsIkIiOjB9fSwiTGluZVdlaWdodCI6MC4wLCJMaW5lVHlwZSI6MCwiUGFyZW50U3R5bGUiOm51bGx9LCJQYXJlbnRTdHlsZSI6eyIkcmVmIjoiMTAxIn19LCJUaXRsZVN0eWxlIjp7IiRpZCI6IjMwNiIsIkZvbnRTZXR0aW5ncyI6eyIkaWQiOiIzMDciLCJGb250U2l6ZSI6MTAsIkZvbnROYW1lIjoiQ2FsaWJyaSIsIklzQm9sZCI6dHJ1ZSwiSXNJdGFsaWMiOmZhbHNlLCJJc1VuZGVybGluZWQiOmZhbHNlLCJQYXJlbnRTdHlsZSI6eyIkcmVmIjoiMTA4In19LCJBdXRvU2l6ZSI6MCwiRm9yZWdyb3VuZCI6eyIkaWQiOiIzMDgiLCJDb2xvciI6eyIkaWQiOiIzMDkiLCJBIjoyNTUsIlIiOjIxMCwiRyI6NzEsIkIiOjM4fX0sIk1heFdpZHRoIjo1MS40OTgwMzE2MTYyMTA5Mzg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xMCIsIkxpbmVDb2xvciI6bnVsbCwiTGluZVdlaWdodCI6MC4wLCJMaW5lVHlwZSI6MCwiUGFyZW50U3R5bGUiOm51bGx9LCJQYXJlbnRTdHlsZSI6eyIkcmVmIjoiMTA3In19LCJEYXRlU3R5bGUiOnsiJGlkIjoiMzExIiwiRm9udFNldHRpbmdzIjp7IiRpZCI6IjMxMiIsIkZvbnRTaXplIjoxMCwiRm9udE5hbWUiOiJDYWxpYnJpIiwiSXNCb2xkIjpmYWxzZSwiSXNJdGFsaWMiOmZhbHNlLCJJc1VuZGVybGluZWQiOmZhbHNlLCJQYXJlbnRTdHlsZSI6eyIkcmVmIjoiMTE1In19LCJBdXRvU2l6ZSI6MCwiRm9yZWdyb3VuZCI6eyIkaWQiOiIzMTMiLCJDb2xvciI6eyIkaWQiOiIzMTQiLCJBIjoyNTUsIlIiOjEyNywiRyI6MTI3LCJCIjoxMjd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TUiLCJMaW5lQ29sb3IiOm51bGwsIkxpbmVXZWlnaHQiOjAuMCwiTGluZVR5cGUiOjAsIlBhcmVudFN0eWxlIjpudWxsfSwiUGFyZW50U3R5bGUiOnsiJHJlZiI6IjExNCJ9fSwiRGF0ZUZvcm1hdCI6eyIkaWQiOiIzMTYiLCJGb3JtYXRTdHJpbmciOiJNTU0gZCIsIlNlcGFyYXRvciI6Ii8iLCJVc2VJbnRlcm5hdGlvbmFsRGF0ZUZvcm1hdCI6ZmFsc2V9LCJJc1Zpc2libGUiOnRydWUsIlBhcmVudFN0eWxlIjp7IiRyZWYiOiI4MCJ9fSwiSW5kZXgiOjIsIklkIjoiYmUzYWUzOGYtNjBiMy00MDJkLThhMTMtZjFlOTFlZWM0MWY1IiwiSW1wb3J0SWQiOm51bGwsIlRpdGxlIjoiVGFzayAyIEhlcmUiLCJOb3RlIjpudWxsLCJIeXBlcmxpbmsiOm51bGwsIklzQ2hhbmdlZCI6ZmFsc2UsIklzTmV3Ijp0cnVlfSx7IiRpZCI6IjMxNyIsIkdyb3VwTmFtZSI6bnVsbCwiU3RhcnREYXRlIjoiMjAxNy0wOC0xNVQwMDowMDowMFoiLCJFbmREYXRlIjoiMjAxNy0wOS0xN1QyMzo1OTo1OS45OTlaIiwiUGVyY2VudGFnZUNvbXBsZXRlIjpudWxsLCJTdHlsZSI6eyIkaWQiOiIzMTgiLCJTaGFwZSI6MiwiU2hhcGVUaGlja25lc3MiOjEsIkR1cmF0aW9uRm9ybWF0IjowLCJJbmNsdWRlTm9uV29ya2luZ0RheXNJbkR1cmF0aW9uIjpmYWxzZSwiUGVyY2VudGFnZUNvbXBsZXRlU3R5bGUiOnsiJGlkIjoiMzE5IiwiRm9udFNldHRpbmdzIjp7IiRpZCI6IjMyM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MSIsIkxpbmVDb2xvciI6bnVsbCwiTGluZVdlaWdodCI6MC4wLCJMaW5lVHlwZSI6MCwiUGFyZW50U3R5bGUiOm51bGx9LCJQYXJlbnRTdHlsZSI6eyIkcmVmIjoiODEifX0sIkR1cmF0aW9uU3R5bGUiOnsiJGlkIjoiMzIyIiwiRm9udFNldHRpbmdzIjp7IiRpZCI6IjMyMyIsIkZvbnRTaXplIjoxMCwiRm9udE5hbWUiOiJDYWxpYnJpIiwiSXNCb2xkIjpmYWxzZSwiSXNJdGFsaWMiOmZhbHNlLCJJc1VuZGVybGluZWQiOmZhbHNlLCJQYXJlbnRTdHlsZSI6eyIkcmVmIjoiODkifX0sIkF1dG9TaXplIjowLCJGb3JlZ3JvdW5kIjp7IiRpZCI6IjMyNCIsIkNvbG9yIjp7IiRpZCI6IjMyNS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jYiLCJMaW5lQ29sb3IiOm51bGwsIkxpbmVXZWlnaHQiOjAuMCwiTGluZVR5cGUiOjAsIlBhcmVudFN0eWxlIjpudWxsfSwiUGFyZW50U3R5bGUiOnsiJHJlZiI6Ijg4In19LCJIb3Jpem9udGFsQ29ubmVjdG9yU3R5bGUiOnsiJGlkIjoiMzI3IiwiTGluZUNvbG9yIjp7IiRyZWYiOiI5NiJ9LCJMaW5lV2VpZ2h0IjowLjAsIkxpbmVUeXBlIjowLCJQYXJlbnRTdHlsZSI6eyIkcmVmIjoiOTUifX0sIlZlcnRpY2FsQ29ubmVjdG9yU3R5bGUiOnsiJGlkIjoiMzI4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I5IiwiTWFyZ2luIjp7IiRyZWYiOiIxMDIifSwiUGFkZGluZyI6eyIkcmVmIjoiMTAzIn0sIkJhY2tncm91bmQiOnsiJGlkIjoiMzMwIiwiQ29sb3IiOnsiJGlkIjoiMzMxIiwiQSI6MjU1LCJSIjoyMTAsIkciOjcxLCJCIjozOH19LCJJc1Zpc2libGUiOnRydWUsIldpZHRoIjowLjAsIkhlaWdodCI6MTYuMCwiQm9yZGVyU3R5bGUiOnsiJGlkIjoiMzMyIiwiTGluZUNvbG9yIjp7IiRpZCI6IjMzMyIsIiR0eXBlIjoiTkxSRS5Db21tb24uRG9tLlNvbGlkQ29sb3JCcnVzaCwgTkxSRS5Db21tb24iLCJDb2xvciI6eyIkaWQiOiIzMzQiLCJBIjoyNTUsIlIiOjI1NSwiRyI6MCwiQiI6MH19LCJMaW5lV2VpZ2h0IjowLjAsIkxpbmVUeXBlIjowLCJQYXJlbnRTdHlsZSI6bnVsbH0sIlBhcmVudFN0eWxlIjp7IiRyZWYiOiIxMDEifX0sIlRpdGxlU3R5bGUiOnsiJGlkIjoiMzM1IiwiRm9udFNldHRpbmdzIjp7IiRpZCI6IjMzNiIsIkZvbnRTaXplIjoxMCwiRm9udE5hbWUiOiJDYWxpYnJpIiwiSXNCb2xkIjp0cnVlLCJJc0l0YWxpYyI6ZmFsc2UsIklzVW5kZXJsaW5lZCI6ZmFsc2UsIlBhcmVudFN0eWxlIjp7IiRyZWYiOiIxMDgifX0sIkF1dG9TaXplIjowLCJGb3JlZ3JvdW5kIjp7IiRpZCI6IjMzNyIsIkNvbG9yIjp7IiRpZCI6IjMzOCIsIkEiOjI1NSwiUiI6MjEwLCJHIjo3MSwiQiI6Mzh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M5IiwiTGluZUNvbG9yIjpudWxsLCJMaW5lV2VpZ2h0IjowLjAsIkxpbmVUeXBlIjowLCJQYXJlbnRTdHlsZSI6bnVsbH0sIlBhcmVudFN0eWxlIjp7IiRyZWYiOiIxMDcifX0sIkRhdGVTdHlsZSI6eyIkaWQiOiIzNDAiLCJGb250U2V0dGluZ3MiOnsiJGlkIjoiMzQxIiwiRm9udFNpemUiOjEwLCJGb250TmFtZSI6IkNhbGlicmkiLCJJc0JvbGQiOmZhbHNlLCJJc0l0YWxpYyI6ZmFsc2UsIklzVW5kZXJsaW5lZCI6ZmFsc2UsIlBhcmVudFN0eWxlIjp7IiRyZWYiOiIxMTUifX0sIkF1dG9TaXplIjowLCJGb3JlZ3JvdW5kIjp7IiRpZCI6IjM0MiIsIkNvbG9yIjp7IiRpZCI6IjM0My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NCIsIkxpbmVDb2xvciI6bnVsbCwiTGluZVdlaWdodCI6MC4wLCJMaW5lVHlwZSI6MCwiUGFyZW50U3R5bGUiOm51bGx9LCJQYXJlbnRTdHlsZSI6eyIkcmVmIjoiMTE0In19LCJEYXRlRm9ybWF0Ijp7IiRpZCI6IjM0NSIsIkZvcm1hdFN0cmluZyI6Ik1NTSBkIiwiU2VwYXJhdG9yIjoiLyIsIlVzZUludGVybmF0aW9uYWxEYXRlRm9ybWF0IjpmYWxzZX0sIklzVmlzaWJsZSI6dHJ1ZSwiUGFyZW50U3R5bGUiOnsiJHJlZiI6IjgwIn19LCJJbmRleCI6MywiSWQiOiI5YWExODNkNi01ZGYyLTRiMGMtOGZlYy1kMGEwMDI0NzE1ODMiLCJJbXBvcnRJZCI6bnVsbCwiVGl0bGUiOiJUYXNrIDMgSGVyZSIsIk5vdGUiOm51bGwsIkh5cGVybGluayI6bnVsbCwiSXNDaGFuZ2VkIjpmYWxzZSwiSXNOZXciOnRydWV9LHsiJGlkIjoiMzQ2IiwiR3JvdXBOYW1lIjpudWxsLCJTdGFydERhdGUiOiIyMDE3LTA5LTA4VDAwOjAwOjAwWiIsIkVuZERhdGUiOiIyMDE3LTA5LTMwVDIzOjU5OjU5Ljk5OVoiLCJQZXJjZW50YWdlQ29tcGxldGUiOm51bGwsIlN0eWxlIjp7IiRpZCI6IjM0NyIsIlNoYXBlIjoyLCJTaGFwZVRoaWNrbmVzcyI6MSwiRHVyYXRpb25Gb3JtYXQiOjAsIkluY2x1ZGVOb25Xb3JraW5nRGF5c0luRHVyYXRpb24iOmZhbHNlLCJQZXJjZW50YWdlQ29tcGxldGVTdHlsZSI6eyIkaWQiOiIzNDgiLCJGb250U2V0dGluZ3MiOnsiJGlkIjoiMzQ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UwIiwiTGluZUNvbG9yIjpudWxsLCJMaW5lV2VpZ2h0IjowLjAsIkxpbmVUeXBlIjowLCJQYXJlbnRTdHlsZSI6bnVsbH0sIlBhcmVudFN0eWxlIjp7IiRyZWYiOiI4MSJ9fSwiRHVyYXRpb25TdHlsZSI6eyIkaWQiOiIzNTEiLCJGb250U2V0dGluZ3MiOnsiJGlkIjoiMzUyIiwiRm9udFNpemUiOjEwLCJGb250TmFtZSI6IkNhbGlicmkiLCJJc0JvbGQiOmZhbHNlLCJJc0l0YWxpYyI6ZmFsc2UsIklzVW5kZXJsaW5lZCI6ZmFsc2UsIlBhcmVudFN0eWxlIjp7IiRyZWYiOiI4OSJ9fSwiQXV0b1NpemUiOjAsIkZvcmVncm91bmQiOnsiJGlkIjoiMzUzIiwiQ29sb3IiOnsiJGlkIjoiMzU0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NSIsIkxpbmVDb2xvciI6bnVsbCwiTGluZVdlaWdodCI6MC4wLCJMaW5lVHlwZSI6MCwiUGFyZW50U3R5bGUiOm51bGx9LCJQYXJlbnRTdHlsZSI6eyIkcmVmIjoiODgifX0sIkhvcml6b250YWxDb25uZWN0b3JTdHlsZSI6eyIkaWQiOiIzNTYiLCJMaW5lQ29sb3IiOnsiJHJlZiI6Ijk2In0sIkxpbmVXZWlnaHQiOjAuMCwiTGluZVR5cGUiOjAsIlBhcmVudFN0eWxlIjp7IiRyZWYiOiI5NSJ9fSwiVmVydGljYWxDb25uZWN0b3JTdHlsZSI6eyIkaWQiOiIzNTc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NTgiLCJNYXJnaW4iOnsiJHJlZiI6IjEwMiJ9LCJQYWRkaW5nIjp7IiRyZWYiOiIxMDMifSwiQmFja2dyb3VuZCI6eyIkaWQiOiIzNTkiLCJDb2xvciI6eyIkaWQiOiIzNjAiLCJBIjoyNTUsIlIiOjk4LCJHIjoxODEsIkIiOjEyM319LCJJc1Zpc2libGUiOnRydWUsIldpZHRoIjowLjAsIkhlaWdodCI6MTYuMCwiQm9yZGVyU3R5bGUiOnsiJGlkIjoiMzYxIiwiTGluZUNvbG9yIjp7IiRpZCI6IjM2MiIsIiR0eXBlIjoiTkxSRS5Db21tb24uRG9tLlNvbGlkQ29sb3JCcnVzaCwgTkxSRS5Db21tb24iLCJDb2xvciI6eyIkaWQiOiIzNjMiLCJBIjoyNTUsIlIiOjI1NSwiRyI6MCwiQiI6MH19LCJMaW5lV2VpZ2h0IjowLjAsIkxpbmVUeXBlIjowLCJQYXJlbnRTdHlsZSI6bnVsbH0sIlBhcmVudFN0eWxlIjp7IiRyZWYiOiIxMDEifX0sIlRpdGxlU3R5bGUiOnsiJGlkIjoiMzY0IiwiRm9udFNldHRpbmdzIjp7IiRpZCI6IjM2NSIsIkZvbnRTaXplIjoxMCwiRm9udE5hbWUiOiJDYWxpYnJpIiwiSXNCb2xkIjp0cnVlLCJJc0l0YWxpYyI6ZmFsc2UsIklzVW5kZXJsaW5lZCI6ZmFsc2UsIlBhcmVudFN0eWxlIjp7IiRyZWYiOiIxMDgifX0sIkF1dG9TaXplIjowLCJGb3JlZ3JvdW5kIjp7IiRpZCI6IjM2NiIsIkNvbG9yIjp7IiRpZCI6IjM2NyIsIkEiOjI1NSwiUiI6NzIsIkciOjE1NCwiQiI6OTd9fSwiTWF4V2lkdGgiOjUxLjQ5ODAzMTYxNjIxMDkzO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Y4IiwiTGluZUNvbG9yIjpudWxsLCJMaW5lV2VpZ2h0IjowLjAsIkxpbmVUeXBlIjowLCJQYXJlbnRTdHlsZSI6bnVsbH0sIlBhcmVudFN0eWxlIjp7IiRyZWYiOiIxMDcifX0sIkRhdGVTdHlsZSI6eyIkaWQiOiIzNjkiLCJGb250U2V0dGluZ3MiOnsiJGlkIjoiMzcwIiwiRm9udFNpemUiOjEwLCJGb250TmFtZSI6IkNhbGlicmkiLCJJc0JvbGQiOmZhbHNlLCJJc0l0YWxpYyI6ZmFsc2UsIklzVW5kZXJsaW5lZCI6ZmFsc2UsIlBhcmVudFN0eWxlIjp7IiRyZWYiOiIxMTUifX0sIkF1dG9TaXplIjowLCJGb3JlZ3JvdW5kIjp7IiRpZCI6IjM3MSIsIkNvbG9yIjp7IiRpZCI6IjM3Mi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3MyIsIkxpbmVDb2xvciI6bnVsbCwiTGluZVdlaWdodCI6MC4wLCJMaW5lVHlwZSI6MCwiUGFyZW50U3R5bGUiOm51bGx9LCJQYXJlbnRTdHlsZSI6eyIkcmVmIjoiMTE0In19LCJEYXRlRm9ybWF0Ijp7IiRpZCI6IjM3NCIsIkZvcm1hdFN0cmluZyI6Ik1NTSBkIiwiU2VwYXJhdG9yIjoiLyIsIlVzZUludGVybmF0aW9uYWxEYXRlRm9ybWF0IjpmYWxzZX0sIklzVmlzaWJsZSI6dHJ1ZSwiUGFyZW50U3R5bGUiOnsiJHJlZiI6IjgwIn19LCJJbmRleCI6NCwiSWQiOiIwNmE2YTIwMC0yMWVhLTRhY2QtYWMyMC1iNDFmN2IzN2IwZGQiLCJJbXBvcnRJZCI6bnVsbCwiVGl0bGUiOiJUYXNrIDQgSGVyZSIsIk5vdGUiOm51bGwsIkh5cGVybGluayI6bnVsbCwiSXNDaGFuZ2VkIjpmYWxzZSwiSXNOZXciOnRydWV9LHsiJGlkIjoiMzc1IiwiR3JvdXBOYW1lIjpudWxsLCJTdGFydERhdGUiOiIyMDE3LTEwLTA0VDAwOjAwOjAwWiIsIkVuZERhdGUiOiIyMDE3LTExLTA3VDIzOjU5OjU5Ljk5OVoiLCJQZXJjZW50YWdlQ29tcGxldGUiOm51bGwsIlN0eWxlIjp7IiRpZCI6IjM3NiIsIlNoYXBlIjoyLCJTaGFwZVRoaWNrbmVzcyI6MSwiRHVyYXRpb25Gb3JtYXQiOjAsIkluY2x1ZGVOb25Xb3JraW5nRGF5c0luRHVyYXRpb24iOmZhbHNlLCJQZXJjZW50YWdlQ29tcGxldGVTdHlsZSI6eyIkaWQiOiIzNzciLCJGb250U2V0dGluZ3MiOnsiJGlkIjoiMzc4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c5IiwiTGluZUNvbG9yIjpudWxsLCJMaW5lV2VpZ2h0IjowLjAsIkxpbmVUeXBlIjowLCJQYXJlbnRTdHlsZSI6bnVsbH0sIlBhcmVudFN0eWxlIjp7IiRyZWYiOiI4MSJ9fSwiRHVyYXRpb25TdHlsZSI6eyIkaWQiOiIzODAiLCJGb250U2V0dGluZ3MiOnsiJGlkIjoiMzgxIiwiRm9udFNpemUiOjEwLCJGb250TmFtZSI6IkNhbGlicmkiLCJJc0JvbGQiOmZhbHNlLCJJc0l0YWxpYyI6ZmFsc2UsIklzVW5kZXJsaW5lZCI6ZmFsc2UsIlBhcmVudFN0eWxlIjp7IiRyZWYiOiI4OSJ9fSwiQXV0b1NpemUiOjAsIkZvcmVncm91bmQiOnsiJGlkIjoiMzgyIiwiQ29sb3IiOnsiJGlkIjoiMzgz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4NCIsIkxpbmVDb2xvciI6bnVsbCwiTGluZVdlaWdodCI6MC4wLCJMaW5lVHlwZSI6MCwiUGFyZW50U3R5bGUiOm51bGx9LCJQYXJlbnRTdHlsZSI6eyIkcmVmIjoiODgifX0sIkhvcml6b250YWxDb25uZWN0b3JTdHlsZSI6eyIkaWQiOiIzODUiLCJMaW5lQ29sb3IiOnsiJHJlZiI6Ijk2In0sIkxpbmVXZWlnaHQiOjAuMCwiTGluZVR5cGUiOjAsIlBhcmVudFN0eWxlIjp7IiRyZWYiOiI5NSJ9fSwiVmVydGljYWxDb25uZWN0b3JTdHlsZSI6eyIkaWQiOiIzODY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ODciLCJNYXJnaW4iOnsiJHJlZiI6IjEwMiJ9LCJQYWRkaW5nIjp7IiRyZWYiOiIxMDMifSwiQmFja2dyb3VuZCI6eyIkaWQiOiIzODgiLCJDb2xvciI6eyIkaWQiOiIzODkiLCJBIjoyNTUsIlIiOjk4LCJHIjoxODEsIkIiOjEyM319LCJJc1Zpc2libGUiOnRydWUsIldpZHRoIjowLjAsIkhlaWdodCI6MTYuMCwiQm9yZGVyU3R5bGUiOnsiJGlkIjoiMzkwIiwiTGluZUNvbG9yIjp7IiRpZCI6IjM5MSIsIiR0eXBlIjoiTkxSRS5Db21tb24uRG9tLlNvbGlkQ29sb3JCcnVzaCwgTkxSRS5Db21tb24iLCJDb2xvciI6eyIkaWQiOiIzOTIiLCJBIjoyNTUsIlIiOjI1NSwiRyI6MCwiQiI6MH19LCJMaW5lV2VpZ2h0IjowLjAsIkxpbmVUeXBlIjowLCJQYXJlbnRTdHlsZSI6bnVsbH0sIlBhcmVudFN0eWxlIjp7IiRyZWYiOiIxMDEifX0sIlRpdGxlU3R5bGUiOnsiJGlkIjoiMzkzIiwiRm9udFNldHRpbmdzIjp7IiRpZCI6IjM5NCIsIkZvbnRTaXplIjoxMCwiRm9udE5hbWUiOiJDYWxpYnJpIiwiSXNCb2xkIjp0cnVlLCJJc0l0YWxpYyI6ZmFsc2UsIklzVW5kZXJsaW5lZCI6ZmFsc2UsIlBhcmVudFN0eWxlIjp7IiRyZWYiOiIxMDgifX0sIkF1dG9TaXplIjowLCJGb3JlZ3JvdW5kIjp7IiRpZCI6IjM5NSIsIkNvbG9yIjp7IiRpZCI6IjM5NiIsIkEiOjI1NSwiUiI6NzIsIkciOjE1NCwiQiI6OTd9fSwiTWF4V2lkdGgiOjUxLjExOTQ0OTYxNTQ3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k3IiwiTGluZUNvbG9yIjpudWxsLCJMaW5lV2VpZ2h0IjowLjAsIkxpbmVUeXBlIjowLCJQYXJlbnRTdHlsZSI6bnVsbH0sIlBhcmVudFN0eWxlIjp7IiRyZWYiOiIxMDcifX0sIkRhdGVTdHlsZSI6eyIkaWQiOiIzOTgiLCJGb250U2V0dGluZ3MiOnsiJGlkIjoiMzk5IiwiRm9udFNpemUiOjEwLCJGb250TmFtZSI6IkNhbGlicmkiLCJJc0JvbGQiOmZhbHNlLCJJc0l0YWxpYyI6ZmFsc2UsIklzVW5kZXJsaW5lZCI6ZmFsc2UsIlBhcmVudFN0eWxlIjp7IiRyZWYiOiIxMTUifX0sIkF1dG9TaXplIjowLCJGb3JlZ3JvdW5kIjp7IiRpZCI6IjQwMCIsIkNvbG9yIjp7IiRpZCI6IjQwMS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wMiIsIkxpbmVDb2xvciI6bnVsbCwiTGluZVdlaWdodCI6MC4wLCJMaW5lVHlwZSI6MCwiUGFyZW50U3R5bGUiOm51bGx9LCJQYXJlbnRTdHlsZSI6eyIkcmVmIjoiMTE0In19LCJEYXRlRm9ybWF0Ijp7IiRpZCI6IjQwMyIsIkZvcm1hdFN0cmluZyI6Ik1NTSBkIiwiU2VwYXJhdG9yIjoiLyIsIlVzZUludGVybmF0aW9uYWxEYXRlRm9ybWF0IjpmYWxzZX0sIklzVmlzaWJsZSI6dHJ1ZSwiUGFyZW50U3R5bGUiOnsiJHJlZiI6IjgwIn19LCJJbmRleCI6NSwiSWQiOiJlNmY1YzkxOC1iZGQ2LTQ5YTEtYWM5MS05Y2YyMjQ2OGEyM2IiLCJJbXBvcnRJZCI6bnVsbCwiVGl0bGUiOiJUYXNrIDUgSGVyZSIsIk5vdGUiOm51bGwsIkh5cGVybGluayI6bnVsbCwiSXNDaGFuZ2VkIjpmYWxzZSwiSXNOZXciOnRydWV9XSwiTXNQcm9qZWN0SXRlbXNUcmVlIjp7IiRpZCI6IjQwNCIsIlJvb3QiOnsiSW1wb3J0SWQiOm51bGwsIklzSW1wb3J0ZWQiOmZhbHNlLCJDaGlsZHJlbiI6W119fSwiTWV0YWRhdGEiOnsiJGlkIjoiNDA1In0sIlNldHRpbmdzIjp7IiRpZCI6IjQwNiIsIkltcGFPcHRpb25zIjpudWxs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0cnVlLCJTbWFydFRpbWVsaW5lVGFza1BlcmNlbnRhZ2VGaXQiOmZhbHNlfSwiSXNOZXciOnRydWUsIkltcG9ydFR5cGUiOjAsIkZpbGVQYXRoIjpudWxsLCJUaW1lbGluZUltcG9ydGVkIjpmYWxzZX0="/>
  <p:tag name="__MASTER" val="__part_0"/>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MARKERSHAPE" val="OTL"/>
</p:tagLst>
</file>

<file path=ppt/tags/tag148.xml><?xml version="1.0" encoding="utf-8"?>
<p:tagLst xmlns:a="http://schemas.openxmlformats.org/drawingml/2006/main" xmlns:r="http://schemas.openxmlformats.org/officeDocument/2006/relationships" xmlns:p="http://schemas.openxmlformats.org/presentationml/2006/main">
  <p:tag name="OTLMARKERSHAPE" val="OTL"/>
</p:tagLst>
</file>

<file path=ppt/tags/tag149.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50.xml><?xml version="1.0" encoding="utf-8"?>
<p:tagLst xmlns:a="http://schemas.openxmlformats.org/drawingml/2006/main" xmlns:r="http://schemas.openxmlformats.org/officeDocument/2006/relationships" xmlns:p="http://schemas.openxmlformats.org/presentationml/2006/main">
  <p:tag name="OTLMARKERSHAPE" val="OTL"/>
</p:tagLst>
</file>

<file path=ppt/tags/tag151.xml><?xml version="1.0" encoding="utf-8"?>
<p:tagLst xmlns:a="http://schemas.openxmlformats.org/drawingml/2006/main" xmlns:r="http://schemas.openxmlformats.org/officeDocument/2006/relationships" xmlns:p="http://schemas.openxmlformats.org/presentationml/2006/main">
  <p:tag name="OTLMARKERSHAPE" val="OTL"/>
</p:tagLst>
</file>

<file path=ppt/tags/tag152.xml><?xml version="1.0" encoding="utf-8"?>
<p:tagLst xmlns:a="http://schemas.openxmlformats.org/drawingml/2006/main" xmlns:r="http://schemas.openxmlformats.org/officeDocument/2006/relationships" xmlns:p="http://schemas.openxmlformats.org/presentationml/2006/main">
  <p:tag name="OTLMARKERSHAPE" val="OTL"/>
</p:tagLst>
</file>

<file path=ppt/tags/tag153.xml><?xml version="1.0" encoding="utf-8"?>
<p:tagLst xmlns:a="http://schemas.openxmlformats.org/drawingml/2006/main" xmlns:r="http://schemas.openxmlformats.org/officeDocument/2006/relationships" xmlns:p="http://schemas.openxmlformats.org/presentationml/2006/main">
  <p:tag name="OTLMARKERSHAPE" val="OTL"/>
</p:tagLst>
</file>

<file path=ppt/tags/tag154.xml><?xml version="1.0" encoding="utf-8"?>
<p:tagLst xmlns:a="http://schemas.openxmlformats.org/drawingml/2006/main" xmlns:r="http://schemas.openxmlformats.org/officeDocument/2006/relationships" xmlns:p="http://schemas.openxmlformats.org/presentationml/2006/main">
  <p:tag name="OTLMARKERSHAPE" val="OTL"/>
</p:tagLst>
</file>

<file path=ppt/tags/tag155.xml><?xml version="1.0" encoding="utf-8"?>
<p:tagLst xmlns:a="http://schemas.openxmlformats.org/drawingml/2006/main" xmlns:r="http://schemas.openxmlformats.org/officeDocument/2006/relationships" xmlns:p="http://schemas.openxmlformats.org/presentationml/2006/main">
  <p:tag name="OTLMARKERSHAPE" val="OTL"/>
</p:tagLst>
</file>

<file path=ppt/tags/tag156.xml><?xml version="1.0" encoding="utf-8"?>
<p:tagLst xmlns:a="http://schemas.openxmlformats.org/drawingml/2006/main" xmlns:r="http://schemas.openxmlformats.org/officeDocument/2006/relationships" xmlns:p="http://schemas.openxmlformats.org/presentationml/2006/main">
  <p:tag name="OTLMARKERSHAPE" val="OTL"/>
</p:tagLst>
</file>

<file path=ppt/tags/tag157.xml><?xml version="1.0" encoding="utf-8"?>
<p:tagLst xmlns:a="http://schemas.openxmlformats.org/drawingml/2006/main" xmlns:r="http://schemas.openxmlformats.org/officeDocument/2006/relationships" xmlns:p="http://schemas.openxmlformats.org/presentationml/2006/main">
  <p:tag name="OTLMARKERSHAPE" val="OTL"/>
</p:tagLst>
</file>

<file path=ppt/tags/tag158.xml><?xml version="1.0" encoding="utf-8"?>
<p:tagLst xmlns:a="http://schemas.openxmlformats.org/drawingml/2006/main" xmlns:r="http://schemas.openxmlformats.org/officeDocument/2006/relationships" xmlns:p="http://schemas.openxmlformats.org/presentationml/2006/main">
  <p:tag name="OTLMARKERSHAPE" val="OTL"/>
</p:tagLst>
</file>

<file path=ppt/tags/tag159.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60.xml><?xml version="1.0" encoding="utf-8"?>
<p:tagLst xmlns:a="http://schemas.openxmlformats.org/drawingml/2006/main" xmlns:r="http://schemas.openxmlformats.org/officeDocument/2006/relationships" xmlns:p="http://schemas.openxmlformats.org/presentationml/2006/main">
  <p:tag name="OTLMARKERSHAPE" val="OTL"/>
</p:tagLst>
</file>

<file path=ppt/tags/tag161.xml><?xml version="1.0" encoding="utf-8"?>
<p:tagLst xmlns:a="http://schemas.openxmlformats.org/drawingml/2006/main" xmlns:r="http://schemas.openxmlformats.org/officeDocument/2006/relationships" xmlns:p="http://schemas.openxmlformats.org/presentationml/2006/main">
  <p:tag name="OTLMARKERSHAPE" val="OTL"/>
</p:tagLst>
</file>

<file path=ppt/tags/tag162.xml><?xml version="1.0" encoding="utf-8"?>
<p:tagLst xmlns:a="http://schemas.openxmlformats.org/drawingml/2006/main" xmlns:r="http://schemas.openxmlformats.org/officeDocument/2006/relationships" xmlns:p="http://schemas.openxmlformats.org/presentationml/2006/main">
  <p:tag name="OTLMARKERSHAPE" val="OTL"/>
</p:tagLst>
</file>

<file path=ppt/tags/tag163.xml><?xml version="1.0" encoding="utf-8"?>
<p:tagLst xmlns:a="http://schemas.openxmlformats.org/drawingml/2006/main" xmlns:r="http://schemas.openxmlformats.org/officeDocument/2006/relationships" xmlns:p="http://schemas.openxmlformats.org/presentationml/2006/main">
  <p:tag name="OTLMARKERSHAPE" val="OTL"/>
</p:tagLst>
</file>

<file path=ppt/tags/tag164.xml><?xml version="1.0" encoding="utf-8"?>
<p:tagLst xmlns:a="http://schemas.openxmlformats.org/drawingml/2006/main" xmlns:r="http://schemas.openxmlformats.org/officeDocument/2006/relationships" xmlns:p="http://schemas.openxmlformats.org/presentationml/2006/main">
  <p:tag name="OTLMARKERSHAPE" val="OTL"/>
</p:tagLst>
</file>

<file path=ppt/tags/tag165.xml><?xml version="1.0" encoding="utf-8"?>
<p:tagLst xmlns:a="http://schemas.openxmlformats.org/drawingml/2006/main" xmlns:r="http://schemas.openxmlformats.org/officeDocument/2006/relationships" xmlns:p="http://schemas.openxmlformats.org/presentationml/2006/main">
  <p:tag name="OTLMARKERSHAPE" val="OTL"/>
</p:tagLst>
</file>

<file path=ppt/tags/tag166.xml><?xml version="1.0" encoding="utf-8"?>
<p:tagLst xmlns:a="http://schemas.openxmlformats.org/drawingml/2006/main" xmlns:r="http://schemas.openxmlformats.org/officeDocument/2006/relationships" xmlns:p="http://schemas.openxmlformats.org/presentationml/2006/main">
  <p:tag name="OTLMARKERSHAPE" val="OTL"/>
</p:tagLst>
</file>

<file path=ppt/tags/tag167.xml><?xml version="1.0" encoding="utf-8"?>
<p:tagLst xmlns:a="http://schemas.openxmlformats.org/drawingml/2006/main" xmlns:r="http://schemas.openxmlformats.org/officeDocument/2006/relationships" xmlns:p="http://schemas.openxmlformats.org/presentationml/2006/main">
  <p:tag name="OTLMARKERSHAPE" val="OTL"/>
</p:tagLst>
</file>

<file path=ppt/tags/tag168.xml><?xml version="1.0" encoding="utf-8"?>
<p:tagLst xmlns:a="http://schemas.openxmlformats.org/drawingml/2006/main" xmlns:r="http://schemas.openxmlformats.org/officeDocument/2006/relationships" xmlns:p="http://schemas.openxmlformats.org/presentationml/2006/main">
  <p:tag name="OTLMARKERSHAPE" val="OTL"/>
</p:tagLst>
</file>

<file path=ppt/tags/tag169.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70.xml><?xml version="1.0" encoding="utf-8"?>
<p:tagLst xmlns:a="http://schemas.openxmlformats.org/drawingml/2006/main" xmlns:r="http://schemas.openxmlformats.org/officeDocument/2006/relationships" xmlns:p="http://schemas.openxmlformats.org/presentationml/2006/main">
  <p:tag name="OTLMARKERSHAPE" val="OTL"/>
</p:tagLst>
</file>

<file path=ppt/tags/tag171.xml><?xml version="1.0" encoding="utf-8"?>
<p:tagLst xmlns:a="http://schemas.openxmlformats.org/drawingml/2006/main" xmlns:r="http://schemas.openxmlformats.org/officeDocument/2006/relationships" xmlns:p="http://schemas.openxmlformats.org/presentationml/2006/main">
  <p:tag name="OTLMARKERSHAPE" val="OTL"/>
</p:tagLst>
</file>

<file path=ppt/tags/tag172.xml><?xml version="1.0" encoding="utf-8"?>
<p:tagLst xmlns:a="http://schemas.openxmlformats.org/drawingml/2006/main" xmlns:r="http://schemas.openxmlformats.org/officeDocument/2006/relationships" xmlns:p="http://schemas.openxmlformats.org/presentationml/2006/main">
  <p:tag name="OTLMARKERSHAPE" val="OTL"/>
</p:tagLst>
</file>

<file path=ppt/tags/tag173.xml><?xml version="1.0" encoding="utf-8"?>
<p:tagLst xmlns:a="http://schemas.openxmlformats.org/drawingml/2006/main" xmlns:r="http://schemas.openxmlformats.org/officeDocument/2006/relationships" xmlns:p="http://schemas.openxmlformats.org/presentationml/2006/main">
  <p:tag name="OTLMARKERSHAPE" val="OTL"/>
</p:tagLst>
</file>

<file path=ppt/tags/tag174.xml><?xml version="1.0" encoding="utf-8"?>
<p:tagLst xmlns:a="http://schemas.openxmlformats.org/drawingml/2006/main" xmlns:r="http://schemas.openxmlformats.org/officeDocument/2006/relationships" xmlns:p="http://schemas.openxmlformats.org/presentationml/2006/main">
  <p:tag name="OTLMARKERSHAPE" val="OTL"/>
</p:tagLst>
</file>

<file path=ppt/tags/tag175.xml><?xml version="1.0" encoding="utf-8"?>
<p:tagLst xmlns:a="http://schemas.openxmlformats.org/drawingml/2006/main" xmlns:r="http://schemas.openxmlformats.org/officeDocument/2006/relationships" xmlns:p="http://schemas.openxmlformats.org/presentationml/2006/main">
  <p:tag name="OTLMARKERSHAPE" val="OTL"/>
</p:tagLst>
</file>

<file path=ppt/tags/tag176.xml><?xml version="1.0" encoding="utf-8"?>
<p:tagLst xmlns:a="http://schemas.openxmlformats.org/drawingml/2006/main" xmlns:r="http://schemas.openxmlformats.org/officeDocument/2006/relationships" xmlns:p="http://schemas.openxmlformats.org/presentationml/2006/main">
  <p:tag name="OTLMARKERSHAPE" val="OTL"/>
</p:tagLst>
</file>

<file path=ppt/tags/tag177.xml><?xml version="1.0" encoding="utf-8"?>
<p:tagLst xmlns:a="http://schemas.openxmlformats.org/drawingml/2006/main" xmlns:r="http://schemas.openxmlformats.org/officeDocument/2006/relationships" xmlns:p="http://schemas.openxmlformats.org/presentationml/2006/main">
  <p:tag name="OTLMARKERSHAPE" val="OTL"/>
</p:tagLst>
</file>

<file path=ppt/tags/tag178.xml><?xml version="1.0" encoding="utf-8"?>
<p:tagLst xmlns:a="http://schemas.openxmlformats.org/drawingml/2006/main" xmlns:r="http://schemas.openxmlformats.org/officeDocument/2006/relationships" xmlns:p="http://schemas.openxmlformats.org/presentationml/2006/main">
  <p:tag name="OTLMARKERSHAPE" val="OTL"/>
</p:tagLst>
</file>

<file path=ppt/tags/tag179.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80.xml><?xml version="1.0" encoding="utf-8"?>
<p:tagLst xmlns:a="http://schemas.openxmlformats.org/drawingml/2006/main" xmlns:r="http://schemas.openxmlformats.org/officeDocument/2006/relationships" xmlns:p="http://schemas.openxmlformats.org/presentationml/2006/main">
  <p:tag name="OTLMARKERSHAPE" val="OTL"/>
</p:tagLst>
</file>

<file path=ppt/tags/tag181.xml><?xml version="1.0" encoding="utf-8"?>
<p:tagLst xmlns:a="http://schemas.openxmlformats.org/drawingml/2006/main" xmlns:r="http://schemas.openxmlformats.org/officeDocument/2006/relationships" xmlns:p="http://schemas.openxmlformats.org/presentationml/2006/main">
  <p:tag name="OTLMARKERSHAPE" val="OTL"/>
</p:tagLst>
</file>

<file path=ppt/tags/tag182.xml><?xml version="1.0" encoding="utf-8"?>
<p:tagLst xmlns:a="http://schemas.openxmlformats.org/drawingml/2006/main" xmlns:r="http://schemas.openxmlformats.org/officeDocument/2006/relationships" xmlns:p="http://schemas.openxmlformats.org/presentationml/2006/main">
  <p:tag name="OTLMARKERSHAPE" val="OTL"/>
</p:tagLst>
</file>

<file path=ppt/tags/tag183.xml><?xml version="1.0" encoding="utf-8"?>
<p:tagLst xmlns:a="http://schemas.openxmlformats.org/drawingml/2006/main" xmlns:r="http://schemas.openxmlformats.org/officeDocument/2006/relationships" xmlns:p="http://schemas.openxmlformats.org/presentationml/2006/main">
  <p:tag name="OTLMARKERSHAPE" val="OTL"/>
</p:tagLst>
</file>

<file path=ppt/tags/tag184.xml><?xml version="1.0" encoding="utf-8"?>
<p:tagLst xmlns:a="http://schemas.openxmlformats.org/drawingml/2006/main" xmlns:r="http://schemas.openxmlformats.org/officeDocument/2006/relationships" xmlns:p="http://schemas.openxmlformats.org/presentationml/2006/main">
  <p:tag name="OTLMARKERSHAPE" val="OTL"/>
</p:tagLst>
</file>

<file path=ppt/tags/tag185.xml><?xml version="1.0" encoding="utf-8"?>
<p:tagLst xmlns:a="http://schemas.openxmlformats.org/drawingml/2006/main" xmlns:r="http://schemas.openxmlformats.org/officeDocument/2006/relationships" xmlns:p="http://schemas.openxmlformats.org/presentationml/2006/main">
  <p:tag name="OTLMARKERSHAPE" val="OTL"/>
</p:tagLst>
</file>

<file path=ppt/tags/tag186.xml><?xml version="1.0" encoding="utf-8"?>
<p:tagLst xmlns:a="http://schemas.openxmlformats.org/drawingml/2006/main" xmlns:r="http://schemas.openxmlformats.org/officeDocument/2006/relationships" xmlns:p="http://schemas.openxmlformats.org/presentationml/2006/main">
  <p:tag name="OTLMARKERSHAPE" val="OTL"/>
</p:tagLst>
</file>

<file path=ppt/tags/tag187.xml><?xml version="1.0" encoding="utf-8"?>
<p:tagLst xmlns:a="http://schemas.openxmlformats.org/drawingml/2006/main" xmlns:r="http://schemas.openxmlformats.org/officeDocument/2006/relationships" xmlns:p="http://schemas.openxmlformats.org/presentationml/2006/main">
  <p:tag name="OTLMARKERSHAPE" val="OTL"/>
</p:tagLst>
</file>

<file path=ppt/tags/tag188.xml><?xml version="1.0" encoding="utf-8"?>
<p:tagLst xmlns:a="http://schemas.openxmlformats.org/drawingml/2006/main" xmlns:r="http://schemas.openxmlformats.org/officeDocument/2006/relationships" xmlns:p="http://schemas.openxmlformats.org/presentationml/2006/main">
  <p:tag name="OTLMARKERSHAPE" val="OTL"/>
</p:tagLst>
</file>

<file path=ppt/tags/tag189.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190.xml><?xml version="1.0" encoding="utf-8"?>
<p:tagLst xmlns:a="http://schemas.openxmlformats.org/drawingml/2006/main" xmlns:r="http://schemas.openxmlformats.org/officeDocument/2006/relationships" xmlns:p="http://schemas.openxmlformats.org/presentationml/2006/main">
  <p:tag name="OTLMARKERSHAPE" val="OTL"/>
</p:tagLst>
</file>

<file path=ppt/tags/tag191.xml><?xml version="1.0" encoding="utf-8"?>
<p:tagLst xmlns:a="http://schemas.openxmlformats.org/drawingml/2006/main" xmlns:r="http://schemas.openxmlformats.org/officeDocument/2006/relationships" xmlns:p="http://schemas.openxmlformats.org/presentationml/2006/main">
  <p:tag name="OTLMARKERSHAPE" val="OTL"/>
</p:tagLst>
</file>

<file path=ppt/tags/tag192.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Sb2FkbWFwIiwiSXNUZW1wbGF0ZSI6dHJ1ZSwiVmVyc2lvbiI6eyIkaWQiOiIyIiwiVmVyc2lvbiI6IjMuMC4xIiwiT3JpZ2luYWxBc3NlbWJseVZlcnNpb24iOiIxLjAwLjAwLjAwIiwiRWRpdGlvbiI6IlBsdXMiLCJJc1BsdXNFZGl0aW9uIjp0cnV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vcmJlbCIsIklzQm9sZCI6ZmFsc2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b3JiZWwiLCJJc0JvbGQiOmZhbHN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g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mZhbHN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zMSwiRyI6MjMwLCJCIjoyMz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AsIkciOjAsIkIiOjB9fSwiQXBwZW5kWWVhck9uWWVhckNoYW5nZSI6dHJ1ZSwiRWxhcHNlZFRpbWVGb3JtYXQiOjEsIlRvZGF5TWFya2VyUG9zaXRpb24iOjAsIlF1aWNrUG9zaXRpb24iOjMsIkFic29sdXRlUG9zaXRpb24iOjIyOS41LCJNYXJnaW4iOnsiJGlkIjoiNDkiLCJUb3AiOjAsIkxlZnQiOjEwLCJSaWdodCI6MTAsIkJvdHRvbSI6MH0sIlBhZGRpbmciOnsiJGlkIjoiNTAiLCJUb3AiOjAsIkxlZnQiOjAsIlJpZ2h0IjowLCJCb3R0b20iOjB9LCJCYWNrZ3JvdW5kIjp7IiRpZCI6IjUxIiwiQ29sb3IiOnsiJGlkIjoiNTIiLCJBIjoyNTUsIlIiOjY4LCJHIjo4NCwiQiI6MTA2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0LCJGb250TmFtZSI6IkNvcmJlbCIsIklzQm9sZCI6ZmFsc2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EsIkZvbnROYW1lIjoiQ29yYmVsIiwiSXNCb2xkIjpmYWxzZSwiSXNJdGFsaWMiOmZhbHNlLCJJc1VuZGVybGluZWQiOmZhbHNlLCJQYXJlbnRTdHlsZSI6bnVsbH0sIkF1dG9TaXplIjowLCJGb3JlZ3JvdW5kIjp7IiRpZCI6Ijc0IiwiQ29sb3IiOnsiJGlkIjoiNzUiLCJBIjoyNTUsIlIiOjIwOSwiRyI6NDAsIkIiOjQ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iwiU2hhcGVUaGlja25lc3MiOjE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i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MxLCJHIjoyMzAsIkIiOjIzMH19LCJMaW5lV2VpZ2h0IjowLjAsIkxpbmVUeXBlIjowLCJQYXJlbnRTdHlsZSI6bnVsbH0sIlZlcnRpY2FsQ29ubmVjdG9yU3R5bGUiOnsiJGlkIjoiOTgiLCJMaW5lQ29sb3IiOnsiJGlkIjoiOTkiLCIkdHlwZSI6Ik5MUkUuQ29tbW9uLkRvbS5Tb2xpZENvbG9yQnJ1c2gsIE5MUkUuQ29tbW9uIiwiQ29sb3IiOnsiJGlkIjoiMTAwIiwiQSI6MjU1LCJSIjoyMzEsIkciOjIzMCwiQiI6MjMwfX0sIkxpbmVXZWlnaHQiOjAuMCwiTGluZVR5cGUiOjAsIlBhcmVudFN0eWxlIjpudWxsfSwiTWFyZ2luIjpudWxsLCJTdGFydERhdGVQb3NpdGlvbiI6NCwiRW5kRGF0ZVBvc2l0aW9uIjo0LCJUaXRsZVBvc2l0aW9uIjozLCJEdXJhdGlvblBvc2l0aW9uIjo2LCJQZXJjZW50YWdlQ29tcGxldGVkUG9zaXRpb24iOjYsIlNwYWNpbmciOjEw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NCwiRm9udE5hbWUiOiJDb3JiZWwiLCJJc0JvbGQiOmZhbHN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I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3LTA1LTEwVDIzOjU5OjU5Ljk5OVoiLCJFbmREYXRlIjoiMjAxOC0wMS0zMFQyMzo1OTo1OS45OTlaIiwiRm9ybWF0IjoiTU1NIiwiVHlwZSI6MiwiQXV0b0RhdGVSYW5nZSI6dHJ1ZSwiV29ya2luZ0RheXMiOjMxLCJUb2RheU1hcmtlclRleHQiOiJUb2RheSIsIkF1dG9TY2FsZVR5cGUiOnRydWV9LCJNaWxlc3RvbmVzIjpbeyIkaWQiOiIxMjMiLCJEYXRlIjoiMjAxNy0wNS0xMF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yNTUsIlIiOjAsIkciOjExNCwiQiI6MTg4fX0sIkxpbmVXZWlnaHQiOjEuMCwiTGluZVR5cGUiOjAsIlBhcmVudFN0eWxlIjp7IiRyZWYiOiI1NSJ9fSwiSXNCZWxvd1RpbWViYW5kIjpmYWxzZSwiSGlkZURhdGUiOmZhbHNlLCJTaGFwZVNpemUiOjEsIlNwYWNpbmciOjAuMCwiUGFkZGluZyI6eyIkaWQiOiIxMjgiLCJUb3AiOjAsIkxlZnQiOjAsIlJpZ2h0IjowLCJCb3R0b20iOjB9LCJTaGFwZVN0eWxlIjp7IiRpZCI6IjEyOSIsIk1hcmdpbiI6eyIkcmVmIjoiNjAifSwiUGFkZGluZyI6eyIkcmVmIjoiNjEifSwiQmFja2dyb3VuZCI6eyIkaWQiOiIxMzAiLCJDb2xvciI6eyIkaWQiOiIxMzEiLCJBIjoyNTUsIlIiOjgsIkciOjEyNywiQiI6MTk1fX0sIklzVmlzaWJsZSI6dHJ1ZSwiV2lkdGgiOjEzLjAsIkhlaWdodCI6MTM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wLCJGb250TmFtZSI6IkNhbGlicmkiLCJJc0JvbGQiOnRydWUsIklzSXRhbGljIjpmYWxzZSwiSXNVbmRlcmxpbmVkIjpmYWxzZSwiUGFyZW50U3R5bGUiOnsiJHJlZiI6IjY2In19LCJBdXRvU2l6ZSI6MCwiRm9yZWdyb3VuZCI6eyIkaWQiOiIxMzUiLCJDb2xvciI6eyIkaWQiOiIxMzY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GlkIjoiMTQwIiwiQ29sb3IiOnsiJGlkIjoiMTQx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yIiwiTGluZUNvbG9yIjpudWxsLCJMaW5lV2VpZ2h0IjowLjAsIkxpbmVUeXBlIjowLCJQYXJlbnRTdHlsZSI6bnVsbH0sIlBhcmVudFN0eWxlIjp7IiRyZWYiOiI3MiJ9fSwiRGF0ZUZvcm1hdCI6eyIkcmVmIjoiNzkifSwiSXNWaXNpYmxlIjp0cnVlLCJQYXJlbnRTdHlsZSI6eyIkcmVmIjoiNTMifX0sIlBvc2l0aW9uIjp7IlJhdGlvIjowLjE3NTM5NTg4MDgwNTEyMTUzLCJJc0N1c3RvbSI6dHJ1ZX0sIklkIjoiYTU4ZjI5NDgtN2MwMy00M2MwLThhYmMtZjQxOTEzZTQwY2FlIiwiSW1wb3J0SWQiOm51bGwsIlRpdGxlIjoiTWlsZXN0b25lIDEiLCJOb3RlIjpudWxsLCJIeXBlcmxpbmsiOm51bGwsIklzQ2hhbmdlZCI6ZmFsc2UsIklzTmV3Ijp0cnVlfSx7IiRpZCI6IjE0MyIsIkRhdGUiOiIyMDE3LTA1LTE1VDIzOjU5OjU5Ljk5OVoiLCJTdHlsZSI6eyIkaWQiOiIxNDQiLCJTaGFwZSI6MiwiQ29ubmVjdG9yTWFyZ2luIjp7IiRyZWYiOiI1NCJ9LCJDb25uZWN0b3JTdHlsZSI6eyIkaWQiOiIxNDUiLCJMaW5lQ29sb3IiOnsiJGlkIjoiMTQ2IiwiJHR5cGUiOiJOTFJFLkNvbW1vbi5Eb20uU29saWRDb2xvckJydXNoLCBOTFJFLkNvbW1vbiIsIkNvbG9yIjp7IiRpZCI6IjE0NyIsIkEiOjI1NSwiUiI6OCwiRyI6MTI3LCJCIjoxOTV9fSwiTGluZVdlaWdodCI6MS4wLCJMaW5lVHlwZSI6MCwiUGFyZW50U3R5bGUiOnsiJHJlZiI6IjU1In19LCJJc0JlbG93VGltZWJhbmQiOmZhbHNlLCJIaWRlRGF0ZSI6ZmFsc2UsIlNoYXBlU2l6ZSI6MSwiU3BhY2luZyI6MC4wLCJQYWRkaW5nIjp7IiRpZCI6IjE0OCIsIlRvcCI6MCwiTGVmdCI6MCwiUmlnaHQiOjAsIkJvdHRvbSI6MH0sIlNoYXBlU3R5bGUiOnsiJGlkIjoiMTQ5IiwiTWFyZ2luIjp7IiRyZWYiOiI2MCJ9LCJQYWRkaW5nIjp7IiRyZWYiOiI2MSJ9LCJCYWNrZ3JvdW5kIjp7IiRpZCI6IjE1MCIsIkNvbG9yIjp7IiRpZCI6IjE1MSIsIkEiOjI1NSwiUiI6OCwiRyI6MTI3LCJCIjoxOTV9fSwiSXNWaXNpYmxlIjp0cnVlLCJXaWR0aCI6MTMuMCwiSGVpZ2h0IjoxMy4wLCJCb3JkZXJTdHlsZSI6eyIkaWQiOiIxNTIiLCJMaW5lQ29sb3IiOnsiJHJlZiI6IjYzIn0sIkxpbmVXZWlnaHQiOjAuMCwiTGluZVR5cGUiOjAsIlBhcmVudFN0eWxlIjp7IiRyZWYiOiI2MiJ9fSwiUGFyZW50U3R5bGUiOnsiJHJlZiI6IjU5In19LCJUaXRsZVN0eWxlIjp7IiRpZCI6IjE1MyIsIkZvbnRTZXR0aW5ncyI6eyIkaWQiOiIxNTQiLCJGb250U2l6ZSI6MTAsIkZvbnROYW1lIjoiQ2FsaWJyaSIsIklzQm9sZCI6dHJ1ZSwiSXNJdGFsaWMiOmZhbHNlLCJJc1VuZGVybGluZWQiOmZhbHNlLCJQYXJlbnRTdHlsZSI6eyIkcmVmIjoiNjYifX0sIkF1dG9TaXplIjowLCJGb3JlZ3JvdW5kIjp7IiRpZCI6IjE1NSIsIkNvbG9yIjp7IiRpZCI6IjE1NiIsIkEiOjI1NSwiUiI6NTksIkciOjg5LCJCIjoxNTJ9fSwiTWF4V2lkdGgiOjUxLjYyNTAzODE0Njk3MjY1Ni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3IiwiTGluZUNvbG9yIjpudWxsLCJMaW5lV2VpZ2h0IjowLjAsIkxpbmVUeXBlIjowLCJQYXJlbnRTdHlsZSI6bnVsbH0sIlBhcmVudFN0eWxlIjp7IiRyZWYiOiI2NSJ9fSwiRGF0ZVN0eWxlIjp7IiRpZCI6IjE1OCIsIkZvbnRTZXR0aW5ncyI6eyIkaWQiOiIxNTkiLCJGb250U2l6ZSI6MTAsIkZvbnROYW1lIjoiQ2FsaWJyaSIsIklzQm9sZCI6ZmFsc2UsIklzSXRhbGljIjpmYWxzZSwiSXNVbmRlcmxpbmVkIjpmYWxzZSwiUGFyZW50U3R5bGUiOnsiJHJlZiI6IjczIn19LCJBdXRvU2l6ZSI6MCwiRm9yZWdyb3VuZCI6eyIkaWQiOiIxNjAiLCJDb2xvciI6eyIkaWQiOiIxNjE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IiLCJMaW5lQ29sb3IiOm51bGwsIkxpbmVXZWlnaHQiOjAuMCwiTGluZVR5cGUiOjAsIlBhcmVudFN0eWxlIjpudWxsfSwiUGFyZW50U3R5bGUiOnsiJHJlZiI6IjcyIn19LCJEYXRlRm9ybWF0Ijp7IiRyZWYiOiI3OSJ9LCJJc1Zpc2libGUiOnRydWUsIlBhcmVudFN0eWxlIjp7IiRyZWYiOiI1MyJ9fSwiUG9zaXRpb24iOnsiUmF0aW8iOjAuMTA4MDkzMDM1NjYyNjE1NzQsIklzQ3VzdG9tIjp0cnVlfSwiSWQiOiI1Mjc0M2RlOC1iYjZkLTQwNDQtODk2Zi00NzM4OThmZTlkYTciLCJJbXBvcnRJZCI6bnVsbCwiVGl0bGUiOiJNaWxlc3RvbmUgMiIsIk5vdGUiOm51bGwsIkh5cGVybGluayI6bnVsbCwiSXNDaGFuZ2VkIjpmYWxzZSwiSXNOZXciOnRydWV9LHsiJGlkIjoiMTYzIiwiRGF0ZSI6IjIwMTctMDctMjFUMjM6NTk6NTkuOTk5WiIsIlN0eWxlIjp7IiRpZCI6IjE2NCIsIlNoYXBlIjo4LCJDb25uZWN0b3JNYXJnaW4iOnsiJHJlZiI6IjU0In0sIkNvbm5lY3RvclN0eWxlIjp7IiRpZCI6IjE2NSIsIkxpbmVDb2xvciI6eyIkaWQiOiIxNjYiLCIkdHlwZSI6Ik5MUkUuQ29tbW9uLkRvbS5Tb2xpZENvbG9yQnJ1c2gsIE5MUkUuQ29tbW9uIiwiQ29sb3IiOnsiJGlkIjoiMTY3IiwiQSI6MjU1LCJSIjo4LCJHIjoxMjcsIkIiOjE5NX19LCJMaW5lV2VpZ2h0IjoxLjAsIkxpbmVUeXBlIjowLCJQYXJlbnRTdHlsZSI6eyIkcmVmIjoiNTUifX0sIklzQmVsb3dUaW1lYmFuZCI6ZmFsc2UsIkhpZGVEYXRlIjpmYWxzZSwiU2hhcGVTaXplIjoxLCJTcGFjaW5nIjowLjAsIlBhZGRpbmciOnsiJGlkIjoiMTY4IiwiVG9wIjowLCJMZWZ0IjowLCJSaWdodCI6MCwiQm90dG9tIjowfSwiU2hhcGVTdHlsZSI6eyIkaWQiOiIxNjkiLCJNYXJnaW4iOnsiJHJlZiI6IjYwIn0sIlBhZGRpbmciOnsiJHJlZiI6IjYxIn0sIkJhY2tncm91bmQiOnsiJGlkIjoiMTcwIiwiQ29sb3IiOnsiJGlkIjoiMTcxIiwiQSI6MjU1LCJSIjo4LCJHIjoxMjcsIkIiOjE5NX19LCJJc1Zpc2libGUiOnRydWUsIldpZHRoIjoxOC4wLCJIZWlnaHQiOjIwLjAsIkJvcmRlclN0eWxlIjp7IiRpZCI6IjE3MiIsIkxpbmVDb2xvciI6eyIkcmVmIjoiNjMifSwiTGluZVdlaWdodCI6MC4wLCJMaW5lVHlwZSI6MCwiUGFyZW50U3R5bGUiOnsiJHJlZiI6IjYyIn19LCJQYXJlbnRTdHlsZSI6eyIkcmVmIjoiNTkifX0sIlRpdGxlU3R5bGUiOnsiJGlkIjoiMTczIiwiRm9udFNldHRpbmdzIjp7IiRpZCI6IjE3NCIsIkZvbnRTaXplIjoxMCwiRm9udE5hbWUiOiJDYWxpYnJpIiwiSXNCb2xkIjp0cnVlLCJJc0l0YWxpYyI6ZmFsc2UsIklzVW5kZXJsaW5lZCI6ZmFsc2UsIlBhcmVudFN0eWxlIjp7IiRyZWYiOiI2NiJ9fSwiQXV0b1NpemUiOjAsIkZvcmVncm91bmQiOnsiJGlkIjoiMTc1IiwiQ29sb3IiOnsiJGlkIjoiMTc2IiwiQSI6MjU1LCJSIjo1OSwiRyI6ODksIkIiOjE1Mn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ciLCJMaW5lQ29sb3IiOm51bGwsIkxpbmVXZWlnaHQiOjAuMCwiTGluZVR5cGUiOjAsIlBhcmVudFN0eWxlIjpudWxsfSwiUGFyZW50U3R5bGUiOnsiJHJlZiI6IjY1In19LCJEYXRlU3R5bGUiOnsiJGlkIjoiMTc4IiwiRm9udFNldHRpbmdzIjp7IiRpZCI6IjE3OSIsIkZvbnRTaXplIjoxMCwiRm9udE5hbWUiOiJDYWxpYnJpIiwiSXNCb2xkIjpmYWxzZSwiSXNJdGFsaWMiOmZhbHNlLCJJc1VuZGVybGluZWQiOmZhbHNlLCJQYXJlbnRTdHlsZSI6eyIkcmVmIjoiNzMifX0sIkF1dG9TaXplIjowLCJGb3JlZ3JvdW5kIjp7IiRpZCI6IjE4MCIsIkNvbG9yIjp7IiRpZCI6IjE4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MiIsIkxpbmVDb2xvciI6bnVsbCwiTGluZVdlaWdodCI6MC4wLCJMaW5lVHlwZSI6MCwiUGFyZW50U3R5bGUiOm51bGx9LCJQYXJlbnRTdHlsZSI6eyIkcmVmIjoiNzIifX0sIkRhdGVGb3JtYXQiOnsiJHJlZiI6Ijc5In0sIklzVmlzaWJsZSI6dHJ1ZSwiUGFyZW50U3R5bGUiOnsiJHJlZiI6IjUzIn19LCJQb3NpdGlvbiI6eyJSYXRpbyI6MC4wODQwNjI0MjA4ODAzNTMwMTIsIklzQ3VzdG9tIjp0cnVlfSwiSWQiOiJhNTRiYzgyNy1iMDUxLTQ2ZDEtOGI1NS05ZjYxODcyM2UyYjQiLCJJbXBvcnRJZCI6bnVsbCwiVGl0bGUiOiJNaWxlc3RvbmUgMyIsIk5vdGUiOm51bGwsIkh5cGVybGluayI6bnVsbCwiSXNDaGFuZ2VkIjpmYWxzZSwiSXNOZXciOnRydWV9LHsiJGlkIjoiMTgzIiwiRGF0ZSI6IjIwMTctMDgtMTJUMjM6NTk6NTkuOTk5WiIsIlN0eWxlIjp7IiRpZCI6IjE4NCIsIlNoYXBlIjo4LCJDb25uZWN0b3JNYXJnaW4iOnsiJHJlZiI6IjU0In0sIkNvbm5lY3RvclN0eWxlIjp7IiRpZCI6IjE4NSIsIkxpbmVDb2xvciI6eyIkaWQiOiIxODYiLCIkdHlwZSI6Ik5MUkUuQ29tbW9uLkRvbS5Tb2xpZENvbG9yQnJ1c2gsIE5MUkUuQ29tbW9uIiwiQ29sb3IiOnsiJGlkIjoiMTg3IiwiQSI6MjU1LCJSIjoyMjAsIkciOjg5LCJCIjozNn19LCJMaW5lV2VpZ2h0IjoxLjAsIkxpbmVUeXBlIjowLCJQYXJlbnRTdHlsZSI6eyIkcmVmIjoiNTUifX0sIklzQmVsb3dUaW1lYmFuZCI6ZmFsc2UsIkhpZGVEYXRlIjpmYWxzZSwiU2hhcGVTaXplIjoxLCJTcGFjaW5nIjowLjAsIlBhZGRpbmciOnsiJGlkIjoiMTg4IiwiVG9wIjowLCJMZWZ0IjowLCJSaWdodCI6MCwiQm90dG9tIjowfSwiU2hhcGVTdHlsZSI6eyIkaWQiOiIxODkiLCJNYXJnaW4iOnsiJHJlZiI6IjYwIn0sIlBhZGRpbmciOnsiJHJlZiI6IjYxIn0sIkJhY2tncm91bmQiOnsiJGlkIjoiMTkwIiwiQ29sb3IiOnsiJGlkIjoiMTkxIiwiQSI6MjU1LCJSIjoyMjAsIkciOjg5LCJCIjozNn19LCJJc1Zpc2libGUiOnRydWUsIldpZHRoIjoxOC4wLCJIZWlnaHQiOjIwLjAsIkJvcmRlclN0eWxlIjp7IiRpZCI6IjE5MiIsIkxpbmVDb2xvciI6eyIkcmVmIjoiNjMifSwiTGluZVdlaWdodCI6MC4wLCJMaW5lVHlwZSI6MCwiUGFyZW50U3R5bGUiOnsiJHJlZiI6IjYyIn19LCJQYXJlbnRTdHlsZSI6eyIkcmVmIjoiNTkifX0sIlRpdGxlU3R5bGUiOnsiJGlkIjoiMTkzIiwiRm9udFNldHRpbmdzIjp7IiRpZCI6IjE5NCIsIkZvbnRTaXplIjoxMCwiRm9udE5hbWUiOiJDYWxpYnJpIiwiSXNCb2xkIjp0cnVlLCJJc0l0YWxpYyI6ZmFsc2UsIklzVW5kZXJsaW5lZCI6ZmFsc2UsIlBhcmVudFN0eWxlIjp7IiRyZWYiOiI2NiJ9fSwiQXV0b1NpemUiOjAsIkZvcmVncm91bmQiOnsiJGlkIjoiMTk1IiwiQ29sb3IiOnsiJGlkIjoiMTk2IiwiQSI6MjU1LCJSIjoyMTAsIkciOjcxLCJCIjozOH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TciLCJMaW5lQ29sb3IiOm51bGwsIkxpbmVXZWlnaHQiOjAuMCwiTGluZVR5cGUiOjAsIlBhcmVudFN0eWxlIjpudWxsfSwiUGFyZW50U3R5bGUiOnsiJHJlZiI6IjY1In19LCJEYXRlU3R5bGUiOnsiJGlkIjoiMTk4IiwiRm9udFNldHRpbmdzIjp7IiRpZCI6IjE5OSIsIkZvbnRTaXplIjoxMCwiRm9udE5hbWUiOiJDYWxpYnJpIiwiSXNCb2xkIjpmYWxzZSwiSXNJdGFsaWMiOmZhbHNlLCJJc1VuZGVybGluZWQiOmZhbHNlLCJQYXJlbnRTdHlsZSI6eyIkcmVmIjoiNzMifX0sIkF1dG9TaXplIjowLCJGb3JlZ3JvdW5kIjp7IiRpZCI6IjIwMCIsIkNvbG9yIjp7IiRpZCI6IjIw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MiIsIkxpbmVDb2xvciI6bnVsbCwiTGluZVdlaWdodCI6MC4wLCJMaW5lVHlwZSI6MCwiUGFyZW50U3R5bGUiOm51bGx9LCJQYXJlbnRTdHlsZSI6eyIkcmVmIjoiNzIifX0sIkRhdGVGb3JtYXQiOnsiJHJlZiI6Ijc5In0sIklzVmlzaWJsZSI6dHJ1ZSwiUGFyZW50U3R5bGUiOnsiJHJlZiI6IjUzIn19LCJQb3NpdGlvbiI6eyJSYXRpbyI6MC4xNDY3NTAyMTcwMTM4ODg4OCwiSXNDdXN0b20iOnRydWV9LCJJZCI6IjkzYWZiNTU0LTU1MmEtNDIyMS1hNTM4LTBmNzkxOTQwOWFhNyIsIkltcG9ydElkIjpudWxsLCJUaXRsZSI6Ik1pbGVzdG9uZSA0IiwiTm90ZSI6bnVsbCwiSHlwZXJsaW5rIjpudWxsLCJJc0NoYW5nZWQiOmZhbHNlLCJJc05ldyI6dHJ1ZX0seyIkaWQiOiIyMDMiLCJEYXRlIjoiMjAxNy0xMS0wN1QyMzo1OTo1OS45OTlaIiwiU3R5bGUiOnsiJGlkIjoiMjA0IiwiU2hhcGUiOjE0LCJDb25uZWN0b3JNYXJnaW4iOnsiJHJlZiI6IjU0In0sIkNvbm5lY3RvclN0eWxlIjp7IiRpZCI6IjIwNSIsIkxpbmVDb2xvciI6eyIkaWQiOiIyMDYiLCIkdHlwZSI6Ik5MUkUuQ29tbW9uLkRvbS5Tb2xpZENvbG9yQnJ1c2gsIE5MUkUuQ29tbW9uIiwiQ29sb3IiOnsiJGlkIjoiMjA3IiwiQSI6MjU1LCJSIjoyNTUsIkciOjE5MiwiQiI6MH19LCJMaW5lV2VpZ2h0IjoxLjAsIkxpbmVUeXBlIjowLCJQYXJlbnRTdHlsZSI6eyIkcmVmIjoiNTUifX0sIklzQmVsb3dUaW1lYmFuZCI6ZmFsc2UsIkhpZGVEYXRlIjpmYWxzZSwiU2hhcGVTaXplIjoxLCJTcGFjaW5nIjowLjAsIlBhZGRpbmciOnsiJGlkIjoiMjA4IiwiVG9wIjowLCJMZWZ0IjowLCJSaWdodCI6MCwiQm90dG9tIjowfSwiU2hhcGVTdHlsZSI6eyIkaWQiOiIyMDkiLCJNYXJnaW4iOnsiJHJlZiI6IjYwIn0sIlBhZGRpbmciOnsiJHJlZiI6IjYxIn0sIkJhY2tncm91bmQiOnsiJGlkIjoiMjEwIiwiQ29sb3IiOnsiJGlkIjoiMjExIiwiQSI6MjU1LCJSIjoyNTUsIkciOjE5MiwiQiI6MH19LCJJc1Zpc2libGUiOnRydWUsIldpZHRoIjoxOC4wLCJIZWlnaHQiOjIwLjAsIkJvcmRlclN0eWxlIjp7IiRpZCI6IjIxMiIsIkxpbmVDb2xvciI6eyIkcmVmIjoiNjMifSwiTGluZVdlaWdodCI6MC4wLCJMaW5lVHlwZSI6MCwiUGFyZW50U3R5bGUiOnsiJHJlZiI6IjYyIn19LCJQYXJlbnRTdHlsZSI6eyIkcmVmIjoiNTkifX0sIlRpdGxlU3R5bGUiOnsiJGlkIjoiMjEzIiwiRm9udFNldHRpbmdzIjp7IiRpZCI6IjIxNCIsIkZvbnRTaXplIjoxMCwiRm9udE5hbWUiOiJDYWxpYnJpIiwiSXNCb2xkIjp0cnVlLCJJc0l0YWxpYyI6ZmFsc2UsIklzVW5kZXJsaW5lZCI6ZmFsc2UsIlBhcmVudFN0eWxlIjp7IiRyZWYiOiI2NiJ9fSwiQXV0b1NpemUiOjAsIkZvcmVncm91bmQiOnsiJGlkIjoiMjE1IiwiQ29sb3IiOnsiJGlkIjoiMjE2IiwiQSI6MjU1LCJSIjoyNTUsIkciOjE1MywiQiI6MH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TciLCJMaW5lQ29sb3IiOm51bGwsIkxpbmVXZWlnaHQiOjAuMCwiTGluZVR5cGUiOjAsIlBhcmVudFN0eWxlIjpudWxsfSwiUGFyZW50U3R5bGUiOnsiJHJlZiI6IjY1In19LCJEYXRlU3R5bGUiOnsiJGlkIjoiMjE4IiwiRm9udFNldHRpbmdzIjp7IiRpZCI6IjIxOS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IyMCIsIkxpbmVDb2xvciI6bnVsbCwiTGluZVdlaWdodCI6MC4wLCJMaW5lVHlwZSI6MCwiUGFyZW50U3R5bGUiOm51bGx9LCJQYXJlbnRTdHlsZSI6eyIkcmVmIjoiNzIifX0sIkRhdGVGb3JtYXQiOnsiJHJlZiI6Ijc5In0sIklzVmlzaWJsZSI6dHJ1ZSwiUGFyZW50U3R5bGUiOnsiJHJlZiI6IjUzIn19LCJQb3NpdGlvbiI6eyJSYXRpbyI6MC4xMDExMzUxNjkxMzUxOTk2NSwiSXNDdXN0b20iOnRydWV9LCJJZCI6IjZhMjgzYjM2LTczNzUtNDE1Yi05MmIwLWU1ZmM0ZTE2YTBjYyIsIkltcG9ydElkIjpudWxsLCJUaXRsZSI6Ik1pbGVzdG9uZSA1IiwiTm90ZSI6bnVsbCwiSHlwZXJsaW5rIjpudWxsLCJJc0NoYW5nZWQiOmZhbHNlLCJJc05ldyI6dHJ1ZX0seyIkaWQiOiIyMjEiLCJEYXRlIjoiMjAxNy0xMi0yMFQyMzo1OTo1OS45OTlaIiwiU3R5bGUiOnsiJGlkIjoiMjIyIiwiU2hhcGUiOjgsIkNvbm5lY3Rvck1hcmdpbiI6eyIkcmVmIjoiNTQifSwiQ29ubmVjdG9yU3R5bGUiOnsiJGlkIjoiMjIzIiwiTGluZUNvbG9yIjp7IiRpZCI6IjIyNCIsIiR0eXBlIjoiTkxSRS5Db21tb24uRG9tLlNvbGlkQ29sb3JCcnVzaCwgTkxSRS5Db21tb24iLCJDb2xvciI6eyIkaWQiOiIyMjUiLCJBIjoyNTUsIlIiOjk4LCJHIjoxODEsIkIiOjEyM319LCJMaW5lV2VpZ2h0IjoxLjAsIkxpbmVUeXBlIjowLCJQYXJlbnRTdHlsZSI6eyIkcmVmIjoiNTUifX0sIklzQmVsb3dUaW1lYmFuZCI6ZmFsc2UsIkhpZGVEYXRlIjpmYWxzZSwiU2hhcGVTaXplIjoxLCJTcGFjaW5nIjowLjAsIlBhZGRpbmciOnsiJGlkIjoiMjI2IiwiVG9wIjowLCJMZWZ0IjowLCJSaWdodCI6MCwiQm90dG9tIjowfSwiU2hhcGVTdHlsZSI6eyIkaWQiOiIyMjciLCJNYXJnaW4iOnsiJHJlZiI6IjYwIn0sIlBhZGRpbmciOnsiJHJlZiI6IjYxIn0sIkJhY2tncm91bmQiOnsiJGlkIjoiMjI4IiwiQ29sb3IiOnsiJGlkIjoiMjI5IiwiQSI6MjU1LCJSIjo5OCwiRyI6MTgxLCJCIjoxMjN9fSwiSXNWaXNpYmxlIjp0cnVlLCJXaWR0aCI6MTguMCwiSGVpZ2h0IjoyMC4wLCJCb3JkZXJTdHlsZSI6eyIkaWQiOiIyMzAiLCJMaW5lQ29sb3IiOnsiJHJlZiI6IjYzIn0sIkxpbmVXZWlnaHQiOjAuMCwiTGluZVR5cGUiOjAsIlBhcmVudFN0eWxlIjp7IiRyZWYiOiI2MiJ9fSwiUGFyZW50U3R5bGUiOnsiJHJlZiI6IjU5In19LCJUaXRsZVN0eWxlIjp7IiRpZCI6IjIzMSIsIkZvbnRTZXR0aW5ncyI6eyIkaWQiOiIyMzIiLCJGb250U2l6ZSI6MTAsIkZvbnROYW1lIjoiQ2FsaWJyaSIsIklzQm9sZCI6dHJ1ZSwiSXNJdGFsaWMiOmZhbHNlLCJJc1VuZGVybGluZWQiOmZhbHNlLCJQYXJlbnRTdHlsZSI6eyIkcmVmIjoiNjYifX0sIkF1dG9TaXplIjowLCJGb3JlZ3JvdW5kIjp7IiRpZCI6IjIzMyIsIkNvbG9yIjp7IiRpZCI6IjIzNCIsIkEiOjI1NSwiUiI6NzIsIkciOjE1NCwiQiI6OTd9fSwiTWF4V2lkdGgiOjUxLjYyNDk2MTg1MzAyNzM0N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M1IiwiTGluZUNvbG9yIjpudWxsLCJMaW5lV2VpZ2h0IjowLjAsIkxpbmVUeXBlIjowLCJQYXJlbnRTdHlsZSI6bnVsbH0sIlBhcmVudFN0eWxlIjp7IiRyZWYiOiI2NSJ9fSwiRGF0ZVN0eWxlIjp7IiRpZCI6IjIzNiIsIkZvbnRTZXR0aW5ncyI6eyIkaWQiOiIyMzc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MzgiLCJMaW5lQ29sb3IiOm51bGwsIkxpbmVXZWlnaHQiOjAuMCwiTGluZVR5cGUiOjAsIlBhcmVudFN0eWxlIjpudWxsfSwiUGFyZW50U3R5bGUiOnsiJHJlZiI6IjcyIn19LCJEYXRlRm9ybWF0Ijp7IiRyZWYiOiI3OSJ9LCJJc1Zpc2libGUiOnRydWUsIlBhcmVudFN0eWxlIjp7IiRyZWYiOiI1MyJ9fSwiUG9zaXRpb24iOnsiUmF0aW8iOjAuMDU4NjkyMTk3NDQ2NDY5OTA0LCJJc0N1c3RvbSI6dHJ1ZX0sIklkIjoiN2IwOTk2NDYtNGZmZC00Y2QzLWEzYjMtODNhYjFiYTIyNDM4IiwiSW1wb3J0SWQiOm51bGwsIlRpdGxlIjoiTWlsZXN0b25lIDYiLCJOb3RlIjpudWxsLCJIeXBlcmxpbmsiOm51bGwsIklzQ2hhbmdlZCI6ZmFsc2UsIklzTmV3Ijp0cnVlfSx7IiRpZCI6IjIzOSIsIkRhdGUiOiIyMDE4LTAxLTMwVDIzOjU5OjU5Ljk5OVoiLCJTdHlsZSI6eyIkaWQiOiIyNDAiLCJTaGFwZSI6MTMsIkNvbm5lY3Rvck1hcmdpbiI6eyIkcmVmIjoiNTQifSwiQ29ubmVjdG9yU3R5bGUiOnsiJGlkIjoiMjQxIiwiTGluZUNvbG9yIjp7IiRpZCI6IjI0MiIsIiR0eXBlIjoiTkxSRS5Db21tb24uRG9tLlNvbGlkQ29sb3JCcnVzaCwgTkxSRS5Db21tb24iLCJDb2xvciI6eyIkaWQiOiIyNDMiLCJBIjoyNTUsIlIiOjk4LCJHIjoxODEsIkIiOjEyM319LCJMaW5lV2VpZ2h0IjoxLjAsIkxpbmVUeXBlIjowLCJQYXJlbnRTdHlsZSI6eyIkcmVmIjoiNTUifX0sIklzQmVsb3dUaW1lYmFuZCI6ZmFsc2UsIkhpZGVEYXRlIjpmYWxzZSwiU2hhcGVTaXplIjoyLCJTcGFjaW5nIjowLjAsIlBhZGRpbmciOnsiJGlkIjoiMjQ0IiwiVG9wIjowLCJMZWZ0IjowLCJSaWdodCI6MCwiQm90dG9tIjowfSwiU2hhcGVTdHlsZSI6eyIkaWQiOiIyNDUiLCJNYXJnaW4iOnsiJHJlZiI6IjYwIn0sIlBhZGRpbmciOnsiJHJlZiI6IjYxIn0sIkJhY2tncm91bmQiOnsiJGlkIjoiMjQ2IiwiQ29sb3IiOnsiJGlkIjoiMjQ3IiwiQSI6MjU1LCJSIjo5OCwiRyI6MTgxLCJCIjoxMjN9fSwiSXNWaXNpYmxlIjp0cnVlLCJXaWR0aCI6MjQuMCwiSGVpZ2h0IjoyNi4wLCJCb3JkZXJTdHlsZSI6eyIkaWQiOiIyNDgiLCJMaW5lQ29sb3IiOnsiJHJlZiI6IjYzIn0sIkxpbmVXZWlnaHQiOjAuMCwiTGluZVR5cGUiOjAsIlBhcmVudFN0eWxlIjp7IiRyZWYiOiI2MiJ9fSwiUGFyZW50U3R5bGUiOnsiJHJlZiI6IjU5In19LCJUaXRsZVN0eWxlIjp7IiRpZCI6IjI0OSIsIkZvbnRTZXR0aW5ncyI6eyIkaWQiOiIyNTAiLCJGb250U2l6ZSI6MTAsIkZvbnROYW1lIjoiQ2FsaWJyaSIsIklzQm9sZCI6dHJ1ZSwiSXNJdGFsaWMiOmZhbHNlLCJJc1VuZGVybGluZWQiOmZhbHNlLCJQYXJlbnRTdHlsZSI6eyIkcmVmIjoiNjYifX0sIkF1dG9TaXplIjowLCJGb3JlZ3JvdW5kIjp7IiRpZCI6IjI1MSIsIkNvbG9yIjp7IiRpZCI6IjI1MiIsIkEiOjI1NSwiUiI6NzIsIkciOjE1NCwiQiI6OTd9fSwiTWF4V2lkdGgiOjUxLjYyNDk2MTg1MzAyNzM0N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zIiwiTGluZUNvbG9yIjpudWxsLCJMaW5lV2VpZ2h0IjowLjAsIkxpbmVUeXBlIjowLCJQYXJlbnRTdHlsZSI6bnVsbH0sIlBhcmVudFN0eWxlIjp7IiRyZWYiOiI2NSJ9fSwiRGF0ZVN0eWxlIjp7IiRpZCI6IjI1NCIsIkZvbnRTZXR0aW5ncyI6eyIkaWQiOiIyNTUiLCJGb250U2l6ZSI6MTAsIkZvbnROYW1lIjoiQ2FsaWJyaSIsIklzQm9sZCI6ZmFsc2UsIklzSXRhbGljIjpmYWxzZSwiSXNVbmRlcmxpbmVkIjpmYWxzZSwiUGFyZW50U3R5bGUiOnsiJHJlZiI6IjczIn19LCJBdXRvU2l6ZSI6MCwiRm9yZWdyb3VuZCI6eyIkaWQiOiIyNTYiLCJDb2xvciI6eyIkaWQiOiIyNTc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yZWYiOiI3OSJ9LCJJc1Zpc2libGUiOnRydWUsIlBhcmVudFN0eWxlIjp7IiRyZWYiOiI1MyJ9fSwiUG9zaXRpb24iOnsiUmF0aW8iOjAuMDkxNzY1MDg1ODU2MTE5OCwiSXNDdXN0b20iOnRydWV9LCJJZCI6IjdmNTgzZGUwLTg1NGEtNGNhYy1iODk4LTM3ZjNhMzc5YmI0YSIsIkltcG9ydElkIjpudWxsLCJUaXRsZSI6Ik1pbGVzdG9uZSA3IiwiTm90ZSI6bnVsbCwiSHlwZXJsaW5rIjpudWxsLCJJc0NoYW5nZWQiOmZhbHNlLCJJc05ldyI6dHJ1ZX1dLCJUYXNrcyI6W3siJGlkIjoiMjU5IiwiR3JvdXBOYW1lIjpudWxsLCJTdGFydERhdGUiOiIyMDE3LTA3LTI1VDAwOjAwOjAwWiIsIkVuZERhdGUiOiIyMDE3LTA4LTAxVDIzOjU5OjU5Ljk5OVoiLCJQZXJjZW50YWdlQ29tcGxldGUiOm51bGwsIlN0eWxlIjp7IiRpZCI6IjI2MCIsIlNoYXBlIjoyLCJTaGFwZVRoaWNrbmVzcyI6MSwiRHVyYXRpb25Gb3JtYXQiOjAsIkluY2x1ZGVOb25Xb3JraW5nRGF5c0luRHVyYXRpb24iOmZhbHNlLCJQZXJjZW50YWdlQ29tcGxldGVTdHlsZSI6eyIkaWQiOiIyNjEiLCJGb250U2V0dGluZ3MiOnsiJGlkIjoiMjY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zIiwiTGluZUNvbG9yIjpudWxsLCJMaW5lV2VpZ2h0IjowLjAsIkxpbmVUeXBlIjowLCJQYXJlbnRTdHlsZSI6bnVsbH0sIlBhcmVudFN0eWxlIjp7IiRyZWYiOiI4MSJ9fSwiRHVyYXRpb25TdHlsZSI6eyIkaWQiOiIyNjQiLCJGb250U2V0dGluZ3MiOnsiJGlkIjoiMjY1IiwiRm9udFNpemUiOjEwLCJGb250TmFtZSI6IkNhbGlicmkiLCJJc0JvbGQiOmZhbHNlLCJJc0l0YWxpYyI6ZmFsc2UsIklzVW5kZXJsaW5lZCI6ZmFsc2UsIlBhcmVudFN0eWxlIjp7IiRyZWYiOiI4OSJ9fSwiQXV0b1NpemUiOjAsIkZvcmVncm91bmQiOnsiJGlkIjoiMjY2IiwiQ29sb3IiOnsiJGlkIjoiMjY3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2OCIsIkxpbmVDb2xvciI6bnVsbCwiTGluZVdlaWdodCI6MC4wLCJMaW5lVHlwZSI6MCwiUGFyZW50U3R5bGUiOm51bGx9LCJQYXJlbnRTdHlsZSI6eyIkcmVmIjoiODgifX0sIkhvcml6b250YWxDb25uZWN0b3JTdHlsZSI6eyIkaWQiOiIyNjkiLCJMaW5lQ29sb3IiOnsiJHJlZiI6Ijk2In0sIkxpbmVXZWlnaHQiOjAuMCwiTGluZVR5cGUiOjAsIlBhcmVudFN0eWxlIjp7IiRyZWYiOiI5NSJ9fSwiVmVydGljYWxDb25uZWN0b3JTdHlsZSI6eyIkaWQiOiIyNzA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yNzEiLCJNYXJnaW4iOnsiJHJlZiI6IjEwMiJ9LCJQYWRkaW5nIjp7IiRyZWYiOiIxMDMifSwiQmFja2dyb3VuZCI6eyIkaWQiOiIyNzIiLCJDb2xvciI6eyIkaWQiOiIyNzMiLCJBIjoyNTUsIlIiOjgsIkciOjEyNywiQiI6MTk1fX0sIklzVmlzaWJsZSI6dHJ1ZSwiV2lkdGgiOjAuMCwiSGVpZ2h0IjoxNi4wLCJCb3JkZXJTdHlsZSI6eyIkaWQiOiIyNzQiLCJMaW5lQ29sb3IiOnsiJGlkIjoiMjc1IiwiJHR5cGUiOiJOTFJFLkNvbW1vbi5Eb20uU29saWRDb2xvckJydXNoLCBOTFJFLkNvbW1vbiIsIkNvbG9yIjp7IiRpZCI6IjI3NiIsIkEiOjI1NSwiUiI6MjU1LCJHIjowLCJCIjowfX0sIkxpbmVXZWlnaHQiOjAuMCwiTGluZVR5cGUiOjAsIlBhcmVudFN0eWxlIjpudWxsfSwiUGFyZW50U3R5bGUiOnsiJHJlZiI6IjEwMSJ9fSwiVGl0bGVTdHlsZSI6eyIkaWQiOiIyNzciLCJGb250U2V0dGluZ3MiOnsiJGlkIjoiMjc4IiwiRm9udFNpemUiOjEwLCJGb250TmFtZSI6IkNhbGlicmkiLCJJc0JvbGQiOnRydWUsIklzSXRhbGljIjpmYWxzZSwiSXNVbmRlcmxpbmVkIjpmYWxzZSwiUGFyZW50U3R5bGUiOnsiJHJlZiI6IjEwOCJ9fSwiQXV0b1NpemUiOjAsIkZvcmVncm91bmQiOnsiJGlkIjoiMjc5IiwiQ29sb3IiOnsiJGlkIjoiMjgwIiwiQSI6MjU1LCJSIjowLCJHIjoxMTIsIkIiOjE5Mn19LCJNYXhXaWR0aCI6NTAuODY3MDA4MjA5MjI4NTE2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yODEiLCJMaW5lQ29sb3IiOm51bGwsIkxpbmVXZWlnaHQiOjAuMCwiTGluZVR5cGUiOjAsIlBhcmVudFN0eWxlIjpudWxsfSwiUGFyZW50U3R5bGUiOnsiJHJlZiI6IjEwNyJ9fSwiRGF0ZVN0eWxlIjp7IiRpZCI6IjI4MiIsIkZvbnRTZXR0aW5ncyI6eyIkaWQiOiIyODMiLCJGb250U2l6ZSI6MTAsIkZvbnROYW1lIjoiQ2FsaWJyaSIsIklzQm9sZCI6ZmFsc2UsIklzSXRhbGljIjpmYWxzZSwiSXNVbmRlcmxpbmVkIjpmYWxzZSwiUGFyZW50U3R5bGUiOnsiJHJlZiI6IjExNSJ9fSwiQXV0b1NpemUiOjAsIkZvcmVncm91bmQiOnsiJGlkIjoiMjg0IiwiQ29sb3IiOnsiJGlkIjoiMjg1IiwiQSI6MjU1LCJSIjoxMjcsIkciOjEyNywiQiI6MTI3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g2IiwiTGluZUNvbG9yIjpudWxsLCJMaW5lV2VpZ2h0IjowLjAsIkxpbmVUeXBlIjowLCJQYXJlbnRTdHlsZSI6bnVsbH0sIlBhcmVudFN0eWxlIjp7IiRyZWYiOiIxMTQifX0sIkRhdGVGb3JtYXQiOnsiJGlkIjoiMjg3IiwiRm9ybWF0U3RyaW5nIjoiTU1NIGQiLCJTZXBhcmF0b3IiOiIvIiwiVXNlSW50ZXJuYXRpb25hbERhdGVGb3JtYXQiOmZhbHNlfSwiSXNWaXNpYmxlIjp0cnVlLCJQYXJlbnRTdHlsZSI6eyIkcmVmIjoiODAifX0sIkluZGV4IjoxLCJJZCI6IjdjNTE4ZmIzLTdmMjEtNDJiYi04ZTA0LTQ1OTIwZDA0MDNiNSIsIkltcG9ydElkIjpudWxsLCJUaXRsZSI6IlRhc2sgMSBIZXJlIiwiTm90ZSI6bnVsbCwiSHlwZXJsaW5rIjpudWxsLCJJc0NoYW5nZWQiOmZhbHNlLCJJc05ldyI6dHJ1ZX0seyIkaWQiOiIyODgiLCJHcm91cE5hbWUiOm51bGwsIlN0YXJ0RGF0ZSI6IjIwMTctMDgtMTVUMDA6MDA6MDBaIiwiRW5kRGF0ZSI6IjIwMTctMDktMDdUMjM6NTk6NTkuOTk5WiIsIlBlcmNlbnRhZ2VDb21wbGV0ZSI6bnVsbCwiU3R5bGUiOnsiJGlkIjoiMjg5IiwiU2hhcGUiOjIsIlNoYXBlVGhpY2tuZXNzIjoxLCJEdXJhdGlvbkZvcm1hdCI6MCwiSW5jbHVkZU5vbldvcmtpbmdEYXlzSW5EdXJhdGlvbiI6ZmFsc2UsIlBlcmNlbnRhZ2VDb21wbGV0ZVN0eWxlIjp7IiRpZCI6IjI5MCIsIkZvbnRTZXR0aW5ncyI6eyIkaWQiOiIyOT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TIiLCJMaW5lQ29sb3IiOm51bGwsIkxpbmVXZWlnaHQiOjAuMCwiTGluZVR5cGUiOjAsIlBhcmVudFN0eWxlIjpudWxsfSwiUGFyZW50U3R5bGUiOnsiJHJlZiI6IjgxIn19LCJEdXJhdGlvblN0eWxlIjp7IiRpZCI6IjI5MyIsIkZvbnRTZXR0aW5ncyI6eyIkaWQiOiIyOTQiLCJGb250U2l6ZSI6MTAsIkZvbnROYW1lIjoiQ2FsaWJyaSIsIklzQm9sZCI6ZmFsc2UsIklzSXRhbGljIjpmYWxzZSwiSXNVbmRlcmxpbmVkIjpmYWxzZSwiUGFyZW50U3R5bGUiOnsiJHJlZiI6Ijg5In19LCJBdXRvU2l6ZSI6MCwiRm9yZWdyb3VuZCI6eyIkaWQiOiIyOTUiLCJDb2xvciI6eyIkaWQiOiIyOTYiLCJBIjoyNTUsIlIiOjE5MiwiRyI6ODAsIkIiOjc3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3IiwiTGluZUNvbG9yIjpudWxsLCJMaW5lV2VpZ2h0IjowLjAsIkxpbmVUeXBlIjowLCJQYXJlbnRTdHlsZSI6bnVsbH0sIlBhcmVudFN0eWxlIjp7IiRyZWYiOiI4OCJ9fSwiSG9yaXpvbnRhbENvbm5lY3RvclN0eWxlIjp7IiRpZCI6IjI5OCIsIkxpbmVDb2xvciI6eyIkcmVmIjoiOTYifSwiTGluZVdlaWdodCI6MC4wLCJMaW5lVHlwZSI6MCwiUGFyZW50U3R5bGUiOnsiJHJlZiI6Ijk1In19LCJWZXJ0aWNhbENvbm5lY3RvclN0eWxlIjp7IiRpZCI6IjI5OSIsIkxpbmVDb2xvciI6eyIkcmVmIjoiOTkifSwiTGluZVdlaWdodCI6MC4wLCJMaW5lVHlwZSI6MCwiUGFyZW50U3R5bGUiOnsiJHJlZiI6Ijk4In19LCJNYXJnaW4iOm51bGwsIlN0YXJ0RGF0ZVBvc2l0aW9uIjo0LCJFbmREYXRlUG9zaXRpb24iOjQsIlRpdGxlUG9zaXRpb24iOjMsIkR1cmF0aW9uUG9zaXRpb24iOjYsIlBlcmNlbnRhZ2VDb21wbGV0ZWRQb3NpdGlvbiI6NiwiU3BhY2luZyI6NSwiSXNCZWxvd1RpbWViYW5kIjp0cnVlLCJQZXJjZW50YWdlQ29tcGxldGVTaGFwZU9wYWNpdHkiOjM1LCJTaGFwZVN0eWxlIjp7IiRpZCI6IjMwMCIsIk1hcmdpbiI6eyIkcmVmIjoiMTAyIn0sIlBhZGRpbmciOnsiJHJlZiI6IjEwMyJ9LCJCYWNrZ3JvdW5kIjp7IiRpZCI6IjMwMSIsIkNvbG9yIjp7IiRpZCI6IjMwMiIsIkEiOjI1NSwiUiI6MjEwLCJHIjo3MSwiQiI6Mzh9fSwiSXNWaXNpYmxlIjp0cnVlLCJXaWR0aCI6MC4wLCJIZWlnaHQiOjE2LjAsIkJvcmRlclN0eWxlIjp7IiRpZCI6IjMwMyIsIkxpbmVDb2xvciI6eyIkaWQiOiIzMDQiLCIkdHlwZSI6Ik5MUkUuQ29tbW9uLkRvbS5Tb2xpZENvbG9yQnJ1c2gsIE5MUkUuQ29tbW9uIiwiQ29sb3IiOnsiJGlkIjoiMzA1IiwiQSI6MjU1LCJSIjoyNTUsIkciOjAsIkIiOjB9fSwiTGluZVdlaWdodCI6MC4wLCJMaW5lVHlwZSI6MCwiUGFyZW50U3R5bGUiOm51bGx9LCJQYXJlbnRTdHlsZSI6eyIkcmVmIjoiMTAxIn19LCJUaXRsZVN0eWxlIjp7IiRpZCI6IjMwNiIsIkZvbnRTZXR0aW5ncyI6eyIkaWQiOiIzMDciLCJGb250U2l6ZSI6MTAsIkZvbnROYW1lIjoiQ2FsaWJyaSIsIklzQm9sZCI6dHJ1ZSwiSXNJdGFsaWMiOmZhbHNlLCJJc1VuZGVybGluZWQiOmZhbHNlLCJQYXJlbnRTdHlsZSI6eyIkcmVmIjoiMTA4In19LCJBdXRvU2l6ZSI6MCwiRm9yZWdyb3VuZCI6eyIkaWQiOiIzMDgiLCJDb2xvciI6eyIkaWQiOiIzMDkiLCJBIjoyNTUsIlIiOjIxMCwiRyI6NzEsIkIiOjM4fX0sIk1heFdpZHRoIjo1MS40OTgwMzE2MTYyMTA5Mzg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xMCIsIkxpbmVDb2xvciI6bnVsbCwiTGluZVdlaWdodCI6MC4wLCJMaW5lVHlwZSI6MCwiUGFyZW50U3R5bGUiOm51bGx9LCJQYXJlbnRTdHlsZSI6eyIkcmVmIjoiMTA3In19LCJEYXRlU3R5bGUiOnsiJGlkIjoiMzExIiwiRm9udFNldHRpbmdzIjp7IiRpZCI6IjMxMiIsIkZvbnRTaXplIjoxMCwiRm9udE5hbWUiOiJDYWxpYnJpIiwiSXNCb2xkIjpmYWxzZSwiSXNJdGFsaWMiOmZhbHNlLCJJc1VuZGVybGluZWQiOmZhbHNlLCJQYXJlbnRTdHlsZSI6eyIkcmVmIjoiMTE1In19LCJBdXRvU2l6ZSI6MCwiRm9yZWdyb3VuZCI6eyIkaWQiOiIzMTMiLCJDb2xvciI6eyIkaWQiOiIzMTQiLCJBIjoyNTUsIlIiOjEyNywiRyI6MTI3LCJCIjoxMjd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TUiLCJMaW5lQ29sb3IiOm51bGwsIkxpbmVXZWlnaHQiOjAuMCwiTGluZVR5cGUiOjAsIlBhcmVudFN0eWxlIjpudWxsfSwiUGFyZW50U3R5bGUiOnsiJHJlZiI6IjExNCJ9fSwiRGF0ZUZvcm1hdCI6eyIkaWQiOiIzMTYiLCJGb3JtYXRTdHJpbmciOiJNTU0gZCIsIlNlcGFyYXRvciI6Ii8iLCJVc2VJbnRlcm5hdGlvbmFsRGF0ZUZvcm1hdCI6ZmFsc2V9LCJJc1Zpc2libGUiOnRydWUsIlBhcmVudFN0eWxlIjp7IiRyZWYiOiI4MCJ9fSwiSW5kZXgiOjIsIklkIjoiYmUzYWUzOGYtNjBiMy00MDJkLThhMTMtZjFlOTFlZWM0MWY1IiwiSW1wb3J0SWQiOm51bGwsIlRpdGxlIjoiVGFzayAyIEhlcmUiLCJOb3RlIjpudWxsLCJIeXBlcmxpbmsiOm51bGwsIklzQ2hhbmdlZCI6ZmFsc2UsIklzTmV3Ijp0cnVlfSx7IiRpZCI6IjMxNyIsIkdyb3VwTmFtZSI6bnVsbCwiU3RhcnREYXRlIjoiMjAxNy0wOC0xNVQwMDowMDowMFoiLCJFbmREYXRlIjoiMjAxNy0wOS0xN1QyMzo1OTo1OS45OTlaIiwiUGVyY2VudGFnZUNvbXBsZXRlIjpudWxsLCJTdHlsZSI6eyIkaWQiOiIzMTgiLCJTaGFwZSI6MiwiU2hhcGVUaGlja25lc3MiOjEsIkR1cmF0aW9uRm9ybWF0IjowLCJJbmNsdWRlTm9uV29ya2luZ0RheXNJbkR1cmF0aW9uIjpmYWxzZSwiUGVyY2VudGFnZUNvbXBsZXRlU3R5bGUiOnsiJGlkIjoiMzE5IiwiRm9udFNldHRpbmdzIjp7IiRpZCI6IjMyM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MSIsIkxpbmVDb2xvciI6bnVsbCwiTGluZVdlaWdodCI6MC4wLCJMaW5lVHlwZSI6MCwiUGFyZW50U3R5bGUiOm51bGx9LCJQYXJlbnRTdHlsZSI6eyIkcmVmIjoiODEifX0sIkR1cmF0aW9uU3R5bGUiOnsiJGlkIjoiMzIyIiwiRm9udFNldHRpbmdzIjp7IiRpZCI6IjMyMyIsIkZvbnRTaXplIjoxMCwiRm9udE5hbWUiOiJDYWxpYnJpIiwiSXNCb2xkIjpmYWxzZSwiSXNJdGFsaWMiOmZhbHNlLCJJc1VuZGVybGluZWQiOmZhbHNlLCJQYXJlbnRTdHlsZSI6eyIkcmVmIjoiODkifX0sIkF1dG9TaXplIjowLCJGb3JlZ3JvdW5kIjp7IiRpZCI6IjMyNCIsIkNvbG9yIjp7IiRpZCI6IjMyNS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jYiLCJMaW5lQ29sb3IiOm51bGwsIkxpbmVXZWlnaHQiOjAuMCwiTGluZVR5cGUiOjAsIlBhcmVudFN0eWxlIjpudWxsfSwiUGFyZW50U3R5bGUiOnsiJHJlZiI6Ijg4In19LCJIb3Jpem9udGFsQ29ubmVjdG9yU3R5bGUiOnsiJGlkIjoiMzI3IiwiTGluZUNvbG9yIjp7IiRyZWYiOiI5NiJ9LCJMaW5lV2VpZ2h0IjowLjAsIkxpbmVUeXBlIjowLCJQYXJlbnRTdHlsZSI6eyIkcmVmIjoiOTUifX0sIlZlcnRpY2FsQ29ubmVjdG9yU3R5bGUiOnsiJGlkIjoiMzI4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I5IiwiTWFyZ2luIjp7IiRyZWYiOiIxMDIifSwiUGFkZGluZyI6eyIkcmVmIjoiMTAzIn0sIkJhY2tncm91bmQiOnsiJGlkIjoiMzMwIiwiQ29sb3IiOnsiJGlkIjoiMzMxIiwiQSI6MjU1LCJSIjoyMTAsIkciOjcxLCJCIjozOH19LCJJc1Zpc2libGUiOnRydWUsIldpZHRoIjowLjAsIkhlaWdodCI6MTYuMCwiQm9yZGVyU3R5bGUiOnsiJGlkIjoiMzMyIiwiTGluZUNvbG9yIjp7IiRpZCI6IjMzMyIsIiR0eXBlIjoiTkxSRS5Db21tb24uRG9tLlNvbGlkQ29sb3JCcnVzaCwgTkxSRS5Db21tb24iLCJDb2xvciI6eyIkaWQiOiIzMzQiLCJBIjoyNTUsIlIiOjI1NSwiRyI6MCwiQiI6MH19LCJMaW5lV2VpZ2h0IjowLjAsIkxpbmVUeXBlIjowLCJQYXJlbnRTdHlsZSI6bnVsbH0sIlBhcmVudFN0eWxlIjp7IiRyZWYiOiIxMDEifX0sIlRpdGxlU3R5bGUiOnsiJGlkIjoiMzM1IiwiRm9udFNldHRpbmdzIjp7IiRpZCI6IjMzNiIsIkZvbnRTaXplIjoxMCwiRm9udE5hbWUiOiJDYWxpYnJpIiwiSXNCb2xkIjp0cnVlLCJJc0l0YWxpYyI6ZmFsc2UsIklzVW5kZXJsaW5lZCI6ZmFsc2UsIlBhcmVudFN0eWxlIjp7IiRyZWYiOiIxMDgifX0sIkF1dG9TaXplIjowLCJGb3JlZ3JvdW5kIjp7IiRpZCI6IjMzNyIsIkNvbG9yIjp7IiRpZCI6IjMzOCIsIkEiOjI1NSwiUiI6MjEwLCJHIjo3MSwiQiI6Mzh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M5IiwiTGluZUNvbG9yIjpudWxsLCJMaW5lV2VpZ2h0IjowLjAsIkxpbmVUeXBlIjowLCJQYXJlbnRTdHlsZSI6bnVsbH0sIlBhcmVudFN0eWxlIjp7IiRyZWYiOiIxMDcifX0sIkRhdGVTdHlsZSI6eyIkaWQiOiIzNDAiLCJGb250U2V0dGluZ3MiOnsiJGlkIjoiMzQxIiwiRm9udFNpemUiOjEwLCJGb250TmFtZSI6IkNhbGlicmkiLCJJc0JvbGQiOmZhbHNlLCJJc0l0YWxpYyI6ZmFsc2UsIklzVW5kZXJsaW5lZCI6ZmFsc2UsIlBhcmVudFN0eWxlIjp7IiRyZWYiOiIxMTUifX0sIkF1dG9TaXplIjowLCJGb3JlZ3JvdW5kIjp7IiRpZCI6IjM0MiIsIkNvbG9yIjp7IiRpZCI6IjM0My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NCIsIkxpbmVDb2xvciI6bnVsbCwiTGluZVdlaWdodCI6MC4wLCJMaW5lVHlwZSI6MCwiUGFyZW50U3R5bGUiOm51bGx9LCJQYXJlbnRTdHlsZSI6eyIkcmVmIjoiMTE0In19LCJEYXRlRm9ybWF0Ijp7IiRpZCI6IjM0NSIsIkZvcm1hdFN0cmluZyI6Ik1NTSBkIiwiU2VwYXJhdG9yIjoiLyIsIlVzZUludGVybmF0aW9uYWxEYXRlRm9ybWF0IjpmYWxzZX0sIklzVmlzaWJsZSI6dHJ1ZSwiUGFyZW50U3R5bGUiOnsiJHJlZiI6IjgwIn19LCJJbmRleCI6MywiSWQiOiI5YWExODNkNi01ZGYyLTRiMGMtOGZlYy1kMGEwMDI0NzE1ODMiLCJJbXBvcnRJZCI6bnVsbCwiVGl0bGUiOiJUYXNrIDMgSGVyZSIsIk5vdGUiOm51bGwsIkh5cGVybGluayI6bnVsbCwiSXNDaGFuZ2VkIjpmYWxzZSwiSXNOZXciOnRydWV9LHsiJGlkIjoiMzQ2IiwiR3JvdXBOYW1lIjpudWxsLCJTdGFydERhdGUiOiIyMDE3LTA5LTA4VDAwOjAwOjAwWiIsIkVuZERhdGUiOiIyMDE3LTA5LTMwVDIzOjU5OjU5Ljk5OVoiLCJQZXJjZW50YWdlQ29tcGxldGUiOm51bGwsIlN0eWxlIjp7IiRpZCI6IjM0NyIsIlNoYXBlIjoyLCJTaGFwZVRoaWNrbmVzcyI6MSwiRHVyYXRpb25Gb3JtYXQiOjAsIkluY2x1ZGVOb25Xb3JraW5nRGF5c0luRHVyYXRpb24iOmZhbHNlLCJQZXJjZW50YWdlQ29tcGxldGVTdHlsZSI6eyIkaWQiOiIzNDgiLCJGb250U2V0dGluZ3MiOnsiJGlkIjoiMzQ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UwIiwiTGluZUNvbG9yIjpudWxsLCJMaW5lV2VpZ2h0IjowLjAsIkxpbmVUeXBlIjowLCJQYXJlbnRTdHlsZSI6bnVsbH0sIlBhcmVudFN0eWxlIjp7IiRyZWYiOiI4MSJ9fSwiRHVyYXRpb25TdHlsZSI6eyIkaWQiOiIzNTEiLCJGb250U2V0dGluZ3MiOnsiJGlkIjoiMzUyIiwiRm9udFNpemUiOjEwLCJGb250TmFtZSI6IkNhbGlicmkiLCJJc0JvbGQiOmZhbHNlLCJJc0l0YWxpYyI6ZmFsc2UsIklzVW5kZXJsaW5lZCI6ZmFsc2UsIlBhcmVudFN0eWxlIjp7IiRyZWYiOiI4OSJ9fSwiQXV0b1NpemUiOjAsIkZvcmVncm91bmQiOnsiJGlkIjoiMzUzIiwiQ29sb3IiOnsiJGlkIjoiMzU0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NSIsIkxpbmVDb2xvciI6bnVsbCwiTGluZVdlaWdodCI6MC4wLCJMaW5lVHlwZSI6MCwiUGFyZW50U3R5bGUiOm51bGx9LCJQYXJlbnRTdHlsZSI6eyIkcmVmIjoiODgifX0sIkhvcml6b250YWxDb25uZWN0b3JTdHlsZSI6eyIkaWQiOiIzNTYiLCJMaW5lQ29sb3IiOnsiJHJlZiI6Ijk2In0sIkxpbmVXZWlnaHQiOjAuMCwiTGluZVR5cGUiOjAsIlBhcmVudFN0eWxlIjp7IiRyZWYiOiI5NSJ9fSwiVmVydGljYWxDb25uZWN0b3JTdHlsZSI6eyIkaWQiOiIzNTc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NTgiLCJNYXJnaW4iOnsiJHJlZiI6IjEwMiJ9LCJQYWRkaW5nIjp7IiRyZWYiOiIxMDMifSwiQmFja2dyb3VuZCI6eyIkaWQiOiIzNTkiLCJDb2xvciI6eyIkaWQiOiIzNjAiLCJBIjoyNTUsIlIiOjk4LCJHIjoxODEsIkIiOjEyM319LCJJc1Zpc2libGUiOnRydWUsIldpZHRoIjowLjAsIkhlaWdodCI6MTYuMCwiQm9yZGVyU3R5bGUiOnsiJGlkIjoiMzYxIiwiTGluZUNvbG9yIjp7IiRpZCI6IjM2MiIsIiR0eXBlIjoiTkxSRS5Db21tb24uRG9tLlNvbGlkQ29sb3JCcnVzaCwgTkxSRS5Db21tb24iLCJDb2xvciI6eyIkaWQiOiIzNjMiLCJBIjoyNTUsIlIiOjI1NSwiRyI6MCwiQiI6MH19LCJMaW5lV2VpZ2h0IjowLjAsIkxpbmVUeXBlIjowLCJQYXJlbnRTdHlsZSI6bnVsbH0sIlBhcmVudFN0eWxlIjp7IiRyZWYiOiIxMDEifX0sIlRpdGxlU3R5bGUiOnsiJGlkIjoiMzY0IiwiRm9udFNldHRpbmdzIjp7IiRpZCI6IjM2NSIsIkZvbnRTaXplIjoxMCwiRm9udE5hbWUiOiJDYWxpYnJpIiwiSXNCb2xkIjp0cnVlLCJJc0l0YWxpYyI6ZmFsc2UsIklzVW5kZXJsaW5lZCI6ZmFsc2UsIlBhcmVudFN0eWxlIjp7IiRyZWYiOiIxMDgifX0sIkF1dG9TaXplIjowLCJGb3JlZ3JvdW5kIjp7IiRpZCI6IjM2NiIsIkNvbG9yIjp7IiRpZCI6IjM2NyIsIkEiOjI1NSwiUiI6NzIsIkciOjE1NCwiQiI6OTd9fSwiTWF4V2lkdGgiOjUxLjQ5ODAzMTYxNjIxMDkzO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Y4IiwiTGluZUNvbG9yIjpudWxsLCJMaW5lV2VpZ2h0IjowLjAsIkxpbmVUeXBlIjowLCJQYXJlbnRTdHlsZSI6bnVsbH0sIlBhcmVudFN0eWxlIjp7IiRyZWYiOiIxMDcifX0sIkRhdGVTdHlsZSI6eyIkaWQiOiIzNjkiLCJGb250U2V0dGluZ3MiOnsiJGlkIjoiMzcwIiwiRm9udFNpemUiOjEwLCJGb250TmFtZSI6IkNhbGlicmkiLCJJc0JvbGQiOmZhbHNlLCJJc0l0YWxpYyI6ZmFsc2UsIklzVW5kZXJsaW5lZCI6ZmFsc2UsIlBhcmVudFN0eWxlIjp7IiRyZWYiOiIxMTUifX0sIkF1dG9TaXplIjowLCJGb3JlZ3JvdW5kIjp7IiRpZCI6IjM3MSIsIkNvbG9yIjp7IiRpZCI6IjM3Mi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3MyIsIkxpbmVDb2xvciI6bnVsbCwiTGluZVdlaWdodCI6MC4wLCJMaW5lVHlwZSI6MCwiUGFyZW50U3R5bGUiOm51bGx9LCJQYXJlbnRTdHlsZSI6eyIkcmVmIjoiMTE0In19LCJEYXRlRm9ybWF0Ijp7IiRpZCI6IjM3NCIsIkZvcm1hdFN0cmluZyI6Ik1NTSBkIiwiU2VwYXJhdG9yIjoiLyIsIlVzZUludGVybmF0aW9uYWxEYXRlRm9ybWF0IjpmYWxzZX0sIklzVmlzaWJsZSI6dHJ1ZSwiUGFyZW50U3R5bGUiOnsiJHJlZiI6IjgwIn19LCJJbmRleCI6NCwiSWQiOiIwNmE2YTIwMC0yMWVhLTRhY2QtYWMyMC1iNDFmN2IzN2IwZGQiLCJJbXBvcnRJZCI6bnVsbCwiVGl0bGUiOiJUYXNrIDQgSGVyZSIsIk5vdGUiOm51bGwsIkh5cGVybGluayI6bnVsbCwiSXNDaGFuZ2VkIjpmYWxzZSwiSXNOZXciOnRydWV9LHsiJGlkIjoiMzc1IiwiR3JvdXBOYW1lIjpudWxsLCJTdGFydERhdGUiOiIyMDE3LTEwLTA0VDAwOjAwOjAwWiIsIkVuZERhdGUiOiIyMDE3LTExLTA3VDIzOjU5OjU5Ljk5OVoiLCJQZXJjZW50YWdlQ29tcGxldGUiOm51bGwsIlN0eWxlIjp7IiRpZCI6IjM3NiIsIlNoYXBlIjoyLCJTaGFwZVRoaWNrbmVzcyI6MSwiRHVyYXRpb25Gb3JtYXQiOjAsIkluY2x1ZGVOb25Xb3JraW5nRGF5c0luRHVyYXRpb24iOmZhbHNlLCJQZXJjZW50YWdlQ29tcGxldGVTdHlsZSI6eyIkaWQiOiIzNzciLCJGb250U2V0dGluZ3MiOnsiJGlkIjoiMzc4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c5IiwiTGluZUNvbG9yIjpudWxsLCJMaW5lV2VpZ2h0IjowLjAsIkxpbmVUeXBlIjowLCJQYXJlbnRTdHlsZSI6bnVsbH0sIlBhcmVudFN0eWxlIjp7IiRyZWYiOiI4MSJ9fSwiRHVyYXRpb25TdHlsZSI6eyIkaWQiOiIzODAiLCJGb250U2V0dGluZ3MiOnsiJGlkIjoiMzgxIiwiRm9udFNpemUiOjEwLCJGb250TmFtZSI6IkNhbGlicmkiLCJJc0JvbGQiOmZhbHNlLCJJc0l0YWxpYyI6ZmFsc2UsIklzVW5kZXJsaW5lZCI6ZmFsc2UsIlBhcmVudFN0eWxlIjp7IiRyZWYiOiI4OSJ9fSwiQXV0b1NpemUiOjAsIkZvcmVncm91bmQiOnsiJGlkIjoiMzgyIiwiQ29sb3IiOnsiJGlkIjoiMzgz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4NCIsIkxpbmVDb2xvciI6bnVsbCwiTGluZVdlaWdodCI6MC4wLCJMaW5lVHlwZSI6MCwiUGFyZW50U3R5bGUiOm51bGx9LCJQYXJlbnRTdHlsZSI6eyIkcmVmIjoiODgifX0sIkhvcml6b250YWxDb25uZWN0b3JTdHlsZSI6eyIkaWQiOiIzODUiLCJMaW5lQ29sb3IiOnsiJHJlZiI6Ijk2In0sIkxpbmVXZWlnaHQiOjAuMCwiTGluZVR5cGUiOjAsIlBhcmVudFN0eWxlIjp7IiRyZWYiOiI5NSJ9fSwiVmVydGljYWxDb25uZWN0b3JTdHlsZSI6eyIkaWQiOiIzODY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ODciLCJNYXJnaW4iOnsiJHJlZiI6IjEwMiJ9LCJQYWRkaW5nIjp7IiRyZWYiOiIxMDMifSwiQmFja2dyb3VuZCI6eyIkaWQiOiIzODgiLCJDb2xvciI6eyIkaWQiOiIzODkiLCJBIjoyNTUsIlIiOjk4LCJHIjoxODEsIkIiOjEyM319LCJJc1Zpc2libGUiOnRydWUsIldpZHRoIjowLjAsIkhlaWdodCI6MTYuMCwiQm9yZGVyU3R5bGUiOnsiJGlkIjoiMzkwIiwiTGluZUNvbG9yIjp7IiRpZCI6IjM5MSIsIiR0eXBlIjoiTkxSRS5Db21tb24uRG9tLlNvbGlkQ29sb3JCcnVzaCwgTkxSRS5Db21tb24iLCJDb2xvciI6eyIkaWQiOiIzOTIiLCJBIjoyNTUsIlIiOjI1NSwiRyI6MCwiQiI6MH19LCJMaW5lV2VpZ2h0IjowLjAsIkxpbmVUeXBlIjowLCJQYXJlbnRTdHlsZSI6bnVsbH0sIlBhcmVudFN0eWxlIjp7IiRyZWYiOiIxMDEifX0sIlRpdGxlU3R5bGUiOnsiJGlkIjoiMzkzIiwiRm9udFNldHRpbmdzIjp7IiRpZCI6IjM5NCIsIkZvbnRTaXplIjoxMCwiRm9udE5hbWUiOiJDYWxpYnJpIiwiSXNCb2xkIjp0cnVlLCJJc0l0YWxpYyI6ZmFsc2UsIklzVW5kZXJsaW5lZCI6ZmFsc2UsIlBhcmVudFN0eWxlIjp7IiRyZWYiOiIxMDgifX0sIkF1dG9TaXplIjowLCJGb3JlZ3JvdW5kIjp7IiRpZCI6IjM5NSIsIkNvbG9yIjp7IiRpZCI6IjM5NiIsIkEiOjI1NSwiUiI6NzIsIkciOjE1NCwiQiI6OTd9fSwiTWF4V2lkdGgiOjUxLjExOTQ0OTYxNTQ3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k3IiwiTGluZUNvbG9yIjpudWxsLCJMaW5lV2VpZ2h0IjowLjAsIkxpbmVUeXBlIjowLCJQYXJlbnRTdHlsZSI6bnVsbH0sIlBhcmVudFN0eWxlIjp7IiRyZWYiOiIxMDcifX0sIkRhdGVTdHlsZSI6eyIkaWQiOiIzOTgiLCJGb250U2V0dGluZ3MiOnsiJGlkIjoiMzk5IiwiRm9udFNpemUiOjEwLCJGb250TmFtZSI6IkNhbGlicmkiLCJJc0JvbGQiOmZhbHNlLCJJc0l0YWxpYyI6ZmFsc2UsIklzVW5kZXJsaW5lZCI6ZmFsc2UsIlBhcmVudFN0eWxlIjp7IiRyZWYiOiIxMTUifX0sIkF1dG9TaXplIjowLCJGb3JlZ3JvdW5kIjp7IiRpZCI6IjQwMCIsIkNvbG9yIjp7IiRpZCI6IjQwMS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wMiIsIkxpbmVDb2xvciI6bnVsbCwiTGluZVdlaWdodCI6MC4wLCJMaW5lVHlwZSI6MCwiUGFyZW50U3R5bGUiOm51bGx9LCJQYXJlbnRTdHlsZSI6eyIkcmVmIjoiMTE0In19LCJEYXRlRm9ybWF0Ijp7IiRpZCI6IjQwMyIsIkZvcm1hdFN0cmluZyI6Ik1NTSBkIiwiU2VwYXJhdG9yIjoiLyIsIlVzZUludGVybmF0aW9uYWxEYXRlRm9ybWF0IjpmYWxzZX0sIklzVmlzaWJsZSI6dHJ1ZSwiUGFyZW50U3R5bGUiOnsiJHJlZiI6IjgwIn19LCJJbmRleCI6NSwiSWQiOiJlNmY1YzkxOC1iZGQ2LTQ5YTEtYWM5MS05Y2YyMjQ2OGEyM2IiLCJJbXBvcnRJZCI6bnVsbCwiVGl0bGUiOiJUYXNrIDUgSGVyZSIsIk5vdGUiOm51bGwsIkh5cGVybGluayI6bnVsbCwiSXNDaGFuZ2VkIjpmYWxzZSwiSXNOZXciOnRydWV9XSwiTXNQcm9qZWN0SXRlbXNUcmVlIjp7IiRpZCI6IjQwNCIsIlJvb3QiOnsiSW1wb3J0SWQiOm51bGwsIklzSW1wb3J0ZWQiOmZhbHNlLCJDaGlsZHJlbiI6W119fSwiTWV0YWRhdGEiOnsiJGlkIjoiNDA1In0sIlNldHRpbmdzIjp7IiRpZCI6IjQwNiIsIkltcGFPcHRpb25zIjpudWxs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0cnVlLCJTbWFydFRpbWVsaW5lVGFza1BlcmNlbnRhZ2VGaXQiOmZhbHNlfSwiSXNOZXciOnRydWUsIkltcG9ydFR5cGUiOjAsIkZpbGVQYXRoIjpudWxsLCJUaW1lbGluZUltcG9ydGVkIjpmYWxzZX0="/>
  <p:tag name="__MASTER" val="__part_0"/>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TS102787942">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63CEF8-E427-41A3-B701-02CD4579E2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3275</Words>
  <Application>Microsoft Office PowerPoint</Application>
  <PresentationFormat>Custom</PresentationFormat>
  <Paragraphs>297</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TS102787942</vt:lpstr>
      <vt:lpstr>Fresh Fruit and Vegetable Program October 1, 2019 Fiscal Year Update Training Session </vt:lpstr>
      <vt:lpstr>               FFVP GOALS</vt:lpstr>
      <vt:lpstr>Program Objectives</vt:lpstr>
      <vt:lpstr>School Eligibility </vt:lpstr>
      <vt:lpstr>Applying/Renewing FFVP 20-21</vt:lpstr>
      <vt:lpstr>Allocation and Cost Claims</vt:lpstr>
      <vt:lpstr>FFVP Usage in Hawaii</vt:lpstr>
      <vt:lpstr>FFVP FISCAL YEAR TIMELINE </vt:lpstr>
      <vt:lpstr>FFVP FISCAL YEAR TIMELINE </vt:lpstr>
      <vt:lpstr>FFVP FISCAL YEAR TIMELINE </vt:lpstr>
      <vt:lpstr>FFVP FY19-20 CLAIMS WORKBOOK</vt:lpstr>
      <vt:lpstr>FFVP FY19-20 CLAIMS WORKBOOK</vt:lpstr>
      <vt:lpstr>FFVP FY19-20 CLAIMS WORKBOOK</vt:lpstr>
      <vt:lpstr>FFVP MONTHLY CLAIM</vt:lpstr>
      <vt:lpstr>FFVP Produce Procurement</vt:lpstr>
      <vt:lpstr>Sample of  Form 10-B  for  FFVP</vt:lpstr>
      <vt:lpstr>      FFVP HANDBOOK (2010)</vt:lpstr>
      <vt:lpstr>Handbook Highlights</vt:lpstr>
      <vt:lpstr>Handbook Highlights</vt:lpstr>
      <vt:lpstr>Handbook Highlights</vt:lpstr>
      <vt:lpstr>Handbook Highlights</vt:lpstr>
      <vt:lpstr>Program Implementation (strongly suggested for successful program)</vt:lpstr>
      <vt:lpstr>Best times and Places to Serve</vt:lpstr>
      <vt:lpstr>Marketing and Promotion</vt:lpstr>
      <vt:lpstr>Nutrition Education</vt:lpstr>
      <vt:lpstr>School Environment</vt:lpstr>
      <vt:lpstr>Create a Healthier School</vt:lpstr>
      <vt:lpstr>Contact Information</vt:lpstr>
      <vt:lpstr>Any FFVP Q &amp; A /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2013-05-09T22:16:34Z</cp:lastPrinted>
  <dcterms:created xsi:type="dcterms:W3CDTF">2013-06-06T00:30:41Z</dcterms:created>
  <dcterms:modified xsi:type="dcterms:W3CDTF">2020-03-03T20:53:41Z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TC027879429991</vt:lpwstr>
  </property>
</Properties>
</file>