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58" r:id="rId4"/>
    <p:sldId id="259" r:id="rId5"/>
    <p:sldId id="27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60114" autoAdjust="0"/>
  </p:normalViewPr>
  <p:slideViewPr>
    <p:cSldViewPr snapToGrid="0">
      <p:cViewPr>
        <p:scale>
          <a:sx n="80" d="100"/>
          <a:sy n="80" d="100"/>
        </p:scale>
        <p:origin x="-86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659D3C-A80C-4661-B65E-2A521AA6297E}" type="datetimeFigureOut">
              <a:rPr lang="en-US" smtClean="0"/>
              <a:t>7/10/2019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714428-EC6E-4F0A-A001-A236BC6CAD0E}" type="slidenum">
              <a:rPr lang="en-US" smtClean="0"/>
              <a:t>‹#›</a:t>
            </a:fld>
            <a:endParaRPr lang="en-US"/>
          </a:p>
        </p:txBody>
      </p:sp>
    </p:spTree>
    <p:extLst>
      <p:ext uri="{BB962C8B-B14F-4D97-AF65-F5344CB8AC3E}">
        <p14:creationId xmlns:p14="http://schemas.microsoft.com/office/powerpoint/2010/main" val="309148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“What</a:t>
            </a:r>
            <a:r>
              <a:rPr lang="en-US" baseline="0" dirty="0" smtClean="0"/>
              <a:t> is a Reimbursable Meal?”</a:t>
            </a:r>
          </a:p>
          <a:p>
            <a:endParaRPr lang="en-US" baseline="0" dirty="0" smtClean="0"/>
          </a:p>
          <a:p>
            <a:r>
              <a:rPr lang="en-US" baseline="0" dirty="0" smtClean="0"/>
              <a:t>A reimbursable meal follows all of the USDA requirements to be claimed for reimbursement.  It consists of all of the required components and specified quantities and meets the dietary specifications</a:t>
            </a:r>
          </a:p>
          <a:p>
            <a:r>
              <a:rPr lang="en-US" baseline="0" dirty="0" smtClean="0"/>
              <a:t>for the appropriate meal (breakfast or lunch).  </a:t>
            </a:r>
          </a:p>
          <a:p>
            <a:endParaRPr lang="en-US" dirty="0"/>
          </a:p>
        </p:txBody>
      </p:sp>
      <p:sp>
        <p:nvSpPr>
          <p:cNvPr id="4" name="Slide Number Placeholder 3"/>
          <p:cNvSpPr>
            <a:spLocks noGrp="1"/>
          </p:cNvSpPr>
          <p:nvPr>
            <p:ph type="sldNum" sz="quarter" idx="10"/>
          </p:nvPr>
        </p:nvSpPr>
        <p:spPr/>
        <p:txBody>
          <a:bodyPr/>
          <a:lstStyle/>
          <a:p>
            <a:fld id="{06714428-EC6E-4F0A-A001-A236BC6CAD0E}" type="slidenum">
              <a:rPr lang="en-US" smtClean="0"/>
              <a:t>2</a:t>
            </a:fld>
            <a:endParaRPr lang="en-US"/>
          </a:p>
        </p:txBody>
      </p:sp>
    </p:spTree>
    <p:extLst>
      <p:ext uri="{BB962C8B-B14F-4D97-AF65-F5344CB8AC3E}">
        <p14:creationId xmlns:p14="http://schemas.microsoft.com/office/powerpoint/2010/main" val="2005581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component is grains.  For all grade groups,</a:t>
            </a:r>
            <a:r>
              <a:rPr lang="en-US" baseline="0" dirty="0" smtClean="0"/>
              <a:t> the daily requirement is 1 oz. eq.</a:t>
            </a:r>
          </a:p>
          <a:p>
            <a:endParaRPr lang="en-US" baseline="0" dirty="0" smtClean="0"/>
          </a:p>
          <a:p>
            <a:r>
              <a:rPr lang="en-US" baseline="0" dirty="0" smtClean="0"/>
              <a:t>The weekly grain requirements are listed on the slide:</a:t>
            </a:r>
          </a:p>
          <a:p>
            <a:r>
              <a:rPr lang="en-US" baseline="0" dirty="0" smtClean="0"/>
              <a:t>K-5:  7-10 </a:t>
            </a:r>
            <a:r>
              <a:rPr lang="en-US" baseline="0" dirty="0" err="1" smtClean="0"/>
              <a:t>oz</a:t>
            </a:r>
            <a:r>
              <a:rPr lang="en-US" baseline="0" dirty="0" smtClean="0"/>
              <a:t> </a:t>
            </a:r>
            <a:r>
              <a:rPr lang="en-US" baseline="0" dirty="0" err="1" smtClean="0"/>
              <a:t>eq</a:t>
            </a:r>
            <a:endParaRPr lang="en-US" baseline="0" dirty="0" smtClean="0"/>
          </a:p>
          <a:p>
            <a:r>
              <a:rPr lang="en-US" baseline="0" dirty="0" smtClean="0"/>
              <a:t>6-8:  8-10 </a:t>
            </a:r>
            <a:r>
              <a:rPr lang="en-US" baseline="0" dirty="0" err="1" smtClean="0"/>
              <a:t>oz</a:t>
            </a:r>
            <a:r>
              <a:rPr lang="en-US" baseline="0" dirty="0" smtClean="0"/>
              <a:t> </a:t>
            </a:r>
            <a:r>
              <a:rPr lang="en-US" baseline="0" dirty="0" err="1" smtClean="0"/>
              <a:t>eq</a:t>
            </a:r>
            <a:endParaRPr lang="en-US" baseline="0" dirty="0" smtClean="0"/>
          </a:p>
          <a:p>
            <a:r>
              <a:rPr lang="en-US" baseline="0" dirty="0" smtClean="0"/>
              <a:t>9-12:  9-10 </a:t>
            </a:r>
            <a:r>
              <a:rPr lang="en-US" baseline="0" dirty="0" err="1" smtClean="0"/>
              <a:t>oz</a:t>
            </a:r>
            <a:r>
              <a:rPr lang="en-US" baseline="0" dirty="0" smtClean="0"/>
              <a:t> </a:t>
            </a:r>
            <a:r>
              <a:rPr lang="en-US" baseline="0" dirty="0" err="1" smtClean="0"/>
              <a:t>eq</a:t>
            </a:r>
            <a:endParaRPr lang="en-US" baseline="0" dirty="0" smtClean="0"/>
          </a:p>
          <a:p>
            <a:endParaRPr lang="en-US" baseline="0" dirty="0" smtClean="0"/>
          </a:p>
          <a:p>
            <a:r>
              <a:rPr lang="en-US" baseline="0" dirty="0" smtClean="0"/>
              <a:t>Note: If following one of ‘optional’ grade group menus for breakfast, menu should be created </a:t>
            </a:r>
          </a:p>
          <a:p>
            <a:endParaRPr lang="en-US" baseline="0" dirty="0" smtClean="0"/>
          </a:p>
          <a:p>
            <a:r>
              <a:rPr lang="en-US" baseline="0" dirty="0" smtClean="0"/>
              <a:t>Notice that you must offer more than the minimum daily requirement in order to meet the weekly requirement.  </a:t>
            </a:r>
          </a:p>
          <a:p>
            <a:r>
              <a:rPr lang="en-US" baseline="0" dirty="0" smtClean="0"/>
              <a:t>If a school decides to only serve 1 </a:t>
            </a:r>
            <a:r>
              <a:rPr lang="en-US" baseline="0" dirty="0" err="1" smtClean="0"/>
              <a:t>oz</a:t>
            </a:r>
            <a:r>
              <a:rPr lang="en-US" baseline="0" dirty="0" smtClean="0"/>
              <a:t> </a:t>
            </a:r>
            <a:r>
              <a:rPr lang="en-US" baseline="0" dirty="0" err="1" smtClean="0"/>
              <a:t>eq</a:t>
            </a:r>
            <a:r>
              <a:rPr lang="en-US" baseline="0" dirty="0" smtClean="0"/>
              <a:t> of grain everyday for 5 days, this is only 5 </a:t>
            </a:r>
            <a:r>
              <a:rPr lang="en-US" baseline="0" dirty="0" err="1" smtClean="0"/>
              <a:t>oz</a:t>
            </a:r>
            <a:r>
              <a:rPr lang="en-US" baseline="0" dirty="0" smtClean="0"/>
              <a:t> </a:t>
            </a:r>
            <a:r>
              <a:rPr lang="en-US" baseline="0" dirty="0" err="1" smtClean="0"/>
              <a:t>eq</a:t>
            </a:r>
            <a:r>
              <a:rPr lang="en-US" baseline="0" dirty="0" smtClean="0"/>
              <a:t> over the week which does not meet the weekly requirement for ANY age group.  Therefore, some days will need more than the minimum 1 </a:t>
            </a:r>
            <a:r>
              <a:rPr lang="en-US" baseline="0" dirty="0" err="1" smtClean="0"/>
              <a:t>oz</a:t>
            </a:r>
            <a:r>
              <a:rPr lang="en-US" baseline="0" dirty="0" smtClean="0"/>
              <a:t> eq.</a:t>
            </a:r>
          </a:p>
          <a:p>
            <a:endParaRPr lang="en-US" baseline="0" dirty="0" smtClean="0"/>
          </a:p>
          <a:p>
            <a:r>
              <a:rPr lang="en-US" baseline="0" dirty="0" smtClean="0"/>
              <a:t>All grains must be whole grain-rich.  The definition of whole grain-rich is the product must contain at least 50% whole grains and the remaining grain, if any, must be enriched.</a:t>
            </a:r>
          </a:p>
          <a:p>
            <a:endParaRPr lang="en-US" dirty="0"/>
          </a:p>
        </p:txBody>
      </p:sp>
      <p:sp>
        <p:nvSpPr>
          <p:cNvPr id="4" name="Slide Number Placeholder 3"/>
          <p:cNvSpPr>
            <a:spLocks noGrp="1"/>
          </p:cNvSpPr>
          <p:nvPr>
            <p:ph type="sldNum" sz="quarter" idx="10"/>
          </p:nvPr>
        </p:nvSpPr>
        <p:spPr/>
        <p:txBody>
          <a:bodyPr/>
          <a:lstStyle/>
          <a:p>
            <a:fld id="{06714428-EC6E-4F0A-A001-A236BC6CAD0E}" type="slidenum">
              <a:rPr lang="en-US" smtClean="0"/>
              <a:t>11</a:t>
            </a:fld>
            <a:endParaRPr lang="en-US"/>
          </a:p>
        </p:txBody>
      </p:sp>
    </p:spTree>
    <p:extLst>
      <p:ext uri="{BB962C8B-B14F-4D97-AF65-F5344CB8AC3E}">
        <p14:creationId xmlns:p14="http://schemas.microsoft.com/office/powerpoint/2010/main" val="238184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M/MA</a:t>
            </a:r>
            <a:r>
              <a:rPr lang="en-US" baseline="0" dirty="0" smtClean="0"/>
              <a:t> is </a:t>
            </a:r>
            <a:r>
              <a:rPr lang="en-US" u="sng" baseline="0" dirty="0" smtClean="0"/>
              <a:t>not</a:t>
            </a:r>
            <a:r>
              <a:rPr lang="en-US" baseline="0" dirty="0" smtClean="0"/>
              <a:t> required at breakfast.  </a:t>
            </a:r>
          </a:p>
          <a:p>
            <a:endParaRPr lang="en-US" baseline="0" dirty="0" smtClean="0"/>
          </a:p>
          <a:p>
            <a:r>
              <a:rPr lang="en-US" baseline="0" dirty="0" smtClean="0"/>
              <a:t>However, if you would like to offer M/MA, there are two options:</a:t>
            </a:r>
          </a:p>
          <a:p>
            <a:endParaRPr lang="en-US" baseline="0" dirty="0" smtClean="0"/>
          </a:p>
          <a:p>
            <a:pPr marL="178587" indent="-178587">
              <a:buFont typeface="Arial" panose="020B0604020202020204" pitchFamily="34" charset="0"/>
              <a:buChar char="•"/>
            </a:pPr>
            <a:r>
              <a:rPr lang="en-US" baseline="0" dirty="0" smtClean="0"/>
              <a:t>Offer M/MA items in place of grains after the 1 </a:t>
            </a:r>
            <a:r>
              <a:rPr lang="en-US" baseline="0" dirty="0" err="1" smtClean="0"/>
              <a:t>oz</a:t>
            </a:r>
            <a:r>
              <a:rPr lang="en-US" baseline="0" dirty="0" smtClean="0"/>
              <a:t> </a:t>
            </a:r>
            <a:r>
              <a:rPr lang="en-US" baseline="0" dirty="0" err="1" smtClean="0"/>
              <a:t>eq</a:t>
            </a:r>
            <a:r>
              <a:rPr lang="en-US" baseline="0" dirty="0" smtClean="0"/>
              <a:t> daily grain requirement is met (in other words, if you serve yogurt, in order to count it towards the grain requirement, you must serve at least a 1 </a:t>
            </a:r>
            <a:r>
              <a:rPr lang="en-US" baseline="0" dirty="0" err="1" smtClean="0"/>
              <a:t>oz</a:t>
            </a:r>
            <a:r>
              <a:rPr lang="en-US" baseline="0" dirty="0" smtClean="0"/>
              <a:t> </a:t>
            </a:r>
            <a:r>
              <a:rPr lang="en-US" baseline="0" dirty="0" err="1" smtClean="0"/>
              <a:t>eq</a:t>
            </a:r>
            <a:r>
              <a:rPr lang="en-US" baseline="0" dirty="0" smtClean="0"/>
              <a:t> grain item with the meal)</a:t>
            </a:r>
          </a:p>
          <a:p>
            <a:pPr marL="654817" lvl="1" indent="-178587">
              <a:buFont typeface="Arial" panose="020B0604020202020204" pitchFamily="34" charset="0"/>
              <a:buChar char="•"/>
            </a:pPr>
            <a:r>
              <a:rPr lang="en-US" baseline="0" dirty="0" smtClean="0"/>
              <a:t>Counts towards the weekly grain requirement</a:t>
            </a:r>
          </a:p>
          <a:p>
            <a:r>
              <a:rPr lang="en-US" baseline="0" dirty="0" smtClean="0"/>
              <a:t>	Ex:  4 </a:t>
            </a:r>
            <a:r>
              <a:rPr lang="en-US" baseline="0" dirty="0" err="1" smtClean="0"/>
              <a:t>oz</a:t>
            </a:r>
            <a:r>
              <a:rPr lang="en-US" baseline="0" dirty="0" smtClean="0"/>
              <a:t> yogurt = 1 </a:t>
            </a:r>
            <a:r>
              <a:rPr lang="en-US" baseline="0" dirty="0" err="1" smtClean="0"/>
              <a:t>oz</a:t>
            </a:r>
            <a:r>
              <a:rPr lang="en-US" baseline="0" dirty="0" smtClean="0"/>
              <a:t> </a:t>
            </a:r>
            <a:r>
              <a:rPr lang="en-US" baseline="0" dirty="0" err="1" smtClean="0"/>
              <a:t>eq</a:t>
            </a:r>
            <a:r>
              <a:rPr lang="en-US" baseline="0" dirty="0" smtClean="0"/>
              <a:t> M/MA (credits as 1 </a:t>
            </a:r>
            <a:r>
              <a:rPr lang="en-US" baseline="0" dirty="0" err="1" smtClean="0"/>
              <a:t>oz</a:t>
            </a:r>
            <a:r>
              <a:rPr lang="en-US" baseline="0" dirty="0" smtClean="0"/>
              <a:t> </a:t>
            </a:r>
            <a:r>
              <a:rPr lang="en-US" baseline="0" dirty="0" err="1" smtClean="0"/>
              <a:t>eq</a:t>
            </a:r>
            <a:r>
              <a:rPr lang="en-US" baseline="0" dirty="0" smtClean="0"/>
              <a:t> grain)</a:t>
            </a:r>
          </a:p>
          <a:p>
            <a:endParaRPr lang="en-US" baseline="0" dirty="0" smtClean="0"/>
          </a:p>
          <a:p>
            <a:pPr marL="178587" indent="-178587">
              <a:buFont typeface="Arial" panose="020B0604020202020204" pitchFamily="34" charset="0"/>
              <a:buChar char="•"/>
            </a:pPr>
            <a:r>
              <a:rPr lang="en-US" baseline="0" dirty="0" smtClean="0"/>
              <a:t>May offer M/MA as an extra food</a:t>
            </a:r>
          </a:p>
          <a:p>
            <a:endParaRPr lang="en-US" baseline="0" dirty="0" smtClean="0"/>
          </a:p>
          <a:p>
            <a:r>
              <a:rPr lang="en-US" baseline="0" dirty="0" smtClean="0"/>
              <a:t>If you plan your menu with a creditable M/MA, count the M/MA towards the meal pattern requirements as opposed to an extra.  With either option, you must remember to keep the dietary specifications in mind so as not to be in danger of exceeding weekly calorie, fat, sodium, etc. limits</a:t>
            </a:r>
          </a:p>
          <a:p>
            <a:endParaRPr lang="en-US" dirty="0"/>
          </a:p>
        </p:txBody>
      </p:sp>
      <p:sp>
        <p:nvSpPr>
          <p:cNvPr id="4" name="Slide Number Placeholder 3"/>
          <p:cNvSpPr>
            <a:spLocks noGrp="1"/>
          </p:cNvSpPr>
          <p:nvPr>
            <p:ph type="sldNum" sz="quarter" idx="10"/>
          </p:nvPr>
        </p:nvSpPr>
        <p:spPr/>
        <p:txBody>
          <a:bodyPr/>
          <a:lstStyle/>
          <a:p>
            <a:fld id="{06714428-EC6E-4F0A-A001-A236BC6CAD0E}" type="slidenum">
              <a:rPr lang="en-US" smtClean="0"/>
              <a:t>12</a:t>
            </a:fld>
            <a:endParaRPr lang="en-US"/>
          </a:p>
        </p:txBody>
      </p:sp>
    </p:spTree>
    <p:extLst>
      <p:ext uri="{BB962C8B-B14F-4D97-AF65-F5344CB8AC3E}">
        <p14:creationId xmlns:p14="http://schemas.microsoft.com/office/powerpoint/2010/main" val="2463912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236"/>
            <a:r>
              <a:rPr lang="en-US" dirty="0" smtClean="0">
                <a:solidFill>
                  <a:prstClr val="black"/>
                </a:solidFill>
              </a:rPr>
              <a:t>This table displays nutrient requirements for</a:t>
            </a:r>
            <a:r>
              <a:rPr lang="en-US" baseline="0" dirty="0" smtClean="0">
                <a:solidFill>
                  <a:prstClr val="black"/>
                </a:solidFill>
              </a:rPr>
              <a:t> breakfast meals based on age-group.  </a:t>
            </a:r>
          </a:p>
          <a:p>
            <a:pPr defTabSz="952236"/>
            <a:endParaRPr lang="en-US" baseline="0" dirty="0" smtClean="0">
              <a:solidFill>
                <a:prstClr val="black"/>
              </a:solidFill>
            </a:endParaRPr>
          </a:p>
          <a:p>
            <a:pPr defTabSz="952236"/>
            <a:r>
              <a:rPr lang="en-US" baseline="0" dirty="0" smtClean="0">
                <a:solidFill>
                  <a:prstClr val="black"/>
                </a:solidFill>
              </a:rPr>
              <a:t>Effective February 11, 2019: Sodium Target 1 to be retained through SY 2023-24, with continuous gradual reduction to meet Sodium Target 2 by SY 2024-25, AND the </a:t>
            </a:r>
          </a:p>
          <a:p>
            <a:pPr defTabSz="952236"/>
            <a:r>
              <a:rPr lang="en-US" baseline="0" dirty="0" smtClean="0">
                <a:solidFill>
                  <a:prstClr val="black"/>
                </a:solidFill>
              </a:rPr>
              <a:t>Complete elimination of Sodium Target 3.</a:t>
            </a:r>
            <a:endParaRPr lang="en-US" dirty="0" smtClean="0">
              <a:solidFill>
                <a:prstClr val="black"/>
              </a:solidFill>
            </a:endParaRPr>
          </a:p>
          <a:p>
            <a:pPr defTabSz="952236"/>
            <a:endParaRPr lang="en-US" dirty="0" smtClean="0">
              <a:solidFill>
                <a:prstClr val="black"/>
              </a:solidFill>
            </a:endParaRPr>
          </a:p>
          <a:p>
            <a:pPr defTabSz="952236"/>
            <a:r>
              <a:rPr lang="en-US" dirty="0" smtClean="0">
                <a:solidFill>
                  <a:prstClr val="black"/>
                </a:solidFill>
              </a:rPr>
              <a:t>*Ask:  If your school serves a K-12 breakfast</a:t>
            </a:r>
            <a:r>
              <a:rPr lang="en-US" baseline="0" dirty="0" smtClean="0">
                <a:solidFill>
                  <a:prstClr val="black"/>
                </a:solidFill>
              </a:rPr>
              <a:t> </a:t>
            </a:r>
            <a:r>
              <a:rPr lang="en-US" dirty="0" smtClean="0">
                <a:solidFill>
                  <a:prstClr val="black"/>
                </a:solidFill>
              </a:rPr>
              <a:t>menu, what is the calorie range that you must follow?</a:t>
            </a:r>
          </a:p>
          <a:p>
            <a:pPr defTabSz="952236"/>
            <a:r>
              <a:rPr lang="en-US" dirty="0" smtClean="0">
                <a:solidFill>
                  <a:prstClr val="black"/>
                </a:solidFill>
              </a:rPr>
              <a:t>450-500 calories</a:t>
            </a:r>
          </a:p>
          <a:p>
            <a:pPr defTabSz="952236"/>
            <a:endParaRPr lang="en-US" dirty="0" smtClean="0">
              <a:solidFill>
                <a:prstClr val="black"/>
              </a:solidFill>
            </a:endParaRPr>
          </a:p>
          <a:p>
            <a:pPr defTabSz="952236"/>
            <a:r>
              <a:rPr lang="en-US" dirty="0" smtClean="0">
                <a:solidFill>
                  <a:prstClr val="black"/>
                </a:solidFill>
              </a:rPr>
              <a:t>*Ask:  If your schools serves a K-12 breakfast menu, for Target 2, what is the sodium limit?  </a:t>
            </a:r>
          </a:p>
          <a:p>
            <a:pPr defTabSz="952236"/>
            <a:r>
              <a:rPr lang="en-US" dirty="0" smtClean="0">
                <a:solidFill>
                  <a:prstClr val="black"/>
                </a:solidFill>
              </a:rPr>
              <a:t>≤ 485 mg</a:t>
            </a:r>
          </a:p>
          <a:p>
            <a:endParaRPr lang="en-US" dirty="0"/>
          </a:p>
        </p:txBody>
      </p:sp>
      <p:sp>
        <p:nvSpPr>
          <p:cNvPr id="4" name="Slide Number Placeholder 3"/>
          <p:cNvSpPr>
            <a:spLocks noGrp="1"/>
          </p:cNvSpPr>
          <p:nvPr>
            <p:ph type="sldNum" sz="quarter" idx="10"/>
          </p:nvPr>
        </p:nvSpPr>
        <p:spPr/>
        <p:txBody>
          <a:bodyPr/>
          <a:lstStyle/>
          <a:p>
            <a:fld id="{06714428-EC6E-4F0A-A001-A236BC6CAD0E}" type="slidenum">
              <a:rPr lang="en-US" smtClean="0"/>
              <a:t>13</a:t>
            </a:fld>
            <a:endParaRPr lang="en-US"/>
          </a:p>
        </p:txBody>
      </p:sp>
    </p:spTree>
    <p:extLst>
      <p:ext uri="{BB962C8B-B14F-4D97-AF65-F5344CB8AC3E}">
        <p14:creationId xmlns:p14="http://schemas.microsoft.com/office/powerpoint/2010/main" val="234866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 40-2011- https://fns-prod.azureedge.net/sites/default/files/cn/SP40-2011os.pdf</a:t>
            </a:r>
          </a:p>
          <a:p>
            <a:endParaRPr lang="en-US" dirty="0" smtClean="0"/>
          </a:p>
          <a:p>
            <a:pPr defTabSz="933237">
              <a:defRPr/>
            </a:pPr>
            <a:r>
              <a:rPr lang="en-US" dirty="0" smtClean="0"/>
              <a:t>USDA Breakfast Toolkit – provides information on</a:t>
            </a:r>
            <a:r>
              <a:rPr lang="en-US" baseline="0" dirty="0" smtClean="0"/>
              <a:t> how your school can improve school breakfast participation and service -  </a:t>
            </a:r>
            <a:r>
              <a:rPr lang="en-US" dirty="0" smtClean="0"/>
              <a:t>https://www.fns.usda.gov/sbp/toolkit_gettingstarted</a:t>
            </a:r>
          </a:p>
          <a:p>
            <a:pPr defTabSz="933237">
              <a:defRPr/>
            </a:pPr>
            <a:endParaRPr lang="en-US" dirty="0" smtClean="0"/>
          </a:p>
          <a:p>
            <a:pPr defTabSz="933237">
              <a:defRPr/>
            </a:pPr>
            <a:r>
              <a:rPr lang="en-US" dirty="0" smtClean="0"/>
              <a:t>Not providing</a:t>
            </a:r>
            <a:r>
              <a:rPr lang="en-US" baseline="0" dirty="0" smtClean="0"/>
              <a:t> Breakfast Outreach has been a common finding in past AR’s</a:t>
            </a:r>
            <a:endParaRPr lang="en-US" dirty="0" smtClean="0"/>
          </a:p>
          <a:p>
            <a:endParaRPr lang="en-US" dirty="0"/>
          </a:p>
        </p:txBody>
      </p:sp>
      <p:sp>
        <p:nvSpPr>
          <p:cNvPr id="4" name="Slide Number Placeholder 3"/>
          <p:cNvSpPr>
            <a:spLocks noGrp="1"/>
          </p:cNvSpPr>
          <p:nvPr>
            <p:ph type="sldNum" sz="quarter" idx="10"/>
          </p:nvPr>
        </p:nvSpPr>
        <p:spPr/>
        <p:txBody>
          <a:bodyPr/>
          <a:lstStyle/>
          <a:p>
            <a:fld id="{06714428-EC6E-4F0A-A001-A236BC6CAD0E}" type="slidenum">
              <a:rPr lang="en-US" smtClean="0"/>
              <a:t>14</a:t>
            </a:fld>
            <a:endParaRPr lang="en-US"/>
          </a:p>
        </p:txBody>
      </p:sp>
    </p:spTree>
    <p:extLst>
      <p:ext uri="{BB962C8B-B14F-4D97-AF65-F5344CB8AC3E}">
        <p14:creationId xmlns:p14="http://schemas.microsoft.com/office/powerpoint/2010/main" val="2233158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menu</a:t>
            </a:r>
            <a:r>
              <a:rPr lang="en-US" baseline="0" dirty="0" smtClean="0"/>
              <a:t> is NOT reimbursable:</a:t>
            </a:r>
          </a:p>
          <a:p>
            <a:endParaRPr lang="en-US" baseline="0" dirty="0" smtClean="0"/>
          </a:p>
          <a:p>
            <a:r>
              <a:rPr lang="en-US" baseline="0" dirty="0" smtClean="0"/>
              <a:t>-Per Exhibit A, cereal (rounds) must be 1 oz. by weight to credit as 1 </a:t>
            </a:r>
            <a:r>
              <a:rPr lang="en-US" baseline="0" dirty="0" err="1" smtClean="0"/>
              <a:t>oz</a:t>
            </a:r>
            <a:r>
              <a:rPr lang="en-US" baseline="0" dirty="0" smtClean="0"/>
              <a:t> eq.  The serving size of the cereal in this meal is 0.9 </a:t>
            </a:r>
            <a:r>
              <a:rPr lang="en-US" baseline="0" dirty="0" err="1" smtClean="0"/>
              <a:t>oz</a:t>
            </a:r>
            <a:r>
              <a:rPr lang="en-US" baseline="0" dirty="0" smtClean="0"/>
              <a:t>, which would credit as 0.75 </a:t>
            </a:r>
            <a:r>
              <a:rPr lang="en-US" baseline="0" dirty="0" err="1" smtClean="0"/>
              <a:t>oz</a:t>
            </a:r>
            <a:r>
              <a:rPr lang="en-US" baseline="0" dirty="0" smtClean="0"/>
              <a:t> </a:t>
            </a:r>
            <a:r>
              <a:rPr lang="en-US" baseline="0" dirty="0" err="1" smtClean="0"/>
              <a:t>eq</a:t>
            </a:r>
            <a:r>
              <a:rPr lang="en-US" baseline="0" dirty="0" smtClean="0"/>
              <a:t> grains</a:t>
            </a:r>
          </a:p>
          <a:p>
            <a:r>
              <a:rPr lang="en-US" baseline="0" dirty="0" smtClean="0"/>
              <a:t>-Note that the fruit adds to ¾ cup; however, remember that the raisins credit as double volume served, therefore the fruit serving in this meal is actually 1 cup, which meets the requirement for the age group (K-8)</a:t>
            </a:r>
          </a:p>
          <a:p>
            <a:endParaRPr lang="en-US" dirty="0" smtClean="0"/>
          </a:p>
          <a:p>
            <a:r>
              <a:rPr lang="en-US" dirty="0" smtClean="0"/>
              <a:t>Suggestion: Increase cereal portion size or find</a:t>
            </a:r>
            <a:r>
              <a:rPr lang="en-US" baseline="0" dirty="0" smtClean="0"/>
              <a:t> a different cereal that provides at least 1 </a:t>
            </a:r>
            <a:r>
              <a:rPr lang="en-US" baseline="0" dirty="0" err="1" smtClean="0"/>
              <a:t>oz</a:t>
            </a:r>
            <a:r>
              <a:rPr lang="en-US" baseline="0" dirty="0" smtClean="0"/>
              <a:t> </a:t>
            </a:r>
            <a:r>
              <a:rPr lang="en-US" baseline="0" dirty="0" err="1" smtClean="0"/>
              <a:t>eq</a:t>
            </a:r>
            <a:r>
              <a:rPr lang="en-US" baseline="0" dirty="0" smtClean="0"/>
              <a:t> of grains</a:t>
            </a:r>
            <a:endParaRPr lang="en-US" dirty="0" smtClean="0"/>
          </a:p>
          <a:p>
            <a:endParaRPr lang="en-US" dirty="0"/>
          </a:p>
        </p:txBody>
      </p:sp>
      <p:sp>
        <p:nvSpPr>
          <p:cNvPr id="4" name="Slide Number Placeholder 3"/>
          <p:cNvSpPr>
            <a:spLocks noGrp="1"/>
          </p:cNvSpPr>
          <p:nvPr>
            <p:ph type="sldNum" sz="quarter" idx="10"/>
          </p:nvPr>
        </p:nvSpPr>
        <p:spPr/>
        <p:txBody>
          <a:bodyPr/>
          <a:lstStyle/>
          <a:p>
            <a:fld id="{06714428-EC6E-4F0A-A001-A236BC6CAD0E}" type="slidenum">
              <a:rPr lang="en-US" smtClean="0"/>
              <a:t>18</a:t>
            </a:fld>
            <a:endParaRPr lang="en-US"/>
          </a:p>
        </p:txBody>
      </p:sp>
    </p:spTree>
    <p:extLst>
      <p:ext uri="{BB962C8B-B14F-4D97-AF65-F5344CB8AC3E}">
        <p14:creationId xmlns:p14="http://schemas.microsoft.com/office/powerpoint/2010/main" val="633486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menu is NOT</a:t>
            </a:r>
            <a:r>
              <a:rPr lang="en-US" baseline="0" dirty="0" smtClean="0"/>
              <a:t> reimbursable:</a:t>
            </a:r>
          </a:p>
          <a:p>
            <a:endParaRPr lang="en-US" baseline="0" dirty="0" smtClean="0"/>
          </a:p>
          <a:p>
            <a:r>
              <a:rPr lang="en-US" baseline="0" dirty="0" smtClean="0"/>
              <a:t>-Minimum of 1 cup of fruit is not met (only serving ½ cup)</a:t>
            </a:r>
          </a:p>
          <a:p>
            <a:endParaRPr lang="en-US" baseline="0" dirty="0" smtClean="0"/>
          </a:p>
          <a:p>
            <a:r>
              <a:rPr lang="en-US" baseline="0" dirty="0" smtClean="0"/>
              <a:t>Suggestion: add another ½ cup of fruit to meet daily requirement</a:t>
            </a:r>
            <a:endParaRPr lang="en-US" dirty="0" smtClean="0"/>
          </a:p>
          <a:p>
            <a:endParaRPr lang="en-US" dirty="0"/>
          </a:p>
        </p:txBody>
      </p:sp>
      <p:sp>
        <p:nvSpPr>
          <p:cNvPr id="4" name="Slide Number Placeholder 3"/>
          <p:cNvSpPr>
            <a:spLocks noGrp="1"/>
          </p:cNvSpPr>
          <p:nvPr>
            <p:ph type="sldNum" sz="quarter" idx="10"/>
          </p:nvPr>
        </p:nvSpPr>
        <p:spPr/>
        <p:txBody>
          <a:bodyPr/>
          <a:lstStyle/>
          <a:p>
            <a:fld id="{06714428-EC6E-4F0A-A001-A236BC6CAD0E}" type="slidenum">
              <a:rPr lang="en-US" smtClean="0"/>
              <a:t>19</a:t>
            </a:fld>
            <a:endParaRPr lang="en-US"/>
          </a:p>
        </p:txBody>
      </p:sp>
    </p:spTree>
    <p:extLst>
      <p:ext uri="{BB962C8B-B14F-4D97-AF65-F5344CB8AC3E}">
        <p14:creationId xmlns:p14="http://schemas.microsoft.com/office/powerpoint/2010/main" val="38643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menu</a:t>
            </a:r>
            <a:r>
              <a:rPr lang="en-US" baseline="0" dirty="0" smtClean="0"/>
              <a:t> IS reimbursable.  It contains all of the required components, in the necessary amounts, for the age group. </a:t>
            </a:r>
            <a:endParaRPr lang="en-US" dirty="0" smtClean="0"/>
          </a:p>
          <a:p>
            <a:endParaRPr lang="en-US" dirty="0"/>
          </a:p>
        </p:txBody>
      </p:sp>
      <p:sp>
        <p:nvSpPr>
          <p:cNvPr id="4" name="Slide Number Placeholder 3"/>
          <p:cNvSpPr>
            <a:spLocks noGrp="1"/>
          </p:cNvSpPr>
          <p:nvPr>
            <p:ph type="sldNum" sz="quarter" idx="10"/>
          </p:nvPr>
        </p:nvSpPr>
        <p:spPr/>
        <p:txBody>
          <a:bodyPr/>
          <a:lstStyle/>
          <a:p>
            <a:fld id="{06714428-EC6E-4F0A-A001-A236BC6CAD0E}" type="slidenum">
              <a:rPr lang="en-US" smtClean="0"/>
              <a:t>20</a:t>
            </a:fld>
            <a:endParaRPr lang="en-US"/>
          </a:p>
        </p:txBody>
      </p:sp>
    </p:spTree>
    <p:extLst>
      <p:ext uri="{BB962C8B-B14F-4D97-AF65-F5344CB8AC3E}">
        <p14:creationId xmlns:p14="http://schemas.microsoft.com/office/powerpoint/2010/main" val="456335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menu</a:t>
            </a:r>
            <a:r>
              <a:rPr lang="en-US" baseline="0" dirty="0" smtClean="0"/>
              <a:t> IS reimbursable.  Regulations allow sponsors to serve low-fat (1%) flavored milk during SY 2018-19.  </a:t>
            </a:r>
            <a:endParaRPr lang="en-US" dirty="0" smtClean="0"/>
          </a:p>
          <a:p>
            <a:endParaRPr lang="en-US" dirty="0"/>
          </a:p>
        </p:txBody>
      </p:sp>
      <p:sp>
        <p:nvSpPr>
          <p:cNvPr id="4" name="Slide Number Placeholder 3"/>
          <p:cNvSpPr>
            <a:spLocks noGrp="1"/>
          </p:cNvSpPr>
          <p:nvPr>
            <p:ph type="sldNum" sz="quarter" idx="10"/>
          </p:nvPr>
        </p:nvSpPr>
        <p:spPr/>
        <p:txBody>
          <a:bodyPr/>
          <a:lstStyle/>
          <a:p>
            <a:fld id="{06714428-EC6E-4F0A-A001-A236BC6CAD0E}" type="slidenum">
              <a:rPr lang="en-US" smtClean="0"/>
              <a:t>21</a:t>
            </a:fld>
            <a:endParaRPr lang="en-US"/>
          </a:p>
        </p:txBody>
      </p:sp>
    </p:spTree>
    <p:extLst>
      <p:ext uri="{BB962C8B-B14F-4D97-AF65-F5344CB8AC3E}">
        <p14:creationId xmlns:p14="http://schemas.microsoft.com/office/powerpoint/2010/main" val="3252668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menu is NOT reimbursable:</a:t>
            </a:r>
          </a:p>
          <a:p>
            <a:endParaRPr lang="en-US" dirty="0" smtClean="0"/>
          </a:p>
          <a:p>
            <a:r>
              <a:rPr lang="en-US" dirty="0" smtClean="0"/>
              <a:t>-Although</a:t>
            </a:r>
            <a:r>
              <a:rPr lang="en-US" baseline="0" dirty="0" smtClean="0"/>
              <a:t> scrambled egg provides 1 </a:t>
            </a:r>
            <a:r>
              <a:rPr lang="en-US" baseline="0" dirty="0" err="1" smtClean="0"/>
              <a:t>oz</a:t>
            </a:r>
            <a:r>
              <a:rPr lang="en-US" baseline="0" dirty="0" smtClean="0"/>
              <a:t> </a:t>
            </a:r>
            <a:r>
              <a:rPr lang="en-US" baseline="0" dirty="0" err="1" smtClean="0"/>
              <a:t>eq</a:t>
            </a:r>
            <a:r>
              <a:rPr lang="en-US" baseline="0" dirty="0" smtClean="0"/>
              <a:t> m/ma, which credits as a grain, menu must still provide additional 1 </a:t>
            </a:r>
            <a:r>
              <a:rPr lang="en-US" baseline="0" dirty="0" err="1" smtClean="0"/>
              <a:t>oz</a:t>
            </a:r>
            <a:r>
              <a:rPr lang="en-US" baseline="0" dirty="0" smtClean="0"/>
              <a:t> eq. of grain.  M/MA can only be credited at breakfast when there </a:t>
            </a:r>
          </a:p>
          <a:p>
            <a:r>
              <a:rPr lang="en-US" baseline="0" dirty="0" smtClean="0"/>
              <a:t>is a grain item on the menu</a:t>
            </a:r>
            <a:endParaRPr lang="en-US" dirty="0" smtClean="0"/>
          </a:p>
          <a:p>
            <a:endParaRPr lang="en-US" dirty="0"/>
          </a:p>
        </p:txBody>
      </p:sp>
      <p:sp>
        <p:nvSpPr>
          <p:cNvPr id="4" name="Slide Number Placeholder 3"/>
          <p:cNvSpPr>
            <a:spLocks noGrp="1"/>
          </p:cNvSpPr>
          <p:nvPr>
            <p:ph type="sldNum" sz="quarter" idx="10"/>
          </p:nvPr>
        </p:nvSpPr>
        <p:spPr/>
        <p:txBody>
          <a:bodyPr/>
          <a:lstStyle/>
          <a:p>
            <a:fld id="{06714428-EC6E-4F0A-A001-A236BC6CAD0E}" type="slidenum">
              <a:rPr lang="en-US" smtClean="0"/>
              <a:t>22</a:t>
            </a:fld>
            <a:endParaRPr lang="en-US"/>
          </a:p>
        </p:txBody>
      </p:sp>
    </p:spTree>
    <p:extLst>
      <p:ext uri="{BB962C8B-B14F-4D97-AF65-F5344CB8AC3E}">
        <p14:creationId xmlns:p14="http://schemas.microsoft.com/office/powerpoint/2010/main" val="152932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it important</a:t>
            </a:r>
            <a:r>
              <a:rPr lang="en-US" baseline="0" dirty="0" smtClean="0"/>
              <a:t> to understand the meal pattern requirements?</a:t>
            </a:r>
          </a:p>
          <a:p>
            <a:endParaRPr lang="en-US" baseline="0" dirty="0" smtClean="0"/>
          </a:p>
          <a:p>
            <a:r>
              <a:rPr lang="en-US" dirty="0" smtClean="0"/>
              <a:t>SFAs receive</a:t>
            </a:r>
            <a:r>
              <a:rPr lang="en-US" baseline="0" dirty="0" smtClean="0"/>
              <a:t> money from the federal government for every </a:t>
            </a:r>
            <a:r>
              <a:rPr lang="en-US" u="sng" baseline="0" dirty="0" smtClean="0"/>
              <a:t>reimbursable</a:t>
            </a:r>
            <a:r>
              <a:rPr lang="en-US" baseline="0" dirty="0" smtClean="0"/>
              <a:t> meal served to students.  Reimbursement is not only received for free and reduced price meals but paid meals, too.  </a:t>
            </a:r>
          </a:p>
          <a:p>
            <a:endParaRPr lang="en-US" baseline="0" dirty="0" smtClean="0"/>
          </a:p>
          <a:p>
            <a:r>
              <a:rPr lang="en-US" baseline="0" dirty="0" smtClean="0"/>
              <a:t>It is the SFA’s responsibility to make sure meals claimed for reimbursement are reimbursable.  This includes those who receive vended meals - DO NOT assume your vendor is meeting the meal pattern requirements.  Check that your vendor is meeting the requirements.  Do not wait until you are reviewed to do this.  </a:t>
            </a:r>
            <a:endParaRPr lang="en-US" dirty="0" smtClean="0"/>
          </a:p>
          <a:p>
            <a:endParaRPr lang="en-US" dirty="0"/>
          </a:p>
        </p:txBody>
      </p:sp>
      <p:sp>
        <p:nvSpPr>
          <p:cNvPr id="4" name="Slide Number Placeholder 3"/>
          <p:cNvSpPr>
            <a:spLocks noGrp="1"/>
          </p:cNvSpPr>
          <p:nvPr>
            <p:ph type="sldNum" sz="quarter" idx="10"/>
          </p:nvPr>
        </p:nvSpPr>
        <p:spPr/>
        <p:txBody>
          <a:bodyPr/>
          <a:lstStyle/>
          <a:p>
            <a:fld id="{06714428-EC6E-4F0A-A001-A236BC6CAD0E}" type="slidenum">
              <a:rPr lang="en-US" smtClean="0"/>
              <a:t>3</a:t>
            </a:fld>
            <a:endParaRPr lang="en-US"/>
          </a:p>
        </p:txBody>
      </p:sp>
    </p:spTree>
    <p:extLst>
      <p:ext uri="{BB962C8B-B14F-4D97-AF65-F5344CB8AC3E}">
        <p14:creationId xmlns:p14="http://schemas.microsoft.com/office/powerpoint/2010/main" val="2733861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During an Administrative Review, non-reimbursable meals is a Performance Standard 2 violation.  Fiscal action (reimbursement is taken back):</a:t>
            </a:r>
          </a:p>
          <a:p>
            <a:endParaRPr lang="en-US" baseline="0" dirty="0" smtClean="0"/>
          </a:p>
          <a:p>
            <a:pPr marL="233309" indent="-233309">
              <a:buAutoNum type="arabicPeriod"/>
            </a:pPr>
            <a:r>
              <a:rPr lang="en-US" baseline="0" dirty="0" smtClean="0"/>
              <a:t>A meal component is missing   </a:t>
            </a:r>
          </a:p>
          <a:p>
            <a:endParaRPr lang="en-US" dirty="0" smtClean="0"/>
          </a:p>
          <a:p>
            <a:pPr marL="233309" indent="-233309">
              <a:buAutoNum type="arabicPeriod" startAt="2"/>
            </a:pPr>
            <a:r>
              <a:rPr lang="en-US" dirty="0" smtClean="0"/>
              <a:t>You</a:t>
            </a:r>
            <a:r>
              <a:rPr lang="en-US" baseline="0" dirty="0" smtClean="0"/>
              <a:t> run out of a food item during meal service and it is not replenished</a:t>
            </a:r>
          </a:p>
          <a:p>
            <a:pPr marL="466618" lvl="1"/>
            <a:r>
              <a:rPr lang="en-US" baseline="0" dirty="0" smtClean="0"/>
              <a:t>Ex:  Run out of apples during meal service so 25 students do not have the opportunity to have any fruit with their meal.  </a:t>
            </a:r>
            <a:endParaRPr lang="en-US" dirty="0" smtClean="0"/>
          </a:p>
          <a:p>
            <a:endParaRPr lang="en-US" dirty="0" smtClean="0"/>
          </a:p>
          <a:p>
            <a:r>
              <a:rPr lang="en-US" dirty="0" smtClean="0"/>
              <a:t>3.  Repeat</a:t>
            </a:r>
            <a:r>
              <a:rPr lang="en-US" baseline="0" dirty="0" smtClean="0"/>
              <a:t> meal pattern findings include:</a:t>
            </a:r>
          </a:p>
          <a:p>
            <a:pPr marL="174982" indent="-174982">
              <a:buFontTx/>
              <a:buChar char="-"/>
            </a:pPr>
            <a:r>
              <a:rPr lang="en-US" baseline="0" dirty="0" smtClean="0"/>
              <a:t>Milk type</a:t>
            </a:r>
          </a:p>
          <a:p>
            <a:pPr marL="174982" indent="-174982">
              <a:buFontTx/>
              <a:buChar char="-"/>
            </a:pPr>
            <a:r>
              <a:rPr lang="en-US" baseline="0" dirty="0" smtClean="0"/>
              <a:t>Vegetable subgroups</a:t>
            </a:r>
          </a:p>
          <a:p>
            <a:pPr marL="174982" indent="-174982">
              <a:buFontTx/>
              <a:buChar char="-"/>
            </a:pPr>
            <a:r>
              <a:rPr lang="en-US" baseline="0" dirty="0" smtClean="0"/>
              <a:t>Food quantities</a:t>
            </a:r>
          </a:p>
          <a:p>
            <a:pPr marL="174982" indent="-174982">
              <a:buFontTx/>
              <a:buChar char="-"/>
            </a:pPr>
            <a:r>
              <a:rPr lang="en-US" baseline="0" dirty="0" smtClean="0"/>
              <a:t>Whole grain-rich foods</a:t>
            </a:r>
          </a:p>
          <a:p>
            <a:pPr marL="174982" indent="-174982">
              <a:buFontTx/>
              <a:buChar char="-"/>
            </a:pPr>
            <a:r>
              <a:rPr lang="en-US" baseline="0" dirty="0" smtClean="0"/>
              <a:t>Dietary specifications</a:t>
            </a:r>
          </a:p>
          <a:p>
            <a:pPr marL="174982" indent="-174982">
              <a:buFontTx/>
              <a:buChar char="-"/>
            </a:pPr>
            <a:endParaRPr lang="en-US" baseline="0" dirty="0" smtClean="0"/>
          </a:p>
          <a:p>
            <a:r>
              <a:rPr lang="en-US" baseline="0" dirty="0" smtClean="0"/>
              <a:t>What is a repeat finding – A finding found during the current AR was also found during a previous AR.   </a:t>
            </a:r>
          </a:p>
          <a:p>
            <a:r>
              <a:rPr lang="en-US" baseline="0" dirty="0" smtClean="0"/>
              <a:t>Ex:  During the last AR, the beans requirement was not met.  Now, during the current AR, the red/orange vegetable requirement is not being met.  This is a repeat finding of the vegetable subgroup requirement, thus there is a potential for reimbursement takeback (fiscal action).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06714428-EC6E-4F0A-A001-A236BC6CAD0E}" type="slidenum">
              <a:rPr lang="en-US" smtClean="0"/>
              <a:t>4</a:t>
            </a:fld>
            <a:endParaRPr lang="en-US"/>
          </a:p>
        </p:txBody>
      </p:sp>
    </p:spTree>
    <p:extLst>
      <p:ext uri="{BB962C8B-B14F-4D97-AF65-F5344CB8AC3E}">
        <p14:creationId xmlns:p14="http://schemas.microsoft.com/office/powerpoint/2010/main" val="1850114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USDA</a:t>
            </a:r>
            <a:r>
              <a:rPr lang="en-US" baseline="0" dirty="0" smtClean="0"/>
              <a:t> recently announced three new flexibilities that are to go into effect in SY 2019-2020.  </a:t>
            </a:r>
          </a:p>
          <a:p>
            <a:endParaRPr lang="en-US" baseline="0" dirty="0" smtClean="0"/>
          </a:p>
          <a:p>
            <a:r>
              <a:rPr lang="en-US" baseline="0" dirty="0" smtClean="0"/>
              <a:t>The flexibilities are as follows:</a:t>
            </a:r>
          </a:p>
          <a:p>
            <a:r>
              <a:rPr lang="en-US" baseline="0" dirty="0" smtClean="0"/>
              <a:t>-Permanent allowance of low-fat (1%) milk to be served</a:t>
            </a:r>
          </a:p>
          <a:p>
            <a:r>
              <a:rPr lang="en-US" baseline="0" dirty="0" smtClean="0"/>
              <a:t>-Minimum ½ of weekly grains are to be whole grain-rich.  This eliminates the need for SFAs to submit a WG Exemption when serving non-whole grain-rich, </a:t>
            </a:r>
          </a:p>
          <a:p>
            <a:r>
              <a:rPr lang="en-US" baseline="0" dirty="0" smtClean="0"/>
              <a:t>so long as at least ½ of the other weekly grains are whole grain-rich.  The other ½ of weekly grain items must </a:t>
            </a:r>
            <a:r>
              <a:rPr lang="en-US" baseline="0" smtClean="0"/>
              <a:t>be enriched. </a:t>
            </a:r>
            <a:endParaRPr lang="en-US" baseline="0" dirty="0" smtClean="0"/>
          </a:p>
          <a:p>
            <a:r>
              <a:rPr lang="en-US" baseline="0" dirty="0" smtClean="0"/>
              <a:t>-Alters Sodium Target requirements – moves Target 1 to SY 2023-24, Target 2 to SY 2024-25, and completely eliminates Sodium Target 3. </a:t>
            </a:r>
          </a:p>
        </p:txBody>
      </p:sp>
      <p:sp>
        <p:nvSpPr>
          <p:cNvPr id="4" name="Slide Number Placeholder 3"/>
          <p:cNvSpPr>
            <a:spLocks noGrp="1"/>
          </p:cNvSpPr>
          <p:nvPr>
            <p:ph type="sldNum" sz="quarter" idx="10"/>
          </p:nvPr>
        </p:nvSpPr>
        <p:spPr/>
        <p:txBody>
          <a:bodyPr/>
          <a:lstStyle/>
          <a:p>
            <a:fld id="{06714428-EC6E-4F0A-A001-A236BC6CAD0E}" type="slidenum">
              <a:rPr lang="en-US" smtClean="0"/>
              <a:t>5</a:t>
            </a:fld>
            <a:endParaRPr lang="en-US"/>
          </a:p>
        </p:txBody>
      </p:sp>
    </p:spTree>
    <p:extLst>
      <p:ext uri="{BB962C8B-B14F-4D97-AF65-F5344CB8AC3E}">
        <p14:creationId xmlns:p14="http://schemas.microsoft.com/office/powerpoint/2010/main" val="119555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a:t>
            </a:r>
            <a:r>
              <a:rPr lang="en-US" baseline="0" dirty="0" smtClean="0"/>
              <a:t> Components – Milk, Fruit, Grain</a:t>
            </a:r>
          </a:p>
          <a:p>
            <a:endParaRPr lang="en-US" baseline="0" dirty="0" smtClean="0"/>
          </a:p>
          <a:p>
            <a:r>
              <a:rPr lang="en-US" baseline="0" dirty="0" smtClean="0"/>
              <a:t>Food Item Examples:</a:t>
            </a:r>
          </a:p>
          <a:p>
            <a:r>
              <a:rPr lang="en-US" baseline="0" dirty="0" smtClean="0"/>
              <a:t>Strawberry (fruit)</a:t>
            </a:r>
          </a:p>
          <a:p>
            <a:r>
              <a:rPr lang="en-US" baseline="0" dirty="0" smtClean="0"/>
              <a:t>Muffin (grain)</a:t>
            </a:r>
          </a:p>
          <a:p>
            <a:r>
              <a:rPr lang="en-US" baseline="0" dirty="0" smtClean="0"/>
              <a:t>1% unflavored milk (milk)</a:t>
            </a:r>
          </a:p>
          <a:p>
            <a:r>
              <a:rPr lang="en-US" baseline="0" dirty="0" smtClean="0"/>
              <a:t>Sausage (meat/meat alternate, which credits as a grain)</a:t>
            </a:r>
          </a:p>
          <a:p>
            <a:r>
              <a:rPr lang="en-US" baseline="0" dirty="0" smtClean="0"/>
              <a:t>Hash brown (vegetable, which credits as a fruit)</a:t>
            </a:r>
          </a:p>
          <a:p>
            <a:endParaRPr lang="en-US" dirty="0"/>
          </a:p>
        </p:txBody>
      </p:sp>
      <p:sp>
        <p:nvSpPr>
          <p:cNvPr id="4" name="Slide Number Placeholder 3"/>
          <p:cNvSpPr>
            <a:spLocks noGrp="1"/>
          </p:cNvSpPr>
          <p:nvPr>
            <p:ph type="sldNum" sz="quarter" idx="10"/>
          </p:nvPr>
        </p:nvSpPr>
        <p:spPr/>
        <p:txBody>
          <a:bodyPr/>
          <a:lstStyle/>
          <a:p>
            <a:fld id="{06714428-EC6E-4F0A-A001-A236BC6CAD0E}" type="slidenum">
              <a:rPr lang="en-US" smtClean="0"/>
              <a:t>6</a:t>
            </a:fld>
            <a:endParaRPr lang="en-US"/>
          </a:p>
        </p:txBody>
      </p:sp>
    </p:spTree>
    <p:extLst>
      <p:ext uri="{BB962C8B-B14F-4D97-AF65-F5344CB8AC3E}">
        <p14:creationId xmlns:p14="http://schemas.microsoft.com/office/powerpoint/2010/main" val="370988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planning your breakfast menu, the grade groups are K-5, 6-8, and 9-12.  </a:t>
            </a:r>
          </a:p>
          <a:p>
            <a:endParaRPr lang="en-US" baseline="0" dirty="0" smtClean="0"/>
          </a:p>
          <a:p>
            <a:r>
              <a:rPr lang="en-US" baseline="0" dirty="0" smtClean="0"/>
              <a:t>The meal pattern requirements do overlap for breakfast.  Therefore, other grade group options are K-8, K-12.  Remember to keep the dietary specifications in mind when planning your menu.</a:t>
            </a:r>
            <a:endParaRPr lang="en-US" dirty="0" smtClean="0"/>
          </a:p>
          <a:p>
            <a:endParaRPr lang="en-US" dirty="0"/>
          </a:p>
        </p:txBody>
      </p:sp>
      <p:sp>
        <p:nvSpPr>
          <p:cNvPr id="4" name="Slide Number Placeholder 3"/>
          <p:cNvSpPr>
            <a:spLocks noGrp="1"/>
          </p:cNvSpPr>
          <p:nvPr>
            <p:ph type="sldNum" sz="quarter" idx="10"/>
          </p:nvPr>
        </p:nvSpPr>
        <p:spPr/>
        <p:txBody>
          <a:bodyPr/>
          <a:lstStyle/>
          <a:p>
            <a:fld id="{06714428-EC6E-4F0A-A001-A236BC6CAD0E}" type="slidenum">
              <a:rPr lang="en-US" smtClean="0"/>
              <a:t>7</a:t>
            </a:fld>
            <a:endParaRPr lang="en-US"/>
          </a:p>
        </p:txBody>
      </p:sp>
    </p:spTree>
    <p:extLst>
      <p:ext uri="{BB962C8B-B14F-4D97-AF65-F5344CB8AC3E}">
        <p14:creationId xmlns:p14="http://schemas.microsoft.com/office/powerpoint/2010/main" val="306597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mentioned in earlier slide, 1% flavored milk is an allowable item at breakfast and lunch meal services. </a:t>
            </a:r>
            <a:endParaRPr lang="en-US" dirty="0" smtClean="0"/>
          </a:p>
          <a:p>
            <a:endParaRPr lang="en-US" dirty="0"/>
          </a:p>
        </p:txBody>
      </p:sp>
      <p:sp>
        <p:nvSpPr>
          <p:cNvPr id="4" name="Slide Number Placeholder 3"/>
          <p:cNvSpPr>
            <a:spLocks noGrp="1"/>
          </p:cNvSpPr>
          <p:nvPr>
            <p:ph type="sldNum" sz="quarter" idx="10"/>
          </p:nvPr>
        </p:nvSpPr>
        <p:spPr/>
        <p:txBody>
          <a:bodyPr/>
          <a:lstStyle/>
          <a:p>
            <a:fld id="{06714428-EC6E-4F0A-A001-A236BC6CAD0E}" type="slidenum">
              <a:rPr lang="en-US" smtClean="0"/>
              <a:t>8</a:t>
            </a:fld>
            <a:endParaRPr lang="en-US"/>
          </a:p>
        </p:txBody>
      </p:sp>
    </p:spTree>
    <p:extLst>
      <p:ext uri="{BB962C8B-B14F-4D97-AF65-F5344CB8AC3E}">
        <p14:creationId xmlns:p14="http://schemas.microsoft.com/office/powerpoint/2010/main" val="405904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t>
            </a:r>
            <a:r>
              <a:rPr lang="en-US" baseline="0" dirty="0" smtClean="0"/>
              <a:t> component is fruit.  </a:t>
            </a:r>
          </a:p>
          <a:p>
            <a:endParaRPr lang="en-US" dirty="0" smtClean="0"/>
          </a:p>
          <a:p>
            <a:r>
              <a:rPr lang="en-US" dirty="0" smtClean="0"/>
              <a:t>Note:</a:t>
            </a:r>
            <a:r>
              <a:rPr lang="en-US" baseline="0" dirty="0" smtClean="0"/>
              <a:t>  Notice that you cannot serve a starchy vegetable (such as potatoes) in place of a fruit until 2 cups of vegetables from the subgroups listed have been served.  </a:t>
            </a:r>
            <a:endParaRPr lang="en-US" dirty="0" smtClean="0"/>
          </a:p>
          <a:p>
            <a:endParaRPr lang="en-US" dirty="0"/>
          </a:p>
        </p:txBody>
      </p:sp>
      <p:sp>
        <p:nvSpPr>
          <p:cNvPr id="4" name="Slide Number Placeholder 3"/>
          <p:cNvSpPr>
            <a:spLocks noGrp="1"/>
          </p:cNvSpPr>
          <p:nvPr>
            <p:ph type="sldNum" sz="quarter" idx="10"/>
          </p:nvPr>
        </p:nvSpPr>
        <p:spPr/>
        <p:txBody>
          <a:bodyPr/>
          <a:lstStyle/>
          <a:p>
            <a:fld id="{06714428-EC6E-4F0A-A001-A236BC6CAD0E}" type="slidenum">
              <a:rPr lang="en-US" smtClean="0"/>
              <a:t>9</a:t>
            </a:fld>
            <a:endParaRPr lang="en-US"/>
          </a:p>
        </p:txBody>
      </p:sp>
    </p:spTree>
    <p:extLst>
      <p:ext uri="{BB962C8B-B14F-4D97-AF65-F5344CB8AC3E}">
        <p14:creationId xmlns:p14="http://schemas.microsoft.com/office/powerpoint/2010/main" val="3486425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Full-strength = 100% juice</a:t>
            </a:r>
          </a:p>
          <a:p>
            <a:endParaRPr lang="en-US" dirty="0" smtClean="0"/>
          </a:p>
          <a:p>
            <a:pPr defTabSz="952462">
              <a:defRPr/>
            </a:pPr>
            <a:r>
              <a:rPr lang="en-US" dirty="0" smtClean="0"/>
              <a:t>Full-strength fruit juice may be offered to meet up to </a:t>
            </a:r>
            <a:r>
              <a:rPr lang="en-US" b="1" u="sng" dirty="0" smtClean="0"/>
              <a:t>half</a:t>
            </a:r>
            <a:r>
              <a:rPr lang="en-US" dirty="0" smtClean="0"/>
              <a:t> of the weekly fruit requirement</a:t>
            </a:r>
          </a:p>
          <a:p>
            <a:pPr defTabSz="952462">
              <a:defRPr/>
            </a:pPr>
            <a:r>
              <a:rPr lang="en-US" dirty="0" smtClean="0"/>
              <a:t>Ex:  If the weekly fruit requirement is 5 cups, then the most juice that you can serve is 2 ½ cups in a week.  </a:t>
            </a:r>
          </a:p>
          <a:p>
            <a:pPr defTabSz="952462">
              <a:defRPr/>
            </a:pPr>
            <a:endParaRPr lang="en-US" dirty="0" smtClean="0"/>
          </a:p>
          <a:p>
            <a:pPr defTabSz="952462">
              <a:defRPr/>
            </a:pPr>
            <a:r>
              <a:rPr lang="en-US" dirty="0" smtClean="0"/>
              <a:t>Dried fruit credits as double the volume served.</a:t>
            </a:r>
          </a:p>
          <a:p>
            <a:pPr defTabSz="952462">
              <a:defRPr/>
            </a:pPr>
            <a:r>
              <a:rPr lang="en-US" dirty="0" smtClean="0"/>
              <a:t>Ex:  ¼ cup of dried cranberries credits as ½ cup of fruit</a:t>
            </a:r>
          </a:p>
          <a:p>
            <a:endParaRPr lang="en-US" dirty="0"/>
          </a:p>
        </p:txBody>
      </p:sp>
      <p:sp>
        <p:nvSpPr>
          <p:cNvPr id="4" name="Slide Number Placeholder 3"/>
          <p:cNvSpPr>
            <a:spLocks noGrp="1"/>
          </p:cNvSpPr>
          <p:nvPr>
            <p:ph type="sldNum" sz="quarter" idx="10"/>
          </p:nvPr>
        </p:nvSpPr>
        <p:spPr/>
        <p:txBody>
          <a:bodyPr/>
          <a:lstStyle/>
          <a:p>
            <a:fld id="{06714428-EC6E-4F0A-A001-A236BC6CAD0E}" type="slidenum">
              <a:rPr lang="en-US" smtClean="0"/>
              <a:t>10</a:t>
            </a:fld>
            <a:endParaRPr lang="en-US"/>
          </a:p>
        </p:txBody>
      </p:sp>
    </p:spTree>
    <p:extLst>
      <p:ext uri="{BB962C8B-B14F-4D97-AF65-F5344CB8AC3E}">
        <p14:creationId xmlns:p14="http://schemas.microsoft.com/office/powerpoint/2010/main" val="129350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4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83335" y="6041363"/>
            <a:ext cx="676893" cy="323812"/>
          </a:xfrm>
        </p:spPr>
        <p:txBody>
          <a:bodyPr/>
          <a:lstStyle>
            <a:lvl1pPr>
              <a:defRPr>
                <a:latin typeface="Arial Narrow" pitchFamily="34" charset="0"/>
              </a:defRPr>
            </a:lvl1pPr>
          </a:lstStyle>
          <a:p>
            <a:fld id="{B61BEF0D-F0BB-DE4B-95CE-6DB70DBA9567}" type="datetimeFigureOut">
              <a:rPr lang="en-US" smtClean="0"/>
              <a:pPr/>
              <a:t>7/10/2019</a:t>
            </a:fld>
            <a:endParaRPr lang="en-US" dirty="0"/>
          </a:p>
        </p:txBody>
      </p:sp>
      <p:sp>
        <p:nvSpPr>
          <p:cNvPr id="5" name="Footer Placeholder 4"/>
          <p:cNvSpPr>
            <a:spLocks noGrp="1"/>
          </p:cNvSpPr>
          <p:nvPr>
            <p:ph type="ftr" sz="quarter" idx="11"/>
          </p:nvPr>
        </p:nvSpPr>
        <p:spPr>
          <a:xfrm>
            <a:off x="1983179" y="6041363"/>
            <a:ext cx="5442088" cy="311936"/>
          </a:xfrm>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a:xfrm>
            <a:off x="8585861" y="6041362"/>
            <a:ext cx="688142" cy="311937"/>
          </a:xfrm>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6058162"/>
            <a:ext cx="1424227" cy="68702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1625" y="762000"/>
            <a:ext cx="7768168"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575689" y="3784600"/>
            <a:ext cx="7224524" cy="381000"/>
          </a:xfrm>
        </p:spPr>
        <p:txBody>
          <a:bodyPr anchor="ctr">
            <a:noAutofit/>
          </a:bodyPr>
          <a:lstStyle>
            <a:lvl1pPr marL="0" indent="0">
              <a:buFontTx/>
              <a:buNone/>
              <a:defRPr sz="16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7/10/2019</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0" name="TextBox 19"/>
          <p:cNvSpPr txBox="1"/>
          <p:nvPr/>
        </p:nvSpPr>
        <p:spPr>
          <a:xfrm>
            <a:off x="1180045" y="9427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2" name="TextBox 21"/>
          <p:cNvSpPr txBox="1"/>
          <p:nvPr/>
        </p:nvSpPr>
        <p:spPr>
          <a:xfrm>
            <a:off x="9226386" y="30389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57577" y="641268"/>
            <a:ext cx="7716426" cy="3371932"/>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7/10/2019</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7/10/2019</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608670" y="723900"/>
            <a:ext cx="775969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7/10/2019</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4" name="TextBox 23"/>
          <p:cNvSpPr txBox="1"/>
          <p:nvPr/>
        </p:nvSpPr>
        <p:spPr>
          <a:xfrm>
            <a:off x="1218145" y="9046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5" name="TextBox 24"/>
          <p:cNvSpPr txBox="1"/>
          <p:nvPr/>
        </p:nvSpPr>
        <p:spPr>
          <a:xfrm>
            <a:off x="9235911" y="30008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57577" y="547138"/>
            <a:ext cx="7716425" cy="3085062"/>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7/10/2019</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57577" y="609600"/>
            <a:ext cx="7716424" cy="1290452"/>
          </a:xfrm>
        </p:spPr>
        <p:txBody>
          <a:bodyP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55C6B4A9-1611-4792-9094-5F34BCA07E0B}" type="datetimeFigureOut">
              <a:rPr lang="en-US" smtClean="0"/>
              <a:pPr/>
              <a:t>7/10/2019</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89333C77-0158-454C-844F-B7AB9BD7DAD4}"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57577" y="609600"/>
            <a:ext cx="6179907" cy="5256810"/>
          </a:xfrm>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7/10/2019</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0672" y="609599"/>
            <a:ext cx="7433329" cy="1337954"/>
          </a:xfrm>
        </p:spPr>
        <p:txBody>
          <a:bodyP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solidFill>
                  <a:schemeClr val="tx1"/>
                </a:solidFill>
                <a:latin typeface="Arial" pitchFamily="34" charset="0"/>
                <a:cs typeface="Arial" pitchFamily="34" charset="0"/>
              </a:defRPr>
            </a:lvl1pPr>
            <a:lvl2pPr>
              <a:defRPr sz="1600">
                <a:solidFill>
                  <a:schemeClr val="tx1"/>
                </a:solidFill>
                <a:latin typeface="Arial" pitchFamily="34" charset="0"/>
                <a:cs typeface="Arial" pitchFamily="34" charset="0"/>
              </a:defRPr>
            </a:lvl2pPr>
            <a:lvl3pPr>
              <a:defRPr sz="1400">
                <a:solidFill>
                  <a:schemeClr val="tx1"/>
                </a:solidFill>
                <a:latin typeface="Arial" pitchFamily="34" charset="0"/>
                <a:cs typeface="Arial" pitchFamily="34" charset="0"/>
              </a:defRPr>
            </a:lvl3pPr>
            <a:lvl4pPr>
              <a:defRPr sz="1200">
                <a:solidFill>
                  <a:schemeClr val="tx1"/>
                </a:solidFill>
                <a:latin typeface="Arial" pitchFamily="34" charset="0"/>
                <a:cs typeface="Arial" pitchFamily="34" charset="0"/>
              </a:defRPr>
            </a:lvl4pPr>
            <a:lvl5pPr>
              <a:defRPr sz="120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7/10/2019</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7/10/2019</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6924" y="609600"/>
            <a:ext cx="7457077" cy="1314203"/>
          </a:xfrm>
        </p:spPr>
        <p:txBody>
          <a:bodyPr>
            <a:normAutofit/>
          </a:bodyPr>
          <a:lstStyle>
            <a:lvl1pPr>
              <a:defRPr sz="320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atin typeface="Arial Narrow" pitchFamily="34" charset="0"/>
              </a:defRPr>
            </a:lvl1pPr>
          </a:lstStyle>
          <a:p>
            <a:fld id="{EB712588-04B1-427B-82EE-E8DB90309F08}" type="datetimeFigureOut">
              <a:rPr lang="en-US" smtClean="0"/>
              <a:pPr/>
              <a:t>7/10/2019</a:t>
            </a:fld>
            <a:endParaRPr lang="en-US" dirty="0"/>
          </a:p>
        </p:txBody>
      </p:sp>
      <p:sp>
        <p:nvSpPr>
          <p:cNvPr id="6" name="Footer Placeholder 5"/>
          <p:cNvSpPr>
            <a:spLocks noGrp="1"/>
          </p:cNvSpPr>
          <p:nvPr>
            <p:ph type="ftr" sz="quarter" idx="11"/>
          </p:nvPr>
        </p:nvSpPr>
        <p:spPr/>
        <p:txBody>
          <a:bodyPr/>
          <a:lstStyle>
            <a:lvl1pPr>
              <a:defRPr>
                <a:latin typeface="Arial Narrow"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Narrow" pitchFamily="34" charset="0"/>
              </a:defRPr>
            </a:lvl1pPr>
          </a:lstStyle>
          <a:p>
            <a:fld id="{6FF9F0C5-380F-41C2-899A-BAC0F0927E16}"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86295" y="609600"/>
            <a:ext cx="7587705" cy="1302328"/>
          </a:xfrm>
        </p:spPr>
        <p:txBody>
          <a:bodyPr>
            <a:normAutofit/>
          </a:bodyPr>
          <a:lstStyle>
            <a:lvl1pPr>
              <a:defRPr sz="320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7/10/2019</a:t>
            </a:fld>
            <a:endParaRPr lang="en-US" dirty="0"/>
          </a:p>
        </p:txBody>
      </p:sp>
      <p:sp>
        <p:nvSpPr>
          <p:cNvPr id="8" name="Footer Placeholder 7"/>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81299" y="609599"/>
            <a:ext cx="7492702" cy="1349830"/>
          </a:xfrm>
        </p:spPr>
        <p:txBody>
          <a:bodyP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7/10/2019</a:t>
            </a:fld>
            <a:endParaRPr lang="en-US" dirty="0"/>
          </a:p>
        </p:txBody>
      </p:sp>
      <p:sp>
        <p:nvSpPr>
          <p:cNvPr id="4" name="Footer Placeholder 3"/>
          <p:cNvSpPr>
            <a:spLocks noGrp="1"/>
          </p:cNvSpPr>
          <p:nvPr>
            <p:ph type="ftr" sz="quarter" idx="11"/>
          </p:nvPr>
        </p:nvSpPr>
        <p:spPr/>
        <p:txBody>
          <a:bodyPr/>
          <a:lstStyle>
            <a:lvl1pPr>
              <a:defRPr>
                <a:latin typeface="Arial Narrow"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7/10/2019</a:t>
            </a:fld>
            <a:endParaRPr lang="en-US" dirty="0"/>
          </a:p>
        </p:txBody>
      </p:sp>
      <p:sp>
        <p:nvSpPr>
          <p:cNvPr id="3" name="Footer Placeholder 2"/>
          <p:cNvSpPr>
            <a:spLocks noGrp="1"/>
          </p:cNvSpPr>
          <p:nvPr>
            <p:ph type="ftr" sz="quarter" idx="11"/>
          </p:nvPr>
        </p:nvSpPr>
        <p:spPr/>
        <p:txBody>
          <a:bodyPr/>
          <a:lstStyle>
            <a:lvl1pPr>
              <a:defRPr>
                <a:latin typeface="Arial Narrow"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solidFill>
                  <a:schemeClr val="tx1"/>
                </a:solidFill>
                <a:latin typeface="Arial" pitchFamily="34" charset="0"/>
                <a:cs typeface="Arial"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42A54C80-263E-416B-A8E0-580EDEADCBDC}" type="datetimeFigureOut">
              <a:rPr lang="en-US" smtClean="0"/>
              <a:pPr/>
              <a:t>7/10/2019</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519954A3-9DFD-4C44-94BA-B95130A3BA1C}"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662544" y="804000"/>
            <a:ext cx="7611457" cy="3651317"/>
          </a:xfrm>
        </p:spPr>
        <p:txBody>
          <a:bodyPr anchor="t">
            <a:normAutofit/>
          </a:bodyPr>
          <a:lstStyle>
            <a:lvl1pPr marL="0" indent="0" algn="ctr">
              <a:buNone/>
              <a:defRPr sz="1600">
                <a:solidFill>
                  <a:schemeClr val="tx1"/>
                </a:solidFill>
                <a:latin typeface="Arial" pitchFamily="34" charset="0"/>
                <a:cs typeface="Arial"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7/10/2019</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7/10/2019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1" r:id="rId10"/>
    <p:sldLayoutId id="2147483660"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19.png"/><Relationship Id="rId12" Type="http://schemas.microsoft.com/office/2007/relationships/hdphoto" Target="../media/hdphoto5.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1.png"/><Relationship Id="rId5" Type="http://schemas.openxmlformats.org/officeDocument/2006/relationships/image" Target="../media/image1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3.png"/><Relationship Id="rId10" Type="http://schemas.microsoft.com/office/2007/relationships/hdphoto" Target="../media/hdphoto5.wdp"/><Relationship Id="rId4" Type="http://schemas.microsoft.com/office/2007/relationships/hdphoto" Target="../media/hdphoto6.wdp"/><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image" Target="../media/image27.png"/><Relationship Id="rId12" Type="http://schemas.microsoft.com/office/2007/relationships/hdphoto" Target="../media/hdphoto5.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21.png"/><Relationship Id="rId5" Type="http://schemas.openxmlformats.org/officeDocument/2006/relationships/image" Target="../media/image25.png"/><Relationship Id="rId10" Type="http://schemas.microsoft.com/office/2007/relationships/hdphoto" Target="../media/hdphoto4.wdp"/><Relationship Id="rId4" Type="http://schemas.microsoft.com/office/2007/relationships/hdphoto" Target="../media/hdphoto8.wdp"/><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9.png"/><Relationship Id="rId7" Type="http://schemas.microsoft.com/office/2007/relationships/hdphoto" Target="../media/hdphoto5.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1.png"/><Relationship Id="rId4" Type="http://schemas.openxmlformats.org/officeDocument/2006/relationships/image" Target="../media/image30.png"/><Relationship Id="rId9" Type="http://schemas.microsoft.com/office/2007/relationships/hdphoto" Target="../media/hdphoto4.wdp"/></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2.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10" Type="http://schemas.microsoft.com/office/2007/relationships/hdphoto" Target="../media/hdphoto4.wdp"/><Relationship Id="rId4" Type="http://schemas.microsoft.com/office/2007/relationships/hdphoto" Target="../media/hdphoto9.wdp"/><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www.ascr.usda.gov/complaint_filing_cust.html" TargetMode="External"/><Relationship Id="rId2" Type="http://schemas.openxmlformats.org/officeDocument/2006/relationships/hyperlink" Target="http://www.ocio.usda.gov/sites/default/files/docs/2012/Complain_combined_6_8_12.pdf" TargetMode="External"/><Relationship Id="rId1" Type="http://schemas.openxmlformats.org/officeDocument/2006/relationships/slideLayout" Target="../slideLayouts/slideLayout2.xml"/><Relationship Id="rId4" Type="http://schemas.openxmlformats.org/officeDocument/2006/relationships/hyperlink" Target="mailto:program.intake@usd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842049" y="2226404"/>
            <a:ext cx="7766936" cy="1646302"/>
          </a:xfrm>
        </p:spPr>
        <p:txBody>
          <a:bodyPr/>
          <a:lstStyle/>
          <a:p>
            <a:r>
              <a:rPr lang="en-US" sz="5400" b="1" dirty="0" smtClean="0"/>
              <a:t>Breakfast Meal Pattern</a:t>
            </a:r>
            <a:endParaRPr lang="en-US" sz="5400" b="1" dirty="0"/>
          </a:p>
        </p:txBody>
      </p:sp>
    </p:spTree>
    <p:extLst>
      <p:ext uri="{BB962C8B-B14F-4D97-AF65-F5344CB8AC3E}">
        <p14:creationId xmlns:p14="http://schemas.microsoft.com/office/powerpoint/2010/main" val="521040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82288" y="478973"/>
            <a:ext cx="7978602" cy="1320800"/>
          </a:xfrm>
        </p:spPr>
        <p:txBody>
          <a:bodyPr>
            <a:normAutofit/>
          </a:bodyPr>
          <a:lstStyle/>
          <a:p>
            <a:r>
              <a:rPr lang="en-US" sz="3600" b="1" dirty="0" smtClean="0"/>
              <a:t>Fruit</a:t>
            </a:r>
            <a:endParaRPr lang="en-US" sz="3600" b="1" dirty="0"/>
          </a:p>
        </p:txBody>
      </p:sp>
      <p:sp>
        <p:nvSpPr>
          <p:cNvPr id="5" name="Content Placeholder 2"/>
          <p:cNvSpPr>
            <a:spLocks noGrp="1"/>
          </p:cNvSpPr>
          <p:nvPr>
            <p:ph idx="1"/>
          </p:nvPr>
        </p:nvSpPr>
        <p:spPr>
          <a:xfrm>
            <a:off x="534830" y="1958711"/>
            <a:ext cx="8596668" cy="3880773"/>
          </a:xfrm>
        </p:spPr>
        <p:txBody>
          <a:bodyPr>
            <a:normAutofit/>
          </a:bodyPr>
          <a:lstStyle/>
          <a:p>
            <a:r>
              <a:rPr lang="en-US" sz="2400" dirty="0" smtClean="0"/>
              <a:t>Full-strength fruit juice may be offered to meet up to </a:t>
            </a:r>
            <a:r>
              <a:rPr lang="en-US" sz="2400" b="1" u="sng" dirty="0" smtClean="0"/>
              <a:t>half</a:t>
            </a:r>
            <a:r>
              <a:rPr lang="en-US" sz="2400" dirty="0" smtClean="0"/>
              <a:t> of 				the weekly requirement</a:t>
            </a:r>
          </a:p>
          <a:p>
            <a:endParaRPr lang="en-US" sz="2400" dirty="0"/>
          </a:p>
          <a:p>
            <a:endParaRPr lang="en-US" sz="2400" dirty="0" smtClean="0"/>
          </a:p>
          <a:p>
            <a:endParaRPr lang="en-US" sz="2400" dirty="0"/>
          </a:p>
          <a:p>
            <a:r>
              <a:rPr lang="en-US" sz="2400" dirty="0" smtClean="0"/>
              <a:t>Dried fruit credits as </a:t>
            </a:r>
            <a:r>
              <a:rPr lang="en-US" sz="2400" b="1" u="sng" dirty="0" smtClean="0"/>
              <a:t>double </a:t>
            </a:r>
            <a:r>
              <a:rPr lang="en-US" sz="2400" dirty="0" smtClean="0"/>
              <a:t>the volume served</a:t>
            </a:r>
          </a:p>
          <a:p>
            <a:pPr lvl="1"/>
            <a:r>
              <a:rPr lang="en-US" sz="2200" dirty="0" smtClean="0"/>
              <a:t>e.g. ¼ cup dried cranberries = ½ cup fruit</a:t>
            </a:r>
            <a:endParaRPr lang="en-US" sz="2200" dirty="0"/>
          </a:p>
        </p:txBody>
      </p:sp>
      <p:pic>
        <p:nvPicPr>
          <p:cNvPr id="6" name="Picture 2" descr="C:\Users\rtakara\AppData\Local\Microsoft\Windows\Temporary Internet Files\Content.IE5\OB3P9Z0V\DriedCranberri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934" y="4171041"/>
            <a:ext cx="1183574" cy="1778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C:\Users\rtakara\AppData\Local\Microsoft\Windows\Temporary Internet Files\Content.IE5\DSCF27BU\timthum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8419" y="2575116"/>
            <a:ext cx="903513" cy="124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787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89165" y="538349"/>
            <a:ext cx="7978602" cy="1320800"/>
          </a:xfrm>
        </p:spPr>
        <p:txBody>
          <a:bodyPr>
            <a:normAutofit/>
          </a:bodyPr>
          <a:lstStyle/>
          <a:p>
            <a:r>
              <a:rPr lang="en-US" sz="3600" b="1" dirty="0" smtClean="0"/>
              <a:t>Grains</a:t>
            </a:r>
            <a:endParaRPr lang="en-US" sz="3600" b="1" dirty="0"/>
          </a:p>
        </p:txBody>
      </p:sp>
      <p:sp>
        <p:nvSpPr>
          <p:cNvPr id="5" name="Content Placeholder 2"/>
          <p:cNvSpPr>
            <a:spLocks noGrp="1"/>
          </p:cNvSpPr>
          <p:nvPr>
            <p:ph idx="1"/>
          </p:nvPr>
        </p:nvSpPr>
        <p:spPr>
          <a:xfrm>
            <a:off x="677334" y="1923089"/>
            <a:ext cx="8596668" cy="3880773"/>
          </a:xfrm>
        </p:spPr>
        <p:txBody>
          <a:bodyPr>
            <a:normAutofit/>
          </a:bodyPr>
          <a:lstStyle/>
          <a:p>
            <a:r>
              <a:rPr lang="en-US" sz="2800" dirty="0" smtClean="0"/>
              <a:t>All grade groups: 1 oz. eq. of grains per day</a:t>
            </a:r>
          </a:p>
          <a:p>
            <a:pPr lvl="1"/>
            <a:r>
              <a:rPr lang="en-US" sz="2400" dirty="0" smtClean="0"/>
              <a:t>K-5: 7-10 oz. eq. per week</a:t>
            </a:r>
          </a:p>
          <a:p>
            <a:pPr lvl="1"/>
            <a:r>
              <a:rPr lang="en-US" sz="2400" dirty="0" smtClean="0"/>
              <a:t>6-8: 8-10 oz. eq. per week</a:t>
            </a:r>
          </a:p>
          <a:p>
            <a:pPr lvl="1"/>
            <a:r>
              <a:rPr lang="en-US" sz="2400" dirty="0" smtClean="0"/>
              <a:t>9-12: 9-10 oz. eq. per week</a:t>
            </a:r>
            <a:endParaRPr lang="en-US" sz="2400" dirty="0"/>
          </a:p>
        </p:txBody>
      </p:sp>
      <p:sp>
        <p:nvSpPr>
          <p:cNvPr id="6" name="Content Placeholder 2"/>
          <p:cNvSpPr txBox="1">
            <a:spLocks/>
          </p:cNvSpPr>
          <p:nvPr/>
        </p:nvSpPr>
        <p:spPr>
          <a:xfrm>
            <a:off x="2967299" y="4648075"/>
            <a:ext cx="6556712" cy="1724438"/>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solidFill>
                <a:latin typeface="Arial" pitchFamily="34" charset="0"/>
                <a:ea typeface="+mn-ea"/>
                <a:cs typeface="Arial"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b="1" dirty="0" smtClean="0"/>
              <a:t>½ of grains must be whole grain-rich </a:t>
            </a:r>
          </a:p>
          <a:p>
            <a:pPr lvl="1">
              <a:lnSpc>
                <a:spcPct val="110000"/>
              </a:lnSpc>
            </a:pPr>
            <a:r>
              <a:rPr lang="en-US" sz="2400" dirty="0" smtClean="0"/>
              <a:t>Must contain at least 50% whole grains; remaining grains (if any) must be enriched</a:t>
            </a:r>
            <a:endParaRPr lang="en-US" sz="2400" dirty="0"/>
          </a:p>
        </p:txBody>
      </p:sp>
      <p:pic>
        <p:nvPicPr>
          <p:cNvPr id="7" name="Picture 3" descr="C:\Users\Derek Vidinha\AppData\Local\Microsoft\Windows\Temporary Internet Files\Content.IE5\KGOLJVL4\cere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03" y="4716319"/>
            <a:ext cx="1377410" cy="15018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erek Vidinha\AppData\Local\Microsoft\Windows\Temporary Internet Files\Content.IE5\KGOLJVL4\Muffi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343" y="2766954"/>
            <a:ext cx="1027297" cy="117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10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44782" y="526474"/>
            <a:ext cx="7978602" cy="1320800"/>
          </a:xfrm>
        </p:spPr>
        <p:txBody>
          <a:bodyPr>
            <a:normAutofit/>
          </a:bodyPr>
          <a:lstStyle/>
          <a:p>
            <a:r>
              <a:rPr lang="en-US" sz="3600" b="1" dirty="0" smtClean="0"/>
              <a:t>Meat/Meat Alternates (M/MA)</a:t>
            </a:r>
            <a:endParaRPr lang="en-US" sz="3600" b="1" dirty="0"/>
          </a:p>
        </p:txBody>
      </p:sp>
      <p:sp>
        <p:nvSpPr>
          <p:cNvPr id="5" name="Content Placeholder 2"/>
          <p:cNvSpPr>
            <a:spLocks noGrp="1"/>
          </p:cNvSpPr>
          <p:nvPr>
            <p:ph idx="1"/>
          </p:nvPr>
        </p:nvSpPr>
        <p:spPr>
          <a:xfrm>
            <a:off x="665458" y="2029962"/>
            <a:ext cx="8596668" cy="3880773"/>
          </a:xfrm>
        </p:spPr>
        <p:txBody>
          <a:bodyPr>
            <a:normAutofit/>
          </a:bodyPr>
          <a:lstStyle/>
          <a:p>
            <a:pPr>
              <a:lnSpc>
                <a:spcPct val="150000"/>
              </a:lnSpc>
            </a:pPr>
            <a:r>
              <a:rPr lang="en-US" sz="2800" dirty="0" smtClean="0"/>
              <a:t>No requirement to offer M/MA</a:t>
            </a:r>
            <a:endParaRPr lang="en-US" sz="2800" dirty="0"/>
          </a:p>
          <a:p>
            <a:pPr>
              <a:lnSpc>
                <a:spcPct val="150000"/>
              </a:lnSpc>
            </a:pPr>
            <a:r>
              <a:rPr lang="en-US" sz="2800" dirty="0" smtClean="0"/>
              <a:t>Two options when serving M/MA:</a:t>
            </a:r>
          </a:p>
          <a:p>
            <a:pPr marL="457200" lvl="1" indent="0">
              <a:lnSpc>
                <a:spcPct val="150000"/>
              </a:lnSpc>
              <a:buNone/>
            </a:pPr>
            <a:r>
              <a:rPr lang="en-US" sz="2400" dirty="0" smtClean="0"/>
              <a:t>1. May offer M/MA as an ‘extra’ food</a:t>
            </a:r>
          </a:p>
          <a:p>
            <a:pPr marL="457200" lvl="1" indent="0">
              <a:buNone/>
            </a:pPr>
            <a:r>
              <a:rPr lang="en-US" sz="2400" dirty="0" smtClean="0"/>
              <a:t>2. May offer M/MA item(s) after the 1 oz. eq. daily grain  requirement is met</a:t>
            </a:r>
          </a:p>
          <a:p>
            <a:pPr lvl="2"/>
            <a:r>
              <a:rPr lang="en-US" sz="2000" dirty="0" smtClean="0"/>
              <a:t>Example: 4 </a:t>
            </a:r>
            <a:r>
              <a:rPr lang="en-US" sz="2000" dirty="0" err="1" smtClean="0"/>
              <a:t>oz</a:t>
            </a:r>
            <a:r>
              <a:rPr lang="en-US" sz="2000" dirty="0" smtClean="0"/>
              <a:t> yogurt = 1 </a:t>
            </a:r>
            <a:r>
              <a:rPr lang="en-US" sz="2000" dirty="0" err="1" smtClean="0"/>
              <a:t>oz</a:t>
            </a:r>
            <a:r>
              <a:rPr lang="en-US" sz="2000" dirty="0" smtClean="0"/>
              <a:t> </a:t>
            </a:r>
            <a:r>
              <a:rPr lang="en-US" sz="2000" dirty="0" err="1" smtClean="0"/>
              <a:t>eq</a:t>
            </a:r>
            <a:r>
              <a:rPr lang="en-US" sz="2000" dirty="0" smtClean="0"/>
              <a:t> M/MA = credits as a 1 oz. eq. grain</a:t>
            </a:r>
          </a:p>
        </p:txBody>
      </p:sp>
      <p:pic>
        <p:nvPicPr>
          <p:cNvPr id="6" name="Picture 5" descr="C:\Users\rtakara\AppData\Local\Microsoft\Windows\Temporary Internet Files\Content.IE5\T1D5HDLN\yogu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439" y="2481942"/>
            <a:ext cx="1666076" cy="1249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282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17916" y="431471"/>
            <a:ext cx="7978602" cy="1320800"/>
          </a:xfrm>
        </p:spPr>
        <p:txBody>
          <a:bodyPr/>
          <a:lstStyle/>
          <a:p>
            <a:r>
              <a:rPr lang="en-US" b="1" dirty="0" smtClean="0"/>
              <a:t>Dietary Specifications</a:t>
            </a:r>
            <a:endParaRPr lang="en-US" b="1"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42437646"/>
              </p:ext>
            </p:extLst>
          </p:nvPr>
        </p:nvGraphicFramePr>
        <p:xfrm>
          <a:off x="439392" y="1496292"/>
          <a:ext cx="8882743" cy="4381993"/>
        </p:xfrm>
        <a:graphic>
          <a:graphicData uri="http://schemas.openxmlformats.org/drawingml/2006/table">
            <a:tbl>
              <a:tblPr firstRow="1" bandRow="1">
                <a:tableStyleId>{5C22544A-7EE6-4342-B048-85BDC9FD1C3A}</a:tableStyleId>
              </a:tblPr>
              <a:tblGrid>
                <a:gridCol w="3071602"/>
                <a:gridCol w="1992391"/>
                <a:gridCol w="1909375"/>
                <a:gridCol w="1909375"/>
              </a:tblGrid>
              <a:tr h="536571">
                <a:tc>
                  <a:txBody>
                    <a:bodyPr/>
                    <a:lstStyle/>
                    <a:p>
                      <a:r>
                        <a:rPr lang="en-US" sz="2400" dirty="0" smtClean="0"/>
                        <a:t>BREAKFAST</a:t>
                      </a:r>
                      <a:endParaRPr lang="en-US" sz="2400" dirty="0">
                        <a:latin typeface="Calibri" panose="020F0502020204030204" pitchFamily="34" charset="0"/>
                      </a:endParaRPr>
                    </a:p>
                  </a:txBody>
                  <a:tcPr/>
                </a:tc>
                <a:tc>
                  <a:txBody>
                    <a:bodyPr/>
                    <a:lstStyle/>
                    <a:p>
                      <a:pPr algn="ctr"/>
                      <a:r>
                        <a:rPr lang="en-US" sz="2400" dirty="0" smtClean="0"/>
                        <a:t>K-5</a:t>
                      </a:r>
                      <a:endParaRPr lang="en-US" sz="2400" b="1" dirty="0">
                        <a:latin typeface="Calibri" panose="020F0502020204030204" pitchFamily="34" charset="0"/>
                      </a:endParaRPr>
                    </a:p>
                  </a:txBody>
                  <a:tcPr/>
                </a:tc>
                <a:tc>
                  <a:txBody>
                    <a:bodyPr/>
                    <a:lstStyle/>
                    <a:p>
                      <a:pPr algn="ctr"/>
                      <a:r>
                        <a:rPr lang="en-US" sz="2400" dirty="0" smtClean="0"/>
                        <a:t>6-8</a:t>
                      </a:r>
                      <a:endParaRPr lang="en-US" sz="2400" b="1" dirty="0">
                        <a:latin typeface="Calibri" panose="020F0502020204030204" pitchFamily="34" charset="0"/>
                      </a:endParaRPr>
                    </a:p>
                  </a:txBody>
                  <a:tcPr/>
                </a:tc>
                <a:tc>
                  <a:txBody>
                    <a:bodyPr/>
                    <a:lstStyle/>
                    <a:p>
                      <a:pPr algn="ctr"/>
                      <a:r>
                        <a:rPr lang="en-US" sz="2400" dirty="0" smtClean="0"/>
                        <a:t>9-12</a:t>
                      </a:r>
                      <a:endParaRPr lang="en-US" sz="2400" b="1" dirty="0">
                        <a:latin typeface="Calibri" panose="020F0502020204030204" pitchFamily="34" charset="0"/>
                      </a:endParaRPr>
                    </a:p>
                  </a:txBody>
                  <a:tcPr/>
                </a:tc>
              </a:tr>
              <a:tr h="500799">
                <a:tc>
                  <a:txBody>
                    <a:bodyPr/>
                    <a:lstStyle/>
                    <a:p>
                      <a:r>
                        <a:rPr lang="en-US" sz="2100" dirty="0" smtClean="0"/>
                        <a:t>CALORIES</a:t>
                      </a:r>
                      <a:endParaRPr lang="en-US" sz="2100" b="1" dirty="0">
                        <a:latin typeface="Calibri" panose="020F0502020204030204" pitchFamily="34" charset="0"/>
                      </a:endParaRPr>
                    </a:p>
                  </a:txBody>
                  <a:tcPr anchor="ctr"/>
                </a:tc>
                <a:tc>
                  <a:txBody>
                    <a:bodyPr/>
                    <a:lstStyle/>
                    <a:p>
                      <a:pPr algn="ctr"/>
                      <a:r>
                        <a:rPr lang="en-US" sz="2200" dirty="0" smtClean="0"/>
                        <a:t>350-500</a:t>
                      </a:r>
                      <a:endParaRPr lang="en-US" sz="2200" dirty="0">
                        <a:latin typeface="Calibri" panose="020F0502020204030204" pitchFamily="34" charset="0"/>
                      </a:endParaRPr>
                    </a:p>
                  </a:txBody>
                  <a:tcPr anchor="ctr"/>
                </a:tc>
                <a:tc>
                  <a:txBody>
                    <a:bodyPr/>
                    <a:lstStyle/>
                    <a:p>
                      <a:pPr algn="ctr"/>
                      <a:r>
                        <a:rPr lang="en-US" sz="2200" dirty="0" smtClean="0"/>
                        <a:t>400-550</a:t>
                      </a:r>
                      <a:endParaRPr lang="en-US" sz="2200" dirty="0">
                        <a:latin typeface="Calibri" panose="020F0502020204030204" pitchFamily="34" charset="0"/>
                      </a:endParaRPr>
                    </a:p>
                  </a:txBody>
                  <a:tcPr anchor="ctr"/>
                </a:tc>
                <a:tc>
                  <a:txBody>
                    <a:bodyPr/>
                    <a:lstStyle/>
                    <a:p>
                      <a:pPr algn="ctr"/>
                      <a:r>
                        <a:rPr lang="en-US" sz="2200" dirty="0" smtClean="0"/>
                        <a:t>450-600</a:t>
                      </a:r>
                      <a:endParaRPr lang="en-US" sz="2200" dirty="0">
                        <a:latin typeface="Calibri" panose="020F0502020204030204" pitchFamily="34" charset="0"/>
                      </a:endParaRPr>
                    </a:p>
                  </a:txBody>
                  <a:tcPr anchor="ctr"/>
                </a:tc>
              </a:tr>
              <a:tr h="840627">
                <a:tc>
                  <a:txBody>
                    <a:bodyPr/>
                    <a:lstStyle/>
                    <a:p>
                      <a:r>
                        <a:rPr lang="en-US" sz="2100" dirty="0" smtClean="0"/>
                        <a:t>SATURATED FAT</a:t>
                      </a:r>
                    </a:p>
                    <a:p>
                      <a:r>
                        <a:rPr lang="en-US" sz="2000" dirty="0" smtClean="0"/>
                        <a:t>(% of total calories)</a:t>
                      </a:r>
                      <a:endParaRPr lang="en-US" sz="2000" dirty="0">
                        <a:latin typeface="Calibri" panose="020F0502020204030204" pitchFamily="34" charset="0"/>
                      </a:endParaRPr>
                    </a:p>
                  </a:txBody>
                  <a:tcPr anchor="ctr"/>
                </a:tc>
                <a:tc>
                  <a:txBody>
                    <a:bodyPr/>
                    <a:lstStyle/>
                    <a:p>
                      <a:pPr algn="ctr"/>
                      <a:r>
                        <a:rPr lang="en-US" sz="2200" dirty="0" smtClean="0"/>
                        <a:t>&lt; 10</a:t>
                      </a:r>
                      <a:endParaRPr lang="en-US" sz="2200" dirty="0">
                        <a:latin typeface="Calibri" panose="020F0502020204030204" pitchFamily="34" charset="0"/>
                      </a:endParaRPr>
                    </a:p>
                  </a:txBody>
                  <a:tcPr anchor="ctr"/>
                </a:tc>
                <a:tc>
                  <a:txBody>
                    <a:bodyPr/>
                    <a:lstStyle/>
                    <a:p>
                      <a:pPr algn="ctr"/>
                      <a:r>
                        <a:rPr lang="en-US" sz="2200" dirty="0" smtClean="0"/>
                        <a:t>&lt; 10</a:t>
                      </a:r>
                      <a:endParaRPr lang="en-US" sz="2200" dirty="0">
                        <a:latin typeface="Calibri" panose="020F0502020204030204" pitchFamily="34" charset="0"/>
                      </a:endParaRPr>
                    </a:p>
                  </a:txBody>
                  <a:tcPr anchor="ctr"/>
                </a:tc>
                <a:tc>
                  <a:txBody>
                    <a:bodyPr/>
                    <a:lstStyle/>
                    <a:p>
                      <a:pPr algn="ctr"/>
                      <a:r>
                        <a:rPr lang="en-US" sz="2200" dirty="0" smtClean="0"/>
                        <a:t>&lt; 10</a:t>
                      </a:r>
                      <a:endParaRPr lang="en-US" sz="2200" dirty="0">
                        <a:latin typeface="Calibri" panose="020F0502020204030204" pitchFamily="34" charset="0"/>
                      </a:endParaRPr>
                    </a:p>
                  </a:txBody>
                  <a:tcPr anchor="ctr"/>
                </a:tc>
              </a:tr>
              <a:tr h="840627">
                <a:tc>
                  <a:txBody>
                    <a:bodyPr/>
                    <a:lstStyle/>
                    <a:p>
                      <a:r>
                        <a:rPr lang="en-US" sz="2100" dirty="0" smtClean="0"/>
                        <a:t>SODIUM</a:t>
                      </a:r>
                      <a:r>
                        <a:rPr lang="en-US" sz="2100" baseline="0" dirty="0" smtClean="0"/>
                        <a:t> (mg)</a:t>
                      </a:r>
                    </a:p>
                    <a:p>
                      <a:r>
                        <a:rPr lang="en-US" sz="2000" baseline="0" dirty="0" smtClean="0"/>
                        <a:t>Target 1 </a:t>
                      </a:r>
                      <a:endParaRPr lang="en-US" sz="2000" dirty="0">
                        <a:latin typeface="Calibri" panose="020F0502020204030204" pitchFamily="34" charset="0"/>
                      </a:endParaRPr>
                    </a:p>
                  </a:txBody>
                  <a:tcPr anchor="ctr"/>
                </a:tc>
                <a:tc>
                  <a:txBody>
                    <a:bodyPr/>
                    <a:lstStyle/>
                    <a:p>
                      <a:pPr algn="ctr"/>
                      <a:r>
                        <a:rPr lang="en-US" sz="2200" dirty="0" smtClean="0"/>
                        <a:t>≤ 540</a:t>
                      </a:r>
                      <a:endParaRPr lang="en-US" sz="2200" dirty="0">
                        <a:latin typeface="Calibri" panose="020F0502020204030204" pitchFamily="34" charset="0"/>
                      </a:endParaRPr>
                    </a:p>
                  </a:txBody>
                  <a:tcPr anchor="ctr"/>
                </a:tc>
                <a:tc>
                  <a:txBody>
                    <a:bodyPr/>
                    <a:lstStyle/>
                    <a:p>
                      <a:pPr algn="ctr"/>
                      <a:r>
                        <a:rPr lang="en-US" sz="2200" dirty="0" smtClean="0"/>
                        <a:t>≤ 600</a:t>
                      </a:r>
                      <a:endParaRPr lang="en-US" sz="2200" dirty="0">
                        <a:latin typeface="Calibri" panose="020F0502020204030204" pitchFamily="34" charset="0"/>
                      </a:endParaRPr>
                    </a:p>
                  </a:txBody>
                  <a:tcPr anchor="ctr"/>
                </a:tc>
                <a:tc>
                  <a:txBody>
                    <a:bodyPr/>
                    <a:lstStyle/>
                    <a:p>
                      <a:pPr algn="ctr"/>
                      <a:r>
                        <a:rPr lang="en-US" sz="2200" dirty="0" smtClean="0"/>
                        <a:t>≤ 640</a:t>
                      </a:r>
                      <a:endParaRPr lang="en-US" sz="2200" dirty="0">
                        <a:latin typeface="Calibri" panose="020F0502020204030204" pitchFamily="34" charset="0"/>
                      </a:endParaRPr>
                    </a:p>
                  </a:txBody>
                  <a:tcPr anchor="ctr"/>
                </a:tc>
              </a:tr>
              <a:tr h="840627">
                <a:tc>
                  <a:txBody>
                    <a:bodyPr/>
                    <a:lstStyle/>
                    <a:p>
                      <a:r>
                        <a:rPr lang="en-US" sz="2100" dirty="0" smtClean="0"/>
                        <a:t>SODIUM (mg)</a:t>
                      </a:r>
                    </a:p>
                    <a:p>
                      <a:r>
                        <a:rPr lang="en-US" sz="2000" dirty="0" smtClean="0"/>
                        <a:t>Target 2 – By SY 2024-25</a:t>
                      </a:r>
                      <a:endParaRPr lang="en-US" sz="2400" b="0" dirty="0">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u="none" strike="noStrike" kern="1200" cap="none" spc="0" normalizeH="0" baseline="0" noProof="0" dirty="0" smtClean="0">
                          <a:ln>
                            <a:noFill/>
                          </a:ln>
                          <a:effectLst/>
                          <a:uLnTx/>
                          <a:uFillTx/>
                        </a:rPr>
                        <a:t>≤ 485</a:t>
                      </a:r>
                      <a:endParaRPr kumimoji="0" lang="en-US" sz="2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u="none" strike="noStrike" kern="1200" cap="none" spc="0" normalizeH="0" baseline="0" noProof="0" dirty="0" smtClean="0">
                          <a:ln>
                            <a:noFill/>
                          </a:ln>
                          <a:effectLst/>
                          <a:uLnTx/>
                          <a:uFillTx/>
                        </a:rPr>
                        <a:t>≤ 535</a:t>
                      </a:r>
                      <a:endParaRPr kumimoji="0" lang="en-US" sz="2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u="none" strike="noStrike" kern="1200" cap="none" spc="0" normalizeH="0" baseline="0" noProof="0" dirty="0" smtClean="0">
                          <a:ln>
                            <a:noFill/>
                          </a:ln>
                          <a:effectLst/>
                          <a:uLnTx/>
                          <a:uFillTx/>
                        </a:rPr>
                        <a:t>≤ 570</a:t>
                      </a:r>
                      <a:endParaRPr kumimoji="0" lang="en-US" sz="2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anchor="ctr"/>
                </a:tc>
              </a:tr>
              <a:tr h="822742">
                <a:tc>
                  <a:txBody>
                    <a:bodyPr/>
                    <a:lstStyle/>
                    <a:p>
                      <a:r>
                        <a:rPr lang="en-US" sz="2100" dirty="0" smtClean="0"/>
                        <a:t>TRANS</a:t>
                      </a:r>
                      <a:r>
                        <a:rPr lang="en-US" sz="2100" baseline="0" dirty="0" smtClean="0"/>
                        <a:t> FAT</a:t>
                      </a:r>
                      <a:endParaRPr lang="en-US" sz="2100" b="1" dirty="0">
                        <a:latin typeface="Calibri" panose="020F0502020204030204" pitchFamily="34" charset="0"/>
                      </a:endParaRPr>
                    </a:p>
                  </a:txBody>
                  <a:tcPr anchor="ct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u="none" strike="noStrike" kern="1200" cap="none" spc="0" normalizeH="0" baseline="0" noProof="0" dirty="0" smtClean="0">
                          <a:ln>
                            <a:noFill/>
                          </a:ln>
                          <a:effectLst/>
                          <a:uLnTx/>
                          <a:uFillTx/>
                        </a:rPr>
                        <a:t>Nutrition label or manufacturer specification must indicate </a:t>
                      </a:r>
                      <a:r>
                        <a:rPr kumimoji="0" lang="en-US" altLang="en-US" sz="2000" u="sng" strike="noStrike" kern="1200" cap="none" spc="0" normalizeH="0" baseline="0" noProof="0" dirty="0" smtClean="0">
                          <a:ln>
                            <a:noFill/>
                          </a:ln>
                          <a:effectLst/>
                          <a:uLnTx/>
                          <a:uFillTx/>
                        </a:rPr>
                        <a:t>zero</a:t>
                      </a:r>
                      <a:r>
                        <a:rPr kumimoji="0" lang="en-US" altLang="en-US" sz="2000" u="none" strike="noStrike" kern="1200" cap="none" spc="0" normalizeH="0" baseline="0" noProof="0" dirty="0" smtClean="0">
                          <a:ln>
                            <a:noFill/>
                          </a:ln>
                          <a:effectLst/>
                          <a:uLnTx/>
                          <a:uFillTx/>
                        </a:rPr>
                        <a:t> grams of trans fat per serving</a:t>
                      </a:r>
                      <a:endParaRPr kumimoji="0" lang="en-US" altLang="en-US" sz="2000" b="0" i="0" u="none" strike="noStrike" kern="1200" cap="none" spc="0" normalizeH="0" baseline="0" noProof="0" dirty="0" smtClean="0">
                        <a:ln>
                          <a:noFill/>
                        </a:ln>
                        <a:solidFill>
                          <a:srgbClr val="000000"/>
                        </a:solidFill>
                        <a:effectLst/>
                        <a:uLnTx/>
                        <a:uFillTx/>
                        <a:latin typeface="Calibri" pitchFamily="34" charset="0"/>
                        <a:ea typeface="Calibri" pitchFamily="34" charset="0"/>
                        <a:cs typeface="Calibri" pitchFamily="34" charset="0"/>
                      </a:endParaRPr>
                    </a:p>
                  </a:txBody>
                  <a:tcPr anchor="ctr"/>
                </a:tc>
                <a:tc hMerge="1">
                  <a:txBody>
                    <a:bodyPr/>
                    <a:lstStyle/>
                    <a:p>
                      <a:pPr algn="ctr"/>
                      <a:endParaRPr lang="en-US" sz="2000" dirty="0">
                        <a:latin typeface="Calibri" panose="020F0502020204030204" pitchFamily="34" charset="0"/>
                      </a:endParaRPr>
                    </a:p>
                  </a:txBody>
                  <a:tcPr anchor="ctr"/>
                </a:tc>
                <a:tc hMerge="1">
                  <a:txBody>
                    <a:bodyPr/>
                    <a:lstStyle/>
                    <a:p>
                      <a:pPr algn="ctr"/>
                      <a:endParaRPr lang="en-US" sz="2000" dirty="0">
                        <a:latin typeface="Calibri" panose="020F0502020204030204" pitchFamily="34" charset="0"/>
                      </a:endParaRPr>
                    </a:p>
                  </a:txBody>
                  <a:tcPr anchor="ctr"/>
                </a:tc>
              </a:tr>
            </a:tbl>
          </a:graphicData>
        </a:graphic>
      </p:graphicFrame>
    </p:spTree>
    <p:extLst>
      <p:ext uri="{BB962C8B-B14F-4D97-AF65-F5344CB8AC3E}">
        <p14:creationId xmlns:p14="http://schemas.microsoft.com/office/powerpoint/2010/main" val="303014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11036" y="502723"/>
            <a:ext cx="7978602" cy="1320800"/>
          </a:xfrm>
        </p:spPr>
        <p:txBody>
          <a:bodyPr/>
          <a:lstStyle/>
          <a:p>
            <a:r>
              <a:rPr lang="en-US" b="1" dirty="0" smtClean="0"/>
              <a:t>Breakfast Outreach</a:t>
            </a:r>
            <a:endParaRPr lang="en-US" b="1" dirty="0"/>
          </a:p>
        </p:txBody>
      </p:sp>
      <p:sp>
        <p:nvSpPr>
          <p:cNvPr id="5" name="Content Placeholder 2"/>
          <p:cNvSpPr>
            <a:spLocks noGrp="1"/>
          </p:cNvSpPr>
          <p:nvPr>
            <p:ph idx="1"/>
          </p:nvPr>
        </p:nvSpPr>
        <p:spPr>
          <a:xfrm>
            <a:off x="617958" y="1828080"/>
            <a:ext cx="8596668" cy="3880773"/>
          </a:xfrm>
        </p:spPr>
        <p:txBody>
          <a:bodyPr>
            <a:normAutofit/>
          </a:bodyPr>
          <a:lstStyle/>
          <a:p>
            <a:r>
              <a:rPr lang="en-US" sz="2800" dirty="0" smtClean="0"/>
              <a:t>Required!  Will be checked during Administrative Review (AR)</a:t>
            </a:r>
          </a:p>
          <a:p>
            <a:pPr lvl="1"/>
            <a:r>
              <a:rPr lang="en-US" sz="2400" dirty="0" smtClean="0"/>
              <a:t>Maintain documentation</a:t>
            </a:r>
          </a:p>
          <a:p>
            <a:pPr marL="0" indent="0">
              <a:buNone/>
            </a:pPr>
            <a:endParaRPr lang="en-US" sz="2800" dirty="0"/>
          </a:p>
          <a:p>
            <a:r>
              <a:rPr lang="en-US" sz="2800" dirty="0" smtClean="0"/>
              <a:t>Must inform families of availability of breakfast</a:t>
            </a:r>
          </a:p>
          <a:p>
            <a:pPr lvl="1"/>
            <a:r>
              <a:rPr lang="en-US" sz="2400" dirty="0" smtClean="0"/>
              <a:t>Prior to or at the beginning of the school year</a:t>
            </a:r>
            <a:endParaRPr lang="en-US" sz="2400" dirty="0"/>
          </a:p>
          <a:p>
            <a:pPr lvl="1"/>
            <a:r>
              <a:rPr lang="en-US" sz="2400" dirty="0" smtClean="0"/>
              <a:t>Multiple times throughout the school year</a:t>
            </a:r>
          </a:p>
        </p:txBody>
      </p:sp>
    </p:spTree>
    <p:extLst>
      <p:ext uri="{BB962C8B-B14F-4D97-AF65-F5344CB8AC3E}">
        <p14:creationId xmlns:p14="http://schemas.microsoft.com/office/powerpoint/2010/main" val="2124922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87286" y="514597"/>
            <a:ext cx="7978602" cy="1320800"/>
          </a:xfrm>
        </p:spPr>
        <p:txBody>
          <a:bodyPr/>
          <a:lstStyle/>
          <a:p>
            <a:r>
              <a:rPr lang="en-US" b="1" dirty="0" smtClean="0"/>
              <a:t>Breakfast Signage</a:t>
            </a:r>
            <a:endParaRPr lang="en-US" b="1" dirty="0"/>
          </a:p>
        </p:txBody>
      </p:sp>
      <p:sp>
        <p:nvSpPr>
          <p:cNvPr id="5" name="Content Placeholder 2"/>
          <p:cNvSpPr txBox="1">
            <a:spLocks/>
          </p:cNvSpPr>
          <p:nvPr/>
        </p:nvSpPr>
        <p:spPr>
          <a:xfrm>
            <a:off x="544727" y="1897358"/>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solidFill>
                <a:latin typeface="Arial" pitchFamily="34" charset="0"/>
                <a:ea typeface="+mn-ea"/>
                <a:cs typeface="Arial"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r>
              <a:rPr lang="en-US" sz="2800" dirty="0" smtClean="0"/>
              <a:t>Menu must be posted at beginning of service line</a:t>
            </a:r>
          </a:p>
          <a:p>
            <a:r>
              <a:rPr lang="en-US" sz="2800" dirty="0" smtClean="0"/>
              <a:t>If operating OVS, a sign depicting daily reimbursable meal </a:t>
            </a:r>
          </a:p>
          <a:p>
            <a:endParaRPr lang="en-US" sz="2400" dirty="0"/>
          </a:p>
        </p:txBody>
      </p:sp>
      <p:sp>
        <p:nvSpPr>
          <p:cNvPr id="6" name="Content Placeholder 2"/>
          <p:cNvSpPr>
            <a:spLocks noGrp="1"/>
          </p:cNvSpPr>
          <p:nvPr>
            <p:ph idx="1"/>
          </p:nvPr>
        </p:nvSpPr>
        <p:spPr>
          <a:xfrm>
            <a:off x="3847604" y="4061972"/>
            <a:ext cx="6077120" cy="2379774"/>
          </a:xfrm>
        </p:spPr>
        <p:txBody>
          <a:bodyPr>
            <a:normAutofit/>
          </a:bodyPr>
          <a:lstStyle/>
          <a:p>
            <a:r>
              <a:rPr lang="en-US" sz="2800" dirty="0" smtClean="0"/>
              <a:t>For example, posting signage indicating what a reimbursable meal looks like for the day’s menu</a:t>
            </a:r>
            <a:endParaRPr lang="en-US" sz="2400" dirty="0"/>
          </a:p>
        </p:txBody>
      </p:sp>
      <p:pic>
        <p:nvPicPr>
          <p:cNvPr id="7" name="Picture 5" descr="C:\Users\Derek Vidinha\AppData\Local\Microsoft\Windows\Temporary Internet Files\Content.IE5\KGOLJVL4\menu-35644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440" y="4049486"/>
            <a:ext cx="2493404" cy="2255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94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6015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44783" y="490847"/>
            <a:ext cx="7978602" cy="1320800"/>
          </a:xfrm>
        </p:spPr>
        <p:txBody>
          <a:bodyPr/>
          <a:lstStyle/>
          <a:p>
            <a:r>
              <a:rPr lang="en-US" b="1" dirty="0" smtClean="0"/>
              <a:t>Breakfast Activity - Helpful Hints</a:t>
            </a:r>
            <a:endParaRPr lang="en-US" b="1" dirty="0"/>
          </a:p>
        </p:txBody>
      </p:sp>
      <p:sp>
        <p:nvSpPr>
          <p:cNvPr id="5" name="Content Placeholder 2"/>
          <p:cNvSpPr>
            <a:spLocks noGrp="1"/>
          </p:cNvSpPr>
          <p:nvPr>
            <p:ph idx="1"/>
          </p:nvPr>
        </p:nvSpPr>
        <p:spPr>
          <a:xfrm>
            <a:off x="677333" y="1721923"/>
            <a:ext cx="9036683" cy="4702628"/>
          </a:xfrm>
        </p:spPr>
        <p:txBody>
          <a:bodyPr>
            <a:noAutofit/>
          </a:bodyPr>
          <a:lstStyle/>
          <a:p>
            <a:r>
              <a:rPr lang="en-US" sz="2000" dirty="0" smtClean="0"/>
              <a:t>Pay attention to grade group!</a:t>
            </a:r>
          </a:p>
          <a:p>
            <a:r>
              <a:rPr lang="en-US" sz="2000" dirty="0" smtClean="0"/>
              <a:t>Milk</a:t>
            </a:r>
          </a:p>
          <a:p>
            <a:pPr lvl="1"/>
            <a:r>
              <a:rPr lang="en-US" sz="1800" dirty="0" smtClean="0"/>
              <a:t>Must have at least 2 varieties</a:t>
            </a:r>
          </a:p>
          <a:p>
            <a:pPr lvl="1"/>
            <a:r>
              <a:rPr lang="en-US" sz="1800" dirty="0" smtClean="0"/>
              <a:t>All grade groups require 1 cup</a:t>
            </a:r>
          </a:p>
          <a:p>
            <a:r>
              <a:rPr lang="en-US" sz="2000" dirty="0" smtClean="0"/>
              <a:t>Fruit</a:t>
            </a:r>
          </a:p>
          <a:p>
            <a:pPr lvl="1"/>
            <a:r>
              <a:rPr lang="en-US" sz="1800" dirty="0" smtClean="0"/>
              <a:t>Dried fruit credits @ double volume served</a:t>
            </a:r>
          </a:p>
          <a:p>
            <a:pPr lvl="1"/>
            <a:r>
              <a:rPr lang="en-US" sz="1800" dirty="0" smtClean="0"/>
              <a:t>All grade groups require at least 1 cup per day</a:t>
            </a:r>
          </a:p>
          <a:p>
            <a:r>
              <a:rPr lang="en-US" sz="2000" dirty="0" smtClean="0"/>
              <a:t>Crediting Grains</a:t>
            </a:r>
          </a:p>
          <a:p>
            <a:pPr lvl="1"/>
            <a:r>
              <a:rPr lang="en-US" sz="1800" dirty="0" smtClean="0"/>
              <a:t>Is it whole grain-rich?</a:t>
            </a:r>
          </a:p>
          <a:p>
            <a:pPr lvl="1"/>
            <a:r>
              <a:rPr lang="en-US" sz="1800" dirty="0" smtClean="0"/>
              <a:t>Exhibit A</a:t>
            </a:r>
          </a:p>
          <a:p>
            <a:pPr lvl="1"/>
            <a:r>
              <a:rPr lang="en-US" sz="1800" dirty="0" smtClean="0"/>
              <a:t>Remember: Meat/Meat Alternate credit as grain</a:t>
            </a:r>
          </a:p>
          <a:p>
            <a:pPr marL="457200" lvl="1" indent="0">
              <a:buNone/>
            </a:pPr>
            <a:endParaRPr lang="en-US" sz="1800" dirty="0" smtClean="0"/>
          </a:p>
        </p:txBody>
      </p:sp>
      <p:pic>
        <p:nvPicPr>
          <p:cNvPr id="6" name="Picture 2" descr="C:\Users\Derek Vidinha\AppData\Local\Microsoft\Windows\Temporary Internet Files\Content.IE5\Z178E2N6\tip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331" y="1662545"/>
            <a:ext cx="1636572" cy="172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70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80408" y="526473"/>
            <a:ext cx="7978602" cy="1320800"/>
          </a:xfrm>
        </p:spPr>
        <p:txBody>
          <a:bodyPr/>
          <a:lstStyle/>
          <a:p>
            <a:r>
              <a:rPr lang="en-US" b="1" dirty="0" smtClean="0"/>
              <a:t>Breakfast Activity – Is It Reimbursable?</a:t>
            </a:r>
            <a:endParaRPr lang="en-US" b="1" dirty="0"/>
          </a:p>
        </p:txBody>
      </p:sp>
      <p:sp>
        <p:nvSpPr>
          <p:cNvPr id="5" name="Content Placeholder 2"/>
          <p:cNvSpPr>
            <a:spLocks noGrp="1"/>
          </p:cNvSpPr>
          <p:nvPr>
            <p:ph idx="1"/>
          </p:nvPr>
        </p:nvSpPr>
        <p:spPr>
          <a:xfrm>
            <a:off x="641708" y="2006214"/>
            <a:ext cx="8596668" cy="3880773"/>
          </a:xfrm>
        </p:spPr>
        <p:txBody>
          <a:bodyPr>
            <a:normAutofit/>
          </a:bodyPr>
          <a:lstStyle/>
          <a:p>
            <a:pPr marL="0" indent="0">
              <a:buNone/>
            </a:pPr>
            <a:r>
              <a:rPr lang="en-US" sz="2400" b="1" dirty="0" smtClean="0"/>
              <a:t>Breakfast Menu #1 – Grades K-8</a:t>
            </a:r>
          </a:p>
          <a:p>
            <a:pPr marL="0" indent="0">
              <a:buNone/>
            </a:pPr>
            <a:r>
              <a:rPr lang="en-US" sz="2400" dirty="0" smtClean="0"/>
              <a:t>Whole grain-rich cereal, 1 box (0.9 oz.)</a:t>
            </a:r>
          </a:p>
          <a:p>
            <a:pPr marL="0" indent="0">
              <a:buNone/>
            </a:pPr>
            <a:r>
              <a:rPr lang="en-US" sz="2400" dirty="0" smtClean="0"/>
              <a:t>100% orange juice, ½ cup</a:t>
            </a:r>
          </a:p>
          <a:p>
            <a:pPr marL="0" indent="0">
              <a:buNone/>
            </a:pPr>
            <a:r>
              <a:rPr lang="en-US" sz="2400" dirty="0" smtClean="0"/>
              <a:t>Raisins, ¼ cup</a:t>
            </a:r>
          </a:p>
          <a:p>
            <a:pPr marL="0" indent="0">
              <a:buNone/>
            </a:pPr>
            <a:r>
              <a:rPr lang="en-US" sz="2400" dirty="0" smtClean="0"/>
              <a:t>Choice of 1% unflavored or fat-free chocolate milk, 1 cup</a:t>
            </a:r>
            <a:endParaRPr lang="en-US" sz="2400" dirty="0"/>
          </a:p>
        </p:txBody>
      </p:sp>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132983" y="4854038"/>
            <a:ext cx="11620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2719202" y="4564826"/>
            <a:ext cx="14097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787178" y="4868882"/>
            <a:ext cx="1824563" cy="142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9">
            <a:extLst>
              <a:ext uri="{BEBA8EAE-BF5A-486C-A8C5-ECC9F3942E4B}">
                <a14:imgProps xmlns:a14="http://schemas.microsoft.com/office/drawing/2010/main">
                  <a14:imgLayer r:embed="rId10">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8400413" y="5013796"/>
            <a:ext cx="1104759" cy="1134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11">
            <a:extLst>
              <a:ext uri="{BEBA8EAE-BF5A-486C-A8C5-ECC9F3942E4B}">
                <a14:imgProps xmlns:a14="http://schemas.microsoft.com/office/drawing/2010/main">
                  <a14:imgLayer r:embed="rId12">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7354178" y="5013796"/>
            <a:ext cx="711575" cy="123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378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97280" y="562099"/>
            <a:ext cx="7978602" cy="1320800"/>
          </a:xfrm>
        </p:spPr>
        <p:txBody>
          <a:bodyPr/>
          <a:lstStyle/>
          <a:p>
            <a:r>
              <a:rPr lang="en-US" b="1" dirty="0" smtClean="0"/>
              <a:t>Breakfast Activity – Is It Reimbursable?</a:t>
            </a:r>
            <a:endParaRPr lang="en-US" b="1" dirty="0"/>
          </a:p>
        </p:txBody>
      </p:sp>
      <p:sp>
        <p:nvSpPr>
          <p:cNvPr id="5" name="Content Placeholder 2"/>
          <p:cNvSpPr>
            <a:spLocks noGrp="1"/>
          </p:cNvSpPr>
          <p:nvPr>
            <p:ph idx="1"/>
          </p:nvPr>
        </p:nvSpPr>
        <p:spPr>
          <a:xfrm>
            <a:off x="819838" y="1982464"/>
            <a:ext cx="8596668" cy="3880773"/>
          </a:xfrm>
        </p:spPr>
        <p:txBody>
          <a:bodyPr>
            <a:normAutofit/>
          </a:bodyPr>
          <a:lstStyle/>
          <a:p>
            <a:pPr marL="0" indent="0">
              <a:buNone/>
            </a:pPr>
            <a:r>
              <a:rPr lang="en-US" sz="2400" b="1" dirty="0" smtClean="0"/>
              <a:t>Breakfast Menu #2 – Grades 9-12</a:t>
            </a:r>
          </a:p>
          <a:p>
            <a:pPr marL="0" indent="0">
              <a:buNone/>
            </a:pPr>
            <a:r>
              <a:rPr lang="en-US" sz="2400" dirty="0" smtClean="0"/>
              <a:t>Whole wheat </a:t>
            </a:r>
            <a:r>
              <a:rPr lang="en-US" sz="2400" dirty="0" err="1" smtClean="0"/>
              <a:t>french</a:t>
            </a:r>
            <a:r>
              <a:rPr lang="en-US" sz="2400" dirty="0" smtClean="0"/>
              <a:t> toast, 1 slice (1 </a:t>
            </a:r>
            <a:r>
              <a:rPr lang="en-US" sz="2400" dirty="0" err="1" smtClean="0"/>
              <a:t>oz</a:t>
            </a:r>
            <a:r>
              <a:rPr lang="en-US" sz="2400" dirty="0" smtClean="0"/>
              <a:t> </a:t>
            </a:r>
            <a:r>
              <a:rPr lang="en-US" sz="2400" dirty="0" err="1" smtClean="0"/>
              <a:t>eq</a:t>
            </a:r>
            <a:r>
              <a:rPr lang="en-US" sz="2400" dirty="0" smtClean="0"/>
              <a:t> grain and 1 </a:t>
            </a:r>
            <a:r>
              <a:rPr lang="en-US" sz="2400" dirty="0" err="1" smtClean="0"/>
              <a:t>oz</a:t>
            </a:r>
            <a:r>
              <a:rPr lang="en-US" sz="2400" dirty="0" smtClean="0"/>
              <a:t> </a:t>
            </a:r>
            <a:r>
              <a:rPr lang="en-US" sz="2400" dirty="0" err="1" smtClean="0"/>
              <a:t>eq</a:t>
            </a:r>
            <a:r>
              <a:rPr lang="en-US" sz="2400" dirty="0" smtClean="0"/>
              <a:t> meat/meat alternate</a:t>
            </a:r>
          </a:p>
          <a:p>
            <a:pPr marL="0" indent="0">
              <a:buNone/>
            </a:pPr>
            <a:r>
              <a:rPr lang="en-US" sz="2400" dirty="0" smtClean="0"/>
              <a:t>Orange, whole ½ cup</a:t>
            </a:r>
            <a:endParaRPr lang="en-US" sz="2400" dirty="0"/>
          </a:p>
          <a:p>
            <a:pPr marL="0" indent="0">
              <a:buNone/>
            </a:pPr>
            <a:r>
              <a:rPr lang="en-US" sz="2400" dirty="0" smtClean="0"/>
              <a:t>Choice of 1% unflavored or fat-free chocolate milk, 1 cup</a:t>
            </a:r>
            <a:endParaRPr lang="en-US" sz="2400" dirty="0"/>
          </a:p>
        </p:txBody>
      </p:sp>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13782" y="4732316"/>
            <a:ext cx="169545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26500" y="4960916"/>
            <a:ext cx="215265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7">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7260275" y="4865666"/>
            <a:ext cx="142875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9">
            <a:extLst>
              <a:ext uri="{BEBA8EAE-BF5A-486C-A8C5-ECC9F3942E4B}">
                <a14:imgProps xmlns:a14="http://schemas.microsoft.com/office/drawing/2010/main">
                  <a14:imgLayer r:embed="rId10">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6274130" y="4694216"/>
            <a:ext cx="94297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43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39784" y="692728"/>
            <a:ext cx="7978602" cy="1320800"/>
          </a:xfrm>
        </p:spPr>
        <p:txBody>
          <a:bodyPr>
            <a:normAutofit/>
          </a:bodyPr>
          <a:lstStyle/>
          <a:p>
            <a:r>
              <a:rPr lang="en-US" sz="3600" b="1" dirty="0" smtClean="0"/>
              <a:t>What is a Reimbursable Meal?</a:t>
            </a:r>
            <a:endParaRPr lang="en-US" sz="3600" b="1" dirty="0"/>
          </a:p>
        </p:txBody>
      </p:sp>
      <p:sp>
        <p:nvSpPr>
          <p:cNvPr id="5" name="Content Placeholder 2"/>
          <p:cNvSpPr>
            <a:spLocks noGrp="1"/>
          </p:cNvSpPr>
          <p:nvPr>
            <p:ph idx="1"/>
          </p:nvPr>
        </p:nvSpPr>
        <p:spPr>
          <a:xfrm>
            <a:off x="677334" y="2160589"/>
            <a:ext cx="8596668" cy="3880773"/>
          </a:xfrm>
        </p:spPr>
        <p:txBody>
          <a:bodyPr/>
          <a:lstStyle/>
          <a:p>
            <a:r>
              <a:rPr lang="en-US" sz="2800" dirty="0" smtClean="0"/>
              <a:t>Follows </a:t>
            </a:r>
            <a:r>
              <a:rPr lang="en-US" sz="2800" dirty="0"/>
              <a:t>all of the federal requirements to be claimed for reimbursement. </a:t>
            </a:r>
            <a:endParaRPr lang="en-US" sz="2800" dirty="0" smtClean="0"/>
          </a:p>
          <a:p>
            <a:r>
              <a:rPr lang="en-US" sz="2800" dirty="0" smtClean="0"/>
              <a:t>Contains all </a:t>
            </a:r>
            <a:r>
              <a:rPr lang="en-US" sz="2800" dirty="0"/>
              <a:t>of the </a:t>
            </a:r>
            <a:r>
              <a:rPr lang="en-US" sz="2800" dirty="0" smtClean="0"/>
              <a:t>required meal components and specified quantities and meets the </a:t>
            </a:r>
            <a:r>
              <a:rPr lang="en-US" sz="2800" dirty="0"/>
              <a:t>dietary </a:t>
            </a:r>
            <a:r>
              <a:rPr lang="en-US" sz="2800" dirty="0" smtClean="0"/>
              <a:t>specifications</a:t>
            </a:r>
            <a:endParaRPr lang="en-US" sz="2800" dirty="0"/>
          </a:p>
          <a:p>
            <a:pPr marL="0" indent="0">
              <a:buNone/>
            </a:pPr>
            <a:endParaRPr lang="en-US" dirty="0"/>
          </a:p>
        </p:txBody>
      </p:sp>
      <p:pic>
        <p:nvPicPr>
          <p:cNvPr id="6" name="Picture 5" descr="C:\Users\rtakara\AppData\Local\Microsoft\Windows\Temporary Internet Files\Content.IE5\DSCF27BU\my-plate-healthy-foods-balanced-meal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006" y="4441372"/>
            <a:ext cx="2304519" cy="204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405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56657" y="573974"/>
            <a:ext cx="7978602" cy="1320800"/>
          </a:xfrm>
        </p:spPr>
        <p:txBody>
          <a:bodyPr/>
          <a:lstStyle/>
          <a:p>
            <a:r>
              <a:rPr lang="en-US" b="1" dirty="0" smtClean="0"/>
              <a:t>Breakfast Activity – Is It Reimbursable?</a:t>
            </a:r>
            <a:endParaRPr lang="en-US" b="1" dirty="0"/>
          </a:p>
        </p:txBody>
      </p:sp>
      <p:sp>
        <p:nvSpPr>
          <p:cNvPr id="5" name="Content Placeholder 2"/>
          <p:cNvSpPr>
            <a:spLocks noGrp="1"/>
          </p:cNvSpPr>
          <p:nvPr>
            <p:ph idx="1"/>
          </p:nvPr>
        </p:nvSpPr>
        <p:spPr>
          <a:xfrm>
            <a:off x="653583" y="1658071"/>
            <a:ext cx="8596668" cy="3880773"/>
          </a:xfrm>
        </p:spPr>
        <p:txBody>
          <a:bodyPr>
            <a:normAutofit/>
          </a:bodyPr>
          <a:lstStyle/>
          <a:p>
            <a:pPr marL="0" indent="0">
              <a:buNone/>
            </a:pPr>
            <a:r>
              <a:rPr lang="en-US" sz="2400" b="1" dirty="0" smtClean="0"/>
              <a:t>Breakfast Menu #3 – Grades K-12</a:t>
            </a:r>
          </a:p>
          <a:p>
            <a:pPr marL="0" indent="0">
              <a:buNone/>
            </a:pPr>
            <a:r>
              <a:rPr lang="en-US" sz="2400" dirty="0" smtClean="0"/>
              <a:t>Brown Rice, ½ cup</a:t>
            </a:r>
          </a:p>
          <a:p>
            <a:pPr marL="0" indent="0">
              <a:buNone/>
            </a:pPr>
            <a:r>
              <a:rPr lang="en-US" sz="2400" dirty="0" smtClean="0"/>
              <a:t>Turkey sausage patty, 1 each (1 </a:t>
            </a:r>
            <a:r>
              <a:rPr lang="en-US" sz="2400" dirty="0" err="1" smtClean="0"/>
              <a:t>oz</a:t>
            </a:r>
            <a:r>
              <a:rPr lang="en-US" sz="2400" dirty="0" smtClean="0"/>
              <a:t> </a:t>
            </a:r>
            <a:r>
              <a:rPr lang="en-US" sz="2400" dirty="0" err="1" smtClean="0"/>
              <a:t>eq</a:t>
            </a:r>
            <a:r>
              <a:rPr lang="en-US" sz="2400" dirty="0" smtClean="0"/>
              <a:t> meat/meat alternate)</a:t>
            </a:r>
            <a:endParaRPr lang="en-US" sz="2400" dirty="0"/>
          </a:p>
          <a:p>
            <a:pPr marL="0" indent="0">
              <a:buNone/>
            </a:pPr>
            <a:r>
              <a:rPr lang="en-US" sz="2400" dirty="0" smtClean="0"/>
              <a:t>Sliced peaches, ½ cup</a:t>
            </a:r>
          </a:p>
          <a:p>
            <a:pPr marL="0" indent="0">
              <a:buNone/>
            </a:pPr>
            <a:r>
              <a:rPr lang="en-US" sz="2400" dirty="0" smtClean="0"/>
              <a:t>Pineapple, ½ cup</a:t>
            </a:r>
          </a:p>
          <a:p>
            <a:pPr marL="0" indent="0">
              <a:buNone/>
            </a:pPr>
            <a:r>
              <a:rPr lang="en-US" sz="2400" dirty="0" smtClean="0"/>
              <a:t>Strawberries, ½ cup</a:t>
            </a:r>
          </a:p>
          <a:p>
            <a:pPr marL="0" indent="0">
              <a:buNone/>
            </a:pPr>
            <a:r>
              <a:rPr lang="en-US" sz="2400" dirty="0" smtClean="0"/>
              <a:t>Choice of 1% unflavored or fat-free flavored milk, 1 cup</a:t>
            </a:r>
            <a:endParaRPr lang="en-US" sz="2400" dirty="0"/>
          </a:p>
        </p:txBody>
      </p:sp>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80816" y="5681344"/>
            <a:ext cx="1042987" cy="995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8091" y="5869108"/>
            <a:ext cx="1006520" cy="808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Users\Derek Vidinha\AppData\Local\Microsoft\Windows\Temporary Internet Files\Content.IE5\G91X6GJ6\strawberries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0856" y="5304717"/>
            <a:ext cx="974520" cy="6492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9491" y="5953991"/>
            <a:ext cx="950643" cy="785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descr="C:\Users\Derek Vidinha\AppData\Local\Microsoft\Windows\Temporary Internet Files\Content.IE5\O3A4YJAV\rice_THUMB[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5974" y="5636158"/>
            <a:ext cx="1041070" cy="10410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a:blip r:embed="rId9">
            <a:extLst>
              <a:ext uri="{BEBA8EAE-BF5A-486C-A8C5-ECC9F3942E4B}">
                <a14:imgProps xmlns:a14="http://schemas.microsoft.com/office/drawing/2010/main">
                  <a14:imgLayer r:embed="rId10">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6846921" y="5789139"/>
            <a:ext cx="812664" cy="834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11">
            <a:extLst>
              <a:ext uri="{BEBA8EAE-BF5A-486C-A8C5-ECC9F3942E4B}">
                <a14:imgProps xmlns:a14="http://schemas.microsoft.com/office/drawing/2010/main">
                  <a14:imgLayer r:embed="rId12">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7776131" y="5681344"/>
            <a:ext cx="580936" cy="1009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3382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73529" y="609600"/>
            <a:ext cx="7978602" cy="1320800"/>
          </a:xfrm>
        </p:spPr>
        <p:txBody>
          <a:bodyPr/>
          <a:lstStyle/>
          <a:p>
            <a:r>
              <a:rPr lang="en-US" b="1" dirty="0" smtClean="0"/>
              <a:t>Breakfast Activity – Is It Reimbursable?</a:t>
            </a:r>
            <a:endParaRPr lang="en-US" b="1" dirty="0"/>
          </a:p>
        </p:txBody>
      </p:sp>
      <p:sp>
        <p:nvSpPr>
          <p:cNvPr id="5" name="Content Placeholder 2"/>
          <p:cNvSpPr>
            <a:spLocks noGrp="1"/>
          </p:cNvSpPr>
          <p:nvPr>
            <p:ph idx="1"/>
          </p:nvPr>
        </p:nvSpPr>
        <p:spPr>
          <a:xfrm>
            <a:off x="950467" y="1946841"/>
            <a:ext cx="8596668" cy="3880773"/>
          </a:xfrm>
        </p:spPr>
        <p:txBody>
          <a:bodyPr>
            <a:normAutofit/>
          </a:bodyPr>
          <a:lstStyle/>
          <a:p>
            <a:pPr marL="0" indent="0">
              <a:buNone/>
            </a:pPr>
            <a:r>
              <a:rPr lang="en-US" sz="2400" b="1" dirty="0" smtClean="0"/>
              <a:t>Breakfast Menu #4 – Grades K-12</a:t>
            </a:r>
          </a:p>
          <a:p>
            <a:pPr marL="0" indent="0">
              <a:buNone/>
            </a:pPr>
            <a:r>
              <a:rPr lang="en-US" sz="2400" dirty="0" smtClean="0"/>
              <a:t>Breakfast Burrito, 1 each (1 </a:t>
            </a:r>
            <a:r>
              <a:rPr lang="en-US" sz="2400" dirty="0" err="1" smtClean="0"/>
              <a:t>oz</a:t>
            </a:r>
            <a:r>
              <a:rPr lang="en-US" sz="2400" dirty="0" smtClean="0"/>
              <a:t> </a:t>
            </a:r>
            <a:r>
              <a:rPr lang="en-US" sz="2400" dirty="0" err="1" smtClean="0"/>
              <a:t>eq</a:t>
            </a:r>
            <a:r>
              <a:rPr lang="en-US" sz="2400" dirty="0" smtClean="0"/>
              <a:t> grain, 1 </a:t>
            </a:r>
            <a:r>
              <a:rPr lang="en-US" sz="2400" dirty="0" err="1" smtClean="0"/>
              <a:t>oz</a:t>
            </a:r>
            <a:r>
              <a:rPr lang="en-US" sz="2400" dirty="0" smtClean="0"/>
              <a:t> m/ma)</a:t>
            </a:r>
          </a:p>
          <a:p>
            <a:pPr marL="0" indent="0">
              <a:buNone/>
            </a:pPr>
            <a:r>
              <a:rPr lang="en-US" sz="2400" dirty="0" smtClean="0"/>
              <a:t>Grapes, ½ cup</a:t>
            </a:r>
          </a:p>
          <a:p>
            <a:pPr marL="0" indent="0">
              <a:buNone/>
            </a:pPr>
            <a:r>
              <a:rPr lang="en-US" sz="2400" dirty="0" smtClean="0"/>
              <a:t>Apple slices, ½ cup</a:t>
            </a:r>
          </a:p>
          <a:p>
            <a:pPr marL="0" indent="0">
              <a:buNone/>
            </a:pPr>
            <a:r>
              <a:rPr lang="en-US" sz="2400" dirty="0" smtClean="0"/>
              <a:t>Choice of 1% flavored or unflavored milk, 1 cup</a:t>
            </a:r>
            <a:endParaRPr lang="en-US" sz="2400" dirty="0"/>
          </a:p>
        </p:txBody>
      </p:sp>
      <p:pic>
        <p:nvPicPr>
          <p:cNvPr id="6" name="Picture 3" descr="C:\Users\Derek Vidinha\AppData\Local\Microsoft\Windows\Temporary Internet Files\Content.IE5\KGOLJVL4\burrito_by_mariedrose-d8csv5h[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388" y="4757735"/>
            <a:ext cx="1965366" cy="19653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Derek Vidinha\AppData\Local\Microsoft\Windows\Temporary Internet Files\Content.IE5\Z178E2N6\1348870321595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7110" y="5052453"/>
            <a:ext cx="1241186" cy="13759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Derek Vidinha\AppData\Local\Microsoft\Windows\Temporary Internet Files\Content.IE5\KGOLJVL4\normal_apple_sliced-250x3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8502" y="5052453"/>
            <a:ext cx="11906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6">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6794617" y="4949288"/>
            <a:ext cx="775655" cy="134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8">
            <a:extLst>
              <a:ext uri="{BEBA8EAE-BF5A-486C-A8C5-ECC9F3942E4B}">
                <a14:imgProps xmlns:a14="http://schemas.microsoft.com/office/drawing/2010/main">
                  <a14:imgLayer r:embed="rId9">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7739168" y="5219081"/>
            <a:ext cx="1125959" cy="115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250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51660" y="621476"/>
            <a:ext cx="7978602" cy="1320800"/>
          </a:xfrm>
        </p:spPr>
        <p:txBody>
          <a:bodyPr/>
          <a:lstStyle/>
          <a:p>
            <a:r>
              <a:rPr lang="en-US" b="1" dirty="0" smtClean="0"/>
              <a:t>Breakfast Activity – Is It Reimbursable?</a:t>
            </a:r>
            <a:endParaRPr lang="en-US" b="1" dirty="0"/>
          </a:p>
        </p:txBody>
      </p:sp>
      <p:sp>
        <p:nvSpPr>
          <p:cNvPr id="5" name="Content Placeholder 2"/>
          <p:cNvSpPr>
            <a:spLocks noGrp="1"/>
          </p:cNvSpPr>
          <p:nvPr>
            <p:ph idx="1"/>
          </p:nvPr>
        </p:nvSpPr>
        <p:spPr>
          <a:xfrm>
            <a:off x="677334" y="1875589"/>
            <a:ext cx="8596668" cy="3880773"/>
          </a:xfrm>
        </p:spPr>
        <p:txBody>
          <a:bodyPr>
            <a:normAutofit/>
          </a:bodyPr>
          <a:lstStyle/>
          <a:p>
            <a:pPr marL="0" indent="0">
              <a:buNone/>
            </a:pPr>
            <a:r>
              <a:rPr lang="en-US" sz="2400" b="1" dirty="0" smtClean="0"/>
              <a:t>Breakfast Menu #5 – Grades K-8</a:t>
            </a:r>
          </a:p>
          <a:p>
            <a:pPr marL="0" indent="0">
              <a:buNone/>
            </a:pPr>
            <a:r>
              <a:rPr lang="en-US" sz="2400" dirty="0" smtClean="0"/>
              <a:t>Scrambled egg, 1 each (1 </a:t>
            </a:r>
            <a:r>
              <a:rPr lang="en-US" sz="2400" dirty="0" err="1" smtClean="0"/>
              <a:t>oz</a:t>
            </a:r>
            <a:r>
              <a:rPr lang="en-US" sz="2400" dirty="0" smtClean="0"/>
              <a:t> </a:t>
            </a:r>
            <a:r>
              <a:rPr lang="en-US" sz="2400" dirty="0" err="1" smtClean="0"/>
              <a:t>eq</a:t>
            </a:r>
            <a:r>
              <a:rPr lang="en-US" sz="2400" dirty="0" smtClean="0"/>
              <a:t> meat/meat alternate)</a:t>
            </a:r>
            <a:endParaRPr lang="en-US" sz="2400" dirty="0"/>
          </a:p>
          <a:p>
            <a:pPr marL="0" indent="0">
              <a:buNone/>
            </a:pPr>
            <a:r>
              <a:rPr lang="en-US" sz="2400" dirty="0" smtClean="0"/>
              <a:t>Apple Juice, ½ cup</a:t>
            </a:r>
          </a:p>
          <a:p>
            <a:pPr marL="0" indent="0">
              <a:buNone/>
            </a:pPr>
            <a:r>
              <a:rPr lang="en-US" sz="2400" dirty="0" smtClean="0"/>
              <a:t>Banana, ½ cup</a:t>
            </a:r>
          </a:p>
          <a:p>
            <a:pPr marL="0" indent="0">
              <a:buNone/>
            </a:pPr>
            <a:r>
              <a:rPr lang="en-US" sz="2400" dirty="0" smtClean="0"/>
              <a:t>Choice of 1% unflavored or fat-free flavored milk, 1 cup</a:t>
            </a:r>
            <a:endParaRPr lang="en-US" sz="2400" dirty="0"/>
          </a:p>
        </p:txBody>
      </p:sp>
      <p:pic>
        <p:nvPicPr>
          <p:cNvPr id="6" name="Picture 3" descr="C:\Users\Derek Vidinha\AppData\Local\Microsoft\Windows\Temporary Internet Files\Content.IE5\KGOLJVL4\Fried_egg,_sunny_side_up[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26277" y="4762004"/>
            <a:ext cx="1848424" cy="1599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Derek Vidinha\AppData\Local\Microsoft\Windows\Temporary Internet Files\Content.IE5\O3A4YJAV\19615186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4318" y="5089219"/>
            <a:ext cx="1014701" cy="9453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Derek Vidinha\AppData\Local\Microsoft\Windows\Temporary Internet Files\Content.IE5\G91X6GJ6\08-banana[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9593" y="5203375"/>
            <a:ext cx="1206403" cy="10495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6628362" y="4949288"/>
            <a:ext cx="775655" cy="134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9">
            <a:extLst>
              <a:ext uri="{BEBA8EAE-BF5A-486C-A8C5-ECC9F3942E4B}">
                <a14:imgProps xmlns:a14="http://schemas.microsoft.com/office/drawing/2010/main">
                  <a14:imgLayer r:embed="rId10">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7601954" y="5203375"/>
            <a:ext cx="1125959" cy="115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507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2274" y="348350"/>
            <a:ext cx="9629900" cy="649175"/>
          </a:xfrm>
        </p:spPr>
        <p:txBody>
          <a:bodyPr>
            <a:normAutofit fontScale="90000"/>
          </a:bodyPr>
          <a:lstStyle/>
          <a:p>
            <a:pPr algn="ctr">
              <a:lnSpc>
                <a:spcPct val="150000"/>
              </a:lnSpc>
            </a:pPr>
            <a:r>
              <a:rPr lang="en-US" sz="4000" b="1" dirty="0" smtClean="0"/>
              <a:t>Non-discrimination Statement</a:t>
            </a:r>
            <a:endParaRPr lang="en-US" sz="2300" b="1" i="1" dirty="0"/>
          </a:p>
        </p:txBody>
      </p:sp>
      <p:sp>
        <p:nvSpPr>
          <p:cNvPr id="5" name="Content Placeholder 7"/>
          <p:cNvSpPr txBox="1">
            <a:spLocks/>
          </p:cNvSpPr>
          <p:nvPr/>
        </p:nvSpPr>
        <p:spPr>
          <a:xfrm>
            <a:off x="59384" y="1320283"/>
            <a:ext cx="10224655" cy="455801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solidFill>
                <a:latin typeface="Arial" pitchFamily="34" charset="0"/>
                <a:ea typeface="+mn-ea"/>
                <a:cs typeface="Arial"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900" dirty="0" smtClean="0"/>
          </a:p>
          <a:p>
            <a:pPr marL="137160" indent="0">
              <a:buFont typeface="Wingdings 3" charset="2"/>
              <a:buNone/>
            </a:pPr>
            <a:r>
              <a:rPr lang="en-US" sz="1200" dirty="0" smtClean="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marL="137160" indent="0">
              <a:buFont typeface="Wingdings 3" charset="2"/>
              <a:buNone/>
            </a:pPr>
            <a:r>
              <a:rPr lang="en-US" sz="1200" dirty="0" smtClean="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137160" indent="0">
              <a:buFont typeface="Wingdings 3" charset="2"/>
              <a:buNone/>
            </a:pPr>
            <a:r>
              <a:rPr lang="en-US" sz="1200" dirty="0" smtClean="0"/>
              <a:t>To file a program complaint of discrimination, complete the </a:t>
            </a:r>
            <a:r>
              <a:rPr lang="en-US" sz="1200" u="sng" dirty="0" smtClean="0">
                <a:hlinkClick r:id="rId2"/>
              </a:rPr>
              <a:t>USDA Program Discrimination Complaint Form</a:t>
            </a:r>
            <a:r>
              <a:rPr lang="en-US" sz="1200" dirty="0" smtClean="0"/>
              <a:t>, (AD-3027) found online at: </a:t>
            </a:r>
            <a:r>
              <a:rPr lang="en-US" sz="1200" u="sng" dirty="0" smtClean="0">
                <a:hlinkClick r:id="rId3"/>
              </a:rPr>
              <a:t>http://www.ascr.usda.gov/complaint_filing_cust.html</a:t>
            </a:r>
            <a:r>
              <a:rPr lang="en-US" sz="1200" dirty="0" smtClean="0"/>
              <a:t>, and at any USDA office, or write a letter addressed to USDA and provide in the letter all of the information requested in the form. To request a copy of the complaint form, call (866) 632-9992.  </a:t>
            </a:r>
          </a:p>
          <a:p>
            <a:pPr marL="137160" indent="0">
              <a:buFont typeface="Wingdings 3" charset="2"/>
              <a:buNone/>
            </a:pPr>
            <a:r>
              <a:rPr lang="en-US" sz="1200" dirty="0" smtClean="0"/>
              <a:t>Submit your completed form or letter to USDA by:  </a:t>
            </a:r>
          </a:p>
          <a:p>
            <a:pPr marL="137160" indent="0">
              <a:buFont typeface="Wingdings 3" charset="2"/>
              <a:buNone/>
            </a:pPr>
            <a:r>
              <a:rPr lang="en-US" sz="1200" dirty="0" smtClean="0"/>
              <a:t>(1) 	mail: U.S. Department of Agriculture</a:t>
            </a:r>
          </a:p>
          <a:p>
            <a:pPr marL="137160" indent="0">
              <a:buFont typeface="Wingdings 3" charset="2"/>
              <a:buNone/>
            </a:pPr>
            <a:r>
              <a:rPr lang="en-US" sz="1200" dirty="0" smtClean="0"/>
              <a:t> 	Office of the Assistant Secretary for Civil Rights</a:t>
            </a:r>
          </a:p>
          <a:p>
            <a:pPr marL="137160" indent="0">
              <a:buFont typeface="Wingdings 3" charset="2"/>
              <a:buNone/>
            </a:pPr>
            <a:r>
              <a:rPr lang="en-US" sz="1200" dirty="0" smtClean="0"/>
              <a:t>	1400 Independence Avenue, SW</a:t>
            </a:r>
          </a:p>
          <a:p>
            <a:pPr marL="137160" indent="0">
              <a:buFont typeface="Wingdings 3" charset="2"/>
              <a:buNone/>
            </a:pPr>
            <a:r>
              <a:rPr lang="en-US" sz="1200" dirty="0" smtClean="0"/>
              <a:t>	Washington, D.C. 20250-9410;</a:t>
            </a:r>
          </a:p>
          <a:p>
            <a:pPr marL="137160" indent="0">
              <a:buFont typeface="Wingdings 3" charset="2"/>
              <a:buNone/>
            </a:pPr>
            <a:r>
              <a:rPr lang="en-US" sz="1200" dirty="0" smtClean="0"/>
              <a:t>(2) 	fax: (202) 690-7442; or </a:t>
            </a:r>
          </a:p>
          <a:p>
            <a:pPr marL="137160" indent="0">
              <a:buNone/>
            </a:pPr>
            <a:r>
              <a:rPr lang="en-US" sz="1200" dirty="0" smtClean="0"/>
              <a:t>(3)   email: </a:t>
            </a:r>
            <a:r>
              <a:rPr lang="en-US" sz="1200" u="sng" dirty="0" smtClean="0">
                <a:hlinkClick r:id="rId4"/>
              </a:rPr>
              <a:t>program.intake@usda.gov</a:t>
            </a:r>
            <a:endParaRPr lang="en-US" sz="1200" u="sng" dirty="0" smtClean="0"/>
          </a:p>
          <a:p>
            <a:pPr marL="137160" indent="0" algn="ctr">
              <a:buFont typeface="Wingdings 3" charset="2"/>
              <a:buNone/>
            </a:pPr>
            <a:r>
              <a:rPr lang="en-US" sz="1200" dirty="0" smtClean="0"/>
              <a:t>USDA Child Nutrition Programs recognize the following protected classes: race, color, national origin, sex, age, and disability.</a:t>
            </a:r>
          </a:p>
          <a:p>
            <a:pPr marL="137160" indent="0" algn="ctr">
              <a:buFont typeface="Wingdings 3" charset="2"/>
              <a:buNone/>
            </a:pPr>
            <a:r>
              <a:rPr lang="en-US" sz="1200" dirty="0" smtClean="0"/>
              <a:t>This institution is an equal opportunity provider. </a:t>
            </a:r>
            <a:endParaRPr lang="en-US" sz="1200" dirty="0"/>
          </a:p>
        </p:txBody>
      </p:sp>
    </p:spTree>
    <p:extLst>
      <p:ext uri="{BB962C8B-B14F-4D97-AF65-F5344CB8AC3E}">
        <p14:creationId xmlns:p14="http://schemas.microsoft.com/office/powerpoint/2010/main" val="96513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58537" y="621475"/>
            <a:ext cx="7978602" cy="1320800"/>
          </a:xfrm>
        </p:spPr>
        <p:txBody>
          <a:bodyPr>
            <a:normAutofit/>
          </a:bodyPr>
          <a:lstStyle/>
          <a:p>
            <a:r>
              <a:rPr lang="en-US" sz="3600" b="1" dirty="0" smtClean="0"/>
              <a:t>Why is this Important?</a:t>
            </a:r>
            <a:endParaRPr lang="en-US" sz="3600" b="1" dirty="0"/>
          </a:p>
        </p:txBody>
      </p:sp>
      <p:sp>
        <p:nvSpPr>
          <p:cNvPr id="5" name="Content Placeholder 2"/>
          <p:cNvSpPr>
            <a:spLocks noGrp="1"/>
          </p:cNvSpPr>
          <p:nvPr>
            <p:ph idx="1"/>
          </p:nvPr>
        </p:nvSpPr>
        <p:spPr>
          <a:xfrm>
            <a:off x="534830" y="1994335"/>
            <a:ext cx="8596668" cy="3880773"/>
          </a:xfrm>
        </p:spPr>
        <p:txBody>
          <a:bodyPr/>
          <a:lstStyle/>
          <a:p>
            <a:r>
              <a:rPr lang="en-US" sz="2800" dirty="0" smtClean="0"/>
              <a:t>SFAs receive federal dollars for every </a:t>
            </a:r>
            <a:r>
              <a:rPr lang="en-US" sz="2800" u="sng" dirty="0" smtClean="0"/>
              <a:t>reimbursable</a:t>
            </a:r>
            <a:r>
              <a:rPr lang="en-US" sz="2800" dirty="0" smtClean="0"/>
              <a:t> meal</a:t>
            </a:r>
          </a:p>
          <a:p>
            <a:pPr lvl="1"/>
            <a:r>
              <a:rPr lang="en-US" sz="2400" dirty="0" smtClean="0"/>
              <a:t>Free</a:t>
            </a:r>
          </a:p>
          <a:p>
            <a:pPr lvl="1"/>
            <a:r>
              <a:rPr lang="en-US" sz="2400" dirty="0" smtClean="0"/>
              <a:t>Reduced Price</a:t>
            </a:r>
          </a:p>
          <a:p>
            <a:pPr lvl="1"/>
            <a:r>
              <a:rPr lang="en-US" sz="2400" dirty="0" smtClean="0"/>
              <a:t>Paid</a:t>
            </a:r>
            <a:endParaRPr lang="en-US" sz="2400" dirty="0"/>
          </a:p>
        </p:txBody>
      </p:sp>
      <p:pic>
        <p:nvPicPr>
          <p:cNvPr id="6" name="Picture 6" descr="C:\Users\rtakara\AppData\Local\Microsoft\Windows\Temporary Internet Files\Content.IE5\E25CIXJP\I3393_Cartoon-money-sign-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444" y="2980706"/>
            <a:ext cx="1914280" cy="195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110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60418" y="633351"/>
            <a:ext cx="7978602" cy="1320800"/>
          </a:xfrm>
        </p:spPr>
        <p:txBody>
          <a:bodyPr>
            <a:normAutofit/>
          </a:bodyPr>
          <a:lstStyle/>
          <a:p>
            <a:r>
              <a:rPr lang="en-US" sz="3600" b="1" dirty="0"/>
              <a:t>Pay Attention</a:t>
            </a:r>
            <a:endParaRPr lang="en-US" sz="3600" dirty="0"/>
          </a:p>
        </p:txBody>
      </p:sp>
      <p:pic>
        <p:nvPicPr>
          <p:cNvPr id="5" name="Picture 2" descr="C:\Users\rtakara\AppData\Local\Microsoft\Windows\Temporary Internet Files\Content.IE5\RUBHO3JG\money_han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9120" y="1430410"/>
            <a:ext cx="1131100" cy="132317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677334" y="1971307"/>
            <a:ext cx="8596668" cy="4251366"/>
          </a:xfrm>
        </p:spPr>
        <p:txBody>
          <a:bodyPr/>
          <a:lstStyle/>
          <a:p>
            <a:pPr marL="388620"/>
            <a:r>
              <a:rPr lang="en-US" sz="3000" dirty="0"/>
              <a:t>Fiscal action is taken when:</a:t>
            </a:r>
          </a:p>
          <a:p>
            <a:pPr marL="662940" lvl="1" indent="-342900"/>
            <a:r>
              <a:rPr lang="en-US" sz="2800" dirty="0"/>
              <a:t>A meal component is missing</a:t>
            </a:r>
          </a:p>
          <a:p>
            <a:pPr marL="662940" lvl="1" indent="-342900"/>
            <a:r>
              <a:rPr lang="en-US" sz="2800" dirty="0"/>
              <a:t>School runs out of a food item during the meal service period</a:t>
            </a:r>
          </a:p>
          <a:p>
            <a:pPr marL="1062990" lvl="2" indent="-342900"/>
            <a:r>
              <a:rPr lang="en-US" sz="2400" dirty="0"/>
              <a:t>Ex: School runs out of apple wedges during the middle of meal service so 25 students do not have the opportunity to have any fruit with their meal. </a:t>
            </a:r>
          </a:p>
          <a:p>
            <a:pPr marL="742950" lvl="2" indent="-342900"/>
            <a:r>
              <a:rPr lang="en-US" sz="2600" u="sng" dirty="0" smtClean="0"/>
              <a:t>Repeat</a:t>
            </a:r>
            <a:r>
              <a:rPr lang="en-US" sz="2600" dirty="0" smtClean="0"/>
              <a:t> meal pattern findings</a:t>
            </a:r>
            <a:endParaRPr lang="en-US" sz="2600" dirty="0"/>
          </a:p>
        </p:txBody>
      </p:sp>
    </p:spTree>
    <p:extLst>
      <p:ext uri="{BB962C8B-B14F-4D97-AF65-F5344CB8AC3E}">
        <p14:creationId xmlns:p14="http://schemas.microsoft.com/office/powerpoint/2010/main" val="178811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14" y="478971"/>
            <a:ext cx="8087099" cy="1337954"/>
          </a:xfrm>
        </p:spPr>
        <p:txBody>
          <a:bodyPr/>
          <a:lstStyle/>
          <a:p>
            <a:r>
              <a:rPr lang="en-US" b="1" dirty="0" smtClean="0"/>
              <a:t>New Flexibilities – Effective SY 2019-20</a:t>
            </a:r>
            <a:endParaRPr lang="en-US" b="1" dirty="0"/>
          </a:p>
        </p:txBody>
      </p:sp>
      <p:sp>
        <p:nvSpPr>
          <p:cNvPr id="3" name="Content Placeholder 2"/>
          <p:cNvSpPr>
            <a:spLocks noGrp="1"/>
          </p:cNvSpPr>
          <p:nvPr>
            <p:ph idx="1"/>
          </p:nvPr>
        </p:nvSpPr>
        <p:spPr>
          <a:xfrm>
            <a:off x="594207" y="1816205"/>
            <a:ext cx="8596668" cy="3880773"/>
          </a:xfrm>
        </p:spPr>
        <p:txBody>
          <a:bodyPr>
            <a:normAutofit lnSpcReduction="10000"/>
          </a:bodyPr>
          <a:lstStyle/>
          <a:p>
            <a:r>
              <a:rPr lang="en-US" sz="2800" dirty="0" smtClean="0"/>
              <a:t>Permanent allowance of flavored, low-fat (1%) milk</a:t>
            </a:r>
          </a:p>
          <a:p>
            <a:r>
              <a:rPr lang="en-US" sz="2800" dirty="0" smtClean="0"/>
              <a:t>New Sodium Targets</a:t>
            </a:r>
          </a:p>
          <a:p>
            <a:pPr lvl="1"/>
            <a:r>
              <a:rPr lang="en-US" sz="2400" dirty="0" smtClean="0"/>
              <a:t>Target 1 by SY 2023-24</a:t>
            </a:r>
          </a:p>
          <a:p>
            <a:pPr lvl="1"/>
            <a:r>
              <a:rPr lang="en-US" sz="2400" dirty="0" smtClean="0"/>
              <a:t>Target 2 by 2024-25</a:t>
            </a:r>
          </a:p>
          <a:p>
            <a:pPr lvl="1"/>
            <a:r>
              <a:rPr lang="en-US" sz="2400" dirty="0" smtClean="0"/>
              <a:t>Elimination of Target 3</a:t>
            </a:r>
          </a:p>
          <a:p>
            <a:r>
              <a:rPr lang="en-US" sz="2800" dirty="0" smtClean="0"/>
              <a:t>½ of weekly grains whole grain-rich</a:t>
            </a:r>
          </a:p>
          <a:p>
            <a:pPr lvl="1"/>
            <a:r>
              <a:rPr lang="en-US" sz="2400" dirty="0" smtClean="0"/>
              <a:t>Waiver no longer necessary</a:t>
            </a:r>
          </a:p>
          <a:p>
            <a:pPr lvl="1"/>
            <a:r>
              <a:rPr lang="en-US" sz="2400" dirty="0" smtClean="0"/>
              <a:t>Remaining grain items must be enriched</a:t>
            </a:r>
            <a:endParaRPr lang="en-US" sz="2400" dirty="0"/>
          </a:p>
        </p:txBody>
      </p:sp>
    </p:spTree>
    <p:extLst>
      <p:ext uri="{BB962C8B-B14F-4D97-AF65-F5344CB8AC3E}">
        <p14:creationId xmlns:p14="http://schemas.microsoft.com/office/powerpoint/2010/main" val="177415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48543" y="514598"/>
            <a:ext cx="7978602" cy="1320800"/>
          </a:xfrm>
        </p:spPr>
        <p:txBody>
          <a:bodyPr>
            <a:normAutofit/>
          </a:bodyPr>
          <a:lstStyle/>
          <a:p>
            <a:r>
              <a:rPr lang="en-US" sz="3600" b="1" dirty="0" smtClean="0"/>
              <a:t>Breakfast - Terminology</a:t>
            </a:r>
            <a:endParaRPr lang="en-US" sz="3600" b="1" dirty="0"/>
          </a:p>
        </p:txBody>
      </p:sp>
      <p:sp>
        <p:nvSpPr>
          <p:cNvPr id="5" name="Content Placeholder 2"/>
          <p:cNvSpPr>
            <a:spLocks noGrp="1"/>
          </p:cNvSpPr>
          <p:nvPr>
            <p:ph idx="1"/>
          </p:nvPr>
        </p:nvSpPr>
        <p:spPr>
          <a:xfrm>
            <a:off x="807962" y="1970586"/>
            <a:ext cx="9594822" cy="4643970"/>
          </a:xfrm>
        </p:spPr>
        <p:txBody>
          <a:bodyPr>
            <a:noAutofit/>
          </a:bodyPr>
          <a:lstStyle/>
          <a:p>
            <a:r>
              <a:rPr lang="en-US" sz="2800" dirty="0"/>
              <a:t>Food Component</a:t>
            </a:r>
          </a:p>
          <a:p>
            <a:pPr lvl="1"/>
            <a:r>
              <a:rPr lang="en-US" sz="2400" dirty="0"/>
              <a:t>One of the 3 food groups that make up a reimbursable breakfast</a:t>
            </a:r>
          </a:p>
          <a:p>
            <a:pPr lvl="2"/>
            <a:r>
              <a:rPr lang="en-US" sz="2000" dirty="0"/>
              <a:t>Grains (Meat/Meat Alternate option allowed)</a:t>
            </a:r>
          </a:p>
          <a:p>
            <a:pPr lvl="2"/>
            <a:r>
              <a:rPr lang="en-US" sz="2000" dirty="0"/>
              <a:t>Fruit (Vegetable as a substitution)</a:t>
            </a:r>
          </a:p>
          <a:p>
            <a:pPr lvl="2"/>
            <a:r>
              <a:rPr lang="en-US" sz="2000" dirty="0" smtClean="0"/>
              <a:t>Milk</a:t>
            </a:r>
          </a:p>
          <a:p>
            <a:pPr marL="914400" lvl="2" indent="0">
              <a:buNone/>
            </a:pPr>
            <a:endParaRPr lang="en-US" sz="2000" dirty="0" smtClean="0"/>
          </a:p>
          <a:p>
            <a:r>
              <a:rPr lang="en-US" sz="2800" dirty="0" smtClean="0"/>
              <a:t>Food Item</a:t>
            </a:r>
          </a:p>
          <a:p>
            <a:pPr lvl="1"/>
            <a:r>
              <a:rPr lang="en-US" sz="2400" dirty="0" smtClean="0"/>
              <a:t>A specific food offered within a food component</a:t>
            </a:r>
          </a:p>
        </p:txBody>
      </p:sp>
      <p:pic>
        <p:nvPicPr>
          <p:cNvPr id="6" name="Picture 2" descr="C:\Users\Derek Vidinha\AppData\Local\Microsoft\Windows\Temporary Internet Files\Content.IE5\O3A4YJAV\boy_have_breakfa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816" y="3372592"/>
            <a:ext cx="1617024" cy="161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87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01042" y="562098"/>
            <a:ext cx="7978602" cy="1320800"/>
          </a:xfrm>
        </p:spPr>
        <p:txBody>
          <a:bodyPr/>
          <a:lstStyle/>
          <a:p>
            <a:r>
              <a:rPr lang="en-US" b="1" dirty="0" smtClean="0"/>
              <a:t>Grade Groups</a:t>
            </a:r>
            <a:endParaRPr lang="en-US" b="1" dirty="0"/>
          </a:p>
        </p:txBody>
      </p:sp>
      <p:sp>
        <p:nvSpPr>
          <p:cNvPr id="5" name="Content Placeholder 2"/>
          <p:cNvSpPr>
            <a:spLocks noGrp="1"/>
          </p:cNvSpPr>
          <p:nvPr>
            <p:ph idx="1"/>
          </p:nvPr>
        </p:nvSpPr>
        <p:spPr>
          <a:xfrm>
            <a:off x="665459" y="2326847"/>
            <a:ext cx="8596668" cy="3880773"/>
          </a:xfrm>
        </p:spPr>
        <p:txBody>
          <a:bodyPr>
            <a:normAutofit/>
          </a:bodyPr>
          <a:lstStyle/>
          <a:p>
            <a:pPr>
              <a:lnSpc>
                <a:spcPct val="150000"/>
              </a:lnSpc>
            </a:pPr>
            <a:r>
              <a:rPr lang="en-US" sz="3200" dirty="0" smtClean="0"/>
              <a:t>K-5, 6-8, and 9-12</a:t>
            </a:r>
          </a:p>
          <a:p>
            <a:pPr>
              <a:lnSpc>
                <a:spcPct val="150000"/>
              </a:lnSpc>
            </a:pPr>
            <a:r>
              <a:rPr lang="en-US" sz="3200" dirty="0" smtClean="0"/>
              <a:t>Optional: K-8, K-12</a:t>
            </a:r>
            <a:endParaRPr lang="en-US" sz="3200" dirty="0"/>
          </a:p>
        </p:txBody>
      </p:sp>
      <p:pic>
        <p:nvPicPr>
          <p:cNvPr id="6" name="Picture 4" descr="C:\Users\rtakara\AppData\Local\Microsoft\Windows\Temporary Internet Files\Content.IE5\15OCGZ66\school-food-col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1408" y="2348702"/>
            <a:ext cx="3372592" cy="214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99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12916" y="372094"/>
            <a:ext cx="7978602" cy="1320800"/>
          </a:xfrm>
        </p:spPr>
        <p:txBody>
          <a:bodyPr>
            <a:normAutofit/>
          </a:bodyPr>
          <a:lstStyle/>
          <a:p>
            <a:r>
              <a:rPr lang="en-US" sz="3600" b="1" dirty="0" smtClean="0"/>
              <a:t>Milk</a:t>
            </a:r>
            <a:endParaRPr lang="en-US" sz="3600" b="1" dirty="0"/>
          </a:p>
        </p:txBody>
      </p:sp>
      <p:sp>
        <p:nvSpPr>
          <p:cNvPr id="5" name="Content Placeholder 2"/>
          <p:cNvSpPr>
            <a:spLocks noGrp="1"/>
          </p:cNvSpPr>
          <p:nvPr>
            <p:ph idx="1"/>
          </p:nvPr>
        </p:nvSpPr>
        <p:spPr>
          <a:xfrm>
            <a:off x="922842" y="2243716"/>
            <a:ext cx="8596668" cy="3880773"/>
          </a:xfrm>
        </p:spPr>
        <p:txBody>
          <a:bodyPr>
            <a:normAutofit/>
          </a:bodyPr>
          <a:lstStyle/>
          <a:p>
            <a:r>
              <a:rPr lang="en-US" sz="2800" dirty="0" smtClean="0"/>
              <a:t>All grade groups: 1 cup of milk per day</a:t>
            </a:r>
          </a:p>
          <a:p>
            <a:endParaRPr lang="en-US" sz="2800" dirty="0"/>
          </a:p>
          <a:p>
            <a:r>
              <a:rPr lang="en-US" sz="2800" dirty="0" smtClean="0"/>
              <a:t>Must offer at least 2 types</a:t>
            </a:r>
          </a:p>
          <a:p>
            <a:pPr lvl="1"/>
            <a:r>
              <a:rPr lang="en-US" sz="2400" dirty="0" smtClean="0"/>
              <a:t>Fat-free (flavored or unflavored), or</a:t>
            </a:r>
          </a:p>
          <a:p>
            <a:pPr lvl="1"/>
            <a:r>
              <a:rPr lang="en-US" sz="2400" dirty="0" smtClean="0"/>
              <a:t>1% (flavored or unflavored)</a:t>
            </a:r>
          </a:p>
        </p:txBody>
      </p:sp>
      <p:pic>
        <p:nvPicPr>
          <p:cNvPr id="6" name="Picture 2" descr="C:\Users\Derek Vidinha\AppData\Local\Microsoft\Windows\Temporary Internet Files\Content.IE5\O3A4YJAV\14336-illustration-of-a-carton-of-milk-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454" y="356260"/>
            <a:ext cx="1315444" cy="160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110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94164" y="467097"/>
            <a:ext cx="7978602" cy="1320800"/>
          </a:xfrm>
        </p:spPr>
        <p:txBody>
          <a:bodyPr>
            <a:normAutofit/>
          </a:bodyPr>
          <a:lstStyle/>
          <a:p>
            <a:r>
              <a:rPr lang="en-US" sz="3600" b="1" dirty="0" smtClean="0"/>
              <a:t>Fruit</a:t>
            </a:r>
            <a:endParaRPr lang="en-US" sz="3600" b="1" dirty="0"/>
          </a:p>
        </p:txBody>
      </p:sp>
      <p:sp>
        <p:nvSpPr>
          <p:cNvPr id="5" name="Content Placeholder 2"/>
          <p:cNvSpPr>
            <a:spLocks noGrp="1"/>
          </p:cNvSpPr>
          <p:nvPr>
            <p:ph idx="1"/>
          </p:nvPr>
        </p:nvSpPr>
        <p:spPr>
          <a:xfrm>
            <a:off x="487329" y="1934958"/>
            <a:ext cx="8596668" cy="3880773"/>
          </a:xfrm>
        </p:spPr>
        <p:txBody>
          <a:bodyPr>
            <a:noAutofit/>
          </a:bodyPr>
          <a:lstStyle/>
          <a:p>
            <a:r>
              <a:rPr lang="en-US" sz="2800" dirty="0" smtClean="0"/>
              <a:t>All grade groups: 1 cup of fruit per day</a:t>
            </a:r>
          </a:p>
          <a:p>
            <a:r>
              <a:rPr lang="en-US" sz="2800" dirty="0" smtClean="0"/>
              <a:t>Vegetables may be substituted for fruit</a:t>
            </a:r>
          </a:p>
          <a:p>
            <a:pPr lvl="1"/>
            <a:r>
              <a:rPr lang="en-US" sz="2400" dirty="0" smtClean="0"/>
              <a:t>The first two cups per week of any substitution must be from:</a:t>
            </a:r>
          </a:p>
          <a:p>
            <a:pPr lvl="2"/>
            <a:r>
              <a:rPr lang="en-US" sz="2000" dirty="0" smtClean="0"/>
              <a:t>Dark green</a:t>
            </a:r>
          </a:p>
          <a:p>
            <a:pPr lvl="2"/>
            <a:r>
              <a:rPr lang="en-US" sz="2000" dirty="0" smtClean="0"/>
              <a:t>Red/orange</a:t>
            </a:r>
          </a:p>
          <a:p>
            <a:pPr lvl="2"/>
            <a:r>
              <a:rPr lang="en-US" sz="2000" dirty="0" smtClean="0"/>
              <a:t>Beans/peas</a:t>
            </a:r>
          </a:p>
          <a:p>
            <a:pPr lvl="2"/>
            <a:r>
              <a:rPr lang="en-US" sz="2000" dirty="0" smtClean="0"/>
              <a:t>Other</a:t>
            </a:r>
            <a:endParaRPr lang="en-US" sz="2000" dirty="0"/>
          </a:p>
        </p:txBody>
      </p:sp>
      <p:pic>
        <p:nvPicPr>
          <p:cNvPr id="6" name="Picture 5" descr="C:\Users\rtakara\AppData\Local\Microsoft\Windows\Temporary Internet Files\Content.IE5\DSCF27BU\fruta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805" y="4122286"/>
            <a:ext cx="2135494" cy="16016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602471"/>
      </p:ext>
    </p:extLst>
  </p:cSld>
  <p:clrMapOvr>
    <a:masterClrMapping/>
  </p:clrMapOvr>
</p:sld>
</file>

<file path=ppt/theme/theme1.xml><?xml version="1.0" encoding="utf-8"?>
<a:theme xmlns:a="http://schemas.openxmlformats.org/drawingml/2006/main" name="HCNP-Template02">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TotalTime>
  <Words>2421</Words>
  <Application>Microsoft Office PowerPoint</Application>
  <PresentationFormat>Custom</PresentationFormat>
  <Paragraphs>292</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HCNP-Template02</vt:lpstr>
      <vt:lpstr>Breakfast Meal Pattern</vt:lpstr>
      <vt:lpstr>What is a Reimbursable Meal?</vt:lpstr>
      <vt:lpstr>Why is this Important?</vt:lpstr>
      <vt:lpstr>Pay Attention</vt:lpstr>
      <vt:lpstr>New Flexibilities – Effective SY 2019-20</vt:lpstr>
      <vt:lpstr>Breakfast - Terminology</vt:lpstr>
      <vt:lpstr>Grade Groups</vt:lpstr>
      <vt:lpstr>Milk</vt:lpstr>
      <vt:lpstr>Fruit</vt:lpstr>
      <vt:lpstr>Fruit</vt:lpstr>
      <vt:lpstr>Grains</vt:lpstr>
      <vt:lpstr>Meat/Meat Alternates (M/MA)</vt:lpstr>
      <vt:lpstr>Dietary Specifications</vt:lpstr>
      <vt:lpstr>Breakfast Outreach</vt:lpstr>
      <vt:lpstr>Breakfast Signage</vt:lpstr>
      <vt:lpstr>PowerPoint Presentation</vt:lpstr>
      <vt:lpstr>Breakfast Activity - Helpful Hints</vt:lpstr>
      <vt:lpstr>Breakfast Activity – Is It Reimbursable?</vt:lpstr>
      <vt:lpstr>Breakfast Activity – Is It Reimbursable?</vt:lpstr>
      <vt:lpstr>Breakfast Activity – Is It Reimbursable?</vt:lpstr>
      <vt:lpstr>Breakfast Activity – Is It Reimbursable?</vt:lpstr>
      <vt:lpstr>Breakfast Activity – Is It Reimbursable?</vt:lpstr>
      <vt:lpstr>Non-discrimination Statement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T Kawamoto</dc:creator>
  <cp:lastModifiedBy>Chelsey Yoneda</cp:lastModifiedBy>
  <cp:revision>22</cp:revision>
  <dcterms:created xsi:type="dcterms:W3CDTF">2018-09-27T22:06:38Z</dcterms:created>
  <dcterms:modified xsi:type="dcterms:W3CDTF">2019-07-10T18:06:33Z</dcterms:modified>
</cp:coreProperties>
</file>