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7"/>
  </p:notesMasterIdLst>
  <p:handoutMasterIdLst>
    <p:handoutMasterId r:id="rId3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3" r:id="rId14"/>
    <p:sldId id="275" r:id="rId15"/>
    <p:sldId id="279" r:id="rId16"/>
    <p:sldId id="276" r:id="rId17"/>
    <p:sldId id="277" r:id="rId18"/>
    <p:sldId id="278" r:id="rId19"/>
    <p:sldId id="299" r:id="rId20"/>
    <p:sldId id="280" r:id="rId21"/>
    <p:sldId id="281" r:id="rId22"/>
    <p:sldId id="282" r:id="rId23"/>
    <p:sldId id="283" r:id="rId24"/>
    <p:sldId id="284" r:id="rId25"/>
    <p:sldId id="285" r:id="rId26"/>
    <p:sldId id="286" r:id="rId27"/>
    <p:sldId id="287" r:id="rId28"/>
    <p:sldId id="295" r:id="rId29"/>
    <p:sldId id="288" r:id="rId30"/>
    <p:sldId id="296" r:id="rId31"/>
    <p:sldId id="289" r:id="rId32"/>
    <p:sldId id="290" r:id="rId33"/>
    <p:sldId id="297" r:id="rId34"/>
    <p:sldId id="300" r:id="rId35"/>
    <p:sldId id="293" r:id="rId36"/>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76914" autoAdjust="0"/>
  </p:normalViewPr>
  <p:slideViewPr>
    <p:cSldViewPr snapToGrid="0">
      <p:cViewPr>
        <p:scale>
          <a:sx n="80" d="100"/>
          <a:sy n="80" d="100"/>
        </p:scale>
        <p:origin x="-111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AC1F7646-1419-4941-AFBE-27CC49A21B6C}" type="datetimeFigureOut">
              <a:rPr lang="en-US" smtClean="0"/>
              <a:t>10/31/2018</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AE493EBB-7BD9-4103-BF3E-BCD400AD361F}" type="slidenum">
              <a:rPr lang="en-US" smtClean="0"/>
              <a:t>‹#›</a:t>
            </a:fld>
            <a:endParaRPr lang="en-US"/>
          </a:p>
        </p:txBody>
      </p:sp>
    </p:spTree>
    <p:extLst>
      <p:ext uri="{BB962C8B-B14F-4D97-AF65-F5344CB8AC3E}">
        <p14:creationId xmlns:p14="http://schemas.microsoft.com/office/powerpoint/2010/main" val="3412582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7D8C2DF2-C736-48C8-867D-ECF04DC7D91F}" type="datetimeFigureOut">
              <a:rPr lang="en-US" smtClean="0"/>
              <a:t>10/31/2018</a:t>
            </a:fld>
            <a:endParaRPr lang="en-US"/>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71B7FE49-76A4-4BCA-99F5-67292E742F8D}" type="slidenum">
              <a:rPr lang="en-US" smtClean="0"/>
              <a:t>‹#›</a:t>
            </a:fld>
            <a:endParaRPr lang="en-US"/>
          </a:p>
        </p:txBody>
      </p:sp>
    </p:spTree>
    <p:extLst>
      <p:ext uri="{BB962C8B-B14F-4D97-AF65-F5344CB8AC3E}">
        <p14:creationId xmlns:p14="http://schemas.microsoft.com/office/powerpoint/2010/main" val="2574874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B7FE49-76A4-4BCA-99F5-67292E742F8D}" type="slidenum">
              <a:rPr lang="en-US" smtClean="0"/>
              <a:t>1</a:t>
            </a:fld>
            <a:endParaRPr lang="en-US"/>
          </a:p>
        </p:txBody>
      </p:sp>
    </p:spTree>
    <p:extLst>
      <p:ext uri="{BB962C8B-B14F-4D97-AF65-F5344CB8AC3E}">
        <p14:creationId xmlns:p14="http://schemas.microsoft.com/office/powerpoint/2010/main" val="730688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Preventing</a:t>
            </a:r>
            <a:r>
              <a:rPr lang="en-US" baseline="0" dirty="0" smtClean="0"/>
              <a:t> discrimination is a key component of Civil Rights compliance.</a:t>
            </a:r>
          </a:p>
          <a:p>
            <a:r>
              <a:rPr lang="en-US" baseline="0" dirty="0" smtClean="0"/>
              <a:t>Discrimination comes in many forms: it occurs when participants are </a:t>
            </a:r>
            <a:r>
              <a:rPr lang="en-US" b="1" dirty="0" smtClean="0"/>
              <a:t>Denied</a:t>
            </a:r>
            <a:r>
              <a:rPr lang="en-US" dirty="0" smtClean="0"/>
              <a:t> benefits or services that others receive, when participants are </a:t>
            </a:r>
            <a:r>
              <a:rPr lang="en-US" b="1" dirty="0" smtClean="0"/>
              <a:t>Delayed</a:t>
            </a:r>
            <a:r>
              <a:rPr lang="en-US" dirty="0" smtClean="0"/>
              <a:t> in receiving benefits or services that others receive, or when participants are treated </a:t>
            </a:r>
            <a:r>
              <a:rPr lang="en-US" b="1" dirty="0" smtClean="0"/>
              <a:t>Differently</a:t>
            </a:r>
            <a:r>
              <a:rPr lang="en-US" dirty="0" smtClean="0"/>
              <a:t> than others, resulting in a disadvantage.  Discrimination</a:t>
            </a:r>
            <a:r>
              <a:rPr lang="en-US" baseline="0" dirty="0" smtClean="0"/>
              <a:t> may be either intentional or by neglect. </a:t>
            </a:r>
          </a:p>
          <a:p>
            <a:endParaRPr lang="en-US" baseline="0" dirty="0" smtClean="0"/>
          </a:p>
          <a:p>
            <a:r>
              <a:rPr lang="en-US" baseline="0" dirty="0" smtClean="0"/>
              <a:t>Discrimination may also be: if the team of staff do not effectively communicate and provide the accommodation that was agreed upon for the disabled person, providing the accommodation that is in</a:t>
            </a:r>
            <a:r>
              <a:rPr lang="en-US" dirty="0" smtClean="0"/>
              <a:t>accessible</a:t>
            </a:r>
            <a:r>
              <a:rPr lang="en-US" baseline="0" dirty="0" smtClean="0"/>
              <a:t> by the individual, </a:t>
            </a:r>
            <a:r>
              <a:rPr lang="en-US" dirty="0" smtClean="0"/>
              <a:t>or failing to provide materials that give non-English speaking persons </a:t>
            </a:r>
            <a:r>
              <a:rPr lang="en-US" b="1" dirty="0" smtClean="0"/>
              <a:t>full and equal</a:t>
            </a:r>
            <a:r>
              <a:rPr lang="en-US" dirty="0" smtClean="0"/>
              <a:t> </a:t>
            </a:r>
            <a:r>
              <a:rPr lang="en-US" b="1" dirty="0" smtClean="0"/>
              <a:t>opportunity</a:t>
            </a:r>
            <a:r>
              <a:rPr lang="en-US" dirty="0" smtClean="0"/>
              <a:t> to receive benefits.</a:t>
            </a:r>
          </a:p>
          <a:p>
            <a:endParaRPr lang="en-US" baseline="0" dirty="0" smtClean="0"/>
          </a:p>
          <a:p>
            <a:r>
              <a:rPr lang="en-US" baseline="0" dirty="0" smtClean="0"/>
              <a:t>Child Nutrition Programs </a:t>
            </a:r>
            <a:r>
              <a:rPr lang="en-US" b="0" baseline="0" dirty="0" smtClean="0"/>
              <a:t>often</a:t>
            </a:r>
            <a:r>
              <a:rPr lang="en-US" baseline="0" dirty="0" smtClean="0"/>
              <a:t> take place in low income neighborhoods, where children and parents have sometimes extraneous circumstances to overcome in regard to food accessibility. Civil rights are in place to protect children and families from being discriminated against while participating in USDA funded food programs.</a:t>
            </a:r>
          </a:p>
        </p:txBody>
      </p:sp>
      <p:sp>
        <p:nvSpPr>
          <p:cNvPr id="4" name="Slide Number Placeholder 3"/>
          <p:cNvSpPr>
            <a:spLocks noGrp="1"/>
          </p:cNvSpPr>
          <p:nvPr>
            <p:ph type="sldNum" sz="quarter" idx="10"/>
          </p:nvPr>
        </p:nvSpPr>
        <p:spPr/>
        <p:txBody>
          <a:bodyPr/>
          <a:lstStyle/>
          <a:p>
            <a:fld id="{71B7FE49-76A4-4BCA-99F5-67292E742F8D}" type="slidenum">
              <a:rPr lang="en-US" smtClean="0"/>
              <a:t>10</a:t>
            </a:fld>
            <a:endParaRPr lang="en-US"/>
          </a:p>
        </p:txBody>
      </p:sp>
    </p:spTree>
    <p:extLst>
      <p:ext uri="{BB962C8B-B14F-4D97-AF65-F5344CB8AC3E}">
        <p14:creationId xmlns:p14="http://schemas.microsoft.com/office/powerpoint/2010/main" val="15251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required to provide reasonable</a:t>
            </a:r>
            <a:r>
              <a:rPr lang="en-US" baseline="0" dirty="0" smtClean="0"/>
              <a:t> modifications to accommodate disabilities.</a:t>
            </a:r>
          </a:p>
          <a:p>
            <a:endParaRPr lang="en-US" dirty="0" smtClean="0"/>
          </a:p>
          <a:p>
            <a:r>
              <a:rPr lang="en-US" dirty="0" smtClean="0"/>
              <a:t>‘Reasonable Modification’</a:t>
            </a:r>
            <a:r>
              <a:rPr lang="en-US" baseline="0" dirty="0" smtClean="0"/>
              <a:t> can be defined as a change or alteration in policies, practices, and/or procedures to accommodate a disability.</a:t>
            </a:r>
          </a:p>
          <a:p>
            <a:endParaRPr lang="en-US" baseline="0" dirty="0" smtClean="0"/>
          </a:p>
          <a:p>
            <a:r>
              <a:rPr lang="en-US" baseline="0" dirty="0" smtClean="0"/>
              <a:t>We are required to provide reasonable modifications for disabilities, however we are also allowed to, and obligated to negotiate an agreement with the parent/guardian on what the appropriate modification should be.</a:t>
            </a:r>
          </a:p>
          <a:p>
            <a:pPr defTabSz="933237">
              <a:defRPr/>
            </a:pPr>
            <a:r>
              <a:rPr lang="en-US" baseline="0" dirty="0" smtClean="0"/>
              <a:t>-However, if a medical statement is required, the modification implemented should be based off the information provided in the statement. </a:t>
            </a:r>
          </a:p>
          <a:p>
            <a:endParaRPr lang="en-US" dirty="0"/>
          </a:p>
        </p:txBody>
      </p:sp>
      <p:sp>
        <p:nvSpPr>
          <p:cNvPr id="4" name="Slide Number Placeholder 3"/>
          <p:cNvSpPr>
            <a:spLocks noGrp="1"/>
          </p:cNvSpPr>
          <p:nvPr>
            <p:ph type="sldNum" sz="quarter" idx="10"/>
          </p:nvPr>
        </p:nvSpPr>
        <p:spPr/>
        <p:txBody>
          <a:bodyPr/>
          <a:lstStyle/>
          <a:p>
            <a:fld id="{71B7FE49-76A4-4BCA-99F5-67292E742F8D}" type="slidenum">
              <a:rPr lang="en-US" smtClean="0"/>
              <a:t>11</a:t>
            </a:fld>
            <a:endParaRPr lang="en-US"/>
          </a:p>
        </p:txBody>
      </p:sp>
    </p:spTree>
    <p:extLst>
      <p:ext uri="{BB962C8B-B14F-4D97-AF65-F5344CB8AC3E}">
        <p14:creationId xmlns:p14="http://schemas.microsoft.com/office/powerpoint/2010/main" val="1682708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a reasonable modification</a:t>
            </a:r>
            <a:r>
              <a:rPr lang="en-US" baseline="0" dirty="0" smtClean="0"/>
              <a:t> may include:</a:t>
            </a:r>
          </a:p>
          <a:p>
            <a:r>
              <a:rPr lang="en-US" baseline="0" dirty="0" smtClean="0"/>
              <a:t>-Ramp access for wheel chairs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-Braille menus for blind students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-Making food substitutions for food allergies (we’ll talk about meal modifications more in-depth in our next presentation on Special Diets)</a:t>
            </a:r>
          </a:p>
          <a:p>
            <a:r>
              <a:rPr lang="en-US" dirty="0" smtClean="0"/>
              <a:t>-If</a:t>
            </a:r>
            <a:r>
              <a:rPr lang="en-US" baseline="0" dirty="0" smtClean="0"/>
              <a:t> a student has a 504 plan or and IEP, accommodations listed in the plan must be implemented. </a:t>
            </a:r>
          </a:p>
          <a:p>
            <a:r>
              <a:rPr lang="en-US" baseline="0" dirty="0" smtClean="0"/>
              <a:t>-Accommodations need not be exactly as requested: for example, if someone is requesting a specific brand name product, you can provide the generic instead unless the medical statement specifically lists the brand name</a:t>
            </a:r>
          </a:p>
          <a:p>
            <a:endParaRPr lang="en-US" baseline="0" dirty="0" smtClean="0"/>
          </a:p>
          <a:p>
            <a:r>
              <a:rPr lang="en-US" baseline="0" dirty="0" smtClean="0"/>
              <a:t>If you are unsure on how to reasonably accommodate a request made, contact HCNP for assistance. </a:t>
            </a:r>
            <a:endParaRPr lang="en-US" dirty="0" smtClean="0"/>
          </a:p>
          <a:p>
            <a:endParaRPr lang="en-US" dirty="0"/>
          </a:p>
        </p:txBody>
      </p:sp>
      <p:sp>
        <p:nvSpPr>
          <p:cNvPr id="4" name="Slide Number Placeholder 3"/>
          <p:cNvSpPr>
            <a:spLocks noGrp="1"/>
          </p:cNvSpPr>
          <p:nvPr>
            <p:ph type="sldNum" sz="quarter" idx="10"/>
          </p:nvPr>
        </p:nvSpPr>
        <p:spPr/>
        <p:txBody>
          <a:bodyPr/>
          <a:lstStyle/>
          <a:p>
            <a:fld id="{71B7FE49-76A4-4BCA-99F5-67292E742F8D}" type="slidenum">
              <a:rPr lang="en-US" smtClean="0"/>
              <a:t>12</a:t>
            </a:fld>
            <a:endParaRPr lang="en-US"/>
          </a:p>
        </p:txBody>
      </p:sp>
    </p:spTree>
    <p:extLst>
      <p:ext uri="{BB962C8B-B14F-4D97-AF65-F5344CB8AC3E}">
        <p14:creationId xmlns:p14="http://schemas.microsoft.com/office/powerpoint/2010/main" val="760979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2400" dirty="0" smtClean="0"/>
              <a:t>Under Civil Rights regulations,</a:t>
            </a:r>
            <a:r>
              <a:rPr lang="en-US" altLang="en-US" sz="2400" baseline="0" dirty="0" smtClean="0"/>
              <a:t> students/parents/guardians have rights to certain procedural safeguards.  These include the right to:</a:t>
            </a:r>
            <a:endParaRPr lang="en-US" altLang="en-US" sz="2400" dirty="0"/>
          </a:p>
          <a:p>
            <a:pPr lvl="2"/>
            <a:r>
              <a:rPr lang="en-US" altLang="en-US" sz="2000" dirty="0"/>
              <a:t>File a grievance if they believe a violation has occurred regarding the request for a reasonable modification,</a:t>
            </a:r>
          </a:p>
          <a:p>
            <a:pPr lvl="2"/>
            <a:r>
              <a:rPr lang="en-US" altLang="en-US" sz="2000" dirty="0"/>
              <a:t>Receive a prompt and equitable resolution of the grievance,</a:t>
            </a:r>
          </a:p>
          <a:p>
            <a:pPr lvl="2"/>
            <a:r>
              <a:rPr lang="en-US" altLang="en-US" sz="2000" dirty="0"/>
              <a:t>Request and participate in an impartial hearing to resolve their grievance,</a:t>
            </a:r>
          </a:p>
          <a:p>
            <a:pPr lvl="2"/>
            <a:r>
              <a:rPr lang="en-US" altLang="en-US" sz="2000" dirty="0"/>
              <a:t>Be represented by counsel at the hearing (if desired),</a:t>
            </a:r>
          </a:p>
          <a:p>
            <a:pPr lvl="2"/>
            <a:r>
              <a:rPr lang="en-US" altLang="en-US" sz="2000" dirty="0"/>
              <a:t>Examine the record</a:t>
            </a:r>
          </a:p>
          <a:p>
            <a:pPr lvl="2"/>
            <a:r>
              <a:rPr lang="en-US" altLang="en-US" sz="2000" dirty="0"/>
              <a:t>Receive notice of the final decision and a procedure for review, i.e., right to appeal the hearing’s decision. </a:t>
            </a:r>
            <a:endParaRPr lang="en-US" altLang="en-US" sz="2000" dirty="0" smtClean="0"/>
          </a:p>
          <a:p>
            <a:pPr lvl="2"/>
            <a:endParaRPr lang="en-US" altLang="en-US" sz="2000" dirty="0"/>
          </a:p>
          <a:p>
            <a:r>
              <a:rPr lang="en-US" baseline="0" dirty="0" smtClean="0"/>
              <a:t>The consequences of not following these safeguards include potential legal proceedings (i.e. the SFA may be held liable)</a:t>
            </a:r>
            <a:endParaRPr lang="en-US" dirty="0" smtClean="0"/>
          </a:p>
          <a:p>
            <a:endParaRPr lang="en-US" dirty="0"/>
          </a:p>
        </p:txBody>
      </p:sp>
      <p:sp>
        <p:nvSpPr>
          <p:cNvPr id="4" name="Slide Number Placeholder 3"/>
          <p:cNvSpPr>
            <a:spLocks noGrp="1"/>
          </p:cNvSpPr>
          <p:nvPr>
            <p:ph type="sldNum" sz="quarter" idx="10"/>
          </p:nvPr>
        </p:nvSpPr>
        <p:spPr/>
        <p:txBody>
          <a:bodyPr/>
          <a:lstStyle/>
          <a:p>
            <a:fld id="{71B7FE49-76A4-4BCA-99F5-67292E742F8D}" type="slidenum">
              <a:rPr lang="en-US" smtClean="0"/>
              <a:t>13</a:t>
            </a:fld>
            <a:endParaRPr lang="en-US"/>
          </a:p>
        </p:txBody>
      </p:sp>
    </p:spTree>
    <p:extLst>
      <p:ext uri="{BB962C8B-B14F-4D97-AF65-F5344CB8AC3E}">
        <p14:creationId xmlns:p14="http://schemas.microsoft.com/office/powerpoint/2010/main" val="3541644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we’ll shift gears</a:t>
            </a:r>
            <a:r>
              <a:rPr lang="en-US" baseline="0" dirty="0" smtClean="0"/>
              <a:t> and talk about the collection of demographic data</a:t>
            </a:r>
            <a:endParaRPr lang="en-US" dirty="0" smtClean="0"/>
          </a:p>
          <a:p>
            <a:r>
              <a:rPr lang="en-US" dirty="0" smtClean="0"/>
              <a:t>Sponsors</a:t>
            </a:r>
            <a:r>
              <a:rPr lang="en-US" baseline="0" dirty="0" smtClean="0"/>
              <a:t> are required to report </a:t>
            </a:r>
            <a:r>
              <a:rPr lang="en-US" b="1" baseline="0" dirty="0" smtClean="0"/>
              <a:t>ethnicity and race </a:t>
            </a:r>
            <a:r>
              <a:rPr lang="en-US" baseline="0" dirty="0" smtClean="0"/>
              <a:t>of all program participants </a:t>
            </a:r>
            <a:r>
              <a:rPr lang="en-US" b="1" baseline="0" dirty="0" smtClean="0"/>
              <a:t>annually</a:t>
            </a:r>
            <a:r>
              <a:rPr lang="en-US" baseline="0" dirty="0" smtClean="0"/>
              <a:t>. </a:t>
            </a:r>
          </a:p>
          <a:p>
            <a:endParaRPr lang="en-US" baseline="0" dirty="0" smtClean="0"/>
          </a:p>
          <a:p>
            <a:r>
              <a:rPr lang="en-US" baseline="0" dirty="0" smtClean="0"/>
              <a:t>The preferred method of data collection, according to Food and Nutrition Service, is self identity. For example, a parent checks an ethnicity or race box on their enrollment form or meal benefit application.</a:t>
            </a:r>
          </a:p>
          <a:p>
            <a:r>
              <a:rPr lang="en-US" baseline="0" dirty="0" smtClean="0"/>
              <a:t>-Please remember that you cannot ask a child for his/her race or ethnicity</a:t>
            </a:r>
          </a:p>
          <a:p>
            <a:endParaRPr lang="en-US" baseline="0" dirty="0" smtClean="0"/>
          </a:p>
          <a:p>
            <a:r>
              <a:rPr lang="en-US" baseline="0" dirty="0" smtClean="0"/>
              <a:t>In the case that no self identification is made or if the parent ‘opts out’ from providing that data, a visual identification should be initiated and documented.</a:t>
            </a:r>
          </a:p>
          <a:p>
            <a:endParaRPr lang="en-US" baseline="0" dirty="0" smtClean="0"/>
          </a:p>
          <a:p>
            <a:r>
              <a:rPr lang="en-US" b="1" dirty="0" smtClean="0"/>
              <a:t>State agencies are required to</a:t>
            </a:r>
            <a:r>
              <a:rPr lang="en-US" b="1" baseline="0" dirty="0" smtClean="0"/>
              <a:t> collect </a:t>
            </a:r>
            <a:r>
              <a:rPr lang="en-US" b="1" dirty="0" smtClean="0"/>
              <a:t>annual reporting on the ethnic and racial data of participants.  </a:t>
            </a:r>
            <a:r>
              <a:rPr lang="en-US" b="0" dirty="0" smtClean="0"/>
              <a:t>Each</a:t>
            </a:r>
            <a:r>
              <a:rPr lang="en-US" b="0" baseline="0" dirty="0" smtClean="0"/>
              <a:t> </a:t>
            </a:r>
            <a:r>
              <a:rPr lang="en-US" dirty="0" smtClean="0"/>
              <a:t>Child Nutrition Program area has a data collection form specific to their program</a:t>
            </a:r>
            <a:r>
              <a:rPr lang="en-US" baseline="0" dirty="0" smtClean="0"/>
              <a:t> posted on the </a:t>
            </a:r>
            <a:r>
              <a:rPr lang="en-US" baseline="0" dirty="0" err="1" smtClean="0"/>
              <a:t>hcnp</a:t>
            </a:r>
            <a:r>
              <a:rPr lang="en-US" baseline="0" dirty="0" smtClean="0"/>
              <a:t> website, http://hcnp.hawaii.gov.  The report will be reviewed during the Administrative Review (AR).</a:t>
            </a:r>
            <a:endParaRPr lang="en-US" dirty="0" smtClean="0"/>
          </a:p>
        </p:txBody>
      </p:sp>
      <p:sp>
        <p:nvSpPr>
          <p:cNvPr id="4" name="Slide Number Placeholder 3"/>
          <p:cNvSpPr>
            <a:spLocks noGrp="1"/>
          </p:cNvSpPr>
          <p:nvPr>
            <p:ph type="sldNum" sz="quarter" idx="10"/>
          </p:nvPr>
        </p:nvSpPr>
        <p:spPr/>
        <p:txBody>
          <a:bodyPr/>
          <a:lstStyle/>
          <a:p>
            <a:fld id="{71B7FE49-76A4-4BCA-99F5-67292E742F8D}" type="slidenum">
              <a:rPr lang="en-US" smtClean="0"/>
              <a:t>14</a:t>
            </a:fld>
            <a:endParaRPr lang="en-US"/>
          </a:p>
        </p:txBody>
      </p:sp>
    </p:spTree>
    <p:extLst>
      <p:ext uri="{BB962C8B-B14F-4D97-AF65-F5344CB8AC3E}">
        <p14:creationId xmlns:p14="http://schemas.microsoft.com/office/powerpoint/2010/main" val="110530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form O-4c that</a:t>
            </a:r>
            <a:r>
              <a:rPr lang="en-US" baseline="0" dirty="0" smtClean="0"/>
              <a:t> </a:t>
            </a:r>
            <a:r>
              <a:rPr lang="en-US" dirty="0" smtClean="0"/>
              <a:t>should</a:t>
            </a:r>
            <a:r>
              <a:rPr lang="en-US" baseline="0" dirty="0" smtClean="0"/>
              <a:t> be filled out annually and kept on file by each SFA. </a:t>
            </a:r>
          </a:p>
          <a:p>
            <a:r>
              <a:rPr lang="en-US" baseline="0" dirty="0" smtClean="0"/>
              <a:t>Although the form will </a:t>
            </a:r>
            <a:r>
              <a:rPr lang="en-US" u="sng" baseline="0" dirty="0" smtClean="0"/>
              <a:t>not</a:t>
            </a:r>
            <a:r>
              <a:rPr lang="en-US" baseline="0" dirty="0" smtClean="0"/>
              <a:t> be collected by HCNP, we will request to see it during an AR.</a:t>
            </a:r>
            <a:endParaRPr lang="en-US" dirty="0"/>
          </a:p>
        </p:txBody>
      </p:sp>
      <p:sp>
        <p:nvSpPr>
          <p:cNvPr id="4" name="Slide Number Placeholder 3"/>
          <p:cNvSpPr>
            <a:spLocks noGrp="1"/>
          </p:cNvSpPr>
          <p:nvPr>
            <p:ph type="sldNum" sz="quarter" idx="10"/>
          </p:nvPr>
        </p:nvSpPr>
        <p:spPr/>
        <p:txBody>
          <a:bodyPr/>
          <a:lstStyle/>
          <a:p>
            <a:fld id="{71B7FE49-76A4-4BCA-99F5-67292E742F8D}" type="slidenum">
              <a:rPr lang="en-US" smtClean="0"/>
              <a:t>15</a:t>
            </a:fld>
            <a:endParaRPr lang="en-US"/>
          </a:p>
        </p:txBody>
      </p:sp>
    </p:spTree>
    <p:extLst>
      <p:ext uri="{BB962C8B-B14F-4D97-AF65-F5344CB8AC3E}">
        <p14:creationId xmlns:p14="http://schemas.microsoft.com/office/powerpoint/2010/main" val="3242875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On the form, you’ll see that</a:t>
            </a:r>
            <a:r>
              <a:rPr lang="en-US" b="0" baseline="0" dirty="0" smtClean="0"/>
              <a:t> in the grid where you fill out the data, are two sections: ethnic group and racial group.</a:t>
            </a:r>
          </a:p>
          <a:p>
            <a:endParaRPr lang="en-US" b="0" baseline="0" dirty="0" smtClean="0"/>
          </a:p>
          <a:p>
            <a:r>
              <a:rPr lang="en-US" b="1" dirty="0" smtClean="0"/>
              <a:t>Ethnicity</a:t>
            </a:r>
            <a:r>
              <a:rPr lang="en-US" dirty="0" smtClean="0"/>
              <a:t> refers to the question:  “Is a person </a:t>
            </a:r>
            <a:r>
              <a:rPr lang="en-US" b="1" dirty="0" smtClean="0"/>
              <a:t>Hispanic or Latino </a:t>
            </a:r>
            <a:r>
              <a:rPr lang="en-US" b="0" dirty="0" smtClean="0"/>
              <a:t>or</a:t>
            </a:r>
            <a:r>
              <a:rPr lang="en-US" b="1" dirty="0" smtClean="0"/>
              <a:t> Not Hispanic or Latino?”</a:t>
            </a:r>
            <a:r>
              <a:rPr lang="en-US" b="1" baseline="0" dirty="0" smtClean="0"/>
              <a:t>. </a:t>
            </a:r>
            <a:r>
              <a:rPr lang="en-US" b="0" baseline="0" dirty="0" smtClean="0"/>
              <a:t>Listed on the slide are some cultures that are classified as Hispanic/Latino.</a:t>
            </a:r>
            <a:endParaRPr lang="en-US" b="0" dirty="0" smtClean="0"/>
          </a:p>
        </p:txBody>
      </p:sp>
      <p:sp>
        <p:nvSpPr>
          <p:cNvPr id="4" name="Slide Number Placeholder 3"/>
          <p:cNvSpPr>
            <a:spLocks noGrp="1"/>
          </p:cNvSpPr>
          <p:nvPr>
            <p:ph type="sldNum" sz="quarter" idx="10"/>
          </p:nvPr>
        </p:nvSpPr>
        <p:spPr/>
        <p:txBody>
          <a:bodyPr/>
          <a:lstStyle/>
          <a:p>
            <a:fld id="{71B7FE49-76A4-4BCA-99F5-67292E742F8D}" type="slidenum">
              <a:rPr lang="en-US" smtClean="0"/>
              <a:t>16</a:t>
            </a:fld>
            <a:endParaRPr lang="en-US"/>
          </a:p>
        </p:txBody>
      </p:sp>
    </p:spTree>
    <p:extLst>
      <p:ext uri="{BB962C8B-B14F-4D97-AF65-F5344CB8AC3E}">
        <p14:creationId xmlns:p14="http://schemas.microsoft.com/office/powerpoint/2010/main" val="1854846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Race</a:t>
            </a:r>
            <a:r>
              <a:rPr lang="en-US" dirty="0" smtClean="0"/>
              <a:t> refers to the specific country of origin of </a:t>
            </a:r>
            <a:r>
              <a:rPr lang="en-US" baseline="0" dirty="0" smtClean="0"/>
              <a:t>the program participant. Racial categories include:  </a:t>
            </a:r>
          </a:p>
          <a:p>
            <a:pPr marL="176907" indent="-176907">
              <a:buFont typeface="Arial" panose="020B0604020202020204" pitchFamily="34" charset="0"/>
              <a:buChar char="•"/>
            </a:pPr>
            <a:r>
              <a:rPr lang="en-US" b="1" dirty="0" smtClean="0"/>
              <a:t>Black or African American – </a:t>
            </a:r>
            <a:r>
              <a:rPr lang="en-US" dirty="0" smtClean="0"/>
              <a:t>A</a:t>
            </a:r>
            <a:r>
              <a:rPr lang="en-US" b="1" dirty="0" smtClean="0"/>
              <a:t> </a:t>
            </a:r>
            <a:r>
              <a:rPr lang="en-US" dirty="0" smtClean="0"/>
              <a:t>person having origins in any of the black racial groups of Africa.</a:t>
            </a:r>
          </a:p>
          <a:p>
            <a:pPr marL="176907" indent="-176907">
              <a:buFont typeface="Arial" panose="020B0604020202020204" pitchFamily="34" charset="0"/>
              <a:buChar char="•"/>
            </a:pPr>
            <a:r>
              <a:rPr lang="en-US" b="1" dirty="0" smtClean="0"/>
              <a:t>White </a:t>
            </a:r>
            <a:r>
              <a:rPr lang="en-US" dirty="0" smtClean="0"/>
              <a:t>- A person having origins in any of the original peoples of Europe, the Middle East, or North America.</a:t>
            </a:r>
          </a:p>
          <a:p>
            <a:pPr marL="176907" indent="-176907" defTabSz="952466">
              <a:buFont typeface="Arial" panose="020B0604020202020204" pitchFamily="34" charset="0"/>
              <a:buChar char="•"/>
              <a:defRPr/>
            </a:pPr>
            <a:r>
              <a:rPr lang="en-US" b="1" dirty="0" smtClean="0"/>
              <a:t>Asian - </a:t>
            </a:r>
            <a:r>
              <a:rPr lang="en-US" dirty="0" smtClean="0"/>
              <a:t>A person having origins in any of the peoples of the Far East, Southeast Asia, or the Indian subcontinent, including:  Cambodia, China, India, Japan, Korea, Malaysia, Pakistan, the Philippine Islands, Thailand, and Vietnam.</a:t>
            </a:r>
          </a:p>
          <a:p>
            <a:r>
              <a:rPr lang="en-US" baseline="0" dirty="0" smtClean="0"/>
              <a:t>(racial categories continue on next slide)</a:t>
            </a:r>
          </a:p>
          <a:p>
            <a:endParaRPr lang="en-US" dirty="0"/>
          </a:p>
        </p:txBody>
      </p:sp>
      <p:sp>
        <p:nvSpPr>
          <p:cNvPr id="4" name="Slide Number Placeholder 3"/>
          <p:cNvSpPr>
            <a:spLocks noGrp="1"/>
          </p:cNvSpPr>
          <p:nvPr>
            <p:ph type="sldNum" sz="quarter" idx="10"/>
          </p:nvPr>
        </p:nvSpPr>
        <p:spPr/>
        <p:txBody>
          <a:bodyPr/>
          <a:lstStyle/>
          <a:p>
            <a:fld id="{71B7FE49-76A4-4BCA-99F5-67292E742F8D}" type="slidenum">
              <a:rPr lang="en-US" smtClean="0"/>
              <a:t>17</a:t>
            </a:fld>
            <a:endParaRPr lang="en-US"/>
          </a:p>
        </p:txBody>
      </p:sp>
    </p:spTree>
    <p:extLst>
      <p:ext uri="{BB962C8B-B14F-4D97-AF65-F5344CB8AC3E}">
        <p14:creationId xmlns:p14="http://schemas.microsoft.com/office/powerpoint/2010/main" val="3014353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907" indent="-176907" defTabSz="952466">
              <a:buFont typeface="Arial" panose="020B0604020202020204" pitchFamily="34" charset="0"/>
              <a:buChar char="•"/>
              <a:defRPr/>
            </a:pPr>
            <a:r>
              <a:rPr lang="en-US" b="1" dirty="0" smtClean="0"/>
              <a:t>Native Hawaiian or Other Pacific Islander - </a:t>
            </a:r>
            <a:r>
              <a:rPr lang="en-US" dirty="0" smtClean="0"/>
              <a:t>A person having origins in any of the original peoples of Hawaii, Guam, Samoa, or other Pacific Islands.</a:t>
            </a:r>
          </a:p>
          <a:p>
            <a:pPr marL="176907" indent="-176907">
              <a:buFont typeface="Arial" panose="020B0604020202020204" pitchFamily="34" charset="0"/>
              <a:buChar char="•"/>
            </a:pPr>
            <a:r>
              <a:rPr lang="en-US" b="1" dirty="0" smtClean="0"/>
              <a:t>American Indian or Alaskan Native - </a:t>
            </a:r>
            <a:r>
              <a:rPr lang="en-US" dirty="0" smtClean="0"/>
              <a:t>A person having origins in any of the original peoples of North America (including Central America) who maintains tribal affiliation or community attachment.</a:t>
            </a:r>
          </a:p>
          <a:p>
            <a:endParaRPr lang="en-US" dirty="0" smtClean="0"/>
          </a:p>
          <a:p>
            <a:pPr defTabSz="952466">
              <a:defRPr/>
            </a:pPr>
            <a:r>
              <a:rPr lang="en-US" baseline="0" dirty="0" smtClean="0"/>
              <a:t>Please make sure that all program participants are documented by both </a:t>
            </a:r>
            <a:r>
              <a:rPr lang="en-US" b="1" baseline="0" dirty="0" smtClean="0"/>
              <a:t>Ethnicity and Race</a:t>
            </a:r>
            <a:r>
              <a:rPr lang="en-US" baseline="0" dirty="0" smtClean="0"/>
              <a:t>.  </a:t>
            </a:r>
            <a:r>
              <a:rPr lang="en-US" dirty="0" smtClean="0"/>
              <a:t>Data is used to help determine</a:t>
            </a:r>
            <a:r>
              <a:rPr lang="en-US" baseline="0" dirty="0" smtClean="0"/>
              <a:t> areas of potential need and help prevent any discrimination of the participant or a group of participants.</a:t>
            </a:r>
            <a:endParaRPr lang="en-US" dirty="0" smtClean="0"/>
          </a:p>
          <a:p>
            <a:endParaRPr lang="en-US" dirty="0"/>
          </a:p>
        </p:txBody>
      </p:sp>
      <p:sp>
        <p:nvSpPr>
          <p:cNvPr id="4" name="Slide Number Placeholder 3"/>
          <p:cNvSpPr>
            <a:spLocks noGrp="1"/>
          </p:cNvSpPr>
          <p:nvPr>
            <p:ph type="sldNum" sz="quarter" idx="10"/>
          </p:nvPr>
        </p:nvSpPr>
        <p:spPr/>
        <p:txBody>
          <a:bodyPr/>
          <a:lstStyle/>
          <a:p>
            <a:fld id="{71B7FE49-76A4-4BCA-99F5-67292E742F8D}" type="slidenum">
              <a:rPr lang="en-US" smtClean="0"/>
              <a:t>18</a:t>
            </a:fld>
            <a:endParaRPr lang="en-US"/>
          </a:p>
        </p:txBody>
      </p:sp>
    </p:spTree>
    <p:extLst>
      <p:ext uri="{BB962C8B-B14F-4D97-AF65-F5344CB8AC3E}">
        <p14:creationId xmlns:p14="http://schemas.microsoft.com/office/powerpoint/2010/main" val="1040303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is also a tool on HCNP’s website to assist in tallying data to fill out this form.  </a:t>
            </a:r>
          </a:p>
          <a:p>
            <a:endParaRPr lang="en-US" baseline="0" dirty="0" smtClean="0"/>
          </a:p>
          <a:p>
            <a:r>
              <a:rPr lang="en-US" baseline="0" dirty="0" smtClean="0"/>
              <a:t>Remember that all forms must be kept for 3 years plus the current year (6 years plus current for DOE).</a:t>
            </a:r>
          </a:p>
          <a:p>
            <a:endParaRPr lang="en-US" baseline="0" dirty="0" smtClean="0"/>
          </a:p>
          <a:p>
            <a:r>
              <a:rPr lang="en-US" baseline="0" dirty="0" smtClean="0"/>
              <a:t>Also, remember: it is not okay to ask a child what racial group he/she belongs to.  If racial group is not voluntarily provided, SFA is required to inform applicant that a visual identification will be recorded. (FNS 113 Part XII)</a:t>
            </a:r>
          </a:p>
          <a:p>
            <a:endParaRPr lang="en-US" baseline="0" dirty="0" smtClean="0"/>
          </a:p>
          <a:p>
            <a:r>
              <a:rPr lang="en-US" baseline="0" dirty="0" smtClean="0"/>
              <a:t>Complete annually by October 31</a:t>
            </a:r>
            <a:r>
              <a:rPr lang="en-US" baseline="30000" dirty="0" smtClean="0"/>
              <a:t>st</a:t>
            </a:r>
            <a:endParaRPr lang="en-US" dirty="0" smtClean="0"/>
          </a:p>
          <a:p>
            <a:endParaRPr lang="en-US" dirty="0"/>
          </a:p>
        </p:txBody>
      </p:sp>
      <p:sp>
        <p:nvSpPr>
          <p:cNvPr id="4" name="Slide Number Placeholder 3"/>
          <p:cNvSpPr>
            <a:spLocks noGrp="1"/>
          </p:cNvSpPr>
          <p:nvPr>
            <p:ph type="sldNum" sz="quarter" idx="10"/>
          </p:nvPr>
        </p:nvSpPr>
        <p:spPr/>
        <p:txBody>
          <a:bodyPr/>
          <a:lstStyle/>
          <a:p>
            <a:fld id="{71B7FE49-76A4-4BCA-99F5-67292E742F8D}" type="slidenum">
              <a:rPr lang="en-US" smtClean="0"/>
              <a:t>19</a:t>
            </a:fld>
            <a:endParaRPr lang="en-US"/>
          </a:p>
        </p:txBody>
      </p:sp>
    </p:spTree>
    <p:extLst>
      <p:ext uri="{BB962C8B-B14F-4D97-AF65-F5344CB8AC3E}">
        <p14:creationId xmlns:p14="http://schemas.microsoft.com/office/powerpoint/2010/main" val="3242875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smtClean="0"/>
              <a:t>Why do we need to talk about Civil</a:t>
            </a:r>
            <a:r>
              <a:rPr lang="en-US" baseline="0" dirty="0" smtClean="0"/>
              <a:t> Rights Training?</a:t>
            </a:r>
          </a:p>
          <a:p>
            <a:pPr defTabSz="933237">
              <a:defRPr/>
            </a:pPr>
            <a:r>
              <a:rPr lang="en-US" dirty="0" smtClean="0"/>
              <a:t>-We gain the knowledge </a:t>
            </a:r>
            <a:r>
              <a:rPr lang="en-US" baseline="0" dirty="0" smtClean="0"/>
              <a:t>needed to provide fair treatment to all participants, which helps maintain program integrity</a:t>
            </a:r>
          </a:p>
          <a:p>
            <a:pPr defTabSz="933237">
              <a:defRPr/>
            </a:pPr>
            <a:r>
              <a:rPr lang="en-US" baseline="0" dirty="0" smtClean="0"/>
              <a:t>-USDA requires Civil Rights training annually</a:t>
            </a:r>
          </a:p>
          <a:p>
            <a:pPr defTabSz="933237">
              <a:defRPr/>
            </a:pPr>
            <a:r>
              <a:rPr lang="en-US" baseline="0" dirty="0" smtClean="0"/>
              <a:t>-Understanding Civil Rights regulations also helps prevent complaints against your SFA, and prepares you to handle complaints should they arise</a:t>
            </a:r>
            <a:endParaRPr lang="en-US" dirty="0" smtClean="0"/>
          </a:p>
        </p:txBody>
      </p:sp>
      <p:sp>
        <p:nvSpPr>
          <p:cNvPr id="4" name="Slide Number Placeholder 3"/>
          <p:cNvSpPr>
            <a:spLocks noGrp="1"/>
          </p:cNvSpPr>
          <p:nvPr>
            <p:ph type="sldNum" sz="quarter" idx="10"/>
          </p:nvPr>
        </p:nvSpPr>
        <p:spPr/>
        <p:txBody>
          <a:bodyPr/>
          <a:lstStyle/>
          <a:p>
            <a:fld id="{71B7FE49-76A4-4BCA-99F5-67292E742F8D}" type="slidenum">
              <a:rPr lang="en-US" smtClean="0"/>
              <a:t>2</a:t>
            </a:fld>
            <a:endParaRPr lang="en-US"/>
          </a:p>
        </p:txBody>
      </p:sp>
    </p:spTree>
    <p:extLst>
      <p:ext uri="{BB962C8B-B14F-4D97-AF65-F5344CB8AC3E}">
        <p14:creationId xmlns:p14="http://schemas.microsoft.com/office/powerpoint/2010/main" val="2241100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Applicants and participants must be advised of their right to file a complaint as well as the details of the complaint process</a:t>
            </a:r>
            <a:endParaRPr lang="en-US" dirty="0" smtClean="0"/>
          </a:p>
          <a:p>
            <a:endParaRPr lang="en-US" dirty="0" smtClean="0"/>
          </a:p>
          <a:p>
            <a:r>
              <a:rPr lang="en-US" dirty="0" smtClean="0"/>
              <a:t>Sponsors are required to make public</a:t>
            </a:r>
            <a:r>
              <a:rPr lang="en-US" baseline="0" dirty="0" smtClean="0"/>
              <a:t> </a:t>
            </a:r>
            <a:r>
              <a:rPr lang="en-US" dirty="0" smtClean="0"/>
              <a:t>announcements</a:t>
            </a:r>
            <a:r>
              <a:rPr lang="en-US" baseline="0" dirty="0" smtClean="0"/>
              <a:t> about</a:t>
            </a:r>
            <a:r>
              <a:rPr lang="en-US" dirty="0" smtClean="0"/>
              <a:t> their program availability to ensure that qualified participants are aware of the program</a:t>
            </a:r>
            <a:r>
              <a:rPr lang="en-US" baseline="0" dirty="0" smtClean="0"/>
              <a:t> and their rights. </a:t>
            </a:r>
          </a:p>
          <a:p>
            <a:endParaRPr lang="en-US" dirty="0" smtClean="0"/>
          </a:p>
          <a:p>
            <a:r>
              <a:rPr lang="en-US" dirty="0" smtClean="0"/>
              <a:t>Non-discrimination posters must be displayed in a </a:t>
            </a:r>
            <a:r>
              <a:rPr lang="en-US" b="1" dirty="0" smtClean="0"/>
              <a:t>prominent public place </a:t>
            </a:r>
            <a:r>
              <a:rPr lang="en-US" dirty="0" smtClean="0"/>
              <a:t>such as a school</a:t>
            </a:r>
            <a:r>
              <a:rPr lang="en-US" baseline="0" dirty="0" smtClean="0"/>
              <a:t> office where meals are paid or applications are certified/verified, the </a:t>
            </a:r>
            <a:r>
              <a:rPr lang="en-US" dirty="0" smtClean="0"/>
              <a:t>cafeteria, the</a:t>
            </a:r>
            <a:r>
              <a:rPr lang="en-US" baseline="0" dirty="0" smtClean="0"/>
              <a:t> class room for special needs where the point of service may occur, etc.  </a:t>
            </a:r>
            <a:r>
              <a:rPr lang="en-US" dirty="0" smtClean="0"/>
              <a:t>For the National</a:t>
            </a:r>
            <a:r>
              <a:rPr lang="en-US" baseline="0" dirty="0" smtClean="0"/>
              <a:t> School Lunch Program</a:t>
            </a:r>
            <a:r>
              <a:rPr lang="en-US" dirty="0" smtClean="0"/>
              <a:t>, posters must be displayed where free and reduced applications are determined and where</a:t>
            </a:r>
            <a:r>
              <a:rPr lang="en-US" baseline="0" dirty="0" smtClean="0"/>
              <a:t> money is collected.  </a:t>
            </a:r>
          </a:p>
          <a:p>
            <a:endParaRPr lang="en-US" baseline="0" dirty="0" smtClean="0"/>
          </a:p>
          <a:p>
            <a:r>
              <a:rPr lang="en-US" dirty="0" smtClean="0"/>
              <a:t>Please make sure you are displaying the correct non-discrimination poster.  The USDA released a new edition dated December</a:t>
            </a:r>
            <a:r>
              <a:rPr lang="en-US" baseline="0" dirty="0" smtClean="0"/>
              <a:t> 2015 as shown here in the GREEN poster.  Please discard all old blue and red posters.  </a:t>
            </a:r>
          </a:p>
          <a:p>
            <a:r>
              <a:rPr lang="en-US" baseline="0" dirty="0" smtClean="0"/>
              <a:t>You may request new posters from HI Child Nutrition Programs anytime at (808) 587-3600.  </a:t>
            </a:r>
            <a:endParaRPr lang="en-US" dirty="0" smtClean="0"/>
          </a:p>
        </p:txBody>
      </p:sp>
      <p:sp>
        <p:nvSpPr>
          <p:cNvPr id="4" name="Slide Number Placeholder 3"/>
          <p:cNvSpPr>
            <a:spLocks noGrp="1"/>
          </p:cNvSpPr>
          <p:nvPr>
            <p:ph type="sldNum" sz="quarter" idx="10"/>
          </p:nvPr>
        </p:nvSpPr>
        <p:spPr/>
        <p:txBody>
          <a:bodyPr/>
          <a:lstStyle/>
          <a:p>
            <a:fld id="{71B7FE49-76A4-4BCA-99F5-67292E742F8D}" type="slidenum">
              <a:rPr lang="en-US" smtClean="0"/>
              <a:t>20</a:t>
            </a:fld>
            <a:endParaRPr lang="en-US"/>
          </a:p>
        </p:txBody>
      </p:sp>
    </p:spTree>
    <p:extLst>
      <p:ext uri="{BB962C8B-B14F-4D97-AF65-F5344CB8AC3E}">
        <p14:creationId xmlns:p14="http://schemas.microsoft.com/office/powerpoint/2010/main" val="2349251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466">
              <a:defRPr/>
            </a:pPr>
            <a:r>
              <a:rPr lang="en-US" dirty="0" smtClean="0"/>
              <a:t>Again, we have a responsibility to notify</a:t>
            </a:r>
            <a:r>
              <a:rPr lang="en-US" baseline="0" dirty="0" smtClean="0"/>
              <a:t> eligible applicants about the program and provide information in other formats for those with disabilities.  An example of this may be providing large print or braille menus the visually impaired.</a:t>
            </a:r>
          </a:p>
          <a:p>
            <a:pPr defTabSz="952466">
              <a:defRPr/>
            </a:pPr>
            <a:endParaRPr lang="en-US" baseline="0" dirty="0" smtClean="0"/>
          </a:p>
          <a:p>
            <a:pPr marL="0" marR="0" indent="0" algn="l" defTabSz="952466" rtl="0" eaLnBrk="1" fontAlgn="auto" latinLnBrk="0" hangingPunct="1">
              <a:lnSpc>
                <a:spcPct val="100000"/>
              </a:lnSpc>
              <a:spcBef>
                <a:spcPts val="0"/>
              </a:spcBef>
              <a:spcAft>
                <a:spcPts val="0"/>
              </a:spcAft>
              <a:buClrTx/>
              <a:buSzTx/>
              <a:buFontTx/>
              <a:buNone/>
              <a:tabLst/>
              <a:defRPr/>
            </a:pPr>
            <a:r>
              <a:rPr lang="en-US" baseline="0" dirty="0" smtClean="0"/>
              <a:t>Equal opportunity must be conveyed when using photographs.  Include a good representation of various ages, races, genders, etc. </a:t>
            </a:r>
          </a:p>
          <a:p>
            <a:pPr defTabSz="952466">
              <a:defRPr/>
            </a:pPr>
            <a:endParaRPr lang="en-US" baseline="0" dirty="0" smtClean="0"/>
          </a:p>
          <a:p>
            <a:pPr defTabSz="952466">
              <a:defRPr/>
            </a:pPr>
            <a:r>
              <a:rPr lang="en-US" baseline="0" dirty="0" smtClean="0"/>
              <a:t>Non-discrimination statements must be included on all media mentioning USDA funded Child Nutrition Programs, including menus, flyers, internet pages, and other food related program announcements. </a:t>
            </a:r>
          </a:p>
          <a:p>
            <a:pPr defTabSz="952466">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1B7FE49-76A4-4BCA-99F5-67292E742F8D}" type="slidenum">
              <a:rPr lang="en-US" smtClean="0"/>
              <a:t>21</a:t>
            </a:fld>
            <a:endParaRPr lang="en-US"/>
          </a:p>
        </p:txBody>
      </p:sp>
    </p:spTree>
    <p:extLst>
      <p:ext uri="{BB962C8B-B14F-4D97-AF65-F5344CB8AC3E}">
        <p14:creationId xmlns:p14="http://schemas.microsoft.com/office/powerpoint/2010/main" val="1635655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dirty="0" smtClean="0"/>
              <a:t>The non-discrimination statement is a USDA statement that must be present on all publications and media announcements mentioning USDA Child Nutrition Programs. </a:t>
            </a:r>
          </a:p>
          <a:p>
            <a:pPr fontAlgn="t"/>
            <a:endParaRPr lang="en-US" dirty="0" smtClean="0"/>
          </a:p>
          <a:p>
            <a:pPr fontAlgn="t"/>
            <a:r>
              <a:rPr lang="en-US" dirty="0" smtClean="0"/>
              <a:t>The </a:t>
            </a:r>
            <a:r>
              <a:rPr lang="en-US" i="1" dirty="0" smtClean="0"/>
              <a:t>long </a:t>
            </a:r>
            <a:r>
              <a:rPr lang="en-US" dirty="0" smtClean="0"/>
              <a:t>non-discrimination statement must be listed on all printed material over one page in length. </a:t>
            </a:r>
          </a:p>
          <a:p>
            <a:pPr fontAlgn="t"/>
            <a:r>
              <a:rPr lang="en-US" dirty="0" smtClean="0"/>
              <a:t>The </a:t>
            </a:r>
            <a:r>
              <a:rPr lang="en-US" i="1" dirty="0" smtClean="0"/>
              <a:t>short </a:t>
            </a:r>
            <a:r>
              <a:rPr lang="en-US" dirty="0" smtClean="0"/>
              <a:t>non-discrimination statement may be used on printed materials that are only one page or one sheet of paper (including front and back) in length. </a:t>
            </a:r>
          </a:p>
          <a:p>
            <a:pPr fontAlgn="t"/>
            <a:endParaRPr lang="en-US" dirty="0" smtClean="0"/>
          </a:p>
          <a:p>
            <a:r>
              <a:rPr lang="en-US" dirty="0" smtClean="0"/>
              <a:t>The Hawaii Child</a:t>
            </a:r>
            <a:r>
              <a:rPr lang="en-US" baseline="0" dirty="0" smtClean="0"/>
              <a:t> Nutrition Programs has translated this statement into 12 languages (Cantonese, </a:t>
            </a:r>
            <a:r>
              <a:rPr lang="en-US" baseline="0" dirty="0" err="1" smtClean="0"/>
              <a:t>Chuukese</a:t>
            </a:r>
            <a:r>
              <a:rPr lang="en-US" baseline="0" dirty="0" smtClean="0"/>
              <a:t>, Ilocano, Japanese, Korean, Mandarin, Marshallese, Samoan, Spanish, Tagalog, Tongan and Vietnamese).  </a:t>
            </a:r>
          </a:p>
          <a:p>
            <a:r>
              <a:rPr lang="en-US" baseline="0" dirty="0" smtClean="0"/>
              <a:t>These translations are posted at http://hcnp.hawaii.gov/civil-rights-2/  . </a:t>
            </a:r>
          </a:p>
          <a:p>
            <a:pPr fontAlgn="t"/>
            <a:endParaRPr lang="en-US" dirty="0" smtClean="0"/>
          </a:p>
          <a:p>
            <a:pPr fontAlgn="t"/>
            <a:r>
              <a:rPr lang="en-US" dirty="0" smtClean="0"/>
              <a:t>The first paragraph of the statement includes more protected classes than are recognized by Child Nutrition Programs.  The Hawaii</a:t>
            </a:r>
            <a:r>
              <a:rPr lang="en-US" baseline="0" dirty="0" smtClean="0"/>
              <a:t> </a:t>
            </a:r>
            <a:r>
              <a:rPr lang="en-US" dirty="0" smtClean="0"/>
              <a:t> Department of Education, Child Nutrition Programs received approval from USDA to add the sentence near the bottom of the long statement that reads, “</a:t>
            </a:r>
            <a:r>
              <a:rPr lang="en-US" b="1" dirty="0" smtClean="0"/>
              <a:t>USDA Child Nutrition Programs recognize the following protected classes: race, color, national origin, sex, age, and disability</a:t>
            </a:r>
            <a:r>
              <a:rPr lang="en-US" dirty="0" smtClean="0"/>
              <a:t>.”  </a:t>
            </a:r>
          </a:p>
          <a:p>
            <a:pPr fontAlgn="t"/>
            <a:endParaRPr lang="en-US" dirty="0" smtClean="0"/>
          </a:p>
          <a:p>
            <a:pPr fontAlgn="t"/>
            <a:r>
              <a:rPr lang="en-US" dirty="0" smtClean="0"/>
              <a:t>When you use the long statement, make sure that you get the </a:t>
            </a:r>
            <a:r>
              <a:rPr lang="en-US" b="1" dirty="0" smtClean="0"/>
              <a:t>entire</a:t>
            </a:r>
            <a:r>
              <a:rPr lang="en-US" dirty="0" smtClean="0"/>
              <a:t> statement on your document.</a:t>
            </a:r>
            <a:endParaRPr lang="en-US" dirty="0"/>
          </a:p>
        </p:txBody>
      </p:sp>
      <p:sp>
        <p:nvSpPr>
          <p:cNvPr id="4" name="Slide Number Placeholder 3"/>
          <p:cNvSpPr>
            <a:spLocks noGrp="1"/>
          </p:cNvSpPr>
          <p:nvPr>
            <p:ph type="sldNum" sz="quarter" idx="10"/>
          </p:nvPr>
        </p:nvSpPr>
        <p:spPr/>
        <p:txBody>
          <a:bodyPr/>
          <a:lstStyle/>
          <a:p>
            <a:fld id="{71B7FE49-76A4-4BCA-99F5-67292E742F8D}" type="slidenum">
              <a:rPr lang="en-US" smtClean="0"/>
              <a:t>22</a:t>
            </a:fld>
            <a:endParaRPr lang="en-US"/>
          </a:p>
        </p:txBody>
      </p:sp>
    </p:spTree>
    <p:extLst>
      <p:ext uri="{BB962C8B-B14F-4D97-AF65-F5344CB8AC3E}">
        <p14:creationId xmlns:p14="http://schemas.microsoft.com/office/powerpoint/2010/main" val="34154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t>
            </a:r>
            <a:r>
              <a:rPr lang="en-US" baseline="0" dirty="0" smtClean="0"/>
              <a:t>s</a:t>
            </a:r>
            <a:r>
              <a:rPr lang="en-US" dirty="0" smtClean="0"/>
              <a:t>hort non-discrimination statement.</a:t>
            </a:r>
            <a:r>
              <a:rPr lang="en-US" baseline="0" dirty="0" smtClean="0"/>
              <a:t>  It may be used on </a:t>
            </a:r>
            <a:r>
              <a:rPr lang="en-US" dirty="0" smtClean="0"/>
              <a:t>any document </a:t>
            </a:r>
            <a:r>
              <a:rPr lang="en-US" b="1" dirty="0" smtClean="0"/>
              <a:t>one page or one sheet of paper</a:t>
            </a:r>
            <a:r>
              <a:rPr lang="en-US" b="1" baseline="0" dirty="0" smtClean="0"/>
              <a:t> </a:t>
            </a:r>
            <a:r>
              <a:rPr lang="en-US" b="0" baseline="0" dirty="0" smtClean="0"/>
              <a:t>in length </a:t>
            </a:r>
            <a:r>
              <a:rPr lang="en-US" b="0" dirty="0" smtClean="0"/>
              <a:t>(including front and back).  It should also</a:t>
            </a:r>
            <a:r>
              <a:rPr lang="en-US" b="0" baseline="0" dirty="0" smtClean="0"/>
              <a:t> be available in other languages if needed.</a:t>
            </a:r>
            <a:endParaRPr lang="en-US" b="0" dirty="0" smtClean="0"/>
          </a:p>
          <a:p>
            <a:endParaRPr lang="en-US" b="0" dirty="0" smtClean="0"/>
          </a:p>
          <a:p>
            <a:r>
              <a:rPr lang="en-US" b="0" dirty="0" smtClean="0"/>
              <a:t>Small items such as a pencil or pen,</a:t>
            </a:r>
            <a:r>
              <a:rPr lang="en-US" b="0" baseline="0" dirty="0" smtClean="0"/>
              <a:t> etc. do not need the statement as including it may be impractical. </a:t>
            </a:r>
            <a:endParaRPr lang="en-US" b="0" dirty="0" smtClean="0"/>
          </a:p>
          <a:p>
            <a:endParaRPr lang="en-US" b="0" dirty="0" smtClean="0"/>
          </a:p>
        </p:txBody>
      </p:sp>
      <p:sp>
        <p:nvSpPr>
          <p:cNvPr id="4" name="Slide Number Placeholder 3"/>
          <p:cNvSpPr>
            <a:spLocks noGrp="1"/>
          </p:cNvSpPr>
          <p:nvPr>
            <p:ph type="sldNum" sz="quarter" idx="10"/>
          </p:nvPr>
        </p:nvSpPr>
        <p:spPr/>
        <p:txBody>
          <a:bodyPr/>
          <a:lstStyle/>
          <a:p>
            <a:fld id="{71B7FE49-76A4-4BCA-99F5-67292E742F8D}" type="slidenum">
              <a:rPr lang="en-US" smtClean="0"/>
              <a:t>23</a:t>
            </a:fld>
            <a:endParaRPr lang="en-US"/>
          </a:p>
        </p:txBody>
      </p:sp>
    </p:spTree>
    <p:extLst>
      <p:ext uri="{BB962C8B-B14F-4D97-AF65-F5344CB8AC3E}">
        <p14:creationId xmlns:p14="http://schemas.microsoft.com/office/powerpoint/2010/main" val="17450011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smtClean="0"/>
              <a:t>At a minimum, the Nondiscrimination</a:t>
            </a:r>
            <a:r>
              <a:rPr lang="en-US" baseline="0" dirty="0" smtClean="0"/>
              <a:t> Statement should be on the documents listed on this slide.</a:t>
            </a:r>
            <a:endParaRPr lang="en-US" dirty="0" smtClean="0"/>
          </a:p>
          <a:p>
            <a:endParaRPr lang="en-US" dirty="0" smtClean="0"/>
          </a:p>
          <a:p>
            <a:r>
              <a:rPr lang="en-US" dirty="0" smtClean="0"/>
              <a:t>Again, if you are in doubt, include the statement. </a:t>
            </a:r>
            <a:endParaRPr lang="en-US" dirty="0"/>
          </a:p>
        </p:txBody>
      </p:sp>
      <p:sp>
        <p:nvSpPr>
          <p:cNvPr id="4" name="Slide Number Placeholder 3"/>
          <p:cNvSpPr>
            <a:spLocks noGrp="1"/>
          </p:cNvSpPr>
          <p:nvPr>
            <p:ph type="sldNum" sz="quarter" idx="10"/>
          </p:nvPr>
        </p:nvSpPr>
        <p:spPr/>
        <p:txBody>
          <a:bodyPr/>
          <a:lstStyle/>
          <a:p>
            <a:fld id="{71B7FE49-76A4-4BCA-99F5-67292E742F8D}" type="slidenum">
              <a:rPr lang="en-US" smtClean="0"/>
              <a:t>24</a:t>
            </a:fld>
            <a:endParaRPr lang="en-US"/>
          </a:p>
        </p:txBody>
      </p:sp>
    </p:spTree>
    <p:extLst>
      <p:ext uri="{BB962C8B-B14F-4D97-AF65-F5344CB8AC3E}">
        <p14:creationId xmlns:p14="http://schemas.microsoft.com/office/powerpoint/2010/main" val="2070589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USDA a procedure for handling</a:t>
            </a:r>
            <a:r>
              <a:rPr lang="en-US" baseline="0" dirty="0" smtClean="0"/>
              <a:t> </a:t>
            </a:r>
            <a:r>
              <a:rPr lang="en-US" dirty="0" smtClean="0"/>
              <a:t>discrimination complaints (based on instructions in FNS 113).  The complaint form is posted at HCNP’s website, http://hcnp.hawaii.gov,</a:t>
            </a:r>
            <a:r>
              <a:rPr lang="en-US" baseline="0" dirty="0" smtClean="0"/>
              <a:t> under Civil Rights on the home page, as it applies to all programs. </a:t>
            </a:r>
          </a:p>
          <a:p>
            <a:endParaRPr lang="en-US" baseline="0" dirty="0" smtClean="0"/>
          </a:p>
          <a:p>
            <a:r>
              <a:rPr lang="en-US" baseline="0" dirty="0" smtClean="0"/>
              <a:t>Any person alleging discrimination based on a protected class has the right to file a complaint within </a:t>
            </a:r>
            <a:r>
              <a:rPr lang="en-US" b="1" baseline="0" dirty="0" smtClean="0"/>
              <a:t>180 days </a:t>
            </a:r>
            <a:r>
              <a:rPr lang="en-US" baseline="0" dirty="0" smtClean="0"/>
              <a:t>of the incident. SFAs must then forward the complaint to the State Agency within </a:t>
            </a:r>
            <a:r>
              <a:rPr lang="en-US" b="1" baseline="0" dirty="0" smtClean="0"/>
              <a:t>5 days. </a:t>
            </a:r>
          </a:p>
          <a:p>
            <a:r>
              <a:rPr lang="en-US" b="0" baseline="0" dirty="0" smtClean="0"/>
              <a:t>If a verbal complaint is made, the person who the complaint is reported to needs to write the complaint and collect specific information.</a:t>
            </a:r>
            <a:endParaRPr lang="en-US" b="0" dirty="0" smtClean="0"/>
          </a:p>
        </p:txBody>
      </p:sp>
      <p:sp>
        <p:nvSpPr>
          <p:cNvPr id="4" name="Slide Number Placeholder 3"/>
          <p:cNvSpPr>
            <a:spLocks noGrp="1"/>
          </p:cNvSpPr>
          <p:nvPr>
            <p:ph type="sldNum" sz="quarter" idx="10"/>
          </p:nvPr>
        </p:nvSpPr>
        <p:spPr/>
        <p:txBody>
          <a:bodyPr/>
          <a:lstStyle/>
          <a:p>
            <a:fld id="{71B7FE49-76A4-4BCA-99F5-67292E742F8D}" type="slidenum">
              <a:rPr lang="en-US" smtClean="0"/>
              <a:t>25</a:t>
            </a:fld>
            <a:endParaRPr lang="en-US"/>
          </a:p>
        </p:txBody>
      </p:sp>
    </p:spTree>
    <p:extLst>
      <p:ext uri="{BB962C8B-B14F-4D97-AF65-F5344CB8AC3E}">
        <p14:creationId xmlns:p14="http://schemas.microsoft.com/office/powerpoint/2010/main" val="27088607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Sponsors are also required to make civil rights complaint information available upon request. </a:t>
            </a:r>
            <a:r>
              <a:rPr lang="en-US" dirty="0" smtClean="0"/>
              <a:t>To evidence this, sponsors</a:t>
            </a:r>
            <a:r>
              <a:rPr lang="en-US" baseline="0" dirty="0" smtClean="0"/>
              <a:t> must have</a:t>
            </a:r>
            <a:r>
              <a:rPr lang="en-US" dirty="0" smtClean="0"/>
              <a:t> a </a:t>
            </a:r>
            <a:r>
              <a:rPr lang="en-US" b="1" dirty="0" smtClean="0"/>
              <a:t>Civil </a:t>
            </a:r>
            <a:r>
              <a:rPr lang="en-US" b="1" dirty="0"/>
              <a:t>Rights Binder or File </a:t>
            </a:r>
            <a:r>
              <a:rPr lang="en-US" dirty="0"/>
              <a:t>with the required </a:t>
            </a:r>
            <a:r>
              <a:rPr lang="en-US" dirty="0" smtClean="0"/>
              <a:t>documents including:  </a:t>
            </a:r>
            <a:endParaRPr lang="en-US" dirty="0"/>
          </a:p>
          <a:p>
            <a:endParaRPr lang="en-US" dirty="0"/>
          </a:p>
          <a:p>
            <a:r>
              <a:rPr lang="en-US" dirty="0"/>
              <a:t>-A written </a:t>
            </a:r>
            <a:r>
              <a:rPr lang="en-US" b="1" dirty="0"/>
              <a:t>civil rights complaint procedure.  </a:t>
            </a:r>
            <a:r>
              <a:rPr lang="en-US" dirty="0"/>
              <a:t>The procedure should state the organization’s policy on how to proceed when obtaining a civil rights complaint.  </a:t>
            </a:r>
          </a:p>
          <a:p>
            <a:endParaRPr lang="en-US" b="1" dirty="0"/>
          </a:p>
          <a:p>
            <a:r>
              <a:rPr lang="en-US" b="1" dirty="0"/>
              <a:t>-An annually dated civil rights</a:t>
            </a:r>
            <a:r>
              <a:rPr lang="en-US" dirty="0"/>
              <a:t> </a:t>
            </a:r>
            <a:r>
              <a:rPr lang="en-US" b="1" dirty="0"/>
              <a:t>complaint log, </a:t>
            </a:r>
            <a:r>
              <a:rPr lang="en-US" i="1" dirty="0"/>
              <a:t>even when no complaints are received/documented</a:t>
            </a:r>
            <a:r>
              <a:rPr lang="en-US" dirty="0"/>
              <a:t> (in a couple of slides, we will see how log is documented when there were no complaints). Information in the civil rights binder or file must be </a:t>
            </a:r>
            <a:r>
              <a:rPr lang="en-US" b="1" dirty="0"/>
              <a:t>annually updated </a:t>
            </a:r>
            <a:r>
              <a:rPr lang="en-US" dirty="0"/>
              <a:t>and maintained for </a:t>
            </a:r>
            <a:r>
              <a:rPr lang="en-US" b="1" dirty="0"/>
              <a:t>three years plus the current year </a:t>
            </a:r>
            <a:r>
              <a:rPr lang="en-US" b="1" dirty="0" smtClean="0"/>
              <a:t>(or </a:t>
            </a:r>
            <a:r>
              <a:rPr lang="en-US" b="1" dirty="0"/>
              <a:t>longer if </a:t>
            </a:r>
            <a:r>
              <a:rPr lang="en-US" b="1" dirty="0" smtClean="0"/>
              <a:t>applicable).  </a:t>
            </a:r>
            <a:r>
              <a:rPr lang="en-US" dirty="0"/>
              <a:t>It will be reviewed by the State agency during the administrative review. </a:t>
            </a:r>
          </a:p>
          <a:p>
            <a:endParaRPr lang="en-US" dirty="0"/>
          </a:p>
          <a:p>
            <a:r>
              <a:rPr lang="en-US" dirty="0"/>
              <a:t>All Civil Rights complaints must be documented in Civil Rights binder, even after problem is resolved. </a:t>
            </a:r>
          </a:p>
          <a:p>
            <a:endParaRPr lang="en-US" dirty="0"/>
          </a:p>
          <a:p>
            <a:r>
              <a:rPr lang="en-US" dirty="0"/>
              <a:t>-Copies of the </a:t>
            </a:r>
            <a:r>
              <a:rPr lang="en-US" b="1" dirty="0"/>
              <a:t>civil rights complaint form </a:t>
            </a:r>
            <a:r>
              <a:rPr lang="en-US" dirty="0"/>
              <a:t>in English must be available at all child nutrition program sites.  You may use the free translation website, shown later, if complaint forms are needed in other languages</a:t>
            </a:r>
            <a:r>
              <a:rPr lang="en-US" dirty="0" smtClean="0"/>
              <a:t>.</a:t>
            </a:r>
            <a:endParaRPr lang="en-US" dirty="0"/>
          </a:p>
        </p:txBody>
      </p:sp>
      <p:sp>
        <p:nvSpPr>
          <p:cNvPr id="4" name="Slide Number Placeholder 3"/>
          <p:cNvSpPr>
            <a:spLocks noGrp="1"/>
          </p:cNvSpPr>
          <p:nvPr>
            <p:ph type="sldNum" sz="quarter" idx="10"/>
          </p:nvPr>
        </p:nvSpPr>
        <p:spPr/>
        <p:txBody>
          <a:bodyPr/>
          <a:lstStyle/>
          <a:p>
            <a:fld id="{71B7FE49-76A4-4BCA-99F5-67292E742F8D}" type="slidenum">
              <a:rPr lang="en-US" smtClean="0"/>
              <a:t>26</a:t>
            </a:fld>
            <a:endParaRPr lang="en-US"/>
          </a:p>
        </p:txBody>
      </p:sp>
    </p:spTree>
    <p:extLst>
      <p:ext uri="{BB962C8B-B14F-4D97-AF65-F5344CB8AC3E}">
        <p14:creationId xmlns:p14="http://schemas.microsoft.com/office/powerpoint/2010/main" val="345418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smtClean="0"/>
              <a:t>Here is a sample of a Civil Rights complaint log. </a:t>
            </a:r>
          </a:p>
          <a:p>
            <a:pPr defTabSz="933237">
              <a:defRPr/>
            </a:pPr>
            <a:endParaRPr lang="en-US" dirty="0" smtClean="0"/>
          </a:p>
          <a:p>
            <a:pPr defTabSz="933237">
              <a:defRPr/>
            </a:pPr>
            <a:r>
              <a:rPr lang="en-US" dirty="0" smtClean="0"/>
              <a:t>You must</a:t>
            </a:r>
            <a:r>
              <a:rPr lang="en-US" baseline="0" dirty="0" smtClean="0"/>
              <a:t> have one report for each school year. NOTE: Must begin a log for the new, upcoming school year.  </a:t>
            </a:r>
          </a:p>
          <a:p>
            <a:pPr defTabSz="933237">
              <a:defRPr/>
            </a:pPr>
            <a:endParaRPr lang="en-US" baseline="0" dirty="0" smtClean="0"/>
          </a:p>
          <a:p>
            <a:pPr defTabSz="933237">
              <a:defRPr/>
            </a:pPr>
            <a:r>
              <a:rPr lang="en-US" dirty="0" smtClean="0"/>
              <a:t>At the end of the school</a:t>
            </a:r>
            <a:r>
              <a:rPr lang="en-US" baseline="0" dirty="0" smtClean="0"/>
              <a:t> year, i</a:t>
            </a:r>
            <a:r>
              <a:rPr lang="en-US" dirty="0" smtClean="0"/>
              <a:t>f</a:t>
            </a:r>
            <a:r>
              <a:rPr lang="en-US" baseline="0" dirty="0" smtClean="0"/>
              <a:t> the school site has had no complaints, be sure to note “No Complaints” on the log along with the date.</a:t>
            </a:r>
          </a:p>
          <a:p>
            <a:pPr defTabSz="933237">
              <a:defRPr/>
            </a:pPr>
            <a:endParaRPr lang="en-US" baseline="0" dirty="0" smtClean="0"/>
          </a:p>
          <a:p>
            <a:pPr defTabSz="933237">
              <a:defRPr/>
            </a:pPr>
            <a:r>
              <a:rPr lang="en-US" baseline="0" dirty="0" smtClean="0"/>
              <a:t>Even if there are no complaints, must follow the 3 year rule for keeping documentation.</a:t>
            </a:r>
          </a:p>
        </p:txBody>
      </p:sp>
      <p:sp>
        <p:nvSpPr>
          <p:cNvPr id="4" name="Slide Number Placeholder 3"/>
          <p:cNvSpPr>
            <a:spLocks noGrp="1"/>
          </p:cNvSpPr>
          <p:nvPr>
            <p:ph type="sldNum" sz="quarter" idx="10"/>
          </p:nvPr>
        </p:nvSpPr>
        <p:spPr/>
        <p:txBody>
          <a:bodyPr/>
          <a:lstStyle/>
          <a:p>
            <a:fld id="{71B7FE49-76A4-4BCA-99F5-67292E742F8D}" type="slidenum">
              <a:rPr lang="en-US" smtClean="0"/>
              <a:t>27</a:t>
            </a:fld>
            <a:endParaRPr lang="en-US"/>
          </a:p>
        </p:txBody>
      </p:sp>
    </p:spTree>
    <p:extLst>
      <p:ext uri="{BB962C8B-B14F-4D97-AF65-F5344CB8AC3E}">
        <p14:creationId xmlns:p14="http://schemas.microsoft.com/office/powerpoint/2010/main" val="2728288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smtClean="0"/>
              <a:t>This</a:t>
            </a:r>
            <a:r>
              <a:rPr lang="en-US" baseline="0" dirty="0" smtClean="0"/>
              <a:t> slide represents the flow of information when a complaint and or procedure for civil rights is being followed up on for compliance.  </a:t>
            </a:r>
          </a:p>
          <a:p>
            <a:pPr defTabSz="933237">
              <a:defRPr/>
            </a:pPr>
            <a:endParaRPr lang="en-US" baseline="0" dirty="0" smtClean="0"/>
          </a:p>
          <a:p>
            <a:pPr defTabSz="933237">
              <a:defRPr/>
            </a:pPr>
            <a:r>
              <a:rPr lang="en-US" baseline="0" dirty="0" smtClean="0"/>
              <a:t>Regional</a:t>
            </a:r>
            <a:r>
              <a:rPr lang="en-US" dirty="0" smtClean="0"/>
              <a:t> Food and Nutrition Service offices are involved in compliance reviews of State agencies.  State agencies are required to ensure compliance within local agencies.</a:t>
            </a:r>
          </a:p>
          <a:p>
            <a:pPr defTabSz="933237">
              <a:defRPr/>
            </a:pPr>
            <a:endParaRPr lang="en-US" dirty="0" smtClean="0"/>
          </a:p>
          <a:p>
            <a:pPr defTabSz="933237">
              <a:defRPr/>
            </a:pPr>
            <a:r>
              <a:rPr lang="en-US" dirty="0" smtClean="0"/>
              <a:t>State and local agencies</a:t>
            </a:r>
            <a:r>
              <a:rPr lang="en-US" baseline="0" dirty="0" smtClean="0"/>
              <a:t> must receive a pre-approval visit for civil rights compliance before receiving federal funds. </a:t>
            </a:r>
            <a:endParaRPr lang="en-US" dirty="0" smtClean="0"/>
          </a:p>
          <a:p>
            <a:pPr defTabSz="933237">
              <a:defRPr/>
            </a:pPr>
            <a:endParaRPr lang="en-US" dirty="0" smtClean="0"/>
          </a:p>
          <a:p>
            <a:pPr defTabSz="933237">
              <a:defRPr/>
            </a:pPr>
            <a:r>
              <a:rPr lang="en-US" dirty="0" smtClean="0"/>
              <a:t>Significant findings</a:t>
            </a:r>
            <a:r>
              <a:rPr lang="en-US" baseline="0" dirty="0" smtClean="0"/>
              <a:t> made by the State Agency are reported to the appropriate USDA Regional Office. </a:t>
            </a:r>
            <a:r>
              <a:rPr lang="en-US" dirty="0" smtClean="0"/>
              <a:t>Corrective action is put in place until non-compliance is resolved. </a:t>
            </a:r>
          </a:p>
        </p:txBody>
      </p:sp>
      <p:sp>
        <p:nvSpPr>
          <p:cNvPr id="4" name="Slide Number Placeholder 3"/>
          <p:cNvSpPr>
            <a:spLocks noGrp="1"/>
          </p:cNvSpPr>
          <p:nvPr>
            <p:ph type="sldNum" sz="quarter" idx="10"/>
          </p:nvPr>
        </p:nvSpPr>
        <p:spPr/>
        <p:txBody>
          <a:bodyPr/>
          <a:lstStyle/>
          <a:p>
            <a:fld id="{71B7FE49-76A4-4BCA-99F5-67292E742F8D}" type="slidenum">
              <a:rPr lang="en-US" smtClean="0"/>
              <a:t>28</a:t>
            </a:fld>
            <a:endParaRPr lang="en-US"/>
          </a:p>
        </p:txBody>
      </p:sp>
    </p:spTree>
    <p:extLst>
      <p:ext uri="{BB962C8B-B14F-4D97-AF65-F5344CB8AC3E}">
        <p14:creationId xmlns:p14="http://schemas.microsoft.com/office/powerpoint/2010/main" val="15569622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Civil rights requirements state that</a:t>
            </a:r>
            <a:r>
              <a:rPr lang="en-US" baseline="0" dirty="0" smtClean="0"/>
              <a:t> p</a:t>
            </a:r>
            <a:r>
              <a:rPr lang="en-US" dirty="0" smtClean="0"/>
              <a:t>rovisions must be made for non-English speaking program</a:t>
            </a:r>
            <a:r>
              <a:rPr lang="en-US" baseline="0" dirty="0" smtClean="0"/>
              <a:t> participants.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example, enrollment forms or menus may need to be translated into Spanish in areas where Spanish is necessary in order for families to comprehend the information.  </a:t>
            </a:r>
            <a:endParaRPr lang="en-US" dirty="0" smtClean="0"/>
          </a:p>
          <a:p>
            <a:endParaRPr lang="en-US" baseline="0" dirty="0" smtClean="0"/>
          </a:p>
          <a:p>
            <a:r>
              <a:rPr lang="en-US" baseline="0" dirty="0" smtClean="0"/>
              <a:t>Children must not be used to translate for a parent.</a:t>
            </a:r>
          </a:p>
          <a:p>
            <a:endParaRPr lang="en-US" baseline="0" dirty="0" smtClean="0"/>
          </a:p>
          <a:p>
            <a:r>
              <a:rPr lang="en-US" baseline="0" dirty="0" smtClean="0"/>
              <a:t>There are free resources to help provide language translations (listed on the slide)</a:t>
            </a:r>
          </a:p>
        </p:txBody>
      </p:sp>
      <p:sp>
        <p:nvSpPr>
          <p:cNvPr id="4" name="Slide Number Placeholder 3"/>
          <p:cNvSpPr>
            <a:spLocks noGrp="1"/>
          </p:cNvSpPr>
          <p:nvPr>
            <p:ph type="sldNum" sz="quarter" idx="10"/>
          </p:nvPr>
        </p:nvSpPr>
        <p:spPr/>
        <p:txBody>
          <a:bodyPr/>
          <a:lstStyle/>
          <a:p>
            <a:fld id="{71B7FE49-76A4-4BCA-99F5-67292E742F8D}" type="slidenum">
              <a:rPr lang="en-US" smtClean="0"/>
              <a:t>29</a:t>
            </a:fld>
            <a:endParaRPr lang="en-US"/>
          </a:p>
        </p:txBody>
      </p:sp>
    </p:spTree>
    <p:extLst>
      <p:ext uri="{BB962C8B-B14F-4D97-AF65-F5344CB8AC3E}">
        <p14:creationId xmlns:p14="http://schemas.microsoft.com/office/powerpoint/2010/main" val="884025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This slide lists all the areas that</a:t>
            </a:r>
            <a:r>
              <a:rPr lang="en-US" baseline="0" dirty="0" smtClean="0"/>
              <a:t> </a:t>
            </a:r>
            <a:r>
              <a:rPr lang="en-US" dirty="0" smtClean="0"/>
              <a:t>we’ll</a:t>
            </a:r>
            <a:r>
              <a:rPr lang="en-US" baseline="0" dirty="0" smtClean="0"/>
              <a:t> be covering today, as well as all of the areas you will need to training your staff on</a:t>
            </a:r>
          </a:p>
          <a:p>
            <a:endParaRPr lang="en-US" dirty="0" smtClean="0"/>
          </a:p>
          <a:p>
            <a:r>
              <a:rPr lang="en-US" dirty="0" smtClean="0"/>
              <a:t>Civil</a:t>
            </a:r>
            <a:r>
              <a:rPr lang="en-US" baseline="0" dirty="0" smtClean="0"/>
              <a:t> rights t</a:t>
            </a:r>
            <a:r>
              <a:rPr lang="en-US" dirty="0" smtClean="0"/>
              <a:t>raining must occur for all program staff</a:t>
            </a:r>
            <a:r>
              <a:rPr lang="en-US" baseline="0" dirty="0" smtClean="0"/>
              <a:t> </a:t>
            </a:r>
            <a:r>
              <a:rPr lang="en-US" b="1" dirty="0" smtClean="0"/>
              <a:t>before</a:t>
            </a:r>
            <a:r>
              <a:rPr lang="en-US" dirty="0" smtClean="0"/>
              <a:t> they assume their duties and then </a:t>
            </a:r>
            <a:r>
              <a:rPr lang="en-US" b="1" dirty="0" smtClean="0"/>
              <a:t>annually</a:t>
            </a:r>
            <a:r>
              <a:rPr lang="en-US" dirty="0" smtClean="0"/>
              <a:t> thereafter. </a:t>
            </a:r>
          </a:p>
          <a:p>
            <a:endParaRPr lang="en-US" baseline="0" dirty="0" smtClean="0"/>
          </a:p>
          <a:p>
            <a:r>
              <a:rPr lang="en-US" baseline="0" dirty="0" smtClean="0"/>
              <a:t>You</a:t>
            </a:r>
            <a:r>
              <a:rPr lang="en-US" dirty="0" smtClean="0"/>
              <a:t> must document the training with an agenda containing the date(s) training occurred</a:t>
            </a:r>
            <a:r>
              <a:rPr lang="en-US" baseline="0" dirty="0" smtClean="0"/>
              <a:t> </a:t>
            </a:r>
            <a:r>
              <a:rPr lang="en-US" dirty="0" smtClean="0"/>
              <a:t>and a sign in sheet</a:t>
            </a:r>
            <a:r>
              <a:rPr lang="en-US" baseline="0" dirty="0" smtClean="0"/>
              <a:t> </a:t>
            </a:r>
            <a:r>
              <a:rPr lang="en-US" dirty="0" smtClean="0"/>
              <a:t>for all participants. </a:t>
            </a:r>
          </a:p>
          <a:p>
            <a:endParaRPr lang="en-US" dirty="0" smtClean="0"/>
          </a:p>
          <a:p>
            <a:r>
              <a:rPr lang="en-US" dirty="0" smtClean="0"/>
              <a:t>At a minimum, your training agenda must follow the training requirements listed</a:t>
            </a:r>
            <a:r>
              <a:rPr lang="en-US" baseline="0" dirty="0" smtClean="0"/>
              <a:t> on this slide.</a:t>
            </a:r>
          </a:p>
        </p:txBody>
      </p:sp>
      <p:sp>
        <p:nvSpPr>
          <p:cNvPr id="4" name="Slide Number Placeholder 3"/>
          <p:cNvSpPr>
            <a:spLocks noGrp="1"/>
          </p:cNvSpPr>
          <p:nvPr>
            <p:ph type="sldNum" sz="quarter" idx="10"/>
          </p:nvPr>
        </p:nvSpPr>
        <p:spPr/>
        <p:txBody>
          <a:bodyPr/>
          <a:lstStyle/>
          <a:p>
            <a:fld id="{71B7FE49-76A4-4BCA-99F5-67292E742F8D}" type="slidenum">
              <a:rPr lang="en-US" smtClean="0"/>
              <a:t>3</a:t>
            </a:fld>
            <a:endParaRPr lang="en-US"/>
          </a:p>
        </p:txBody>
      </p:sp>
    </p:spTree>
    <p:extLst>
      <p:ext uri="{BB962C8B-B14F-4D97-AF65-F5344CB8AC3E}">
        <p14:creationId xmlns:p14="http://schemas.microsoft.com/office/powerpoint/2010/main" val="26837051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a:t>
            </a:r>
            <a:r>
              <a:rPr lang="en-US" baseline="0" dirty="0" smtClean="0"/>
              <a:t>iagram illustrates the significance of the population with limited English language proficiency in the State of Hawaii.</a:t>
            </a:r>
          </a:p>
          <a:p>
            <a:endParaRPr lang="en-US" baseline="0" dirty="0" smtClean="0"/>
          </a:p>
          <a:p>
            <a:r>
              <a:rPr lang="en-US" baseline="0" dirty="0" smtClean="0"/>
              <a:t>As you can see, of the total limited English proficient population, ~34% speak a pacific island language (e.g. </a:t>
            </a:r>
            <a:r>
              <a:rPr lang="en-US" baseline="0" dirty="0" err="1" smtClean="0"/>
              <a:t>chuukese</a:t>
            </a:r>
            <a:r>
              <a:rPr lang="en-US" baseline="0" dirty="0" smtClean="0"/>
              <a:t>).  Total LVW Population = ~164,000.</a:t>
            </a:r>
            <a:endParaRPr lang="en-US" dirty="0"/>
          </a:p>
        </p:txBody>
      </p:sp>
      <p:sp>
        <p:nvSpPr>
          <p:cNvPr id="4" name="Slide Number Placeholder 3"/>
          <p:cNvSpPr>
            <a:spLocks noGrp="1"/>
          </p:cNvSpPr>
          <p:nvPr>
            <p:ph type="sldNum" sz="quarter" idx="10"/>
          </p:nvPr>
        </p:nvSpPr>
        <p:spPr/>
        <p:txBody>
          <a:bodyPr/>
          <a:lstStyle/>
          <a:p>
            <a:fld id="{71B7FE49-76A4-4BCA-99F5-67292E742F8D}" type="slidenum">
              <a:rPr lang="en-US" smtClean="0"/>
              <a:t>30</a:t>
            </a:fld>
            <a:endParaRPr lang="en-US"/>
          </a:p>
        </p:txBody>
      </p:sp>
    </p:spTree>
    <p:extLst>
      <p:ext uri="{BB962C8B-B14F-4D97-AF65-F5344CB8AC3E}">
        <p14:creationId xmlns:p14="http://schemas.microsoft.com/office/powerpoint/2010/main" val="26585596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smtClean="0"/>
              <a:t>The process for conflict resolution includes making sure all complaints alleging discrimination on one of the six protected must be forwarded to the State agency within </a:t>
            </a:r>
            <a:r>
              <a:rPr lang="en-US" b="1" u="sng" dirty="0" smtClean="0"/>
              <a:t>five days.</a:t>
            </a:r>
          </a:p>
          <a:p>
            <a:pPr defTabSz="933237">
              <a:defRPr/>
            </a:pPr>
            <a:r>
              <a:rPr lang="en-US" b="0" u="none" dirty="0" smtClean="0"/>
              <a:t>The</a:t>
            </a:r>
            <a:r>
              <a:rPr lang="en-US" b="0" u="none" baseline="0" dirty="0" smtClean="0"/>
              <a:t> complaint must then be </a:t>
            </a:r>
            <a:r>
              <a:rPr lang="en-US" u="none" dirty="0" smtClean="0"/>
              <a:t>processed by USDA within ninety days</a:t>
            </a:r>
            <a:endParaRPr lang="en-US" b="0" u="none" dirty="0" smtClean="0"/>
          </a:p>
          <a:p>
            <a:endParaRPr lang="en-US" dirty="0"/>
          </a:p>
        </p:txBody>
      </p:sp>
      <p:sp>
        <p:nvSpPr>
          <p:cNvPr id="4" name="Slide Number Placeholder 3"/>
          <p:cNvSpPr>
            <a:spLocks noGrp="1"/>
          </p:cNvSpPr>
          <p:nvPr>
            <p:ph type="sldNum" sz="quarter" idx="10"/>
          </p:nvPr>
        </p:nvSpPr>
        <p:spPr/>
        <p:txBody>
          <a:bodyPr/>
          <a:lstStyle/>
          <a:p>
            <a:fld id="{71B7FE49-76A4-4BCA-99F5-67292E742F8D}" type="slidenum">
              <a:rPr lang="en-US" smtClean="0"/>
              <a:t>31</a:t>
            </a:fld>
            <a:endParaRPr lang="en-US"/>
          </a:p>
        </p:txBody>
      </p:sp>
    </p:spTree>
    <p:extLst>
      <p:ext uri="{BB962C8B-B14F-4D97-AF65-F5344CB8AC3E}">
        <p14:creationId xmlns:p14="http://schemas.microsoft.com/office/powerpoint/2010/main" val="5614364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dirty="0" smtClean="0"/>
              <a:t>Let’s summarize what we’ve talked about for Civil</a:t>
            </a:r>
            <a:r>
              <a:rPr lang="en-US" baseline="0" dirty="0" smtClean="0"/>
              <a:t> Rights</a:t>
            </a:r>
            <a:endParaRPr lang="en-US" dirty="0" smtClean="0"/>
          </a:p>
          <a:p>
            <a:pPr fontAlgn="t"/>
            <a:endParaRPr lang="en-US" dirty="0" smtClean="0"/>
          </a:p>
          <a:p>
            <a:pPr marL="176907" indent="-176907" fontAlgn="t">
              <a:buFont typeface="Arial" panose="020B0604020202020204" pitchFamily="34" charset="0"/>
              <a:buChar char="•"/>
            </a:pPr>
            <a:r>
              <a:rPr lang="en-US" b="1" dirty="0" smtClean="0"/>
              <a:t>Train all staff </a:t>
            </a:r>
            <a:r>
              <a:rPr lang="en-US" dirty="0" smtClean="0"/>
              <a:t>on civil rights topics covered today.  Document training with an agenda, dates, and signatures and have documentation available for the State agency to review.  We’ll have all presentations</a:t>
            </a:r>
            <a:r>
              <a:rPr lang="en-US" baseline="0" dirty="0" smtClean="0"/>
              <a:t> posted online, so you are welcome to use this for your training.</a:t>
            </a:r>
            <a:endParaRPr lang="en-US" dirty="0" smtClean="0"/>
          </a:p>
          <a:p>
            <a:pPr marL="176907" indent="-176907" fontAlgn="t">
              <a:buFont typeface="Arial" panose="020B0604020202020204" pitchFamily="34" charset="0"/>
              <a:buChar char="•"/>
            </a:pPr>
            <a:r>
              <a:rPr lang="en-US" b="1" dirty="0" smtClean="0"/>
              <a:t>Prominently display </a:t>
            </a:r>
            <a:r>
              <a:rPr lang="en-US" dirty="0" smtClean="0"/>
              <a:t>the current “And Justice For All” poster in a public place. For NSLP, posters must be displayed where free and reduced applications are determined and where</a:t>
            </a:r>
            <a:r>
              <a:rPr lang="en-US" baseline="0" dirty="0" smtClean="0"/>
              <a:t> the money is collected. </a:t>
            </a:r>
            <a:r>
              <a:rPr lang="en-US" dirty="0" smtClean="0"/>
              <a:t>Best practice is to place the poster both in a public entry as well as in the food service area. </a:t>
            </a:r>
          </a:p>
          <a:p>
            <a:pPr marL="176907" indent="-176907" fontAlgn="t">
              <a:buFont typeface="Arial" panose="020B0604020202020204" pitchFamily="34" charset="0"/>
              <a:buChar char="•"/>
            </a:pPr>
            <a:r>
              <a:rPr lang="en-US" b="1" dirty="0" smtClean="0"/>
              <a:t>Collect and record race and ethnic data </a:t>
            </a:r>
            <a:r>
              <a:rPr lang="en-US" dirty="0" smtClean="0"/>
              <a:t>for all participants annually.</a:t>
            </a:r>
          </a:p>
          <a:p>
            <a:pPr marL="176907" indent="-176907" defTabSz="943502" fontAlgn="t">
              <a:buFont typeface="Arial" panose="020B0604020202020204" pitchFamily="34" charset="0"/>
              <a:buChar char="•"/>
              <a:defRPr/>
            </a:pPr>
            <a:r>
              <a:rPr lang="en-US" dirty="0" smtClean="0"/>
              <a:t>Offer </a:t>
            </a:r>
            <a:r>
              <a:rPr lang="en-US" b="1" dirty="0" smtClean="0"/>
              <a:t>meals to all,</a:t>
            </a:r>
            <a:r>
              <a:rPr lang="en-US" dirty="0" smtClean="0"/>
              <a:t> </a:t>
            </a:r>
            <a:r>
              <a:rPr lang="en-US" u="sng" dirty="0" smtClean="0"/>
              <a:t>without discrimination</a:t>
            </a:r>
            <a:r>
              <a:rPr lang="en-US" dirty="0" smtClean="0"/>
              <a:t>.</a:t>
            </a:r>
          </a:p>
        </p:txBody>
      </p:sp>
      <p:sp>
        <p:nvSpPr>
          <p:cNvPr id="4" name="Slide Number Placeholder 3"/>
          <p:cNvSpPr>
            <a:spLocks noGrp="1"/>
          </p:cNvSpPr>
          <p:nvPr>
            <p:ph type="sldNum" sz="quarter" idx="10"/>
          </p:nvPr>
        </p:nvSpPr>
        <p:spPr/>
        <p:txBody>
          <a:bodyPr/>
          <a:lstStyle/>
          <a:p>
            <a:fld id="{71B7FE49-76A4-4BCA-99F5-67292E742F8D}" type="slidenum">
              <a:rPr lang="en-US" smtClean="0"/>
              <a:t>32</a:t>
            </a:fld>
            <a:endParaRPr lang="en-US"/>
          </a:p>
        </p:txBody>
      </p:sp>
    </p:spTree>
    <p:extLst>
      <p:ext uri="{BB962C8B-B14F-4D97-AF65-F5344CB8AC3E}">
        <p14:creationId xmlns:p14="http://schemas.microsoft.com/office/powerpoint/2010/main" val="19901676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43502" fontAlgn="t">
              <a:buFont typeface="Arial" panose="020B0604020202020204" pitchFamily="34" charset="0"/>
              <a:buNone/>
              <a:defRPr/>
            </a:pPr>
            <a:r>
              <a:rPr lang="en-US" dirty="0" smtClean="0"/>
              <a:t>In</a:t>
            </a:r>
            <a:r>
              <a:rPr lang="en-US" baseline="0" dirty="0" smtClean="0"/>
              <a:t> terms of documentation and record keeping:</a:t>
            </a:r>
            <a:endParaRPr lang="en-US" dirty="0" smtClean="0"/>
          </a:p>
          <a:p>
            <a:pPr marL="176907" indent="-176907" defTabSz="943502" fontAlgn="t">
              <a:buFont typeface="Arial" panose="020B0604020202020204" pitchFamily="34" charset="0"/>
              <a:buChar char="•"/>
              <a:defRPr/>
            </a:pPr>
            <a:r>
              <a:rPr lang="en-US" dirty="0" smtClean="0"/>
              <a:t>Maintain an annually dated Civil</a:t>
            </a:r>
            <a:r>
              <a:rPr lang="en-US" baseline="0" dirty="0" smtClean="0"/>
              <a:t> Rights Complaint Log</a:t>
            </a:r>
            <a:endParaRPr lang="en-US" dirty="0" smtClean="0"/>
          </a:p>
          <a:p>
            <a:pPr marL="176907" indent="-176907" defTabSz="943502" fontAlgn="t">
              <a:buFont typeface="Arial" panose="020B0604020202020204" pitchFamily="34" charset="0"/>
              <a:buChar char="•"/>
              <a:defRPr/>
            </a:pPr>
            <a:r>
              <a:rPr lang="en-US" dirty="0" smtClean="0"/>
              <a:t>Place the </a:t>
            </a:r>
            <a:r>
              <a:rPr lang="en-US" b="1" dirty="0" smtClean="0"/>
              <a:t>non-discrimination statement on all printed materials mentioning Child Nutrition Programs</a:t>
            </a:r>
            <a:r>
              <a:rPr lang="en-US" dirty="0" smtClean="0"/>
              <a:t>, including menus, enrollment forms, and electronic announcements mentioning the USDA funded food programs.</a:t>
            </a:r>
          </a:p>
          <a:p>
            <a:pPr marL="176907" indent="-176907" defTabSz="943502" fontAlgn="t">
              <a:buFont typeface="Arial" panose="020B0604020202020204" pitchFamily="34" charset="0"/>
              <a:buChar char="•"/>
              <a:defRPr/>
            </a:pPr>
            <a:r>
              <a:rPr lang="en-US" dirty="0" smtClean="0"/>
              <a:t>Keep all civil rights </a:t>
            </a:r>
            <a:r>
              <a:rPr lang="en-US" b="1" dirty="0" smtClean="0"/>
              <a:t>records</a:t>
            </a:r>
            <a:r>
              <a:rPr lang="en-US" dirty="0" smtClean="0"/>
              <a:t> for </a:t>
            </a:r>
            <a:r>
              <a:rPr lang="en-US" b="1" dirty="0" smtClean="0"/>
              <a:t>three years plus the current year per USDA however your agency may have</a:t>
            </a:r>
            <a:r>
              <a:rPr lang="en-US" b="1" baseline="0" dirty="0" smtClean="0"/>
              <a:t> a longer retention policy.  Records to be retained includes the </a:t>
            </a:r>
            <a:r>
              <a:rPr lang="en-US" b="1" dirty="0" smtClean="0"/>
              <a:t>annually updated civil rights complaint binder </a:t>
            </a:r>
            <a:r>
              <a:rPr lang="en-US" dirty="0" smtClean="0"/>
              <a:t>containing a complaint procedure, an </a:t>
            </a:r>
            <a:r>
              <a:rPr lang="en-US" b="0" dirty="0" smtClean="0"/>
              <a:t>annually updated complaint log, and complaint forms.</a:t>
            </a:r>
          </a:p>
          <a:p>
            <a:endParaRPr lang="en-US" dirty="0"/>
          </a:p>
        </p:txBody>
      </p:sp>
      <p:sp>
        <p:nvSpPr>
          <p:cNvPr id="4" name="Slide Number Placeholder 3"/>
          <p:cNvSpPr>
            <a:spLocks noGrp="1"/>
          </p:cNvSpPr>
          <p:nvPr>
            <p:ph type="sldNum" sz="quarter" idx="10"/>
          </p:nvPr>
        </p:nvSpPr>
        <p:spPr/>
        <p:txBody>
          <a:bodyPr/>
          <a:lstStyle/>
          <a:p>
            <a:fld id="{71B7FE49-76A4-4BCA-99F5-67292E742F8D}" type="slidenum">
              <a:rPr lang="en-US" smtClean="0"/>
              <a:t>33</a:t>
            </a:fld>
            <a:endParaRPr lang="en-US"/>
          </a:p>
        </p:txBody>
      </p:sp>
    </p:spTree>
    <p:extLst>
      <p:ext uri="{BB962C8B-B14F-4D97-AF65-F5344CB8AC3E}">
        <p14:creationId xmlns:p14="http://schemas.microsoft.com/office/powerpoint/2010/main" val="19901676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dirty="0"/>
          </a:p>
        </p:txBody>
      </p:sp>
      <p:sp>
        <p:nvSpPr>
          <p:cNvPr id="4" name="Slide Number Placeholder 3"/>
          <p:cNvSpPr>
            <a:spLocks noGrp="1"/>
          </p:cNvSpPr>
          <p:nvPr>
            <p:ph type="sldNum" sz="quarter" idx="10"/>
          </p:nvPr>
        </p:nvSpPr>
        <p:spPr/>
        <p:txBody>
          <a:bodyPr/>
          <a:lstStyle/>
          <a:p>
            <a:fld id="{71B7FE49-76A4-4BCA-99F5-67292E742F8D}" type="slidenum">
              <a:rPr lang="en-US" smtClean="0"/>
              <a:t>35</a:t>
            </a:fld>
            <a:endParaRPr lang="en-US"/>
          </a:p>
        </p:txBody>
      </p:sp>
    </p:spTree>
    <p:extLst>
      <p:ext uri="{BB962C8B-B14F-4D97-AF65-F5344CB8AC3E}">
        <p14:creationId xmlns:p14="http://schemas.microsoft.com/office/powerpoint/2010/main" val="34154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Anyone who works</a:t>
            </a:r>
            <a:r>
              <a:rPr lang="en-US" baseline="0" dirty="0" smtClean="0"/>
              <a:t> for any program that receives even $1 of Federal money is required to comply with Civil Rights requirements; complying with Civil Rights regulations is a condition of getting funding.</a:t>
            </a:r>
          </a:p>
          <a:p>
            <a:endParaRPr lang="en-US" dirty="0" smtClean="0"/>
          </a:p>
          <a:p>
            <a:r>
              <a:rPr lang="en-US" baseline="0" dirty="0" smtClean="0"/>
              <a:t>No one is exempt from them and there will be liabilities against any SFA if the guidelines are not met, or at the very least, if a reasonable attempt was not made to meet these mandates.  </a:t>
            </a:r>
          </a:p>
          <a:p>
            <a:endParaRPr lang="en-US" baseline="0" dirty="0" smtClean="0"/>
          </a:p>
        </p:txBody>
      </p:sp>
      <p:sp>
        <p:nvSpPr>
          <p:cNvPr id="4" name="Slide Number Placeholder 3"/>
          <p:cNvSpPr>
            <a:spLocks noGrp="1"/>
          </p:cNvSpPr>
          <p:nvPr>
            <p:ph type="sldNum" sz="quarter" idx="10"/>
          </p:nvPr>
        </p:nvSpPr>
        <p:spPr/>
        <p:txBody>
          <a:bodyPr/>
          <a:lstStyle/>
          <a:p>
            <a:fld id="{71B7FE49-76A4-4BCA-99F5-67292E742F8D}" type="slidenum">
              <a:rPr lang="en-US" smtClean="0"/>
              <a:t>4</a:t>
            </a:fld>
            <a:endParaRPr lang="en-US"/>
          </a:p>
        </p:txBody>
      </p:sp>
    </p:spTree>
    <p:extLst>
      <p:ext uri="{BB962C8B-B14F-4D97-AF65-F5344CB8AC3E}">
        <p14:creationId xmlns:p14="http://schemas.microsoft.com/office/powerpoint/2010/main" val="1707817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six protected classes recognized in</a:t>
            </a:r>
            <a:r>
              <a:rPr lang="en-US" baseline="0" dirty="0" smtClean="0"/>
              <a:t> </a:t>
            </a:r>
            <a:r>
              <a:rPr lang="en-US" dirty="0" smtClean="0">
                <a:solidFill>
                  <a:prstClr val="black"/>
                </a:solidFill>
              </a:rPr>
              <a:t>USDA funded Child Nutrition Programs.</a:t>
            </a:r>
            <a:r>
              <a:rPr lang="en-US" baseline="0" dirty="0" smtClean="0">
                <a:solidFill>
                  <a:prstClr val="black"/>
                </a:solidFill>
              </a:rPr>
              <a:t>  These are:</a:t>
            </a:r>
            <a:endParaRPr lang="en-US" dirty="0" smtClean="0">
              <a:solidFill>
                <a:prstClr val="black"/>
              </a:solidFill>
            </a:endParaRPr>
          </a:p>
          <a:p>
            <a:pPr marL="297646" indent="-297646">
              <a:buFont typeface="Arial" panose="020B0604020202020204" pitchFamily="34" charset="0"/>
              <a:buChar char="•"/>
            </a:pPr>
            <a:r>
              <a:rPr lang="en-US" b="0" dirty="0" smtClean="0"/>
              <a:t>Race</a:t>
            </a:r>
          </a:p>
          <a:p>
            <a:pPr marL="297646" indent="-297646">
              <a:buFont typeface="Arial" panose="020B0604020202020204" pitchFamily="34" charset="0"/>
              <a:buChar char="•"/>
            </a:pPr>
            <a:r>
              <a:rPr lang="en-US" b="0" dirty="0" smtClean="0"/>
              <a:t>Color</a:t>
            </a:r>
          </a:p>
          <a:p>
            <a:pPr marL="297646" indent="-297646">
              <a:buFont typeface="Arial" panose="020B0604020202020204" pitchFamily="34" charset="0"/>
              <a:buChar char="•"/>
            </a:pPr>
            <a:r>
              <a:rPr lang="en-US" b="0" dirty="0" smtClean="0"/>
              <a:t>National Origin</a:t>
            </a:r>
          </a:p>
          <a:p>
            <a:pPr marL="297646" indent="-297646">
              <a:buFont typeface="Arial" panose="020B0604020202020204" pitchFamily="34" charset="0"/>
              <a:buChar char="•"/>
            </a:pPr>
            <a:r>
              <a:rPr lang="en-US" b="0" dirty="0" smtClean="0"/>
              <a:t>Age</a:t>
            </a:r>
          </a:p>
          <a:p>
            <a:pPr marL="297646" indent="-297646">
              <a:buFont typeface="Arial" panose="020B0604020202020204" pitchFamily="34" charset="0"/>
              <a:buChar char="•"/>
            </a:pPr>
            <a:r>
              <a:rPr lang="en-US" b="0" dirty="0" smtClean="0"/>
              <a:t>Sex (Gender)</a:t>
            </a:r>
          </a:p>
          <a:p>
            <a:pPr marL="297646" indent="-297646">
              <a:buFont typeface="Arial" panose="020B0604020202020204" pitchFamily="34" charset="0"/>
              <a:buChar char="•"/>
            </a:pPr>
            <a:r>
              <a:rPr lang="en-US" b="0" dirty="0" smtClean="0"/>
              <a:t>Disability</a:t>
            </a:r>
          </a:p>
          <a:p>
            <a:pPr marL="0" indent="0">
              <a:buFont typeface="Arial" panose="020B0604020202020204" pitchFamily="34" charset="0"/>
              <a:buNone/>
            </a:pPr>
            <a:r>
              <a:rPr lang="en-US" b="1" dirty="0" smtClean="0"/>
              <a:t>Note: religion is not a discrimination under</a:t>
            </a:r>
            <a:r>
              <a:rPr lang="en-US" b="1" baseline="0" dirty="0" smtClean="0"/>
              <a:t> NSLP however, future guidelines are being developed by the USDA.  This is why the USDA does not require SFAs to accommodate religious food preferences.  </a:t>
            </a:r>
          </a:p>
        </p:txBody>
      </p:sp>
      <p:sp>
        <p:nvSpPr>
          <p:cNvPr id="4" name="Slide Number Placeholder 3"/>
          <p:cNvSpPr>
            <a:spLocks noGrp="1"/>
          </p:cNvSpPr>
          <p:nvPr>
            <p:ph type="sldNum" sz="quarter" idx="10"/>
          </p:nvPr>
        </p:nvSpPr>
        <p:spPr/>
        <p:txBody>
          <a:bodyPr/>
          <a:lstStyle/>
          <a:p>
            <a:fld id="{71B7FE49-76A4-4BCA-99F5-67292E742F8D}" type="slidenum">
              <a:rPr lang="en-US" smtClean="0"/>
              <a:t>5</a:t>
            </a:fld>
            <a:endParaRPr lang="en-US"/>
          </a:p>
        </p:txBody>
      </p:sp>
    </p:spTree>
    <p:extLst>
      <p:ext uri="{BB962C8B-B14F-4D97-AF65-F5344CB8AC3E}">
        <p14:creationId xmlns:p14="http://schemas.microsoft.com/office/powerpoint/2010/main" val="1508954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protected</a:t>
            </a:r>
            <a:r>
              <a:rPr lang="en-US" baseline="0" dirty="0" smtClean="0"/>
              <a:t> classes is disability, which warrants a little more discussion.</a:t>
            </a:r>
          </a:p>
          <a:p>
            <a:endParaRPr lang="en-US" dirty="0" smtClean="0"/>
          </a:p>
          <a:p>
            <a:r>
              <a:rPr lang="en-US" dirty="0" smtClean="0"/>
              <a:t>A </a:t>
            </a:r>
            <a:r>
              <a:rPr lang="en-US" baseline="0" dirty="0" smtClean="0"/>
              <a:t>person with a disability is defined as any person who has a physical or mental </a:t>
            </a:r>
            <a:r>
              <a:rPr lang="en-US" dirty="0" smtClean="0"/>
              <a:t>impairment which substantially limits one or more major life activities</a:t>
            </a:r>
            <a:r>
              <a:rPr lang="en-US" baseline="0" dirty="0" smtClean="0"/>
              <a:t>.</a:t>
            </a:r>
          </a:p>
          <a:p>
            <a:endParaRPr lang="en-US" baseline="0" dirty="0" smtClean="0"/>
          </a:p>
          <a:p>
            <a:r>
              <a:rPr lang="en-US" baseline="0" dirty="0" smtClean="0"/>
              <a:t>SFA’s have a duty to provide reasonable accommodations to persons with disabilities.</a:t>
            </a:r>
          </a:p>
        </p:txBody>
      </p:sp>
      <p:sp>
        <p:nvSpPr>
          <p:cNvPr id="4" name="Slide Number Placeholder 3"/>
          <p:cNvSpPr>
            <a:spLocks noGrp="1"/>
          </p:cNvSpPr>
          <p:nvPr>
            <p:ph type="sldNum" sz="quarter" idx="10"/>
          </p:nvPr>
        </p:nvSpPr>
        <p:spPr/>
        <p:txBody>
          <a:bodyPr/>
          <a:lstStyle/>
          <a:p>
            <a:fld id="{71B7FE49-76A4-4BCA-99F5-67292E742F8D}" type="slidenum">
              <a:rPr lang="en-US" smtClean="0"/>
              <a:t>6</a:t>
            </a:fld>
            <a:endParaRPr lang="en-US"/>
          </a:p>
        </p:txBody>
      </p:sp>
    </p:spTree>
    <p:extLst>
      <p:ext uri="{BB962C8B-B14F-4D97-AF65-F5344CB8AC3E}">
        <p14:creationId xmlns:p14="http://schemas.microsoft.com/office/powerpoint/2010/main" val="2076181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smtClean="0">
                <a:solidFill>
                  <a:schemeClr val="tx1"/>
                </a:solidFill>
              </a:rPr>
              <a:t>The </a:t>
            </a:r>
            <a:r>
              <a:rPr lang="en-US" baseline="0" dirty="0" smtClean="0">
                <a:solidFill>
                  <a:schemeClr val="tx1"/>
                </a:solidFill>
              </a:rPr>
              <a:t>definition of disability was recently expanded in 2008 with the ADA Amendments Act.  </a:t>
            </a:r>
          </a:p>
          <a:p>
            <a:pPr defTabSz="933237">
              <a:defRPr/>
            </a:pPr>
            <a:endParaRPr lang="en-US" baseline="0" dirty="0" smtClean="0">
              <a:solidFill>
                <a:schemeClr val="tx1"/>
              </a:solidFill>
            </a:endParaRPr>
          </a:p>
          <a:p>
            <a:pPr defTabSz="933237">
              <a:defRPr/>
            </a:pPr>
            <a:r>
              <a:rPr lang="en-US" baseline="0" dirty="0" smtClean="0">
                <a:solidFill>
                  <a:schemeClr val="tx1"/>
                </a:solidFill>
              </a:rPr>
              <a:t>The expectation of providing reasonable accommodations has not changed.  </a:t>
            </a:r>
            <a:endParaRPr lang="en-US" dirty="0" smtClean="0">
              <a:solidFill>
                <a:prstClr val="black"/>
              </a:solidFill>
            </a:endParaRPr>
          </a:p>
          <a:p>
            <a:pPr defTabSz="933237">
              <a:defRPr/>
            </a:pPr>
            <a:endParaRPr lang="en-US" dirty="0" smtClean="0">
              <a:solidFill>
                <a:schemeClr val="tx1"/>
              </a:solidFill>
            </a:endParaRPr>
          </a:p>
          <a:p>
            <a:pPr defTabSz="933237">
              <a:defRPr/>
            </a:pPr>
            <a:r>
              <a:rPr lang="en-US" dirty="0" smtClean="0">
                <a:solidFill>
                  <a:schemeClr val="tx1"/>
                </a:solidFill>
              </a:rPr>
              <a:t>It</a:t>
            </a:r>
            <a:r>
              <a:rPr lang="en-US" baseline="0" dirty="0" smtClean="0">
                <a:solidFill>
                  <a:schemeClr val="tx1"/>
                </a:solidFill>
              </a:rPr>
              <a:t> did make it clear that the emphasis must be on providing reasonable modifications and </a:t>
            </a:r>
            <a:r>
              <a:rPr lang="en-US" b="1" baseline="0" dirty="0" smtClean="0">
                <a:solidFill>
                  <a:schemeClr val="tx1"/>
                </a:solidFill>
              </a:rPr>
              <a:t>not placing a high burden on the disabled person to prove he or she has a disability or delaying the accommodation unnecessarily. </a:t>
            </a:r>
            <a:endParaRPr lang="en-US" b="1" dirty="0" smtClean="0">
              <a:solidFill>
                <a:prstClr val="black"/>
              </a:solidFill>
            </a:endParaRPr>
          </a:p>
        </p:txBody>
      </p:sp>
      <p:sp>
        <p:nvSpPr>
          <p:cNvPr id="4" name="Slide Number Placeholder 3"/>
          <p:cNvSpPr>
            <a:spLocks noGrp="1"/>
          </p:cNvSpPr>
          <p:nvPr>
            <p:ph type="sldNum" sz="quarter" idx="10"/>
          </p:nvPr>
        </p:nvSpPr>
        <p:spPr/>
        <p:txBody>
          <a:bodyPr/>
          <a:lstStyle/>
          <a:p>
            <a:fld id="{71B7FE49-76A4-4BCA-99F5-67292E742F8D}" type="slidenum">
              <a:rPr lang="en-US" smtClean="0"/>
              <a:t>7</a:t>
            </a:fld>
            <a:endParaRPr lang="en-US"/>
          </a:p>
        </p:txBody>
      </p:sp>
    </p:spTree>
    <p:extLst>
      <p:ext uri="{BB962C8B-B14F-4D97-AF65-F5344CB8AC3E}">
        <p14:creationId xmlns:p14="http://schemas.microsoft.com/office/powerpoint/2010/main" val="2390991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aseline="0" dirty="0" smtClean="0">
                <a:solidFill>
                  <a:schemeClr val="tx1"/>
                </a:solidFill>
              </a:rPr>
              <a:t>The definition of a disability is broken down even further, to describe what is considered “substantial limitation” of a major life activity.</a:t>
            </a:r>
          </a:p>
          <a:p>
            <a:pPr defTabSz="933237">
              <a:defRPr/>
            </a:pPr>
            <a:endParaRPr lang="en-US" baseline="0" dirty="0" smtClean="0">
              <a:solidFill>
                <a:schemeClr val="tx1"/>
              </a:solidFill>
            </a:endParaRPr>
          </a:p>
          <a:p>
            <a:pPr defTabSz="933237">
              <a:defRPr/>
            </a:pPr>
            <a:r>
              <a:rPr lang="en-US" baseline="0" dirty="0" smtClean="0">
                <a:solidFill>
                  <a:schemeClr val="tx1"/>
                </a:solidFill>
              </a:rPr>
              <a:t>A substantial limitation need not prevent a major life activity.</a:t>
            </a:r>
          </a:p>
          <a:p>
            <a:pPr defTabSz="933237">
              <a:defRPr/>
            </a:pPr>
            <a:endParaRPr lang="en-US" baseline="0" dirty="0" smtClean="0">
              <a:solidFill>
                <a:schemeClr val="tx1"/>
              </a:solidFill>
            </a:endParaRPr>
          </a:p>
          <a:p>
            <a:pPr defTabSz="933237">
              <a:defRPr/>
            </a:pPr>
            <a:r>
              <a:rPr lang="en-US" baseline="0" dirty="0" smtClean="0">
                <a:solidFill>
                  <a:schemeClr val="tx1"/>
                </a:solidFill>
              </a:rPr>
              <a:t>Every request must be reviewed individually, because each case is unique and won’t have a “one size fits all” solution</a:t>
            </a:r>
          </a:p>
          <a:p>
            <a:pPr defTabSz="933237">
              <a:defRPr/>
            </a:pPr>
            <a:endParaRPr lang="en-US" baseline="0" dirty="0" smtClean="0">
              <a:solidFill>
                <a:schemeClr val="tx1"/>
              </a:solidFill>
            </a:endParaRPr>
          </a:p>
          <a:p>
            <a:pPr defTabSz="933237">
              <a:defRPr/>
            </a:pPr>
            <a:r>
              <a:rPr lang="en-US" baseline="0" dirty="0" smtClean="0">
                <a:solidFill>
                  <a:schemeClr val="tx1"/>
                </a:solidFill>
              </a:rPr>
              <a:t>Decisions to accommodate a disability should be made without regard for current disability status</a:t>
            </a:r>
          </a:p>
          <a:p>
            <a:pPr defTabSz="933237">
              <a:defRPr/>
            </a:pPr>
            <a:r>
              <a:rPr lang="en-US" baseline="0" dirty="0" smtClean="0">
                <a:solidFill>
                  <a:schemeClr val="tx1"/>
                </a:solidFill>
              </a:rPr>
              <a:t>-for example, it doesn’t matter if the disability is in remission, or not severe at that time because the student is on medication.</a:t>
            </a:r>
            <a:endParaRPr lang="en-US" baseline="0" dirty="0" smtClean="0"/>
          </a:p>
        </p:txBody>
      </p:sp>
      <p:sp>
        <p:nvSpPr>
          <p:cNvPr id="4" name="Slide Number Placeholder 3"/>
          <p:cNvSpPr>
            <a:spLocks noGrp="1"/>
          </p:cNvSpPr>
          <p:nvPr>
            <p:ph type="sldNum" sz="quarter" idx="10"/>
          </p:nvPr>
        </p:nvSpPr>
        <p:spPr/>
        <p:txBody>
          <a:bodyPr/>
          <a:lstStyle/>
          <a:p>
            <a:fld id="{71B7FE49-76A4-4BCA-99F5-67292E742F8D}" type="slidenum">
              <a:rPr lang="en-US" smtClean="0"/>
              <a:t>8</a:t>
            </a:fld>
            <a:endParaRPr lang="en-US"/>
          </a:p>
        </p:txBody>
      </p:sp>
    </p:spTree>
    <p:extLst>
      <p:ext uri="{BB962C8B-B14F-4D97-AF65-F5344CB8AC3E}">
        <p14:creationId xmlns:p14="http://schemas.microsoft.com/office/powerpoint/2010/main" val="2294590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Traditionally, the term “disability” was always categorized by “major life activities”, which include those listed on the slide.  </a:t>
            </a:r>
          </a:p>
          <a:p>
            <a:endParaRPr lang="en-US" baseline="0" dirty="0" smtClean="0"/>
          </a:p>
          <a:p>
            <a:r>
              <a:rPr lang="en-US" baseline="0" dirty="0" smtClean="0"/>
              <a:t>The expanded guidance now extends the definition to include “major bodily activities”, which includes those bodily functions listed on the slide.  </a:t>
            </a:r>
          </a:p>
          <a:p>
            <a:endParaRPr lang="en-US" baseline="0" dirty="0" smtClean="0"/>
          </a:p>
          <a:p>
            <a:r>
              <a:rPr lang="en-US" baseline="0" dirty="0" smtClean="0"/>
              <a:t>Of particular interest to us is the digestive function, since we’re providing food. </a:t>
            </a:r>
          </a:p>
          <a:p>
            <a:r>
              <a:rPr lang="en-US" baseline="0" dirty="0" smtClean="0"/>
              <a:t>-for example, a common health condition is lactose intolerance.  Under Civil Rights regulations, lactose intolerance is now considered a disability because it impacts digestion, which is considered a major bodily function.</a:t>
            </a:r>
          </a:p>
        </p:txBody>
      </p:sp>
      <p:sp>
        <p:nvSpPr>
          <p:cNvPr id="4" name="Slide Number Placeholder 3"/>
          <p:cNvSpPr>
            <a:spLocks noGrp="1"/>
          </p:cNvSpPr>
          <p:nvPr>
            <p:ph type="sldNum" sz="quarter" idx="10"/>
          </p:nvPr>
        </p:nvSpPr>
        <p:spPr/>
        <p:txBody>
          <a:bodyPr/>
          <a:lstStyle/>
          <a:p>
            <a:fld id="{71B7FE49-76A4-4BCA-99F5-67292E742F8D}" type="slidenum">
              <a:rPr lang="en-US" smtClean="0"/>
              <a:t>9</a:t>
            </a:fld>
            <a:endParaRPr lang="en-US"/>
          </a:p>
        </p:txBody>
      </p:sp>
    </p:spTree>
    <p:extLst>
      <p:ext uri="{BB962C8B-B14F-4D97-AF65-F5344CB8AC3E}">
        <p14:creationId xmlns:p14="http://schemas.microsoft.com/office/powerpoint/2010/main" val="5520226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440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normAutofit/>
          </a:bodyPr>
          <a:lstStyle>
            <a:lvl1pPr marL="0" indent="0" algn="r">
              <a:buNone/>
              <a:defRPr sz="20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10/31/2018</a:t>
            </a:fld>
            <a:endParaRPr lang="en-US" dirty="0"/>
          </a:p>
        </p:txBody>
      </p:sp>
      <p:sp>
        <p:nvSpPr>
          <p:cNvPr id="5" name="Footer Placeholder 4"/>
          <p:cNvSpPr>
            <a:spLocks noGrp="1"/>
          </p:cNvSpPr>
          <p:nvPr>
            <p:ph type="ftr" sz="quarter" idx="11"/>
          </p:nvPr>
        </p:nvSpPr>
        <p:spPr>
          <a:xfrm>
            <a:off x="1323974" y="6041362"/>
            <a:ext cx="5650971" cy="365125"/>
          </a:xfrm>
        </p:spPr>
        <p:txBody>
          <a:bodyPr/>
          <a:lstStyle>
            <a:lvl1pPr>
              <a:defRPr>
                <a:latin typeface="Arial Narrow"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876" y="5742354"/>
            <a:ext cx="1030340" cy="958216"/>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1625" y="762000"/>
            <a:ext cx="7768168" cy="3022600"/>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575689" y="3784600"/>
            <a:ext cx="7224524" cy="381000"/>
          </a:xfrm>
        </p:spPr>
        <p:txBody>
          <a:bodyPr anchor="ctr">
            <a:noAutofit/>
          </a:bodyPr>
          <a:lstStyle>
            <a:lvl1pPr marL="0" indent="0">
              <a:buFontTx/>
              <a:buNone/>
              <a:defRPr sz="1600">
                <a:solidFill>
                  <a:schemeClr val="tx1"/>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10/31/2018</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sp>
        <p:nvSpPr>
          <p:cNvPr id="20" name="TextBox 19"/>
          <p:cNvSpPr txBox="1"/>
          <p:nvPr/>
        </p:nvSpPr>
        <p:spPr>
          <a:xfrm>
            <a:off x="1180045" y="9427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effectLst/>
                <a:latin typeface="Arial" pitchFamily="34" charset="0"/>
                <a:cs typeface="Arial" pitchFamily="34" charset="0"/>
              </a:rPr>
              <a:t>“</a:t>
            </a:r>
          </a:p>
        </p:txBody>
      </p:sp>
      <p:sp>
        <p:nvSpPr>
          <p:cNvPr id="22" name="TextBox 21"/>
          <p:cNvSpPr txBox="1"/>
          <p:nvPr/>
        </p:nvSpPr>
        <p:spPr>
          <a:xfrm>
            <a:off x="9226386" y="30389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latin typeface="Arial" pitchFamily="34" charset="0"/>
                <a:cs typeface="Arial" pitchFamily="34" charset="0"/>
              </a:rPr>
              <a:t>”</a:t>
            </a:r>
            <a:endParaRPr lang="en-US" dirty="0">
              <a:solidFill>
                <a:schemeClr val="tx1"/>
              </a:solidFill>
              <a:latin typeface="Arial" pitchFamily="34" charset="0"/>
              <a:cs typeface="Arial" pitchFamily="34" charset="0"/>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266825" y="609600"/>
            <a:ext cx="8007178" cy="3403600"/>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10/31/2018</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10/31/2018</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608670" y="723900"/>
            <a:ext cx="7759697" cy="3022600"/>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10/31/2018</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sp>
        <p:nvSpPr>
          <p:cNvPr id="24" name="TextBox 23"/>
          <p:cNvSpPr txBox="1"/>
          <p:nvPr/>
        </p:nvSpPr>
        <p:spPr>
          <a:xfrm>
            <a:off x="1218145" y="9046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effectLst/>
                <a:latin typeface="Arial" pitchFamily="34" charset="0"/>
                <a:cs typeface="Arial" pitchFamily="34" charset="0"/>
              </a:rPr>
              <a:t>“</a:t>
            </a:r>
          </a:p>
        </p:txBody>
      </p:sp>
      <p:sp>
        <p:nvSpPr>
          <p:cNvPr id="25" name="TextBox 24"/>
          <p:cNvSpPr txBox="1"/>
          <p:nvPr/>
        </p:nvSpPr>
        <p:spPr>
          <a:xfrm>
            <a:off x="9235911" y="30008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effectLst/>
                <a:latin typeface="Arial" pitchFamily="34" charset="0"/>
                <a:cs typeface="Arial" pitchFamily="34" charset="0"/>
              </a:rPr>
              <a:t>”</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47775" y="609600"/>
            <a:ext cx="8026227" cy="3022600"/>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10/31/2018</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47775" y="609600"/>
            <a:ext cx="8026226" cy="1320800"/>
          </a:xfrm>
        </p:spPr>
        <p:txBody>
          <a:bodyPr>
            <a:normAutofit/>
          </a:bodyPr>
          <a:lstStyle>
            <a:lvl1pPr>
              <a:defRPr sz="320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55C6B4A9-1611-4792-9094-5F34BCA07E0B}" type="datetimeFigureOut">
              <a:rPr lang="en-US" smtClean="0"/>
              <a:pPr/>
              <a:t>10/31/2018</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89333C77-0158-454C-844F-B7AB9BD7DAD4}"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normAutofit/>
          </a:bodyPr>
          <a:lstStyle>
            <a:lvl1pPr>
              <a:defRPr sz="320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299" y="609600"/>
            <a:ext cx="6480185" cy="5251450"/>
          </a:xfrm>
        </p:spPr>
        <p:txBody>
          <a:bodyPr vert="eaVert"/>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10/31/2018</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600"/>
            <a:ext cx="7978602" cy="1320800"/>
          </a:xfrm>
        </p:spPr>
        <p:txBody>
          <a:bodyPr>
            <a:normAutofit/>
          </a:bodyPr>
          <a:lstStyle>
            <a:lvl1pPr>
              <a:defRPr sz="320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1800">
                <a:solidFill>
                  <a:schemeClr val="tx1"/>
                </a:solidFill>
                <a:latin typeface="Arial" pitchFamily="34" charset="0"/>
                <a:cs typeface="Arial" pitchFamily="34" charset="0"/>
              </a:defRPr>
            </a:lvl1pPr>
            <a:lvl2pPr>
              <a:defRPr sz="1600">
                <a:solidFill>
                  <a:schemeClr val="tx1"/>
                </a:solidFill>
                <a:latin typeface="Arial" pitchFamily="34" charset="0"/>
                <a:cs typeface="Arial" pitchFamily="34" charset="0"/>
              </a:defRPr>
            </a:lvl2pPr>
            <a:lvl3pPr>
              <a:defRPr sz="1400">
                <a:solidFill>
                  <a:schemeClr val="tx1"/>
                </a:solidFill>
                <a:latin typeface="Arial" pitchFamily="34" charset="0"/>
                <a:cs typeface="Arial" pitchFamily="34" charset="0"/>
              </a:defRPr>
            </a:lvl3pPr>
            <a:lvl4pPr>
              <a:defRPr sz="1200">
                <a:solidFill>
                  <a:schemeClr val="tx1"/>
                </a:solidFill>
                <a:latin typeface="Arial" pitchFamily="34" charset="0"/>
                <a:cs typeface="Arial" pitchFamily="34" charset="0"/>
              </a:defRPr>
            </a:lvl4pPr>
            <a:lvl5pPr>
              <a:defRPr sz="1200">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10/31/2018</a:t>
            </a:fld>
            <a:endParaRPr lang="en-US" dirty="0"/>
          </a:p>
        </p:txBody>
      </p:sp>
      <p:sp>
        <p:nvSpPr>
          <p:cNvPr id="5" name="Footer Placeholder 4"/>
          <p:cNvSpPr>
            <a:spLocks noGrp="1"/>
          </p:cNvSpPr>
          <p:nvPr>
            <p:ph type="ftr" sz="quarter" idx="11"/>
          </p:nvPr>
        </p:nvSpPr>
        <p:spPr/>
        <p:txBody>
          <a:bodyPr/>
          <a:lstStyle>
            <a:lvl1pPr>
              <a:defRPr>
                <a:latin typeface="Arial Narrow"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normAutofit/>
          </a:bodyPr>
          <a:lstStyle>
            <a:lvl1pPr algn="l">
              <a:defRPr sz="4400" b="0" cap="none">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10/31/2018</a:t>
            </a:fld>
            <a:endParaRPr lang="en-US" dirty="0"/>
          </a:p>
        </p:txBody>
      </p:sp>
      <p:sp>
        <p:nvSpPr>
          <p:cNvPr id="5" name="Footer Placeholder 4"/>
          <p:cNvSpPr>
            <a:spLocks noGrp="1"/>
          </p:cNvSpPr>
          <p:nvPr>
            <p:ph type="ftr" sz="quarter" idx="11"/>
          </p:nvPr>
        </p:nvSpPr>
        <p:spPr/>
        <p:txBody>
          <a:bodyPr/>
          <a:lstStyle>
            <a:lvl1pPr>
              <a:defRPr>
                <a:latin typeface="Arial Narrow"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38250" y="609600"/>
            <a:ext cx="8035752" cy="1320800"/>
          </a:xfrm>
        </p:spPr>
        <p:txBody>
          <a:bodyPr>
            <a:normAutofit/>
          </a:bodyPr>
          <a:lstStyle>
            <a:lvl1pPr>
              <a:defRPr sz="320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atin typeface="Arial Narrow" pitchFamily="34" charset="0"/>
              </a:defRPr>
            </a:lvl1pPr>
          </a:lstStyle>
          <a:p>
            <a:fld id="{EB712588-04B1-427B-82EE-E8DB90309F08}" type="datetimeFigureOut">
              <a:rPr lang="en-US" smtClean="0"/>
              <a:pPr/>
              <a:t>10/31/2018</a:t>
            </a:fld>
            <a:endParaRPr lang="en-US" dirty="0"/>
          </a:p>
        </p:txBody>
      </p:sp>
      <p:sp>
        <p:nvSpPr>
          <p:cNvPr id="6" name="Footer Placeholder 5"/>
          <p:cNvSpPr>
            <a:spLocks noGrp="1"/>
          </p:cNvSpPr>
          <p:nvPr>
            <p:ph type="ftr" sz="quarter" idx="11"/>
          </p:nvPr>
        </p:nvSpPr>
        <p:spPr/>
        <p:txBody>
          <a:bodyPr/>
          <a:lstStyle>
            <a:lvl1pPr>
              <a:defRPr>
                <a:latin typeface="Arial Narrow"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Narrow" pitchFamily="34" charset="0"/>
              </a:defRPr>
            </a:lvl1pPr>
          </a:lstStyle>
          <a:p>
            <a:fld id="{6FF9F0C5-380F-41C2-899A-BAC0F0927E16}"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47774" y="609600"/>
            <a:ext cx="8026227" cy="1320800"/>
          </a:xfrm>
        </p:spPr>
        <p:txBody>
          <a:bodyPr>
            <a:normAutofit/>
          </a:bodyPr>
          <a:lstStyle>
            <a:lvl1pPr>
              <a:defRPr sz="320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000" b="0">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000" b="0">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10/31/2018</a:t>
            </a:fld>
            <a:endParaRPr lang="en-US" dirty="0"/>
          </a:p>
        </p:txBody>
      </p:sp>
      <p:sp>
        <p:nvSpPr>
          <p:cNvPr id="8" name="Footer Placeholder 7"/>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47774" y="609600"/>
            <a:ext cx="8026227" cy="1320800"/>
          </a:xfrm>
        </p:spPr>
        <p:txBody>
          <a:bodyPr>
            <a:normAutofit/>
          </a:bodyPr>
          <a:lstStyle>
            <a:lvl1pPr>
              <a:defRPr sz="320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10/31/2018</a:t>
            </a:fld>
            <a:endParaRPr lang="en-US" dirty="0"/>
          </a:p>
        </p:txBody>
      </p:sp>
      <p:sp>
        <p:nvSpPr>
          <p:cNvPr id="4" name="Footer Placeholder 3"/>
          <p:cNvSpPr>
            <a:spLocks noGrp="1"/>
          </p:cNvSpPr>
          <p:nvPr>
            <p:ph type="ftr" sz="quarter" idx="11"/>
          </p:nvPr>
        </p:nvSpPr>
        <p:spPr/>
        <p:txBody>
          <a:bodyPr/>
          <a:lstStyle>
            <a:lvl1pPr>
              <a:defRPr>
                <a:latin typeface="Arial Narrow"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10/31/2018</a:t>
            </a:fld>
            <a:endParaRPr lang="en-US" dirty="0"/>
          </a:p>
        </p:txBody>
      </p:sp>
      <p:sp>
        <p:nvSpPr>
          <p:cNvPr id="3" name="Footer Placeholder 2"/>
          <p:cNvSpPr>
            <a:spLocks noGrp="1"/>
          </p:cNvSpPr>
          <p:nvPr>
            <p:ph type="ftr" sz="quarter" idx="11"/>
          </p:nvPr>
        </p:nvSpPr>
        <p:spPr/>
        <p:txBody>
          <a:bodyPr/>
          <a:lstStyle>
            <a:lvl1pPr>
              <a:defRPr>
                <a:latin typeface="Arial Narrow"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solidFill>
                  <a:schemeClr val="tx1"/>
                </a:solidFill>
                <a:latin typeface="Arial" pitchFamily="34" charset="0"/>
                <a:cs typeface="Arial" pitchFamily="34" charset="0"/>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42A54C80-263E-416B-A8E0-580EDEADCBDC}" type="datetimeFigureOut">
              <a:rPr lang="en-US" smtClean="0"/>
              <a:pPr/>
              <a:t>10/31/2018</a:t>
            </a:fld>
            <a:endParaRPr lang="en-US" dirty="0"/>
          </a:p>
        </p:txBody>
      </p:sp>
      <p:sp>
        <p:nvSpPr>
          <p:cNvPr id="6" name="Footer Placeholder 5"/>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519954A3-9DFD-4C44-94BA-B95130A3BA1C}"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57300" y="609600"/>
            <a:ext cx="8016702" cy="3845718"/>
          </a:xfrm>
        </p:spPr>
        <p:txBody>
          <a:bodyPr anchor="t">
            <a:normAutofit/>
          </a:bodyPr>
          <a:lstStyle>
            <a:lvl1pPr marL="0" indent="0" algn="ctr">
              <a:buNone/>
              <a:defRPr sz="1600">
                <a:solidFill>
                  <a:schemeClr val="tx1"/>
                </a:solidFill>
                <a:latin typeface="Arial" pitchFamily="34" charset="0"/>
                <a:cs typeface="Arial"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solidFill>
                  <a:schemeClr val="tx1"/>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10/31/2018</a:t>
            </a:fld>
            <a:endParaRPr lang="en-US" dirty="0"/>
          </a:p>
        </p:txBody>
      </p:sp>
      <p:sp>
        <p:nvSpPr>
          <p:cNvPr id="6" name="Footer Placeholder 5"/>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10/31/2018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1" r:id="rId10"/>
    <p:sldLayoutId id="2147483660"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nB0J-nmCmQR0YM&amp;tbnid=rC3PPCD9kSjTxM:&amp;ved=0CAUQjRw&amp;url=http://www.teachersapparel.com/index.php?cPath%3D15_6&amp;ei=cZJyUr7-CoK6igLghoGoBA&amp;bvm=bv.55819444,d.cGE&amp;psig=AFQjCNGO4ASfx7m9ujf9ni1fx_nt5rsqag&amp;ust=138332667694863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ocio.usda.gov/sites/default/files/docs/2012/Complain_combined_6_8_12.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mailto:program.intake@usda.gov" TargetMode="External"/><Relationship Id="rId4" Type="http://schemas.openxmlformats.org/officeDocument/2006/relationships/hyperlink" Target="http://www.ascr.usda.gov/complaint_filing_cust.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freetranslation.co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ocio.usda.gov/sites/default/files/docs/2012/Complain_combined_6_8_12.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mailto:program.intake@usda.gov" TargetMode="External"/><Relationship Id="rId4" Type="http://schemas.openxmlformats.org/officeDocument/2006/relationships/hyperlink" Target="http://www.ascr.usda.gov/complaint_filing_cust.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4036" y="1119829"/>
            <a:ext cx="6444608" cy="2312126"/>
          </a:xfrm>
        </p:spPr>
        <p:txBody>
          <a:bodyPr/>
          <a:lstStyle/>
          <a:p>
            <a:pPr algn="l"/>
            <a:r>
              <a:rPr lang="en-US" sz="4800" b="1" dirty="0" smtClean="0">
                <a:latin typeface="Antique Olive Roman" pitchFamily="34" charset="0"/>
              </a:rPr>
              <a:t>Civil </a:t>
            </a:r>
            <a:br>
              <a:rPr lang="en-US" sz="4800" b="1" dirty="0" smtClean="0">
                <a:latin typeface="Antique Olive Roman" pitchFamily="34" charset="0"/>
              </a:rPr>
            </a:br>
            <a:r>
              <a:rPr lang="en-US" sz="4800" b="1" dirty="0" smtClean="0">
                <a:latin typeface="Antique Olive Roman" pitchFamily="34" charset="0"/>
              </a:rPr>
              <a:t>Rights </a:t>
            </a:r>
            <a:br>
              <a:rPr lang="en-US" sz="4800" b="1" dirty="0" smtClean="0">
                <a:latin typeface="Antique Olive Roman" pitchFamily="34" charset="0"/>
              </a:rPr>
            </a:br>
            <a:r>
              <a:rPr lang="en-US" sz="4800" b="1" dirty="0" smtClean="0">
                <a:latin typeface="Antique Olive Roman" pitchFamily="34" charset="0"/>
              </a:rPr>
              <a:t>Training</a:t>
            </a:r>
            <a:endParaRPr lang="en-US" sz="4800" b="1" dirty="0">
              <a:latin typeface="Antique Olive Roman" pitchFamily="34" charset="0"/>
            </a:endParaRPr>
          </a:p>
        </p:txBody>
      </p:sp>
      <p:sp>
        <p:nvSpPr>
          <p:cNvPr id="3" name="Subtitle 2"/>
          <p:cNvSpPr>
            <a:spLocks noGrp="1"/>
          </p:cNvSpPr>
          <p:nvPr>
            <p:ph type="subTitle" idx="1"/>
          </p:nvPr>
        </p:nvSpPr>
        <p:spPr>
          <a:xfrm>
            <a:off x="3861648" y="3397688"/>
            <a:ext cx="1990229" cy="426166"/>
          </a:xfrm>
        </p:spPr>
        <p:txBody>
          <a:bodyPr>
            <a:normAutofit/>
          </a:bodyPr>
          <a:lstStyle/>
          <a:p>
            <a:r>
              <a:rPr lang="en-US" dirty="0" smtClean="0"/>
              <a:t>June 2018</a:t>
            </a:r>
            <a:endParaRPr lang="en-US" dirty="0"/>
          </a:p>
        </p:txBody>
      </p:sp>
      <p:sp>
        <p:nvSpPr>
          <p:cNvPr id="4" name="Rectangle 3"/>
          <p:cNvSpPr/>
          <p:nvPr/>
        </p:nvSpPr>
        <p:spPr>
          <a:xfrm>
            <a:off x="3490960" y="6358043"/>
            <a:ext cx="5210081" cy="369332"/>
          </a:xfrm>
          <a:prstGeom prst="rect">
            <a:avLst/>
          </a:prstGeom>
        </p:spPr>
        <p:txBody>
          <a:bodyPr wrap="none">
            <a:spAutoFit/>
          </a:bodyPr>
          <a:lstStyle/>
          <a:p>
            <a:pPr algn="ctr"/>
            <a:r>
              <a:rPr lang="en-US" dirty="0" smtClean="0"/>
              <a:t>This institution is an equal opportunity provider.</a:t>
            </a:r>
            <a:endParaRPr lang="en-US" dirty="0"/>
          </a:p>
        </p:txBody>
      </p:sp>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47888"/>
          <a:stretch/>
        </p:blipFill>
        <p:spPr bwMode="auto">
          <a:xfrm>
            <a:off x="1108606" y="1270651"/>
            <a:ext cx="3251786" cy="2429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1040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077464"/>
            <a:ext cx="8596668" cy="3880773"/>
          </a:xfrm>
        </p:spPr>
        <p:txBody>
          <a:bodyPr>
            <a:normAutofit fontScale="92500" lnSpcReduction="20000"/>
          </a:bodyPr>
          <a:lstStyle/>
          <a:p>
            <a:pPr>
              <a:lnSpc>
                <a:spcPct val="150000"/>
              </a:lnSpc>
            </a:pPr>
            <a:r>
              <a:rPr lang="en-US" sz="2800" dirty="0" smtClean="0"/>
              <a:t>Denial of benefits or services</a:t>
            </a:r>
          </a:p>
          <a:p>
            <a:pPr>
              <a:lnSpc>
                <a:spcPct val="150000"/>
              </a:lnSpc>
            </a:pPr>
            <a:r>
              <a:rPr lang="en-US" sz="2800" dirty="0" smtClean="0"/>
              <a:t>Delay in receiving benefits or services </a:t>
            </a:r>
          </a:p>
          <a:p>
            <a:pPr>
              <a:lnSpc>
                <a:spcPct val="150000"/>
              </a:lnSpc>
            </a:pPr>
            <a:r>
              <a:rPr lang="en-US" sz="2800" dirty="0" smtClean="0"/>
              <a:t>Different treatment that leads to a disadvantage</a:t>
            </a:r>
          </a:p>
          <a:p>
            <a:pPr>
              <a:lnSpc>
                <a:spcPct val="150000"/>
              </a:lnSpc>
            </a:pPr>
            <a:r>
              <a:rPr lang="en-US" sz="2800" dirty="0" smtClean="0"/>
              <a:t>Ineffective communication</a:t>
            </a:r>
          </a:p>
          <a:p>
            <a:pPr>
              <a:lnSpc>
                <a:spcPct val="150000"/>
              </a:lnSpc>
            </a:pPr>
            <a:r>
              <a:rPr lang="en-US" sz="2800" dirty="0" smtClean="0"/>
              <a:t>Failure to provide reasonable accommodation(s)</a:t>
            </a:r>
          </a:p>
          <a:p>
            <a:pPr>
              <a:lnSpc>
                <a:spcPct val="150000"/>
              </a:lnSpc>
            </a:pPr>
            <a:r>
              <a:rPr lang="en-US" sz="2800" dirty="0" smtClean="0"/>
              <a:t>Inaccessible facilities</a:t>
            </a:r>
          </a:p>
        </p:txBody>
      </p:sp>
      <p:sp>
        <p:nvSpPr>
          <p:cNvPr id="4" name="Title 3"/>
          <p:cNvSpPr>
            <a:spLocks noGrp="1"/>
          </p:cNvSpPr>
          <p:nvPr>
            <p:ph type="title"/>
          </p:nvPr>
        </p:nvSpPr>
        <p:spPr>
          <a:xfrm>
            <a:off x="1295400" y="562100"/>
            <a:ext cx="7978602" cy="1320800"/>
          </a:xfrm>
        </p:spPr>
        <p:txBody>
          <a:bodyPr>
            <a:normAutofit/>
          </a:bodyPr>
          <a:lstStyle/>
          <a:p>
            <a:pPr algn="ctr"/>
            <a:r>
              <a:rPr lang="en-US" sz="4000" b="1" dirty="0" smtClean="0"/>
              <a:t>Types of Disability Discrimination</a:t>
            </a:r>
            <a:endParaRPr lang="en-US" sz="4000" b="1" dirty="0"/>
          </a:p>
        </p:txBody>
      </p:sp>
      <p:pic>
        <p:nvPicPr>
          <p:cNvPr id="2050" name="Picture 2" descr="Image result for discrimination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052" y="956638"/>
            <a:ext cx="3157640" cy="2370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8384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Requirements for Reasonable Accommodations</a:t>
            </a:r>
            <a:endParaRPr lang="en-US" sz="3600" b="1" dirty="0"/>
          </a:p>
        </p:txBody>
      </p:sp>
      <p:sp>
        <p:nvSpPr>
          <p:cNvPr id="3" name="Content Placeholder 2"/>
          <p:cNvSpPr>
            <a:spLocks noGrp="1"/>
          </p:cNvSpPr>
          <p:nvPr>
            <p:ph idx="1"/>
          </p:nvPr>
        </p:nvSpPr>
        <p:spPr>
          <a:xfrm>
            <a:off x="677334" y="2090057"/>
            <a:ext cx="9523570" cy="3975055"/>
          </a:xfrm>
        </p:spPr>
        <p:txBody>
          <a:bodyPr>
            <a:noAutofit/>
          </a:bodyPr>
          <a:lstStyle/>
          <a:p>
            <a:pPr>
              <a:lnSpc>
                <a:spcPct val="150000"/>
              </a:lnSpc>
              <a:spcBef>
                <a:spcPts val="0"/>
              </a:spcBef>
            </a:pPr>
            <a:r>
              <a:rPr lang="en-US" sz="2800" dirty="0" smtClean="0"/>
              <a:t>‘Reasonable Modification’: a change or alteration in policies, practices, and/or procedures to accommodate a disability</a:t>
            </a:r>
          </a:p>
          <a:p>
            <a:pPr>
              <a:lnSpc>
                <a:spcPct val="150000"/>
              </a:lnSpc>
              <a:spcBef>
                <a:spcPts val="0"/>
              </a:spcBef>
            </a:pPr>
            <a:r>
              <a:rPr lang="en-US" sz="2800" dirty="0" smtClean="0"/>
              <a:t>Duty to negotiate </a:t>
            </a:r>
          </a:p>
          <a:p>
            <a:pPr>
              <a:lnSpc>
                <a:spcPct val="150000"/>
              </a:lnSpc>
              <a:spcBef>
                <a:spcPts val="0"/>
              </a:spcBef>
            </a:pPr>
            <a:r>
              <a:rPr lang="en-US" sz="2800" dirty="0" smtClean="0"/>
              <a:t>Case-by-case basis</a:t>
            </a:r>
          </a:p>
          <a:p>
            <a:pPr>
              <a:lnSpc>
                <a:spcPct val="150000"/>
              </a:lnSpc>
              <a:spcBef>
                <a:spcPts val="0"/>
              </a:spcBef>
            </a:pPr>
            <a:r>
              <a:rPr lang="en-US" sz="2800" dirty="0" smtClean="0"/>
              <a:t>Accommodating is primary objective</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3254" y="4559867"/>
            <a:ext cx="2709961" cy="19240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846341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137557"/>
            <a:ext cx="8596668" cy="4331305"/>
          </a:xfrm>
        </p:spPr>
        <p:txBody>
          <a:bodyPr>
            <a:normAutofit fontScale="85000" lnSpcReduction="10000"/>
          </a:bodyPr>
          <a:lstStyle/>
          <a:p>
            <a:pPr>
              <a:lnSpc>
                <a:spcPct val="150000"/>
              </a:lnSpc>
            </a:pPr>
            <a:r>
              <a:rPr lang="en-US" sz="2800" dirty="0" smtClean="0"/>
              <a:t>Handicap accessibility</a:t>
            </a:r>
          </a:p>
          <a:p>
            <a:pPr>
              <a:lnSpc>
                <a:spcPct val="150000"/>
              </a:lnSpc>
            </a:pPr>
            <a:r>
              <a:rPr lang="en-US" sz="2800" dirty="0" smtClean="0"/>
              <a:t>Meal modifications</a:t>
            </a:r>
          </a:p>
          <a:p>
            <a:pPr>
              <a:lnSpc>
                <a:spcPct val="150000"/>
              </a:lnSpc>
            </a:pPr>
            <a:r>
              <a:rPr lang="en-US" sz="2800" dirty="0" smtClean="0"/>
              <a:t>Accommodations/Modifications addressed in 504, Individual Education Plan (IEP)</a:t>
            </a:r>
          </a:p>
          <a:p>
            <a:pPr>
              <a:lnSpc>
                <a:spcPct val="150000"/>
              </a:lnSpc>
            </a:pPr>
            <a:r>
              <a:rPr lang="en-US" sz="2800" dirty="0" smtClean="0"/>
              <a:t>Accommodations need not be exactly as requested</a:t>
            </a:r>
          </a:p>
          <a:p>
            <a:pPr>
              <a:lnSpc>
                <a:spcPct val="150000"/>
              </a:lnSpc>
            </a:pPr>
            <a:r>
              <a:rPr lang="en-US" sz="2800" dirty="0" smtClean="0"/>
              <a:t>Provided free of charge</a:t>
            </a:r>
          </a:p>
          <a:p>
            <a:pPr>
              <a:lnSpc>
                <a:spcPct val="150000"/>
              </a:lnSpc>
            </a:pPr>
            <a:r>
              <a:rPr lang="en-US" sz="2800" dirty="0" smtClean="0"/>
              <a:t>Contact HCNP if further guidance needed</a:t>
            </a:r>
            <a:endParaRPr lang="en-US" sz="2800" dirty="0"/>
          </a:p>
        </p:txBody>
      </p:sp>
      <p:sp>
        <p:nvSpPr>
          <p:cNvPr id="4" name="Title 1"/>
          <p:cNvSpPr txBox="1">
            <a:spLocks/>
          </p:cNvSpPr>
          <p:nvPr/>
        </p:nvSpPr>
        <p:spPr>
          <a:xfrm>
            <a:off x="1388425" y="619500"/>
            <a:ext cx="7978602"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200" kern="1200">
                <a:solidFill>
                  <a:schemeClr val="tx1"/>
                </a:solidFill>
                <a:latin typeface="Arial" pitchFamily="34" charset="0"/>
                <a:ea typeface="+mj-ea"/>
                <a:cs typeface="Arial"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smtClean="0"/>
              <a:t>Requirements for Reasonable Accommodations</a:t>
            </a:r>
            <a:endParaRPr lang="en-US" sz="3600" b="1" dirty="0"/>
          </a:p>
        </p:txBody>
      </p:sp>
    </p:spTree>
    <p:extLst>
      <p:ext uri="{BB962C8B-B14F-4D97-AF65-F5344CB8AC3E}">
        <p14:creationId xmlns:p14="http://schemas.microsoft.com/office/powerpoint/2010/main" val="418557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rek Vidinha\AppData\Local\Microsoft\Windows\Temporary Internet Files\Content.IE5\G91X6GJ6\scales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898" y="2992868"/>
            <a:ext cx="3607748" cy="32389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pPr algn="ctr"/>
            <a:r>
              <a:rPr lang="en-US" sz="3600" b="1" dirty="0" smtClean="0"/>
              <a:t>Procedural Safeguards</a:t>
            </a:r>
            <a:endParaRPr lang="en-US" sz="3600" b="1" dirty="0"/>
          </a:p>
        </p:txBody>
      </p:sp>
      <p:sp>
        <p:nvSpPr>
          <p:cNvPr id="3" name="Content Placeholder 2"/>
          <p:cNvSpPr>
            <a:spLocks noGrp="1"/>
          </p:cNvSpPr>
          <p:nvPr>
            <p:ph idx="1"/>
          </p:nvPr>
        </p:nvSpPr>
        <p:spPr>
          <a:xfrm>
            <a:off x="534830" y="1520041"/>
            <a:ext cx="9381066" cy="4928259"/>
          </a:xfrm>
        </p:spPr>
        <p:txBody>
          <a:bodyPr>
            <a:noAutofit/>
          </a:bodyPr>
          <a:lstStyle/>
          <a:p>
            <a:pPr>
              <a:lnSpc>
                <a:spcPct val="150000"/>
              </a:lnSpc>
              <a:spcBef>
                <a:spcPts val="0"/>
              </a:spcBef>
            </a:pPr>
            <a:r>
              <a:rPr lang="en-US" sz="2800" dirty="0" smtClean="0"/>
              <a:t>SFAs required to provide notice and information to parents and guardians regarding how to request a reasonable modification, including the right to:</a:t>
            </a:r>
          </a:p>
          <a:p>
            <a:pPr lvl="1">
              <a:lnSpc>
                <a:spcPct val="150000"/>
              </a:lnSpc>
              <a:spcBef>
                <a:spcPts val="0"/>
              </a:spcBef>
            </a:pPr>
            <a:r>
              <a:rPr lang="en-US" sz="2400" dirty="0" smtClean="0"/>
              <a:t>File a grievance</a:t>
            </a:r>
          </a:p>
          <a:p>
            <a:pPr lvl="1">
              <a:lnSpc>
                <a:spcPct val="150000"/>
              </a:lnSpc>
              <a:spcBef>
                <a:spcPts val="0"/>
              </a:spcBef>
            </a:pPr>
            <a:r>
              <a:rPr lang="en-US" sz="2400" dirty="0" smtClean="0"/>
              <a:t>Receive a prompt response</a:t>
            </a:r>
          </a:p>
          <a:p>
            <a:pPr lvl="1">
              <a:lnSpc>
                <a:spcPct val="150000"/>
              </a:lnSpc>
              <a:spcBef>
                <a:spcPts val="0"/>
              </a:spcBef>
            </a:pPr>
            <a:r>
              <a:rPr lang="en-US" sz="2400" dirty="0" smtClean="0"/>
              <a:t>An impartial hearing</a:t>
            </a:r>
          </a:p>
          <a:p>
            <a:pPr lvl="1">
              <a:lnSpc>
                <a:spcPct val="150000"/>
              </a:lnSpc>
              <a:spcBef>
                <a:spcPts val="0"/>
              </a:spcBef>
            </a:pPr>
            <a:r>
              <a:rPr lang="en-US" sz="2400" dirty="0" smtClean="0"/>
              <a:t>Be represented by counsel</a:t>
            </a:r>
          </a:p>
          <a:p>
            <a:pPr lvl="1">
              <a:lnSpc>
                <a:spcPct val="150000"/>
              </a:lnSpc>
              <a:spcBef>
                <a:spcPts val="0"/>
              </a:spcBef>
            </a:pPr>
            <a:r>
              <a:rPr lang="en-US" sz="2400" dirty="0" smtClean="0"/>
              <a:t>Receive notice of final decision</a:t>
            </a:r>
            <a:endParaRPr lang="en-US" sz="2400" dirty="0"/>
          </a:p>
        </p:txBody>
      </p:sp>
    </p:spTree>
    <p:extLst>
      <p:ext uri="{BB962C8B-B14F-4D97-AF65-F5344CB8AC3E}">
        <p14:creationId xmlns:p14="http://schemas.microsoft.com/office/powerpoint/2010/main" val="517936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Collection and Use of Data</a:t>
            </a:r>
            <a:endParaRPr lang="en-US" sz="4000" b="1" dirty="0"/>
          </a:p>
        </p:txBody>
      </p:sp>
      <p:sp>
        <p:nvSpPr>
          <p:cNvPr id="3" name="Content Placeholder 2"/>
          <p:cNvSpPr>
            <a:spLocks noGrp="1"/>
          </p:cNvSpPr>
          <p:nvPr>
            <p:ph idx="1"/>
          </p:nvPr>
        </p:nvSpPr>
        <p:spPr>
          <a:xfrm>
            <a:off x="558584" y="1685589"/>
            <a:ext cx="8858566" cy="3880773"/>
          </a:xfrm>
        </p:spPr>
        <p:txBody>
          <a:bodyPr>
            <a:noAutofit/>
          </a:bodyPr>
          <a:lstStyle/>
          <a:p>
            <a:pPr>
              <a:lnSpc>
                <a:spcPct val="150000"/>
              </a:lnSpc>
              <a:spcBef>
                <a:spcPts val="0"/>
              </a:spcBef>
            </a:pPr>
            <a:r>
              <a:rPr lang="en-US" sz="2800" dirty="0" smtClean="0"/>
              <a:t>Required to obtain data by ethnic and racial category</a:t>
            </a:r>
          </a:p>
          <a:p>
            <a:pPr>
              <a:lnSpc>
                <a:spcPct val="150000"/>
              </a:lnSpc>
              <a:spcBef>
                <a:spcPts val="0"/>
              </a:spcBef>
            </a:pPr>
            <a:endParaRPr lang="en-US" sz="2800" dirty="0" smtClean="0"/>
          </a:p>
          <a:p>
            <a:pPr>
              <a:lnSpc>
                <a:spcPct val="150000"/>
              </a:lnSpc>
              <a:spcBef>
                <a:spcPts val="0"/>
              </a:spcBef>
            </a:pPr>
            <a:r>
              <a:rPr lang="en-US" sz="2800" dirty="0" smtClean="0"/>
              <a:t>Systems for collecting data may be program specific</a:t>
            </a:r>
          </a:p>
          <a:p>
            <a:pPr>
              <a:lnSpc>
                <a:spcPct val="150000"/>
              </a:lnSpc>
              <a:spcBef>
                <a:spcPts val="0"/>
              </a:spcBef>
            </a:pPr>
            <a:endParaRPr lang="en-US" sz="2800" dirty="0" smtClean="0"/>
          </a:p>
          <a:p>
            <a:pPr>
              <a:lnSpc>
                <a:spcPct val="150000"/>
              </a:lnSpc>
              <a:spcBef>
                <a:spcPts val="0"/>
              </a:spcBef>
            </a:pPr>
            <a:r>
              <a:rPr lang="en-US" sz="2800" dirty="0" smtClean="0"/>
              <a:t>Annual reporting on ethnic and racial data</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417150" y="4096655"/>
            <a:ext cx="2356272" cy="24466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275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92847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Collection and Use of Data</a:t>
            </a:r>
            <a:endParaRPr lang="en-US" sz="4000" b="1" dirty="0"/>
          </a:p>
        </p:txBody>
      </p:sp>
      <p:sp>
        <p:nvSpPr>
          <p:cNvPr id="3" name="Content Placeholder 2"/>
          <p:cNvSpPr>
            <a:spLocks noGrp="1"/>
          </p:cNvSpPr>
          <p:nvPr>
            <p:ph idx="1"/>
          </p:nvPr>
        </p:nvSpPr>
        <p:spPr>
          <a:xfrm>
            <a:off x="677334" y="1744964"/>
            <a:ext cx="8596668" cy="3880773"/>
          </a:xfrm>
        </p:spPr>
        <p:txBody>
          <a:bodyPr>
            <a:normAutofit/>
          </a:bodyPr>
          <a:lstStyle/>
          <a:p>
            <a:pPr>
              <a:lnSpc>
                <a:spcPct val="200000"/>
              </a:lnSpc>
            </a:pPr>
            <a:r>
              <a:rPr lang="en-US" sz="3200" dirty="0"/>
              <a:t>Hispanic or Latino</a:t>
            </a:r>
          </a:p>
          <a:p>
            <a:pPr lvl="1"/>
            <a:r>
              <a:rPr lang="en-US" sz="2800" dirty="0"/>
              <a:t>A person of Cuban, Mexican, Puerto Rican, South or Central American, or other Spanish culture or origin – regardless of </a:t>
            </a:r>
            <a:r>
              <a:rPr lang="en-US" sz="2800" dirty="0" smtClean="0"/>
              <a:t>race</a:t>
            </a:r>
          </a:p>
          <a:p>
            <a:pPr>
              <a:lnSpc>
                <a:spcPct val="200000"/>
              </a:lnSpc>
            </a:pPr>
            <a:r>
              <a:rPr lang="en-US" sz="3200" dirty="0" smtClean="0"/>
              <a:t>Not Hispanic or Latino</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89133" y="4049489"/>
            <a:ext cx="3426759" cy="257007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76650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21475"/>
            <a:ext cx="7978602" cy="1320800"/>
          </a:xfrm>
        </p:spPr>
        <p:txBody>
          <a:bodyPr>
            <a:normAutofit/>
          </a:bodyPr>
          <a:lstStyle/>
          <a:p>
            <a:pPr algn="ctr"/>
            <a:r>
              <a:rPr lang="en-US" sz="3600" b="1" dirty="0" smtClean="0"/>
              <a:t>Collection and Use of Data:  </a:t>
            </a:r>
            <a:br>
              <a:rPr lang="en-US" sz="3600" b="1" dirty="0" smtClean="0"/>
            </a:br>
            <a:r>
              <a:rPr lang="en-US" sz="3600" b="1" dirty="0" smtClean="0"/>
              <a:t>Racial Categories</a:t>
            </a:r>
            <a:endParaRPr lang="en-US" sz="3600" b="1" dirty="0"/>
          </a:p>
        </p:txBody>
      </p:sp>
      <p:sp>
        <p:nvSpPr>
          <p:cNvPr id="3" name="Content Placeholder 2"/>
          <p:cNvSpPr>
            <a:spLocks noGrp="1"/>
          </p:cNvSpPr>
          <p:nvPr>
            <p:ph idx="1"/>
          </p:nvPr>
        </p:nvSpPr>
        <p:spPr>
          <a:xfrm>
            <a:off x="677334" y="2611839"/>
            <a:ext cx="9511696" cy="3880773"/>
          </a:xfrm>
        </p:spPr>
        <p:txBody>
          <a:bodyPr>
            <a:noAutofit/>
          </a:bodyPr>
          <a:lstStyle/>
          <a:p>
            <a:pPr>
              <a:lnSpc>
                <a:spcPct val="150000"/>
              </a:lnSpc>
              <a:spcBef>
                <a:spcPts val="0"/>
              </a:spcBef>
            </a:pPr>
            <a:r>
              <a:rPr lang="en-US" sz="2400" dirty="0" smtClean="0"/>
              <a:t>Black or African American – A person having origins in any of the black racial groups of Africa</a:t>
            </a:r>
          </a:p>
          <a:p>
            <a:pPr>
              <a:lnSpc>
                <a:spcPct val="150000"/>
              </a:lnSpc>
              <a:spcBef>
                <a:spcPts val="0"/>
              </a:spcBef>
            </a:pPr>
            <a:r>
              <a:rPr lang="en-US" sz="2400" dirty="0" smtClean="0"/>
              <a:t>White – A person having origins in any of the original peoples of Europe, the Middle East, or North America</a:t>
            </a:r>
          </a:p>
          <a:p>
            <a:pPr>
              <a:lnSpc>
                <a:spcPct val="150000"/>
              </a:lnSpc>
              <a:spcBef>
                <a:spcPts val="0"/>
              </a:spcBef>
            </a:pPr>
            <a:r>
              <a:rPr lang="en-US" sz="2400" dirty="0" smtClean="0"/>
              <a:t>Asian – A person having origins in any of the </a:t>
            </a:r>
            <a:r>
              <a:rPr lang="en-US" sz="2400" dirty="0" err="1" smtClean="0"/>
              <a:t>peples</a:t>
            </a:r>
            <a:r>
              <a:rPr lang="en-US" sz="2400" dirty="0" smtClean="0"/>
              <a:t> of the Far East, Southeast Asia, or the Indian Subcontinent.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29" y="1894111"/>
            <a:ext cx="9789076" cy="748148"/>
          </a:xfrm>
          <a:prstGeom prst="rect">
            <a:avLst/>
          </a:prstGeom>
        </p:spPr>
      </p:pic>
    </p:spTree>
    <p:extLst>
      <p:ext uri="{BB962C8B-B14F-4D97-AF65-F5344CB8AC3E}">
        <p14:creationId xmlns:p14="http://schemas.microsoft.com/office/powerpoint/2010/main" val="141187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3079" y="2754350"/>
            <a:ext cx="8927803" cy="3883956"/>
          </a:xfrm>
        </p:spPr>
        <p:txBody>
          <a:bodyPr>
            <a:normAutofit/>
          </a:bodyPr>
          <a:lstStyle/>
          <a:p>
            <a:r>
              <a:rPr lang="en-US" sz="2400" dirty="0" smtClean="0"/>
              <a:t>Native Hawaiian or Other Pacific Islander – A person having origins in any of the original peoples of Hawaii, Guam, Samoa, or other Pacific Islands</a:t>
            </a:r>
          </a:p>
          <a:p>
            <a:endParaRPr lang="en-US" sz="2400" dirty="0"/>
          </a:p>
          <a:p>
            <a:r>
              <a:rPr lang="en-US" sz="2400" dirty="0" smtClean="0"/>
              <a:t>American Indian or Alaskan Native – A person having origins in any of the original peoples of North America (including Central America) who maintains tribal affiliation or community attachment</a:t>
            </a:r>
            <a:endParaRPr lang="en-US" sz="2400" dirty="0"/>
          </a:p>
        </p:txBody>
      </p:sp>
      <p:sp>
        <p:nvSpPr>
          <p:cNvPr id="4" name="Title 1"/>
          <p:cNvSpPr>
            <a:spLocks noGrp="1"/>
          </p:cNvSpPr>
          <p:nvPr>
            <p:ph type="title"/>
          </p:nvPr>
        </p:nvSpPr>
        <p:spPr>
          <a:xfrm>
            <a:off x="1295400" y="621475"/>
            <a:ext cx="7978602" cy="1320800"/>
          </a:xfrm>
        </p:spPr>
        <p:txBody>
          <a:bodyPr>
            <a:normAutofit/>
          </a:bodyPr>
          <a:lstStyle/>
          <a:p>
            <a:r>
              <a:rPr lang="en-US" sz="3600" b="1" dirty="0" smtClean="0"/>
              <a:t>Collection and Use of Data:  </a:t>
            </a:r>
            <a:br>
              <a:rPr lang="en-US" sz="3600" b="1" dirty="0" smtClean="0"/>
            </a:br>
            <a:r>
              <a:rPr lang="en-US" sz="3600" b="1" dirty="0" smtClean="0"/>
              <a:t>Racial Categories</a:t>
            </a:r>
            <a:endParaRPr lang="en-US" sz="36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53" y="1816924"/>
            <a:ext cx="9789076" cy="831273"/>
          </a:xfrm>
          <a:prstGeom prst="rect">
            <a:avLst/>
          </a:prstGeom>
        </p:spPr>
      </p:pic>
    </p:spTree>
    <p:extLst>
      <p:ext uri="{BB962C8B-B14F-4D97-AF65-F5344CB8AC3E}">
        <p14:creationId xmlns:p14="http://schemas.microsoft.com/office/powerpoint/2010/main" val="106757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2901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8525" y="597725"/>
            <a:ext cx="7978602" cy="1320800"/>
          </a:xfrm>
        </p:spPr>
        <p:txBody>
          <a:bodyPr>
            <a:normAutofit/>
          </a:bodyPr>
          <a:lstStyle/>
          <a:p>
            <a:pPr algn="ctr"/>
            <a:r>
              <a:rPr lang="en-US" sz="4000" b="1" dirty="0" smtClean="0"/>
              <a:t>Reason for Civil Rights Training</a:t>
            </a:r>
            <a:endParaRPr lang="en-US" sz="3600" b="1" dirty="0"/>
          </a:p>
        </p:txBody>
      </p:sp>
      <p:sp>
        <p:nvSpPr>
          <p:cNvPr id="3" name="Content Placeholder 2"/>
          <p:cNvSpPr>
            <a:spLocks noGrp="1"/>
          </p:cNvSpPr>
          <p:nvPr>
            <p:ph idx="1"/>
          </p:nvPr>
        </p:nvSpPr>
        <p:spPr>
          <a:xfrm>
            <a:off x="5035588" y="2364452"/>
            <a:ext cx="5082199" cy="2718184"/>
          </a:xfrm>
        </p:spPr>
        <p:txBody>
          <a:bodyPr>
            <a:noAutofit/>
          </a:bodyPr>
          <a:lstStyle/>
          <a:p>
            <a:r>
              <a:rPr lang="en-US" sz="2800" dirty="0" smtClean="0"/>
              <a:t>Maintains program integrity</a:t>
            </a:r>
          </a:p>
          <a:p>
            <a:r>
              <a:rPr lang="en-US" sz="2800" dirty="0" smtClean="0"/>
              <a:t>Ensures program recipients are being treated without discrimination</a:t>
            </a:r>
          </a:p>
          <a:p>
            <a:r>
              <a:rPr lang="en-US" sz="2800" dirty="0" smtClean="0"/>
              <a:t>USDA requirement</a:t>
            </a:r>
          </a:p>
        </p:txBody>
      </p:sp>
      <p:pic>
        <p:nvPicPr>
          <p:cNvPr id="5" name="Picture 2" descr="http://www.teachersapparel.com/images/408%20All%20Children%20Are%20Special.jpg&#10;&#10;Happy Children of all races, abilities, and genders holding hands atop a globe." title="Global Children">
            <a:hlinkClick r:id="rId3"/>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82667" l="1000" r="100000">
                        <a14:foregroundMark x1="15000" y1="35333" x2="28000" y2="50500"/>
                        <a14:foregroundMark x1="20167" y1="47333" x2="20833" y2="51667"/>
                        <a14:foregroundMark x1="25167" y1="42000" x2="29167" y2="42000"/>
                        <a14:foregroundMark x1="53000" y1="30667" x2="58000" y2="36833"/>
                        <a14:foregroundMark x1="45500" y1="17833" x2="51667" y2="18167"/>
                      </a14:backgroundRemoval>
                    </a14:imgEffect>
                  </a14:imgLayer>
                </a14:imgProps>
              </a:ext>
              <a:ext uri="{28A0092B-C50C-407E-A947-70E740481C1C}">
                <a14:useLocalDpi xmlns:a14="http://schemas.microsoft.com/office/drawing/2010/main" val="0"/>
              </a:ext>
            </a:extLst>
          </a:blip>
          <a:srcRect b="31792"/>
          <a:stretch/>
        </p:blipFill>
        <p:spPr bwMode="auto">
          <a:xfrm>
            <a:off x="-219076" y="1257620"/>
            <a:ext cx="5334000" cy="3638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2411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97725"/>
            <a:ext cx="7978602" cy="1320800"/>
          </a:xfrm>
        </p:spPr>
        <p:txBody>
          <a:bodyPr>
            <a:normAutofit/>
          </a:bodyPr>
          <a:lstStyle/>
          <a:p>
            <a:r>
              <a:rPr lang="en-US" sz="4000" b="1" dirty="0" smtClean="0"/>
              <a:t>Public Notification </a:t>
            </a:r>
            <a:br>
              <a:rPr lang="en-US" sz="4000" b="1" dirty="0" smtClean="0"/>
            </a:br>
            <a:r>
              <a:rPr lang="en-US" sz="4000" b="1" dirty="0" smtClean="0"/>
              <a:t>Systems</a:t>
            </a:r>
            <a:endParaRPr lang="en-US" sz="4000" b="1" dirty="0"/>
          </a:p>
        </p:txBody>
      </p:sp>
      <p:sp>
        <p:nvSpPr>
          <p:cNvPr id="3" name="Content Placeholder 2"/>
          <p:cNvSpPr>
            <a:spLocks noGrp="1"/>
          </p:cNvSpPr>
          <p:nvPr>
            <p:ph idx="1"/>
          </p:nvPr>
        </p:nvSpPr>
        <p:spPr>
          <a:xfrm>
            <a:off x="641709" y="1709339"/>
            <a:ext cx="8596668" cy="3880773"/>
          </a:xfrm>
        </p:spPr>
        <p:txBody>
          <a:bodyPr>
            <a:normAutofit lnSpcReduction="10000"/>
          </a:bodyPr>
          <a:lstStyle/>
          <a:p>
            <a:pPr marL="0" indent="0">
              <a:buNone/>
            </a:pPr>
            <a:endParaRPr lang="en-US" sz="2400" dirty="0" smtClean="0"/>
          </a:p>
          <a:p>
            <a:pPr>
              <a:lnSpc>
                <a:spcPct val="150000"/>
              </a:lnSpc>
            </a:pPr>
            <a:r>
              <a:rPr lang="en-US" sz="2800" dirty="0" smtClean="0"/>
              <a:t>Complaint Information</a:t>
            </a:r>
          </a:p>
          <a:p>
            <a:pPr marL="457200" lvl="1" indent="0">
              <a:lnSpc>
                <a:spcPct val="110000"/>
              </a:lnSpc>
              <a:buNone/>
            </a:pPr>
            <a:r>
              <a:rPr lang="en-US" sz="2400" dirty="0" smtClean="0"/>
              <a:t>Applicants advised of right to file a </a:t>
            </a:r>
          </a:p>
          <a:p>
            <a:pPr marL="457200" lvl="1" indent="0">
              <a:lnSpc>
                <a:spcPct val="110000"/>
              </a:lnSpc>
              <a:buNone/>
            </a:pPr>
            <a:r>
              <a:rPr lang="en-US" sz="2400" dirty="0" smtClean="0"/>
              <a:t>complaint</a:t>
            </a:r>
          </a:p>
          <a:p>
            <a:pPr>
              <a:lnSpc>
                <a:spcPct val="150000"/>
              </a:lnSpc>
            </a:pPr>
            <a:r>
              <a:rPr lang="en-US" sz="2800" dirty="0" smtClean="0"/>
              <a:t>Program availability</a:t>
            </a:r>
          </a:p>
          <a:p>
            <a:pPr marL="457200" lvl="1" indent="0">
              <a:lnSpc>
                <a:spcPct val="110000"/>
              </a:lnSpc>
              <a:buNone/>
            </a:pPr>
            <a:r>
              <a:rPr lang="en-US" sz="2400" dirty="0" smtClean="0"/>
              <a:t>Inform potentially eligible persons of </a:t>
            </a:r>
          </a:p>
          <a:p>
            <a:pPr marL="457200" lvl="1" indent="0">
              <a:lnSpc>
                <a:spcPct val="110000"/>
              </a:lnSpc>
              <a:buNone/>
            </a:pPr>
            <a:r>
              <a:rPr lang="en-US" sz="2400" dirty="0" smtClean="0"/>
              <a:t>their program rights</a:t>
            </a:r>
            <a:endParaRPr lang="en-US" sz="24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3948" y="0"/>
            <a:ext cx="494805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675342" y="5293719"/>
            <a:ext cx="6354838" cy="110710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solidFill>
                <a:latin typeface="Arial" pitchFamily="34" charset="0"/>
                <a:ea typeface="+mn-ea"/>
                <a:cs typeface="Arial"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solidFill>
                <a:latin typeface="Arial" pitchFamily="34" charset="0"/>
                <a:ea typeface="+mn-ea"/>
                <a:cs typeface="Arial"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Arial" pitchFamily="34" charset="0"/>
                <a:ea typeface="+mn-ea"/>
                <a:cs typeface="Arial"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endParaRPr lang="en-US" sz="2400" dirty="0" smtClean="0"/>
          </a:p>
          <a:p>
            <a:r>
              <a:rPr lang="en-US" sz="2800" dirty="0" smtClean="0"/>
              <a:t>‘And Justice for All’ Poster posted</a:t>
            </a:r>
          </a:p>
        </p:txBody>
      </p:sp>
    </p:spTree>
    <p:extLst>
      <p:ext uri="{BB962C8B-B14F-4D97-AF65-F5344CB8AC3E}">
        <p14:creationId xmlns:p14="http://schemas.microsoft.com/office/powerpoint/2010/main" val="28922439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5964" y="2386938"/>
            <a:ext cx="5043050" cy="4465121"/>
          </a:xfrm>
        </p:spPr>
        <p:txBody>
          <a:bodyPr>
            <a:noAutofit/>
          </a:bodyPr>
          <a:lstStyle/>
          <a:p>
            <a:r>
              <a:rPr lang="en-US" sz="2400" dirty="0" smtClean="0"/>
              <a:t>Provide information in alternative formats</a:t>
            </a:r>
          </a:p>
          <a:p>
            <a:pPr marL="0" indent="0">
              <a:buNone/>
            </a:pPr>
            <a:endParaRPr lang="en-US" sz="2400" dirty="0" smtClean="0"/>
          </a:p>
          <a:p>
            <a:r>
              <a:rPr lang="en-US" sz="2400" dirty="0"/>
              <a:t>Convey an equal opportunity </a:t>
            </a:r>
          </a:p>
          <a:p>
            <a:pPr marL="0" indent="0">
              <a:buNone/>
            </a:pPr>
            <a:r>
              <a:rPr lang="en-US" sz="2400" dirty="0"/>
              <a:t>    message in all </a:t>
            </a:r>
            <a:r>
              <a:rPr lang="en-US" sz="2400" dirty="0" smtClean="0"/>
              <a:t>media</a:t>
            </a:r>
          </a:p>
          <a:p>
            <a:pPr marL="0" indent="0">
              <a:buNone/>
            </a:pPr>
            <a:endParaRPr lang="en-US" sz="2400" dirty="0" smtClean="0"/>
          </a:p>
          <a:p>
            <a:r>
              <a:rPr lang="en-US" sz="2400" dirty="0" smtClean="0"/>
              <a:t>Include non-discrimination statement on all public materials</a:t>
            </a:r>
          </a:p>
        </p:txBody>
      </p:sp>
      <p:sp>
        <p:nvSpPr>
          <p:cNvPr id="4" name="Title 1"/>
          <p:cNvSpPr>
            <a:spLocks noGrp="1"/>
          </p:cNvSpPr>
          <p:nvPr>
            <p:ph type="title"/>
          </p:nvPr>
        </p:nvSpPr>
        <p:spPr>
          <a:xfrm>
            <a:off x="1295400" y="597725"/>
            <a:ext cx="7978602" cy="1320800"/>
          </a:xfrm>
        </p:spPr>
        <p:txBody>
          <a:bodyPr>
            <a:normAutofit/>
          </a:bodyPr>
          <a:lstStyle/>
          <a:p>
            <a:r>
              <a:rPr lang="en-US" sz="4000" b="1" dirty="0" smtClean="0"/>
              <a:t>Public Notification </a:t>
            </a:r>
            <a:br>
              <a:rPr lang="en-US" sz="4000" b="1" dirty="0" smtClean="0"/>
            </a:br>
            <a:r>
              <a:rPr lang="en-US" sz="4000" b="1" dirty="0" smtClean="0"/>
              <a:t>Systems - Methods</a:t>
            </a:r>
            <a:endParaRPr lang="en-US" sz="40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98842"/>
            <a:ext cx="4647212" cy="3485408"/>
          </a:xfrm>
          <a:prstGeom prst="rect">
            <a:avLst/>
          </a:prstGeom>
        </p:spPr>
      </p:pic>
      <p:sp>
        <p:nvSpPr>
          <p:cNvPr id="6" name="Rectangle 5"/>
          <p:cNvSpPr/>
          <p:nvPr/>
        </p:nvSpPr>
        <p:spPr>
          <a:xfrm>
            <a:off x="0" y="5884250"/>
            <a:ext cx="510639" cy="973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66557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39600"/>
            <a:ext cx="9629900" cy="649175"/>
          </a:xfrm>
        </p:spPr>
        <p:txBody>
          <a:bodyPr>
            <a:noAutofit/>
          </a:bodyPr>
          <a:lstStyle/>
          <a:p>
            <a:pPr algn="ctr">
              <a:lnSpc>
                <a:spcPct val="150000"/>
              </a:lnSpc>
            </a:pPr>
            <a:r>
              <a:rPr lang="en-US" sz="4000" b="1" dirty="0" smtClean="0"/>
              <a:t>Long Statement</a:t>
            </a:r>
            <a:r>
              <a:rPr lang="en-US" b="1" dirty="0" smtClean="0"/>
              <a:t/>
            </a:r>
            <a:br>
              <a:rPr lang="en-US" b="1" dirty="0" smtClean="0"/>
            </a:br>
            <a:r>
              <a:rPr lang="en-US" b="1" dirty="0" smtClean="0"/>
              <a:t>*</a:t>
            </a:r>
            <a:r>
              <a:rPr lang="en-US" sz="2400" b="1" i="1" dirty="0" smtClean="0"/>
              <a:t>Use on all documents larger than one page</a:t>
            </a:r>
            <a:endParaRPr lang="en-US" sz="2400" b="1" i="1" dirty="0"/>
          </a:p>
        </p:txBody>
      </p:sp>
      <p:sp>
        <p:nvSpPr>
          <p:cNvPr id="5" name="Rectangle 4"/>
          <p:cNvSpPr/>
          <p:nvPr/>
        </p:nvSpPr>
        <p:spPr>
          <a:xfrm>
            <a:off x="0" y="4001984"/>
            <a:ext cx="510639" cy="2856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7"/>
          <p:cNvSpPr txBox="1">
            <a:spLocks/>
          </p:cNvSpPr>
          <p:nvPr/>
        </p:nvSpPr>
        <p:spPr>
          <a:xfrm>
            <a:off x="380009" y="1474658"/>
            <a:ext cx="10224655" cy="455801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solidFill>
                <a:latin typeface="Arial" pitchFamily="34" charset="0"/>
                <a:ea typeface="+mn-ea"/>
                <a:cs typeface="Arial"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solidFill>
                <a:latin typeface="Arial" pitchFamily="34" charset="0"/>
                <a:ea typeface="+mn-ea"/>
                <a:cs typeface="Arial"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Arial" pitchFamily="34" charset="0"/>
                <a:ea typeface="+mn-ea"/>
                <a:cs typeface="Arial"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sz="900" dirty="0" smtClean="0"/>
          </a:p>
          <a:p>
            <a:pPr marL="137160" indent="0">
              <a:buFont typeface="Wingdings 3" charset="2"/>
              <a:buNone/>
            </a:pPr>
            <a:r>
              <a:rPr lang="en-US" sz="1200" dirty="0" smtClean="0"/>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a:t>
            </a:r>
          </a:p>
          <a:p>
            <a:pPr marL="137160" indent="0">
              <a:buFont typeface="Wingdings 3" charset="2"/>
              <a:buNone/>
            </a:pPr>
            <a:r>
              <a:rPr lang="en-US" sz="1200" dirty="0" smtClean="0"/>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p>
          <a:p>
            <a:pPr marL="137160" indent="0">
              <a:buFont typeface="Wingdings 3" charset="2"/>
              <a:buNone/>
            </a:pPr>
            <a:r>
              <a:rPr lang="en-US" sz="1200" dirty="0" smtClean="0"/>
              <a:t>To file a program complaint of discrimination, complete the </a:t>
            </a:r>
            <a:r>
              <a:rPr lang="en-US" sz="1200" u="sng" dirty="0" smtClean="0">
                <a:hlinkClick r:id="rId3"/>
              </a:rPr>
              <a:t>USDA Program Discrimination Complaint Form</a:t>
            </a:r>
            <a:r>
              <a:rPr lang="en-US" sz="1200" dirty="0" smtClean="0"/>
              <a:t>, (AD-3027) found online at: </a:t>
            </a:r>
            <a:r>
              <a:rPr lang="en-US" sz="1200" u="sng" dirty="0" smtClean="0">
                <a:hlinkClick r:id="rId4"/>
              </a:rPr>
              <a:t>http://www.ascr.usda.gov/complaint_filing_cust.html</a:t>
            </a:r>
            <a:r>
              <a:rPr lang="en-US" sz="1200" dirty="0" smtClean="0"/>
              <a:t>, and at any USDA office, or write a letter addressed to USDA and provide in the letter all of the information requested in the form. To request a copy of the complaint form, call (866) 632-9992.  </a:t>
            </a:r>
          </a:p>
          <a:p>
            <a:pPr marL="137160" indent="0">
              <a:buFont typeface="Wingdings 3" charset="2"/>
              <a:buNone/>
            </a:pPr>
            <a:r>
              <a:rPr lang="en-US" sz="1200" dirty="0" smtClean="0"/>
              <a:t>Submit your completed form or letter to USDA by:  </a:t>
            </a:r>
          </a:p>
          <a:p>
            <a:pPr marL="137160" indent="0">
              <a:buFont typeface="Wingdings 3" charset="2"/>
              <a:buNone/>
            </a:pPr>
            <a:r>
              <a:rPr lang="en-US" sz="1200" dirty="0" smtClean="0"/>
              <a:t>(1) 	mail: U.S. Department of Agriculture</a:t>
            </a:r>
          </a:p>
          <a:p>
            <a:pPr marL="137160" indent="0">
              <a:buFont typeface="Wingdings 3" charset="2"/>
              <a:buNone/>
            </a:pPr>
            <a:r>
              <a:rPr lang="en-US" sz="1200" dirty="0" smtClean="0"/>
              <a:t> 	Office of the Assistant Secretary for Civil Rights</a:t>
            </a:r>
          </a:p>
          <a:p>
            <a:pPr marL="137160" indent="0">
              <a:buFont typeface="Wingdings 3" charset="2"/>
              <a:buNone/>
            </a:pPr>
            <a:r>
              <a:rPr lang="en-US" sz="1200" dirty="0" smtClean="0"/>
              <a:t>	1400 Independence Avenue, SW</a:t>
            </a:r>
          </a:p>
          <a:p>
            <a:pPr marL="137160" indent="0">
              <a:buFont typeface="Wingdings 3" charset="2"/>
              <a:buNone/>
            </a:pPr>
            <a:r>
              <a:rPr lang="en-US" sz="1200" dirty="0" smtClean="0"/>
              <a:t>	Washington, D.C. 20250-9410;</a:t>
            </a:r>
          </a:p>
          <a:p>
            <a:pPr marL="137160" indent="0">
              <a:buFont typeface="Wingdings 3" charset="2"/>
              <a:buNone/>
            </a:pPr>
            <a:r>
              <a:rPr lang="en-US" sz="1200" dirty="0" smtClean="0"/>
              <a:t>(2) 	fax: (202) 690-7442; or </a:t>
            </a:r>
          </a:p>
          <a:p>
            <a:pPr marL="137160" indent="0">
              <a:buNone/>
            </a:pPr>
            <a:r>
              <a:rPr lang="en-US" sz="1200" dirty="0" smtClean="0"/>
              <a:t>(3)   email: </a:t>
            </a:r>
            <a:r>
              <a:rPr lang="en-US" sz="1200" u="sng" dirty="0" smtClean="0">
                <a:hlinkClick r:id="rId5"/>
              </a:rPr>
              <a:t>program.intake@usda.gov</a:t>
            </a:r>
            <a:endParaRPr lang="en-US" sz="1200" u="sng" dirty="0" smtClean="0"/>
          </a:p>
          <a:p>
            <a:pPr marL="137160" indent="0" algn="ctr">
              <a:buFont typeface="Wingdings 3" charset="2"/>
              <a:buNone/>
            </a:pPr>
            <a:r>
              <a:rPr lang="en-US" sz="1200" dirty="0" smtClean="0"/>
              <a:t>USDA Child Nutrition Programs recognize the following protected classes: race, color, national origin, sex, age, and disability.</a:t>
            </a:r>
          </a:p>
          <a:p>
            <a:pPr marL="137160" indent="0" algn="ctr">
              <a:buFont typeface="Wingdings 3" charset="2"/>
              <a:buNone/>
            </a:pPr>
            <a:r>
              <a:rPr lang="en-US" sz="1200" dirty="0" smtClean="0"/>
              <a:t>This institution is an equal opportunity provider. </a:t>
            </a:r>
            <a:endParaRPr lang="en-US" sz="1200" dirty="0"/>
          </a:p>
        </p:txBody>
      </p:sp>
    </p:spTree>
    <p:extLst>
      <p:ext uri="{BB962C8B-B14F-4D97-AF65-F5344CB8AC3E}">
        <p14:creationId xmlns:p14="http://schemas.microsoft.com/office/powerpoint/2010/main" val="18502232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402281" y="407727"/>
            <a:ext cx="9629900" cy="649175"/>
          </a:xfrm>
        </p:spPr>
        <p:txBody>
          <a:bodyPr>
            <a:noAutofit/>
          </a:bodyPr>
          <a:lstStyle/>
          <a:p>
            <a:pPr algn="ctr">
              <a:lnSpc>
                <a:spcPct val="150000"/>
              </a:lnSpc>
            </a:pPr>
            <a:r>
              <a:rPr lang="en-US" sz="4000" b="1" dirty="0" smtClean="0"/>
              <a:t>Short Statement</a:t>
            </a:r>
            <a:endParaRPr lang="en-US" sz="2800" b="1" i="1" dirty="0"/>
          </a:p>
        </p:txBody>
      </p:sp>
      <p:sp>
        <p:nvSpPr>
          <p:cNvPr id="5" name="Content Placeholder 4"/>
          <p:cNvSpPr txBox="1">
            <a:spLocks noGrp="1"/>
          </p:cNvSpPr>
          <p:nvPr>
            <p:ph idx="1"/>
          </p:nvPr>
        </p:nvSpPr>
        <p:spPr>
          <a:xfrm>
            <a:off x="653143" y="1923089"/>
            <a:ext cx="11293417" cy="1267014"/>
          </a:xfrm>
          <a:prstGeom prst="rect">
            <a:avLst/>
          </a:prstGeom>
          <a:noFill/>
        </p:spPr>
        <p:txBody>
          <a:bodyPr wrap="square" rtlCol="0">
            <a:spAutoFit/>
          </a:bodyPr>
          <a:lstStyle/>
          <a:p>
            <a:pPr marL="0" indent="0">
              <a:buNone/>
            </a:pPr>
            <a:r>
              <a:rPr lang="en-US" sz="3200" b="1" i="1" dirty="0"/>
              <a:t>This institution is an equal opportunity provider</a:t>
            </a:r>
            <a:r>
              <a:rPr lang="en-US" sz="3200" b="1" dirty="0"/>
              <a:t>.</a:t>
            </a:r>
          </a:p>
          <a:p>
            <a:endParaRPr lang="en-US" sz="3600" dirty="0"/>
          </a:p>
        </p:txBody>
      </p:sp>
      <p:sp>
        <p:nvSpPr>
          <p:cNvPr id="7" name="Content Placeholder 4"/>
          <p:cNvSpPr txBox="1">
            <a:spLocks/>
          </p:cNvSpPr>
          <p:nvPr/>
        </p:nvSpPr>
        <p:spPr>
          <a:xfrm>
            <a:off x="953975" y="2953723"/>
            <a:ext cx="8498774" cy="349457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solidFill>
                <a:latin typeface="Arial" pitchFamily="34" charset="0"/>
                <a:ea typeface="+mn-ea"/>
                <a:cs typeface="Arial"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solidFill>
                <a:latin typeface="Arial" pitchFamily="34" charset="0"/>
                <a:ea typeface="+mn-ea"/>
                <a:cs typeface="Arial"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Arial" pitchFamily="34" charset="0"/>
                <a:ea typeface="+mn-ea"/>
                <a:cs typeface="Arial"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37160" indent="0">
              <a:buFont typeface="Wingdings 3" charset="2"/>
              <a:buNone/>
            </a:pPr>
            <a:endParaRPr lang="en-US" dirty="0" smtClean="0"/>
          </a:p>
          <a:p>
            <a:pPr marL="422910" indent="-285750"/>
            <a:r>
              <a:rPr lang="en-US" sz="2400" dirty="0" smtClean="0"/>
              <a:t>Use other languages as needed </a:t>
            </a:r>
          </a:p>
          <a:p>
            <a:pPr marL="137160" indent="0">
              <a:buFont typeface="Wingdings 3" charset="2"/>
              <a:buNone/>
            </a:pPr>
            <a:endParaRPr lang="en-US" sz="2400" dirty="0" smtClean="0"/>
          </a:p>
          <a:p>
            <a:pPr marL="422910" indent="-285750"/>
            <a:r>
              <a:rPr lang="en-US" sz="2400" dirty="0" smtClean="0"/>
              <a:t>Pens, buttons, etc. are exempted due to size</a:t>
            </a:r>
          </a:p>
          <a:p>
            <a:pPr marL="137160" indent="0">
              <a:buFont typeface="Wingdings 3" charset="2"/>
              <a:buNone/>
            </a:pPr>
            <a:endParaRPr lang="en-US" sz="2400" dirty="0" smtClean="0"/>
          </a:p>
          <a:p>
            <a:pPr marL="422910" indent="-285750"/>
            <a:r>
              <a:rPr lang="en-US" sz="2400" dirty="0" smtClean="0"/>
              <a:t>When in doubt, always include the statement </a:t>
            </a:r>
          </a:p>
          <a:p>
            <a:pPr marL="0" indent="0">
              <a:buFont typeface="Wingdings 3" charset="2"/>
              <a:buNone/>
            </a:pPr>
            <a:endParaRPr lang="en-US" sz="3200" b="1" dirty="0" smtClean="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4034" y="3320021"/>
            <a:ext cx="2986890" cy="31282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6870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Nondiscrimination Statement </a:t>
            </a:r>
            <a:r>
              <a:rPr lang="en-US" sz="3600" b="1" dirty="0" smtClean="0"/>
              <a:t/>
            </a:r>
            <a:br>
              <a:rPr lang="en-US" sz="3600" b="1" dirty="0" smtClean="0"/>
            </a:br>
            <a:r>
              <a:rPr lang="en-US" sz="3600" b="1" dirty="0" smtClean="0"/>
              <a:t>Where must it be? </a:t>
            </a:r>
            <a:endParaRPr lang="en-US" sz="3600" b="1" dirty="0"/>
          </a:p>
        </p:txBody>
      </p:sp>
      <p:sp>
        <p:nvSpPr>
          <p:cNvPr id="3" name="Content Placeholder 2"/>
          <p:cNvSpPr>
            <a:spLocks noGrp="1"/>
          </p:cNvSpPr>
          <p:nvPr>
            <p:ph idx="1"/>
          </p:nvPr>
        </p:nvSpPr>
        <p:spPr>
          <a:xfrm>
            <a:off x="677334" y="2172464"/>
            <a:ext cx="8596668" cy="3880773"/>
          </a:xfrm>
        </p:spPr>
        <p:txBody>
          <a:bodyPr>
            <a:normAutofit fontScale="92500" lnSpcReduction="20000"/>
          </a:bodyPr>
          <a:lstStyle/>
          <a:p>
            <a:pPr>
              <a:lnSpc>
                <a:spcPct val="150000"/>
              </a:lnSpc>
            </a:pPr>
            <a:r>
              <a:rPr lang="en-US" sz="2800" dirty="0" smtClean="0"/>
              <a:t>Application Form(s)</a:t>
            </a:r>
          </a:p>
          <a:p>
            <a:pPr>
              <a:lnSpc>
                <a:spcPct val="150000"/>
              </a:lnSpc>
            </a:pPr>
            <a:r>
              <a:rPr lang="en-US" sz="2800" dirty="0" smtClean="0"/>
              <a:t>Notification of Eligibility</a:t>
            </a:r>
          </a:p>
          <a:p>
            <a:pPr>
              <a:lnSpc>
                <a:spcPct val="150000"/>
              </a:lnSpc>
            </a:pPr>
            <a:r>
              <a:rPr lang="en-US" sz="2800" dirty="0" smtClean="0"/>
              <a:t>Notice of Adverse Action Form</a:t>
            </a:r>
          </a:p>
          <a:p>
            <a:pPr>
              <a:lnSpc>
                <a:spcPct val="150000"/>
              </a:lnSpc>
            </a:pPr>
            <a:r>
              <a:rPr lang="en-US" sz="2800" dirty="0" smtClean="0"/>
              <a:t>Program Web Page (home page)</a:t>
            </a:r>
          </a:p>
          <a:p>
            <a:pPr>
              <a:lnSpc>
                <a:spcPct val="150000"/>
              </a:lnSpc>
            </a:pPr>
            <a:r>
              <a:rPr lang="en-US" sz="2800" dirty="0" smtClean="0"/>
              <a:t>Public Information, including program literature</a:t>
            </a:r>
          </a:p>
          <a:p>
            <a:pPr lvl="1">
              <a:lnSpc>
                <a:spcPct val="150000"/>
              </a:lnSpc>
            </a:pPr>
            <a:r>
              <a:rPr lang="en-US" sz="2600" dirty="0" smtClean="0"/>
              <a:t>e.g. breakfast outreach</a:t>
            </a:r>
            <a:endParaRPr lang="en-US" sz="2600" dirty="0"/>
          </a:p>
        </p:txBody>
      </p:sp>
      <p:pic>
        <p:nvPicPr>
          <p:cNvPr id="3074" name="Picture 2" descr="C:\Users\Derek Vidinha\AppData\Local\Microsoft\Windows\Temporary Internet Files\Content.IE5\G91X6GJ6\462px-Document-passed.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3917" y="1816925"/>
            <a:ext cx="2688907" cy="2793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1027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Complaint Procedure</a:t>
            </a:r>
            <a:endParaRPr lang="en-US" sz="3600" b="1" dirty="0"/>
          </a:p>
        </p:txBody>
      </p:sp>
      <p:sp>
        <p:nvSpPr>
          <p:cNvPr id="3" name="Content Placeholder 2"/>
          <p:cNvSpPr>
            <a:spLocks noGrp="1"/>
          </p:cNvSpPr>
          <p:nvPr>
            <p:ph idx="1"/>
          </p:nvPr>
        </p:nvSpPr>
        <p:spPr>
          <a:xfrm>
            <a:off x="368583" y="1579418"/>
            <a:ext cx="9250437" cy="4821389"/>
          </a:xfrm>
        </p:spPr>
        <p:txBody>
          <a:bodyPr>
            <a:noAutofit/>
          </a:bodyPr>
          <a:lstStyle/>
          <a:p>
            <a:r>
              <a:rPr lang="en-US" sz="2400" dirty="0" smtClean="0"/>
              <a:t>Right to File</a:t>
            </a:r>
          </a:p>
          <a:p>
            <a:pPr lvl="1"/>
            <a:r>
              <a:rPr lang="en-US" sz="2200" dirty="0" smtClean="0"/>
              <a:t>Any person alleging discrimination based on a protected class has right to file a complaint within </a:t>
            </a:r>
            <a:r>
              <a:rPr lang="en-US" sz="2200" b="1" dirty="0" smtClean="0"/>
              <a:t>180 days </a:t>
            </a:r>
            <a:r>
              <a:rPr lang="en-US" sz="2200" dirty="0" smtClean="0"/>
              <a:t>of the alleged action</a:t>
            </a:r>
          </a:p>
          <a:p>
            <a:pPr marL="457200" lvl="1" indent="0">
              <a:buNone/>
            </a:pPr>
            <a:endParaRPr lang="en-US" sz="2400" dirty="0" smtClean="0"/>
          </a:p>
          <a:p>
            <a:r>
              <a:rPr lang="en-US" sz="2400" dirty="0" smtClean="0"/>
              <a:t>Acceptance</a:t>
            </a:r>
          </a:p>
          <a:p>
            <a:pPr lvl="1"/>
            <a:r>
              <a:rPr lang="en-US" sz="2200" dirty="0" smtClean="0"/>
              <a:t>All complaints must be forwarded to the State Agency within </a:t>
            </a:r>
            <a:r>
              <a:rPr lang="en-US" sz="2200" b="1" dirty="0" smtClean="0"/>
              <a:t>FIVE (5) DAYS</a:t>
            </a:r>
          </a:p>
          <a:p>
            <a:pPr marL="457200" lvl="1" indent="0">
              <a:buNone/>
            </a:pPr>
            <a:endParaRPr lang="en-US" sz="2400" b="1" dirty="0" smtClean="0"/>
          </a:p>
          <a:p>
            <a:r>
              <a:rPr lang="en-US" sz="2400" dirty="0" smtClean="0"/>
              <a:t>Verbal</a:t>
            </a:r>
          </a:p>
          <a:p>
            <a:pPr lvl="1"/>
            <a:r>
              <a:rPr lang="en-US" sz="2200" dirty="0" smtClean="0"/>
              <a:t>If verbal complaint received, person to whom allegations are made must write complaint, making attempt to collect specific information</a:t>
            </a:r>
            <a:endParaRPr lang="en-US" sz="2200" dirty="0"/>
          </a:p>
        </p:txBody>
      </p:sp>
    </p:spTree>
    <p:extLst>
      <p:ext uri="{BB962C8B-B14F-4D97-AF65-F5344CB8AC3E}">
        <p14:creationId xmlns:p14="http://schemas.microsoft.com/office/powerpoint/2010/main" val="28599952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Sponsor Complaint Procedure, Log, and Form</a:t>
            </a:r>
            <a:endParaRPr lang="en-US" sz="3600" b="1" dirty="0"/>
          </a:p>
        </p:txBody>
      </p:sp>
      <p:sp>
        <p:nvSpPr>
          <p:cNvPr id="3" name="Content Placeholder 2"/>
          <p:cNvSpPr>
            <a:spLocks noGrp="1"/>
          </p:cNvSpPr>
          <p:nvPr>
            <p:ph idx="1"/>
          </p:nvPr>
        </p:nvSpPr>
        <p:spPr>
          <a:xfrm>
            <a:off x="677334" y="2184339"/>
            <a:ext cx="8596668" cy="3880773"/>
          </a:xfrm>
        </p:spPr>
        <p:txBody>
          <a:bodyPr>
            <a:normAutofit lnSpcReduction="10000"/>
          </a:bodyPr>
          <a:lstStyle/>
          <a:p>
            <a:r>
              <a:rPr lang="en-US" sz="2800" dirty="0" smtClean="0"/>
              <a:t>Sponsors must have a Civil Rights binder or file with required C.R. documents:</a:t>
            </a:r>
          </a:p>
          <a:p>
            <a:pPr marL="0" indent="0">
              <a:buNone/>
            </a:pPr>
            <a:endParaRPr lang="en-US" sz="2800" dirty="0" smtClean="0"/>
          </a:p>
          <a:p>
            <a:pPr lvl="1"/>
            <a:r>
              <a:rPr lang="en-US" sz="2400" dirty="0" smtClean="0"/>
              <a:t>Written Civil Rights Complaint Procedure</a:t>
            </a:r>
          </a:p>
          <a:p>
            <a:pPr marL="457200" lvl="1" indent="0">
              <a:buNone/>
            </a:pPr>
            <a:endParaRPr lang="en-US" sz="2400" dirty="0" smtClean="0"/>
          </a:p>
          <a:p>
            <a:pPr lvl="1"/>
            <a:r>
              <a:rPr lang="en-US" sz="2400" dirty="0" smtClean="0"/>
              <a:t>Annually dated Civil Rights Complaint Log</a:t>
            </a:r>
          </a:p>
          <a:p>
            <a:pPr marL="457200" lvl="1" indent="0">
              <a:buNone/>
            </a:pPr>
            <a:endParaRPr lang="en-US" sz="2400" dirty="0" smtClean="0"/>
          </a:p>
          <a:p>
            <a:pPr lvl="1"/>
            <a:r>
              <a:rPr lang="en-US" sz="2400" dirty="0" smtClean="0"/>
              <a:t>Copies of Civil Rights Complaint Forms</a:t>
            </a:r>
            <a:endParaRPr lang="en-US" sz="2400" dirty="0"/>
          </a:p>
        </p:txBody>
      </p:sp>
      <p:pic>
        <p:nvPicPr>
          <p:cNvPr id="2050" name="Picture 2" descr="C:\Users\Derek Vidinha\AppData\Local\Microsoft\Windows\Temporary Internet Files\Content.IE5\G91X6GJ6\binder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0072" y="3044256"/>
            <a:ext cx="2107066" cy="227780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3969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Sample Complaint Logs</a:t>
            </a:r>
            <a:endParaRPr lang="en-US" sz="4000" b="1" dirty="0"/>
          </a:p>
        </p:txBody>
      </p:sp>
      <p:pic>
        <p:nvPicPr>
          <p:cNvPr id="4" name="Picture 3"/>
          <p:cNvPicPr>
            <a:picLocks noChangeAspect="1"/>
          </p:cNvPicPr>
          <p:nvPr/>
        </p:nvPicPr>
        <p:blipFill>
          <a:blip r:embed="rId3"/>
          <a:stretch>
            <a:fillRect/>
          </a:stretch>
        </p:blipFill>
        <p:spPr>
          <a:xfrm>
            <a:off x="0" y="1938546"/>
            <a:ext cx="8123291" cy="41119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stretch>
            <a:fillRect/>
          </a:stretch>
        </p:blipFill>
        <p:spPr>
          <a:xfrm>
            <a:off x="5332018" y="3039325"/>
            <a:ext cx="6825360" cy="38065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rot="20616114">
            <a:off x="611753" y="3859513"/>
            <a:ext cx="5354144" cy="707886"/>
          </a:xfrm>
          <a:prstGeom prst="rect">
            <a:avLst/>
          </a:prstGeom>
          <a:noFill/>
        </p:spPr>
        <p:txBody>
          <a:bodyPr wrap="square" rtlCol="0">
            <a:spAutoFit/>
          </a:bodyPr>
          <a:lstStyle/>
          <a:p>
            <a:r>
              <a:rPr lang="en-US" sz="4000" b="1" dirty="0" smtClean="0">
                <a:solidFill>
                  <a:schemeClr val="accent4">
                    <a:lumMod val="75000"/>
                  </a:schemeClr>
                </a:solidFill>
                <a:latin typeface="Brush Script MT" panose="03060802040406070304" pitchFamily="66" charset="0"/>
              </a:rPr>
              <a:t>No Complaints  6/5/2013</a:t>
            </a:r>
            <a:endParaRPr lang="en-US" sz="4000" b="1" dirty="0">
              <a:solidFill>
                <a:schemeClr val="accent4">
                  <a:lumMod val="75000"/>
                </a:schemeClr>
              </a:solidFill>
              <a:latin typeface="Brush Script MT" panose="03060802040406070304" pitchFamily="66" charset="0"/>
            </a:endParaRPr>
          </a:p>
        </p:txBody>
      </p:sp>
      <p:sp>
        <p:nvSpPr>
          <p:cNvPr id="7" name="Rectangle 6"/>
          <p:cNvSpPr/>
          <p:nvPr/>
        </p:nvSpPr>
        <p:spPr>
          <a:xfrm>
            <a:off x="0" y="6115793"/>
            <a:ext cx="475013" cy="753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646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26" presetClass="emph" presetSubtype="0" fill="hold" grpId="0" nodeType="withEffect">
                                  <p:stCondLst>
                                    <p:cond delay="0"/>
                                  </p:stCondLst>
                                  <p:childTnLst>
                                    <p:animEffect transition="out" filter="fade">
                                      <p:cBhvr>
                                        <p:cTn id="13" dur="500" tmFilter="0, 0; .2, .5; .8, .5; 1, 0"/>
                                        <p:tgtEl>
                                          <p:spTgt spid="6"/>
                                        </p:tgtEl>
                                      </p:cBhvr>
                                    </p:animEffect>
                                    <p:animScale>
                                      <p:cBhvr>
                                        <p:cTn id="14"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56619" y="122717"/>
            <a:ext cx="7978602" cy="1320800"/>
          </a:xfrm>
        </p:spPr>
        <p:txBody>
          <a:bodyPr>
            <a:normAutofit/>
          </a:bodyPr>
          <a:lstStyle/>
          <a:p>
            <a:pPr algn="ctr"/>
            <a:r>
              <a:rPr lang="en-US" sz="3600" b="1" dirty="0" smtClean="0"/>
              <a:t>Compliance Review and Resolution of Non-Compliance</a:t>
            </a:r>
            <a:endParaRPr lang="en-US" sz="3600" b="1" dirty="0"/>
          </a:p>
        </p:txBody>
      </p:sp>
      <p:sp>
        <p:nvSpPr>
          <p:cNvPr id="4" name="Rounded Rectangle 3"/>
          <p:cNvSpPr/>
          <p:nvPr/>
        </p:nvSpPr>
        <p:spPr>
          <a:xfrm>
            <a:off x="346488" y="3409948"/>
            <a:ext cx="2701512" cy="126571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USDA Regional Office</a:t>
            </a:r>
            <a:endParaRPr lang="en-US" sz="2800" b="1" dirty="0">
              <a:solidFill>
                <a:schemeClr val="bg1"/>
              </a:solidFill>
            </a:endParaRPr>
          </a:p>
        </p:txBody>
      </p:sp>
      <p:sp>
        <p:nvSpPr>
          <p:cNvPr id="5" name="Rounded Rectangle 4"/>
          <p:cNvSpPr/>
          <p:nvPr/>
        </p:nvSpPr>
        <p:spPr>
          <a:xfrm>
            <a:off x="4391891" y="3456458"/>
            <a:ext cx="2742334" cy="117269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State Agency</a:t>
            </a:r>
            <a:endParaRPr lang="en-US" sz="2800" b="1" dirty="0">
              <a:solidFill>
                <a:schemeClr val="bg1"/>
              </a:solidFill>
            </a:endParaRPr>
          </a:p>
        </p:txBody>
      </p:sp>
      <p:sp>
        <p:nvSpPr>
          <p:cNvPr id="6" name="Rounded Rectangle 5"/>
          <p:cNvSpPr/>
          <p:nvPr/>
        </p:nvSpPr>
        <p:spPr>
          <a:xfrm>
            <a:off x="8308275" y="3317404"/>
            <a:ext cx="2864550" cy="131174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Local Agencies (SFAs)</a:t>
            </a:r>
            <a:endParaRPr lang="en-US" sz="2800" b="1" dirty="0">
              <a:solidFill>
                <a:schemeClr val="bg1"/>
              </a:solidFill>
            </a:endParaRPr>
          </a:p>
        </p:txBody>
      </p:sp>
      <p:sp>
        <p:nvSpPr>
          <p:cNvPr id="7" name="Circular Arrow 6"/>
          <p:cNvSpPr/>
          <p:nvPr/>
        </p:nvSpPr>
        <p:spPr>
          <a:xfrm>
            <a:off x="1464187" y="1444316"/>
            <a:ext cx="4298871" cy="3817426"/>
          </a:xfrm>
          <a:prstGeom prst="circularArrow">
            <a:avLst>
              <a:gd name="adj1" fmla="val 12500"/>
              <a:gd name="adj2" fmla="val 1044580"/>
              <a:gd name="adj3" fmla="val 20457681"/>
              <a:gd name="adj4" fmla="val 10800000"/>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Circular Arrow 7"/>
          <p:cNvSpPr/>
          <p:nvPr/>
        </p:nvSpPr>
        <p:spPr>
          <a:xfrm>
            <a:off x="5976813" y="1408691"/>
            <a:ext cx="4298871" cy="3817426"/>
          </a:xfrm>
          <a:prstGeom prst="circularArrow">
            <a:avLst>
              <a:gd name="adj1" fmla="val 12500"/>
              <a:gd name="adj2" fmla="val 1044580"/>
              <a:gd name="adj3" fmla="val 20457681"/>
              <a:gd name="adj4" fmla="val 10800000"/>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Circular Arrow 8"/>
          <p:cNvSpPr/>
          <p:nvPr/>
        </p:nvSpPr>
        <p:spPr>
          <a:xfrm rot="10800000">
            <a:off x="1464187" y="2937397"/>
            <a:ext cx="4298871" cy="3817426"/>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Circular Arrow 9"/>
          <p:cNvSpPr/>
          <p:nvPr/>
        </p:nvSpPr>
        <p:spPr>
          <a:xfrm rot="10800000">
            <a:off x="6158839" y="2901772"/>
            <a:ext cx="4298871" cy="3817426"/>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p:cNvSpPr txBox="1"/>
          <p:nvPr/>
        </p:nvSpPr>
        <p:spPr>
          <a:xfrm>
            <a:off x="3040066" y="6003481"/>
            <a:ext cx="1971304" cy="461665"/>
          </a:xfrm>
          <a:prstGeom prst="rect">
            <a:avLst/>
          </a:prstGeom>
          <a:noFill/>
        </p:spPr>
        <p:txBody>
          <a:bodyPr wrap="square" rtlCol="0">
            <a:spAutoFit/>
          </a:bodyPr>
          <a:lstStyle/>
          <a:p>
            <a:r>
              <a:rPr lang="en-US" sz="2400" b="1" dirty="0" smtClean="0"/>
              <a:t>Reports</a:t>
            </a:r>
            <a:endParaRPr lang="en-US" sz="2400" b="1" dirty="0"/>
          </a:p>
        </p:txBody>
      </p:sp>
      <p:sp>
        <p:nvSpPr>
          <p:cNvPr id="12" name="TextBox 11"/>
          <p:cNvSpPr txBox="1"/>
          <p:nvPr/>
        </p:nvSpPr>
        <p:spPr>
          <a:xfrm>
            <a:off x="7707073" y="5960950"/>
            <a:ext cx="1971304" cy="461665"/>
          </a:xfrm>
          <a:prstGeom prst="rect">
            <a:avLst/>
          </a:prstGeom>
          <a:noFill/>
        </p:spPr>
        <p:txBody>
          <a:bodyPr wrap="square" rtlCol="0">
            <a:spAutoFit/>
          </a:bodyPr>
          <a:lstStyle/>
          <a:p>
            <a:r>
              <a:rPr lang="en-US" sz="2400" b="1" dirty="0" smtClean="0"/>
              <a:t>Reports</a:t>
            </a:r>
            <a:endParaRPr lang="en-US" sz="2400" b="1" dirty="0"/>
          </a:p>
        </p:txBody>
      </p:sp>
      <p:sp>
        <p:nvSpPr>
          <p:cNvPr id="13" name="TextBox 12"/>
          <p:cNvSpPr txBox="1"/>
          <p:nvPr/>
        </p:nvSpPr>
        <p:spPr>
          <a:xfrm>
            <a:off x="2912978" y="1685831"/>
            <a:ext cx="1971304" cy="461665"/>
          </a:xfrm>
          <a:prstGeom prst="rect">
            <a:avLst/>
          </a:prstGeom>
          <a:noFill/>
        </p:spPr>
        <p:txBody>
          <a:bodyPr wrap="square" rtlCol="0">
            <a:spAutoFit/>
          </a:bodyPr>
          <a:lstStyle/>
          <a:p>
            <a:r>
              <a:rPr lang="en-US" sz="2400" b="1" dirty="0" smtClean="0"/>
              <a:t>Reviews</a:t>
            </a:r>
            <a:endParaRPr lang="en-US" sz="2400" b="1" dirty="0"/>
          </a:p>
        </p:txBody>
      </p:sp>
      <p:sp>
        <p:nvSpPr>
          <p:cNvPr id="14" name="TextBox 13"/>
          <p:cNvSpPr txBox="1"/>
          <p:nvPr/>
        </p:nvSpPr>
        <p:spPr>
          <a:xfrm>
            <a:off x="7502350" y="1685831"/>
            <a:ext cx="1971304" cy="461665"/>
          </a:xfrm>
          <a:prstGeom prst="rect">
            <a:avLst/>
          </a:prstGeom>
          <a:noFill/>
        </p:spPr>
        <p:txBody>
          <a:bodyPr wrap="square" rtlCol="0">
            <a:spAutoFit/>
          </a:bodyPr>
          <a:lstStyle/>
          <a:p>
            <a:r>
              <a:rPr lang="en-US" sz="2400" b="1" dirty="0" smtClean="0"/>
              <a:t>Reviews</a:t>
            </a:r>
            <a:endParaRPr lang="en-US" sz="2400" b="1" dirty="0"/>
          </a:p>
        </p:txBody>
      </p:sp>
    </p:spTree>
    <p:extLst>
      <p:ext uri="{BB962C8B-B14F-4D97-AF65-F5344CB8AC3E}">
        <p14:creationId xmlns:p14="http://schemas.microsoft.com/office/powerpoint/2010/main" val="17001648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Requirements for Language Assistance</a:t>
            </a:r>
            <a:endParaRPr lang="en-US" sz="3600" b="1" dirty="0"/>
          </a:p>
        </p:txBody>
      </p:sp>
      <p:sp>
        <p:nvSpPr>
          <p:cNvPr id="3" name="Content Placeholder 2"/>
          <p:cNvSpPr>
            <a:spLocks noGrp="1"/>
          </p:cNvSpPr>
          <p:nvPr>
            <p:ph idx="1"/>
          </p:nvPr>
        </p:nvSpPr>
        <p:spPr>
          <a:xfrm>
            <a:off x="677333" y="2160589"/>
            <a:ext cx="8870427" cy="4442092"/>
          </a:xfrm>
        </p:spPr>
        <p:txBody>
          <a:bodyPr>
            <a:normAutofit/>
          </a:bodyPr>
          <a:lstStyle/>
          <a:p>
            <a:r>
              <a:rPr lang="en-US" sz="2400" dirty="0" smtClean="0"/>
              <a:t>Applications</a:t>
            </a:r>
          </a:p>
          <a:p>
            <a:r>
              <a:rPr lang="en-US" sz="2400" dirty="0" smtClean="0"/>
              <a:t>Menus</a:t>
            </a:r>
          </a:p>
          <a:p>
            <a:r>
              <a:rPr lang="en-US" sz="2400" dirty="0" smtClean="0"/>
              <a:t>Informational brochures</a:t>
            </a:r>
          </a:p>
          <a:p>
            <a:r>
              <a:rPr lang="en-US" sz="2400" dirty="0" smtClean="0"/>
              <a:t>Letters to families (e.g. outreach)</a:t>
            </a:r>
          </a:p>
          <a:p>
            <a:pPr marL="0" indent="0">
              <a:buNone/>
            </a:pPr>
            <a:endParaRPr lang="en-US" sz="2400" dirty="0"/>
          </a:p>
          <a:p>
            <a:pPr marL="0" indent="0">
              <a:buNone/>
            </a:pPr>
            <a:r>
              <a:rPr lang="en-US" sz="2400" dirty="0" smtClean="0"/>
              <a:t>Resources:</a:t>
            </a:r>
          </a:p>
          <a:p>
            <a:r>
              <a:rPr lang="en-US" sz="2400" dirty="0" smtClean="0"/>
              <a:t>Free Translations: </a:t>
            </a:r>
            <a:r>
              <a:rPr lang="en-US" sz="2400" dirty="0" smtClean="0">
                <a:hlinkClick r:id="rId3"/>
              </a:rPr>
              <a:t>http://www.freetranslation.com</a:t>
            </a:r>
            <a:endParaRPr lang="en-US" sz="2400" dirty="0" smtClean="0"/>
          </a:p>
          <a:p>
            <a:r>
              <a:rPr lang="en-US" sz="2400" dirty="0" smtClean="0"/>
              <a:t>Hawaii Bilingual Access Line: (808) 526-9724</a:t>
            </a:r>
            <a:endParaRPr lang="en-US" sz="2400" dirty="0"/>
          </a:p>
        </p:txBody>
      </p:sp>
      <p:pic>
        <p:nvPicPr>
          <p:cNvPr id="4" name="Content Placeholder 5"/>
          <p:cNvPicPr>
            <a:picLocks noChangeAspect="1"/>
          </p:cNvPicPr>
          <p:nvPr/>
        </p:nvPicPr>
        <p:blipFill rotWithShape="1">
          <a:blip r:embed="rId4">
            <a:extLst>
              <a:ext uri="{28A0092B-C50C-407E-A947-70E740481C1C}">
                <a14:useLocalDpi xmlns:a14="http://schemas.microsoft.com/office/drawing/2010/main" val="0"/>
              </a:ext>
            </a:extLst>
          </a:blip>
          <a:srcRect l="4031" t="2631" r="4031" b="2368"/>
          <a:stretch/>
        </p:blipFill>
        <p:spPr>
          <a:xfrm>
            <a:off x="7018316" y="1498787"/>
            <a:ext cx="4750131" cy="33611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0695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Annual Training Requirements</a:t>
            </a:r>
            <a:endParaRPr lang="en-US" sz="4000" b="1" dirty="0"/>
          </a:p>
        </p:txBody>
      </p:sp>
      <p:sp>
        <p:nvSpPr>
          <p:cNvPr id="3" name="Content Placeholder 2"/>
          <p:cNvSpPr>
            <a:spLocks noGrp="1"/>
          </p:cNvSpPr>
          <p:nvPr>
            <p:ph idx="1"/>
          </p:nvPr>
        </p:nvSpPr>
        <p:spPr>
          <a:xfrm>
            <a:off x="582331" y="1638077"/>
            <a:ext cx="8596668" cy="3880773"/>
          </a:xfrm>
        </p:spPr>
        <p:txBody>
          <a:bodyPr>
            <a:noAutofit/>
          </a:bodyPr>
          <a:lstStyle/>
          <a:p>
            <a:r>
              <a:rPr lang="en-US" sz="2400" dirty="0" smtClean="0"/>
              <a:t>Collection &amp; use of data</a:t>
            </a:r>
          </a:p>
          <a:p>
            <a:r>
              <a:rPr lang="en-US" sz="2400" dirty="0" smtClean="0"/>
              <a:t>Effective public notification systems</a:t>
            </a:r>
          </a:p>
          <a:p>
            <a:r>
              <a:rPr lang="en-US" sz="2400" dirty="0"/>
              <a:t>Requirements for accommodating persons with </a:t>
            </a:r>
            <a:r>
              <a:rPr lang="en-US" sz="2400" dirty="0" smtClean="0"/>
              <a:t>disabilities</a:t>
            </a:r>
          </a:p>
          <a:p>
            <a:r>
              <a:rPr lang="en-US" sz="2400" dirty="0" smtClean="0"/>
              <a:t>Complaint log and procedures</a:t>
            </a:r>
          </a:p>
          <a:p>
            <a:r>
              <a:rPr lang="en-US" sz="2400" dirty="0" smtClean="0"/>
              <a:t>Compliance review techniques</a:t>
            </a:r>
          </a:p>
          <a:p>
            <a:r>
              <a:rPr lang="en-US" sz="2400" dirty="0" smtClean="0"/>
              <a:t>Resolution of noncompliance</a:t>
            </a:r>
          </a:p>
          <a:p>
            <a:r>
              <a:rPr lang="en-US" sz="2400" dirty="0" smtClean="0"/>
              <a:t>Requirements for language assistance</a:t>
            </a:r>
          </a:p>
          <a:p>
            <a:r>
              <a:rPr lang="en-US" sz="2400" dirty="0" smtClean="0"/>
              <a:t>Conflict resolution</a:t>
            </a:r>
          </a:p>
          <a:p>
            <a:r>
              <a:rPr lang="en-US" sz="2400" dirty="0" smtClean="0"/>
              <a:t>Customer service </a:t>
            </a:r>
            <a:endParaRPr lang="en-US" sz="24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87772" y="4073235"/>
            <a:ext cx="1818456" cy="19119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82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82743" y="0"/>
            <a:ext cx="33092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C:\Users\Derek Vidinha\Desktop\HI_cnty_LEP.ACS_5yr.2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8161" y="236825"/>
            <a:ext cx="9345881" cy="636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4814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Conflict Resolution</a:t>
            </a:r>
            <a:endParaRPr lang="en-US" sz="3600" b="1" dirty="0"/>
          </a:p>
        </p:txBody>
      </p:sp>
      <p:sp>
        <p:nvSpPr>
          <p:cNvPr id="3" name="Content Placeholder 2"/>
          <p:cNvSpPr>
            <a:spLocks noGrp="1"/>
          </p:cNvSpPr>
          <p:nvPr>
            <p:ph idx="1"/>
          </p:nvPr>
        </p:nvSpPr>
        <p:spPr>
          <a:xfrm>
            <a:off x="380459" y="1792464"/>
            <a:ext cx="8596668" cy="3880773"/>
          </a:xfrm>
        </p:spPr>
        <p:txBody>
          <a:bodyPr>
            <a:normAutofit lnSpcReduction="10000"/>
          </a:bodyPr>
          <a:lstStyle/>
          <a:p>
            <a:r>
              <a:rPr lang="en-US" sz="2800" dirty="0" smtClean="0"/>
              <a:t>All complaints alleging discrimination on basis of one or more protected class – Race, Age, Color, National Origin, Sex, or Disability:</a:t>
            </a:r>
          </a:p>
          <a:p>
            <a:pPr lvl="1">
              <a:lnSpc>
                <a:spcPct val="150000"/>
              </a:lnSpc>
            </a:pPr>
            <a:r>
              <a:rPr lang="en-US" sz="2400" dirty="0" smtClean="0"/>
              <a:t>Forwarded to State Agency within five days</a:t>
            </a:r>
          </a:p>
          <a:p>
            <a:pPr lvl="1">
              <a:lnSpc>
                <a:spcPct val="150000"/>
              </a:lnSpc>
            </a:pPr>
            <a:r>
              <a:rPr lang="en-US" sz="2400" dirty="0" smtClean="0"/>
              <a:t>Processed by USDA within 90 days</a:t>
            </a:r>
          </a:p>
          <a:p>
            <a:pPr lvl="1">
              <a:lnSpc>
                <a:spcPct val="150000"/>
              </a:lnSpc>
            </a:pPr>
            <a:r>
              <a:rPr lang="en-US" sz="2400" dirty="0" smtClean="0"/>
              <a:t>Complainant has right to file within 180 days of alleged incident(s)</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0883" y="3930731"/>
            <a:ext cx="3261117" cy="29210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995015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SFA Checklist</a:t>
            </a:r>
            <a:endParaRPr lang="en-US" sz="3600" b="1" dirty="0"/>
          </a:p>
        </p:txBody>
      </p:sp>
      <p:sp>
        <p:nvSpPr>
          <p:cNvPr id="3" name="Content Placeholder 2"/>
          <p:cNvSpPr>
            <a:spLocks noGrp="1"/>
          </p:cNvSpPr>
          <p:nvPr>
            <p:ph idx="1"/>
          </p:nvPr>
        </p:nvSpPr>
        <p:spPr>
          <a:xfrm>
            <a:off x="677334" y="1507464"/>
            <a:ext cx="8596668" cy="3880773"/>
          </a:xfrm>
        </p:spPr>
        <p:txBody>
          <a:bodyPr>
            <a:noAutofit/>
          </a:bodyPr>
          <a:lstStyle/>
          <a:p>
            <a:pPr>
              <a:spcBef>
                <a:spcPts val="0"/>
              </a:spcBef>
            </a:pPr>
            <a:r>
              <a:rPr lang="en-US" sz="2800" dirty="0" smtClean="0"/>
              <a:t>Annual Civil Rights training for all staff and volunteers</a:t>
            </a:r>
          </a:p>
          <a:p>
            <a:pPr lvl="1">
              <a:spcBef>
                <a:spcPts val="0"/>
              </a:spcBef>
            </a:pPr>
            <a:r>
              <a:rPr lang="en-US" sz="2400" dirty="0" smtClean="0"/>
              <a:t>DOCUMENT TRAINING</a:t>
            </a:r>
          </a:p>
          <a:p>
            <a:pPr lvl="1">
              <a:spcBef>
                <a:spcPts val="0"/>
              </a:spcBef>
            </a:pPr>
            <a:endParaRPr lang="en-US" sz="2400" dirty="0" smtClean="0"/>
          </a:p>
          <a:p>
            <a:pPr>
              <a:spcBef>
                <a:spcPts val="0"/>
              </a:spcBef>
            </a:pPr>
            <a:r>
              <a:rPr lang="en-US" sz="2800" dirty="0" smtClean="0"/>
              <a:t>Display current ‘And Justice for All’ poster</a:t>
            </a:r>
          </a:p>
          <a:p>
            <a:pPr>
              <a:spcBef>
                <a:spcPts val="0"/>
              </a:spcBef>
            </a:pPr>
            <a:endParaRPr lang="en-US" sz="2800" dirty="0" smtClean="0"/>
          </a:p>
          <a:p>
            <a:pPr>
              <a:spcBef>
                <a:spcPts val="0"/>
              </a:spcBef>
            </a:pPr>
            <a:r>
              <a:rPr lang="en-US" sz="2800" dirty="0" smtClean="0"/>
              <a:t>Collect and record race and ethnic data annually</a:t>
            </a:r>
          </a:p>
          <a:p>
            <a:pPr>
              <a:spcBef>
                <a:spcPts val="0"/>
              </a:spcBef>
            </a:pPr>
            <a:endParaRPr lang="en-US" sz="2800" dirty="0" smtClean="0"/>
          </a:p>
          <a:p>
            <a:pPr>
              <a:spcBef>
                <a:spcPts val="0"/>
              </a:spcBef>
            </a:pPr>
            <a:r>
              <a:rPr lang="en-US" sz="2800" dirty="0" smtClean="0"/>
              <a:t>Offer meals to all</a:t>
            </a:r>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885561" y="535666"/>
            <a:ext cx="1811633" cy="1759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80027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SFA Checklist</a:t>
            </a:r>
            <a:br>
              <a:rPr lang="en-US" sz="3600" b="1" dirty="0" smtClean="0"/>
            </a:br>
            <a:r>
              <a:rPr lang="en-US" sz="3600" b="1" dirty="0" smtClean="0"/>
              <a:t>(continued)</a:t>
            </a:r>
            <a:endParaRPr lang="en-US" sz="3600" b="1" dirty="0"/>
          </a:p>
        </p:txBody>
      </p:sp>
      <p:sp>
        <p:nvSpPr>
          <p:cNvPr id="3" name="Content Placeholder 2"/>
          <p:cNvSpPr>
            <a:spLocks noGrp="1"/>
          </p:cNvSpPr>
          <p:nvPr>
            <p:ph idx="1"/>
          </p:nvPr>
        </p:nvSpPr>
        <p:spPr>
          <a:xfrm>
            <a:off x="612775" y="2243734"/>
            <a:ext cx="8596668" cy="3880773"/>
          </a:xfrm>
        </p:spPr>
        <p:txBody>
          <a:bodyPr>
            <a:noAutofit/>
          </a:bodyPr>
          <a:lstStyle/>
          <a:p>
            <a:pPr>
              <a:spcBef>
                <a:spcPts val="0"/>
              </a:spcBef>
            </a:pPr>
            <a:r>
              <a:rPr lang="en-US" sz="2800" dirty="0" smtClean="0"/>
              <a:t>Maintain Civil Rights Complaint Log</a:t>
            </a:r>
          </a:p>
          <a:p>
            <a:pPr>
              <a:spcBef>
                <a:spcPts val="0"/>
              </a:spcBef>
            </a:pPr>
            <a:endParaRPr lang="en-US" sz="2800" dirty="0" smtClean="0"/>
          </a:p>
          <a:p>
            <a:pPr>
              <a:spcBef>
                <a:spcPts val="0"/>
              </a:spcBef>
            </a:pPr>
            <a:r>
              <a:rPr lang="en-US" sz="2800" dirty="0" smtClean="0"/>
              <a:t>Include non-discrimination statement on all printed materials related to school nutrition programs</a:t>
            </a:r>
          </a:p>
          <a:p>
            <a:pPr>
              <a:spcBef>
                <a:spcPts val="0"/>
              </a:spcBef>
            </a:pPr>
            <a:endParaRPr lang="en-US" sz="2800" dirty="0" smtClean="0"/>
          </a:p>
          <a:p>
            <a:pPr>
              <a:spcBef>
                <a:spcPts val="0"/>
              </a:spcBef>
            </a:pPr>
            <a:r>
              <a:rPr lang="en-US" sz="2800" dirty="0" smtClean="0"/>
              <a:t>Keep all records for 3 years plus the current year</a:t>
            </a:r>
          </a:p>
          <a:p>
            <a:pPr marL="0" indent="0">
              <a:spcBef>
                <a:spcPts val="0"/>
              </a:spcBef>
              <a:buNone/>
            </a:pPr>
            <a:r>
              <a:rPr lang="en-US" sz="2800" dirty="0" smtClean="0"/>
              <a:t>	(6 years plus current for HIDOE)</a:t>
            </a:r>
          </a:p>
        </p:txBody>
      </p:sp>
      <p:sp>
        <p:nvSpPr>
          <p:cNvPr id="5" name="AutoShape 2" descr="Image result for multiethnic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multiethnic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multiethnic clipar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multiethnic clipar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Image result for record keep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3933" y="764001"/>
            <a:ext cx="2647950"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739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3584" y="1305566"/>
            <a:ext cx="8596668" cy="3880773"/>
          </a:xfrm>
        </p:spPr>
        <p:txBody>
          <a:bodyPr>
            <a:normAutofit/>
          </a:bodyPr>
          <a:lstStyle/>
          <a:p>
            <a:pPr marL="0" indent="0" algn="ctr">
              <a:buNone/>
            </a:pPr>
            <a:r>
              <a:rPr lang="en-US" sz="4400" b="1" dirty="0" smtClean="0"/>
              <a:t>Questions???</a:t>
            </a:r>
            <a:endParaRPr lang="en-US" sz="4400" b="1" dirty="0"/>
          </a:p>
        </p:txBody>
      </p:sp>
      <p:pic>
        <p:nvPicPr>
          <p:cNvPr id="1026" name="Picture 2" descr="Image result for 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476" y="2022783"/>
            <a:ext cx="6257448" cy="3475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92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001984"/>
            <a:ext cx="510639" cy="2856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918368" y="0"/>
            <a:ext cx="3273629" cy="6858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95399" y="39600"/>
            <a:ext cx="9629900" cy="649175"/>
          </a:xfrm>
        </p:spPr>
        <p:txBody>
          <a:bodyPr>
            <a:normAutofit fontScale="90000"/>
          </a:bodyPr>
          <a:lstStyle/>
          <a:p>
            <a:pPr algn="ctr">
              <a:lnSpc>
                <a:spcPct val="150000"/>
              </a:lnSpc>
            </a:pPr>
            <a:r>
              <a:rPr lang="en-US" sz="4000" b="1" dirty="0" smtClean="0"/>
              <a:t>Non-discrimination Statement</a:t>
            </a:r>
            <a:endParaRPr lang="en-US" sz="2300" b="1" i="1" dirty="0"/>
          </a:p>
        </p:txBody>
      </p:sp>
      <p:sp>
        <p:nvSpPr>
          <p:cNvPr id="4" name="Content Placeholder 7"/>
          <p:cNvSpPr txBox="1">
            <a:spLocks/>
          </p:cNvSpPr>
          <p:nvPr/>
        </p:nvSpPr>
        <p:spPr>
          <a:xfrm>
            <a:off x="380009" y="1320283"/>
            <a:ext cx="10224655" cy="455801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solidFill>
                <a:latin typeface="Arial" pitchFamily="34" charset="0"/>
                <a:ea typeface="+mn-ea"/>
                <a:cs typeface="Arial"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solidFill>
                <a:latin typeface="Arial" pitchFamily="34" charset="0"/>
                <a:ea typeface="+mn-ea"/>
                <a:cs typeface="Arial"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Arial" pitchFamily="34" charset="0"/>
                <a:ea typeface="+mn-ea"/>
                <a:cs typeface="Arial"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sz="900" dirty="0" smtClean="0"/>
          </a:p>
          <a:p>
            <a:pPr marL="137160" indent="0">
              <a:buFont typeface="Wingdings 3" charset="2"/>
              <a:buNone/>
            </a:pPr>
            <a:r>
              <a:rPr lang="en-US" sz="1200" dirty="0" smtClean="0"/>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a:t>
            </a:r>
          </a:p>
          <a:p>
            <a:pPr marL="137160" indent="0">
              <a:buFont typeface="Wingdings 3" charset="2"/>
              <a:buNone/>
            </a:pPr>
            <a:r>
              <a:rPr lang="en-US" sz="1200" dirty="0" smtClean="0"/>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p>
          <a:p>
            <a:pPr marL="137160" indent="0">
              <a:buFont typeface="Wingdings 3" charset="2"/>
              <a:buNone/>
            </a:pPr>
            <a:r>
              <a:rPr lang="en-US" sz="1200" dirty="0" smtClean="0"/>
              <a:t>To file a program complaint of discrimination, complete the </a:t>
            </a:r>
            <a:r>
              <a:rPr lang="en-US" sz="1200" u="sng" dirty="0" smtClean="0">
                <a:hlinkClick r:id="rId3"/>
              </a:rPr>
              <a:t>USDA Program Discrimination Complaint Form</a:t>
            </a:r>
            <a:r>
              <a:rPr lang="en-US" sz="1200" dirty="0" smtClean="0"/>
              <a:t>, (AD-3027) found online at: </a:t>
            </a:r>
            <a:r>
              <a:rPr lang="en-US" sz="1200" u="sng" dirty="0" smtClean="0">
                <a:hlinkClick r:id="rId4"/>
              </a:rPr>
              <a:t>http://www.ascr.usda.gov/complaint_filing_cust.html</a:t>
            </a:r>
            <a:r>
              <a:rPr lang="en-US" sz="1200" dirty="0" smtClean="0"/>
              <a:t>, and at any USDA office, or write a letter addressed to USDA and provide in the letter all of the information requested in the form. To request a copy of the complaint form, call (866) 632-9992.  </a:t>
            </a:r>
          </a:p>
          <a:p>
            <a:pPr marL="137160" indent="0">
              <a:buFont typeface="Wingdings 3" charset="2"/>
              <a:buNone/>
            </a:pPr>
            <a:r>
              <a:rPr lang="en-US" sz="1200" dirty="0" smtClean="0"/>
              <a:t>Submit your completed form or letter to USDA by:  </a:t>
            </a:r>
          </a:p>
          <a:p>
            <a:pPr marL="137160" indent="0">
              <a:buFont typeface="Wingdings 3" charset="2"/>
              <a:buNone/>
            </a:pPr>
            <a:r>
              <a:rPr lang="en-US" sz="1200" dirty="0" smtClean="0"/>
              <a:t>(1) 	mail: U.S. Department of Agriculture</a:t>
            </a:r>
          </a:p>
          <a:p>
            <a:pPr marL="137160" indent="0">
              <a:buFont typeface="Wingdings 3" charset="2"/>
              <a:buNone/>
            </a:pPr>
            <a:r>
              <a:rPr lang="en-US" sz="1200" dirty="0" smtClean="0"/>
              <a:t> 	Office of the Assistant Secretary for Civil Rights</a:t>
            </a:r>
          </a:p>
          <a:p>
            <a:pPr marL="137160" indent="0">
              <a:buFont typeface="Wingdings 3" charset="2"/>
              <a:buNone/>
            </a:pPr>
            <a:r>
              <a:rPr lang="en-US" sz="1200" dirty="0" smtClean="0"/>
              <a:t>	1400 Independence Avenue, SW</a:t>
            </a:r>
          </a:p>
          <a:p>
            <a:pPr marL="137160" indent="0">
              <a:buFont typeface="Wingdings 3" charset="2"/>
              <a:buNone/>
            </a:pPr>
            <a:r>
              <a:rPr lang="en-US" sz="1200" dirty="0" smtClean="0"/>
              <a:t>	Washington, D.C. 20250-9410;</a:t>
            </a:r>
          </a:p>
          <a:p>
            <a:pPr marL="137160" indent="0">
              <a:buFont typeface="Wingdings 3" charset="2"/>
              <a:buNone/>
            </a:pPr>
            <a:r>
              <a:rPr lang="en-US" sz="1200" dirty="0" smtClean="0"/>
              <a:t>(2) 	fax: (202) 690-7442; or </a:t>
            </a:r>
          </a:p>
          <a:p>
            <a:pPr marL="137160" indent="0">
              <a:buNone/>
            </a:pPr>
            <a:r>
              <a:rPr lang="en-US" sz="1200" dirty="0" smtClean="0"/>
              <a:t>(3)   email: </a:t>
            </a:r>
            <a:r>
              <a:rPr lang="en-US" sz="1200" u="sng" dirty="0" smtClean="0">
                <a:hlinkClick r:id="rId5"/>
              </a:rPr>
              <a:t>program.intake@usda.gov</a:t>
            </a:r>
            <a:endParaRPr lang="en-US" sz="1200" u="sng" dirty="0" smtClean="0"/>
          </a:p>
          <a:p>
            <a:pPr marL="137160" indent="0" algn="ctr">
              <a:buFont typeface="Wingdings 3" charset="2"/>
              <a:buNone/>
            </a:pPr>
            <a:r>
              <a:rPr lang="en-US" sz="1200" dirty="0" smtClean="0"/>
              <a:t>USDA Child Nutrition Programs recognize the following protected classes: race, color, national origin, sex, age, and disability.</a:t>
            </a:r>
          </a:p>
          <a:p>
            <a:pPr marL="137160" indent="0" algn="ctr">
              <a:buFont typeface="Wingdings 3" charset="2"/>
              <a:buNone/>
            </a:pPr>
            <a:r>
              <a:rPr lang="en-US" sz="1200" dirty="0" smtClean="0"/>
              <a:t>This institution is an equal opportunity provider. </a:t>
            </a:r>
            <a:endParaRPr lang="en-US" sz="1200" dirty="0"/>
          </a:p>
        </p:txBody>
      </p:sp>
    </p:spTree>
    <p:extLst>
      <p:ext uri="{BB962C8B-B14F-4D97-AF65-F5344CB8AC3E}">
        <p14:creationId xmlns:p14="http://schemas.microsoft.com/office/powerpoint/2010/main" val="3280030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600"/>
            <a:ext cx="7978602" cy="1320800"/>
          </a:xfrm>
        </p:spPr>
        <p:txBody>
          <a:bodyPr>
            <a:normAutofit/>
          </a:bodyPr>
          <a:lstStyle/>
          <a:p>
            <a:pPr algn="ctr"/>
            <a:r>
              <a:rPr lang="en-US" sz="3600" b="1" dirty="0" smtClean="0"/>
              <a:t>Who is Required to Follow Civil Rights Regulations?</a:t>
            </a:r>
            <a:endParaRPr lang="en-US" sz="3600" b="1" dirty="0"/>
          </a:p>
        </p:txBody>
      </p:sp>
      <p:sp>
        <p:nvSpPr>
          <p:cNvPr id="3" name="Content Placeholder 2"/>
          <p:cNvSpPr>
            <a:spLocks noGrp="1"/>
          </p:cNvSpPr>
          <p:nvPr>
            <p:ph idx="1"/>
          </p:nvPr>
        </p:nvSpPr>
        <p:spPr>
          <a:xfrm>
            <a:off x="677334" y="2433714"/>
            <a:ext cx="8596668" cy="3880773"/>
          </a:xfrm>
        </p:spPr>
        <p:txBody>
          <a:bodyPr>
            <a:normAutofit fontScale="92500" lnSpcReduction="20000"/>
          </a:bodyPr>
          <a:lstStyle/>
          <a:p>
            <a:pPr marL="0" indent="0" algn="ctr">
              <a:lnSpc>
                <a:spcPct val="150000"/>
              </a:lnSpc>
              <a:buNone/>
            </a:pPr>
            <a:r>
              <a:rPr lang="en-US" sz="3200" b="1" dirty="0" smtClean="0"/>
              <a:t>Even one dollar of Federal money brings the entire scope of the operations within the jurisdiction of Section 504, even where the requested modification is not related to the part of the operations that receive Federal money.</a:t>
            </a:r>
            <a:endParaRPr lang="en-US" sz="3200" b="1" dirty="0"/>
          </a:p>
        </p:txBody>
      </p:sp>
      <p:pic>
        <p:nvPicPr>
          <p:cNvPr id="1026" name="Picture 2" descr="Image result for government money clipart"/>
          <p:cNvPicPr>
            <a:picLocks noChangeAspect="1" noChangeArrowheads="1"/>
          </p:cNvPicPr>
          <p:nvPr/>
        </p:nvPicPr>
        <p:blipFill rotWithShape="1">
          <a:blip r:embed="rId3">
            <a:extLst>
              <a:ext uri="{28A0092B-C50C-407E-A947-70E740481C1C}">
                <a14:useLocalDpi xmlns:a14="http://schemas.microsoft.com/office/drawing/2010/main" val="0"/>
              </a:ext>
            </a:extLst>
          </a:blip>
          <a:srcRect b="6311"/>
          <a:stretch/>
        </p:blipFill>
        <p:spPr bwMode="auto">
          <a:xfrm>
            <a:off x="9465829" y="2327564"/>
            <a:ext cx="2349558" cy="3016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529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97725"/>
            <a:ext cx="7978602" cy="1320800"/>
          </a:xfrm>
        </p:spPr>
        <p:txBody>
          <a:bodyPr>
            <a:normAutofit/>
          </a:bodyPr>
          <a:lstStyle/>
          <a:p>
            <a:pPr algn="ctr"/>
            <a:r>
              <a:rPr lang="en-US" sz="4000" b="1" dirty="0" smtClean="0"/>
              <a:t>Protected Classes</a:t>
            </a:r>
            <a:endParaRPr lang="en-US" sz="4000" b="1" dirty="0"/>
          </a:p>
        </p:txBody>
      </p:sp>
      <p:sp>
        <p:nvSpPr>
          <p:cNvPr id="3" name="Content Placeholder 2"/>
          <p:cNvSpPr>
            <a:spLocks noGrp="1"/>
          </p:cNvSpPr>
          <p:nvPr>
            <p:ph idx="1"/>
          </p:nvPr>
        </p:nvSpPr>
        <p:spPr>
          <a:xfrm>
            <a:off x="1092959" y="1804339"/>
            <a:ext cx="8596668" cy="3880773"/>
          </a:xfrm>
        </p:spPr>
        <p:txBody>
          <a:bodyPr>
            <a:noAutofit/>
          </a:bodyPr>
          <a:lstStyle/>
          <a:p>
            <a:r>
              <a:rPr lang="en-US" sz="4000" dirty="0"/>
              <a:t>National </a:t>
            </a:r>
            <a:r>
              <a:rPr lang="en-US" sz="4000" dirty="0" smtClean="0"/>
              <a:t>Origin</a:t>
            </a:r>
          </a:p>
          <a:p>
            <a:r>
              <a:rPr lang="en-US" sz="4000" dirty="0" smtClean="0"/>
              <a:t>Race</a:t>
            </a:r>
          </a:p>
          <a:p>
            <a:r>
              <a:rPr lang="en-US" sz="4000" dirty="0" smtClean="0"/>
              <a:t>Color</a:t>
            </a:r>
          </a:p>
          <a:p>
            <a:r>
              <a:rPr lang="en-US" sz="4000" dirty="0" smtClean="0"/>
              <a:t>Age</a:t>
            </a:r>
          </a:p>
          <a:p>
            <a:r>
              <a:rPr lang="en-US" sz="4000" dirty="0" smtClean="0"/>
              <a:t>Sex</a:t>
            </a:r>
          </a:p>
          <a:p>
            <a:r>
              <a:rPr lang="en-US" sz="4000" dirty="0" smtClean="0"/>
              <a:t>Disability</a:t>
            </a:r>
            <a:endParaRPr lang="en-US" sz="4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8878" y="2857754"/>
            <a:ext cx="4500453" cy="26761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2664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9834" y="1579418"/>
            <a:ext cx="9001054" cy="4331319"/>
          </a:xfrm>
        </p:spPr>
        <p:txBody>
          <a:bodyPr>
            <a:noAutofit/>
          </a:bodyPr>
          <a:lstStyle/>
          <a:p>
            <a:pPr marL="0" indent="0" algn="ctr">
              <a:buNone/>
            </a:pPr>
            <a:r>
              <a:rPr lang="en-US" sz="2400" dirty="0" smtClean="0"/>
              <a:t>Under Section 504 of the Rehabilitation Act of 1973 and the Americans with Disabilities Act (ADA) of 1990, a “person with a disability” means any person who:</a:t>
            </a:r>
          </a:p>
          <a:p>
            <a:pPr>
              <a:lnSpc>
                <a:spcPct val="150000"/>
              </a:lnSpc>
            </a:pPr>
            <a:r>
              <a:rPr lang="en-US" sz="2800" dirty="0" smtClean="0"/>
              <a:t>Has a </a:t>
            </a:r>
            <a:r>
              <a:rPr lang="en-US" sz="2800" b="1" dirty="0" smtClean="0">
                <a:solidFill>
                  <a:srgbClr val="00B050"/>
                </a:solidFill>
              </a:rPr>
              <a:t>physical or mental impairment </a:t>
            </a:r>
            <a:r>
              <a:rPr lang="en-US" sz="2800" dirty="0" smtClean="0"/>
              <a:t>which </a:t>
            </a:r>
            <a:r>
              <a:rPr lang="en-US" sz="2800" b="1" dirty="0" smtClean="0">
                <a:solidFill>
                  <a:srgbClr val="00B050"/>
                </a:solidFill>
              </a:rPr>
              <a:t>substantially limits </a:t>
            </a:r>
            <a:r>
              <a:rPr lang="en-US" sz="2800" dirty="0" smtClean="0"/>
              <a:t>one or more </a:t>
            </a:r>
            <a:r>
              <a:rPr lang="en-US" sz="2800" b="1" dirty="0" smtClean="0">
                <a:solidFill>
                  <a:srgbClr val="00B050"/>
                </a:solidFill>
              </a:rPr>
              <a:t>major life activities</a:t>
            </a:r>
          </a:p>
          <a:p>
            <a:pPr>
              <a:lnSpc>
                <a:spcPct val="150000"/>
              </a:lnSpc>
            </a:pPr>
            <a:r>
              <a:rPr lang="en-US" sz="2800" dirty="0" smtClean="0"/>
              <a:t>Has a record of such an impairment, or</a:t>
            </a:r>
          </a:p>
          <a:p>
            <a:pPr>
              <a:lnSpc>
                <a:spcPct val="150000"/>
              </a:lnSpc>
            </a:pPr>
            <a:r>
              <a:rPr lang="en-US" sz="2800" dirty="0" smtClean="0"/>
              <a:t>Is regarded as having such an impairment</a:t>
            </a:r>
          </a:p>
        </p:txBody>
      </p:sp>
      <p:sp>
        <p:nvSpPr>
          <p:cNvPr id="4" name="Title 1"/>
          <p:cNvSpPr>
            <a:spLocks noGrp="1"/>
          </p:cNvSpPr>
          <p:nvPr>
            <p:ph type="title"/>
          </p:nvPr>
        </p:nvSpPr>
        <p:spPr/>
        <p:txBody>
          <a:bodyPr>
            <a:normAutofit/>
          </a:bodyPr>
          <a:lstStyle/>
          <a:p>
            <a:pPr algn="ctr"/>
            <a:r>
              <a:rPr lang="en-US" sz="4000" b="1" dirty="0" smtClean="0"/>
              <a:t>Disability</a:t>
            </a:r>
            <a:endParaRPr lang="en-US" sz="4000" b="1" dirty="0"/>
          </a:p>
        </p:txBody>
      </p:sp>
      <p:pic>
        <p:nvPicPr>
          <p:cNvPr id="2050" name="Picture 2" descr="Image result for child disability clip art"/>
          <p:cNvPicPr>
            <a:picLocks noChangeAspect="1" noChangeArrowheads="1"/>
          </p:cNvPicPr>
          <p:nvPr/>
        </p:nvPicPr>
        <p:blipFill rotWithShape="1">
          <a:blip r:embed="rId3">
            <a:extLst>
              <a:ext uri="{28A0092B-C50C-407E-A947-70E740481C1C}">
                <a14:useLocalDpi xmlns:a14="http://schemas.microsoft.com/office/drawing/2010/main" val="0"/>
              </a:ext>
            </a:extLst>
          </a:blip>
          <a:srcRect b="8340"/>
          <a:stretch/>
        </p:blipFill>
        <p:spPr bwMode="auto">
          <a:xfrm>
            <a:off x="8324603" y="4630262"/>
            <a:ext cx="3523714" cy="1948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963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ADA Amendments Act of 2008</a:t>
            </a:r>
            <a:endParaRPr lang="en-US" sz="4000" b="1" dirty="0"/>
          </a:p>
        </p:txBody>
      </p:sp>
      <p:sp>
        <p:nvSpPr>
          <p:cNvPr id="3" name="Content Placeholder 2"/>
          <p:cNvSpPr>
            <a:spLocks noGrp="1"/>
          </p:cNvSpPr>
          <p:nvPr>
            <p:ph idx="1"/>
          </p:nvPr>
        </p:nvSpPr>
        <p:spPr>
          <a:xfrm>
            <a:off x="677334" y="1946839"/>
            <a:ext cx="8596668" cy="4157084"/>
          </a:xfrm>
        </p:spPr>
        <p:txBody>
          <a:bodyPr>
            <a:normAutofit fontScale="92500" lnSpcReduction="20000"/>
          </a:bodyPr>
          <a:lstStyle/>
          <a:p>
            <a:pPr>
              <a:lnSpc>
                <a:spcPct val="150000"/>
              </a:lnSpc>
            </a:pPr>
            <a:r>
              <a:rPr lang="en-US" sz="2800" dirty="0" smtClean="0"/>
              <a:t>Expanded and clarified the definition of Disability</a:t>
            </a:r>
          </a:p>
          <a:p>
            <a:pPr>
              <a:lnSpc>
                <a:spcPct val="150000"/>
              </a:lnSpc>
            </a:pPr>
            <a:r>
              <a:rPr lang="en-US" sz="2800" dirty="0" smtClean="0"/>
              <a:t>Did NOT change the expectation to provide a reasonable modification</a:t>
            </a:r>
          </a:p>
          <a:p>
            <a:pPr>
              <a:lnSpc>
                <a:spcPct val="150000"/>
              </a:lnSpc>
            </a:pPr>
            <a:r>
              <a:rPr lang="en-US" sz="2800" dirty="0" smtClean="0"/>
              <a:t>DID make clear the emphasis must be on providing the reasonable modification and </a:t>
            </a:r>
            <a:r>
              <a:rPr lang="en-US" sz="2800" b="1" u="sng" dirty="0" smtClean="0"/>
              <a:t>not burdening the disabled person with ‘proving’ he or she has a disability</a:t>
            </a:r>
            <a:endParaRPr lang="en-US" sz="2800" b="1" u="sng" dirty="0"/>
          </a:p>
        </p:txBody>
      </p:sp>
      <p:sp>
        <p:nvSpPr>
          <p:cNvPr id="4" name="AutoShape 2" descr="Image result for government bill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government bill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government bill clipar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 result for government bill clipar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Image result for government bill clipar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Image result for government bill clipar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6" name="Picture 1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7071" y="1934667"/>
            <a:ext cx="2190750" cy="208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100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800" dirty="0" smtClean="0"/>
              <a:t>Revises ‘Substantially Limits’</a:t>
            </a:r>
          </a:p>
          <a:p>
            <a:r>
              <a:rPr lang="en-US" sz="2800" dirty="0" smtClean="0"/>
              <a:t>Need not prevent or severely prevent a major life activity</a:t>
            </a:r>
          </a:p>
          <a:p>
            <a:r>
              <a:rPr lang="en-US" sz="2800" dirty="0" smtClean="0"/>
              <a:t>Individualized Assessment</a:t>
            </a:r>
          </a:p>
          <a:p>
            <a:r>
              <a:rPr lang="en-US" sz="2800" dirty="0" smtClean="0"/>
              <a:t>Without regard to current disability status</a:t>
            </a:r>
          </a:p>
          <a:p>
            <a:r>
              <a:rPr lang="en-US" sz="2800" dirty="0" smtClean="0"/>
              <a:t>May include disability that is episodic or in remission</a:t>
            </a:r>
            <a:endParaRPr lang="en-US" sz="28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81160" y="3087386"/>
            <a:ext cx="2910840" cy="37706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Rectangle 5"/>
          <p:cNvSpPr/>
          <p:nvPr/>
        </p:nvSpPr>
        <p:spPr>
          <a:xfrm>
            <a:off x="9191501" y="0"/>
            <a:ext cx="3024249" cy="3039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718956" y="5474525"/>
            <a:ext cx="1520042" cy="1383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95399" y="609600"/>
            <a:ext cx="9689275" cy="1320800"/>
          </a:xfrm>
        </p:spPr>
        <p:txBody>
          <a:bodyPr>
            <a:normAutofit/>
          </a:bodyPr>
          <a:lstStyle/>
          <a:p>
            <a:pPr algn="ctr"/>
            <a:r>
              <a:rPr lang="en-US" sz="4000" b="1" dirty="0" smtClean="0"/>
              <a:t>Expanded Definition of Disability for CNPs</a:t>
            </a:r>
            <a:endParaRPr lang="en-US" sz="4000" b="1" dirty="0"/>
          </a:p>
        </p:txBody>
      </p:sp>
    </p:spTree>
    <p:extLst>
      <p:ext uri="{BB962C8B-B14F-4D97-AF65-F5344CB8AC3E}">
        <p14:creationId xmlns:p14="http://schemas.microsoft.com/office/powerpoint/2010/main" val="2569164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97725"/>
            <a:ext cx="7978602" cy="1320800"/>
          </a:xfrm>
        </p:spPr>
        <p:txBody>
          <a:bodyPr>
            <a:normAutofit/>
          </a:bodyPr>
          <a:lstStyle/>
          <a:p>
            <a:pPr algn="ctr"/>
            <a:r>
              <a:rPr lang="en-US" sz="4000" b="1" dirty="0" smtClean="0"/>
              <a:t>USDA’s Expanded Definition</a:t>
            </a:r>
            <a:endParaRPr lang="en-US" sz="4000" b="1" dirty="0"/>
          </a:p>
        </p:txBody>
      </p:sp>
      <p:sp>
        <p:nvSpPr>
          <p:cNvPr id="3" name="Content Placeholder 2"/>
          <p:cNvSpPr>
            <a:spLocks noGrp="1"/>
          </p:cNvSpPr>
          <p:nvPr>
            <p:ph idx="1"/>
          </p:nvPr>
        </p:nvSpPr>
        <p:spPr>
          <a:xfrm>
            <a:off x="677334" y="2089339"/>
            <a:ext cx="8596668" cy="1307009"/>
          </a:xfrm>
        </p:spPr>
        <p:txBody>
          <a:bodyPr>
            <a:noAutofit/>
          </a:bodyPr>
          <a:lstStyle/>
          <a:p>
            <a:r>
              <a:rPr lang="en-US" sz="2800" dirty="0" smtClean="0"/>
              <a:t>Traditionally Recognized Disability Categories:</a:t>
            </a:r>
          </a:p>
          <a:p>
            <a:pPr lvl="1"/>
            <a:r>
              <a:rPr lang="en-US" sz="2400" dirty="0" smtClean="0"/>
              <a:t>Seeing, Hearing, Walking, Speaking, Learning, Reading, Eating, Breathing</a:t>
            </a:r>
            <a:endParaRPr lang="en-US" sz="2400" dirty="0"/>
          </a:p>
        </p:txBody>
      </p:sp>
      <p:sp>
        <p:nvSpPr>
          <p:cNvPr id="4" name="Cross 3"/>
          <p:cNvSpPr/>
          <p:nvPr/>
        </p:nvSpPr>
        <p:spPr>
          <a:xfrm>
            <a:off x="4612635" y="3550722"/>
            <a:ext cx="1035010" cy="914399"/>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p:cNvSpPr txBox="1">
            <a:spLocks/>
          </p:cNvSpPr>
          <p:nvPr/>
        </p:nvSpPr>
        <p:spPr>
          <a:xfrm>
            <a:off x="687229" y="4901806"/>
            <a:ext cx="8596668" cy="130700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solidFill>
                <a:latin typeface="Arial" pitchFamily="34" charset="0"/>
                <a:ea typeface="+mn-ea"/>
                <a:cs typeface="Arial"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solidFill>
                <a:latin typeface="Arial" pitchFamily="34" charset="0"/>
                <a:ea typeface="+mn-ea"/>
                <a:cs typeface="Arial"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Arial" pitchFamily="34" charset="0"/>
                <a:ea typeface="+mn-ea"/>
                <a:cs typeface="Arial"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dirty="0" smtClean="0"/>
              <a:t>Major Bodily Activities:</a:t>
            </a:r>
          </a:p>
          <a:p>
            <a:pPr lvl="1"/>
            <a:r>
              <a:rPr lang="en-US" sz="2400" u="sng" dirty="0" smtClean="0"/>
              <a:t>Digestive</a:t>
            </a:r>
            <a:r>
              <a:rPr lang="en-US" sz="2400" dirty="0" smtClean="0"/>
              <a:t>, Immune, Respiratory, Circulatory, Neurological Systems</a:t>
            </a:r>
            <a:endParaRPr lang="en-US" sz="2400" dirty="0"/>
          </a:p>
        </p:txBody>
      </p:sp>
      <p:pic>
        <p:nvPicPr>
          <p:cNvPr id="1026" name="Picture 2" descr="Image result for child disability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3848" y="4746554"/>
            <a:ext cx="3972730" cy="1806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889658"/>
      </p:ext>
    </p:extLst>
  </p:cSld>
  <p:clrMapOvr>
    <a:masterClrMapping/>
  </p:clrMapOvr>
  <p:timing>
    <p:tnLst>
      <p:par>
        <p:cTn id="1" dur="indefinite" restart="never" nodeType="tmRoot"/>
      </p:par>
    </p:tnLst>
  </p:timing>
</p:sld>
</file>

<file path=ppt/theme/theme1.xml><?xml version="1.0" encoding="utf-8"?>
<a:theme xmlns:a="http://schemas.openxmlformats.org/drawingml/2006/main" name="HCNP-Template02">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HCNP-Template02</Template>
  <TotalTime>3543</TotalTime>
  <Words>4610</Words>
  <Application>Microsoft Office PowerPoint</Application>
  <PresentationFormat>Custom</PresentationFormat>
  <Paragraphs>425</Paragraphs>
  <Slides>35</Slides>
  <Notes>34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HCNP-Template02</vt:lpstr>
      <vt:lpstr>Civil  Rights  Training</vt:lpstr>
      <vt:lpstr>Reason for Civil Rights Training</vt:lpstr>
      <vt:lpstr>Annual Training Requirements</vt:lpstr>
      <vt:lpstr>Who is Required to Follow Civil Rights Regulations?</vt:lpstr>
      <vt:lpstr>Protected Classes</vt:lpstr>
      <vt:lpstr>Disability</vt:lpstr>
      <vt:lpstr>ADA Amendments Act of 2008</vt:lpstr>
      <vt:lpstr>Expanded Definition of Disability for CNPs</vt:lpstr>
      <vt:lpstr>USDA’s Expanded Definition</vt:lpstr>
      <vt:lpstr>Types of Disability Discrimination</vt:lpstr>
      <vt:lpstr>Requirements for Reasonable Accommodations</vt:lpstr>
      <vt:lpstr>PowerPoint Presentation</vt:lpstr>
      <vt:lpstr>Procedural Safeguards</vt:lpstr>
      <vt:lpstr>Collection and Use of Data</vt:lpstr>
      <vt:lpstr>PowerPoint Presentation</vt:lpstr>
      <vt:lpstr>Collection and Use of Data</vt:lpstr>
      <vt:lpstr>Collection and Use of Data:   Racial Categories</vt:lpstr>
      <vt:lpstr>Collection and Use of Data:   Racial Categories</vt:lpstr>
      <vt:lpstr>PowerPoint Presentation</vt:lpstr>
      <vt:lpstr>Public Notification  Systems</vt:lpstr>
      <vt:lpstr>Public Notification  Systems - Methods</vt:lpstr>
      <vt:lpstr>Long Statement *Use on all documents larger than one page</vt:lpstr>
      <vt:lpstr>Short Statement</vt:lpstr>
      <vt:lpstr>Nondiscrimination Statement  Where must it be? </vt:lpstr>
      <vt:lpstr>Complaint Procedure</vt:lpstr>
      <vt:lpstr>Sponsor Complaint Procedure, Log, and Form</vt:lpstr>
      <vt:lpstr>Sample Complaint Logs</vt:lpstr>
      <vt:lpstr>Compliance Review and Resolution of Non-Compliance</vt:lpstr>
      <vt:lpstr>Requirements for Language Assistance</vt:lpstr>
      <vt:lpstr>PowerPoint Presentation</vt:lpstr>
      <vt:lpstr>Conflict Resolution</vt:lpstr>
      <vt:lpstr>SFA Checklist</vt:lpstr>
      <vt:lpstr>SFA Checklist (continued)</vt:lpstr>
      <vt:lpstr>PowerPoint Presentation</vt:lpstr>
      <vt:lpstr>Non-discrimination Statement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Rights &amp; Special Diets</dc:title>
  <dc:creator>Derek Vidinha</dc:creator>
  <cp:lastModifiedBy>Chelsey Yoneda</cp:lastModifiedBy>
  <cp:revision>108</cp:revision>
  <cp:lastPrinted>2018-06-22T01:28:14Z</cp:lastPrinted>
  <dcterms:created xsi:type="dcterms:W3CDTF">2018-06-06T02:12:51Z</dcterms:created>
  <dcterms:modified xsi:type="dcterms:W3CDTF">2018-10-31T23:10:44Z</dcterms:modified>
</cp:coreProperties>
</file>