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handoutMasterIdLst>
    <p:handoutMasterId r:id="rId41"/>
  </p:handoutMasterIdLst>
  <p:sldIdLst>
    <p:sldId id="256" r:id="rId2"/>
    <p:sldId id="257" r:id="rId3"/>
    <p:sldId id="260" r:id="rId4"/>
    <p:sldId id="258" r:id="rId5"/>
    <p:sldId id="259" r:id="rId6"/>
    <p:sldId id="261" r:id="rId7"/>
    <p:sldId id="290" r:id="rId8"/>
    <p:sldId id="262" r:id="rId9"/>
    <p:sldId id="263" r:id="rId10"/>
    <p:sldId id="298" r:id="rId11"/>
    <p:sldId id="265" r:id="rId12"/>
    <p:sldId id="278" r:id="rId13"/>
    <p:sldId id="303" r:id="rId14"/>
    <p:sldId id="292" r:id="rId15"/>
    <p:sldId id="266" r:id="rId16"/>
    <p:sldId id="295" r:id="rId17"/>
    <p:sldId id="293" r:id="rId18"/>
    <p:sldId id="269" r:id="rId19"/>
    <p:sldId id="294" r:id="rId20"/>
    <p:sldId id="272" r:id="rId21"/>
    <p:sldId id="273" r:id="rId22"/>
    <p:sldId id="291" r:id="rId23"/>
    <p:sldId id="301" r:id="rId24"/>
    <p:sldId id="274" r:id="rId25"/>
    <p:sldId id="276" r:id="rId26"/>
    <p:sldId id="277" r:id="rId27"/>
    <p:sldId id="288" r:id="rId28"/>
    <p:sldId id="279" r:id="rId29"/>
    <p:sldId id="302" r:id="rId30"/>
    <p:sldId id="280" r:id="rId31"/>
    <p:sldId id="281" r:id="rId32"/>
    <p:sldId id="300" r:id="rId33"/>
    <p:sldId id="296" r:id="rId34"/>
    <p:sldId id="297" r:id="rId35"/>
    <p:sldId id="284" r:id="rId36"/>
    <p:sldId id="299" r:id="rId37"/>
    <p:sldId id="304" r:id="rId38"/>
    <p:sldId id="305" r:id="rId3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4571" autoAdjust="0"/>
  </p:normalViewPr>
  <p:slideViewPr>
    <p:cSldViewPr snapToGrid="0">
      <p:cViewPr>
        <p:scale>
          <a:sx n="100" d="100"/>
          <a:sy n="100" d="100"/>
        </p:scale>
        <p:origin x="-744"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5B62399-95D8-4C0B-AFE9-F7E5C1E2F351}" type="datetimeFigureOut">
              <a:rPr lang="en-US" smtClean="0"/>
              <a:t>6/25/2018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3045099-6986-4C84-8F0E-EC38F1A78768}" type="slidenum">
              <a:rPr lang="en-US" smtClean="0"/>
              <a:t>‹#›</a:t>
            </a:fld>
            <a:endParaRPr lang="en-US"/>
          </a:p>
        </p:txBody>
      </p:sp>
    </p:spTree>
    <p:extLst>
      <p:ext uri="{BB962C8B-B14F-4D97-AF65-F5344CB8AC3E}">
        <p14:creationId xmlns:p14="http://schemas.microsoft.com/office/powerpoint/2010/main" val="291200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7BA0766-263A-4359-BA62-848F037409F9}" type="datetimeFigureOut">
              <a:rPr lang="en-US" smtClean="0"/>
              <a:t>6/25/2018</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26DCF7A-91FC-4DC5-B48B-FD366F45DE58}" type="slidenum">
              <a:rPr lang="en-US" smtClean="0"/>
              <a:t>‹#›</a:t>
            </a:fld>
            <a:endParaRPr lang="en-US"/>
          </a:p>
        </p:txBody>
      </p:sp>
    </p:spTree>
    <p:extLst>
      <p:ext uri="{BB962C8B-B14F-4D97-AF65-F5344CB8AC3E}">
        <p14:creationId xmlns:p14="http://schemas.microsoft.com/office/powerpoint/2010/main" val="294570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for</a:t>
            </a:r>
            <a:r>
              <a:rPr lang="en-US" baseline="0" dirty="0" smtClean="0"/>
              <a:t> this presentation:</a:t>
            </a:r>
            <a:endParaRPr lang="en-US" dirty="0" smtClean="0"/>
          </a:p>
          <a:p>
            <a:r>
              <a:rPr lang="en-US" dirty="0" smtClean="0"/>
              <a:t>-Familiarize</a:t>
            </a:r>
            <a:r>
              <a:rPr lang="en-US" baseline="0" dirty="0" smtClean="0"/>
              <a:t> </a:t>
            </a:r>
            <a:r>
              <a:rPr lang="en-US" baseline="0" dirty="0" smtClean="0"/>
              <a:t>with some of the Federal </a:t>
            </a:r>
            <a:r>
              <a:rPr lang="en-US" baseline="0" dirty="0" err="1" smtClean="0"/>
              <a:t>regs</a:t>
            </a:r>
            <a:r>
              <a:rPr lang="en-US" baseline="0" dirty="0" smtClean="0"/>
              <a:t> that form the basis for how we accommodate disabilities for school meals</a:t>
            </a:r>
          </a:p>
          <a:p>
            <a:r>
              <a:rPr lang="en-US" baseline="0" dirty="0" smtClean="0"/>
              <a:t>-Understand </a:t>
            </a:r>
            <a:r>
              <a:rPr lang="en-US" baseline="0" dirty="0" smtClean="0"/>
              <a:t>requirements for the medical statement</a:t>
            </a:r>
          </a:p>
          <a:p>
            <a:r>
              <a:rPr lang="en-US" baseline="0" dirty="0" smtClean="0"/>
              <a:t>-Discuss </a:t>
            </a:r>
            <a:r>
              <a:rPr lang="en-US" baseline="0" dirty="0" smtClean="0"/>
              <a:t>reasonable meal modifications for students with special dietary </a:t>
            </a:r>
            <a:r>
              <a:rPr lang="en-US" baseline="0" dirty="0" smtClean="0"/>
              <a:t>needs</a:t>
            </a:r>
            <a:endParaRPr lang="en-US" baseline="0" dirty="0" smtClean="0"/>
          </a:p>
          <a:p>
            <a:r>
              <a:rPr lang="en-US" baseline="0" dirty="0" smtClean="0"/>
              <a:t>-Understand </a:t>
            </a:r>
            <a:r>
              <a:rPr lang="en-US" baseline="0" dirty="0" smtClean="0"/>
              <a:t>the role you, the SFA, has in accommodating these needs and in meeting Fed </a:t>
            </a:r>
            <a:r>
              <a:rPr lang="en-US" baseline="0" dirty="0" smtClean="0"/>
              <a:t>regulations and</a:t>
            </a:r>
          </a:p>
          <a:p>
            <a:r>
              <a:rPr lang="en-US" baseline="0" dirty="0" smtClean="0"/>
              <a:t>-Understand the participant’s right to procedural safeguards and to file complaint</a:t>
            </a:r>
            <a:endParaRPr lang="en-US" baseline="0"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2</a:t>
            </a:fld>
            <a:endParaRPr lang="en-US"/>
          </a:p>
        </p:txBody>
      </p:sp>
    </p:spTree>
    <p:extLst>
      <p:ext uri="{BB962C8B-B14F-4D97-AF65-F5344CB8AC3E}">
        <p14:creationId xmlns:p14="http://schemas.microsoft.com/office/powerpoint/2010/main" val="348149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Collaboration </a:t>
            </a:r>
            <a:r>
              <a:rPr lang="en-US" altLang="en-US" dirty="0" smtClean="0"/>
              <a:t>with the student’s family is</a:t>
            </a:r>
            <a:r>
              <a:rPr lang="en-US" altLang="en-US" baseline="0" dirty="0" smtClean="0"/>
              <a:t> </a:t>
            </a:r>
            <a:r>
              <a:rPr lang="en-US" altLang="en-US" baseline="0" dirty="0" smtClean="0"/>
              <a:t>important, especially when the medical statement is unclear</a:t>
            </a:r>
            <a:endParaRPr lang="en-US" altLang="en-US" baseline="0" dirty="0" smtClean="0"/>
          </a:p>
          <a:p>
            <a:pPr eaLnBrk="1" hangingPunct="1">
              <a:spcBef>
                <a:spcPct val="0"/>
              </a:spcBef>
            </a:pPr>
            <a:endParaRPr lang="en-US" altLang="en-US" baseline="0" dirty="0" smtClean="0"/>
          </a:p>
          <a:p>
            <a:pPr eaLnBrk="1" hangingPunct="1">
              <a:spcBef>
                <a:spcPct val="0"/>
              </a:spcBef>
            </a:pPr>
            <a:r>
              <a:rPr lang="en-US" altLang="en-US" baseline="0" dirty="0" smtClean="0"/>
              <a:t>An example of an unclear medical statement could be: child </a:t>
            </a:r>
            <a:r>
              <a:rPr lang="en-US" altLang="en-US" baseline="0" dirty="0" smtClean="0"/>
              <a:t>is allergic to nuts. You may want to gain clarification on: what type of nut? How severe? Does the student need to be assigned to a designated seat in the cafeteria?</a:t>
            </a:r>
          </a:p>
          <a:p>
            <a:pPr eaLnBrk="1" hangingPunct="1">
              <a:spcBef>
                <a:spcPct val="0"/>
              </a:spcBef>
            </a:pPr>
            <a:endParaRPr lang="en-US" altLang="en-US" baseline="0" dirty="0" smtClean="0"/>
          </a:p>
          <a:p>
            <a:pPr eaLnBrk="1" hangingPunct="1">
              <a:spcBef>
                <a:spcPct val="0"/>
              </a:spcBef>
            </a:pPr>
            <a:r>
              <a:rPr lang="en-US" altLang="en-US" baseline="0" dirty="0" smtClean="0"/>
              <a:t>Immediately </a:t>
            </a:r>
            <a:r>
              <a:rPr lang="en-US" altLang="en-US" baseline="0" dirty="0" smtClean="0"/>
              <a:t>contact the family for guidance and request an amended medical statement</a:t>
            </a:r>
          </a:p>
          <a:p>
            <a:pPr eaLnBrk="1" hangingPunct="1">
              <a:spcBef>
                <a:spcPct val="0"/>
              </a:spcBef>
            </a:pPr>
            <a:endParaRPr lang="en-US" altLang="en-US" baseline="0" dirty="0" smtClean="0"/>
          </a:p>
          <a:p>
            <a:pPr eaLnBrk="1" hangingPunct="1">
              <a:spcBef>
                <a:spcPct val="0"/>
              </a:spcBef>
            </a:pPr>
            <a:r>
              <a:rPr lang="en-US" altLang="en-US" baseline="0" dirty="0" smtClean="0"/>
              <a:t>Waiting </a:t>
            </a:r>
            <a:r>
              <a:rPr lang="en-US" altLang="en-US" baseline="0" dirty="0" smtClean="0"/>
              <a:t>on clarification is not an acceptable excuse to delay the special diet: could be construed as </a:t>
            </a:r>
            <a:r>
              <a:rPr lang="en-US" altLang="en-US" baseline="0" dirty="0" smtClean="0"/>
              <a:t>discrimination (delayed services), </a:t>
            </a:r>
            <a:r>
              <a:rPr lang="en-US" altLang="en-US" baseline="0" dirty="0" smtClean="0"/>
              <a:t>and may have serious implications for the </a:t>
            </a:r>
            <a:r>
              <a:rPr lang="en-US" altLang="en-US" baseline="0" dirty="0" smtClean="0"/>
              <a:t>child’s health and well-being.</a:t>
            </a:r>
            <a:endParaRPr lang="en-US" altLang="en-US" baseline="0" dirty="0" smtClean="0"/>
          </a:p>
          <a:p>
            <a:pPr eaLnBrk="1" hangingPunct="1">
              <a:spcBef>
                <a:spcPct val="0"/>
              </a:spcBef>
            </a:pPr>
            <a:r>
              <a:rPr lang="en-US" altLang="en-US" baseline="0" dirty="0" smtClean="0"/>
              <a:t>-provide the meal modification anyway, and follow the parts of the medical statement that are clear to the greatest extent possible</a:t>
            </a:r>
          </a:p>
          <a:p>
            <a:pPr eaLnBrk="1" hangingPunct="1">
              <a:spcBef>
                <a:spcPct val="0"/>
              </a:spcBef>
            </a:pPr>
            <a:endParaRPr lang="en-US" altLang="en-US" dirty="0" smtClean="0"/>
          </a:p>
          <a:p>
            <a:pPr eaLnBrk="1" hangingPunct="1">
              <a:spcBef>
                <a:spcPct val="0"/>
              </a:spcBef>
            </a:pPr>
            <a:r>
              <a:rPr lang="en-US" altLang="en-US" dirty="0" smtClean="0"/>
              <a:t>Document </a:t>
            </a:r>
            <a:r>
              <a:rPr lang="en-US" altLang="en-US" dirty="0" smtClean="0"/>
              <a:t>all </a:t>
            </a:r>
            <a:r>
              <a:rPr lang="en-US" altLang="en-US" dirty="0" smtClean="0"/>
              <a:t>communication, including verbal communication</a:t>
            </a:r>
            <a:endParaRPr lang="en-US" altLang="en-US" dirty="0" smtClean="0"/>
          </a:p>
          <a:p>
            <a:pPr eaLnBrk="1" hangingPunct="1">
              <a:spcBef>
                <a:spcPct val="0"/>
              </a:spcBef>
            </a:pPr>
            <a:r>
              <a:rPr lang="en-US" altLang="en-US" baseline="0" dirty="0" smtClean="0"/>
              <a:t>-</a:t>
            </a:r>
            <a:r>
              <a:rPr lang="en-US" altLang="en-US" baseline="0" dirty="0" smtClean="0"/>
              <a:t>Keep documentation on file</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 </a:t>
            </a:r>
            <a:r>
              <a:rPr lang="en-US" altLang="en-US" dirty="0" smtClean="0"/>
              <a:t>primary goal is to feed a special needs child as soon and safely as possible,</a:t>
            </a:r>
            <a:r>
              <a:rPr lang="en-US" altLang="en-US" baseline="0" dirty="0" smtClean="0"/>
              <a:t> but maintaining good documentation also protects your </a:t>
            </a:r>
            <a:r>
              <a:rPr lang="en-US" altLang="en-US" baseline="0" dirty="0" smtClean="0"/>
              <a:t>SFA from complaints and miscommunication.</a:t>
            </a:r>
            <a:endParaRPr lang="en-US" altLang="en-US" baseline="0" dirty="0" smtClean="0"/>
          </a:p>
          <a:p>
            <a:pPr eaLnBrk="1" hangingPunct="1">
              <a:spcBef>
                <a:spcPct val="0"/>
              </a:spcBef>
            </a:pPr>
            <a:endParaRPr lang="en-US" altLang="en-US" dirty="0" smtClean="0"/>
          </a:p>
          <a:p>
            <a:pPr eaLnBrk="1" hangingPunct="1">
              <a:spcBef>
                <a:spcPct val="0"/>
              </a:spcBef>
            </a:pPr>
            <a:r>
              <a:rPr lang="en-US" altLang="en-US" dirty="0" smtClean="0"/>
              <a:t>Even </a:t>
            </a:r>
            <a:r>
              <a:rPr lang="en-US" altLang="en-US" dirty="0" smtClean="0"/>
              <a:t>after receiving the updated medical statement, I recommend documenting any communication with the parent that includes important information regarding the special meals.</a:t>
            </a:r>
          </a:p>
          <a:p>
            <a:pPr eaLnBrk="1" hangingPunct="1">
              <a:spcBef>
                <a:spcPct val="0"/>
              </a:spcBef>
            </a:pPr>
            <a:endParaRPr lang="en-US" altLang="en-US" dirty="0" smtClean="0"/>
          </a:p>
          <a:p>
            <a:pPr eaLnBrk="1" hangingPunct="1">
              <a:spcBef>
                <a:spcPct val="0"/>
              </a:spcBef>
            </a:pPr>
            <a:r>
              <a:rPr lang="en-US" altLang="en-US" dirty="0" smtClean="0"/>
              <a:t>Since</a:t>
            </a:r>
            <a:r>
              <a:rPr lang="en-US" altLang="en-US" baseline="0" dirty="0" smtClean="0"/>
              <a:t> </a:t>
            </a:r>
            <a:r>
              <a:rPr lang="en-US" altLang="en-US" baseline="0" dirty="0" smtClean="0"/>
              <a:t>we’re talking about documentation, this is the perfect segue into…</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11</a:t>
            </a:fld>
            <a:endParaRPr lang="en-US"/>
          </a:p>
        </p:txBody>
      </p:sp>
    </p:spTree>
    <p:extLst>
      <p:ext uri="{BB962C8B-B14F-4D97-AF65-F5344CB8AC3E}">
        <p14:creationId xmlns:p14="http://schemas.microsoft.com/office/powerpoint/2010/main" val="197531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a:t>
            </a:r>
            <a:r>
              <a:rPr lang="en-US" altLang="en-US" baseline="0" dirty="0" smtClean="0"/>
              <a:t> is not required that SFAs obtain medical statements on a regular </a:t>
            </a:r>
            <a:r>
              <a:rPr lang="en-US" altLang="en-US" baseline="0" dirty="0" smtClean="0"/>
              <a:t>basis</a:t>
            </a:r>
          </a:p>
          <a:p>
            <a:endParaRPr lang="en-US" altLang="en-US" baseline="0" dirty="0" smtClean="0"/>
          </a:p>
          <a:p>
            <a:r>
              <a:rPr lang="en-US" altLang="en-US" baseline="0" dirty="0" smtClean="0"/>
              <a:t>However, when an SFA receives updated medical information, the statement on file MUST reflect the student’s current dietary needs</a:t>
            </a:r>
            <a:endParaRPr lang="en-US" altLang="en-US" dirty="0" smtClean="0"/>
          </a:p>
          <a:p>
            <a:r>
              <a:rPr lang="en-US" altLang="en-US" dirty="0" smtClean="0"/>
              <a:t>-No need to request a new statement unless you feel it’s necessary </a:t>
            </a:r>
            <a:r>
              <a:rPr lang="en-US" altLang="en-US" dirty="0" smtClean="0"/>
              <a:t>to</a:t>
            </a:r>
            <a:r>
              <a:rPr lang="en-US" altLang="en-US" baseline="0" dirty="0" smtClean="0"/>
              <a:t> an updated version</a:t>
            </a:r>
          </a:p>
          <a:p>
            <a:pPr defTabSz="933237">
              <a:defRPr/>
            </a:pPr>
            <a:endParaRPr lang="en-US" altLang="en-US" dirty="0" smtClean="0"/>
          </a:p>
          <a:p>
            <a:pPr defTabSz="933237">
              <a:defRPr/>
            </a:pPr>
            <a:r>
              <a:rPr lang="en-US" altLang="en-US" dirty="0" smtClean="0"/>
              <a:t>SFAs </a:t>
            </a:r>
            <a:r>
              <a:rPr lang="en-US" altLang="en-US" dirty="0" smtClean="0"/>
              <a:t>may require updates as necessary to meet their responsibilities, but </a:t>
            </a:r>
            <a:r>
              <a:rPr lang="en-US" altLang="en-US" dirty="0" smtClean="0"/>
              <a:t>please</a:t>
            </a:r>
            <a:r>
              <a:rPr lang="en-US" altLang="en-US" baseline="0" dirty="0" smtClean="0"/>
              <a:t> be</a:t>
            </a:r>
            <a:r>
              <a:rPr lang="en-US" altLang="en-US" dirty="0" smtClean="0"/>
              <a:t> considerate of </a:t>
            </a:r>
            <a:r>
              <a:rPr lang="en-US" altLang="en-US" dirty="0" smtClean="0"/>
              <a:t>the burden </a:t>
            </a:r>
            <a:r>
              <a:rPr lang="en-US" altLang="en-US" dirty="0" smtClean="0"/>
              <a:t>it  </a:t>
            </a:r>
            <a:r>
              <a:rPr lang="en-US" altLang="en-US" dirty="0" smtClean="0"/>
              <a:t>could create for </a:t>
            </a:r>
            <a:r>
              <a:rPr lang="en-US" altLang="en-US" dirty="0" smtClean="0"/>
              <a:t>parents/guardians.</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12</a:t>
            </a:fld>
            <a:endParaRPr lang="en-US"/>
          </a:p>
        </p:txBody>
      </p:sp>
    </p:spTree>
    <p:extLst>
      <p:ext uri="{BB962C8B-B14F-4D97-AF65-F5344CB8AC3E}">
        <p14:creationId xmlns:p14="http://schemas.microsoft.com/office/powerpoint/2010/main" val="356014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13</a:t>
            </a:fld>
            <a:endParaRPr lang="en-US"/>
          </a:p>
        </p:txBody>
      </p:sp>
    </p:spTree>
    <p:extLst>
      <p:ext uri="{BB962C8B-B14F-4D97-AF65-F5344CB8AC3E}">
        <p14:creationId xmlns:p14="http://schemas.microsoft.com/office/powerpoint/2010/main" val="76700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Maintaining</a:t>
            </a:r>
            <a:r>
              <a:rPr lang="en-US" baseline="0" dirty="0" smtClean="0"/>
              <a:t> records isn’t just a </a:t>
            </a:r>
            <a:r>
              <a:rPr lang="en-US" baseline="0" dirty="0" smtClean="0"/>
              <a:t>recommendation, </a:t>
            </a:r>
            <a:r>
              <a:rPr lang="en-US" baseline="0" dirty="0" smtClean="0"/>
              <a:t>but it’s something that will be reviewed during an AR because it may have </a:t>
            </a:r>
            <a:r>
              <a:rPr lang="en-US" baseline="0" dirty="0" smtClean="0"/>
              <a:t>affect your </a:t>
            </a:r>
            <a:r>
              <a:rPr lang="en-US" baseline="0" dirty="0" smtClean="0"/>
              <a:t>reimbursement</a:t>
            </a:r>
            <a:endParaRPr lang="en-US" dirty="0" smtClean="0"/>
          </a:p>
          <a:p>
            <a:endParaRPr lang="en-US" dirty="0" smtClean="0"/>
          </a:p>
          <a:p>
            <a:r>
              <a:rPr lang="en-US" dirty="0" smtClean="0"/>
              <a:t>SFAs </a:t>
            </a:r>
            <a:r>
              <a:rPr lang="en-US" dirty="0" smtClean="0"/>
              <a:t>must retain copies of medical statements when making modifications outside of the regular meal pattern in order to receive reimbursement</a:t>
            </a:r>
          </a:p>
          <a:p>
            <a:endParaRPr lang="en-US" dirty="0" smtClean="0"/>
          </a:p>
          <a:p>
            <a:r>
              <a:rPr lang="en-US" dirty="0" smtClean="0"/>
              <a:t>The SFA</a:t>
            </a:r>
            <a:r>
              <a:rPr lang="en-US" baseline="0" dirty="0" smtClean="0"/>
              <a:t> must employ a m</a:t>
            </a:r>
            <a:r>
              <a:rPr lang="en-US" dirty="0" smtClean="0"/>
              <a:t>ethod </a:t>
            </a:r>
            <a:r>
              <a:rPr lang="en-US" dirty="0" smtClean="0"/>
              <a:t>of recordkeeping </a:t>
            </a:r>
            <a:r>
              <a:rPr lang="en-US" dirty="0" smtClean="0"/>
              <a:t>that</a:t>
            </a:r>
            <a:r>
              <a:rPr lang="en-US" baseline="0" dirty="0" smtClean="0"/>
              <a:t> permits the State Agency to review it.</a:t>
            </a:r>
            <a:endParaRPr lang="en-US" baseline="0" dirty="0" smtClean="0"/>
          </a:p>
          <a:p>
            <a:endParaRPr lang="en-US" baseline="0" dirty="0" smtClean="0"/>
          </a:p>
          <a:p>
            <a:r>
              <a:rPr lang="en-US" baseline="0" dirty="0" smtClean="0"/>
              <a:t>Although </a:t>
            </a:r>
            <a:r>
              <a:rPr lang="en-US" baseline="0" dirty="0" smtClean="0"/>
              <a:t>it is not required, we strongly recommend that you maintain documentation of the child’s disability even when a medical statement was not required (i.e. the meal modification was still within the meal pattern)</a:t>
            </a:r>
          </a:p>
          <a:p>
            <a:r>
              <a:rPr lang="en-US" baseline="0" dirty="0" smtClean="0"/>
              <a:t>-Again, </a:t>
            </a:r>
            <a:r>
              <a:rPr lang="en-US" baseline="0" dirty="0" smtClean="0"/>
              <a:t>this protects the child and the SFA. Ensures everyone is on the same page that a child has some kind of adversity to food.</a:t>
            </a:r>
            <a:endParaRPr lang="en-US" baseline="0" dirty="0" smtClean="0"/>
          </a:p>
          <a:p>
            <a:endParaRPr lang="en-US" baseline="0" dirty="0" smtClean="0"/>
          </a:p>
          <a:p>
            <a:r>
              <a:rPr lang="en-US" baseline="0" dirty="0" smtClean="0"/>
              <a:t>Of course, </a:t>
            </a:r>
            <a:r>
              <a:rPr lang="en-US" baseline="0" dirty="0" smtClean="0"/>
              <a:t>maintain confidentiality when documenting and maintaining files (especially since these are medical-related records</a:t>
            </a:r>
            <a:r>
              <a:rPr lang="en-US" baseline="0" dirty="0" smtClean="0"/>
              <a:t>)</a:t>
            </a:r>
          </a:p>
          <a:p>
            <a:endParaRPr lang="en-US" baseline="0" dirty="0" smtClean="0"/>
          </a:p>
          <a:p>
            <a:r>
              <a:rPr lang="en-US" baseline="0" dirty="0" smtClean="0"/>
              <a:t>The SFA </a:t>
            </a:r>
            <a:r>
              <a:rPr lang="en-US" baseline="0" dirty="0" smtClean="0"/>
              <a:t>may NOT request medical charts/records related to the child’s disability</a:t>
            </a:r>
          </a:p>
          <a:p>
            <a:r>
              <a:rPr lang="en-US" baseline="0" dirty="0" smtClean="0"/>
              <a:t>-your main concern is obtaining the medical statement to receive Federal reimbursement for the modified </a:t>
            </a:r>
            <a:r>
              <a:rPr lang="en-US" baseline="0" dirty="0" smtClean="0"/>
              <a:t>meal, not doing  a medical assessment</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14</a:t>
            </a:fld>
            <a:endParaRPr lang="en-US"/>
          </a:p>
        </p:txBody>
      </p:sp>
    </p:spTree>
    <p:extLst>
      <p:ext uri="{BB962C8B-B14F-4D97-AF65-F5344CB8AC3E}">
        <p14:creationId xmlns:p14="http://schemas.microsoft.com/office/powerpoint/2010/main" val="45912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 meal modification involves</a:t>
            </a:r>
            <a:r>
              <a:rPr lang="en-US" altLang="en-US" baseline="0" dirty="0" smtClean="0"/>
              <a:t> any type of change or alteration to accommodate a disability</a:t>
            </a:r>
          </a:p>
          <a:p>
            <a:pPr eaLnBrk="1" hangingPunct="1">
              <a:spcBef>
                <a:spcPct val="0"/>
              </a:spcBef>
            </a:pPr>
            <a:endParaRPr lang="en-US" altLang="en-US" baseline="0" dirty="0" smtClean="0"/>
          </a:p>
          <a:p>
            <a:pPr eaLnBrk="1" hangingPunct="1">
              <a:spcBef>
                <a:spcPct val="0"/>
              </a:spcBef>
            </a:pPr>
            <a:r>
              <a:rPr lang="en-US" altLang="en-US" baseline="0" dirty="0" smtClean="0"/>
              <a:t>We’ll review some different meal modification examples here and in the next few slides</a:t>
            </a:r>
            <a:endParaRPr lang="en-US" altLang="en-US" dirty="0" smtClean="0"/>
          </a:p>
          <a:p>
            <a:pPr defTabSz="933237">
              <a:spcBef>
                <a:spcPct val="0"/>
              </a:spcBef>
              <a:defRPr/>
            </a:pPr>
            <a:endParaRPr lang="en-US" altLang="en-US" baseline="0" dirty="0" smtClean="0"/>
          </a:p>
          <a:p>
            <a:pPr defTabSz="933237">
              <a:spcBef>
                <a:spcPct val="0"/>
              </a:spcBef>
              <a:defRPr/>
            </a:pPr>
            <a:r>
              <a:rPr lang="en-US" altLang="en-US" baseline="0" dirty="0" smtClean="0"/>
              <a:t>First of all, requests for a meal </a:t>
            </a:r>
            <a:r>
              <a:rPr lang="en-US" altLang="en-US" baseline="0" dirty="0" err="1" smtClean="0"/>
              <a:t>modificaiton</a:t>
            </a:r>
            <a:r>
              <a:rPr lang="en-US" altLang="en-US" baseline="0" dirty="0" smtClean="0"/>
              <a:t> should reviewed </a:t>
            </a:r>
            <a:r>
              <a:rPr lang="en-US" altLang="en-US" baseline="0" dirty="0" smtClean="0"/>
              <a:t>on a case-by-case basis: every student is different</a:t>
            </a:r>
            <a:r>
              <a:rPr lang="en-US" altLang="en-US" baseline="0" dirty="0" smtClean="0"/>
              <a:t>, and there is </a:t>
            </a:r>
            <a:r>
              <a:rPr lang="en-US" altLang="en-US" baseline="0" dirty="0" smtClean="0"/>
              <a:t>no “cookie cutter” solution</a:t>
            </a:r>
          </a:p>
          <a:p>
            <a:pPr defTabSz="933237">
              <a:spcBef>
                <a:spcPct val="0"/>
              </a:spcBef>
              <a:defRPr/>
            </a:pPr>
            <a:r>
              <a:rPr lang="en-US" altLang="en-US" baseline="0" dirty="0" smtClean="0"/>
              <a:t>-For example, one </a:t>
            </a:r>
            <a:r>
              <a:rPr lang="en-US" altLang="en-US" baseline="0" dirty="0" smtClean="0"/>
              <a:t>such factor that you’d review on a case-by-case basis would be the age and maturity of the child</a:t>
            </a:r>
          </a:p>
          <a:p>
            <a:pPr defTabSz="933237">
              <a:spcBef>
                <a:spcPct val="0"/>
              </a:spcBef>
              <a:defRPr/>
            </a:pPr>
            <a:r>
              <a:rPr lang="en-US" altLang="en-US" baseline="0" dirty="0" smtClean="0"/>
              <a:t>-Younger children may need more assistance w/selecting and eating their meals</a:t>
            </a:r>
          </a:p>
          <a:p>
            <a:pPr defTabSz="933237">
              <a:spcBef>
                <a:spcPct val="0"/>
              </a:spcBef>
              <a:defRPr/>
            </a:pPr>
            <a:r>
              <a:rPr lang="en-US" altLang="en-US" baseline="0" dirty="0" smtClean="0"/>
              <a:t>-Older children may be able to take greater level of responsibility for their dietary decisions</a:t>
            </a:r>
          </a:p>
          <a:p>
            <a:pPr eaLnBrk="1" hangingPunct="1">
              <a:spcBef>
                <a:spcPct val="0"/>
              </a:spcBef>
            </a:pPr>
            <a:endParaRPr lang="en-US" altLang="en-US" baseline="0" dirty="0" smtClean="0"/>
          </a:p>
          <a:p>
            <a:pPr eaLnBrk="1" hangingPunct="1">
              <a:spcBef>
                <a:spcPct val="0"/>
              </a:spcBef>
            </a:pPr>
            <a:r>
              <a:rPr lang="en-US" altLang="en-US" baseline="0" dirty="0" smtClean="0"/>
              <a:t>The </a:t>
            </a:r>
            <a:r>
              <a:rPr lang="en-US" altLang="en-US" baseline="0" dirty="0" smtClean="0"/>
              <a:t>SFA doesn’t have to honor specific requests, but must at least offer a reasonable modification to accommodate the disability</a:t>
            </a:r>
          </a:p>
          <a:p>
            <a:pPr defTabSz="933237">
              <a:spcBef>
                <a:spcPct val="0"/>
              </a:spcBef>
              <a:defRPr/>
            </a:pPr>
            <a:r>
              <a:rPr lang="en-US" altLang="en-US" baseline="0" dirty="0" smtClean="0"/>
              <a:t>-For example, </a:t>
            </a:r>
            <a:r>
              <a:rPr lang="en-US" altLang="en-US" baseline="0" dirty="0" smtClean="0"/>
              <a:t>if a child is allergic to </a:t>
            </a:r>
            <a:r>
              <a:rPr lang="en-US" altLang="en-US" baseline="0" dirty="0" smtClean="0"/>
              <a:t>one ingredient </a:t>
            </a:r>
            <a:r>
              <a:rPr lang="en-US" altLang="en-US" baseline="0" dirty="0" smtClean="0"/>
              <a:t>that is in a specific brand name, the SFA may provide a generic brand instead as long as it doesn’t contain the specific </a:t>
            </a:r>
            <a:r>
              <a:rPr lang="en-US" altLang="en-US" baseline="0" dirty="0" smtClean="0"/>
              <a:t>allergen</a:t>
            </a:r>
          </a:p>
          <a:p>
            <a:pPr defTabSz="933237">
              <a:spcBef>
                <a:spcPct val="0"/>
              </a:spcBef>
              <a:defRPr/>
            </a:pPr>
            <a:r>
              <a:rPr lang="en-US" altLang="en-US" baseline="0" dirty="0" smtClean="0"/>
              <a:t>-Another example could be if </a:t>
            </a:r>
            <a:r>
              <a:rPr lang="en-US" altLang="en-US" baseline="0" dirty="0" smtClean="0"/>
              <a:t>a child is allergic </a:t>
            </a:r>
            <a:r>
              <a:rPr lang="en-US" altLang="en-US" baseline="0" dirty="0" smtClean="0"/>
              <a:t>to a specific fruit such as </a:t>
            </a:r>
            <a:r>
              <a:rPr lang="en-US" altLang="en-US" baseline="0" dirty="0" smtClean="0"/>
              <a:t>pineapple, you can offer a different fruit instead. </a:t>
            </a:r>
            <a:endParaRPr lang="en-US" altLang="en-US" baseline="0" dirty="0" smtClean="0"/>
          </a:p>
          <a:p>
            <a:pPr defTabSz="933237">
              <a:spcBef>
                <a:spcPct val="0"/>
              </a:spcBef>
              <a:defRPr/>
            </a:pPr>
            <a:r>
              <a:rPr lang="en-US" altLang="en-US" baseline="0" dirty="0" smtClean="0"/>
              <a:t>-If </a:t>
            </a:r>
            <a:r>
              <a:rPr lang="en-US" altLang="en-US" baseline="0" dirty="0" smtClean="0"/>
              <a:t>it’s a vegetable, though, should sub it with a safe vegetable within the same </a:t>
            </a:r>
            <a:r>
              <a:rPr lang="en-US" altLang="en-US" baseline="0" dirty="0" smtClean="0"/>
              <a:t>subcategory.</a:t>
            </a:r>
            <a:endParaRPr lang="en-US" altLang="en-US" baseline="0"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15</a:t>
            </a:fld>
            <a:endParaRPr lang="en-US"/>
          </a:p>
        </p:txBody>
      </p:sp>
    </p:spTree>
    <p:extLst>
      <p:ext uri="{BB962C8B-B14F-4D97-AF65-F5344CB8AC3E}">
        <p14:creationId xmlns:p14="http://schemas.microsoft.com/office/powerpoint/2010/main" val="265215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Regs</a:t>
            </a:r>
            <a:r>
              <a:rPr lang="en-US" dirty="0" smtClean="0"/>
              <a:t> state that children who receive Program</a:t>
            </a:r>
            <a:r>
              <a:rPr lang="en-US" baseline="0" dirty="0" smtClean="0"/>
              <a:t> benefits (such as NSLP), “should </a:t>
            </a:r>
            <a:r>
              <a:rPr lang="en-US" baseline="0" dirty="0" smtClean="0"/>
              <a:t>be provided in the most integrated setting appropriate to the person’s needs”</a:t>
            </a:r>
          </a:p>
          <a:p>
            <a:endParaRPr lang="en-US" baseline="0" dirty="0" smtClean="0"/>
          </a:p>
          <a:p>
            <a:r>
              <a:rPr lang="en-US" baseline="0" dirty="0" smtClean="0"/>
              <a:t>The </a:t>
            </a:r>
            <a:r>
              <a:rPr lang="en-US" baseline="0" dirty="0" smtClean="0"/>
              <a:t>school must ensure that children with disabilities are able to participate along with children without disabilities to the maximum extent appropriate</a:t>
            </a:r>
          </a:p>
          <a:p>
            <a:endParaRPr lang="en-US" baseline="0" dirty="0" smtClean="0"/>
          </a:p>
          <a:p>
            <a:r>
              <a:rPr lang="en-US" baseline="0" dirty="0" smtClean="0"/>
              <a:t>The </a:t>
            </a:r>
            <a:r>
              <a:rPr lang="en-US" baseline="0" dirty="0" smtClean="0"/>
              <a:t>school can NOT segregate children with disabilities on the basis of </a:t>
            </a:r>
            <a:r>
              <a:rPr lang="en-US" baseline="0" dirty="0" smtClean="0"/>
              <a:t>convenience</a:t>
            </a:r>
          </a:p>
          <a:p>
            <a:endParaRPr lang="en-US" baseline="0" dirty="0" smtClean="0"/>
          </a:p>
          <a:p>
            <a:r>
              <a:rPr lang="en-US" baseline="0" dirty="0" smtClean="0"/>
              <a:t>And </a:t>
            </a:r>
            <a:r>
              <a:rPr lang="en-US" baseline="0" dirty="0" smtClean="0"/>
              <a:t>it is NEVER appropriate to simultaneously use a separate table to punish children for bad behavior</a:t>
            </a:r>
          </a:p>
          <a:p>
            <a:endParaRPr lang="en-US" baseline="0" dirty="0" smtClean="0"/>
          </a:p>
          <a:p>
            <a:r>
              <a:rPr lang="en-US" baseline="0" dirty="0" smtClean="0"/>
              <a:t>A </a:t>
            </a:r>
            <a:r>
              <a:rPr lang="en-US" baseline="0" dirty="0" smtClean="0"/>
              <a:t>separate table may be appropriate in unique cases such as:</a:t>
            </a:r>
          </a:p>
          <a:p>
            <a:r>
              <a:rPr lang="en-US" baseline="0" dirty="0" smtClean="0"/>
              <a:t>-The child requires extensive feeing assistance from an </a:t>
            </a:r>
            <a:r>
              <a:rPr lang="en-US" baseline="0" dirty="0" smtClean="0"/>
              <a:t>aide and </a:t>
            </a:r>
            <a:r>
              <a:rPr lang="en-US" baseline="0" dirty="0" smtClean="0"/>
              <a:t>requires more space during mealtime</a:t>
            </a:r>
          </a:p>
          <a:p>
            <a:r>
              <a:rPr lang="en-US" baseline="0" dirty="0" smtClean="0"/>
              <a:t>-The child has a severe food </a:t>
            </a:r>
            <a:r>
              <a:rPr lang="en-US" baseline="0" dirty="0" smtClean="0"/>
              <a:t>allergy </a:t>
            </a:r>
            <a:r>
              <a:rPr lang="en-US" baseline="0" dirty="0" smtClean="0"/>
              <a:t>and requires a designated table that has been cleaned according to food safety guidelines, or in an area away from the cafeteria where they can safely consume their meal without risk of cross-contamination from the allergen</a:t>
            </a:r>
          </a:p>
          <a:p>
            <a:endParaRPr lang="en-US" baseline="0" dirty="0" smtClean="0"/>
          </a:p>
          <a:p>
            <a:r>
              <a:rPr lang="en-US" baseline="0" dirty="0" smtClean="0"/>
              <a:t>Prior </a:t>
            </a:r>
            <a:r>
              <a:rPr lang="en-US" baseline="0" dirty="0" smtClean="0"/>
              <a:t>to developing special seating arrangements, collaborate with the child’s family and if reasonable, the healthcare professional who signed the medical statement, to determine if this type of seating arrangement is truly </a:t>
            </a:r>
            <a:r>
              <a:rPr lang="en-US" baseline="0" dirty="0" smtClean="0"/>
              <a:t>necessary.</a:t>
            </a:r>
            <a:endParaRPr lang="en-US" baseline="0" dirty="0" smtClean="0"/>
          </a:p>
          <a:p>
            <a:endParaRPr lang="en-US" baseline="0" dirty="0" smtClean="0"/>
          </a:p>
          <a:p>
            <a:r>
              <a:rPr lang="en-US" baseline="0" dirty="0" smtClean="0"/>
              <a:t>If special seating is used, </a:t>
            </a:r>
            <a:r>
              <a:rPr lang="en-US" baseline="0" dirty="0" smtClean="0"/>
              <a:t>other children should be permitted to join the child with the food allergy, provided they do not bring the potentially dangerous food(s) with </a:t>
            </a:r>
            <a:r>
              <a:rPr lang="en-US" baseline="0" dirty="0" smtClean="0"/>
              <a:t>them.</a:t>
            </a:r>
            <a:endParaRPr lang="en-US" baseline="0"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16</a:t>
            </a:fld>
            <a:endParaRPr lang="en-US"/>
          </a:p>
        </p:txBody>
      </p:sp>
    </p:spTree>
    <p:extLst>
      <p:ext uri="{BB962C8B-B14F-4D97-AF65-F5344CB8AC3E}">
        <p14:creationId xmlns:p14="http://schemas.microsoft.com/office/powerpoint/2010/main" val="1349965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2000" dirty="0"/>
              <a:t>Recipients may provide aides or use other methods to serve food to </a:t>
            </a:r>
            <a:r>
              <a:rPr lang="en-US" altLang="en-US" sz="2000" dirty="0" smtClean="0"/>
              <a:t>disabled students, </a:t>
            </a:r>
            <a:r>
              <a:rPr lang="en-US" altLang="en-US" sz="2000" dirty="0"/>
              <a:t>however SFAs and LEAs are responsible for the accessibility of food service areas and ensuring the provision of food service aides to assist in preparing and serving meal accommodations</a:t>
            </a:r>
            <a:r>
              <a:rPr lang="en-US" altLang="en-US" sz="2000" dirty="0" smtClean="0"/>
              <a:t>.</a:t>
            </a:r>
          </a:p>
          <a:p>
            <a:pPr eaLnBrk="1" hangingPunct="1">
              <a:spcBef>
                <a:spcPct val="0"/>
              </a:spcBef>
            </a:pPr>
            <a:endParaRPr lang="en-US" altLang="en-US" sz="2000" dirty="0"/>
          </a:p>
          <a:p>
            <a:pPr eaLnBrk="1" hangingPunct="1">
              <a:spcBef>
                <a:spcPct val="0"/>
              </a:spcBef>
            </a:pPr>
            <a:r>
              <a:rPr lang="en-US" altLang="en-US" sz="2000" dirty="0"/>
              <a:t>No additional School Meal Program is available, however additional costs for adaptive feeding equipment or aides are considered allowable costs for the nonprofit school foodservice account</a:t>
            </a:r>
          </a:p>
          <a:p>
            <a:pPr eaLnBrk="1" hangingPunct="1">
              <a:spcBef>
                <a:spcPct val="0"/>
              </a:spcBef>
            </a:pPr>
            <a:endParaRPr lang="en-US" altLang="en-US" sz="2000" dirty="0"/>
          </a:p>
        </p:txBody>
      </p:sp>
      <p:sp>
        <p:nvSpPr>
          <p:cNvPr id="4" name="Slide Number Placeholder 3"/>
          <p:cNvSpPr>
            <a:spLocks noGrp="1"/>
          </p:cNvSpPr>
          <p:nvPr>
            <p:ph type="sldNum" sz="quarter" idx="10"/>
          </p:nvPr>
        </p:nvSpPr>
        <p:spPr/>
        <p:txBody>
          <a:bodyPr/>
          <a:lstStyle/>
          <a:p>
            <a:fld id="{026DCF7A-91FC-4DC5-B48B-FD366F45DE58}" type="slidenum">
              <a:rPr lang="en-US" smtClean="0"/>
              <a:t>17</a:t>
            </a:fld>
            <a:endParaRPr lang="en-US"/>
          </a:p>
        </p:txBody>
      </p:sp>
    </p:spTree>
    <p:extLst>
      <p:ext uri="{BB962C8B-B14F-4D97-AF65-F5344CB8AC3E}">
        <p14:creationId xmlns:p14="http://schemas.microsoft.com/office/powerpoint/2010/main" val="265215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children may need to have their dietary intake tracked</a:t>
            </a:r>
          </a:p>
          <a:p>
            <a:pPr defTabSz="933237">
              <a:defRPr/>
            </a:pPr>
            <a:r>
              <a:rPr lang="en-US" altLang="en-US" dirty="0" smtClean="0"/>
              <a:t>-For</a:t>
            </a:r>
            <a:r>
              <a:rPr lang="en-US" altLang="en-US" baseline="0" dirty="0" smtClean="0"/>
              <a:t> example: d</a:t>
            </a:r>
            <a:r>
              <a:rPr lang="en-US" altLang="en-US" dirty="0" smtClean="0"/>
              <a:t>iabetes </a:t>
            </a:r>
            <a:r>
              <a:rPr lang="en-US" altLang="en-US" dirty="0"/>
              <a:t>meets the definition of “disability,” and the </a:t>
            </a:r>
            <a:r>
              <a:rPr lang="en-US" altLang="en-US" dirty="0" smtClean="0"/>
              <a:t>doctor might</a:t>
            </a:r>
            <a:r>
              <a:rPr lang="en-US" altLang="en-US" baseline="0" dirty="0" smtClean="0"/>
              <a:t> prescribe meal substitutions and tracking carbohydrate intake</a:t>
            </a:r>
            <a:endParaRPr lang="en-US" altLang="en-US" dirty="0" smtClean="0"/>
          </a:p>
          <a:p>
            <a:r>
              <a:rPr lang="en-US" baseline="0" dirty="0" smtClean="0"/>
              <a:t>-One </a:t>
            </a:r>
            <a:r>
              <a:rPr lang="en-US" baseline="0" dirty="0" smtClean="0"/>
              <a:t>suggestion could be to create a cycle menu (with the help of the </a:t>
            </a:r>
            <a:r>
              <a:rPr lang="en-US" baseline="0" dirty="0" smtClean="0"/>
              <a:t>parent/guardian/student, dietitian) to alleviate the workload of frequently calculating carbohydrate content of foods.</a:t>
            </a:r>
          </a:p>
          <a:p>
            <a:endParaRPr lang="en-US" baseline="0" dirty="0" smtClean="0"/>
          </a:p>
          <a:p>
            <a:r>
              <a:rPr lang="en-US" baseline="0" dirty="0" smtClean="0"/>
              <a:t>You may also have to make modifications to portion sizes</a:t>
            </a:r>
          </a:p>
          <a:p>
            <a:r>
              <a:rPr lang="en-US" baseline="0" dirty="0" smtClean="0"/>
              <a:t>-If the medical statement prescribes larger or smaller portions for the student, it must be honored at no additional cost</a:t>
            </a:r>
          </a:p>
          <a:p>
            <a:r>
              <a:rPr lang="en-US" baseline="0" dirty="0" smtClean="0"/>
              <a:t>-There is no additional reimbursement for providing extra food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18</a:t>
            </a:fld>
            <a:endParaRPr lang="en-US"/>
          </a:p>
        </p:txBody>
      </p:sp>
    </p:spTree>
    <p:extLst>
      <p:ext uri="{BB962C8B-B14F-4D97-AF65-F5344CB8AC3E}">
        <p14:creationId xmlns:p14="http://schemas.microsoft.com/office/powerpoint/2010/main" val="128519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aseline="0" dirty="0" smtClean="0"/>
              <a:t>Declining a modification request is rare, and only acceptable if the SFA can prove that:</a:t>
            </a:r>
          </a:p>
          <a:p>
            <a:pPr eaLnBrk="1" hangingPunct="1">
              <a:spcBef>
                <a:spcPct val="0"/>
              </a:spcBef>
            </a:pPr>
            <a:r>
              <a:rPr lang="en-US" altLang="en-US" baseline="0" dirty="0" smtClean="0"/>
              <a:t>-the change would fundamentally alter the nature of the nutrition Program</a:t>
            </a:r>
          </a:p>
          <a:p>
            <a:pPr eaLnBrk="1" hangingPunct="1">
              <a:spcBef>
                <a:spcPct val="0"/>
              </a:spcBef>
            </a:pPr>
            <a:r>
              <a:rPr lang="en-US" altLang="en-US" baseline="0" dirty="0" smtClean="0"/>
              <a:t>Example: a child with a disability eats their lunch at home everyday.  Is this reimbursable?</a:t>
            </a:r>
          </a:p>
          <a:p>
            <a:pPr eaLnBrk="1" hangingPunct="1">
              <a:spcBef>
                <a:spcPct val="0"/>
              </a:spcBef>
            </a:pPr>
            <a:r>
              <a:rPr lang="en-US" altLang="en-US" baseline="0" dirty="0" smtClean="0"/>
              <a:t>	-No. NSLP (and SBP) meals are intended to be served and consumed on school grounds with limited exceptions (school-sponsored field </a:t>
            </a:r>
            <a:r>
              <a:rPr lang="en-US" altLang="en-US" baseline="0" dirty="0" smtClean="0"/>
              <a:t>trips)</a:t>
            </a:r>
          </a:p>
          <a:p>
            <a:pPr eaLnBrk="1" hangingPunct="1">
              <a:spcBef>
                <a:spcPct val="0"/>
              </a:spcBef>
            </a:pPr>
            <a:r>
              <a:rPr lang="en-US" altLang="en-US" baseline="0" dirty="0" smtClean="0"/>
              <a:t>	-Providing </a:t>
            </a:r>
            <a:r>
              <a:rPr lang="en-US" altLang="en-US" baseline="0" dirty="0" smtClean="0"/>
              <a:t>NSLP meals outside of school on a regular 	basis would fundamentally alter the nature of the program.</a:t>
            </a:r>
          </a:p>
          <a:p>
            <a:pPr eaLnBrk="1" hangingPunct="1">
              <a:spcBef>
                <a:spcPct val="0"/>
              </a:spcBef>
            </a:pPr>
            <a:endParaRPr lang="en-US" altLang="en-US" baseline="0" dirty="0" smtClean="0"/>
          </a:p>
          <a:p>
            <a:pPr eaLnBrk="1" hangingPunct="1">
              <a:spcBef>
                <a:spcPct val="0"/>
              </a:spcBef>
            </a:pPr>
            <a:r>
              <a:rPr lang="en-US" altLang="en-US" baseline="0" dirty="0" smtClean="0"/>
              <a:t>-If you decline a request, it must be documented that you tried to work </a:t>
            </a:r>
            <a:r>
              <a:rPr lang="en-US" altLang="en-US" baseline="0" dirty="0" smtClean="0"/>
              <a:t>with the family </a:t>
            </a:r>
            <a:r>
              <a:rPr lang="en-US" altLang="en-US" baseline="0" dirty="0" smtClean="0"/>
              <a:t>on an agreeable modification</a:t>
            </a:r>
          </a:p>
          <a:p>
            <a:pPr eaLnBrk="1" hangingPunct="1">
              <a:spcBef>
                <a:spcPct val="0"/>
              </a:spcBef>
            </a:pPr>
            <a:endParaRPr lang="en-US" altLang="en-US" baseline="0" dirty="0" smtClean="0"/>
          </a:p>
          <a:p>
            <a:pPr eaLnBrk="1" hangingPunct="1">
              <a:spcBef>
                <a:spcPct val="0"/>
              </a:spcBef>
            </a:pPr>
            <a:r>
              <a:rPr lang="en-US" altLang="en-US" baseline="0" dirty="0" smtClean="0"/>
              <a:t>-</a:t>
            </a:r>
            <a:r>
              <a:rPr lang="en-US" altLang="en-US" baseline="0" dirty="0" smtClean="0"/>
              <a:t>SFA must ensure the parent/guardian understands their rights under the Procedural Safeguards process</a:t>
            </a:r>
          </a:p>
          <a:p>
            <a:pPr eaLnBrk="1" hangingPunct="1">
              <a:spcBef>
                <a:spcPct val="0"/>
              </a:spcBef>
            </a:pPr>
            <a:endParaRPr lang="en-US" altLang="en-US" baseline="0" dirty="0" smtClean="0"/>
          </a:p>
          <a:p>
            <a:pPr eaLnBrk="1" hangingPunct="1">
              <a:spcBef>
                <a:spcPct val="0"/>
              </a:spcBef>
            </a:pPr>
            <a:r>
              <a:rPr lang="en-US" altLang="en-US" baseline="0" dirty="0" smtClean="0"/>
              <a:t>-Please consult with HCNP before declining a meal modification request</a:t>
            </a:r>
          </a:p>
          <a:p>
            <a:pPr eaLnBrk="1" hangingPunct="1">
              <a:spcBef>
                <a:spcPct val="0"/>
              </a:spcBef>
            </a:pPr>
            <a:endParaRPr lang="en-US" altLang="en-US" baseline="0" dirty="0" smtClean="0"/>
          </a:p>
          <a:p>
            <a:pPr defTabSz="933237">
              <a:spcBef>
                <a:spcPct val="0"/>
              </a:spcBef>
              <a:defRPr/>
            </a:pPr>
            <a:r>
              <a:rPr lang="en-US" altLang="en-US" baseline="0" dirty="0" smtClean="0"/>
              <a:t>SFAs must never say “this is outside our school policy”</a:t>
            </a:r>
          </a:p>
          <a:p>
            <a:pPr defTabSz="933237">
              <a:spcBef>
                <a:spcPct val="0"/>
              </a:spcBef>
              <a:defRPr/>
            </a:pPr>
            <a:r>
              <a:rPr lang="en-US" altLang="en-US" baseline="0" dirty="0" smtClean="0"/>
              <a:t>-Again, the regulations state that SFAs have an obligation to provide reasonable accommodations</a:t>
            </a:r>
          </a:p>
          <a:p>
            <a:pPr defTabSz="933237">
              <a:spcBef>
                <a:spcPct val="0"/>
              </a:spcBef>
              <a:defRPr/>
            </a:pPr>
            <a:endParaRPr lang="en-US" altLang="en-US" dirty="0" smtClean="0"/>
          </a:p>
          <a:p>
            <a:pPr defTabSz="933237">
              <a:spcBef>
                <a:spcPct val="0"/>
              </a:spcBef>
              <a:defRPr/>
            </a:pPr>
            <a:r>
              <a:rPr lang="en-US" altLang="en-US" dirty="0" smtClean="0"/>
              <a:t>Unfortunately</a:t>
            </a:r>
            <a:r>
              <a:rPr lang="en-US" altLang="en-US" dirty="0"/>
              <a:t>, there will likely always be some degree of burden in providing meal modifications</a:t>
            </a:r>
          </a:p>
          <a:p>
            <a:pPr eaLnBrk="1" hangingPunct="1">
              <a:spcBef>
                <a:spcPct val="0"/>
              </a:spcBef>
            </a:pPr>
            <a:endParaRPr lang="en-US" altLang="en-US" baseline="0" dirty="0" smtClean="0"/>
          </a:p>
          <a:p>
            <a:pPr eaLnBrk="1" hangingPunct="1">
              <a:spcBef>
                <a:spcPct val="0"/>
              </a:spcBef>
            </a:pPr>
            <a:r>
              <a:rPr lang="en-US" altLang="en-US" baseline="0" dirty="0" smtClean="0"/>
              <a:t>However</a:t>
            </a:r>
            <a:r>
              <a:rPr lang="en-US" altLang="en-US" baseline="0" dirty="0" smtClean="0"/>
              <a:t>, </a:t>
            </a:r>
            <a:r>
              <a:rPr lang="en-US" altLang="en-US" baseline="0" dirty="0" smtClean="0"/>
              <a:t>rest assured that </a:t>
            </a:r>
            <a:r>
              <a:rPr lang="en-US" altLang="en-US" baseline="0" dirty="0" smtClean="0"/>
              <a:t>most special diet requests can be managed within the meal pattern without significant modifications</a:t>
            </a:r>
          </a:p>
          <a:p>
            <a:pPr eaLnBrk="1" hangingPunct="1">
              <a:spcBef>
                <a:spcPct val="0"/>
              </a:spcBef>
            </a:pPr>
            <a:r>
              <a:rPr lang="en-US" altLang="en-US" baseline="0" dirty="0" smtClean="0"/>
              <a:t>-well-planned variety of nutritious </a:t>
            </a:r>
            <a:r>
              <a:rPr lang="en-US" altLang="en-US" baseline="0" dirty="0" smtClean="0"/>
              <a:t>food</a:t>
            </a:r>
            <a:endParaRPr lang="en-US" altLang="en-US" baseline="0"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19</a:t>
            </a:fld>
            <a:endParaRPr lang="en-US"/>
          </a:p>
        </p:txBody>
      </p:sp>
    </p:spTree>
    <p:extLst>
      <p:ext uri="{BB962C8B-B14F-4D97-AF65-F5344CB8AC3E}">
        <p14:creationId xmlns:p14="http://schemas.microsoft.com/office/powerpoint/2010/main" val="265215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OVS may not</a:t>
            </a:r>
            <a:r>
              <a:rPr lang="en-US" baseline="0" dirty="0" smtClean="0"/>
              <a:t> be used to accommodate a meal modification</a:t>
            </a:r>
          </a:p>
          <a:p>
            <a:endParaRPr lang="en-US" baseline="0" dirty="0" smtClean="0"/>
          </a:p>
          <a:p>
            <a:r>
              <a:rPr lang="en-US" baseline="0" dirty="0" smtClean="0"/>
              <a:t>Schools </a:t>
            </a:r>
            <a:r>
              <a:rPr lang="en-US" baseline="0" dirty="0" smtClean="0"/>
              <a:t>operating OVS must ensure children with disabilities have the same opportunity to select all required meal components for the meal</a:t>
            </a:r>
          </a:p>
          <a:p>
            <a:endParaRPr lang="en-US" baseline="0" dirty="0" smtClean="0"/>
          </a:p>
          <a:p>
            <a:r>
              <a:rPr lang="en-US" baseline="0" dirty="0" smtClean="0"/>
              <a:t>For </a:t>
            </a:r>
            <a:r>
              <a:rPr lang="en-US" baseline="0" dirty="0" smtClean="0"/>
              <a:t>example, a child who has Celiac disease or a gluten intolerance must have a choice of a grain/bread item that is gluten-free</a:t>
            </a:r>
          </a:p>
          <a:p>
            <a:endParaRPr lang="en-US" baseline="0" dirty="0" smtClean="0"/>
          </a:p>
          <a:p>
            <a:r>
              <a:rPr lang="en-US" baseline="0" dirty="0" smtClean="0"/>
              <a:t>The </a:t>
            </a:r>
            <a:r>
              <a:rPr lang="en-US" baseline="0" dirty="0" smtClean="0"/>
              <a:t>SFA may not use OVS to eliminate a specific food component for a child with a disability</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20</a:t>
            </a:fld>
            <a:endParaRPr lang="en-US"/>
          </a:p>
        </p:txBody>
      </p:sp>
    </p:spTree>
    <p:extLst>
      <p:ext uri="{BB962C8B-B14F-4D97-AF65-F5344CB8AC3E}">
        <p14:creationId xmlns:p14="http://schemas.microsoft.com/office/powerpoint/2010/main" val="1982702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aim of USDA School Meals Program is to provide all participating children, regardless of background, with the nutritious meals and snacks they need to be healthy</a:t>
            </a:r>
          </a:p>
          <a:p>
            <a:endParaRPr lang="en-US" dirty="0" smtClean="0"/>
          </a:p>
          <a:p>
            <a:r>
              <a:rPr lang="en-US" dirty="0" smtClean="0"/>
              <a:t>This </a:t>
            </a:r>
            <a:r>
              <a:rPr lang="en-US" dirty="0" smtClean="0"/>
              <a:t>includes ensuring children with disabilities have an equal opportunity to participate in these benefits (including NSLP, SBP, FFVP ASP)</a:t>
            </a:r>
          </a:p>
          <a:p>
            <a:endParaRPr lang="en-US" dirty="0" smtClean="0"/>
          </a:p>
          <a:p>
            <a:r>
              <a:rPr lang="en-US" dirty="0" smtClean="0"/>
              <a:t>Why</a:t>
            </a:r>
            <a:r>
              <a:rPr lang="en-US" baseline="0" dirty="0" smtClean="0"/>
              <a:t> </a:t>
            </a:r>
            <a:r>
              <a:rPr lang="en-US" baseline="0" dirty="0" smtClean="0"/>
              <a:t>is it important? </a:t>
            </a:r>
            <a:r>
              <a:rPr lang="en-US" dirty="0" smtClean="0"/>
              <a:t>According to the US Census Bureau, in 2010, ~2.8 million school-aged children were reported to have a disability</a:t>
            </a:r>
          </a:p>
          <a:p>
            <a:endParaRPr lang="en-US" dirty="0" smtClean="0"/>
          </a:p>
          <a:p>
            <a:r>
              <a:rPr lang="en-US" dirty="0" smtClean="0"/>
              <a:t>Not </a:t>
            </a:r>
            <a:r>
              <a:rPr lang="en-US" dirty="0" smtClean="0"/>
              <a:t>only do we have a</a:t>
            </a:r>
            <a:r>
              <a:rPr lang="en-US" baseline="0" dirty="0" smtClean="0"/>
              <a:t> moral</a:t>
            </a:r>
            <a:r>
              <a:rPr lang="en-US" dirty="0" smtClean="0"/>
              <a:t> obligation to address this need, but</a:t>
            </a:r>
            <a:r>
              <a:rPr lang="en-US" baseline="0" dirty="0" smtClean="0"/>
              <a:t> Federal regulations</a:t>
            </a:r>
            <a:r>
              <a:rPr lang="en-US" dirty="0" smtClean="0"/>
              <a:t> require SFAs to make reasonable</a:t>
            </a:r>
            <a:r>
              <a:rPr lang="en-US" baseline="0" dirty="0" smtClean="0"/>
              <a:t> </a:t>
            </a:r>
            <a:r>
              <a:rPr lang="en-US" dirty="0" smtClean="0"/>
              <a:t>modification to meals to accommodate children with disabilities.</a:t>
            </a:r>
          </a:p>
        </p:txBody>
      </p:sp>
      <p:sp>
        <p:nvSpPr>
          <p:cNvPr id="4" name="Slide Number Placeholder 3"/>
          <p:cNvSpPr>
            <a:spLocks noGrp="1"/>
          </p:cNvSpPr>
          <p:nvPr>
            <p:ph type="sldNum" sz="quarter" idx="10"/>
          </p:nvPr>
        </p:nvSpPr>
        <p:spPr/>
        <p:txBody>
          <a:bodyPr/>
          <a:lstStyle/>
          <a:p>
            <a:fld id="{026DCF7A-91FC-4DC5-B48B-FD366F45DE58}" type="slidenum">
              <a:rPr lang="en-US" smtClean="0"/>
              <a:t>3</a:t>
            </a:fld>
            <a:endParaRPr lang="en-US"/>
          </a:p>
        </p:txBody>
      </p:sp>
    </p:spTree>
    <p:extLst>
      <p:ext uri="{BB962C8B-B14F-4D97-AF65-F5344CB8AC3E}">
        <p14:creationId xmlns:p14="http://schemas.microsoft.com/office/powerpoint/2010/main" val="186158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SFAs are NOT required to accommodate</a:t>
            </a:r>
            <a:r>
              <a:rPr lang="en-US" altLang="en-US" baseline="0" dirty="0" smtClean="0"/>
              <a:t> meal modification requests for children </a:t>
            </a:r>
            <a:r>
              <a:rPr lang="en-US" altLang="en-US" baseline="0" dirty="0" smtClean="0"/>
              <a:t>who do not have a disability</a:t>
            </a:r>
            <a:endParaRPr lang="en-US" altLang="en-US" baseline="0" dirty="0" smtClean="0"/>
          </a:p>
          <a:p>
            <a:r>
              <a:rPr lang="en-US" altLang="en-US" baseline="0" dirty="0" smtClean="0"/>
              <a:t>-These </a:t>
            </a:r>
            <a:r>
              <a:rPr lang="en-US" altLang="en-US" baseline="0" dirty="0" smtClean="0"/>
              <a:t>include requests based on lifestyle/religious preferences (vegetarianism, low-carb diet)</a:t>
            </a:r>
            <a:endParaRPr lang="en-US" altLang="en-US" dirty="0" smtClean="0"/>
          </a:p>
          <a:p>
            <a:endParaRPr lang="en-US" altLang="en-US" dirty="0" smtClean="0"/>
          </a:p>
          <a:p>
            <a:r>
              <a:rPr lang="en-US" altLang="en-US" dirty="0" smtClean="0"/>
              <a:t>If </a:t>
            </a:r>
            <a:r>
              <a:rPr lang="en-US" altLang="en-US" dirty="0" smtClean="0"/>
              <a:t>the meal is not in compliance with the meal pattern requirements and you do not have a medical statement, it is considered non-reimbursable</a:t>
            </a:r>
            <a:r>
              <a:rPr lang="en-US" altLang="en-US" baseline="0" dirty="0" smtClean="0"/>
              <a:t> and f</a:t>
            </a:r>
            <a:r>
              <a:rPr lang="en-US" altLang="en-US" dirty="0" smtClean="0"/>
              <a:t>iscal action may occur if this is found during an Administrative </a:t>
            </a:r>
            <a:r>
              <a:rPr lang="en-US" altLang="en-US" dirty="0" smtClean="0"/>
              <a:t>Review.</a:t>
            </a:r>
            <a:endParaRPr lang="en-US" altLang="en-US" baseline="0" dirty="0" smtClean="0"/>
          </a:p>
          <a:p>
            <a:endParaRPr lang="en-US" altLang="en-US" baseline="0" dirty="0" smtClean="0"/>
          </a:p>
          <a:p>
            <a:r>
              <a:rPr lang="en-US" altLang="en-US" dirty="0" smtClean="0"/>
              <a:t>Also</a:t>
            </a:r>
            <a:r>
              <a:rPr lang="en-US" altLang="en-US" dirty="0" smtClean="0"/>
              <a:t>, if you choose to honor these </a:t>
            </a:r>
            <a:r>
              <a:rPr lang="en-US" altLang="en-US" dirty="0" smtClean="0"/>
              <a:t>types </a:t>
            </a:r>
            <a:r>
              <a:rPr lang="en-US" altLang="en-US" dirty="0" smtClean="0"/>
              <a:t>of meal modifications, you have to honor all students with the same request. You cannot pick and choose who you will accommodate. </a:t>
            </a:r>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21</a:t>
            </a:fld>
            <a:endParaRPr lang="en-US"/>
          </a:p>
        </p:txBody>
      </p:sp>
    </p:spTree>
    <p:extLst>
      <p:ext uri="{BB962C8B-B14F-4D97-AF65-F5344CB8AC3E}">
        <p14:creationId xmlns:p14="http://schemas.microsoft.com/office/powerpoint/2010/main" val="271131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t>
            </a:r>
          </a:p>
          <a:p>
            <a:r>
              <a:rPr lang="en-US" dirty="0" smtClean="0"/>
              <a:t>According to the ADA, any physical or mental impairment impacting the “major life activity” of eating is considered a disability.  Some children with autism have sensory sensitivities</a:t>
            </a:r>
            <a:r>
              <a:rPr lang="en-US" baseline="0" dirty="0" smtClean="0"/>
              <a:t> and prefer food of a certain texture or color.  They may require the same foods every day and need to maintain a regular routine.  If a child’s autism impacts their ability to consume Program meals, the SFA must provide a reasonable modification.</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22</a:t>
            </a:fld>
            <a:endParaRPr lang="en-US"/>
          </a:p>
        </p:txBody>
      </p:sp>
    </p:spTree>
    <p:extLst>
      <p:ext uri="{BB962C8B-B14F-4D97-AF65-F5344CB8AC3E}">
        <p14:creationId xmlns:p14="http://schemas.microsoft.com/office/powerpoint/2010/main" val="1801664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statements must be signed by a licensed</a:t>
            </a:r>
            <a:r>
              <a:rPr lang="en-US" baseline="0" dirty="0" smtClean="0"/>
              <a:t> healthcare provider.  Also, SFAs are not obligated to honor food preferences without a medical statement of disability.</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23</a:t>
            </a:fld>
            <a:endParaRPr lang="en-US"/>
          </a:p>
        </p:txBody>
      </p:sp>
    </p:spTree>
    <p:extLst>
      <p:ext uri="{BB962C8B-B14F-4D97-AF65-F5344CB8AC3E}">
        <p14:creationId xmlns:p14="http://schemas.microsoft.com/office/powerpoint/2010/main" val="259578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ltLang="en-US" dirty="0" smtClean="0"/>
              <a:t>Reimbursement</a:t>
            </a:r>
            <a:r>
              <a:rPr lang="en-US" altLang="en-US" baseline="0" dirty="0" smtClean="0"/>
              <a:t> for modified meals is based on the rate of the child’s eligibility for free, reduced price, or paid meals regardless of the </a:t>
            </a:r>
            <a:r>
              <a:rPr lang="en-US" altLang="en-US" baseline="0" dirty="0" smtClean="0"/>
              <a:t>modification</a:t>
            </a:r>
          </a:p>
          <a:p>
            <a:pPr defTabSz="933237">
              <a:defRPr/>
            </a:pPr>
            <a:endParaRPr lang="en-US" altLang="en-US" dirty="0" smtClean="0"/>
          </a:p>
          <a:p>
            <a:pPr defTabSz="933237">
              <a:defRPr/>
            </a:pPr>
            <a:r>
              <a:rPr lang="en-US" altLang="en-US" dirty="0" smtClean="0"/>
              <a:t>The SFA will not receive additional reimbursement to cover the extra costs sometimes associated with providing a reasonable modification. </a:t>
            </a:r>
            <a:endParaRPr lang="en-US" altLang="en-US" dirty="0" smtClean="0"/>
          </a:p>
          <a:p>
            <a:pPr defTabSz="933237">
              <a:defRPr/>
            </a:pPr>
            <a:r>
              <a:rPr lang="en-US" altLang="en-US" dirty="0" smtClean="0"/>
              <a:t>-However</a:t>
            </a:r>
            <a:r>
              <a:rPr lang="en-US" altLang="en-US" dirty="0" smtClean="0"/>
              <a:t>, you may use funds from the non-profit school food service account, the general fund, or special education funds (if specified in the child’s IEP – individualized education program)</a:t>
            </a:r>
          </a:p>
          <a:p>
            <a:pPr defTabSz="933237">
              <a:defRPr/>
            </a:pPr>
            <a:endParaRPr lang="en-US" altLang="en-US" dirty="0" smtClean="0"/>
          </a:p>
          <a:p>
            <a:pPr defTabSz="933237">
              <a:defRPr/>
            </a:pPr>
            <a:r>
              <a:rPr lang="en-US" altLang="en-US" dirty="0" smtClean="0"/>
              <a:t>Meal</a:t>
            </a:r>
            <a:r>
              <a:rPr lang="en-US" altLang="en-US" baseline="0" dirty="0" smtClean="0"/>
              <a:t> </a:t>
            </a:r>
            <a:r>
              <a:rPr lang="en-US" altLang="en-US" baseline="0" dirty="0" smtClean="0"/>
              <a:t>modifications do not have to meet the meal pattern in order to be claimed for reimbursement </a:t>
            </a:r>
            <a:r>
              <a:rPr lang="en-US" altLang="en-US" baseline="0" dirty="0" smtClean="0"/>
              <a:t>if </a:t>
            </a:r>
            <a:r>
              <a:rPr lang="en-US" altLang="en-US" baseline="0" dirty="0" smtClean="0"/>
              <a:t>it is supported by a medical statement</a:t>
            </a:r>
          </a:p>
          <a:p>
            <a:pPr defTabSz="933237">
              <a:defRPr/>
            </a:pPr>
            <a:endParaRPr lang="en-US" altLang="en-US" baseline="0" dirty="0" smtClean="0"/>
          </a:p>
          <a:p>
            <a:pPr defTabSz="933237">
              <a:defRPr/>
            </a:pPr>
            <a:r>
              <a:rPr lang="en-US" altLang="en-US" baseline="0" dirty="0" smtClean="0"/>
              <a:t>Sometimes </a:t>
            </a:r>
            <a:r>
              <a:rPr lang="en-US" altLang="en-US" baseline="0" dirty="0" smtClean="0"/>
              <a:t>a meal modification is requested but the parent hasn’t been able to submit the medical statement yet</a:t>
            </a:r>
          </a:p>
          <a:p>
            <a:pPr defTabSz="933237">
              <a:defRPr/>
            </a:pPr>
            <a:r>
              <a:rPr lang="en-US" altLang="en-US" baseline="0" dirty="0" smtClean="0"/>
              <a:t>-Again, must not delay meeting meal modification requests. Provide to the greatest extent possible.</a:t>
            </a:r>
          </a:p>
          <a:p>
            <a:pPr defTabSz="933237">
              <a:defRPr/>
            </a:pPr>
            <a:r>
              <a:rPr lang="en-US" altLang="en-US" baseline="0" dirty="0" smtClean="0"/>
              <a:t>-</a:t>
            </a:r>
            <a:r>
              <a:rPr lang="en-US" altLang="en-US" baseline="0" dirty="0" smtClean="0"/>
              <a:t>Document all communication w/the family, including the date when the SFA first learned of the child’s need, following up w/the family to immediately provide a medical statement, to actual receipt of the medical statement</a:t>
            </a:r>
            <a:r>
              <a:rPr lang="en-US" altLang="en-US" baseline="0" dirty="0" smtClean="0"/>
              <a:t>.</a:t>
            </a:r>
            <a:endParaRPr lang="en-US" altLang="en-US"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24</a:t>
            </a:fld>
            <a:endParaRPr lang="en-US"/>
          </a:p>
        </p:txBody>
      </p:sp>
    </p:spTree>
    <p:extLst>
      <p:ext uri="{BB962C8B-B14F-4D97-AF65-F5344CB8AC3E}">
        <p14:creationId xmlns:p14="http://schemas.microsoft.com/office/powerpoint/2010/main" val="2776745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Procedural safeguards require SFAs/LEAs</a:t>
            </a:r>
            <a:r>
              <a:rPr lang="en-US" baseline="0" dirty="0" smtClean="0"/>
              <a:t> to provide notice and information to parents/guardians regarding how to request a reasonable modification</a:t>
            </a:r>
          </a:p>
          <a:p>
            <a:endParaRPr lang="en-US" baseline="0" dirty="0" smtClean="0"/>
          </a:p>
          <a:p>
            <a:r>
              <a:rPr lang="en-US" baseline="0" dirty="0" smtClean="0"/>
              <a:t>Their procedural rights are listed above:</a:t>
            </a:r>
            <a:endParaRPr lang="en-US" baseline="0" dirty="0" smtClean="0"/>
          </a:p>
          <a:p>
            <a:r>
              <a:rPr lang="en-US" baseline="0" dirty="0" smtClean="0"/>
              <a:t>-Filing a grievance if they believe a violation has occurred regarding their request for a reasonable modification</a:t>
            </a:r>
          </a:p>
          <a:p>
            <a:r>
              <a:rPr lang="en-US" baseline="0" dirty="0" smtClean="0"/>
              <a:t>-That they will receive prompt and equitable resolution of the grievance,</a:t>
            </a:r>
          </a:p>
          <a:p>
            <a:r>
              <a:rPr lang="en-US" baseline="0" dirty="0" smtClean="0"/>
              <a:t>-That they may request and participate in an impartial hearing to resolve their grievance,</a:t>
            </a:r>
          </a:p>
          <a:p>
            <a:r>
              <a:rPr lang="en-US" baseline="0" dirty="0" smtClean="0"/>
              <a:t>-They may be represented by counsel at the hearing</a:t>
            </a:r>
          </a:p>
          <a:p>
            <a:r>
              <a:rPr lang="en-US" baseline="0" dirty="0" smtClean="0"/>
              <a:t>-They may examine the record, and</a:t>
            </a:r>
          </a:p>
          <a:p>
            <a:r>
              <a:rPr lang="en-US" baseline="0" dirty="0" smtClean="0"/>
              <a:t>-Receive notice of the final decision and a procedure for review (i.e. right to appeal the decision)</a:t>
            </a:r>
          </a:p>
        </p:txBody>
      </p:sp>
      <p:sp>
        <p:nvSpPr>
          <p:cNvPr id="4" name="Slide Number Placeholder 3"/>
          <p:cNvSpPr>
            <a:spLocks noGrp="1"/>
          </p:cNvSpPr>
          <p:nvPr>
            <p:ph type="sldNum" sz="quarter" idx="10"/>
          </p:nvPr>
        </p:nvSpPr>
        <p:spPr/>
        <p:txBody>
          <a:bodyPr/>
          <a:lstStyle/>
          <a:p>
            <a:fld id="{026DCF7A-91FC-4DC5-B48B-FD366F45DE58}" type="slidenum">
              <a:rPr lang="en-US" smtClean="0"/>
              <a:t>25</a:t>
            </a:fld>
            <a:endParaRPr lang="en-US"/>
          </a:p>
        </p:txBody>
      </p:sp>
    </p:spTree>
    <p:extLst>
      <p:ext uri="{BB962C8B-B14F-4D97-AF65-F5344CB8AC3E}">
        <p14:creationId xmlns:p14="http://schemas.microsoft.com/office/powerpoint/2010/main" val="2340527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SFAs/</a:t>
            </a:r>
            <a:r>
              <a:rPr lang="en-US" altLang="en-US" baseline="0" dirty="0" smtClean="0"/>
              <a:t>LEAs employing 15+ individuals must ensure that their Procedural Safeguards process provides for a prompt and </a:t>
            </a:r>
            <a:r>
              <a:rPr lang="en-US" altLang="en-US" baseline="0" dirty="0" smtClean="0"/>
              <a:t>fair resolution </a:t>
            </a:r>
            <a:r>
              <a:rPr lang="en-US" altLang="en-US" baseline="0" dirty="0" smtClean="0"/>
              <a:t>of grievances</a:t>
            </a:r>
          </a:p>
          <a:p>
            <a:pPr eaLnBrk="1" hangingPunct="1"/>
            <a:endParaRPr lang="en-US" altLang="en-US" baseline="0" dirty="0" smtClean="0"/>
          </a:p>
          <a:p>
            <a:pPr eaLnBrk="1" hangingPunct="1"/>
            <a:r>
              <a:rPr lang="en-US" altLang="en-US" baseline="0" dirty="0" smtClean="0"/>
              <a:t>To do this, at </a:t>
            </a:r>
            <a:r>
              <a:rPr lang="en-US" altLang="en-US" baseline="0" dirty="0" smtClean="0"/>
              <a:t>least one </a:t>
            </a:r>
            <a:r>
              <a:rPr lang="en-US" altLang="en-US" baseline="0" dirty="0" smtClean="0"/>
              <a:t>person must be designated </a:t>
            </a:r>
            <a:r>
              <a:rPr lang="en-US" altLang="en-US" baseline="0" dirty="0" smtClean="0"/>
              <a:t>to coordinate disability compliance </a:t>
            </a:r>
            <a:r>
              <a:rPr lang="en-US" altLang="en-US" baseline="0" dirty="0" smtClean="0"/>
              <a:t>requirements. The title would be Section </a:t>
            </a:r>
            <a:r>
              <a:rPr lang="en-US" altLang="en-US" baseline="0" dirty="0" smtClean="0"/>
              <a:t>504/ADA </a:t>
            </a:r>
            <a:r>
              <a:rPr lang="en-US" altLang="en-US" baseline="0" dirty="0" smtClean="0"/>
              <a:t>Coordinator.</a:t>
            </a:r>
            <a:endParaRPr lang="en-US" altLang="en-US" baseline="0" dirty="0" smtClean="0"/>
          </a:p>
          <a:p>
            <a:pPr eaLnBrk="1" hangingPunct="1"/>
            <a:r>
              <a:rPr lang="en-US" altLang="en-US" baseline="0" dirty="0" smtClean="0"/>
              <a:t>-</a:t>
            </a:r>
            <a:r>
              <a:rPr lang="en-US" altLang="en-US" baseline="0" dirty="0" smtClean="0"/>
              <a:t>The 504/ADA Coordinator </a:t>
            </a:r>
            <a:r>
              <a:rPr lang="en-US" altLang="en-US" baseline="0" dirty="0" smtClean="0"/>
              <a:t>doesn’t have to be a food service </a:t>
            </a:r>
            <a:r>
              <a:rPr lang="en-US" altLang="en-US" baseline="0" dirty="0" smtClean="0"/>
              <a:t>employee. Often </a:t>
            </a:r>
            <a:r>
              <a:rPr lang="en-US" altLang="en-US" baseline="0" dirty="0" smtClean="0"/>
              <a:t>times, </a:t>
            </a:r>
            <a:r>
              <a:rPr lang="en-US" altLang="en-US" baseline="0" dirty="0" smtClean="0"/>
              <a:t>this person may </a:t>
            </a:r>
            <a:r>
              <a:rPr lang="en-US" altLang="en-US" baseline="0" dirty="0" smtClean="0"/>
              <a:t>be responsible for addressing disability-related issues for the whole </a:t>
            </a:r>
            <a:r>
              <a:rPr lang="en-US" altLang="en-US" baseline="0" dirty="0" smtClean="0"/>
              <a:t>school, </a:t>
            </a:r>
            <a:r>
              <a:rPr lang="en-US" altLang="en-US" baseline="0" dirty="0" smtClean="0"/>
              <a:t>however the Section 504/ADA Coordinator must ensure that food service professionals understand the process for handling meal modification requests.</a:t>
            </a:r>
          </a:p>
          <a:p>
            <a:pPr eaLnBrk="1" hangingPunct="1"/>
            <a:endParaRPr lang="en-US" altLang="en-US" baseline="0" dirty="0" smtClean="0"/>
          </a:p>
          <a:p>
            <a:pPr eaLnBrk="1" hangingPunct="1"/>
            <a:r>
              <a:rPr lang="en-US" altLang="en-US" baseline="0" dirty="0" smtClean="0"/>
              <a:t>SFAs </a:t>
            </a:r>
            <a:r>
              <a:rPr lang="en-US" altLang="en-US" baseline="0" dirty="0" smtClean="0"/>
              <a:t>are strongly encouraged to develop a Section 504/ADA </a:t>
            </a:r>
            <a:r>
              <a:rPr lang="en-US" altLang="en-US" baseline="0" dirty="0" smtClean="0"/>
              <a:t>Team that may include school </a:t>
            </a:r>
            <a:r>
              <a:rPr lang="en-US" altLang="en-US" baseline="0" dirty="0" smtClean="0"/>
              <a:t>food service professionals, </a:t>
            </a:r>
            <a:r>
              <a:rPr lang="en-US" altLang="en-US" baseline="0" dirty="0" smtClean="0"/>
              <a:t>administrators</a:t>
            </a:r>
            <a:r>
              <a:rPr lang="en-US" altLang="en-US" baseline="0" dirty="0" smtClean="0"/>
              <a:t>, teachers, medical/support personnel (including therapists, allergists), parents/guardians, special </a:t>
            </a:r>
            <a:r>
              <a:rPr lang="en-US" altLang="en-US" baseline="0" dirty="0" smtClean="0"/>
              <a:t>education </a:t>
            </a:r>
            <a:r>
              <a:rPr lang="en-US" altLang="en-US" baseline="0" dirty="0" smtClean="0"/>
              <a:t>staff</a:t>
            </a:r>
          </a:p>
          <a:p>
            <a:pPr eaLnBrk="1" hangingPunct="1"/>
            <a:r>
              <a:rPr lang="en-US" altLang="en-US" baseline="0" dirty="0" smtClean="0"/>
              <a:t>-Encourages a “team approach” for sharing information throughout the school, and may help protect children when food is served outside the cafeteria</a:t>
            </a:r>
            <a:endParaRPr lang="en-US" altLang="en-US"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26</a:t>
            </a:fld>
            <a:endParaRPr lang="en-US"/>
          </a:p>
        </p:txBody>
      </p:sp>
    </p:spTree>
    <p:extLst>
      <p:ext uri="{BB962C8B-B14F-4D97-AF65-F5344CB8AC3E}">
        <p14:creationId xmlns:p14="http://schemas.microsoft.com/office/powerpoint/2010/main" val="3251568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No.</a:t>
            </a:r>
          </a:p>
          <a:p>
            <a:r>
              <a:rPr lang="en-US" altLang="en-US" dirty="0" smtClean="0"/>
              <a:t>Schools must provide all meal services in the most integrated setting appropriate to the needs of the disabled child. It may appropriate to designate a separate table for children with severe allergies like the previous example, however, to require children to dine in an area other than the cafeteria would be inappropriate, unless stated in the medical statement. </a:t>
            </a:r>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27</a:t>
            </a:fld>
            <a:endParaRPr lang="en-US"/>
          </a:p>
        </p:txBody>
      </p:sp>
    </p:spTree>
    <p:extLst>
      <p:ext uri="{BB962C8B-B14F-4D97-AF65-F5344CB8AC3E}">
        <p14:creationId xmlns:p14="http://schemas.microsoft.com/office/powerpoint/2010/main" val="3155756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What happens if a</a:t>
            </a:r>
            <a:r>
              <a:rPr lang="en-US" altLang="en-US" baseline="0" dirty="0" smtClean="0"/>
              <a:t> meal modification needs to be discontinued?</a:t>
            </a:r>
            <a:endParaRPr lang="en-US" altLang="en-US" dirty="0" smtClean="0"/>
          </a:p>
          <a:p>
            <a:endParaRPr lang="en-US" altLang="en-US" dirty="0" smtClean="0"/>
          </a:p>
          <a:p>
            <a:r>
              <a:rPr lang="en-US" altLang="en-US" dirty="0" smtClean="0"/>
              <a:t>Written </a:t>
            </a:r>
            <a:r>
              <a:rPr lang="en-US" altLang="en-US" dirty="0"/>
              <a:t>documentation from a State licensed healthcare professional is not required when discontinuing a medical order for meal modification</a:t>
            </a:r>
          </a:p>
          <a:p>
            <a:r>
              <a:rPr lang="en-US" altLang="en-US" dirty="0" smtClean="0"/>
              <a:t>HOWEVER</a:t>
            </a:r>
            <a:r>
              <a:rPr lang="en-US" altLang="en-US" dirty="0"/>
              <a:t>, USDA and HCNP highly recommend some form of documentation when ending a meal modification</a:t>
            </a:r>
          </a:p>
          <a:p>
            <a:endParaRPr lang="en-US" altLang="en-US" dirty="0" smtClean="0"/>
          </a:p>
          <a:p>
            <a:r>
              <a:rPr lang="en-US" altLang="en-US" dirty="0" smtClean="0"/>
              <a:t>Could </a:t>
            </a:r>
            <a:r>
              <a:rPr lang="en-US" altLang="en-US" dirty="0"/>
              <a:t>be something as simple as </a:t>
            </a:r>
            <a:r>
              <a:rPr lang="en-US" altLang="en-US" dirty="0" smtClean="0"/>
              <a:t>asking </a:t>
            </a:r>
            <a:r>
              <a:rPr lang="en-US" altLang="en-US" dirty="0"/>
              <a:t>the child’s parent or guardian to sign a statement indicating their child no longer needs a meal </a:t>
            </a:r>
            <a:r>
              <a:rPr lang="en-US" altLang="en-US" dirty="0" smtClean="0"/>
              <a:t>accommodation</a:t>
            </a:r>
          </a:p>
          <a:p>
            <a:endParaRPr lang="en-US" dirty="0" smtClean="0"/>
          </a:p>
          <a:p>
            <a:r>
              <a:rPr lang="en-US" dirty="0" smtClean="0"/>
              <a:t>This protects </a:t>
            </a:r>
            <a:r>
              <a:rPr lang="en-US" dirty="0"/>
              <a:t>the SFA from any </a:t>
            </a:r>
            <a:r>
              <a:rPr lang="en-US" dirty="0" smtClean="0"/>
              <a:t>miscommunication</a:t>
            </a:r>
            <a:r>
              <a:rPr lang="en-US" baseline="0" dirty="0" smtClean="0"/>
              <a:t> or accusations of improperly serving a meal</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28</a:t>
            </a:fld>
            <a:endParaRPr lang="en-US"/>
          </a:p>
        </p:txBody>
      </p:sp>
    </p:spTree>
    <p:extLst>
      <p:ext uri="{BB962C8B-B14F-4D97-AF65-F5344CB8AC3E}">
        <p14:creationId xmlns:p14="http://schemas.microsoft.com/office/powerpoint/2010/main" val="3196922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However, FNS recommends that SFAs maintain documentation of ending the meal modification. May even want to ask child’s parent/guardian to sign a statement indicating that their child no longer needs a meal modification to document closure.</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29</a:t>
            </a:fld>
            <a:endParaRPr lang="en-US"/>
          </a:p>
        </p:txBody>
      </p:sp>
    </p:spTree>
    <p:extLst>
      <p:ext uri="{BB962C8B-B14F-4D97-AF65-F5344CB8AC3E}">
        <p14:creationId xmlns:p14="http://schemas.microsoft.com/office/powerpoint/2010/main" val="767006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allergies may be the most common nutrition program-related</a:t>
            </a:r>
            <a:r>
              <a:rPr lang="en-US" baseline="0" dirty="0" smtClean="0"/>
              <a:t> disability you’ll encounter.  It’s important to </a:t>
            </a:r>
            <a:r>
              <a:rPr lang="en-US" baseline="0" dirty="0" smtClean="0"/>
              <a:t>understand that </a:t>
            </a:r>
            <a:r>
              <a:rPr lang="en-US" baseline="0" dirty="0" smtClean="0"/>
              <a:t>all food allergies qualify as a disability, and that they don’t have to be </a:t>
            </a:r>
            <a:r>
              <a:rPr lang="en-US" baseline="0" dirty="0" smtClean="0"/>
              <a:t>life-threatening to be considered a disability.</a:t>
            </a:r>
            <a:endParaRPr lang="en-US" dirty="0" smtClean="0"/>
          </a:p>
          <a:p>
            <a:endParaRPr lang="en-US" dirty="0" smtClean="0"/>
          </a:p>
          <a:p>
            <a:r>
              <a:rPr lang="en-US" dirty="0" smtClean="0"/>
              <a:t>No </a:t>
            </a:r>
            <a:r>
              <a:rPr lang="en-US" dirty="0" smtClean="0"/>
              <a:t>food item offered to the</a:t>
            </a:r>
            <a:r>
              <a:rPr lang="en-US" baseline="0" dirty="0" smtClean="0"/>
              <a:t> child may contain traces of allergens that </a:t>
            </a:r>
            <a:r>
              <a:rPr lang="en-US" baseline="0" dirty="0" smtClean="0"/>
              <a:t>might trigger </a:t>
            </a:r>
            <a:r>
              <a:rPr lang="en-US" baseline="0" dirty="0" smtClean="0"/>
              <a:t>an allergic reaction</a:t>
            </a:r>
          </a:p>
          <a:p>
            <a:r>
              <a:rPr lang="en-US" baseline="0" dirty="0" smtClean="0"/>
              <a:t>-This entails a detailed review of the food label/specifications</a:t>
            </a:r>
          </a:p>
          <a:p>
            <a:r>
              <a:rPr lang="en-US" baseline="0" dirty="0" smtClean="0"/>
              <a:t>-It is the responsibility </a:t>
            </a:r>
            <a:r>
              <a:rPr lang="en-US" baseline="0" dirty="0" smtClean="0"/>
              <a:t>of SFA to obtain adequate information if it is not provided on the product (contact the supplier/manufacturer)</a:t>
            </a:r>
          </a:p>
          <a:p>
            <a:r>
              <a:rPr lang="en-US" baseline="0" dirty="0" smtClean="0"/>
              <a:t>-Suggest providing advance notice to parents (menus), so they may review and ask questions regarding potential concerns</a:t>
            </a:r>
          </a:p>
          <a:p>
            <a:endParaRPr lang="en-US" baseline="0" dirty="0" smtClean="0"/>
          </a:p>
          <a:p>
            <a:r>
              <a:rPr lang="en-US" baseline="0" dirty="0" smtClean="0"/>
              <a:t>Remember that the SFA is required to provide the </a:t>
            </a:r>
            <a:r>
              <a:rPr lang="en-US" baseline="0" dirty="0" smtClean="0"/>
              <a:t>child with a safe environment to consume </a:t>
            </a:r>
            <a:r>
              <a:rPr lang="en-US" baseline="0" dirty="0" smtClean="0"/>
              <a:t>their meal, even if it requires special accommodations</a:t>
            </a:r>
          </a:p>
          <a:p>
            <a:endParaRPr lang="en-US" baseline="0" dirty="0" smtClean="0"/>
          </a:p>
          <a:p>
            <a:r>
              <a:rPr lang="en-US" baseline="0" dirty="0" smtClean="0"/>
              <a:t>Also </a:t>
            </a:r>
            <a:r>
              <a:rPr lang="en-US" baseline="0" dirty="0" smtClean="0"/>
              <a:t>proper storage, preparation, </a:t>
            </a:r>
            <a:r>
              <a:rPr lang="en-US" baseline="0" dirty="0" smtClean="0"/>
              <a:t>and cleaning techniques must be employed </a:t>
            </a:r>
            <a:r>
              <a:rPr lang="en-US" baseline="0" dirty="0" smtClean="0"/>
              <a:t>to prevent cross contamination from </a:t>
            </a:r>
            <a:r>
              <a:rPr lang="en-US" baseline="0" dirty="0" smtClean="0"/>
              <a:t>allergens</a:t>
            </a:r>
          </a:p>
          <a:p>
            <a:endParaRPr lang="en-US" baseline="0" dirty="0" smtClean="0"/>
          </a:p>
          <a:p>
            <a:r>
              <a:rPr lang="en-US" baseline="0" dirty="0" smtClean="0"/>
              <a:t>Schools should </a:t>
            </a:r>
            <a:r>
              <a:rPr lang="en-US" baseline="0" dirty="0" smtClean="0"/>
              <a:t>also make </a:t>
            </a:r>
            <a:r>
              <a:rPr lang="en-US" baseline="0" dirty="0" smtClean="0"/>
              <a:t>sure all children understand the importance of not sharing food with others to prevent food allergy emergencies</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30</a:t>
            </a:fld>
            <a:endParaRPr lang="en-US"/>
          </a:p>
        </p:txBody>
      </p:sp>
    </p:spTree>
    <p:extLst>
      <p:ext uri="{BB962C8B-B14F-4D97-AF65-F5344CB8AC3E}">
        <p14:creationId xmlns:p14="http://schemas.microsoft.com/office/powerpoint/2010/main" val="171298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main Laws &amp; Regulations that form the basis for accommodating special diets</a:t>
            </a:r>
          </a:p>
          <a:p>
            <a:endParaRPr lang="en-US" baseline="0" dirty="0" smtClean="0"/>
          </a:p>
          <a:p>
            <a:r>
              <a:rPr lang="en-US" baseline="0" dirty="0" smtClean="0"/>
              <a:t>I </a:t>
            </a:r>
            <a:r>
              <a:rPr lang="en-US" baseline="0" dirty="0" smtClean="0"/>
              <a:t>won’t discuss them in-depth, but sharing this to illustrate the guiding principles behind the requirements for accommodating special </a:t>
            </a:r>
            <a:r>
              <a:rPr lang="en-US" baseline="0" dirty="0" smtClean="0"/>
              <a:t>diets.</a:t>
            </a:r>
          </a:p>
        </p:txBody>
      </p:sp>
      <p:sp>
        <p:nvSpPr>
          <p:cNvPr id="4" name="Slide Number Placeholder 3"/>
          <p:cNvSpPr>
            <a:spLocks noGrp="1"/>
          </p:cNvSpPr>
          <p:nvPr>
            <p:ph type="sldNum" sz="quarter" idx="10"/>
          </p:nvPr>
        </p:nvSpPr>
        <p:spPr/>
        <p:txBody>
          <a:bodyPr/>
          <a:lstStyle/>
          <a:p>
            <a:fld id="{026DCF7A-91FC-4DC5-B48B-FD366F45DE58}" type="slidenum">
              <a:rPr lang="en-US" smtClean="0"/>
              <a:t>4</a:t>
            </a:fld>
            <a:endParaRPr lang="en-US"/>
          </a:p>
        </p:txBody>
      </p:sp>
    </p:spTree>
    <p:extLst>
      <p:ext uri="{BB962C8B-B14F-4D97-AF65-F5344CB8AC3E}">
        <p14:creationId xmlns:p14="http://schemas.microsoft.com/office/powerpoint/2010/main" val="3547262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a:t>
            </a:r>
            <a:r>
              <a:rPr lang="en-US" baseline="0" dirty="0" smtClean="0"/>
              <a:t> a food allergy, a food intolerance does not involve an immune system reaction</a:t>
            </a:r>
            <a:endParaRPr lang="en-US" dirty="0" smtClean="0"/>
          </a:p>
          <a:p>
            <a:r>
              <a:rPr lang="en-US" dirty="0" smtClean="0"/>
              <a:t>Some food intolerances may be considered a</a:t>
            </a:r>
            <a:r>
              <a:rPr lang="en-US" baseline="0" dirty="0" smtClean="0"/>
              <a:t> disability if it </a:t>
            </a:r>
            <a:r>
              <a:rPr lang="en-US" baseline="0" dirty="0" smtClean="0"/>
              <a:t>substantially limits a major life </a:t>
            </a:r>
            <a:r>
              <a:rPr lang="en-US" baseline="0" dirty="0" smtClean="0"/>
              <a:t>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digestion (major bodily function) is impaired due to gluten intolerance</a:t>
            </a:r>
            <a:endParaRPr lang="en-US" dirty="0" smtClean="0"/>
          </a:p>
          <a:p>
            <a:r>
              <a:rPr lang="en-US" baseline="0" dirty="0" smtClean="0"/>
              <a:t>-if it is not considered a disability that limits a major life activity, the SFA may make food substitutions at their discretion</a:t>
            </a:r>
            <a:endParaRPr lang="en-US" baseline="0"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31</a:t>
            </a:fld>
            <a:endParaRPr lang="en-US"/>
          </a:p>
        </p:txBody>
      </p:sp>
    </p:spTree>
    <p:extLst>
      <p:ext uri="{BB962C8B-B14F-4D97-AF65-F5344CB8AC3E}">
        <p14:creationId xmlns:p14="http://schemas.microsoft.com/office/powerpoint/2010/main" val="365005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smtClean="0"/>
              <a:t>SFAs are responsible for  educating</a:t>
            </a:r>
            <a:r>
              <a:rPr lang="en-US" baseline="0" dirty="0" smtClean="0"/>
              <a:t> </a:t>
            </a:r>
            <a:r>
              <a:rPr lang="en-US" baseline="0" dirty="0" smtClean="0"/>
              <a:t>all food service staff on the potential severity of even a very small amount of exposure to a food allergen and the role of proper food handling and </a:t>
            </a:r>
            <a:r>
              <a:rPr lang="en-US" baseline="0" dirty="0" smtClean="0"/>
              <a:t>sanitation.</a:t>
            </a:r>
          </a:p>
          <a:p>
            <a:pPr defTabSz="933237">
              <a:defRPr/>
            </a:pPr>
            <a:endParaRPr lang="en-US" baseline="0" dirty="0" smtClean="0"/>
          </a:p>
          <a:p>
            <a:pPr defTabSz="933237">
              <a:defRPr/>
            </a:pPr>
            <a:r>
              <a:rPr lang="en-US" baseline="0" dirty="0" smtClean="0"/>
              <a:t>Remind them that food allergies can be life threatening, and therefore following food safety principles is important.</a:t>
            </a:r>
          </a:p>
          <a:p>
            <a:pPr defTabSz="933237">
              <a:defRPr/>
            </a:pPr>
            <a:endParaRPr lang="en-US" baseline="0" dirty="0" smtClean="0"/>
          </a:p>
          <a:p>
            <a:pPr defTabSz="933237">
              <a:defRPr/>
            </a:pPr>
            <a:r>
              <a:rPr lang="en-US" baseline="0" dirty="0" smtClean="0"/>
              <a:t>The Institute for Child Nutrition (ICN) shares a lot of good information on food safety principles and even has SOPs for handling food safely for food allergies. It may be helpful to include these in your school’s food safety plan.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32</a:t>
            </a:fld>
            <a:endParaRPr lang="en-US"/>
          </a:p>
        </p:txBody>
      </p:sp>
    </p:spTree>
    <p:extLst>
      <p:ext uri="{BB962C8B-B14F-4D97-AF65-F5344CB8AC3E}">
        <p14:creationId xmlns:p14="http://schemas.microsoft.com/office/powerpoint/2010/main" val="3156305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In a disability situation, the meal modification or meal item substituted does not need to mirror the menu item offered each day.  The SFA’s responsibility is to serve the child a safe meal that accommodates their disability, not to mirror the Program meal served that day.  In the example used in this question, the SFA would not be required to serve a whole grain-rich pasta dish, and could instead serve a different meal that meets the child’s modification request, such as a sandwich with whole grain-rich bread.</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33</a:t>
            </a:fld>
            <a:endParaRPr lang="en-US"/>
          </a:p>
        </p:txBody>
      </p:sp>
    </p:spTree>
    <p:extLst>
      <p:ext uri="{BB962C8B-B14F-4D97-AF65-F5344CB8AC3E}">
        <p14:creationId xmlns:p14="http://schemas.microsoft.com/office/powerpoint/2010/main" val="907621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a:t>
            </a:r>
            <a:r>
              <a:rPr lang="en-US" dirty="0" smtClean="0"/>
              <a:t>doesn’t</a:t>
            </a:r>
            <a:r>
              <a:rPr lang="en-US" baseline="0" dirty="0" smtClean="0"/>
              <a:t> encourage “school-wide” ban on any food or food groups, but it may be necessary given the severity of the </a:t>
            </a:r>
            <a:r>
              <a:rPr lang="en-US" baseline="0" dirty="0" smtClean="0"/>
              <a:t>allergy</a:t>
            </a:r>
          </a:p>
          <a:p>
            <a:endParaRPr lang="en-US" baseline="0" dirty="0" smtClean="0"/>
          </a:p>
          <a:p>
            <a:r>
              <a:rPr lang="en-US" baseline="0" dirty="0" smtClean="0"/>
              <a:t>It is up to the SFA to decide</a:t>
            </a:r>
          </a:p>
          <a:p>
            <a:endParaRPr lang="en-US" baseline="0" dirty="0" smtClean="0"/>
          </a:p>
          <a:p>
            <a:r>
              <a:rPr lang="en-US" baseline="0" dirty="0" smtClean="0"/>
              <a:t>If imposing a school wide ban of foods, make sure it is adequately communicated to students and families.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34</a:t>
            </a:fld>
            <a:endParaRPr lang="en-US"/>
          </a:p>
        </p:txBody>
      </p:sp>
    </p:spTree>
    <p:extLst>
      <p:ext uri="{BB962C8B-B14F-4D97-AF65-F5344CB8AC3E}">
        <p14:creationId xmlns:p14="http://schemas.microsoft.com/office/powerpoint/2010/main" val="900395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recap</a:t>
            </a:r>
            <a:r>
              <a:rPr lang="en-US" baseline="0" dirty="0" smtClean="0"/>
              <a:t> the main points about special diets:</a:t>
            </a:r>
          </a:p>
          <a:p>
            <a:endParaRPr lang="en-US" baseline="0" dirty="0" smtClean="0"/>
          </a:p>
          <a:p>
            <a:pPr marL="171450" indent="-171450">
              <a:buFontTx/>
              <a:buChar char="-"/>
            </a:pPr>
            <a:r>
              <a:rPr lang="en-US" baseline="0" dirty="0" smtClean="0"/>
              <a:t>SFAs must make food substitutions for students with disabilities at no extra charge.</a:t>
            </a:r>
          </a:p>
          <a:p>
            <a:pPr marL="171450" indent="-171450">
              <a:buFontTx/>
              <a:buChar char="-"/>
            </a:pPr>
            <a:r>
              <a:rPr lang="en-US" baseline="0" dirty="0" smtClean="0"/>
              <a:t>The modification should be based on a the medical statement, which is only acceptable if signed by a licensed healthcare professional.</a:t>
            </a:r>
          </a:p>
          <a:p>
            <a:pPr marL="171450" indent="-171450">
              <a:buFontTx/>
              <a:buChar char="-"/>
            </a:pPr>
            <a:r>
              <a:rPr lang="en-US" baseline="0" dirty="0" smtClean="0"/>
              <a:t>The meal pattern still applies, so if you have to step outside of a meal pattern to honor a meal substitution, it must be accompanied by a medical statement to be reimbursable.</a:t>
            </a:r>
          </a:p>
        </p:txBody>
      </p:sp>
      <p:sp>
        <p:nvSpPr>
          <p:cNvPr id="4" name="Slide Number Placeholder 3"/>
          <p:cNvSpPr>
            <a:spLocks noGrp="1"/>
          </p:cNvSpPr>
          <p:nvPr>
            <p:ph type="sldNum" sz="quarter" idx="10"/>
          </p:nvPr>
        </p:nvSpPr>
        <p:spPr/>
        <p:txBody>
          <a:bodyPr/>
          <a:lstStyle/>
          <a:p>
            <a:fld id="{026DCF7A-91FC-4DC5-B48B-FD366F45DE58}" type="slidenum">
              <a:rPr lang="en-US" smtClean="0"/>
              <a:t>35</a:t>
            </a:fld>
            <a:endParaRPr lang="en-US"/>
          </a:p>
        </p:txBody>
      </p:sp>
    </p:spTree>
    <p:extLst>
      <p:ext uri="{BB962C8B-B14F-4D97-AF65-F5344CB8AC3E}">
        <p14:creationId xmlns:p14="http://schemas.microsoft.com/office/powerpoint/2010/main" val="931020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Documentation is key!  Remember</a:t>
            </a:r>
            <a:r>
              <a:rPr lang="en-US" baseline="0" dirty="0" smtClean="0"/>
              <a:t> that all records must be kept on file for 3 years plus the current year (6 years plus the current for DOE)</a:t>
            </a:r>
          </a:p>
          <a:p>
            <a:pPr marL="171450" indent="-171450">
              <a:buFontTx/>
              <a:buChar char="-"/>
            </a:pPr>
            <a:r>
              <a:rPr lang="en-US" baseline="0" dirty="0" smtClean="0"/>
              <a:t>Make sure that the medical statement that your SFA has on file reflects the child’s current needs, and request that the parent/guardian obtain an updated statement only when needed.</a:t>
            </a:r>
          </a:p>
          <a:p>
            <a:pPr marL="171450" indent="-171450">
              <a:buFontTx/>
              <a:buChar char="-"/>
            </a:pPr>
            <a:r>
              <a:rPr lang="en-US" baseline="0" dirty="0" smtClean="0"/>
              <a:t>Know who your school’s 504 coordinator is and know the procedural safeguards to protect your SFA from discrimination complaints.</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36</a:t>
            </a:fld>
            <a:endParaRPr lang="en-US"/>
          </a:p>
        </p:txBody>
      </p:sp>
    </p:spTree>
    <p:extLst>
      <p:ext uri="{BB962C8B-B14F-4D97-AF65-F5344CB8AC3E}">
        <p14:creationId xmlns:p14="http://schemas.microsoft.com/office/powerpoint/2010/main" val="37442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698500"/>
            <a:ext cx="6207125" cy="3490913"/>
          </a:xfrm>
        </p:spPr>
      </p:sp>
      <p:sp>
        <p:nvSpPr>
          <p:cNvPr id="3" name="Notes Placeholder 2"/>
          <p:cNvSpPr>
            <a:spLocks noGrp="1"/>
          </p:cNvSpPr>
          <p:nvPr>
            <p:ph type="body" idx="1"/>
          </p:nvPr>
        </p:nvSpPr>
        <p:spPr/>
        <p:txBody>
          <a:bodyPr/>
          <a:lstStyle/>
          <a:p>
            <a:r>
              <a:rPr lang="en-US" dirty="0" smtClean="0"/>
              <a:t>We touched upon disabilities</a:t>
            </a:r>
            <a:r>
              <a:rPr lang="en-US" baseline="0" dirty="0" smtClean="0"/>
              <a:t> earlier, but as a review…</a:t>
            </a:r>
            <a:endParaRPr lang="en-US" dirty="0" smtClean="0"/>
          </a:p>
          <a:p>
            <a:r>
              <a:rPr lang="en-US" baseline="0" dirty="0" smtClean="0"/>
              <a:t>The term “disability” is </a:t>
            </a:r>
            <a:r>
              <a:rPr lang="en-US" baseline="0" dirty="0" smtClean="0"/>
              <a:t>defined by:</a:t>
            </a:r>
          </a:p>
          <a:p>
            <a:pPr marL="174982" indent="-174982">
              <a:buFont typeface="Arial" panose="020B0604020202020204" pitchFamily="34" charset="0"/>
              <a:buChar char="•"/>
            </a:pPr>
            <a:r>
              <a:rPr lang="en-US" baseline="0" dirty="0" smtClean="0"/>
              <a:t>Section </a:t>
            </a:r>
            <a:r>
              <a:rPr lang="en-US" baseline="0" dirty="0" smtClean="0"/>
              <a:t>504 of the Rehabilitation Act of 1973</a:t>
            </a:r>
          </a:p>
          <a:p>
            <a:pPr marL="174982" indent="-174982">
              <a:buFont typeface="Arial" panose="020B0604020202020204" pitchFamily="34" charset="0"/>
              <a:buChar char="•"/>
            </a:pPr>
            <a:r>
              <a:rPr lang="en-US" baseline="0" dirty="0" smtClean="0"/>
              <a:t>Americans w/Disabilities Act (ADA) of 1990</a:t>
            </a:r>
          </a:p>
          <a:p>
            <a:pPr marL="174982" indent="-174982">
              <a:buFont typeface="Arial" panose="020B0604020202020204" pitchFamily="34" charset="0"/>
              <a:buChar char="•"/>
            </a:pPr>
            <a:r>
              <a:rPr lang="en-US" baseline="0" dirty="0" smtClean="0"/>
              <a:t>Departmental Regulations at 7 CFR part </a:t>
            </a:r>
            <a:r>
              <a:rPr lang="en-US" baseline="0" dirty="0" smtClean="0"/>
              <a:t>15b</a:t>
            </a:r>
          </a:p>
          <a:p>
            <a:pPr marL="174982" indent="-174982">
              <a:buFont typeface="Arial" panose="020B0604020202020204" pitchFamily="34" charset="0"/>
              <a:buChar char="•"/>
            </a:pPr>
            <a:endParaRPr lang="en-US" dirty="0" smtClean="0"/>
          </a:p>
          <a:p>
            <a:r>
              <a:rPr lang="en-US" dirty="0" smtClean="0"/>
              <a:t>“Major</a:t>
            </a:r>
            <a:r>
              <a:rPr lang="en-US" baseline="0" dirty="0" smtClean="0"/>
              <a:t> life activities” includes, but is not limited to</a:t>
            </a:r>
            <a:r>
              <a:rPr lang="en-US" baseline="0" dirty="0" smtClean="0"/>
              <a:t>… (read slide)</a:t>
            </a:r>
          </a:p>
          <a:p>
            <a:endParaRPr lang="en-US" dirty="0" smtClean="0"/>
          </a:p>
          <a:p>
            <a:r>
              <a:rPr lang="en-US" dirty="0" smtClean="0"/>
              <a:t>Major life activities also includes “major bodily functions” </a:t>
            </a:r>
            <a:r>
              <a:rPr lang="en-US" dirty="0" smtClean="0"/>
              <a:t> of the immune </a:t>
            </a:r>
            <a:r>
              <a:rPr lang="en-US" dirty="0" smtClean="0"/>
              <a:t>system, </a:t>
            </a:r>
            <a:r>
              <a:rPr lang="en-US" dirty="0" smtClean="0"/>
              <a:t>cell </a:t>
            </a:r>
            <a:r>
              <a:rPr lang="en-US" dirty="0" smtClean="0"/>
              <a:t>growth, bowel, bladder, neurological, respiratory, circulatory, endocrine, reproductive </a:t>
            </a:r>
            <a:r>
              <a:rPr lang="en-US" dirty="0" err="1" smtClean="0"/>
              <a:t>fx</a:t>
            </a:r>
            <a:endParaRPr lang="en-US" dirty="0" smtClean="0"/>
          </a:p>
          <a:p>
            <a:endParaRPr lang="en-US" dirty="0" smtClean="0"/>
          </a:p>
          <a:p>
            <a:r>
              <a:rPr lang="en-US" dirty="0" smtClean="0"/>
              <a:t>The condition doesn’t </a:t>
            </a:r>
            <a:r>
              <a:rPr lang="en-US" dirty="0" smtClean="0"/>
              <a:t>have to be life threatening: allergy doesn’t need to cause anaphylaxis to be considered a disability. It is enough that it limits a major</a:t>
            </a:r>
            <a:r>
              <a:rPr lang="en-US" baseline="0" dirty="0" smtClean="0"/>
              <a:t> life activity</a:t>
            </a:r>
            <a:r>
              <a:rPr lang="en-US" baseline="0" dirty="0" smtClean="0"/>
              <a:t>.</a:t>
            </a:r>
          </a:p>
          <a:p>
            <a:endParaRPr lang="en-US" dirty="0" smtClean="0"/>
          </a:p>
          <a:p>
            <a:pPr defTabSz="933237">
              <a:defRPr/>
            </a:pPr>
            <a:r>
              <a:rPr lang="en-US" altLang="en-US" dirty="0" smtClean="0"/>
              <a:t>An impairment may be considered a disability even if medication or another mitigating measure may reduce the impact on the impairment. For example: A child may be able to control an allergic reaction with medication, however that should not be a consideration in determining whether the allergy is a disability</a:t>
            </a:r>
            <a:r>
              <a:rPr lang="en-US" altLang="en-US" dirty="0" smtClean="0"/>
              <a:t>.</a:t>
            </a:r>
            <a:endParaRPr lang="en-US" altLang="en-US" dirty="0" smtClean="0"/>
          </a:p>
        </p:txBody>
      </p:sp>
      <p:sp>
        <p:nvSpPr>
          <p:cNvPr id="4" name="Slide Number Placeholder 3"/>
          <p:cNvSpPr>
            <a:spLocks noGrp="1"/>
          </p:cNvSpPr>
          <p:nvPr>
            <p:ph type="sldNum" sz="quarter" idx="10"/>
          </p:nvPr>
        </p:nvSpPr>
        <p:spPr/>
        <p:txBody>
          <a:bodyPr/>
          <a:lstStyle/>
          <a:p>
            <a:fld id="{026DCF7A-91FC-4DC5-B48B-FD366F45DE58}" type="slidenum">
              <a:rPr lang="en-US" smtClean="0"/>
              <a:t>5</a:t>
            </a:fld>
            <a:endParaRPr lang="en-US"/>
          </a:p>
        </p:txBody>
      </p:sp>
    </p:spTree>
    <p:extLst>
      <p:ext uri="{BB962C8B-B14F-4D97-AF65-F5344CB8AC3E}">
        <p14:creationId xmlns:p14="http://schemas.microsoft.com/office/powerpoint/2010/main" val="204400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passage of the ADA Act, most physical and mental impairments will constitute</a:t>
            </a:r>
            <a:r>
              <a:rPr lang="en-US" baseline="0" dirty="0" smtClean="0"/>
              <a:t> a </a:t>
            </a:r>
            <a:r>
              <a:rPr lang="en-US" baseline="0" dirty="0" smtClean="0"/>
              <a:t>disability</a:t>
            </a:r>
          </a:p>
          <a:p>
            <a:endParaRPr lang="en-US" baseline="0" dirty="0" smtClean="0"/>
          </a:p>
          <a:p>
            <a:r>
              <a:rPr lang="en-US" baseline="0" dirty="0" smtClean="0"/>
              <a:t>Therefore, effort should NOT be spent on weighing medical evidence vs legal </a:t>
            </a:r>
            <a:r>
              <a:rPr lang="en-US" baseline="0" dirty="0" smtClean="0"/>
              <a:t>standards </a:t>
            </a:r>
            <a:r>
              <a:rPr lang="en-US" baseline="0" dirty="0" smtClean="0"/>
              <a:t>to determine of the condition is severe enough to qualify as a disability</a:t>
            </a:r>
          </a:p>
          <a:p>
            <a:endParaRPr lang="en-US" baseline="0" dirty="0" smtClean="0"/>
          </a:p>
          <a:p>
            <a:r>
              <a:rPr lang="en-US" baseline="0" dirty="0" smtClean="0"/>
              <a:t>The </a:t>
            </a:r>
            <a:r>
              <a:rPr lang="en-US" baseline="0" dirty="0" smtClean="0"/>
              <a:t>emphasis SHOULD be on ensuring equal opportunity to all participating children to benefit from the program</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6</a:t>
            </a:fld>
            <a:endParaRPr lang="en-US"/>
          </a:p>
        </p:txBody>
      </p:sp>
    </p:spTree>
    <p:extLst>
      <p:ext uri="{BB962C8B-B14F-4D97-AF65-F5344CB8AC3E}">
        <p14:creationId xmlns:p14="http://schemas.microsoft.com/office/powerpoint/2010/main" val="2773213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p>
          <a:p>
            <a:endParaRPr lang="en-US" dirty="0" smtClean="0"/>
          </a:p>
          <a:p>
            <a:r>
              <a:rPr lang="en-US" dirty="0" smtClean="0"/>
              <a:t>As noted in the law, the “categories of diseases and conditions” are not meant to be all-inclusive.  Therefore, more conditions will meet the definition of disability than are listed in the ADA.  Each situation must</a:t>
            </a:r>
            <a:r>
              <a:rPr lang="en-US" baseline="0" dirty="0" smtClean="0"/>
              <a:t> be considered on a case-by-case basis.</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7</a:t>
            </a:fld>
            <a:endParaRPr lang="en-US"/>
          </a:p>
        </p:txBody>
      </p:sp>
    </p:spTree>
    <p:extLst>
      <p:ext uri="{BB962C8B-B14F-4D97-AF65-F5344CB8AC3E}">
        <p14:creationId xmlns:p14="http://schemas.microsoft.com/office/powerpoint/2010/main" val="366091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a:t>
            </a:r>
            <a:r>
              <a:rPr lang="en-US" baseline="0" dirty="0" smtClean="0"/>
              <a:t> </a:t>
            </a:r>
            <a:r>
              <a:rPr lang="en-US" baseline="0" dirty="0" err="1" smtClean="0"/>
              <a:t>regs</a:t>
            </a:r>
            <a:r>
              <a:rPr lang="en-US" baseline="0" dirty="0" smtClean="0"/>
              <a:t> require SFAs to provide modifications for children with disabilities on a case-by-case basis when requests are supported by a written statement from a State licensed healthcare professional</a:t>
            </a:r>
          </a:p>
          <a:p>
            <a:endParaRPr lang="en-US" baseline="0" dirty="0" smtClean="0"/>
          </a:p>
          <a:p>
            <a:r>
              <a:rPr lang="en-US" baseline="0" dirty="0" smtClean="0"/>
              <a:t>In this case, a “State </a:t>
            </a:r>
            <a:r>
              <a:rPr lang="en-US" baseline="0" dirty="0" smtClean="0"/>
              <a:t>licensed healthcare professional” </a:t>
            </a:r>
            <a:r>
              <a:rPr lang="en-US" baseline="0" dirty="0" smtClean="0"/>
              <a:t>is someone who is authorized </a:t>
            </a:r>
            <a:r>
              <a:rPr lang="en-US" baseline="0" dirty="0" smtClean="0"/>
              <a:t>to write medical prescriptions under State law (physician, nurse practitioner)</a:t>
            </a:r>
          </a:p>
          <a:p>
            <a:r>
              <a:rPr lang="en-US" baseline="0" dirty="0" smtClean="0"/>
              <a:t>-May </a:t>
            </a:r>
            <a:r>
              <a:rPr lang="en-US" baseline="0" dirty="0" smtClean="0"/>
              <a:t>visit link to verify State licensure for prescription-writing privileges</a:t>
            </a:r>
          </a:p>
          <a:p>
            <a:pPr marL="0" lvl="1" defTabSz="933237">
              <a:defRPr/>
            </a:pPr>
            <a:r>
              <a:rPr lang="en-US" altLang="en-US" sz="2400" dirty="0" smtClean="0"/>
              <a:t>-A </a:t>
            </a:r>
            <a:r>
              <a:rPr lang="en-US" altLang="en-US" sz="2400" dirty="0"/>
              <a:t>Registered Dietitian Nutritionist (RD or RDN) may assist in implementing meal modifications, as appropriate, but the medical statement must be signed by one of the professionals listed above.</a:t>
            </a:r>
          </a:p>
          <a:p>
            <a:pPr marL="0" lvl="1" defTabSz="933237">
              <a:defRPr/>
            </a:pPr>
            <a:endParaRPr lang="en-US" altLang="en-US" sz="2400" dirty="0" smtClean="0"/>
          </a:p>
          <a:p>
            <a:pPr marL="0" lvl="1" defTabSz="933237">
              <a:defRPr/>
            </a:pPr>
            <a:r>
              <a:rPr lang="en-US" altLang="en-US" sz="1200" dirty="0" smtClean="0"/>
              <a:t>A </a:t>
            </a:r>
            <a:r>
              <a:rPr lang="en-US" altLang="en-US" sz="1200" dirty="0"/>
              <a:t>medical statement is not required if the request can be honored without stepping outside of the meal pattern</a:t>
            </a:r>
          </a:p>
          <a:p>
            <a:pPr marL="0" lvl="1" defTabSz="933237">
              <a:defRPr/>
            </a:pPr>
            <a:endParaRPr lang="en-US" altLang="en-US" sz="1200" dirty="0" smtClean="0"/>
          </a:p>
          <a:p>
            <a:pPr marL="0" lvl="1" defTabSz="933237">
              <a:defRPr/>
            </a:pPr>
            <a:r>
              <a:rPr lang="en-US" altLang="en-US" sz="1200" dirty="0" smtClean="0"/>
              <a:t>If </a:t>
            </a:r>
            <a:r>
              <a:rPr lang="en-US" altLang="en-US" sz="1200" dirty="0"/>
              <a:t>you can honor the </a:t>
            </a:r>
            <a:r>
              <a:rPr lang="en-US" altLang="en-US" sz="1200" dirty="0" smtClean="0"/>
              <a:t>request</a:t>
            </a:r>
            <a:r>
              <a:rPr lang="en-US" altLang="en-US" sz="1200" baseline="0" dirty="0" smtClean="0"/>
              <a:t> and stay </a:t>
            </a:r>
            <a:r>
              <a:rPr lang="en-US" altLang="en-US" sz="1200" dirty="0" smtClean="0"/>
              <a:t>within </a:t>
            </a:r>
            <a:r>
              <a:rPr lang="en-US" altLang="en-US" sz="1200" dirty="0"/>
              <a:t>the meal pattern, </a:t>
            </a:r>
            <a:r>
              <a:rPr lang="en-US" altLang="en-US" sz="1200" dirty="0" smtClean="0"/>
              <a:t>you don’t </a:t>
            </a:r>
            <a:r>
              <a:rPr lang="en-US" altLang="en-US" sz="1200" dirty="0"/>
              <a:t>need a medical </a:t>
            </a:r>
            <a:r>
              <a:rPr lang="en-US" altLang="en-US" sz="1200" dirty="0" smtClean="0"/>
              <a:t>statement </a:t>
            </a:r>
            <a:r>
              <a:rPr lang="en-US" altLang="en-US" sz="1200" dirty="0"/>
              <a:t>and </a:t>
            </a:r>
            <a:r>
              <a:rPr lang="en-US" altLang="en-US" sz="1200" dirty="0" smtClean="0"/>
              <a:t>the meal will </a:t>
            </a:r>
            <a:r>
              <a:rPr lang="en-US" altLang="en-US" sz="1200" dirty="0"/>
              <a:t>still be reimbursable</a:t>
            </a:r>
          </a:p>
          <a:p>
            <a:pPr marL="0" lvl="1" defTabSz="933237">
              <a:defRPr/>
            </a:pPr>
            <a:endParaRPr lang="en-US" altLang="en-US" sz="1200" dirty="0" smtClean="0"/>
          </a:p>
          <a:p>
            <a:pPr marL="0" lvl="1" defTabSz="933237">
              <a:defRPr/>
            </a:pPr>
            <a:r>
              <a:rPr lang="en-US" altLang="en-US" sz="1200" dirty="0" smtClean="0"/>
              <a:t>If</a:t>
            </a:r>
            <a:r>
              <a:rPr lang="en-US" altLang="en-US" sz="1200" baseline="0" dirty="0" smtClean="0"/>
              <a:t> you cannot honor a request within</a:t>
            </a:r>
            <a:r>
              <a:rPr lang="en-US" altLang="en-US" sz="1200" dirty="0" smtClean="0"/>
              <a:t> </a:t>
            </a:r>
            <a:r>
              <a:rPr lang="en-US" altLang="en-US" sz="1200" dirty="0"/>
              <a:t>the meal pattern, </a:t>
            </a:r>
            <a:r>
              <a:rPr lang="en-US" altLang="en-US" sz="1200" dirty="0" smtClean="0"/>
              <a:t>a medical statement</a:t>
            </a:r>
            <a:r>
              <a:rPr lang="en-US" altLang="en-US" sz="1200" baseline="0" dirty="0" smtClean="0"/>
              <a:t> is required</a:t>
            </a:r>
            <a:endParaRPr lang="en-US" altLang="en-US" sz="1200" dirty="0"/>
          </a:p>
          <a:p>
            <a:pPr marL="0" lvl="1" defTabSz="933237">
              <a:defRPr/>
            </a:pPr>
            <a:endParaRPr lang="en-US" altLang="en-US" sz="1200" dirty="0" smtClean="0"/>
          </a:p>
          <a:p>
            <a:pPr marL="0" lvl="1" defTabSz="933237">
              <a:defRPr/>
            </a:pPr>
            <a:r>
              <a:rPr lang="en-US" altLang="en-US" sz="1200" dirty="0" smtClean="0"/>
              <a:t>Bottom</a:t>
            </a:r>
            <a:r>
              <a:rPr lang="en-US" altLang="en-US" sz="1200" baseline="0" dirty="0" smtClean="0"/>
              <a:t> line: if the meal is not within the meal pattern, and there’s no supporting medical statement, the meal is not reimbursable.</a:t>
            </a:r>
            <a:endParaRPr lang="en-US" altLang="en-US" sz="1200" dirty="0"/>
          </a:p>
        </p:txBody>
      </p:sp>
      <p:sp>
        <p:nvSpPr>
          <p:cNvPr id="4" name="Slide Number Placeholder 3"/>
          <p:cNvSpPr>
            <a:spLocks noGrp="1"/>
          </p:cNvSpPr>
          <p:nvPr>
            <p:ph type="sldNum" sz="quarter" idx="10"/>
          </p:nvPr>
        </p:nvSpPr>
        <p:spPr/>
        <p:txBody>
          <a:bodyPr/>
          <a:lstStyle/>
          <a:p>
            <a:fld id="{026DCF7A-91FC-4DC5-B48B-FD366F45DE58}" type="slidenum">
              <a:rPr lang="en-US" smtClean="0"/>
              <a:t>8</a:t>
            </a:fld>
            <a:endParaRPr lang="en-US"/>
          </a:p>
        </p:txBody>
      </p:sp>
    </p:spTree>
    <p:extLst>
      <p:ext uri="{BB962C8B-B14F-4D97-AF65-F5344CB8AC3E}">
        <p14:creationId xmlns:p14="http://schemas.microsoft.com/office/powerpoint/2010/main" val="330713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medical statement must</a:t>
            </a:r>
            <a:r>
              <a:rPr lang="en-US" altLang="en-US" baseline="0" dirty="0" smtClean="0"/>
              <a:t> include:</a:t>
            </a:r>
          </a:p>
          <a:p>
            <a:pPr eaLnBrk="1" hangingPunct="1">
              <a:spcBef>
                <a:spcPct val="0"/>
              </a:spcBef>
            </a:pPr>
            <a:r>
              <a:rPr lang="en-US" altLang="en-US" baseline="0" dirty="0" smtClean="0"/>
              <a:t>-A description of the impairment and how it restricts the child’s diet</a:t>
            </a:r>
          </a:p>
          <a:p>
            <a:pPr eaLnBrk="1" hangingPunct="1">
              <a:spcBef>
                <a:spcPct val="0"/>
              </a:spcBef>
            </a:pPr>
            <a:r>
              <a:rPr lang="en-US" altLang="en-US" baseline="0" dirty="0" smtClean="0"/>
              <a:t>-An explanation of what must be done to accommodate the disability</a:t>
            </a:r>
          </a:p>
          <a:p>
            <a:pPr eaLnBrk="1" hangingPunct="1">
              <a:spcBef>
                <a:spcPct val="0"/>
              </a:spcBef>
            </a:pPr>
            <a:r>
              <a:rPr lang="en-US" altLang="en-US" baseline="0" dirty="0" smtClean="0"/>
              <a:t>-A list of food(s) to be omitted, and recommended substitutes for those foods</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 </a:t>
            </a:r>
            <a:r>
              <a:rPr lang="en-US" altLang="en-US" dirty="0" smtClean="0"/>
              <a:t>statement</a:t>
            </a:r>
            <a:r>
              <a:rPr lang="en-US" altLang="en-US" baseline="0" dirty="0" smtClean="0"/>
              <a:t> should not, and must not state the actual diagnosis. It just has to describe how the child’s diet </a:t>
            </a:r>
            <a:r>
              <a:rPr lang="en-US" altLang="en-US" baseline="0" dirty="0" smtClean="0"/>
              <a:t>is restricted.</a:t>
            </a:r>
            <a:endParaRPr lang="en-US" altLang="en-US" dirty="0" smtClean="0"/>
          </a:p>
          <a:p>
            <a:pPr marL="0" lvl="2">
              <a:spcBef>
                <a:spcPct val="0"/>
              </a:spcBef>
            </a:pPr>
            <a:endParaRPr lang="en-US" altLang="en-US" dirty="0" smtClean="0"/>
          </a:p>
          <a:p>
            <a:pPr eaLnBrk="1" hangingPunct="1">
              <a:spcBef>
                <a:spcPct val="0"/>
              </a:spcBef>
            </a:pPr>
            <a:r>
              <a:rPr lang="en-US" altLang="en-US" dirty="0" smtClean="0"/>
              <a:t>A Medical</a:t>
            </a:r>
            <a:r>
              <a:rPr lang="en-US" altLang="en-US" baseline="0" dirty="0" smtClean="0"/>
              <a:t> Statement form for Special Diets is posted on our website for your use.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9</a:t>
            </a:fld>
            <a:endParaRPr lang="en-US"/>
          </a:p>
        </p:txBody>
      </p:sp>
    </p:spTree>
    <p:extLst>
      <p:ext uri="{BB962C8B-B14F-4D97-AF65-F5344CB8AC3E}">
        <p14:creationId xmlns:p14="http://schemas.microsoft.com/office/powerpoint/2010/main" val="427706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Notice </a:t>
            </a:r>
            <a:r>
              <a:rPr lang="en-US" baseline="0" dirty="0" smtClean="0"/>
              <a:t>second page of the form doesn’t request a diagnosis, just description of the impairment and how it affects their diet; also asks “Foods to be Omitted” and “Recommended Substitutions”</a:t>
            </a:r>
          </a:p>
          <a:p>
            <a:endParaRPr lang="en-US" baseline="0" dirty="0" smtClean="0"/>
          </a:p>
          <a:p>
            <a:r>
              <a:rPr lang="en-US" baseline="0" dirty="0" smtClean="0"/>
              <a:t>Needs </a:t>
            </a:r>
            <a:r>
              <a:rPr lang="en-US" baseline="0" dirty="0" smtClean="0"/>
              <a:t>to be signed by the licensed healthcare professional with prescription writing privileges</a:t>
            </a:r>
          </a:p>
          <a:p>
            <a:endParaRPr lang="en-US" baseline="0" dirty="0" smtClean="0"/>
          </a:p>
          <a:p>
            <a:r>
              <a:rPr lang="en-US" baseline="0" dirty="0" smtClean="0"/>
              <a:t>Be </a:t>
            </a:r>
            <a:r>
              <a:rPr lang="en-US" baseline="0" dirty="0" smtClean="0"/>
              <a:t>sure to document received and processed </a:t>
            </a:r>
            <a:r>
              <a:rPr lang="en-US" baseline="0" dirty="0" smtClean="0"/>
              <a:t>dates</a:t>
            </a:r>
            <a:endParaRPr lang="en-US" dirty="0"/>
          </a:p>
        </p:txBody>
      </p:sp>
      <p:sp>
        <p:nvSpPr>
          <p:cNvPr id="4" name="Slide Number Placeholder 3"/>
          <p:cNvSpPr>
            <a:spLocks noGrp="1"/>
          </p:cNvSpPr>
          <p:nvPr>
            <p:ph type="sldNum" sz="quarter" idx="10"/>
          </p:nvPr>
        </p:nvSpPr>
        <p:spPr/>
        <p:txBody>
          <a:bodyPr/>
          <a:lstStyle/>
          <a:p>
            <a:fld id="{026DCF7A-91FC-4DC5-B48B-FD366F45DE58}" type="slidenum">
              <a:rPr lang="en-US" smtClean="0"/>
              <a:t>10</a:t>
            </a:fld>
            <a:endParaRPr lang="en-US"/>
          </a:p>
        </p:txBody>
      </p:sp>
    </p:spTree>
    <p:extLst>
      <p:ext uri="{BB962C8B-B14F-4D97-AF65-F5344CB8AC3E}">
        <p14:creationId xmlns:p14="http://schemas.microsoft.com/office/powerpoint/2010/main" val="3175033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44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a:xfrm>
            <a:off x="1323974" y="6041362"/>
            <a:ext cx="5650971" cy="365125"/>
          </a:xfr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876" y="5742354"/>
            <a:ext cx="1030340" cy="95821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625" y="762000"/>
            <a:ext cx="7768168"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575689" y="3784600"/>
            <a:ext cx="7224524" cy="381000"/>
          </a:xfrm>
        </p:spPr>
        <p:txBody>
          <a:bodyPr anchor="ctr">
            <a:noAutofit/>
          </a:bodyPr>
          <a:lstStyle>
            <a:lvl1pPr marL="0" indent="0">
              <a:buFontTx/>
              <a:buNone/>
              <a:defRPr sz="16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0" name="TextBox 19"/>
          <p:cNvSpPr txBox="1"/>
          <p:nvPr/>
        </p:nvSpPr>
        <p:spPr>
          <a:xfrm>
            <a:off x="1180045" y="9427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2" name="TextBox 21"/>
          <p:cNvSpPr txBox="1"/>
          <p:nvPr/>
        </p:nvSpPr>
        <p:spPr>
          <a:xfrm>
            <a:off x="9226386" y="30389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latin typeface="Arial" pitchFamily="34" charset="0"/>
                <a:cs typeface="Arial" pitchFamily="34" charset="0"/>
              </a:rPr>
              <a:t>”</a:t>
            </a:r>
            <a:endParaRPr lang="en-US" dirty="0">
              <a:solidFill>
                <a:schemeClr val="tx1"/>
              </a:solidFill>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825" y="609600"/>
            <a:ext cx="8007178" cy="3403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608670" y="723900"/>
            <a:ext cx="775969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sp>
        <p:nvSpPr>
          <p:cNvPr id="24" name="TextBox 23"/>
          <p:cNvSpPr txBox="1"/>
          <p:nvPr/>
        </p:nvSpPr>
        <p:spPr>
          <a:xfrm>
            <a:off x="1218145" y="904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sp>
        <p:nvSpPr>
          <p:cNvPr id="25" name="TextBox 24"/>
          <p:cNvSpPr txBox="1"/>
          <p:nvPr/>
        </p:nvSpPr>
        <p:spPr>
          <a:xfrm>
            <a:off x="9235911" y="30008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tx1"/>
                </a:solidFill>
                <a:effectLst/>
                <a:latin typeface="Arial" pitchFamily="34" charset="0"/>
                <a:cs typeface="Arial" pitchFamily="34" charset="0"/>
              </a:rPr>
              <a: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7" cy="3022600"/>
          </a:xfrm>
        </p:spPr>
        <p:txBody>
          <a:bodyPr anchor="ctr">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solidFill>
                <a:latin typeface="Arial" pitchFamily="34" charset="0"/>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47775" y="609600"/>
            <a:ext cx="8026226"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55C6B4A9-1611-4792-9094-5F34BCA07E0B}"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89333C77-0158-454C-844F-B7AB9BD7DAD4}"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299" y="609600"/>
            <a:ext cx="6480185" cy="5251450"/>
          </a:xfrm>
        </p:spPr>
        <p:txBody>
          <a:bodyPr vert="eaVert"/>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978602"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solidFill>
                  <a:schemeClr val="tx1"/>
                </a:solidFill>
                <a:latin typeface="Arial" pitchFamily="34" charset="0"/>
                <a:cs typeface="Arial" pitchFamily="34" charset="0"/>
              </a:defRPr>
            </a:lvl1pPr>
            <a:lvl2pPr>
              <a:defRPr sz="1600">
                <a:solidFill>
                  <a:schemeClr val="tx1"/>
                </a:solidFill>
                <a:latin typeface="Arial" pitchFamily="34" charset="0"/>
                <a:cs typeface="Arial" pitchFamily="34" charset="0"/>
              </a:defRPr>
            </a:lvl2pPr>
            <a:lvl3pPr>
              <a:defRPr sz="1400">
                <a:solidFill>
                  <a:schemeClr val="tx1"/>
                </a:solidFill>
                <a:latin typeface="Arial" pitchFamily="34" charset="0"/>
                <a:cs typeface="Arial" pitchFamily="34" charset="0"/>
              </a:defRPr>
            </a:lvl3pPr>
            <a:lvl4pPr>
              <a:defRPr sz="1200">
                <a:solidFill>
                  <a:schemeClr val="tx1"/>
                </a:solidFill>
                <a:latin typeface="Arial" pitchFamily="34" charset="0"/>
                <a:cs typeface="Arial" pitchFamily="34" charset="0"/>
              </a:defRPr>
            </a:lvl4pPr>
            <a:lvl5pPr>
              <a:defRPr sz="12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400" b="0" cap="none">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0" y="609600"/>
            <a:ext cx="8035752"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EB712588-04B1-427B-82EE-E8DB90309F08}" type="datetimeFigureOut">
              <a:rPr lang="en-US" smtClean="0"/>
              <a:pPr/>
              <a:t>6/25/2018</a:t>
            </a:fld>
            <a:endParaRPr lang="en-US" dirty="0"/>
          </a:p>
        </p:txBody>
      </p:sp>
      <p:sp>
        <p:nvSpPr>
          <p:cNvPr id="6" name="Footer Placeholder 5"/>
          <p:cNvSpPr>
            <a:spLocks noGrp="1"/>
          </p:cNvSpPr>
          <p:nvPr>
            <p:ph type="ftr" sz="quarter" idx="11"/>
          </p:nvPr>
        </p:nvSpPr>
        <p:spPr/>
        <p:txBody>
          <a:bodyPr/>
          <a:lstStyle>
            <a:lvl1pPr>
              <a:defRPr>
                <a:latin typeface="Arial Narrow"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6FF9F0C5-380F-41C2-899A-BAC0F0927E16}"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000" b="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8" name="Footer Placeholder 7"/>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7774" y="609600"/>
            <a:ext cx="8026227" cy="1320800"/>
          </a:xfrm>
        </p:spPr>
        <p:txBody>
          <a:bodyPr>
            <a:normAutofit/>
          </a:bodyPr>
          <a:lstStyle>
            <a:lvl1pPr>
              <a:defRPr sz="32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6/25/2018</a:t>
            </a:fld>
            <a:endParaRPr lang="en-US" dirty="0"/>
          </a:p>
        </p:txBody>
      </p:sp>
      <p:sp>
        <p:nvSpPr>
          <p:cNvPr id="4" name="Footer Placeholder 3"/>
          <p:cNvSpPr>
            <a:spLocks noGrp="1"/>
          </p:cNvSpPr>
          <p:nvPr>
            <p:ph type="ftr" sz="quarter" idx="11"/>
          </p:nvPr>
        </p:nvSpPr>
        <p:spPr/>
        <p:txBody>
          <a:bodyPr/>
          <a:lstStyle>
            <a:lvl1pPr>
              <a:defRPr>
                <a:latin typeface="Arial Narrow"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Narrow" pitchFamily="34" charset="0"/>
              </a:defRPr>
            </a:lvl1pPr>
          </a:lstStyle>
          <a:p>
            <a:fld id="{B61BEF0D-F0BB-DE4B-95CE-6DB70DBA9567}" type="datetimeFigureOut">
              <a:rPr lang="en-US" smtClean="0"/>
              <a:pPr/>
              <a:t>6/25/2018</a:t>
            </a:fld>
            <a:endParaRPr lang="en-US" dirty="0"/>
          </a:p>
        </p:txBody>
      </p:sp>
      <p:sp>
        <p:nvSpPr>
          <p:cNvPr id="3" name="Footer Placeholder 2"/>
          <p:cNvSpPr>
            <a:spLocks noGrp="1"/>
          </p:cNvSpPr>
          <p:nvPr>
            <p:ph type="ftr" sz="quarter" idx="11"/>
          </p:nvPr>
        </p:nvSpPr>
        <p:spPr/>
        <p:txBody>
          <a:bodyPr/>
          <a:lstStyle>
            <a:lvl1pPr>
              <a:defRPr>
                <a:latin typeface="Arial Narrow"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Narrow" pitchFamily="34" charset="0"/>
              </a:defRPr>
            </a:lvl1pPr>
          </a:lstStyle>
          <a:p>
            <a:fld id="{D57F1E4F-1CFF-5643-939E-217C01CDF565}"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solidFill>
                  <a:schemeClr val="tx1"/>
                </a:solidFill>
                <a:latin typeface="Arial" pitchFamily="34" charset="0"/>
                <a:cs typeface="Arial"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42A54C80-263E-416B-A8E0-580EDEADCBDC}" type="datetimeFigureOut">
              <a:rPr lang="en-US" smtClean="0"/>
              <a:pPr/>
              <a:t>6/25/2018</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519954A3-9DFD-4C44-94BA-B95130A3BA1C}"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57300" y="609600"/>
            <a:ext cx="8016702" cy="3845718"/>
          </a:xfrm>
        </p:spPr>
        <p:txBody>
          <a:bodyPr anchor="t">
            <a:normAutofit/>
          </a:bodyPr>
          <a:lstStyle>
            <a:lvl1pPr marL="0" indent="0" algn="ctr">
              <a:buNone/>
              <a:defRPr sz="1600">
                <a:solidFill>
                  <a:schemeClr val="tx1"/>
                </a:solidFill>
                <a:latin typeface="Arial" pitchFamily="34" charset="0"/>
                <a:cs typeface="Arial"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latin typeface="Arial" pitchFamily="34" charset="0"/>
                <a:cs typeface="Arial" pitchFamily="34" charset="0"/>
              </a:defRPr>
            </a:lvl1pPr>
          </a:lstStyle>
          <a:p>
            <a:fld id="{B61BEF0D-F0BB-DE4B-95CE-6DB70DBA9567}" type="datetimeFigureOut">
              <a:rPr lang="en-US" smtClean="0"/>
              <a:pPr/>
              <a:t>6/25/2018</a:t>
            </a:fld>
            <a:endParaRPr lang="en-US" dirty="0"/>
          </a:p>
        </p:txBody>
      </p:sp>
      <p:sp>
        <p:nvSpPr>
          <p:cNvPr id="6" name="Footer Placeholder 5"/>
          <p:cNvSpPr>
            <a:spLocks noGrp="1"/>
          </p:cNvSpPr>
          <p:nvPr>
            <p:ph type="ftr" sz="quarter" idx="11"/>
          </p:nvPr>
        </p:nvSpPr>
        <p:spPr/>
        <p:txBody>
          <a:bodyPr/>
          <a:lstStyle>
            <a:lvl1pPr>
              <a:defRPr>
                <a:solidFill>
                  <a:schemeClr val="tx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latin typeface="Arial" pitchFamily="34" charset="0"/>
                <a:cs typeface="Arial" pitchFamily="34" charset="0"/>
              </a:defRPr>
            </a:lvl1pPr>
          </a:lstStyle>
          <a:p>
            <a:fld id="{D57F1E4F-1CFF-5643-939E-217C01CDF565}"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351" y="122604"/>
            <a:ext cx="1030340" cy="95821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1" r:id="rId10"/>
    <p:sldLayoutId id="2147483660"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hcnp.hawaii.gov/overview/nslp/"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vl.ehawaii.gov/pvlsearch/ap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hcnp.hawaii.gov/overview/nsl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375" y="2404535"/>
            <a:ext cx="8178628" cy="1615016"/>
          </a:xfrm>
        </p:spPr>
        <p:txBody>
          <a:bodyPr/>
          <a:lstStyle/>
          <a:p>
            <a:r>
              <a:rPr lang="en-US" b="1" dirty="0" smtClean="0"/>
              <a:t>Accommodating Disabilities in the School Meal Programs</a:t>
            </a:r>
            <a:endParaRPr lang="en-US" b="1" dirty="0"/>
          </a:p>
        </p:txBody>
      </p:sp>
    </p:spTree>
    <p:extLst>
      <p:ext uri="{BB962C8B-B14F-4D97-AF65-F5344CB8AC3E}">
        <p14:creationId xmlns:p14="http://schemas.microsoft.com/office/powerpoint/2010/main" val="52104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3" y="152400"/>
            <a:ext cx="4461835" cy="575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4" y="152400"/>
            <a:ext cx="4470664" cy="575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9100" y="5906578"/>
            <a:ext cx="10258425" cy="830997"/>
          </a:xfrm>
          <a:prstGeom prst="rect">
            <a:avLst/>
          </a:prstGeom>
          <a:noFill/>
        </p:spPr>
        <p:txBody>
          <a:bodyPr wrap="square" rtlCol="0">
            <a:spAutoFit/>
          </a:bodyPr>
          <a:lstStyle/>
          <a:p>
            <a:pPr algn="ctr"/>
            <a:r>
              <a:rPr lang="en-US" sz="2400" b="1" dirty="0">
                <a:hlinkClick r:id="rId5"/>
              </a:rPr>
              <a:t>http://hcnp.hawaii.gov/overview/nslp</a:t>
            </a:r>
            <a:r>
              <a:rPr lang="en-US" sz="2400" b="1" dirty="0" smtClean="0">
                <a:hlinkClick r:id="rId5"/>
              </a:rPr>
              <a:t>/</a:t>
            </a:r>
            <a:endParaRPr lang="en-US" sz="2400" b="1" dirty="0" smtClean="0"/>
          </a:p>
          <a:p>
            <a:pPr algn="ctr"/>
            <a:r>
              <a:rPr lang="en-US" sz="2400" b="1" dirty="0" smtClean="0"/>
              <a:t>Under Program Resources -&gt; Special Diets Medical Statement Form</a:t>
            </a:r>
            <a:endParaRPr lang="en-US" sz="2400" b="1" dirty="0"/>
          </a:p>
        </p:txBody>
      </p:sp>
    </p:spTree>
    <p:extLst>
      <p:ext uri="{BB962C8B-B14F-4D97-AF65-F5344CB8AC3E}">
        <p14:creationId xmlns:p14="http://schemas.microsoft.com/office/powerpoint/2010/main" val="1847071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09600"/>
            <a:ext cx="8467726" cy="1320800"/>
          </a:xfrm>
        </p:spPr>
        <p:txBody>
          <a:bodyPr>
            <a:normAutofit/>
          </a:bodyPr>
          <a:lstStyle/>
          <a:p>
            <a:pPr algn="ctr"/>
            <a:r>
              <a:rPr lang="en-US" sz="4000" b="1" dirty="0" smtClean="0"/>
              <a:t>What if the Statement is Unclear?</a:t>
            </a:r>
            <a:endParaRPr lang="en-US" sz="4000" b="1" dirty="0"/>
          </a:p>
        </p:txBody>
      </p:sp>
      <p:sp>
        <p:nvSpPr>
          <p:cNvPr id="3" name="Content Placeholder 2"/>
          <p:cNvSpPr>
            <a:spLocks noGrp="1"/>
          </p:cNvSpPr>
          <p:nvPr>
            <p:ph idx="1"/>
          </p:nvPr>
        </p:nvSpPr>
        <p:spPr>
          <a:xfrm>
            <a:off x="677334" y="1704975"/>
            <a:ext cx="8596668" cy="4336387"/>
          </a:xfrm>
        </p:spPr>
        <p:txBody>
          <a:bodyPr>
            <a:normAutofit/>
          </a:bodyPr>
          <a:lstStyle/>
          <a:p>
            <a:pPr>
              <a:lnSpc>
                <a:spcPct val="90000"/>
              </a:lnSpc>
              <a:defRPr/>
            </a:pPr>
            <a:r>
              <a:rPr lang="en-US" altLang="en-US" sz="2800" dirty="0" smtClean="0"/>
              <a:t>IMMEDIATELY contact the child’s parent / guardian</a:t>
            </a:r>
          </a:p>
          <a:p>
            <a:pPr lvl="1">
              <a:lnSpc>
                <a:spcPct val="90000"/>
              </a:lnSpc>
              <a:defRPr/>
            </a:pPr>
            <a:r>
              <a:rPr lang="en-US" altLang="en-US" sz="2400" dirty="0" smtClean="0"/>
              <a:t>Request an amended medical statement</a:t>
            </a:r>
          </a:p>
          <a:p>
            <a:pPr marL="457200" lvl="1" indent="0">
              <a:lnSpc>
                <a:spcPct val="90000"/>
              </a:lnSpc>
              <a:buNone/>
              <a:defRPr/>
            </a:pPr>
            <a:endParaRPr lang="en-US" altLang="en-US" sz="2400" dirty="0" smtClean="0"/>
          </a:p>
          <a:p>
            <a:pPr>
              <a:lnSpc>
                <a:spcPct val="90000"/>
              </a:lnSpc>
              <a:defRPr/>
            </a:pPr>
            <a:r>
              <a:rPr lang="en-US" altLang="en-US" sz="2800" dirty="0" smtClean="0"/>
              <a:t>Provide the meal modification anyway</a:t>
            </a:r>
          </a:p>
          <a:p>
            <a:pPr lvl="1">
              <a:lnSpc>
                <a:spcPct val="90000"/>
              </a:lnSpc>
              <a:defRPr/>
            </a:pPr>
            <a:r>
              <a:rPr lang="en-US" altLang="en-US" sz="2400" dirty="0" smtClean="0"/>
              <a:t>Follow </a:t>
            </a:r>
            <a:r>
              <a:rPr lang="en-US" altLang="en-US" sz="2400" dirty="0"/>
              <a:t>the parts that are </a:t>
            </a:r>
            <a:r>
              <a:rPr lang="en-US" altLang="en-US" sz="2400" dirty="0" smtClean="0"/>
              <a:t>clear</a:t>
            </a:r>
          </a:p>
          <a:p>
            <a:pPr marL="457200" lvl="1" indent="0">
              <a:lnSpc>
                <a:spcPct val="90000"/>
              </a:lnSpc>
              <a:buNone/>
              <a:defRPr/>
            </a:pPr>
            <a:endParaRPr lang="en-US" altLang="en-US" sz="2400" dirty="0"/>
          </a:p>
          <a:p>
            <a:pPr>
              <a:lnSpc>
                <a:spcPct val="90000"/>
              </a:lnSpc>
              <a:defRPr/>
            </a:pPr>
            <a:r>
              <a:rPr lang="en-US" altLang="en-US" sz="2800" dirty="0" smtClean="0"/>
              <a:t>Document all communication!!!</a:t>
            </a:r>
          </a:p>
          <a:p>
            <a:pPr lvl="1">
              <a:lnSpc>
                <a:spcPct val="90000"/>
              </a:lnSpc>
              <a:defRPr/>
            </a:pPr>
            <a:r>
              <a:rPr lang="en-US" altLang="en-US" sz="2400" dirty="0" smtClean="0"/>
              <a:t>This includes verbal communication</a:t>
            </a:r>
          </a:p>
        </p:txBody>
      </p:sp>
      <p:pic>
        <p:nvPicPr>
          <p:cNvPr id="3074" name="Picture 2" descr="Image result for confu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68" y="2608796"/>
            <a:ext cx="2057707" cy="251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7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How Often Must the Medical Statement be Updated?</a:t>
            </a:r>
            <a:endParaRPr lang="en-US" sz="4000" b="1" dirty="0"/>
          </a:p>
        </p:txBody>
      </p:sp>
      <p:sp>
        <p:nvSpPr>
          <p:cNvPr id="3" name="Content Placeholder 2"/>
          <p:cNvSpPr>
            <a:spLocks noGrp="1"/>
          </p:cNvSpPr>
          <p:nvPr>
            <p:ph idx="1"/>
          </p:nvPr>
        </p:nvSpPr>
        <p:spPr/>
        <p:txBody>
          <a:bodyPr/>
          <a:lstStyle/>
          <a:p>
            <a:r>
              <a:rPr lang="en-US" altLang="en-US" sz="2800" dirty="0" smtClean="0"/>
              <a:t>No regularly-scheduled requirement</a:t>
            </a:r>
          </a:p>
          <a:p>
            <a:endParaRPr lang="en-US" altLang="en-US" sz="2800" dirty="0" smtClean="0"/>
          </a:p>
          <a:p>
            <a:r>
              <a:rPr lang="en-US" altLang="en-US" sz="2800" dirty="0" smtClean="0"/>
              <a:t>Statement on file must reflect current dietary needs</a:t>
            </a:r>
          </a:p>
          <a:p>
            <a:endParaRPr lang="en-US" altLang="en-US" sz="2800" dirty="0" smtClean="0"/>
          </a:p>
          <a:p>
            <a:r>
              <a:rPr lang="en-US" altLang="en-US" sz="2800" dirty="0" smtClean="0"/>
              <a:t>OK to request updated medical statements</a:t>
            </a:r>
          </a:p>
          <a:p>
            <a:pPr lvl="1"/>
            <a:r>
              <a:rPr lang="en-US" altLang="en-US" sz="2400" dirty="0" smtClean="0"/>
              <a:t>Consider the burden to parent/guardian</a:t>
            </a:r>
          </a:p>
          <a:p>
            <a:endParaRPr lang="en-US" altLang="en-US" dirty="0"/>
          </a:p>
          <a:p>
            <a:endParaRPr lang="en-US" dirty="0"/>
          </a:p>
        </p:txBody>
      </p:sp>
      <p:pic>
        <p:nvPicPr>
          <p:cNvPr id="14338" name="Picture 2" descr="Image result for time to updat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0">
            <a:off x="9507174" y="4665455"/>
            <a:ext cx="1924035" cy="164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46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#2</a:t>
            </a:r>
            <a:endParaRPr lang="en-US" sz="4000" b="1" dirty="0"/>
          </a:p>
        </p:txBody>
      </p:sp>
      <p:sp>
        <p:nvSpPr>
          <p:cNvPr id="3" name="Content Placeholder 2"/>
          <p:cNvSpPr>
            <a:spLocks noGrp="1"/>
          </p:cNvSpPr>
          <p:nvPr>
            <p:ph idx="1"/>
          </p:nvPr>
        </p:nvSpPr>
        <p:spPr>
          <a:xfrm>
            <a:off x="677334" y="1562101"/>
            <a:ext cx="8596668" cy="4479262"/>
          </a:xfrm>
        </p:spPr>
        <p:txBody>
          <a:bodyPr/>
          <a:lstStyle/>
          <a:p>
            <a:pPr marL="0" indent="0" algn="ctr">
              <a:buNone/>
            </a:pPr>
            <a:r>
              <a:rPr lang="en-US" sz="2400" dirty="0" smtClean="0">
                <a:solidFill>
                  <a:srgbClr val="00B050"/>
                </a:solidFill>
              </a:rPr>
              <a:t>A child required a modification outside the Program meal pattern for her food allergy in the previous school year.  </a:t>
            </a:r>
          </a:p>
          <a:p>
            <a:pPr marL="0" indent="0" algn="ctr">
              <a:buNone/>
            </a:pPr>
            <a:r>
              <a:rPr lang="en-US" sz="2400" b="1" dirty="0" smtClean="0">
                <a:solidFill>
                  <a:srgbClr val="00B050"/>
                </a:solidFill>
              </a:rPr>
              <a:t>Must the SFA obtain an updated medical statement at the start of the next school year?</a:t>
            </a:r>
          </a:p>
          <a:p>
            <a:endParaRPr lang="en-US" dirty="0"/>
          </a:p>
        </p:txBody>
      </p:sp>
      <p:sp>
        <p:nvSpPr>
          <p:cNvPr id="4" name="TextBox 3"/>
          <p:cNvSpPr txBox="1"/>
          <p:nvPr/>
        </p:nvSpPr>
        <p:spPr>
          <a:xfrm>
            <a:off x="800099" y="5534025"/>
            <a:ext cx="8467725" cy="954107"/>
          </a:xfrm>
          <a:prstGeom prst="rect">
            <a:avLst/>
          </a:prstGeom>
          <a:noFill/>
        </p:spPr>
        <p:txBody>
          <a:bodyPr wrap="square" rtlCol="0">
            <a:spAutoFit/>
          </a:bodyPr>
          <a:lstStyle/>
          <a:p>
            <a:pPr algn="ctr"/>
            <a:r>
              <a:rPr lang="en-US" sz="2800" b="1" dirty="0" smtClean="0">
                <a:solidFill>
                  <a:srgbClr val="FF0000"/>
                </a:solidFill>
              </a:rPr>
              <a:t>However, medical statements on file must reflect current dietary needs.</a:t>
            </a:r>
            <a:endParaRPr lang="en-US" sz="2800" b="1" dirty="0">
              <a:solidFill>
                <a:srgbClr val="FF0000"/>
              </a:solidFill>
            </a:endParaRPr>
          </a:p>
        </p:txBody>
      </p:sp>
      <p:sp>
        <p:nvSpPr>
          <p:cNvPr id="6" name="TextBox 5"/>
          <p:cNvSpPr txBox="1"/>
          <p:nvPr/>
        </p:nvSpPr>
        <p:spPr>
          <a:xfrm>
            <a:off x="3467100" y="4152900"/>
            <a:ext cx="7410450" cy="369332"/>
          </a:xfrm>
          <a:prstGeom prst="rect">
            <a:avLst/>
          </a:prstGeom>
          <a:noFill/>
        </p:spPr>
        <p:txBody>
          <a:bodyPr wrap="square" rtlCol="0">
            <a:spAutoFit/>
          </a:bodyPr>
          <a:lstStyle/>
          <a:p>
            <a:endParaRPr lang="en-US" dirty="0"/>
          </a:p>
        </p:txBody>
      </p:sp>
      <p:pic>
        <p:nvPicPr>
          <p:cNvPr id="8" name="Picture 2" descr="Image result for nope"/>
          <p:cNvPicPr>
            <a:picLocks noChangeAspect="1" noChangeArrowheads="1"/>
          </p:cNvPicPr>
          <p:nvPr/>
        </p:nvPicPr>
        <p:blipFill rotWithShape="1">
          <a:blip r:embed="rId3">
            <a:extLst>
              <a:ext uri="{28A0092B-C50C-407E-A947-70E740481C1C}">
                <a14:useLocalDpi xmlns:a14="http://schemas.microsoft.com/office/drawing/2010/main" val="0"/>
              </a:ext>
            </a:extLst>
          </a:blip>
          <a:srcRect l="17064" t="9819" r="17731"/>
          <a:stretch/>
        </p:blipFill>
        <p:spPr bwMode="auto">
          <a:xfrm>
            <a:off x="3629022" y="3592775"/>
            <a:ext cx="2352677" cy="16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Records Management</a:t>
            </a:r>
            <a:endParaRPr lang="en-US" sz="4000" b="1" dirty="0"/>
          </a:p>
        </p:txBody>
      </p:sp>
      <p:sp>
        <p:nvSpPr>
          <p:cNvPr id="3" name="Content Placeholder 2"/>
          <p:cNvSpPr>
            <a:spLocks noGrp="1"/>
          </p:cNvSpPr>
          <p:nvPr>
            <p:ph idx="1"/>
          </p:nvPr>
        </p:nvSpPr>
        <p:spPr>
          <a:xfrm>
            <a:off x="677334" y="1714501"/>
            <a:ext cx="8596668" cy="4326862"/>
          </a:xfrm>
        </p:spPr>
        <p:txBody>
          <a:bodyPr>
            <a:normAutofit fontScale="92500" lnSpcReduction="10000"/>
          </a:bodyPr>
          <a:lstStyle/>
          <a:p>
            <a:pPr>
              <a:spcBef>
                <a:spcPts val="600"/>
              </a:spcBef>
            </a:pPr>
            <a:r>
              <a:rPr lang="en-US" sz="2600" dirty="0" smtClean="0"/>
              <a:t>Must keep copies of medical statements when breaking the meal pattern</a:t>
            </a:r>
          </a:p>
          <a:p>
            <a:pPr marL="0" indent="0">
              <a:spcBef>
                <a:spcPts val="600"/>
              </a:spcBef>
              <a:buNone/>
            </a:pPr>
            <a:endParaRPr lang="en-US" sz="2600" dirty="0" smtClean="0"/>
          </a:p>
          <a:p>
            <a:pPr>
              <a:spcBef>
                <a:spcPts val="600"/>
              </a:spcBef>
            </a:pPr>
            <a:r>
              <a:rPr lang="en-US" sz="2600" dirty="0" smtClean="0"/>
              <a:t>Recommendation: retain records even when medical statement was not required (i.e</a:t>
            </a:r>
            <a:r>
              <a:rPr lang="en-US" sz="2600" dirty="0"/>
              <a:t>. the meal modification was still within the meal </a:t>
            </a:r>
            <a:r>
              <a:rPr lang="en-US" sz="2600" dirty="0" smtClean="0"/>
              <a:t>pattern)</a:t>
            </a:r>
            <a:endParaRPr lang="en-US" sz="2600" dirty="0"/>
          </a:p>
          <a:p>
            <a:pPr>
              <a:spcBef>
                <a:spcPts val="600"/>
              </a:spcBef>
            </a:pPr>
            <a:endParaRPr lang="en-US" sz="2600" dirty="0" smtClean="0"/>
          </a:p>
          <a:p>
            <a:pPr>
              <a:spcBef>
                <a:spcPts val="600"/>
              </a:spcBef>
            </a:pPr>
            <a:r>
              <a:rPr lang="en-US" sz="2600" dirty="0" smtClean="0"/>
              <a:t>Maintain confidentiality</a:t>
            </a:r>
          </a:p>
          <a:p>
            <a:pPr>
              <a:spcBef>
                <a:spcPts val="600"/>
              </a:spcBef>
            </a:pPr>
            <a:endParaRPr lang="en-US" sz="2600" dirty="0" smtClean="0"/>
          </a:p>
          <a:p>
            <a:pPr>
              <a:spcBef>
                <a:spcPts val="600"/>
              </a:spcBef>
            </a:pPr>
            <a:r>
              <a:rPr lang="en-US" sz="2600" dirty="0" smtClean="0"/>
              <a:t>May NOT request medical records related to child’s disability</a:t>
            </a:r>
          </a:p>
          <a:p>
            <a:pPr lvl="1"/>
            <a:endParaRPr lang="en-US" dirty="0"/>
          </a:p>
        </p:txBody>
      </p:sp>
      <p:pic>
        <p:nvPicPr>
          <p:cNvPr id="4098" name="Picture 2" descr="Image result for filing records"/>
          <p:cNvPicPr>
            <a:picLocks noChangeAspect="1" noChangeArrowheads="1"/>
          </p:cNvPicPr>
          <p:nvPr/>
        </p:nvPicPr>
        <p:blipFill rotWithShape="1">
          <a:blip r:embed="rId3">
            <a:extLst>
              <a:ext uri="{28A0092B-C50C-407E-A947-70E740481C1C}">
                <a14:useLocalDpi xmlns:a14="http://schemas.microsoft.com/office/drawing/2010/main" val="0"/>
              </a:ext>
            </a:extLst>
          </a:blip>
          <a:srcRect b="7397"/>
          <a:stretch/>
        </p:blipFill>
        <p:spPr bwMode="auto">
          <a:xfrm rot="600000">
            <a:off x="9140161" y="3924299"/>
            <a:ext cx="2526372"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73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Meal Service Modifications</a:t>
            </a:r>
            <a:endParaRPr lang="en-US" sz="4000" b="1" dirty="0"/>
          </a:p>
        </p:txBody>
      </p:sp>
      <p:sp>
        <p:nvSpPr>
          <p:cNvPr id="3" name="Content Placeholder 2"/>
          <p:cNvSpPr>
            <a:spLocks noGrp="1"/>
          </p:cNvSpPr>
          <p:nvPr>
            <p:ph idx="1"/>
          </p:nvPr>
        </p:nvSpPr>
        <p:spPr>
          <a:xfrm>
            <a:off x="677334" y="1514475"/>
            <a:ext cx="8596668" cy="5067300"/>
          </a:xfrm>
        </p:spPr>
        <p:txBody>
          <a:bodyPr>
            <a:normAutofit/>
          </a:bodyPr>
          <a:lstStyle/>
          <a:p>
            <a:pPr marL="0" indent="0" algn="ctr">
              <a:lnSpc>
                <a:spcPct val="90000"/>
              </a:lnSpc>
              <a:spcBef>
                <a:spcPts val="600"/>
              </a:spcBef>
              <a:buNone/>
              <a:defRPr/>
            </a:pPr>
            <a:r>
              <a:rPr lang="en-US" altLang="en-US" sz="2400" i="1" dirty="0" smtClean="0"/>
              <a:t>“a </a:t>
            </a:r>
            <a:r>
              <a:rPr lang="en-US" altLang="en-US" sz="2400" i="1" dirty="0"/>
              <a:t>change or alteration in policies, practices, and/or procedures to accommodate a disability that ensures children with disabilities have equal opportunity to participate in, or benefit from, a </a:t>
            </a:r>
            <a:r>
              <a:rPr lang="en-US" altLang="en-US" sz="2400" i="1" dirty="0" smtClean="0"/>
              <a:t>program”</a:t>
            </a:r>
          </a:p>
          <a:p>
            <a:pPr marL="0" indent="0" algn="ctr">
              <a:lnSpc>
                <a:spcPct val="90000"/>
              </a:lnSpc>
              <a:spcBef>
                <a:spcPts val="600"/>
              </a:spcBef>
              <a:buNone/>
              <a:defRPr/>
            </a:pPr>
            <a:endParaRPr lang="en-US" altLang="en-US" sz="2400" i="1" dirty="0" smtClean="0"/>
          </a:p>
          <a:p>
            <a:pPr>
              <a:spcBef>
                <a:spcPts val="600"/>
              </a:spcBef>
            </a:pPr>
            <a:r>
              <a:rPr lang="en-US" altLang="en-US" sz="2800" dirty="0" smtClean="0"/>
              <a:t>Review </a:t>
            </a:r>
            <a:r>
              <a:rPr lang="en-US" altLang="en-US" sz="2800" dirty="0"/>
              <a:t>on a case-by-case </a:t>
            </a:r>
            <a:r>
              <a:rPr lang="en-US" altLang="en-US" sz="2800" dirty="0" smtClean="0"/>
              <a:t>basis</a:t>
            </a:r>
          </a:p>
          <a:p>
            <a:pPr lvl="1">
              <a:spcBef>
                <a:spcPts val="600"/>
              </a:spcBef>
            </a:pPr>
            <a:r>
              <a:rPr lang="en-US" altLang="en-US" sz="2400" dirty="0" smtClean="0"/>
              <a:t>ex: age </a:t>
            </a:r>
            <a:r>
              <a:rPr lang="en-US" altLang="en-US" sz="2400" dirty="0"/>
              <a:t>and maturity of the </a:t>
            </a:r>
            <a:r>
              <a:rPr lang="en-US" altLang="en-US" sz="2400" dirty="0" smtClean="0"/>
              <a:t>child</a:t>
            </a:r>
          </a:p>
          <a:p>
            <a:pPr lvl="1">
              <a:spcBef>
                <a:spcPts val="600"/>
              </a:spcBef>
            </a:pPr>
            <a:endParaRPr lang="en-US" altLang="en-US" sz="2400" dirty="0" smtClean="0"/>
          </a:p>
          <a:p>
            <a:pPr>
              <a:lnSpc>
                <a:spcPct val="90000"/>
              </a:lnSpc>
              <a:spcBef>
                <a:spcPts val="600"/>
              </a:spcBef>
              <a:defRPr/>
            </a:pPr>
            <a:r>
              <a:rPr lang="en-US" altLang="en-US" sz="2800" dirty="0" smtClean="0"/>
              <a:t>Specific request vs reasonable modification</a:t>
            </a:r>
          </a:p>
          <a:p>
            <a:pPr lvl="1">
              <a:lnSpc>
                <a:spcPct val="90000"/>
              </a:lnSpc>
              <a:spcBef>
                <a:spcPts val="600"/>
              </a:spcBef>
              <a:defRPr/>
            </a:pPr>
            <a:r>
              <a:rPr lang="en-US" altLang="en-US" sz="2400" dirty="0"/>
              <a:t>G</a:t>
            </a:r>
            <a:r>
              <a:rPr lang="en-US" altLang="en-US" sz="2400" dirty="0" smtClean="0"/>
              <a:t>eneric is OK, unless the brand name is medically necessary</a:t>
            </a:r>
          </a:p>
          <a:p>
            <a:pPr lvl="1">
              <a:lnSpc>
                <a:spcPct val="90000"/>
              </a:lnSpc>
              <a:spcBef>
                <a:spcPts val="600"/>
              </a:spcBef>
              <a:defRPr/>
            </a:pPr>
            <a:r>
              <a:rPr lang="en-US" altLang="en-US" sz="2400" dirty="0" smtClean="0"/>
              <a:t>OK to replace one fruit with another fruit</a:t>
            </a:r>
          </a:p>
          <a:p>
            <a:pPr marL="114300" indent="0">
              <a:lnSpc>
                <a:spcPct val="90000"/>
              </a:lnSpc>
              <a:buNone/>
              <a:defRPr/>
            </a:pPr>
            <a:endParaRPr lang="en-US" altLang="en-US" dirty="0"/>
          </a:p>
          <a:p>
            <a:pPr>
              <a:lnSpc>
                <a:spcPct val="90000"/>
              </a:lnSpc>
              <a:defRPr/>
            </a:pPr>
            <a:endParaRPr lang="en-US" altLang="en-US" dirty="0"/>
          </a:p>
          <a:p>
            <a:endParaRPr lang="en-US" dirty="0"/>
          </a:p>
        </p:txBody>
      </p:sp>
      <p:pic>
        <p:nvPicPr>
          <p:cNvPr id="6" name="Picture 2" descr="http://archives.starbulletin.com/2000/10/12/news/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49" y="2638425"/>
            <a:ext cx="3590925" cy="204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667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85750"/>
            <a:ext cx="7978602" cy="1320800"/>
          </a:xfrm>
        </p:spPr>
        <p:txBody>
          <a:bodyPr>
            <a:normAutofit/>
          </a:bodyPr>
          <a:lstStyle/>
          <a:p>
            <a:pPr algn="ctr"/>
            <a:r>
              <a:rPr lang="en-US" sz="4000" b="1" dirty="0" smtClean="0"/>
              <a:t>Meal Service Modifications:</a:t>
            </a:r>
            <a:br>
              <a:rPr lang="en-US" sz="4000" b="1" dirty="0" smtClean="0"/>
            </a:br>
            <a:r>
              <a:rPr lang="en-US" sz="4000" b="1" dirty="0" smtClean="0"/>
              <a:t>Special Seating Arrangements</a:t>
            </a:r>
            <a:endParaRPr lang="en-US" sz="4000" b="1" dirty="0"/>
          </a:p>
        </p:txBody>
      </p:sp>
      <p:sp>
        <p:nvSpPr>
          <p:cNvPr id="3" name="Content Placeholder 2"/>
          <p:cNvSpPr>
            <a:spLocks noGrp="1"/>
          </p:cNvSpPr>
          <p:nvPr>
            <p:ph idx="1"/>
          </p:nvPr>
        </p:nvSpPr>
        <p:spPr>
          <a:xfrm>
            <a:off x="677334" y="1960564"/>
            <a:ext cx="9209616" cy="4421186"/>
          </a:xfrm>
        </p:spPr>
        <p:txBody>
          <a:bodyPr>
            <a:normAutofit/>
          </a:bodyPr>
          <a:lstStyle/>
          <a:p>
            <a:r>
              <a:rPr lang="en-US" sz="2400" dirty="0" smtClean="0"/>
              <a:t>“Integrated setting appropriate to the person’s needs”</a:t>
            </a:r>
          </a:p>
          <a:p>
            <a:pPr lvl="1"/>
            <a:r>
              <a:rPr lang="en-US" sz="2000" dirty="0"/>
              <a:t>Able to participate with other children to maximum extent</a:t>
            </a:r>
          </a:p>
          <a:p>
            <a:pPr lvl="1"/>
            <a:r>
              <a:rPr lang="en-US" sz="2000" dirty="0"/>
              <a:t>Must NOT segregate children with disabilities </a:t>
            </a:r>
          </a:p>
          <a:p>
            <a:pPr lvl="1"/>
            <a:r>
              <a:rPr lang="en-US" sz="2000" dirty="0"/>
              <a:t>NEVER simultaneously use a separate table to punish children for misconduct</a:t>
            </a:r>
          </a:p>
          <a:p>
            <a:r>
              <a:rPr lang="en-US" sz="2400" dirty="0" smtClean="0"/>
              <a:t>Separate table may be appropriate if:</a:t>
            </a:r>
          </a:p>
          <a:p>
            <a:pPr lvl="1"/>
            <a:r>
              <a:rPr lang="en-US" sz="2000" dirty="0"/>
              <a:t>Extensive assistance </a:t>
            </a:r>
            <a:r>
              <a:rPr lang="en-US" sz="2000" dirty="0" smtClean="0"/>
              <a:t>required </a:t>
            </a:r>
            <a:r>
              <a:rPr lang="en-US" sz="2000" dirty="0"/>
              <a:t>during mealtimes</a:t>
            </a:r>
          </a:p>
          <a:p>
            <a:pPr lvl="1"/>
            <a:r>
              <a:rPr lang="en-US" sz="2000" dirty="0" smtClean="0"/>
              <a:t>Severe </a:t>
            </a:r>
            <a:r>
              <a:rPr lang="en-US" sz="2000" dirty="0"/>
              <a:t>food </a:t>
            </a:r>
            <a:r>
              <a:rPr lang="en-US" sz="2000" dirty="0" smtClean="0"/>
              <a:t>allergy</a:t>
            </a:r>
          </a:p>
          <a:p>
            <a:r>
              <a:rPr lang="en-US" sz="2400" dirty="0" smtClean="0"/>
              <a:t>Collaborate with the family first</a:t>
            </a:r>
          </a:p>
          <a:p>
            <a:r>
              <a:rPr lang="en-US" sz="2400" dirty="0" smtClean="0"/>
              <a:t>Other children allowed join (with precautions)</a:t>
            </a:r>
          </a:p>
          <a:p>
            <a:pPr lvl="1"/>
            <a:endParaRPr lang="en-US" dirty="0"/>
          </a:p>
          <a:p>
            <a:pPr lvl="1"/>
            <a:endParaRPr lang="en-US" dirty="0"/>
          </a:p>
        </p:txBody>
      </p:sp>
      <p:pic>
        <p:nvPicPr>
          <p:cNvPr id="6148" name="Picture 4" descr="Image result for iso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266" y="3796465"/>
            <a:ext cx="2925559" cy="145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190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Meal Service Modifications:</a:t>
            </a:r>
            <a:br>
              <a:rPr lang="en-US" sz="4000" b="1" dirty="0" smtClean="0"/>
            </a:br>
            <a:r>
              <a:rPr lang="en-US" sz="4000" b="1" dirty="0" smtClean="0"/>
              <a:t>Accessibility</a:t>
            </a:r>
            <a:endParaRPr lang="en-US" sz="4000" b="1" dirty="0"/>
          </a:p>
        </p:txBody>
      </p:sp>
      <p:sp>
        <p:nvSpPr>
          <p:cNvPr id="3" name="Content Placeholder 2"/>
          <p:cNvSpPr>
            <a:spLocks noGrp="1"/>
          </p:cNvSpPr>
          <p:nvPr>
            <p:ph idx="1"/>
          </p:nvPr>
        </p:nvSpPr>
        <p:spPr>
          <a:xfrm>
            <a:off x="677334" y="1762125"/>
            <a:ext cx="8596668" cy="4638675"/>
          </a:xfrm>
        </p:spPr>
        <p:txBody>
          <a:bodyPr>
            <a:normAutofit fontScale="85000" lnSpcReduction="20000"/>
          </a:bodyPr>
          <a:lstStyle/>
          <a:p>
            <a:pPr marL="0" indent="0" algn="ctr">
              <a:lnSpc>
                <a:spcPct val="90000"/>
              </a:lnSpc>
              <a:buNone/>
              <a:defRPr/>
            </a:pPr>
            <a:endParaRPr lang="en-US" altLang="en-US" i="1" dirty="0"/>
          </a:p>
          <a:p>
            <a:r>
              <a:rPr lang="en-US" altLang="en-US" sz="3300" dirty="0" smtClean="0"/>
              <a:t>SFAs/LEAs </a:t>
            </a:r>
            <a:r>
              <a:rPr lang="en-US" altLang="en-US" sz="3300" dirty="0"/>
              <a:t>are responsible </a:t>
            </a:r>
            <a:r>
              <a:rPr lang="en-US" altLang="en-US" sz="3300" dirty="0" smtClean="0"/>
              <a:t>for:</a:t>
            </a:r>
          </a:p>
          <a:p>
            <a:pPr lvl="1"/>
            <a:r>
              <a:rPr lang="en-US" altLang="en-US" sz="2800" dirty="0"/>
              <a:t>the accessibility of food service areas</a:t>
            </a:r>
          </a:p>
          <a:p>
            <a:pPr lvl="1"/>
            <a:r>
              <a:rPr lang="en-US" altLang="en-US" sz="2800" dirty="0"/>
              <a:t>ensuring the provision of food service aides, as needed</a:t>
            </a:r>
          </a:p>
          <a:p>
            <a:endParaRPr lang="en-US" altLang="en-US" sz="3300" dirty="0" smtClean="0"/>
          </a:p>
          <a:p>
            <a:pPr marL="342900" lvl="1" indent="-342900"/>
            <a:r>
              <a:rPr lang="en-US" altLang="en-US" sz="3300" dirty="0"/>
              <a:t>No additional School Meal Program reimbursement is available</a:t>
            </a:r>
          </a:p>
          <a:p>
            <a:pPr marL="0" indent="0">
              <a:buNone/>
            </a:pPr>
            <a:endParaRPr lang="en-US" altLang="en-US" sz="3300" dirty="0" smtClean="0"/>
          </a:p>
          <a:p>
            <a:r>
              <a:rPr lang="en-US" altLang="en-US" sz="3300" dirty="0" smtClean="0"/>
              <a:t>Nonprofit food service account may be used for:</a:t>
            </a:r>
          </a:p>
          <a:p>
            <a:pPr lvl="1"/>
            <a:r>
              <a:rPr lang="en-US" altLang="en-US" sz="2800" dirty="0" smtClean="0"/>
              <a:t>Adaptive feeding equipment</a:t>
            </a:r>
          </a:p>
          <a:p>
            <a:pPr lvl="1"/>
            <a:r>
              <a:rPr lang="en-US" altLang="en-US" sz="2800" dirty="0" smtClean="0"/>
              <a:t>Aides</a:t>
            </a:r>
          </a:p>
          <a:p>
            <a:pPr marL="457200" lvl="1" indent="0">
              <a:buNone/>
            </a:pPr>
            <a:endParaRPr lang="en-US" altLang="en-US" sz="2600" dirty="0"/>
          </a:p>
          <a:p>
            <a:pPr marL="114300" indent="0">
              <a:lnSpc>
                <a:spcPct val="90000"/>
              </a:lnSpc>
              <a:buNone/>
              <a:defRPr/>
            </a:pPr>
            <a:endParaRPr lang="en-US" altLang="en-US" dirty="0"/>
          </a:p>
          <a:p>
            <a:pPr>
              <a:lnSpc>
                <a:spcPct val="90000"/>
              </a:lnSpc>
              <a:defRPr/>
            </a:pPr>
            <a:endParaRPr lang="en-US" altLang="en-US" dirty="0"/>
          </a:p>
          <a:p>
            <a:endParaRPr lang="en-US" dirty="0"/>
          </a:p>
        </p:txBody>
      </p:sp>
      <p:pic>
        <p:nvPicPr>
          <p:cNvPr id="7170" name="Picture 2" descr="Image result for access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700" y="1238250"/>
            <a:ext cx="3200399" cy="161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87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Meal Service Modifications:</a:t>
            </a:r>
            <a:br>
              <a:rPr lang="en-US" sz="4000" b="1" dirty="0" smtClean="0"/>
            </a:br>
            <a:r>
              <a:rPr lang="en-US" sz="4000" b="1" dirty="0" smtClean="0"/>
              <a:t>Other Scenarios</a:t>
            </a:r>
            <a:endParaRPr lang="en-US" sz="4000" b="1" dirty="0"/>
          </a:p>
        </p:txBody>
      </p:sp>
      <p:sp>
        <p:nvSpPr>
          <p:cNvPr id="3" name="Content Placeholder 2"/>
          <p:cNvSpPr>
            <a:spLocks noGrp="1"/>
          </p:cNvSpPr>
          <p:nvPr>
            <p:ph idx="1"/>
          </p:nvPr>
        </p:nvSpPr>
        <p:spPr>
          <a:xfrm>
            <a:off x="677334" y="1905000"/>
            <a:ext cx="8596668" cy="4495799"/>
          </a:xfrm>
        </p:spPr>
        <p:txBody>
          <a:bodyPr>
            <a:normAutofit/>
          </a:bodyPr>
          <a:lstStyle/>
          <a:p>
            <a:pPr marL="914400" lvl="2" indent="0">
              <a:buNone/>
            </a:pPr>
            <a:endParaRPr lang="en-US" altLang="en-US" sz="2000" dirty="0"/>
          </a:p>
          <a:p>
            <a:r>
              <a:rPr lang="en-US" altLang="en-US" sz="2800" dirty="0" smtClean="0"/>
              <a:t>Tracking Dietary Intake</a:t>
            </a:r>
          </a:p>
          <a:p>
            <a:pPr lvl="1"/>
            <a:r>
              <a:rPr lang="en-US" altLang="en-US" sz="2400" dirty="0"/>
              <a:t>Diabetics must track carbohydrate intake</a:t>
            </a:r>
          </a:p>
          <a:p>
            <a:pPr lvl="1"/>
            <a:r>
              <a:rPr lang="en-US" altLang="en-US" sz="2400" dirty="0"/>
              <a:t>Develop a cycle menu for the child?</a:t>
            </a:r>
          </a:p>
          <a:p>
            <a:endParaRPr lang="en-US" altLang="en-US" sz="2800" dirty="0" smtClean="0"/>
          </a:p>
          <a:p>
            <a:r>
              <a:rPr lang="en-US" altLang="en-US" sz="2800" dirty="0" smtClean="0"/>
              <a:t>Portion Sizes</a:t>
            </a:r>
          </a:p>
          <a:p>
            <a:pPr lvl="1"/>
            <a:r>
              <a:rPr lang="en-US" altLang="en-US" sz="2400" dirty="0" smtClean="0"/>
              <a:t>Must provide larger or smaller portion sizes if specifically prescribed in the medical statement</a:t>
            </a:r>
          </a:p>
          <a:p>
            <a:pPr lvl="1"/>
            <a:r>
              <a:rPr lang="en-US" altLang="en-US" sz="2400" dirty="0" smtClean="0"/>
              <a:t>No additional reimbursement for providing extra food</a:t>
            </a:r>
          </a:p>
          <a:p>
            <a:pPr lvl="1"/>
            <a:endParaRPr lang="en-US" altLang="en-US" sz="2200" dirty="0" smtClean="0"/>
          </a:p>
          <a:p>
            <a:endParaRPr lang="en-US" dirty="0"/>
          </a:p>
        </p:txBody>
      </p:sp>
    </p:spTree>
    <p:extLst>
      <p:ext uri="{BB962C8B-B14F-4D97-AF65-F5344CB8AC3E}">
        <p14:creationId xmlns:p14="http://schemas.microsoft.com/office/powerpoint/2010/main" val="2244753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61950"/>
            <a:ext cx="7978602" cy="1320800"/>
          </a:xfrm>
        </p:spPr>
        <p:txBody>
          <a:bodyPr>
            <a:normAutofit/>
          </a:bodyPr>
          <a:lstStyle/>
          <a:p>
            <a:pPr algn="ctr"/>
            <a:r>
              <a:rPr lang="en-US" sz="4000" b="1" dirty="0" smtClean="0"/>
              <a:t>Can a Requested Modification Be Declined?</a:t>
            </a:r>
            <a:endParaRPr lang="en-US" sz="4000" b="1" dirty="0"/>
          </a:p>
        </p:txBody>
      </p:sp>
      <p:sp>
        <p:nvSpPr>
          <p:cNvPr id="3" name="Content Placeholder 2"/>
          <p:cNvSpPr>
            <a:spLocks noGrp="1"/>
          </p:cNvSpPr>
          <p:nvPr>
            <p:ph idx="1"/>
          </p:nvPr>
        </p:nvSpPr>
        <p:spPr>
          <a:xfrm>
            <a:off x="677334" y="1828801"/>
            <a:ext cx="8596668" cy="4791074"/>
          </a:xfrm>
        </p:spPr>
        <p:txBody>
          <a:bodyPr>
            <a:normAutofit fontScale="92500"/>
          </a:bodyPr>
          <a:lstStyle/>
          <a:p>
            <a:pPr marL="0" indent="0" algn="ctr">
              <a:lnSpc>
                <a:spcPct val="90000"/>
              </a:lnSpc>
              <a:buNone/>
              <a:defRPr/>
            </a:pPr>
            <a:endParaRPr lang="en-US" altLang="en-US" i="1" dirty="0"/>
          </a:p>
          <a:p>
            <a:pPr>
              <a:lnSpc>
                <a:spcPct val="90000"/>
              </a:lnSpc>
              <a:spcBef>
                <a:spcPts val="600"/>
              </a:spcBef>
              <a:defRPr/>
            </a:pPr>
            <a:r>
              <a:rPr lang="en-US" altLang="en-US" sz="2200" dirty="0" smtClean="0"/>
              <a:t>Declining a request is RARE, unless:</a:t>
            </a:r>
          </a:p>
          <a:p>
            <a:pPr lvl="1">
              <a:lnSpc>
                <a:spcPct val="90000"/>
              </a:lnSpc>
              <a:spcBef>
                <a:spcPts val="600"/>
              </a:spcBef>
              <a:defRPr/>
            </a:pPr>
            <a:r>
              <a:rPr lang="en-US" altLang="en-US" sz="1900" dirty="0" smtClean="0"/>
              <a:t>Fundamentally alters the nature of the Program (must provide evidence)</a:t>
            </a:r>
          </a:p>
          <a:p>
            <a:pPr lvl="1">
              <a:lnSpc>
                <a:spcPct val="90000"/>
              </a:lnSpc>
              <a:spcBef>
                <a:spcPts val="600"/>
              </a:spcBef>
              <a:defRPr/>
            </a:pPr>
            <a:r>
              <a:rPr lang="en-US" altLang="en-US" sz="1900" dirty="0" smtClean="0"/>
              <a:t>Collaborated with all parties first</a:t>
            </a:r>
          </a:p>
          <a:p>
            <a:pPr lvl="1">
              <a:lnSpc>
                <a:spcPct val="90000"/>
              </a:lnSpc>
              <a:spcBef>
                <a:spcPts val="600"/>
              </a:spcBef>
              <a:defRPr/>
            </a:pPr>
            <a:r>
              <a:rPr lang="en-US" altLang="en-US" sz="1900" dirty="0" smtClean="0"/>
              <a:t>Procedural Safeguards Process</a:t>
            </a:r>
          </a:p>
          <a:p>
            <a:pPr lvl="1">
              <a:lnSpc>
                <a:spcPct val="90000"/>
              </a:lnSpc>
              <a:spcBef>
                <a:spcPts val="600"/>
              </a:spcBef>
              <a:defRPr/>
            </a:pPr>
            <a:r>
              <a:rPr lang="en-US" altLang="en-US" sz="1900" dirty="0" smtClean="0"/>
              <a:t>Consult with HCNP before declining</a:t>
            </a:r>
          </a:p>
          <a:p>
            <a:pPr lvl="1">
              <a:lnSpc>
                <a:spcPct val="90000"/>
              </a:lnSpc>
              <a:spcBef>
                <a:spcPts val="600"/>
              </a:spcBef>
              <a:defRPr/>
            </a:pPr>
            <a:endParaRPr lang="en-US" altLang="en-US" sz="1900" dirty="0" smtClean="0"/>
          </a:p>
          <a:p>
            <a:pPr>
              <a:lnSpc>
                <a:spcPct val="90000"/>
              </a:lnSpc>
              <a:spcBef>
                <a:spcPts val="600"/>
              </a:spcBef>
              <a:defRPr/>
            </a:pPr>
            <a:r>
              <a:rPr lang="en-US" altLang="en-US" sz="2200" dirty="0" smtClean="0"/>
              <a:t>Must </a:t>
            </a:r>
            <a:r>
              <a:rPr lang="en-US" altLang="en-US" sz="2200" u="sng" dirty="0" smtClean="0"/>
              <a:t>NEVER</a:t>
            </a:r>
            <a:r>
              <a:rPr lang="en-US" altLang="en-US" sz="2200" dirty="0" smtClean="0"/>
              <a:t> say</a:t>
            </a:r>
            <a:r>
              <a:rPr lang="en-US" altLang="en-US" sz="2200" dirty="0"/>
              <a:t>: “this is outside of our school policy”</a:t>
            </a:r>
          </a:p>
          <a:p>
            <a:pPr>
              <a:lnSpc>
                <a:spcPct val="90000"/>
              </a:lnSpc>
              <a:spcBef>
                <a:spcPts val="600"/>
              </a:spcBef>
              <a:defRPr/>
            </a:pPr>
            <a:endParaRPr lang="en-US" altLang="en-US" sz="2200" dirty="0"/>
          </a:p>
          <a:p>
            <a:pPr>
              <a:spcBef>
                <a:spcPts val="600"/>
              </a:spcBef>
            </a:pPr>
            <a:r>
              <a:rPr lang="en-US" altLang="en-US" sz="2200" dirty="0"/>
              <a:t>If </a:t>
            </a:r>
            <a:r>
              <a:rPr lang="en-US" altLang="en-US" sz="2200" dirty="0" smtClean="0"/>
              <a:t>an SFA declines a </a:t>
            </a:r>
            <a:r>
              <a:rPr lang="en-US" altLang="en-US" sz="2200" dirty="0"/>
              <a:t>request, </a:t>
            </a:r>
            <a:r>
              <a:rPr lang="en-US" altLang="en-US" sz="2200" dirty="0" smtClean="0"/>
              <a:t>must </a:t>
            </a:r>
            <a:r>
              <a:rPr lang="en-US" altLang="en-US" sz="2200" dirty="0"/>
              <a:t>ensure that the child’s </a:t>
            </a:r>
            <a:r>
              <a:rPr lang="en-US" altLang="en-US" sz="2200" dirty="0" smtClean="0"/>
              <a:t>parent/guardian </a:t>
            </a:r>
            <a:r>
              <a:rPr lang="en-US" altLang="en-US" sz="2200" dirty="0"/>
              <a:t>understands </a:t>
            </a:r>
            <a:r>
              <a:rPr lang="en-US" altLang="en-US" sz="2200" dirty="0" smtClean="0"/>
              <a:t>the Procedural Safeguards process</a:t>
            </a:r>
            <a:endParaRPr lang="en-US" altLang="en-US" sz="2200" dirty="0"/>
          </a:p>
          <a:p>
            <a:pPr marL="457200" lvl="1" indent="0">
              <a:lnSpc>
                <a:spcPct val="90000"/>
              </a:lnSpc>
              <a:spcBef>
                <a:spcPts val="600"/>
              </a:spcBef>
              <a:buNone/>
              <a:defRPr/>
            </a:pPr>
            <a:endParaRPr lang="en-US" altLang="en-US" sz="1900" dirty="0" smtClean="0"/>
          </a:p>
          <a:p>
            <a:pPr>
              <a:lnSpc>
                <a:spcPct val="90000"/>
              </a:lnSpc>
              <a:spcBef>
                <a:spcPts val="600"/>
              </a:spcBef>
              <a:defRPr/>
            </a:pPr>
            <a:r>
              <a:rPr lang="en-US" altLang="en-US" sz="2200" dirty="0" smtClean="0"/>
              <a:t>Most </a:t>
            </a:r>
            <a:r>
              <a:rPr lang="en-US" altLang="en-US" sz="2200" dirty="0"/>
              <a:t>disabilities can be managed within meal pattern </a:t>
            </a:r>
            <a:r>
              <a:rPr lang="en-US" altLang="en-US" sz="2200" dirty="0" smtClean="0"/>
              <a:t>requirements</a:t>
            </a:r>
          </a:p>
          <a:p>
            <a:pPr lvl="1">
              <a:lnSpc>
                <a:spcPct val="90000"/>
              </a:lnSpc>
              <a:spcBef>
                <a:spcPts val="600"/>
              </a:spcBef>
              <a:defRPr/>
            </a:pPr>
            <a:r>
              <a:rPr lang="en-US" altLang="en-US" sz="1900" dirty="0" smtClean="0"/>
              <a:t>Offer </a:t>
            </a:r>
            <a:r>
              <a:rPr lang="en-US" altLang="en-US" sz="1900" dirty="0"/>
              <a:t>a well-planned variety of nutritious </a:t>
            </a:r>
            <a:r>
              <a:rPr lang="en-US" altLang="en-US" sz="1900" dirty="0" smtClean="0"/>
              <a:t>food</a:t>
            </a:r>
          </a:p>
          <a:p>
            <a:endParaRPr lang="en-US" dirty="0"/>
          </a:p>
          <a:p>
            <a:pPr>
              <a:lnSpc>
                <a:spcPct val="90000"/>
              </a:lnSpc>
              <a:defRPr/>
            </a:pPr>
            <a:endParaRPr lang="en-US" altLang="en-US" dirty="0"/>
          </a:p>
          <a:p>
            <a:pPr marL="114300" indent="0">
              <a:lnSpc>
                <a:spcPct val="90000"/>
              </a:lnSpc>
              <a:buNone/>
              <a:defRPr/>
            </a:pPr>
            <a:endParaRPr lang="en-US" altLang="en-US" dirty="0"/>
          </a:p>
          <a:p>
            <a:pPr>
              <a:lnSpc>
                <a:spcPct val="90000"/>
              </a:lnSpc>
              <a:defRPr/>
            </a:pPr>
            <a:endParaRPr lang="en-US" altLang="en-US" dirty="0"/>
          </a:p>
          <a:p>
            <a:endParaRPr lang="en-US" dirty="0"/>
          </a:p>
        </p:txBody>
      </p:sp>
      <p:pic>
        <p:nvPicPr>
          <p:cNvPr id="8196" name="Picture 4" descr="Image result for declined"/>
          <p:cNvPicPr>
            <a:picLocks noChangeAspect="1" noChangeArrowheads="1"/>
          </p:cNvPicPr>
          <p:nvPr/>
        </p:nvPicPr>
        <p:blipFill rotWithShape="1">
          <a:blip r:embed="rId3">
            <a:extLst>
              <a:ext uri="{28A0092B-C50C-407E-A947-70E740481C1C}">
                <a14:useLocalDpi xmlns:a14="http://schemas.microsoft.com/office/drawing/2010/main" val="0"/>
              </a:ext>
            </a:extLst>
          </a:blip>
          <a:srcRect l="53867"/>
          <a:stretch/>
        </p:blipFill>
        <p:spPr bwMode="auto">
          <a:xfrm>
            <a:off x="8772525" y="2762249"/>
            <a:ext cx="1785899" cy="210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2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Objectives</a:t>
            </a:r>
            <a:endParaRPr lang="en-US" sz="4000" b="1" dirty="0"/>
          </a:p>
        </p:txBody>
      </p:sp>
      <p:sp>
        <p:nvSpPr>
          <p:cNvPr id="3" name="Content Placeholder 2"/>
          <p:cNvSpPr>
            <a:spLocks noGrp="1"/>
          </p:cNvSpPr>
          <p:nvPr>
            <p:ph idx="1"/>
          </p:nvPr>
        </p:nvSpPr>
        <p:spPr>
          <a:xfrm>
            <a:off x="677334" y="1895475"/>
            <a:ext cx="8596668" cy="4145887"/>
          </a:xfrm>
        </p:spPr>
        <p:txBody>
          <a:bodyPr>
            <a:noAutofit/>
          </a:bodyPr>
          <a:lstStyle/>
          <a:p>
            <a:r>
              <a:rPr lang="en-US" sz="2800" dirty="0" smtClean="0"/>
              <a:t>Familiarize with Federal regulations</a:t>
            </a:r>
          </a:p>
          <a:p>
            <a:r>
              <a:rPr lang="en-US" sz="2800" dirty="0" smtClean="0"/>
              <a:t>The Medical Statement</a:t>
            </a:r>
          </a:p>
          <a:p>
            <a:r>
              <a:rPr lang="en-US" sz="2800" dirty="0" smtClean="0"/>
              <a:t>Meal Modifications for Special Diets &amp; Meeting the Meal Pattern</a:t>
            </a:r>
          </a:p>
          <a:p>
            <a:r>
              <a:rPr lang="en-US" sz="2800" dirty="0" smtClean="0"/>
              <a:t>The Responsibility of the SFA in Accommodating Disabilities</a:t>
            </a:r>
          </a:p>
          <a:p>
            <a:r>
              <a:rPr lang="en-US" sz="2800" dirty="0" smtClean="0"/>
              <a:t>Understanding Procedural Standards</a:t>
            </a:r>
          </a:p>
        </p:txBody>
      </p:sp>
    </p:spTree>
    <p:extLst>
      <p:ext uri="{BB962C8B-B14F-4D97-AF65-F5344CB8AC3E}">
        <p14:creationId xmlns:p14="http://schemas.microsoft.com/office/powerpoint/2010/main" val="2745333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609600"/>
            <a:ext cx="8848725" cy="1320800"/>
          </a:xfrm>
        </p:spPr>
        <p:txBody>
          <a:bodyPr>
            <a:noAutofit/>
          </a:bodyPr>
          <a:lstStyle/>
          <a:p>
            <a:pPr algn="ctr"/>
            <a:r>
              <a:rPr lang="en-US" sz="4000" b="1" dirty="0" smtClean="0"/>
              <a:t>Can OVS Be Used to Accommodate a Meal Modification?</a:t>
            </a:r>
            <a:endParaRPr lang="en-US" sz="4000" b="1" dirty="0"/>
          </a:p>
        </p:txBody>
      </p:sp>
      <p:sp>
        <p:nvSpPr>
          <p:cNvPr id="3" name="Content Placeholder 2"/>
          <p:cNvSpPr>
            <a:spLocks noGrp="1"/>
          </p:cNvSpPr>
          <p:nvPr>
            <p:ph idx="1"/>
          </p:nvPr>
        </p:nvSpPr>
        <p:spPr/>
        <p:txBody>
          <a:bodyPr/>
          <a:lstStyle/>
          <a:p>
            <a:pPr>
              <a:defRPr/>
            </a:pPr>
            <a:r>
              <a:rPr lang="en-US" sz="2800" b="1" dirty="0" smtClean="0"/>
              <a:t>NO!</a:t>
            </a:r>
            <a:endParaRPr lang="en-US" sz="2800" b="1" dirty="0"/>
          </a:p>
          <a:p>
            <a:pPr marL="114300" indent="0">
              <a:buFont typeface="Arial" charset="0"/>
              <a:buNone/>
              <a:defRPr/>
            </a:pPr>
            <a:endParaRPr lang="en-US" sz="2800" dirty="0"/>
          </a:p>
          <a:p>
            <a:pPr>
              <a:defRPr/>
            </a:pPr>
            <a:r>
              <a:rPr lang="en-US" sz="2800" dirty="0" smtClean="0"/>
              <a:t>Child </a:t>
            </a:r>
            <a:r>
              <a:rPr lang="en-US" sz="2800" dirty="0"/>
              <a:t>must have the opportunity to select </a:t>
            </a:r>
            <a:r>
              <a:rPr lang="en-US" sz="2800" u="sng" dirty="0"/>
              <a:t>all</a:t>
            </a:r>
            <a:r>
              <a:rPr lang="en-US" sz="2800" dirty="0"/>
              <a:t> required food components for the </a:t>
            </a:r>
            <a:r>
              <a:rPr lang="en-US" sz="2800" dirty="0" smtClean="0"/>
              <a:t>meal</a:t>
            </a:r>
          </a:p>
          <a:p>
            <a:pPr lvl="1">
              <a:defRPr/>
            </a:pPr>
            <a:r>
              <a:rPr lang="en-US" sz="2600" dirty="0" smtClean="0"/>
              <a:t>ex: a</a:t>
            </a:r>
            <a:r>
              <a:rPr lang="en-US" sz="2400" dirty="0" smtClean="0"/>
              <a:t> </a:t>
            </a:r>
            <a:r>
              <a:rPr lang="en-US" sz="2400" dirty="0"/>
              <a:t>child who has </a:t>
            </a:r>
            <a:r>
              <a:rPr lang="en-US" sz="2400" dirty="0" smtClean="0"/>
              <a:t>a </a:t>
            </a:r>
            <a:r>
              <a:rPr lang="en-US" sz="2400" dirty="0"/>
              <a:t>gluten intolerance must have a choice of a bread/grain </a:t>
            </a:r>
            <a:r>
              <a:rPr lang="en-US" sz="2400" dirty="0" smtClean="0"/>
              <a:t>item </a:t>
            </a:r>
            <a:r>
              <a:rPr lang="en-US" sz="2400" dirty="0"/>
              <a:t>that is gluten </a:t>
            </a:r>
            <a:r>
              <a:rPr lang="en-US" sz="2400" dirty="0" smtClean="0"/>
              <a:t>free</a:t>
            </a:r>
            <a:endParaRPr lang="en-US" sz="2400" dirty="0"/>
          </a:p>
        </p:txBody>
      </p:sp>
      <p:pic>
        <p:nvPicPr>
          <p:cNvPr id="9218" name="Picture 2" descr="Image result for child nutrition"/>
          <p:cNvPicPr>
            <a:picLocks noChangeAspect="1" noChangeArrowheads="1"/>
          </p:cNvPicPr>
          <p:nvPr/>
        </p:nvPicPr>
        <p:blipFill rotWithShape="1">
          <a:blip r:embed="rId3">
            <a:extLst>
              <a:ext uri="{28A0092B-C50C-407E-A947-70E740481C1C}">
                <a14:useLocalDpi xmlns:a14="http://schemas.microsoft.com/office/drawing/2010/main" val="0"/>
              </a:ext>
            </a:extLst>
          </a:blip>
          <a:srcRect b="7738"/>
          <a:stretch/>
        </p:blipFill>
        <p:spPr bwMode="auto">
          <a:xfrm>
            <a:off x="9185275" y="2198688"/>
            <a:ext cx="2476500" cy="246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17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Accommodating Requests Without Disability</a:t>
            </a:r>
            <a:endParaRPr lang="en-US" sz="4000" b="1" dirty="0"/>
          </a:p>
        </p:txBody>
      </p:sp>
      <p:sp>
        <p:nvSpPr>
          <p:cNvPr id="3" name="Content Placeholder 2"/>
          <p:cNvSpPr>
            <a:spLocks noGrp="1"/>
          </p:cNvSpPr>
          <p:nvPr>
            <p:ph idx="1"/>
          </p:nvPr>
        </p:nvSpPr>
        <p:spPr>
          <a:xfrm>
            <a:off x="458259" y="2133600"/>
            <a:ext cx="9552516" cy="4333875"/>
          </a:xfrm>
        </p:spPr>
        <p:txBody>
          <a:bodyPr>
            <a:noAutofit/>
          </a:bodyPr>
          <a:lstStyle/>
          <a:p>
            <a:r>
              <a:rPr lang="en-US" altLang="en-US" sz="2800" dirty="0" smtClean="0"/>
              <a:t>Accommodations </a:t>
            </a:r>
            <a:r>
              <a:rPr lang="en-US" altLang="en-US" sz="2800" u="sng" dirty="0" smtClean="0"/>
              <a:t>NOT</a:t>
            </a:r>
            <a:r>
              <a:rPr lang="en-US" altLang="en-US" sz="2800" dirty="0" smtClean="0"/>
              <a:t> required </a:t>
            </a:r>
            <a:r>
              <a:rPr lang="en-US" altLang="en-US" sz="2800" dirty="0"/>
              <a:t>for children without a </a:t>
            </a:r>
            <a:r>
              <a:rPr lang="en-US" altLang="en-US" sz="2800" dirty="0" smtClean="0"/>
              <a:t>disability</a:t>
            </a:r>
            <a:endParaRPr lang="en-US" altLang="en-US" sz="2800" dirty="0"/>
          </a:p>
          <a:p>
            <a:pPr lvl="2"/>
            <a:r>
              <a:rPr lang="en-US" altLang="en-US" sz="2400" dirty="0"/>
              <a:t>Religious preferences, vegetarianism, low-carbohydrate </a:t>
            </a:r>
            <a:r>
              <a:rPr lang="en-US" altLang="en-US" sz="2400" dirty="0" smtClean="0"/>
              <a:t>diet</a:t>
            </a:r>
          </a:p>
          <a:p>
            <a:pPr lvl="2"/>
            <a:endParaRPr lang="en-US" altLang="en-US" sz="2400" dirty="0"/>
          </a:p>
          <a:p>
            <a:r>
              <a:rPr lang="en-US" altLang="en-US" sz="2800" dirty="0" smtClean="0"/>
              <a:t>If the SFA chooses </a:t>
            </a:r>
            <a:r>
              <a:rPr lang="en-US" altLang="en-US" sz="2800" dirty="0"/>
              <a:t>to provide a modification for a child without a </a:t>
            </a:r>
            <a:r>
              <a:rPr lang="en-US" altLang="en-US" sz="2800" dirty="0" smtClean="0"/>
              <a:t>disability:</a:t>
            </a:r>
          </a:p>
          <a:p>
            <a:pPr lvl="1"/>
            <a:r>
              <a:rPr lang="en-US" altLang="en-US" sz="2400" dirty="0" smtClean="0"/>
              <a:t>Must be consistent with the meal pattern to be reimbursable</a:t>
            </a:r>
          </a:p>
          <a:p>
            <a:pPr lvl="1"/>
            <a:r>
              <a:rPr lang="en-US" altLang="en-US" sz="2400" dirty="0" smtClean="0"/>
              <a:t>Must honor all students with the same request</a:t>
            </a:r>
          </a:p>
        </p:txBody>
      </p:sp>
    </p:spTree>
    <p:extLst>
      <p:ext uri="{BB962C8B-B14F-4D97-AF65-F5344CB8AC3E}">
        <p14:creationId xmlns:p14="http://schemas.microsoft.com/office/powerpoint/2010/main" val="1537533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#3</a:t>
            </a:r>
            <a:endParaRPr lang="en-US" sz="4000" b="1" dirty="0"/>
          </a:p>
        </p:txBody>
      </p:sp>
      <p:sp>
        <p:nvSpPr>
          <p:cNvPr id="3" name="Content Placeholder 2"/>
          <p:cNvSpPr>
            <a:spLocks noGrp="1"/>
          </p:cNvSpPr>
          <p:nvPr>
            <p:ph idx="1"/>
          </p:nvPr>
        </p:nvSpPr>
        <p:spPr>
          <a:xfrm>
            <a:off x="677334" y="2160589"/>
            <a:ext cx="8596668" cy="4240211"/>
          </a:xfrm>
        </p:spPr>
        <p:txBody>
          <a:bodyPr>
            <a:normAutofit/>
          </a:bodyPr>
          <a:lstStyle/>
          <a:p>
            <a:pPr marL="0" indent="0" algn="ctr">
              <a:buNone/>
            </a:pPr>
            <a:r>
              <a:rPr lang="en-US" sz="2400" dirty="0" smtClean="0">
                <a:solidFill>
                  <a:srgbClr val="00B050"/>
                </a:solidFill>
              </a:rPr>
              <a:t>A child with autism is very sensitive to food textures, and will only eat foods with a smooth texture.  </a:t>
            </a:r>
          </a:p>
          <a:p>
            <a:pPr marL="0" indent="0" algn="ctr">
              <a:buNone/>
            </a:pPr>
            <a:r>
              <a:rPr lang="en-US" sz="2400" b="1" dirty="0" smtClean="0">
                <a:solidFill>
                  <a:srgbClr val="00B050"/>
                </a:solidFill>
              </a:rPr>
              <a:t>Is the child’s condition considered a disability, and if so, must the school food service make a modification for the child?</a:t>
            </a:r>
            <a:endParaRPr lang="en-US" sz="2400" b="1" dirty="0">
              <a:solidFill>
                <a:srgbClr val="00B050"/>
              </a:solidFill>
            </a:endParaRPr>
          </a:p>
        </p:txBody>
      </p:sp>
      <p:sp>
        <p:nvSpPr>
          <p:cNvPr id="4" name="AutoShape 2" descr="Image result for y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0" name="Picture 4" descr="Image result for 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5" y="4338945"/>
            <a:ext cx="2301875" cy="175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1+#ppt_w/2"/>
                                          </p:val>
                                        </p:tav>
                                        <p:tav tm="100000">
                                          <p:val>
                                            <p:strVal val="#ppt_x"/>
                                          </p:val>
                                        </p:tav>
                                      </p:tavLst>
                                    </p:anim>
                                    <p:anim calcmode="lin" valueType="num">
                                      <p:cBhvr additive="base">
                                        <p:cTn id="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#4</a:t>
            </a:r>
            <a:endParaRPr lang="en-US" sz="4000" b="1" dirty="0"/>
          </a:p>
        </p:txBody>
      </p:sp>
      <p:sp>
        <p:nvSpPr>
          <p:cNvPr id="3" name="Content Placeholder 2"/>
          <p:cNvSpPr>
            <a:spLocks noGrp="1"/>
          </p:cNvSpPr>
          <p:nvPr>
            <p:ph idx="1"/>
          </p:nvPr>
        </p:nvSpPr>
        <p:spPr>
          <a:xfrm>
            <a:off x="677334" y="1866900"/>
            <a:ext cx="8596668" cy="2286000"/>
          </a:xfrm>
        </p:spPr>
        <p:txBody>
          <a:bodyPr>
            <a:noAutofit/>
          </a:bodyPr>
          <a:lstStyle/>
          <a:p>
            <a:pPr marL="0" indent="0" algn="ctr">
              <a:buNone/>
            </a:pPr>
            <a:r>
              <a:rPr lang="en-US" altLang="en-US" sz="2800" dirty="0">
                <a:solidFill>
                  <a:srgbClr val="00B050"/>
                </a:solidFill>
              </a:rPr>
              <a:t>A child’s parents have requested that the school prepare a strict vegetarian diet for their child based on a statement from a </a:t>
            </a:r>
            <a:r>
              <a:rPr lang="en-US" altLang="en-US" sz="2800" dirty="0" smtClean="0">
                <a:solidFill>
                  <a:srgbClr val="00B050"/>
                </a:solidFill>
              </a:rPr>
              <a:t>“</a:t>
            </a:r>
            <a:r>
              <a:rPr lang="en-US" altLang="en-US" sz="2800" dirty="0">
                <a:solidFill>
                  <a:srgbClr val="00B050"/>
                </a:solidFill>
              </a:rPr>
              <a:t>nutrition advisor” who is not a licensed physician. </a:t>
            </a:r>
            <a:endParaRPr lang="en-US" altLang="en-US" sz="2800" dirty="0" smtClean="0">
              <a:solidFill>
                <a:srgbClr val="00B050"/>
              </a:solidFill>
            </a:endParaRPr>
          </a:p>
          <a:p>
            <a:pPr marL="0" indent="0" algn="ctr">
              <a:buNone/>
            </a:pPr>
            <a:r>
              <a:rPr lang="en-US" altLang="en-US" sz="2800" b="1" dirty="0" smtClean="0">
                <a:solidFill>
                  <a:srgbClr val="00B050"/>
                </a:solidFill>
              </a:rPr>
              <a:t>Must </a:t>
            </a:r>
            <a:r>
              <a:rPr lang="en-US" altLang="en-US" sz="2800" b="1" dirty="0">
                <a:solidFill>
                  <a:srgbClr val="00B050"/>
                </a:solidFill>
              </a:rPr>
              <a:t>the school comply with this request</a:t>
            </a:r>
            <a:r>
              <a:rPr lang="en-US" altLang="en-US" sz="2800" b="1" dirty="0" smtClean="0">
                <a:solidFill>
                  <a:srgbClr val="00B050"/>
                </a:solidFill>
              </a:rPr>
              <a:t>?</a:t>
            </a:r>
          </a:p>
          <a:p>
            <a:pPr marL="0" indent="0">
              <a:buNone/>
            </a:pPr>
            <a:endParaRPr lang="en-US" altLang="en-US" sz="2800" dirty="0"/>
          </a:p>
          <a:p>
            <a:pPr marL="0" indent="0">
              <a:buNone/>
            </a:pPr>
            <a:endParaRPr lang="en-US" altLang="en-US" sz="2800" dirty="0" smtClean="0"/>
          </a:p>
          <a:p>
            <a:pPr marL="0" indent="0" algn="ctr">
              <a:buNone/>
            </a:pPr>
            <a:endParaRPr lang="en-US" altLang="en-US" sz="2800" dirty="0"/>
          </a:p>
          <a:p>
            <a:endParaRPr lang="en-US" sz="2800" dirty="0"/>
          </a:p>
        </p:txBody>
      </p:sp>
      <p:pic>
        <p:nvPicPr>
          <p:cNvPr id="25604" name="Picture 4" descr="Image result for 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826" y="4543425"/>
            <a:ext cx="2206084" cy="17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Reimbursement</a:t>
            </a:r>
            <a:endParaRPr lang="en-US" sz="4000" b="1" dirty="0"/>
          </a:p>
        </p:txBody>
      </p:sp>
      <p:sp>
        <p:nvSpPr>
          <p:cNvPr id="3" name="Content Placeholder 2"/>
          <p:cNvSpPr>
            <a:spLocks noGrp="1"/>
          </p:cNvSpPr>
          <p:nvPr>
            <p:ph idx="1"/>
          </p:nvPr>
        </p:nvSpPr>
        <p:spPr>
          <a:xfrm>
            <a:off x="677334" y="1485901"/>
            <a:ext cx="8596668" cy="4962524"/>
          </a:xfrm>
        </p:spPr>
        <p:txBody>
          <a:bodyPr>
            <a:normAutofit/>
          </a:bodyPr>
          <a:lstStyle/>
          <a:p>
            <a:r>
              <a:rPr lang="en-US" altLang="en-US" sz="2800" dirty="0" smtClean="0"/>
              <a:t>Based </a:t>
            </a:r>
            <a:r>
              <a:rPr lang="en-US" altLang="en-US" sz="2800" dirty="0"/>
              <a:t>on </a:t>
            </a:r>
            <a:r>
              <a:rPr lang="en-US" altLang="en-US" sz="2800" dirty="0" smtClean="0"/>
              <a:t>eligibility </a:t>
            </a:r>
            <a:r>
              <a:rPr lang="en-US" altLang="en-US" sz="2800" dirty="0"/>
              <a:t>for free, reduced </a:t>
            </a:r>
            <a:r>
              <a:rPr lang="en-US" altLang="en-US" sz="2800" dirty="0" smtClean="0"/>
              <a:t>price </a:t>
            </a:r>
            <a:r>
              <a:rPr lang="en-US" altLang="en-US" sz="2800" dirty="0"/>
              <a:t>or paid meals, regardless of the </a:t>
            </a:r>
            <a:r>
              <a:rPr lang="en-US" altLang="en-US" sz="2800" dirty="0" smtClean="0"/>
              <a:t>modification</a:t>
            </a:r>
            <a:endParaRPr lang="en-US" altLang="en-US" sz="2800" dirty="0"/>
          </a:p>
          <a:p>
            <a:r>
              <a:rPr lang="en-US" altLang="en-US" sz="2800" dirty="0" smtClean="0"/>
              <a:t>No additional reimbursement for extra costs</a:t>
            </a:r>
          </a:p>
          <a:p>
            <a:r>
              <a:rPr lang="en-US" altLang="en-US" sz="2800" dirty="0" smtClean="0"/>
              <a:t>Does </a:t>
            </a:r>
            <a:r>
              <a:rPr lang="en-US" altLang="en-US" sz="2800" dirty="0"/>
              <a:t>not have to meet the </a:t>
            </a:r>
            <a:r>
              <a:rPr lang="en-US" altLang="en-US" sz="2800" dirty="0" smtClean="0"/>
              <a:t>meal </a:t>
            </a:r>
            <a:r>
              <a:rPr lang="en-US" altLang="en-US" sz="2800" dirty="0"/>
              <a:t>pattern </a:t>
            </a:r>
            <a:r>
              <a:rPr lang="en-US" altLang="en-US" sz="2800" u="sng" dirty="0" smtClean="0"/>
              <a:t>if</a:t>
            </a:r>
            <a:r>
              <a:rPr lang="en-US" altLang="en-US" sz="2800" dirty="0" smtClean="0"/>
              <a:t>: </a:t>
            </a:r>
          </a:p>
          <a:p>
            <a:pPr lvl="1"/>
            <a:r>
              <a:rPr lang="en-US" altLang="en-US" sz="2400" dirty="0" smtClean="0"/>
              <a:t>Supported </a:t>
            </a:r>
            <a:r>
              <a:rPr lang="en-US" altLang="en-US" sz="2400" dirty="0"/>
              <a:t>by a medical statement</a:t>
            </a:r>
          </a:p>
          <a:p>
            <a:pPr lvl="1"/>
            <a:r>
              <a:rPr lang="en-US" altLang="en-US" sz="2400" dirty="0"/>
              <a:t>Meets the nutritional needs of the child</a:t>
            </a:r>
          </a:p>
          <a:p>
            <a:r>
              <a:rPr lang="en-US" altLang="en-US" sz="2800" dirty="0" smtClean="0"/>
              <a:t>Waiting for a medical statement?</a:t>
            </a:r>
          </a:p>
          <a:p>
            <a:pPr lvl="1"/>
            <a:r>
              <a:rPr lang="en-US" altLang="en-US" sz="2400" dirty="0" smtClean="0"/>
              <a:t>Do not delay providing the meal modification</a:t>
            </a:r>
          </a:p>
          <a:p>
            <a:pPr lvl="1"/>
            <a:r>
              <a:rPr lang="en-US" altLang="en-US" sz="2400" dirty="0" smtClean="0"/>
              <a:t>Document, document, document!</a:t>
            </a:r>
          </a:p>
          <a:p>
            <a:pPr marL="457200" lvl="1" indent="0">
              <a:buNone/>
            </a:pPr>
            <a:endParaRPr lang="en-US" altLang="en-US" dirty="0"/>
          </a:p>
          <a:p>
            <a:endParaRPr lang="en-US" dirty="0"/>
          </a:p>
        </p:txBody>
      </p:sp>
      <p:pic>
        <p:nvPicPr>
          <p:cNvPr id="11266" name="Picture 2" descr="C:\Users\kkawamoto\AppData\Local\Microsoft\Windows\Temporary Internet Files\Content.IE5\1TB4D9EH\mone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187" y="3977291"/>
            <a:ext cx="1985963" cy="267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26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Procedural Safeguards</a:t>
            </a:r>
            <a:endParaRPr lang="en-US" sz="4000" b="1" dirty="0"/>
          </a:p>
        </p:txBody>
      </p:sp>
      <p:sp>
        <p:nvSpPr>
          <p:cNvPr id="3" name="Content Placeholder 2"/>
          <p:cNvSpPr>
            <a:spLocks noGrp="1"/>
          </p:cNvSpPr>
          <p:nvPr>
            <p:ph idx="1"/>
          </p:nvPr>
        </p:nvSpPr>
        <p:spPr>
          <a:xfrm>
            <a:off x="677334" y="1904999"/>
            <a:ext cx="8596668" cy="4600575"/>
          </a:xfrm>
        </p:spPr>
        <p:txBody>
          <a:bodyPr>
            <a:normAutofit/>
          </a:bodyPr>
          <a:lstStyle/>
          <a:p>
            <a:r>
              <a:rPr lang="en-US" altLang="en-US" sz="2400" dirty="0" smtClean="0"/>
              <a:t>Required to provide information on requesting a modification</a:t>
            </a:r>
          </a:p>
          <a:p>
            <a:r>
              <a:rPr lang="en-US" altLang="en-US" sz="2400" dirty="0" smtClean="0"/>
              <a:t>Must inform parents of procedural rights:</a:t>
            </a:r>
          </a:p>
          <a:p>
            <a:pPr lvl="2"/>
            <a:r>
              <a:rPr lang="en-US" altLang="en-US" sz="2000" dirty="0" smtClean="0"/>
              <a:t>Filing grievances</a:t>
            </a:r>
            <a:endParaRPr lang="en-US" altLang="en-US" sz="2000" dirty="0"/>
          </a:p>
          <a:p>
            <a:pPr lvl="2"/>
            <a:r>
              <a:rPr lang="en-US" altLang="en-US" sz="2000" dirty="0" smtClean="0"/>
              <a:t>Receiving </a:t>
            </a:r>
            <a:r>
              <a:rPr lang="en-US" altLang="en-US" sz="2000" dirty="0"/>
              <a:t>prompt and equitable  resolution of the </a:t>
            </a:r>
            <a:r>
              <a:rPr lang="en-US" altLang="en-US" sz="2000" dirty="0" smtClean="0"/>
              <a:t>grievance</a:t>
            </a:r>
            <a:endParaRPr lang="en-US" altLang="en-US" sz="2000" dirty="0"/>
          </a:p>
          <a:p>
            <a:pPr lvl="2"/>
            <a:r>
              <a:rPr lang="en-US" altLang="en-US" sz="2000" dirty="0"/>
              <a:t>Request and participate in an impartial </a:t>
            </a:r>
            <a:r>
              <a:rPr lang="en-US" altLang="en-US" sz="2000" dirty="0" smtClean="0"/>
              <a:t>hearing</a:t>
            </a:r>
            <a:endParaRPr lang="en-US" altLang="en-US" sz="2000" dirty="0"/>
          </a:p>
          <a:p>
            <a:pPr lvl="2"/>
            <a:r>
              <a:rPr lang="en-US" altLang="en-US" sz="2000" dirty="0"/>
              <a:t>Be represented by counsel at the </a:t>
            </a:r>
            <a:r>
              <a:rPr lang="en-US" altLang="en-US" sz="2000" dirty="0" smtClean="0"/>
              <a:t>hearing</a:t>
            </a:r>
            <a:endParaRPr lang="en-US" altLang="en-US" sz="2000" dirty="0"/>
          </a:p>
          <a:p>
            <a:pPr lvl="2"/>
            <a:r>
              <a:rPr lang="en-US" altLang="en-US" sz="2000" dirty="0"/>
              <a:t>Examine the </a:t>
            </a:r>
            <a:r>
              <a:rPr lang="en-US" altLang="en-US" sz="2000" dirty="0" smtClean="0"/>
              <a:t>record</a:t>
            </a:r>
            <a:endParaRPr lang="en-US" altLang="en-US" sz="2000" dirty="0"/>
          </a:p>
          <a:p>
            <a:pPr lvl="2"/>
            <a:r>
              <a:rPr lang="en-US" altLang="en-US" sz="2000" dirty="0" smtClean="0"/>
              <a:t>Be informed of the final </a:t>
            </a:r>
            <a:r>
              <a:rPr lang="en-US" altLang="en-US" sz="2000" dirty="0"/>
              <a:t>decision and a procedure for </a:t>
            </a:r>
            <a:r>
              <a:rPr lang="en-US" altLang="en-US" sz="2000" dirty="0" smtClean="0"/>
              <a:t>review </a:t>
            </a:r>
          </a:p>
          <a:p>
            <a:pPr marL="914400" lvl="2" indent="0">
              <a:buNone/>
            </a:pPr>
            <a:r>
              <a:rPr lang="en-US" altLang="en-US" sz="2000" dirty="0" smtClean="0"/>
              <a:t>	(i.e</a:t>
            </a:r>
            <a:r>
              <a:rPr lang="en-US" altLang="en-US" sz="2000" dirty="0"/>
              <a:t>., right to </a:t>
            </a:r>
            <a:r>
              <a:rPr lang="en-US" altLang="en-US" sz="2000" dirty="0" smtClean="0"/>
              <a:t>appeal) </a:t>
            </a:r>
            <a:endParaRPr lang="en-US" altLang="en-US" sz="2000" dirty="0"/>
          </a:p>
          <a:p>
            <a:endParaRPr lang="en-US" dirty="0"/>
          </a:p>
        </p:txBody>
      </p:sp>
      <p:sp>
        <p:nvSpPr>
          <p:cNvPr id="4" name="AutoShape 2" descr="Image result for lightbul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ightbul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Image result for 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312738"/>
            <a:ext cx="1619250" cy="145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66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73" y="600076"/>
            <a:ext cx="8610602" cy="1276350"/>
          </a:xfrm>
        </p:spPr>
        <p:txBody>
          <a:bodyPr>
            <a:normAutofit/>
          </a:bodyPr>
          <a:lstStyle/>
          <a:p>
            <a:pPr algn="ctr"/>
            <a:r>
              <a:rPr lang="en-US" sz="3600" b="1" dirty="0" smtClean="0"/>
              <a:t>Section 504 / ADA Coordinator &amp; Team</a:t>
            </a:r>
            <a:endParaRPr lang="en-US" sz="3600" b="1" dirty="0"/>
          </a:p>
        </p:txBody>
      </p:sp>
      <p:sp>
        <p:nvSpPr>
          <p:cNvPr id="3" name="Content Placeholder 2"/>
          <p:cNvSpPr>
            <a:spLocks noGrp="1"/>
          </p:cNvSpPr>
          <p:nvPr>
            <p:ph idx="1"/>
          </p:nvPr>
        </p:nvSpPr>
        <p:spPr>
          <a:xfrm>
            <a:off x="314325" y="1752600"/>
            <a:ext cx="9248775" cy="4229100"/>
          </a:xfrm>
        </p:spPr>
        <p:txBody>
          <a:bodyPr>
            <a:normAutofit/>
          </a:bodyPr>
          <a:lstStyle/>
          <a:p>
            <a:r>
              <a:rPr lang="en-US" altLang="en-US" sz="2400" dirty="0" smtClean="0"/>
              <a:t>SFAs/LEAs with 15+ employees must designate a Section 504/ADA Coordinator</a:t>
            </a:r>
          </a:p>
          <a:p>
            <a:pPr lvl="1"/>
            <a:r>
              <a:rPr lang="en-US" altLang="en-US" sz="2000" dirty="0"/>
              <a:t>May be responsible for addressing disability accommodations for the whole school</a:t>
            </a:r>
          </a:p>
          <a:p>
            <a:pPr marL="457200" lvl="1" indent="0">
              <a:buNone/>
            </a:pPr>
            <a:endParaRPr lang="en-US" altLang="en-US" dirty="0" smtClean="0"/>
          </a:p>
          <a:p>
            <a:r>
              <a:rPr lang="en-US" altLang="en-US" sz="2400" dirty="0" smtClean="0"/>
              <a:t>Team approach</a:t>
            </a:r>
          </a:p>
          <a:p>
            <a:pPr lvl="1"/>
            <a:r>
              <a:rPr lang="en-US" altLang="en-US" sz="2000" dirty="0" smtClean="0"/>
              <a:t>Food service, school admin, teachers, medical/support staff, parents</a:t>
            </a:r>
          </a:p>
          <a:p>
            <a:pPr lvl="1"/>
            <a:r>
              <a:rPr lang="en-US" altLang="en-US" sz="2000" dirty="0" smtClean="0"/>
              <a:t>Collaborative way to share information throughout the school</a:t>
            </a:r>
          </a:p>
          <a:p>
            <a:pPr lvl="1"/>
            <a:r>
              <a:rPr lang="en-US" altLang="en-US" sz="2000" dirty="0" smtClean="0"/>
              <a:t>May help protect children outside the cafeteria</a:t>
            </a:r>
          </a:p>
          <a:p>
            <a:endParaRPr lang="en-US" altLang="en-US" dirty="0"/>
          </a:p>
          <a:p>
            <a:endParaRPr lang="en-US" dirty="0"/>
          </a:p>
        </p:txBody>
      </p:sp>
      <p:pic>
        <p:nvPicPr>
          <p:cNvPr id="13314" name="Picture 2" descr="Image result for team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26" y="3976111"/>
            <a:ext cx="2673350" cy="258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593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#5</a:t>
            </a:r>
            <a:endParaRPr lang="en-US" sz="4000" b="1" dirty="0"/>
          </a:p>
        </p:txBody>
      </p:sp>
      <p:sp>
        <p:nvSpPr>
          <p:cNvPr id="3" name="Content Placeholder 2"/>
          <p:cNvSpPr>
            <a:spLocks noGrp="1"/>
          </p:cNvSpPr>
          <p:nvPr>
            <p:ph idx="1"/>
          </p:nvPr>
        </p:nvSpPr>
        <p:spPr>
          <a:xfrm>
            <a:off x="677334" y="1495425"/>
            <a:ext cx="9076266" cy="2486025"/>
          </a:xfrm>
        </p:spPr>
        <p:txBody>
          <a:bodyPr>
            <a:normAutofit lnSpcReduction="10000"/>
          </a:bodyPr>
          <a:lstStyle/>
          <a:p>
            <a:pPr marL="0" indent="0" algn="ctr">
              <a:buNone/>
            </a:pPr>
            <a:r>
              <a:rPr lang="en-US" altLang="en-US" sz="2400" dirty="0">
                <a:solidFill>
                  <a:srgbClr val="00B050"/>
                </a:solidFill>
              </a:rPr>
              <a:t>A school wishes to serve meals to children with disabilities in an area separate from the cafeteria where the majority of school children eat. </a:t>
            </a:r>
            <a:endParaRPr lang="en-US" altLang="en-US" sz="2400" dirty="0" smtClean="0">
              <a:solidFill>
                <a:srgbClr val="00B050"/>
              </a:solidFill>
            </a:endParaRPr>
          </a:p>
          <a:p>
            <a:pPr marL="0" indent="0" algn="ctr">
              <a:buNone/>
            </a:pPr>
            <a:endParaRPr lang="en-US" altLang="en-US" sz="2400" dirty="0" smtClean="0">
              <a:solidFill>
                <a:srgbClr val="00B050"/>
              </a:solidFill>
            </a:endParaRPr>
          </a:p>
          <a:p>
            <a:pPr marL="0" indent="0" algn="ctr">
              <a:buNone/>
            </a:pPr>
            <a:r>
              <a:rPr lang="en-US" altLang="en-US" sz="2400" b="1" dirty="0" smtClean="0">
                <a:solidFill>
                  <a:srgbClr val="00B050"/>
                </a:solidFill>
              </a:rPr>
              <a:t>May </a:t>
            </a:r>
            <a:r>
              <a:rPr lang="en-US" altLang="en-US" sz="2400" b="1" dirty="0">
                <a:solidFill>
                  <a:srgbClr val="00B050"/>
                </a:solidFill>
              </a:rPr>
              <a:t>the school establish a separate facility for these children?</a:t>
            </a:r>
          </a:p>
          <a:p>
            <a:endParaRPr lang="en-US" dirty="0" smtClean="0"/>
          </a:p>
          <a:p>
            <a:endParaRPr lang="en-US" dirty="0"/>
          </a:p>
        </p:txBody>
      </p:sp>
      <p:pic>
        <p:nvPicPr>
          <p:cNvPr id="18434" name="Picture 2" descr="Image result for 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4331907"/>
            <a:ext cx="2254250" cy="191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4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80">
                                          <p:stCondLst>
                                            <p:cond delay="0"/>
                                          </p:stCondLst>
                                        </p:cTn>
                                        <p:tgtEl>
                                          <p:spTgt spid="18434"/>
                                        </p:tgtEl>
                                      </p:cBhvr>
                                    </p:animEffect>
                                    <p:anim calcmode="lin" valueType="num">
                                      <p:cBhvr>
                                        <p:cTn id="8"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4"/>
                                        </p:tgtEl>
                                      </p:cBhvr>
                                      <p:to x="100000" y="60000"/>
                                    </p:animScale>
                                    <p:animScale>
                                      <p:cBhvr>
                                        <p:cTn id="14" dur="166" decel="50000">
                                          <p:stCondLst>
                                            <p:cond delay="676"/>
                                          </p:stCondLst>
                                        </p:cTn>
                                        <p:tgtEl>
                                          <p:spTgt spid="18434"/>
                                        </p:tgtEl>
                                      </p:cBhvr>
                                      <p:to x="100000" y="100000"/>
                                    </p:animScale>
                                    <p:animScale>
                                      <p:cBhvr>
                                        <p:cTn id="15" dur="26">
                                          <p:stCondLst>
                                            <p:cond delay="1312"/>
                                          </p:stCondLst>
                                        </p:cTn>
                                        <p:tgtEl>
                                          <p:spTgt spid="18434"/>
                                        </p:tgtEl>
                                      </p:cBhvr>
                                      <p:to x="100000" y="80000"/>
                                    </p:animScale>
                                    <p:animScale>
                                      <p:cBhvr>
                                        <p:cTn id="16" dur="166" decel="50000">
                                          <p:stCondLst>
                                            <p:cond delay="1338"/>
                                          </p:stCondLst>
                                        </p:cTn>
                                        <p:tgtEl>
                                          <p:spTgt spid="18434"/>
                                        </p:tgtEl>
                                      </p:cBhvr>
                                      <p:to x="100000" y="100000"/>
                                    </p:animScale>
                                    <p:animScale>
                                      <p:cBhvr>
                                        <p:cTn id="17" dur="26">
                                          <p:stCondLst>
                                            <p:cond delay="1642"/>
                                          </p:stCondLst>
                                        </p:cTn>
                                        <p:tgtEl>
                                          <p:spTgt spid="18434"/>
                                        </p:tgtEl>
                                      </p:cBhvr>
                                      <p:to x="100000" y="90000"/>
                                    </p:animScale>
                                    <p:animScale>
                                      <p:cBhvr>
                                        <p:cTn id="18" dur="166" decel="50000">
                                          <p:stCondLst>
                                            <p:cond delay="1668"/>
                                          </p:stCondLst>
                                        </p:cTn>
                                        <p:tgtEl>
                                          <p:spTgt spid="18434"/>
                                        </p:tgtEl>
                                      </p:cBhvr>
                                      <p:to x="100000" y="100000"/>
                                    </p:animScale>
                                    <p:animScale>
                                      <p:cBhvr>
                                        <p:cTn id="19" dur="26">
                                          <p:stCondLst>
                                            <p:cond delay="1808"/>
                                          </p:stCondLst>
                                        </p:cTn>
                                        <p:tgtEl>
                                          <p:spTgt spid="18434"/>
                                        </p:tgtEl>
                                      </p:cBhvr>
                                      <p:to x="100000" y="95000"/>
                                    </p:animScale>
                                    <p:animScale>
                                      <p:cBhvr>
                                        <p:cTn id="20" dur="166" decel="50000">
                                          <p:stCondLst>
                                            <p:cond delay="1834"/>
                                          </p:stCondLst>
                                        </p:cTn>
                                        <p:tgtEl>
                                          <p:spTgt spid="184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09600"/>
            <a:ext cx="7629524" cy="1320800"/>
          </a:xfrm>
        </p:spPr>
        <p:txBody>
          <a:bodyPr>
            <a:normAutofit/>
          </a:bodyPr>
          <a:lstStyle/>
          <a:p>
            <a:pPr algn="ctr"/>
            <a:r>
              <a:rPr lang="en-US" sz="4000" b="1" dirty="0" smtClean="0"/>
              <a:t>Discontinuing a </a:t>
            </a:r>
            <a:br>
              <a:rPr lang="en-US" sz="4000" b="1" dirty="0" smtClean="0"/>
            </a:br>
            <a:r>
              <a:rPr lang="en-US" sz="4000" b="1" dirty="0" smtClean="0"/>
              <a:t>Meal Modification</a:t>
            </a:r>
            <a:endParaRPr lang="en-US" sz="4000" b="1" dirty="0"/>
          </a:p>
        </p:txBody>
      </p:sp>
      <p:sp>
        <p:nvSpPr>
          <p:cNvPr id="3" name="Content Placeholder 2"/>
          <p:cNvSpPr>
            <a:spLocks noGrp="1"/>
          </p:cNvSpPr>
          <p:nvPr>
            <p:ph idx="1"/>
          </p:nvPr>
        </p:nvSpPr>
        <p:spPr/>
        <p:txBody>
          <a:bodyPr/>
          <a:lstStyle/>
          <a:p>
            <a:r>
              <a:rPr lang="en-US" altLang="en-US" sz="2400" dirty="0" smtClean="0"/>
              <a:t>Written documentation from healthcare provider </a:t>
            </a:r>
            <a:r>
              <a:rPr lang="en-US" altLang="en-US" sz="2400" u="sng" dirty="0" smtClean="0"/>
              <a:t>NOT</a:t>
            </a:r>
            <a:r>
              <a:rPr lang="en-US" altLang="en-US" sz="2400" dirty="0" smtClean="0"/>
              <a:t> required…</a:t>
            </a:r>
          </a:p>
          <a:p>
            <a:pPr marL="0" indent="0" algn="ctr">
              <a:buNone/>
            </a:pPr>
            <a:r>
              <a:rPr lang="en-US" altLang="en-US" sz="2800" b="1" u="sng" dirty="0" smtClean="0"/>
              <a:t>BUT</a:t>
            </a:r>
          </a:p>
          <a:p>
            <a:pPr marL="0" indent="0" algn="ctr">
              <a:buNone/>
            </a:pPr>
            <a:endParaRPr lang="en-US" altLang="en-US" sz="2400" dirty="0"/>
          </a:p>
          <a:p>
            <a:r>
              <a:rPr lang="en-US" altLang="en-US" sz="2400" dirty="0" smtClean="0"/>
              <a:t>It </a:t>
            </a:r>
            <a:r>
              <a:rPr lang="en-US" altLang="en-US" sz="2400" dirty="0"/>
              <a:t>is highly recommended </a:t>
            </a:r>
            <a:r>
              <a:rPr lang="en-US" altLang="en-US" sz="2400" dirty="0" smtClean="0"/>
              <a:t>that documentation is maintained when </a:t>
            </a:r>
            <a:r>
              <a:rPr lang="en-US" altLang="en-US" sz="2400" dirty="0"/>
              <a:t>ending a </a:t>
            </a:r>
            <a:r>
              <a:rPr lang="en-US" altLang="en-US" sz="2400" dirty="0" smtClean="0"/>
              <a:t>meal modification</a:t>
            </a:r>
            <a:endParaRPr lang="en-US" altLang="en-US" sz="2400" dirty="0"/>
          </a:p>
          <a:p>
            <a:pPr lvl="2"/>
            <a:r>
              <a:rPr lang="en-US" altLang="en-US" sz="2000" dirty="0" smtClean="0"/>
              <a:t>Request a signed statement from the parent/guardian</a:t>
            </a:r>
            <a:endParaRPr lang="en-US" altLang="en-US" sz="2000" dirty="0"/>
          </a:p>
          <a:p>
            <a:endParaRPr lang="en-US" dirty="0"/>
          </a:p>
        </p:txBody>
      </p:sp>
      <p:sp>
        <p:nvSpPr>
          <p:cNvPr id="4" name="TextBox 4"/>
          <p:cNvSpPr txBox="1">
            <a:spLocks noChangeArrowheads="1"/>
          </p:cNvSpPr>
          <p:nvPr/>
        </p:nvSpPr>
        <p:spPr bwMode="auto">
          <a:xfrm>
            <a:off x="1133475" y="5745956"/>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b="1" i="1" dirty="0">
                <a:solidFill>
                  <a:srgbClr val="00B0F0"/>
                </a:solidFill>
                <a:latin typeface="Segoe Print" pitchFamily="2" charset="0"/>
              </a:rPr>
              <a:t>“If it’s not documented, it was not done.”</a:t>
            </a:r>
          </a:p>
        </p:txBody>
      </p:sp>
    </p:spTree>
    <p:extLst>
      <p:ext uri="{BB962C8B-B14F-4D97-AF65-F5344CB8AC3E}">
        <p14:creationId xmlns:p14="http://schemas.microsoft.com/office/powerpoint/2010/main" val="2841931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#6</a:t>
            </a:r>
            <a:endParaRPr lang="en-US" sz="4000" b="1" dirty="0"/>
          </a:p>
        </p:txBody>
      </p:sp>
      <p:sp>
        <p:nvSpPr>
          <p:cNvPr id="3" name="Content Placeholder 2"/>
          <p:cNvSpPr>
            <a:spLocks noGrp="1"/>
          </p:cNvSpPr>
          <p:nvPr>
            <p:ph idx="1"/>
          </p:nvPr>
        </p:nvSpPr>
        <p:spPr>
          <a:xfrm>
            <a:off x="677334" y="1676401"/>
            <a:ext cx="8596668" cy="4364962"/>
          </a:xfrm>
        </p:spPr>
        <p:txBody>
          <a:bodyPr>
            <a:normAutofit/>
          </a:bodyPr>
          <a:lstStyle/>
          <a:p>
            <a:pPr marL="0" indent="0" algn="ctr">
              <a:buNone/>
            </a:pPr>
            <a:r>
              <a:rPr lang="en-US" sz="2400" dirty="0" smtClean="0">
                <a:solidFill>
                  <a:srgbClr val="00B050"/>
                </a:solidFill>
              </a:rPr>
              <a:t>A child who previously required a meal modification outside the Program meal pattern no longer requires modified meals.  </a:t>
            </a:r>
          </a:p>
          <a:p>
            <a:pPr marL="0" indent="0" algn="ctr">
              <a:buNone/>
            </a:pPr>
            <a:r>
              <a:rPr lang="en-US" sz="2400" b="1" dirty="0" smtClean="0">
                <a:solidFill>
                  <a:srgbClr val="00B050"/>
                </a:solidFill>
              </a:rPr>
              <a:t>Must the SFA obtain an amended medical statement prior to ending the child’s meal modification?</a:t>
            </a:r>
            <a:endParaRPr lang="en-US" sz="2400" b="1" dirty="0">
              <a:solidFill>
                <a:srgbClr val="00B050"/>
              </a:solidFill>
            </a:endParaRPr>
          </a:p>
        </p:txBody>
      </p:sp>
      <p:pic>
        <p:nvPicPr>
          <p:cNvPr id="21508" name="Picture 4" descr="C:\Users\kkawamoto\AppData\Local\Microsoft\Windows\Temporary Internet Files\Content.IE5\1TB4D9EH\18-14-foto-No-positiv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289" y="3524249"/>
            <a:ext cx="2962262" cy="1749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0525" y="5476189"/>
            <a:ext cx="9267825" cy="1200329"/>
          </a:xfrm>
          <a:prstGeom prst="rect">
            <a:avLst/>
          </a:prstGeom>
          <a:noFill/>
        </p:spPr>
        <p:txBody>
          <a:bodyPr wrap="square" rtlCol="0">
            <a:spAutoFit/>
          </a:bodyPr>
          <a:lstStyle/>
          <a:p>
            <a:pPr algn="ctr"/>
            <a:r>
              <a:rPr lang="en-US" sz="2400" b="1" dirty="0" smtClean="0">
                <a:solidFill>
                  <a:srgbClr val="FF0000"/>
                </a:solidFill>
              </a:rPr>
              <a:t>However, it is recommended that some form of documentation be on file to indicate the child no longer needs the meal modification.</a:t>
            </a:r>
            <a:endParaRPr lang="en-US" sz="2400" b="1" dirty="0">
              <a:solidFill>
                <a:srgbClr val="FF0000"/>
              </a:solidFill>
            </a:endParaRPr>
          </a:p>
        </p:txBody>
      </p:sp>
    </p:spTree>
    <p:extLst>
      <p:ext uri="{BB962C8B-B14F-4D97-AF65-F5344CB8AC3E}">
        <p14:creationId xmlns:p14="http://schemas.microsoft.com/office/powerpoint/2010/main" val="16449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500"/>
                                        <p:tgtEl>
                                          <p:spTgt spid="2150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Accommodating Special Needs</a:t>
            </a:r>
            <a:br>
              <a:rPr lang="en-US" sz="4000" b="1" dirty="0" smtClean="0"/>
            </a:br>
            <a:r>
              <a:rPr lang="en-US" sz="4000" b="1" dirty="0" smtClean="0"/>
              <a:t>in School Meals Program</a:t>
            </a:r>
            <a:endParaRPr lang="en-US" sz="4000" b="1" dirty="0"/>
          </a:p>
        </p:txBody>
      </p:sp>
      <p:sp>
        <p:nvSpPr>
          <p:cNvPr id="3" name="Content Placeholder 2"/>
          <p:cNvSpPr>
            <a:spLocks noGrp="1"/>
          </p:cNvSpPr>
          <p:nvPr>
            <p:ph idx="1"/>
          </p:nvPr>
        </p:nvSpPr>
        <p:spPr/>
        <p:txBody>
          <a:bodyPr>
            <a:normAutofit/>
          </a:bodyPr>
          <a:lstStyle/>
          <a:p>
            <a:r>
              <a:rPr lang="en-US" sz="2600" dirty="0" smtClean="0"/>
              <a:t>Provide nutritious meals and snacks to all participating children</a:t>
            </a:r>
          </a:p>
          <a:p>
            <a:r>
              <a:rPr lang="en-US" sz="2600" dirty="0" smtClean="0"/>
              <a:t>Ensure children with disabilities have an equal opportunity to benefits</a:t>
            </a:r>
          </a:p>
          <a:p>
            <a:r>
              <a:rPr lang="en-US" sz="2600" dirty="0" smtClean="0"/>
              <a:t>2010: 2.8 million school-aged children with disabilities</a:t>
            </a:r>
          </a:p>
          <a:p>
            <a:r>
              <a:rPr lang="en-US" sz="2600" dirty="0" smtClean="0"/>
              <a:t>Make reasonable modifications to accommodate children with disabilities </a:t>
            </a:r>
          </a:p>
          <a:p>
            <a:pPr lvl="1"/>
            <a:r>
              <a:rPr lang="en-US" sz="2400" dirty="0" smtClean="0"/>
              <a:t>At no extra charge</a:t>
            </a:r>
          </a:p>
          <a:p>
            <a:pPr lvl="1"/>
            <a:endParaRPr lang="en-US" dirty="0"/>
          </a:p>
        </p:txBody>
      </p:sp>
      <p:pic>
        <p:nvPicPr>
          <p:cNvPr id="1026" name="Picture 2" descr="Image result for national school lunch program 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1" y="4595108"/>
            <a:ext cx="2959100" cy="196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06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978602" cy="1320800"/>
          </a:xfrm>
        </p:spPr>
        <p:txBody>
          <a:bodyPr>
            <a:normAutofit/>
          </a:bodyPr>
          <a:lstStyle/>
          <a:p>
            <a:pPr algn="ctr"/>
            <a:r>
              <a:rPr lang="en-US" sz="4000" b="1" dirty="0" smtClean="0"/>
              <a:t>Food Allergies</a:t>
            </a:r>
            <a:endParaRPr lang="en-US" sz="4000" b="1" dirty="0"/>
          </a:p>
        </p:txBody>
      </p:sp>
      <p:sp>
        <p:nvSpPr>
          <p:cNvPr id="3" name="Content Placeholder 2"/>
          <p:cNvSpPr>
            <a:spLocks noGrp="1"/>
          </p:cNvSpPr>
          <p:nvPr>
            <p:ph idx="1"/>
          </p:nvPr>
        </p:nvSpPr>
        <p:spPr>
          <a:xfrm>
            <a:off x="677334" y="1281326"/>
            <a:ext cx="8596668" cy="4760036"/>
          </a:xfrm>
        </p:spPr>
        <p:txBody>
          <a:bodyPr>
            <a:normAutofit/>
          </a:bodyPr>
          <a:lstStyle/>
          <a:p>
            <a:pPr>
              <a:spcBef>
                <a:spcPts val="600"/>
              </a:spcBef>
            </a:pPr>
            <a:r>
              <a:rPr lang="en-US" altLang="en-US" sz="2400" dirty="0"/>
              <a:t>An immune </a:t>
            </a:r>
            <a:r>
              <a:rPr lang="en-US" altLang="en-US" sz="2400" dirty="0" smtClean="0"/>
              <a:t>system reaction to a component of a food, at times, producing a life-threatening response</a:t>
            </a:r>
          </a:p>
          <a:p>
            <a:pPr marL="742950" lvl="2" indent="-342900">
              <a:spcBef>
                <a:spcPts val="600"/>
              </a:spcBef>
            </a:pPr>
            <a:r>
              <a:rPr lang="en-US" altLang="en-US" sz="2000" dirty="0"/>
              <a:t>Can range from relatively mild to severe (anaphylaxis</a:t>
            </a:r>
            <a:r>
              <a:rPr lang="en-US" altLang="en-US" sz="2000" dirty="0" smtClean="0"/>
              <a:t>)</a:t>
            </a:r>
          </a:p>
          <a:p>
            <a:pPr marL="742950" lvl="2" indent="-342900">
              <a:spcBef>
                <a:spcPts val="600"/>
              </a:spcBef>
            </a:pPr>
            <a:endParaRPr lang="en-US" altLang="en-US" dirty="0"/>
          </a:p>
          <a:p>
            <a:pPr>
              <a:spcBef>
                <a:spcPts val="600"/>
              </a:spcBef>
            </a:pPr>
            <a:r>
              <a:rPr lang="en-US" altLang="en-US" sz="2400" dirty="0" smtClean="0"/>
              <a:t>Considered </a:t>
            </a:r>
            <a:r>
              <a:rPr lang="en-US" altLang="en-US" sz="2400" dirty="0"/>
              <a:t>a “disability”</a:t>
            </a:r>
          </a:p>
          <a:p>
            <a:pPr lvl="1">
              <a:spcBef>
                <a:spcPts val="600"/>
              </a:spcBef>
            </a:pPr>
            <a:r>
              <a:rPr lang="en-US" sz="2000" dirty="0"/>
              <a:t>Does not need to be life-threatening or cause </a:t>
            </a:r>
            <a:r>
              <a:rPr lang="en-US" sz="2000" dirty="0" smtClean="0"/>
              <a:t>anaphylaxis</a:t>
            </a:r>
          </a:p>
          <a:p>
            <a:pPr lvl="1">
              <a:spcBef>
                <a:spcPts val="600"/>
              </a:spcBef>
            </a:pPr>
            <a:endParaRPr lang="en-US" dirty="0"/>
          </a:p>
          <a:p>
            <a:pPr>
              <a:spcBef>
                <a:spcPts val="600"/>
              </a:spcBef>
            </a:pPr>
            <a:r>
              <a:rPr lang="en-US" altLang="en-US" sz="2400" dirty="0" smtClean="0"/>
              <a:t>Common </a:t>
            </a:r>
            <a:r>
              <a:rPr lang="en-US" altLang="en-US" sz="2400" dirty="0"/>
              <a:t>food </a:t>
            </a:r>
            <a:r>
              <a:rPr lang="en-US" altLang="en-US" sz="2400" dirty="0" smtClean="0"/>
              <a:t>allergens:</a:t>
            </a:r>
          </a:p>
          <a:p>
            <a:endParaRPr lang="en-US" altLang="en-US" dirty="0"/>
          </a:p>
          <a:p>
            <a:endParaRPr lang="en-US" altLang="en-US" dirty="0" smtClean="0"/>
          </a:p>
          <a:p>
            <a:endParaRPr lang="en-US" altLang="en-US" dirty="0"/>
          </a:p>
          <a:p>
            <a:endParaRPr lang="en-US" altLang="en-US" dirty="0" smtClean="0"/>
          </a:p>
          <a:p>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3703712523"/>
              </p:ext>
            </p:extLst>
          </p:nvPr>
        </p:nvGraphicFramePr>
        <p:xfrm>
          <a:off x="1143000" y="4448175"/>
          <a:ext cx="7248526" cy="1747520"/>
        </p:xfrm>
        <a:graphic>
          <a:graphicData uri="http://schemas.openxmlformats.org/drawingml/2006/table">
            <a:tbl>
              <a:tblPr firstRow="1" bandRow="1">
                <a:tableStyleId>{5C22544A-7EE6-4342-B048-85BDC9FD1C3A}</a:tableStyleId>
              </a:tblPr>
              <a:tblGrid>
                <a:gridCol w="3419869"/>
                <a:gridCol w="3828657"/>
              </a:tblGrid>
              <a:tr h="252306">
                <a:tc>
                  <a:txBody>
                    <a:bodyPr/>
                    <a:lstStyle/>
                    <a:p>
                      <a:pPr algn="ctr"/>
                      <a:r>
                        <a:rPr lang="en-US" b="0" dirty="0" smtClean="0">
                          <a:solidFill>
                            <a:schemeClr val="tx1"/>
                          </a:solidFill>
                        </a:rPr>
                        <a:t>Peanuts</a:t>
                      </a:r>
                      <a:endParaRPr lang="en-US" b="0" dirty="0">
                        <a:solidFill>
                          <a:schemeClr val="tx1"/>
                        </a:solidFill>
                      </a:endParaRPr>
                    </a:p>
                  </a:txBody>
                  <a:tcPr>
                    <a:solidFill>
                      <a:srgbClr val="EEF4E8"/>
                    </a:solidFill>
                  </a:tcPr>
                </a:tc>
                <a:tc>
                  <a:txBody>
                    <a:bodyPr/>
                    <a:lstStyle/>
                    <a:p>
                      <a:pPr algn="ctr"/>
                      <a:r>
                        <a:rPr lang="en-US" b="0" dirty="0" smtClean="0">
                          <a:solidFill>
                            <a:schemeClr val="tx1"/>
                          </a:solidFill>
                        </a:rPr>
                        <a:t>Soy</a:t>
                      </a:r>
                      <a:endParaRPr lang="en-US" b="0" dirty="0">
                        <a:solidFill>
                          <a:schemeClr val="tx1"/>
                        </a:solidFill>
                      </a:endParaRPr>
                    </a:p>
                  </a:txBody>
                  <a:tcPr>
                    <a:solidFill>
                      <a:srgbClr val="EEF4E8"/>
                    </a:solidFill>
                  </a:tcPr>
                </a:tc>
              </a:tr>
              <a:tr h="370840">
                <a:tc>
                  <a:txBody>
                    <a:bodyPr/>
                    <a:lstStyle/>
                    <a:p>
                      <a:pPr algn="ctr"/>
                      <a:r>
                        <a:rPr lang="en-US" dirty="0" smtClean="0"/>
                        <a:t>Milk</a:t>
                      </a:r>
                      <a:endParaRPr lang="en-US" dirty="0"/>
                    </a:p>
                  </a:txBody>
                  <a:tcPr/>
                </a:tc>
                <a:tc>
                  <a:txBody>
                    <a:bodyPr/>
                    <a:lstStyle/>
                    <a:p>
                      <a:pPr algn="ctr"/>
                      <a:r>
                        <a:rPr lang="en-US" sz="1800" b="0" dirty="0" smtClean="0">
                          <a:solidFill>
                            <a:schemeClr val="tx1"/>
                          </a:solidFill>
                        </a:rPr>
                        <a:t>Tree Nuts</a:t>
                      </a:r>
                    </a:p>
                    <a:p>
                      <a:pPr algn="ctr"/>
                      <a:r>
                        <a:rPr lang="en-US" sz="1800" b="0" dirty="0" smtClean="0">
                          <a:solidFill>
                            <a:schemeClr val="tx1"/>
                          </a:solidFill>
                        </a:rPr>
                        <a:t>(almonds, pecans, walnuts)</a:t>
                      </a:r>
                      <a:endParaRPr lang="en-US" sz="1800" b="0" dirty="0">
                        <a:solidFill>
                          <a:schemeClr val="tx1"/>
                        </a:solidFill>
                      </a:endParaRPr>
                    </a:p>
                  </a:txBody>
                  <a:tcPr/>
                </a:tc>
              </a:tr>
              <a:tr h="370840">
                <a:tc>
                  <a:txBody>
                    <a:bodyPr/>
                    <a:lstStyle/>
                    <a:p>
                      <a:pPr algn="ctr"/>
                      <a:r>
                        <a:rPr lang="en-US" dirty="0" smtClean="0"/>
                        <a:t>Eggs</a:t>
                      </a:r>
                      <a:endParaRPr lang="en-US" dirty="0"/>
                    </a:p>
                  </a:txBody>
                  <a:tcPr>
                    <a:solidFill>
                      <a:srgbClr val="EEF4E8"/>
                    </a:solidFill>
                  </a:tcPr>
                </a:tc>
                <a:tc>
                  <a:txBody>
                    <a:bodyPr/>
                    <a:lstStyle/>
                    <a:p>
                      <a:pPr algn="ctr"/>
                      <a:r>
                        <a:rPr lang="en-US" b="0" dirty="0" smtClean="0"/>
                        <a:t>Fish</a:t>
                      </a:r>
                      <a:endParaRPr lang="en-US" b="0" dirty="0"/>
                    </a:p>
                  </a:txBody>
                  <a:tcPr/>
                </a:tc>
              </a:tr>
              <a:tr h="370840">
                <a:tc>
                  <a:txBody>
                    <a:bodyPr/>
                    <a:lstStyle/>
                    <a:p>
                      <a:pPr algn="ctr"/>
                      <a:r>
                        <a:rPr lang="en-US" dirty="0" smtClean="0"/>
                        <a:t>Wheat</a:t>
                      </a:r>
                      <a:endParaRPr lang="en-US" dirty="0"/>
                    </a:p>
                  </a:txBody>
                  <a:tcPr/>
                </a:tc>
                <a:tc>
                  <a:txBody>
                    <a:bodyPr/>
                    <a:lstStyle/>
                    <a:p>
                      <a:pPr algn="ctr"/>
                      <a:r>
                        <a:rPr lang="en-US" dirty="0" smtClean="0"/>
                        <a:t>Shellfish</a:t>
                      </a:r>
                      <a:endParaRPr lang="en-US" dirty="0"/>
                    </a:p>
                  </a:txBody>
                  <a:tcPr/>
                </a:tc>
              </a:tr>
            </a:tbl>
          </a:graphicData>
        </a:graphic>
      </p:graphicFrame>
      <p:pic>
        <p:nvPicPr>
          <p:cNvPr id="15362" name="Picture 2" descr="Image result for food all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0000">
            <a:off x="9097728" y="481533"/>
            <a:ext cx="2836476" cy="159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816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Food Intolerances</a:t>
            </a:r>
            <a:endParaRPr lang="en-US" sz="4000" b="1" dirty="0"/>
          </a:p>
        </p:txBody>
      </p:sp>
      <p:sp>
        <p:nvSpPr>
          <p:cNvPr id="3" name="Content Placeholder 2"/>
          <p:cNvSpPr>
            <a:spLocks noGrp="1"/>
          </p:cNvSpPr>
          <p:nvPr>
            <p:ph idx="1"/>
          </p:nvPr>
        </p:nvSpPr>
        <p:spPr>
          <a:xfrm>
            <a:off x="677334" y="1647825"/>
            <a:ext cx="8596668" cy="4393537"/>
          </a:xfrm>
        </p:spPr>
        <p:txBody>
          <a:bodyPr>
            <a:normAutofit lnSpcReduction="10000"/>
          </a:bodyPr>
          <a:lstStyle/>
          <a:p>
            <a:pPr>
              <a:lnSpc>
                <a:spcPct val="80000"/>
              </a:lnSpc>
            </a:pPr>
            <a:r>
              <a:rPr lang="en-US" altLang="en-US" sz="2800" dirty="0" smtClean="0"/>
              <a:t>An abnormal response to a component of food that does not involve an immune system reaction</a:t>
            </a:r>
            <a:endParaRPr lang="en-US" altLang="en-US" sz="2800" dirty="0"/>
          </a:p>
          <a:p>
            <a:pPr>
              <a:lnSpc>
                <a:spcPct val="80000"/>
              </a:lnSpc>
              <a:buNone/>
            </a:pPr>
            <a:endParaRPr lang="en-US" altLang="en-US" sz="2400" dirty="0"/>
          </a:p>
          <a:p>
            <a:pPr>
              <a:lnSpc>
                <a:spcPct val="80000"/>
              </a:lnSpc>
            </a:pPr>
            <a:r>
              <a:rPr lang="en-US" altLang="en-US" sz="2800" dirty="0"/>
              <a:t>Not typically a </a:t>
            </a:r>
            <a:r>
              <a:rPr lang="en-US" altLang="en-US" sz="2800" dirty="0" smtClean="0"/>
              <a:t>disability</a:t>
            </a:r>
          </a:p>
          <a:p>
            <a:pPr lvl="1">
              <a:lnSpc>
                <a:spcPct val="80000"/>
              </a:lnSpc>
            </a:pPr>
            <a:r>
              <a:rPr lang="en-US" altLang="en-US" sz="2400" dirty="0" smtClean="0"/>
              <a:t>Only if it substantially limits a major life activity</a:t>
            </a:r>
            <a:endParaRPr lang="en-US" altLang="en-US" sz="2400" dirty="0"/>
          </a:p>
          <a:p>
            <a:pPr>
              <a:lnSpc>
                <a:spcPct val="80000"/>
              </a:lnSpc>
            </a:pPr>
            <a:endParaRPr lang="en-US" altLang="en-US" sz="2400" dirty="0" smtClean="0"/>
          </a:p>
          <a:p>
            <a:pPr>
              <a:lnSpc>
                <a:spcPct val="80000"/>
              </a:lnSpc>
            </a:pPr>
            <a:r>
              <a:rPr lang="en-US" altLang="en-US" sz="2800" dirty="0" smtClean="0"/>
              <a:t>SFAs may</a:t>
            </a:r>
            <a:r>
              <a:rPr lang="en-US" altLang="en-US" sz="2800" dirty="0"/>
              <a:t>, but is not required to, make food </a:t>
            </a:r>
            <a:r>
              <a:rPr lang="en-US" altLang="en-US" sz="2800" dirty="0" smtClean="0"/>
              <a:t>substitution</a:t>
            </a:r>
            <a:endParaRPr lang="en-US" altLang="en-US" sz="2800" dirty="0"/>
          </a:p>
          <a:p>
            <a:pPr>
              <a:lnSpc>
                <a:spcPct val="80000"/>
              </a:lnSpc>
            </a:pPr>
            <a:endParaRPr lang="en-US" altLang="en-US" sz="2800" dirty="0"/>
          </a:p>
          <a:p>
            <a:pPr>
              <a:lnSpc>
                <a:spcPct val="80000"/>
              </a:lnSpc>
            </a:pPr>
            <a:r>
              <a:rPr lang="en-US" altLang="en-US" sz="2800" dirty="0"/>
              <a:t>Follow prescribed substitutions if made by the licensed physician</a:t>
            </a:r>
          </a:p>
          <a:p>
            <a:endParaRPr lang="en-US" dirty="0"/>
          </a:p>
        </p:txBody>
      </p:sp>
      <p:pic>
        <p:nvPicPr>
          <p:cNvPr id="16386" name="Picture 2" descr="Image result for food allergy vs food intolerance"/>
          <p:cNvPicPr>
            <a:picLocks noChangeAspect="1" noChangeArrowheads="1"/>
          </p:cNvPicPr>
          <p:nvPr/>
        </p:nvPicPr>
        <p:blipFill rotWithShape="1">
          <a:blip r:embed="rId3">
            <a:extLst>
              <a:ext uri="{28A0092B-C50C-407E-A947-70E740481C1C}">
                <a14:useLocalDpi xmlns:a14="http://schemas.microsoft.com/office/drawing/2010/main" val="0"/>
              </a:ext>
            </a:extLst>
          </a:blip>
          <a:srcRect l="59946"/>
          <a:stretch/>
        </p:blipFill>
        <p:spPr bwMode="auto">
          <a:xfrm>
            <a:off x="8434916" y="2438400"/>
            <a:ext cx="1767417"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71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Food Safety to </a:t>
            </a:r>
            <a:br>
              <a:rPr lang="en-US" sz="4000" b="1" dirty="0" smtClean="0"/>
            </a:br>
            <a:r>
              <a:rPr lang="en-US" sz="4000" b="1" dirty="0" smtClean="0"/>
              <a:t>Prevent Allergic Reactions</a:t>
            </a:r>
            <a:endParaRPr lang="en-US" sz="4000" b="1" dirty="0"/>
          </a:p>
        </p:txBody>
      </p:sp>
      <p:sp>
        <p:nvSpPr>
          <p:cNvPr id="3" name="Content Placeholder 2"/>
          <p:cNvSpPr>
            <a:spLocks noGrp="1"/>
          </p:cNvSpPr>
          <p:nvPr>
            <p:ph idx="1"/>
          </p:nvPr>
        </p:nvSpPr>
        <p:spPr/>
        <p:txBody>
          <a:bodyPr/>
          <a:lstStyle/>
          <a:p>
            <a:pPr lvl="1"/>
            <a:r>
              <a:rPr lang="en-US" altLang="en-US" sz="2800" dirty="0" smtClean="0"/>
              <a:t>Follow </a:t>
            </a:r>
            <a:r>
              <a:rPr lang="en-US" altLang="en-US" sz="2800" dirty="0"/>
              <a:t>HACCP principles and follow SFA’s Food Safety Plan</a:t>
            </a:r>
          </a:p>
          <a:p>
            <a:pPr lvl="1"/>
            <a:r>
              <a:rPr lang="en-US" altLang="en-US" sz="2800" dirty="0"/>
              <a:t>Develop a Food Allergy Action Plan, including:</a:t>
            </a:r>
          </a:p>
          <a:p>
            <a:pPr lvl="2"/>
            <a:r>
              <a:rPr lang="en-US" altLang="en-US" sz="2800" dirty="0"/>
              <a:t>Cleaning &amp; sanitizing food surfaces</a:t>
            </a:r>
          </a:p>
          <a:p>
            <a:pPr lvl="2"/>
            <a:r>
              <a:rPr lang="en-US" altLang="en-US" sz="2800" dirty="0"/>
              <a:t>Personal hygiene</a:t>
            </a:r>
          </a:p>
          <a:p>
            <a:pPr lvl="2"/>
            <a:r>
              <a:rPr lang="en-US" altLang="en-US" sz="2800" dirty="0"/>
              <a:t>Preventing cross contamination</a:t>
            </a:r>
          </a:p>
          <a:p>
            <a:pPr lvl="2"/>
            <a:r>
              <a:rPr lang="en-US" altLang="en-US" sz="2800" dirty="0"/>
              <a:t>Serving food properly</a:t>
            </a:r>
          </a:p>
          <a:p>
            <a:endParaRPr lang="en-US" dirty="0"/>
          </a:p>
        </p:txBody>
      </p:sp>
      <p:pic>
        <p:nvPicPr>
          <p:cNvPr id="26626" name="Picture 2" descr="Image result for haccp"/>
          <p:cNvPicPr>
            <a:picLocks noChangeAspect="1" noChangeArrowheads="1"/>
          </p:cNvPicPr>
          <p:nvPr/>
        </p:nvPicPr>
        <p:blipFill rotWithShape="1">
          <a:blip r:embed="rId3">
            <a:extLst>
              <a:ext uri="{28A0092B-C50C-407E-A947-70E740481C1C}">
                <a14:useLocalDpi xmlns:a14="http://schemas.microsoft.com/office/drawing/2010/main" val="0"/>
              </a:ext>
            </a:extLst>
          </a:blip>
          <a:srcRect b="9320"/>
          <a:stretch/>
        </p:blipFill>
        <p:spPr bwMode="auto">
          <a:xfrm rot="600000">
            <a:off x="7918448" y="4541071"/>
            <a:ext cx="3883025" cy="16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300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#7</a:t>
            </a:r>
            <a:endParaRPr lang="en-US" sz="4000" b="1" dirty="0"/>
          </a:p>
        </p:txBody>
      </p:sp>
      <p:sp>
        <p:nvSpPr>
          <p:cNvPr id="3" name="Content Placeholder 2"/>
          <p:cNvSpPr>
            <a:spLocks noGrp="1"/>
          </p:cNvSpPr>
          <p:nvPr>
            <p:ph idx="1"/>
          </p:nvPr>
        </p:nvSpPr>
        <p:spPr>
          <a:xfrm>
            <a:off x="677334" y="1781175"/>
            <a:ext cx="8596668" cy="4260187"/>
          </a:xfrm>
        </p:spPr>
        <p:txBody>
          <a:bodyPr/>
          <a:lstStyle/>
          <a:p>
            <a:pPr marL="0" indent="0" algn="ctr">
              <a:buNone/>
            </a:pPr>
            <a:r>
              <a:rPr lang="en-US" sz="2400" dirty="0" smtClean="0">
                <a:solidFill>
                  <a:srgbClr val="00B050"/>
                </a:solidFill>
              </a:rPr>
              <a:t>The “regular” menu item for lunch is whole grain-rich pasta with cheese and vegetable toppings.  </a:t>
            </a:r>
          </a:p>
          <a:p>
            <a:pPr marL="0" indent="0" algn="ctr">
              <a:buNone/>
            </a:pPr>
            <a:r>
              <a:rPr lang="en-US" sz="2400" b="1" dirty="0" smtClean="0">
                <a:solidFill>
                  <a:srgbClr val="00B050"/>
                </a:solidFill>
              </a:rPr>
              <a:t>Must the school food service prepare whole grain-rich pasta with </a:t>
            </a:r>
            <a:r>
              <a:rPr lang="en-US" sz="2400" b="1" i="1" dirty="0" smtClean="0">
                <a:solidFill>
                  <a:srgbClr val="00B050"/>
                </a:solidFill>
              </a:rPr>
              <a:t>lactose-free</a:t>
            </a:r>
            <a:r>
              <a:rPr lang="en-US" sz="2400" b="1" dirty="0" smtClean="0">
                <a:solidFill>
                  <a:srgbClr val="00B050"/>
                </a:solidFill>
              </a:rPr>
              <a:t> </a:t>
            </a:r>
            <a:r>
              <a:rPr lang="en-US" sz="2400" b="1" i="1" dirty="0" smtClean="0">
                <a:solidFill>
                  <a:srgbClr val="00B050"/>
                </a:solidFill>
              </a:rPr>
              <a:t>cheese</a:t>
            </a:r>
            <a:r>
              <a:rPr lang="en-US" sz="2400" b="1" dirty="0" smtClean="0">
                <a:solidFill>
                  <a:srgbClr val="00B050"/>
                </a:solidFill>
              </a:rPr>
              <a:t> and vegetable toppings for a child with lactose intolerance?</a:t>
            </a:r>
          </a:p>
          <a:p>
            <a:pPr marL="0" indent="0">
              <a:buNone/>
            </a:pPr>
            <a:r>
              <a:rPr lang="en-US" dirty="0" smtClean="0"/>
              <a:t/>
            </a:r>
            <a:br>
              <a:rPr lang="en-US" dirty="0" smtClean="0"/>
            </a:br>
            <a:endParaRPr lang="en-US" dirty="0"/>
          </a:p>
        </p:txBody>
      </p:sp>
      <p:pic>
        <p:nvPicPr>
          <p:cNvPr id="22532" name="Picture 4" descr="Image result for n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32239" y="4171949"/>
            <a:ext cx="2119312" cy="21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27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390525"/>
            <a:ext cx="7978602" cy="1320800"/>
          </a:xfrm>
        </p:spPr>
        <p:txBody>
          <a:bodyPr>
            <a:normAutofit/>
          </a:bodyPr>
          <a:lstStyle/>
          <a:p>
            <a:pPr algn="ctr"/>
            <a:r>
              <a:rPr lang="en-US" sz="4000" b="1" dirty="0" smtClean="0"/>
              <a:t>USDA Policy on </a:t>
            </a:r>
            <a:br>
              <a:rPr lang="en-US" sz="4000" b="1" dirty="0" smtClean="0"/>
            </a:br>
            <a:r>
              <a:rPr lang="en-US" sz="4000" b="1" dirty="0" smtClean="0"/>
              <a:t>Universal Exclusion</a:t>
            </a:r>
            <a:endParaRPr lang="en-US" sz="4000" b="1" dirty="0"/>
          </a:p>
        </p:txBody>
      </p:sp>
      <p:sp>
        <p:nvSpPr>
          <p:cNvPr id="3" name="Content Placeholder 2"/>
          <p:cNvSpPr>
            <a:spLocks noGrp="1"/>
          </p:cNvSpPr>
          <p:nvPr>
            <p:ph idx="1"/>
          </p:nvPr>
        </p:nvSpPr>
        <p:spPr>
          <a:xfrm>
            <a:off x="677333" y="1924051"/>
            <a:ext cx="9314391" cy="4191000"/>
          </a:xfrm>
        </p:spPr>
        <p:txBody>
          <a:bodyPr>
            <a:normAutofit/>
          </a:bodyPr>
          <a:lstStyle/>
          <a:p>
            <a:r>
              <a:rPr lang="en-US" sz="2800" dirty="0" smtClean="0"/>
              <a:t>Universal exclusions of specific food(s) is not an FNS policy</a:t>
            </a:r>
          </a:p>
          <a:p>
            <a:r>
              <a:rPr lang="en-US" sz="2800" dirty="0" smtClean="0"/>
              <a:t>May be appropriate depending on the circumstances</a:t>
            </a:r>
          </a:p>
          <a:p>
            <a:r>
              <a:rPr lang="en-US" sz="2800" dirty="0" smtClean="0"/>
              <a:t>At the discretion of SFA</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55" y="4295775"/>
            <a:ext cx="2983084" cy="2237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09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Recap</a:t>
            </a:r>
            <a:endParaRPr lang="en-US" b="1" dirty="0"/>
          </a:p>
        </p:txBody>
      </p:sp>
      <p:sp>
        <p:nvSpPr>
          <p:cNvPr id="3" name="Content Placeholder 2"/>
          <p:cNvSpPr>
            <a:spLocks noGrp="1"/>
          </p:cNvSpPr>
          <p:nvPr>
            <p:ph idx="1"/>
          </p:nvPr>
        </p:nvSpPr>
        <p:spPr>
          <a:xfrm>
            <a:off x="677334" y="2160589"/>
            <a:ext cx="9190566" cy="3880773"/>
          </a:xfrm>
        </p:spPr>
        <p:txBody>
          <a:bodyPr>
            <a:noAutofit/>
          </a:bodyPr>
          <a:lstStyle/>
          <a:p>
            <a:r>
              <a:rPr lang="en-US" altLang="en-US" sz="2400" dirty="0"/>
              <a:t>Must make food substitutions or modifications for students with </a:t>
            </a:r>
            <a:r>
              <a:rPr lang="en-US" altLang="en-US" sz="2400" dirty="0" smtClean="0"/>
              <a:t>disabilities at no extra charge.</a:t>
            </a:r>
          </a:p>
          <a:p>
            <a:endParaRPr lang="en-US" altLang="en-US" sz="2400" dirty="0"/>
          </a:p>
          <a:p>
            <a:r>
              <a:rPr lang="en-US" altLang="en-US" sz="2400" dirty="0"/>
              <a:t>Substitutions and modifications </a:t>
            </a:r>
            <a:r>
              <a:rPr lang="en-US" altLang="en-US" sz="2400" dirty="0" smtClean="0"/>
              <a:t>based </a:t>
            </a:r>
            <a:r>
              <a:rPr lang="en-US" altLang="en-US" sz="2400" dirty="0"/>
              <a:t>on medical statement provided by state licensed health care professional</a:t>
            </a:r>
            <a:r>
              <a:rPr lang="en-US" altLang="en-US" sz="2400" dirty="0" smtClean="0"/>
              <a:t>.</a:t>
            </a:r>
            <a:endParaRPr lang="en-US" altLang="en-US" sz="2400" dirty="0"/>
          </a:p>
          <a:p>
            <a:endParaRPr lang="en-US" altLang="en-US" sz="2400" dirty="0" smtClean="0"/>
          </a:p>
          <a:p>
            <a:r>
              <a:rPr lang="en-US" altLang="en-US" sz="2400" dirty="0" smtClean="0"/>
              <a:t>Modifications that do not follow the meal pattern must be accompanied by a medical statement to be considered reimbursable.</a:t>
            </a:r>
            <a:endParaRPr lang="en-US" altLang="en-US" sz="2400" dirty="0"/>
          </a:p>
          <a:p>
            <a:endParaRPr lang="en-US" sz="2400" dirty="0"/>
          </a:p>
        </p:txBody>
      </p:sp>
      <p:pic>
        <p:nvPicPr>
          <p:cNvPr id="1741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9685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802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Recap</a:t>
            </a:r>
            <a:endParaRPr lang="en-US" sz="3600" b="1" dirty="0"/>
          </a:p>
        </p:txBody>
      </p:sp>
      <p:sp>
        <p:nvSpPr>
          <p:cNvPr id="3" name="Content Placeholder 2"/>
          <p:cNvSpPr>
            <a:spLocks noGrp="1"/>
          </p:cNvSpPr>
          <p:nvPr>
            <p:ph idx="1"/>
          </p:nvPr>
        </p:nvSpPr>
        <p:spPr>
          <a:xfrm>
            <a:off x="677334" y="1743076"/>
            <a:ext cx="8596668" cy="4879312"/>
          </a:xfrm>
        </p:spPr>
        <p:txBody>
          <a:bodyPr/>
          <a:lstStyle/>
          <a:p>
            <a:pPr>
              <a:lnSpc>
                <a:spcPct val="90000"/>
              </a:lnSpc>
            </a:pPr>
            <a:r>
              <a:rPr lang="en-US" altLang="en-US" sz="2800" dirty="0"/>
              <a:t>Document, document, document!!!  Retain records</a:t>
            </a:r>
            <a:r>
              <a:rPr lang="en-US" altLang="en-US" sz="2800" dirty="0" smtClean="0"/>
              <a:t>.</a:t>
            </a:r>
          </a:p>
          <a:p>
            <a:pPr>
              <a:lnSpc>
                <a:spcPct val="90000"/>
              </a:lnSpc>
            </a:pPr>
            <a:endParaRPr lang="en-US" altLang="en-US" sz="2800" dirty="0"/>
          </a:p>
          <a:p>
            <a:pPr>
              <a:lnSpc>
                <a:spcPct val="90000"/>
              </a:lnSpc>
            </a:pPr>
            <a:r>
              <a:rPr lang="en-US" altLang="en-US" sz="2800" dirty="0"/>
              <a:t>Ensure that the medical statement reflects the current dietary needs of the child. </a:t>
            </a:r>
            <a:endParaRPr lang="en-US" altLang="en-US" sz="2800" dirty="0" smtClean="0"/>
          </a:p>
          <a:p>
            <a:pPr lvl="1">
              <a:lnSpc>
                <a:spcPct val="90000"/>
              </a:lnSpc>
            </a:pPr>
            <a:r>
              <a:rPr lang="en-US" altLang="en-US" sz="2600" dirty="0" smtClean="0"/>
              <a:t>Request </a:t>
            </a:r>
            <a:r>
              <a:rPr lang="en-US" altLang="en-US" sz="2600" dirty="0"/>
              <a:t>for the statement to be updated as needed. </a:t>
            </a:r>
          </a:p>
          <a:p>
            <a:pPr>
              <a:lnSpc>
                <a:spcPct val="90000"/>
              </a:lnSpc>
            </a:pPr>
            <a:endParaRPr lang="en-US" altLang="en-US" sz="2800" dirty="0" smtClean="0"/>
          </a:p>
          <a:p>
            <a:pPr>
              <a:lnSpc>
                <a:spcPct val="90000"/>
              </a:lnSpc>
            </a:pPr>
            <a:r>
              <a:rPr lang="en-US" altLang="en-US" sz="2800" dirty="0" smtClean="0"/>
              <a:t>Know </a:t>
            </a:r>
            <a:r>
              <a:rPr lang="en-US" altLang="en-US" sz="2800" dirty="0"/>
              <a:t>the Procedural Safeguards process and how to contact the 504 Coordinator.</a:t>
            </a:r>
          </a:p>
          <a:p>
            <a:endParaRPr lang="en-US" dirty="0"/>
          </a:p>
        </p:txBody>
      </p:sp>
      <p:pic>
        <p:nvPicPr>
          <p:cNvPr id="27650" name="Picture 2" descr="Image result for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0">
            <a:off x="9065338" y="1997183"/>
            <a:ext cx="2911376" cy="194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02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543300"/>
            <a:ext cx="6772275" cy="1282700"/>
          </a:xfrm>
        </p:spPr>
        <p:txBody>
          <a:bodyPr>
            <a:normAutofit/>
          </a:bodyPr>
          <a:lstStyle/>
          <a:p>
            <a:pPr algn="ctr"/>
            <a:r>
              <a:rPr lang="en-US" sz="4000" b="1" dirty="0" smtClean="0"/>
              <a:t>Questions?</a:t>
            </a:r>
            <a:endParaRPr lang="en-US" sz="4000" b="1" dirty="0"/>
          </a:p>
        </p:txBody>
      </p:sp>
      <p:sp>
        <p:nvSpPr>
          <p:cNvPr id="3" name="AutoShape 2" descr="Image result for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ques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ques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quest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ques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ques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1790700"/>
            <a:ext cx="23812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201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Nondiscrimination Statement</a:t>
            </a:r>
            <a:endParaRPr lang="en-US" b="1" dirty="0"/>
          </a:p>
        </p:txBody>
      </p:sp>
      <p:sp>
        <p:nvSpPr>
          <p:cNvPr id="3" name="Content Placeholder 2"/>
          <p:cNvSpPr>
            <a:spLocks noGrp="1"/>
          </p:cNvSpPr>
          <p:nvPr>
            <p:ph idx="1"/>
          </p:nvPr>
        </p:nvSpPr>
        <p:spPr>
          <a:xfrm>
            <a:off x="677334" y="1562101"/>
            <a:ext cx="8596668" cy="4479262"/>
          </a:xfrm>
        </p:spPr>
        <p:txBody>
          <a:bodyPr>
            <a:normAutofit fontScale="70000" lnSpcReduction="20000"/>
          </a:bodyPr>
          <a:lstStyle/>
          <a:p>
            <a:pPr marL="0" indent="0" algn="ctr">
              <a:buNone/>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lang="en-US" dirty="0" smtClean="0"/>
          </a:p>
          <a:p>
            <a:pPr marL="0" indent="0" algn="ctr">
              <a:buNone/>
            </a:pPr>
            <a:r>
              <a:rPr lang="en-US" dirty="0" smtClean="0"/>
              <a:t>Persons </a:t>
            </a:r>
            <a:r>
              <a:rPr lang="en-US" dirty="0"/>
              <a:t>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endParaRPr lang="en-US" dirty="0" smtClean="0"/>
          </a:p>
          <a:p>
            <a:pPr marL="0" indent="0" algn="ctr">
              <a:buNone/>
            </a:pPr>
            <a:r>
              <a:rPr lang="en-US" dirty="0" smtClean="0"/>
              <a:t>To </a:t>
            </a:r>
            <a:r>
              <a:rPr lang="en-US" dirty="0"/>
              <a:t>file a program complaint of discrimination, complete the </a:t>
            </a:r>
            <a:r>
              <a:rPr lang="en-US" dirty="0">
                <a:solidFill>
                  <a:srgbClr val="92D050"/>
                </a:solidFill>
              </a:rPr>
              <a:t>USDA Program Discrimination Complaint Form</a:t>
            </a:r>
            <a:r>
              <a:rPr lang="en-US" dirty="0"/>
              <a:t>, (AD-3027) found online at: </a:t>
            </a:r>
            <a:r>
              <a:rPr lang="en-US" dirty="0">
                <a:solidFill>
                  <a:srgbClr val="92D050"/>
                </a:solidFill>
              </a:rPr>
              <a:t>http://www.ascr.usda.gov/complaint_filing_cust.html</a:t>
            </a:r>
            <a:r>
              <a:rPr lang="en-US" dirty="0"/>
              <a:t>, and at any USDA office, or write a letter addressed to USDA and provide in the letter all of the information requested in the form. To request a copy of the complaint form, call (866) 632-9992. Submit your completed form or letter to USDA by: </a:t>
            </a:r>
            <a:endParaRPr lang="en-US" dirty="0" smtClean="0"/>
          </a:p>
          <a:p>
            <a:pPr algn="ctr">
              <a:buAutoNum type="arabicParenBoth"/>
            </a:pPr>
            <a:r>
              <a:rPr lang="en-US" dirty="0" smtClean="0"/>
              <a:t>mail</a:t>
            </a:r>
            <a:r>
              <a:rPr lang="en-US" dirty="0"/>
              <a:t>: U.S. Department of Agriculture Office of the Assistant Secretary for Civil Rights 1400 Independence Avenue, SW Washington, D.C. 20250-9410; </a:t>
            </a:r>
            <a:endParaRPr lang="en-US" dirty="0" smtClean="0"/>
          </a:p>
          <a:p>
            <a:pPr algn="ctr">
              <a:buAutoNum type="arabicParenBoth"/>
            </a:pPr>
            <a:r>
              <a:rPr lang="en-US" dirty="0" smtClean="0"/>
              <a:t>(</a:t>
            </a:r>
            <a:r>
              <a:rPr lang="en-US" dirty="0"/>
              <a:t>2) fax: (202) 690-7442; or </a:t>
            </a:r>
            <a:endParaRPr lang="en-US" dirty="0" smtClean="0"/>
          </a:p>
          <a:p>
            <a:pPr algn="ctr">
              <a:buAutoNum type="arabicParenBoth"/>
            </a:pPr>
            <a:r>
              <a:rPr lang="en-US" dirty="0" smtClean="0"/>
              <a:t>(</a:t>
            </a:r>
            <a:r>
              <a:rPr lang="en-US" dirty="0"/>
              <a:t>3) email: </a:t>
            </a:r>
            <a:r>
              <a:rPr lang="en-US" dirty="0">
                <a:solidFill>
                  <a:srgbClr val="92D050"/>
                </a:solidFill>
              </a:rPr>
              <a:t>program.intake@usda.gov. </a:t>
            </a:r>
            <a:endParaRPr lang="en-US" dirty="0" smtClean="0">
              <a:solidFill>
                <a:srgbClr val="92D050"/>
              </a:solidFill>
            </a:endParaRPr>
          </a:p>
          <a:p>
            <a:pPr algn="ctr">
              <a:buAutoNum type="arabicParenBoth"/>
            </a:pPr>
            <a:endParaRPr lang="en-US" dirty="0"/>
          </a:p>
          <a:p>
            <a:pPr marL="0" indent="0" algn="ctr">
              <a:buNone/>
            </a:pPr>
            <a:r>
              <a:rPr lang="en-US" dirty="0" smtClean="0"/>
              <a:t>This </a:t>
            </a:r>
            <a:r>
              <a:rPr lang="en-US" dirty="0"/>
              <a:t>institution is an equal opportunity provider.</a:t>
            </a:r>
          </a:p>
        </p:txBody>
      </p:sp>
    </p:spTree>
    <p:extLst>
      <p:ext uri="{BB962C8B-B14F-4D97-AF65-F5344CB8AC3E}">
        <p14:creationId xmlns:p14="http://schemas.microsoft.com/office/powerpoint/2010/main" val="228754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a:r>
            <a:br>
              <a:rPr lang="en-US" sz="4000" dirty="0" smtClean="0"/>
            </a:br>
            <a:r>
              <a:rPr lang="en-US" sz="4000" b="1" dirty="0" smtClean="0"/>
              <a:t>Laws &amp; Regulations</a:t>
            </a:r>
            <a:endParaRPr lang="en-US" sz="4000" b="1" dirty="0"/>
          </a:p>
        </p:txBody>
      </p:sp>
      <p:sp>
        <p:nvSpPr>
          <p:cNvPr id="3" name="Content Placeholder 2"/>
          <p:cNvSpPr>
            <a:spLocks noGrp="1"/>
          </p:cNvSpPr>
          <p:nvPr>
            <p:ph idx="1"/>
          </p:nvPr>
        </p:nvSpPr>
        <p:spPr>
          <a:xfrm>
            <a:off x="677334" y="2590800"/>
            <a:ext cx="8596668" cy="3450562"/>
          </a:xfrm>
        </p:spPr>
        <p:txBody>
          <a:bodyPr/>
          <a:lstStyle/>
          <a:p>
            <a:r>
              <a:rPr lang="en-US" sz="2600" dirty="0" smtClean="0"/>
              <a:t>The Rehabilitation Act of 1973</a:t>
            </a:r>
          </a:p>
          <a:p>
            <a:r>
              <a:rPr lang="en-US" sz="2600" dirty="0" smtClean="0"/>
              <a:t>Individuals with Disabilities Education Act (IDEA)</a:t>
            </a:r>
          </a:p>
          <a:p>
            <a:pPr>
              <a:lnSpc>
                <a:spcPct val="90000"/>
              </a:lnSpc>
            </a:pPr>
            <a:r>
              <a:rPr lang="en-US" altLang="en-US" sz="2600" dirty="0"/>
              <a:t>Americans with Disabilities Act (</a:t>
            </a:r>
            <a:r>
              <a:rPr lang="en-US" altLang="en-US" sz="2600" dirty="0" smtClean="0"/>
              <a:t>ADA)</a:t>
            </a:r>
            <a:endParaRPr lang="en-US" altLang="en-US" sz="2600" dirty="0"/>
          </a:p>
          <a:p>
            <a:pPr>
              <a:lnSpc>
                <a:spcPct val="90000"/>
              </a:lnSpc>
            </a:pPr>
            <a:r>
              <a:rPr lang="en-US" altLang="en-US" sz="2600" dirty="0"/>
              <a:t>USDA nondiscrimination regulation (7 CFR 15b)</a:t>
            </a:r>
          </a:p>
          <a:p>
            <a:pPr>
              <a:lnSpc>
                <a:spcPct val="90000"/>
              </a:lnSpc>
            </a:pPr>
            <a:r>
              <a:rPr lang="en-US" altLang="en-US" sz="2600" dirty="0"/>
              <a:t>Memorandum SP 59-2016</a:t>
            </a:r>
          </a:p>
          <a:p>
            <a:endParaRPr lang="en-US" dirty="0"/>
          </a:p>
        </p:txBody>
      </p:sp>
      <p:pic>
        <p:nvPicPr>
          <p:cNvPr id="2050" name="Picture 2" descr="Image result for laws and regulation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2" y="466725"/>
            <a:ext cx="2238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198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5" y="0"/>
            <a:ext cx="7978602" cy="1320800"/>
          </a:xfrm>
        </p:spPr>
        <p:txBody>
          <a:bodyPr>
            <a:noAutofit/>
          </a:bodyPr>
          <a:lstStyle/>
          <a:p>
            <a:pPr algn="ctr"/>
            <a:r>
              <a:rPr lang="en-US" sz="3600" b="1" dirty="0" smtClean="0"/>
              <a:t/>
            </a:r>
            <a:br>
              <a:rPr lang="en-US" sz="3600" b="1" dirty="0" smtClean="0"/>
            </a:br>
            <a:r>
              <a:rPr lang="en-US" sz="3600" b="1" dirty="0" smtClean="0"/>
              <a:t>What’s Considered a “Disability”?</a:t>
            </a:r>
            <a:endParaRPr lang="en-US" sz="3600" b="1" dirty="0"/>
          </a:p>
        </p:txBody>
      </p:sp>
      <p:sp>
        <p:nvSpPr>
          <p:cNvPr id="3" name="Content Placeholder 2"/>
          <p:cNvSpPr>
            <a:spLocks noGrp="1"/>
          </p:cNvSpPr>
          <p:nvPr>
            <p:ph idx="1"/>
          </p:nvPr>
        </p:nvSpPr>
        <p:spPr>
          <a:xfrm>
            <a:off x="639234" y="1304925"/>
            <a:ext cx="8885766" cy="5295900"/>
          </a:xfrm>
        </p:spPr>
        <p:txBody>
          <a:bodyPr>
            <a:normAutofit/>
          </a:bodyPr>
          <a:lstStyle/>
          <a:p>
            <a:pPr marL="0" indent="0" algn="ctr">
              <a:buNone/>
            </a:pPr>
            <a:r>
              <a:rPr lang="en-US" altLang="en-US" sz="2000" b="1" i="1" dirty="0" smtClean="0"/>
              <a:t>“Any person who has a physical or mental impairment which substantially limits one or more </a:t>
            </a:r>
            <a:r>
              <a:rPr lang="en-US" altLang="en-US" sz="2000" b="1" i="1" dirty="0" smtClean="0">
                <a:solidFill>
                  <a:srgbClr val="0070C0"/>
                </a:solidFill>
              </a:rPr>
              <a:t>major life activities</a:t>
            </a:r>
            <a:r>
              <a:rPr lang="en-US" altLang="en-US" sz="2000" b="1" i="1" dirty="0" smtClean="0"/>
              <a:t>, has a record of such an impairment, or is regarded as having such an impairment.”</a:t>
            </a:r>
          </a:p>
          <a:p>
            <a:pPr>
              <a:spcBef>
                <a:spcPts val="600"/>
              </a:spcBef>
            </a:pPr>
            <a:endParaRPr lang="en-US" dirty="0" smtClean="0"/>
          </a:p>
          <a:p>
            <a:pPr>
              <a:spcBef>
                <a:spcPts val="600"/>
              </a:spcBef>
            </a:pPr>
            <a:r>
              <a:rPr lang="en-US" sz="2000" dirty="0" smtClean="0"/>
              <a:t>“Major life activities” = self-care, manual tasks, seeing, hearing, eating, walking, breathing, learning, reading, concentrating, thinking, communicating</a:t>
            </a:r>
          </a:p>
          <a:p>
            <a:pPr>
              <a:spcBef>
                <a:spcPts val="600"/>
              </a:spcBef>
            </a:pPr>
            <a:endParaRPr lang="en-US" sz="2000" dirty="0" smtClean="0"/>
          </a:p>
          <a:p>
            <a:pPr>
              <a:spcBef>
                <a:spcPts val="600"/>
              </a:spcBef>
            </a:pPr>
            <a:r>
              <a:rPr lang="en-US" sz="2000" dirty="0" smtClean="0"/>
              <a:t>Includes “major bodily functions” </a:t>
            </a:r>
          </a:p>
          <a:p>
            <a:pPr lvl="1">
              <a:spcBef>
                <a:spcPts val="600"/>
              </a:spcBef>
            </a:pPr>
            <a:r>
              <a:rPr lang="en-US" sz="1800" dirty="0" smtClean="0"/>
              <a:t>immune system, normal cell growth, digestive, bowel, bladder, neurological, respiratory, circulatory, endocrine, reproductive functions</a:t>
            </a:r>
          </a:p>
          <a:p>
            <a:pPr lvl="1">
              <a:spcBef>
                <a:spcPts val="600"/>
              </a:spcBef>
            </a:pPr>
            <a:endParaRPr lang="en-US" sz="2000" dirty="0" smtClean="0"/>
          </a:p>
          <a:p>
            <a:pPr>
              <a:spcBef>
                <a:spcPts val="600"/>
              </a:spcBef>
            </a:pPr>
            <a:r>
              <a:rPr lang="en-US" sz="2000" dirty="0" smtClean="0"/>
              <a:t>Does not need to be life threatening</a:t>
            </a:r>
          </a:p>
          <a:p>
            <a:pPr>
              <a:spcBef>
                <a:spcPts val="600"/>
              </a:spcBef>
            </a:pPr>
            <a:endParaRPr lang="en-US" sz="2000" dirty="0" smtClean="0"/>
          </a:p>
          <a:p>
            <a:pPr>
              <a:spcBef>
                <a:spcPts val="600"/>
              </a:spcBef>
            </a:pPr>
            <a:r>
              <a:rPr lang="en-US" sz="2000" dirty="0" smtClean="0"/>
              <a:t>Regardless if taking medication or other mitigating measures</a:t>
            </a:r>
          </a:p>
        </p:txBody>
      </p:sp>
    </p:spTree>
    <p:extLst>
      <p:ext uri="{BB962C8B-B14F-4D97-AF65-F5344CB8AC3E}">
        <p14:creationId xmlns:p14="http://schemas.microsoft.com/office/powerpoint/2010/main" val="4031463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925" y="320675"/>
            <a:ext cx="7978602" cy="1320800"/>
          </a:xfrm>
        </p:spPr>
        <p:txBody>
          <a:bodyPr>
            <a:noAutofit/>
          </a:bodyPr>
          <a:lstStyle/>
          <a:p>
            <a:pPr algn="ctr"/>
            <a:r>
              <a:rPr lang="en-US" sz="4000" b="1" dirty="0" smtClean="0"/>
              <a:t/>
            </a:r>
            <a:br>
              <a:rPr lang="en-US" sz="4000" b="1" dirty="0" smtClean="0"/>
            </a:br>
            <a:r>
              <a:rPr lang="en-US" sz="4000" b="1" dirty="0" smtClean="0"/>
              <a:t>What is Considered a Disability? </a:t>
            </a:r>
            <a:r>
              <a:rPr lang="en-US" b="1" dirty="0" smtClean="0"/>
              <a:t>(continued)</a:t>
            </a:r>
            <a:endParaRPr lang="en-US" b="1" dirty="0"/>
          </a:p>
        </p:txBody>
      </p:sp>
      <p:sp>
        <p:nvSpPr>
          <p:cNvPr id="3" name="Content Placeholder 2"/>
          <p:cNvSpPr>
            <a:spLocks noGrp="1"/>
          </p:cNvSpPr>
          <p:nvPr>
            <p:ph idx="1"/>
          </p:nvPr>
        </p:nvSpPr>
        <p:spPr>
          <a:xfrm>
            <a:off x="1069975" y="2588287"/>
            <a:ext cx="8596668" cy="3383887"/>
          </a:xfrm>
        </p:spPr>
        <p:txBody>
          <a:bodyPr>
            <a:noAutofit/>
          </a:bodyPr>
          <a:lstStyle/>
          <a:p>
            <a:pPr marL="0" indent="0">
              <a:buNone/>
            </a:pPr>
            <a:r>
              <a:rPr lang="en-US" sz="2800" dirty="0" smtClean="0"/>
              <a:t>Most physical and mental impairments will constitute a disability</a:t>
            </a:r>
          </a:p>
          <a:p>
            <a:endParaRPr lang="en-US" sz="2800" dirty="0" smtClean="0"/>
          </a:p>
          <a:p>
            <a:pPr marL="0" indent="0">
              <a:buNone/>
            </a:pPr>
            <a:r>
              <a:rPr lang="en-US" sz="2800" b="1" dirty="0" smtClean="0"/>
              <a:t>DON’T:</a:t>
            </a:r>
            <a:r>
              <a:rPr lang="en-US" sz="2800" dirty="0" smtClean="0"/>
              <a:t> focus on weighing medical evidence against the legal standard</a:t>
            </a:r>
          </a:p>
          <a:p>
            <a:endParaRPr lang="en-US" sz="2800" dirty="0" smtClean="0"/>
          </a:p>
          <a:p>
            <a:pPr marL="0" indent="0">
              <a:buNone/>
            </a:pPr>
            <a:r>
              <a:rPr lang="en-US" sz="2800" b="1" dirty="0" smtClean="0"/>
              <a:t>DO</a:t>
            </a:r>
            <a:r>
              <a:rPr lang="en-US" sz="2800" dirty="0" smtClean="0"/>
              <a:t>: ensure equal opportunity to access the program</a:t>
            </a:r>
            <a:endParaRPr lang="en-US" sz="2800" dirty="0"/>
          </a:p>
        </p:txBody>
      </p:sp>
      <p:pic>
        <p:nvPicPr>
          <p:cNvPr id="4098" name="Picture 2" descr="Image result for thumbs up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81" y="5516276"/>
            <a:ext cx="692218" cy="68926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thumbs down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humbs down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thumbs down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thumbs down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thumbs down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4022726"/>
            <a:ext cx="682624" cy="68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20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Situation #1</a:t>
            </a:r>
            <a:endParaRPr lang="en-US" sz="4000" b="1" dirty="0"/>
          </a:p>
        </p:txBody>
      </p:sp>
      <p:sp>
        <p:nvSpPr>
          <p:cNvPr id="3" name="Content Placeholder 2"/>
          <p:cNvSpPr>
            <a:spLocks noGrp="1"/>
          </p:cNvSpPr>
          <p:nvPr>
            <p:ph idx="1"/>
          </p:nvPr>
        </p:nvSpPr>
        <p:spPr/>
        <p:txBody>
          <a:bodyPr>
            <a:normAutofit/>
          </a:bodyPr>
          <a:lstStyle/>
          <a:p>
            <a:pPr marL="0" indent="0" algn="ctr">
              <a:buNone/>
            </a:pPr>
            <a:r>
              <a:rPr lang="en-US" sz="2800" dirty="0" smtClean="0">
                <a:solidFill>
                  <a:srgbClr val="00B050"/>
                </a:solidFill>
              </a:rPr>
              <a:t>A school food service professional assumes a child’s condition is not a disability because it is not listed under “categories of disease and conditions” in the ADA Amendments Act.  </a:t>
            </a:r>
          </a:p>
          <a:p>
            <a:pPr marL="0" indent="0" algn="ctr">
              <a:buNone/>
            </a:pPr>
            <a:r>
              <a:rPr lang="en-US" sz="2800" b="1" dirty="0" smtClean="0">
                <a:solidFill>
                  <a:srgbClr val="00B050"/>
                </a:solidFill>
              </a:rPr>
              <a:t>Is this assumption correct?</a:t>
            </a:r>
            <a:endParaRPr lang="en-US" sz="2800" b="1" dirty="0">
              <a:solidFill>
                <a:srgbClr val="00B050"/>
              </a:solidFill>
            </a:endParaRPr>
          </a:p>
        </p:txBody>
      </p:sp>
      <p:pic>
        <p:nvPicPr>
          <p:cNvPr id="4" name="Picture 2" descr="Image result for no"/>
          <p:cNvPicPr>
            <a:picLocks noChangeAspect="1" noChangeArrowheads="1"/>
          </p:cNvPicPr>
          <p:nvPr/>
        </p:nvPicPr>
        <p:blipFill rotWithShape="1">
          <a:blip r:embed="rId3">
            <a:extLst>
              <a:ext uri="{28A0092B-C50C-407E-A947-70E740481C1C}">
                <a14:useLocalDpi xmlns:a14="http://schemas.microsoft.com/office/drawing/2010/main" val="0"/>
              </a:ext>
            </a:extLst>
          </a:blip>
          <a:srcRect t="20728" b="25205"/>
          <a:stretch/>
        </p:blipFill>
        <p:spPr bwMode="auto">
          <a:xfrm>
            <a:off x="3441699" y="4743450"/>
            <a:ext cx="308292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Medical Statement</a:t>
            </a:r>
            <a:endParaRPr lang="en-US" sz="4000" b="1" dirty="0"/>
          </a:p>
        </p:txBody>
      </p:sp>
      <p:sp>
        <p:nvSpPr>
          <p:cNvPr id="3" name="Content Placeholder 2"/>
          <p:cNvSpPr>
            <a:spLocks noGrp="1"/>
          </p:cNvSpPr>
          <p:nvPr>
            <p:ph idx="1"/>
          </p:nvPr>
        </p:nvSpPr>
        <p:spPr>
          <a:xfrm>
            <a:off x="438150" y="1657350"/>
            <a:ext cx="9515475" cy="4381499"/>
          </a:xfrm>
        </p:spPr>
        <p:txBody>
          <a:bodyPr>
            <a:normAutofit fontScale="92500"/>
          </a:bodyPr>
          <a:lstStyle/>
          <a:p>
            <a:r>
              <a:rPr lang="en-US" altLang="en-US" sz="2600" dirty="0" smtClean="0"/>
              <a:t>Signature of a “State licensed healthcare professional” </a:t>
            </a:r>
          </a:p>
          <a:p>
            <a:pPr lvl="1"/>
            <a:r>
              <a:rPr lang="en-US" altLang="en-US" sz="2000" dirty="0" smtClean="0"/>
              <a:t>authorized to write medical prescriptions under State law</a:t>
            </a:r>
          </a:p>
          <a:p>
            <a:pPr marL="914400" lvl="2" indent="0">
              <a:buNone/>
            </a:pPr>
            <a:r>
              <a:rPr lang="en-US" altLang="en-US" sz="2000" dirty="0"/>
              <a:t>(physician, physician assistant, nurse practitioner)</a:t>
            </a:r>
          </a:p>
          <a:p>
            <a:pPr lvl="1"/>
            <a:r>
              <a:rPr lang="en-US" sz="2000" dirty="0" smtClean="0">
                <a:solidFill>
                  <a:srgbClr val="0070C0"/>
                </a:solidFill>
                <a:hlinkClick r:id="rId3"/>
              </a:rPr>
              <a:t>http</a:t>
            </a:r>
            <a:r>
              <a:rPr lang="en-US" sz="2000" dirty="0">
                <a:solidFill>
                  <a:srgbClr val="0070C0"/>
                </a:solidFill>
                <a:hlinkClick r:id="rId3"/>
              </a:rPr>
              <a:t>://</a:t>
            </a:r>
            <a:r>
              <a:rPr lang="en-US" sz="2000" dirty="0" smtClean="0">
                <a:solidFill>
                  <a:srgbClr val="0070C0"/>
                </a:solidFill>
                <a:hlinkClick r:id="rId3"/>
              </a:rPr>
              <a:t>pvl.ehawaii.gov/pvlsearch/app</a:t>
            </a:r>
            <a:r>
              <a:rPr lang="en-US" sz="2000" dirty="0" smtClean="0">
                <a:solidFill>
                  <a:srgbClr val="0070C0"/>
                </a:solidFill>
              </a:rPr>
              <a:t> </a:t>
            </a:r>
            <a:r>
              <a:rPr lang="en-US" sz="2000" dirty="0" smtClean="0"/>
              <a:t>to verify licensure in Hawaii</a:t>
            </a:r>
            <a:endParaRPr lang="en-US" altLang="en-US" sz="2000" dirty="0" smtClean="0"/>
          </a:p>
          <a:p>
            <a:pPr marL="457200" lvl="1" indent="0">
              <a:buNone/>
            </a:pPr>
            <a:r>
              <a:rPr lang="en-US" altLang="en-US" dirty="0"/>
              <a:t>	</a:t>
            </a:r>
            <a:endParaRPr lang="en-US" altLang="en-US" dirty="0" smtClean="0"/>
          </a:p>
          <a:p>
            <a:r>
              <a:rPr lang="en-US" altLang="en-US" sz="2400" dirty="0" smtClean="0"/>
              <a:t>Don’t need medical statement if the </a:t>
            </a:r>
            <a:r>
              <a:rPr lang="en-US" altLang="en-US" sz="2400" dirty="0"/>
              <a:t>request can be honored while remaining within the meal </a:t>
            </a:r>
            <a:r>
              <a:rPr lang="en-US" altLang="en-US" sz="2400" dirty="0" smtClean="0"/>
              <a:t>pattern</a:t>
            </a:r>
            <a:endParaRPr lang="en-US" altLang="en-US" sz="2400" dirty="0"/>
          </a:p>
          <a:p>
            <a:endParaRPr lang="en-US" altLang="en-US" sz="2400" dirty="0" smtClean="0"/>
          </a:p>
          <a:p>
            <a:r>
              <a:rPr lang="en-US" altLang="en-US" sz="2400" dirty="0" smtClean="0"/>
              <a:t>Meals that don’t meet the meal pattern = NOT eligible for reimbursement</a:t>
            </a:r>
          </a:p>
          <a:p>
            <a:pPr marL="0" indent="0">
              <a:buNone/>
            </a:pPr>
            <a:r>
              <a:rPr lang="en-US" altLang="en-US" sz="2200" dirty="0" smtClean="0"/>
              <a:t>	(unless supported by a medical statement)</a:t>
            </a:r>
          </a:p>
          <a:p>
            <a:pPr marL="457200" lvl="1" indent="0">
              <a:buNone/>
            </a:pPr>
            <a:endParaRPr lang="en-US" altLang="en-US" sz="2000" dirty="0"/>
          </a:p>
          <a:p>
            <a:endParaRPr lang="en-US" dirty="0"/>
          </a:p>
        </p:txBody>
      </p:sp>
      <p:pic>
        <p:nvPicPr>
          <p:cNvPr id="23554" name="Picture 2" descr="Image result for physic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9650" y="2569665"/>
            <a:ext cx="2025650" cy="237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153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609600"/>
            <a:ext cx="8143875" cy="1295400"/>
          </a:xfrm>
        </p:spPr>
        <p:txBody>
          <a:bodyPr>
            <a:noAutofit/>
          </a:bodyPr>
          <a:lstStyle/>
          <a:p>
            <a:pPr algn="ctr"/>
            <a:r>
              <a:rPr lang="en-US" sz="4000" b="1" dirty="0" smtClean="0"/>
              <a:t>What Should Be Included in the Medical Statement?</a:t>
            </a:r>
            <a:endParaRPr lang="en-US" sz="4000" b="1" dirty="0"/>
          </a:p>
        </p:txBody>
      </p:sp>
      <p:sp>
        <p:nvSpPr>
          <p:cNvPr id="3" name="Content Placeholder 2"/>
          <p:cNvSpPr>
            <a:spLocks noGrp="1"/>
          </p:cNvSpPr>
          <p:nvPr>
            <p:ph idx="1"/>
          </p:nvPr>
        </p:nvSpPr>
        <p:spPr>
          <a:xfrm>
            <a:off x="677334" y="2160589"/>
            <a:ext cx="8596668" cy="4354511"/>
          </a:xfrm>
        </p:spPr>
        <p:txBody>
          <a:bodyPr>
            <a:noAutofit/>
          </a:bodyPr>
          <a:lstStyle/>
          <a:p>
            <a:pPr marL="342900" lvl="2" indent="-342900"/>
            <a:r>
              <a:rPr lang="en-US" altLang="en-US" sz="2600" dirty="0"/>
              <a:t>Description </a:t>
            </a:r>
            <a:r>
              <a:rPr lang="en-US" altLang="en-US" sz="2600" dirty="0" smtClean="0"/>
              <a:t>of the impairment</a:t>
            </a:r>
          </a:p>
          <a:p>
            <a:pPr marL="800100" lvl="3" indent="-342900"/>
            <a:r>
              <a:rPr lang="en-US" altLang="en-US" sz="2400" dirty="0" smtClean="0"/>
              <a:t>Must be sufficient enough to </a:t>
            </a:r>
            <a:r>
              <a:rPr lang="en-US" altLang="en-US" sz="2400" dirty="0"/>
              <a:t>understand how it restricts </a:t>
            </a:r>
            <a:r>
              <a:rPr lang="en-US" altLang="en-US" sz="2400" dirty="0" smtClean="0"/>
              <a:t>the diet</a:t>
            </a:r>
          </a:p>
          <a:p>
            <a:pPr marL="342900" lvl="2" indent="-342900"/>
            <a:r>
              <a:rPr lang="en-US" altLang="en-US" sz="2600" dirty="0" smtClean="0"/>
              <a:t>Explanation </a:t>
            </a:r>
            <a:r>
              <a:rPr lang="en-US" altLang="en-US" sz="2600" dirty="0"/>
              <a:t>of what must be done to accommodate the </a:t>
            </a:r>
            <a:r>
              <a:rPr lang="en-US" altLang="en-US" sz="2600" dirty="0" smtClean="0"/>
              <a:t>child</a:t>
            </a:r>
          </a:p>
          <a:p>
            <a:pPr marL="342900" lvl="2" indent="-342900"/>
            <a:r>
              <a:rPr lang="en-US" altLang="en-US" sz="2600" dirty="0" smtClean="0"/>
              <a:t>The food(s) to be </a:t>
            </a:r>
            <a:r>
              <a:rPr lang="en-US" altLang="en-US" sz="2600" dirty="0"/>
              <a:t>omitted and recommended </a:t>
            </a:r>
            <a:r>
              <a:rPr lang="en-US" altLang="en-US" sz="2600" dirty="0" smtClean="0"/>
              <a:t>alternatives</a:t>
            </a:r>
          </a:p>
          <a:p>
            <a:pPr marL="342900" lvl="2" indent="-342900"/>
            <a:r>
              <a:rPr lang="en-US" altLang="en-US" sz="2600" dirty="0" smtClean="0"/>
              <a:t>Special Diets Medical Statement Form:</a:t>
            </a:r>
            <a:r>
              <a:rPr lang="en-US" altLang="en-US" sz="2600" dirty="0" smtClean="0">
                <a:hlinkClick r:id="rId3"/>
              </a:rPr>
              <a:t> </a:t>
            </a:r>
            <a:r>
              <a:rPr lang="en-US" altLang="en-US" sz="2600" b="1" dirty="0" smtClean="0">
                <a:solidFill>
                  <a:srgbClr val="0070C0"/>
                </a:solidFill>
                <a:hlinkClick r:id="rId3"/>
              </a:rPr>
              <a:t>http</a:t>
            </a:r>
            <a:r>
              <a:rPr lang="en-US" altLang="en-US" sz="2600" b="1" dirty="0">
                <a:solidFill>
                  <a:srgbClr val="0070C0"/>
                </a:solidFill>
                <a:hlinkClick r:id="rId3"/>
              </a:rPr>
              <a:t>://hcnp.hawaii.gov/overview/nslp</a:t>
            </a:r>
            <a:r>
              <a:rPr lang="en-US" altLang="en-US" sz="2600" b="1" dirty="0" smtClean="0">
                <a:solidFill>
                  <a:srgbClr val="0070C0"/>
                </a:solidFill>
                <a:hlinkClick r:id="rId3"/>
              </a:rPr>
              <a:t>/</a:t>
            </a:r>
            <a:r>
              <a:rPr lang="en-US" altLang="en-US" sz="2600" b="1" dirty="0" smtClean="0">
                <a:solidFill>
                  <a:srgbClr val="0070C0"/>
                </a:solidFill>
              </a:rPr>
              <a:t> </a:t>
            </a:r>
          </a:p>
        </p:txBody>
      </p:sp>
      <p:pic>
        <p:nvPicPr>
          <p:cNvPr id="1026" name="Picture 2" descr="Image result for doctor's note clipart"/>
          <p:cNvPicPr>
            <a:picLocks noChangeAspect="1" noChangeArrowheads="1"/>
          </p:cNvPicPr>
          <p:nvPr/>
        </p:nvPicPr>
        <p:blipFill rotWithShape="1">
          <a:blip r:embed="rId4">
            <a:extLst>
              <a:ext uri="{28A0092B-C50C-407E-A947-70E740481C1C}">
                <a14:useLocalDpi xmlns:a14="http://schemas.microsoft.com/office/drawing/2010/main" val="0"/>
              </a:ext>
            </a:extLst>
          </a:blip>
          <a:srcRect b="11340"/>
          <a:stretch/>
        </p:blipFill>
        <p:spPr bwMode="auto">
          <a:xfrm rot="600000">
            <a:off x="8832851" y="3819525"/>
            <a:ext cx="2739116"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66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CNP-Template02">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HCNP-Template02</Template>
  <TotalTime>2419</TotalTime>
  <Words>5599</Words>
  <Application>Microsoft Office PowerPoint</Application>
  <PresentationFormat>Custom</PresentationFormat>
  <Paragraphs>552</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HCNP-Template02</vt:lpstr>
      <vt:lpstr>Accommodating Disabilities in the School Meal Programs</vt:lpstr>
      <vt:lpstr>Objectives</vt:lpstr>
      <vt:lpstr>Accommodating Special Needs in School Meals Program</vt:lpstr>
      <vt:lpstr> Laws &amp; Regulations</vt:lpstr>
      <vt:lpstr> What’s Considered a “Disability”?</vt:lpstr>
      <vt:lpstr> What is Considered a Disability? (continued)</vt:lpstr>
      <vt:lpstr>Situation #1</vt:lpstr>
      <vt:lpstr>Medical Statement</vt:lpstr>
      <vt:lpstr>What Should Be Included in the Medical Statement?</vt:lpstr>
      <vt:lpstr>PowerPoint Presentation</vt:lpstr>
      <vt:lpstr>What if the Statement is Unclear?</vt:lpstr>
      <vt:lpstr>How Often Must the Medical Statement be Updated?</vt:lpstr>
      <vt:lpstr>Situation #2</vt:lpstr>
      <vt:lpstr>Records Management</vt:lpstr>
      <vt:lpstr>Meal Service Modifications</vt:lpstr>
      <vt:lpstr>Meal Service Modifications: Special Seating Arrangements</vt:lpstr>
      <vt:lpstr>Meal Service Modifications: Accessibility</vt:lpstr>
      <vt:lpstr>Meal Service Modifications: Other Scenarios</vt:lpstr>
      <vt:lpstr>Can a Requested Modification Be Declined?</vt:lpstr>
      <vt:lpstr>Can OVS Be Used to Accommodate a Meal Modification?</vt:lpstr>
      <vt:lpstr>Accommodating Requests Without Disability</vt:lpstr>
      <vt:lpstr>Situation #3</vt:lpstr>
      <vt:lpstr>Situation #4</vt:lpstr>
      <vt:lpstr>Reimbursement</vt:lpstr>
      <vt:lpstr>Procedural Safeguards</vt:lpstr>
      <vt:lpstr>Section 504 / ADA Coordinator &amp; Team</vt:lpstr>
      <vt:lpstr>Situation #5</vt:lpstr>
      <vt:lpstr>Discontinuing a  Meal Modification</vt:lpstr>
      <vt:lpstr>Situation #6</vt:lpstr>
      <vt:lpstr>Food Allergies</vt:lpstr>
      <vt:lpstr>Food Intolerances</vt:lpstr>
      <vt:lpstr>Food Safety to  Prevent Allergic Reactions</vt:lpstr>
      <vt:lpstr>Situation #7</vt:lpstr>
      <vt:lpstr>USDA Policy on  Universal Exclusion</vt:lpstr>
      <vt:lpstr>Recap</vt:lpstr>
      <vt:lpstr>Recap</vt:lpstr>
      <vt:lpstr>Questions?</vt:lpstr>
      <vt:lpstr>Nondiscrimination Statement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T Kawamoto</dc:creator>
  <cp:lastModifiedBy>Kasey T Kawamoto</cp:lastModifiedBy>
  <cp:revision>111</cp:revision>
  <cp:lastPrinted>2018-06-19T02:01:15Z</cp:lastPrinted>
  <dcterms:created xsi:type="dcterms:W3CDTF">2018-06-07T20:31:47Z</dcterms:created>
  <dcterms:modified xsi:type="dcterms:W3CDTF">2018-06-26T00:03:37Z</dcterms:modified>
</cp:coreProperties>
</file>