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5"/>
  </p:notesMasterIdLst>
  <p:sldIdLst>
    <p:sldId id="325" r:id="rId2"/>
    <p:sldId id="326" r:id="rId3"/>
    <p:sldId id="327" r:id="rId4"/>
    <p:sldId id="328" r:id="rId5"/>
    <p:sldId id="329" r:id="rId6"/>
    <p:sldId id="330" r:id="rId7"/>
    <p:sldId id="331" r:id="rId8"/>
    <p:sldId id="332" r:id="rId9"/>
    <p:sldId id="333" r:id="rId10"/>
    <p:sldId id="334" r:id="rId11"/>
    <p:sldId id="335" r:id="rId12"/>
    <p:sldId id="336" r:id="rId13"/>
    <p:sldId id="337" r:id="rId14"/>
    <p:sldId id="338" r:id="rId15"/>
    <p:sldId id="339" r:id="rId16"/>
    <p:sldId id="340" r:id="rId17"/>
    <p:sldId id="341" r:id="rId18"/>
    <p:sldId id="342" r:id="rId19"/>
    <p:sldId id="343" r:id="rId20"/>
    <p:sldId id="344" r:id="rId21"/>
    <p:sldId id="345" r:id="rId22"/>
    <p:sldId id="346" r:id="rId23"/>
    <p:sldId id="347" r:id="rId24"/>
    <p:sldId id="348" r:id="rId25"/>
    <p:sldId id="349" r:id="rId26"/>
    <p:sldId id="350" r:id="rId27"/>
    <p:sldId id="351" r:id="rId28"/>
    <p:sldId id="352" r:id="rId29"/>
    <p:sldId id="353" r:id="rId30"/>
    <p:sldId id="354" r:id="rId31"/>
    <p:sldId id="355" r:id="rId32"/>
    <p:sldId id="358" r:id="rId33"/>
    <p:sldId id="357" r:id="rId34"/>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9383" autoAdjust="0"/>
    <p:restoredTop sz="70569" autoAdjust="0"/>
  </p:normalViewPr>
  <p:slideViewPr>
    <p:cSldViewPr snapToGrid="0">
      <p:cViewPr>
        <p:scale>
          <a:sx n="80" d="100"/>
          <a:sy n="80" d="100"/>
        </p:scale>
        <p:origin x="-1506"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88DCA869-4F75-437D-B74B-F45AC1CD19A1}" type="datetimeFigureOut">
              <a:rPr lang="en-US" smtClean="0"/>
              <a:t>7/5/2018</a:t>
            </a:fld>
            <a:endParaRPr lang="en-US"/>
          </a:p>
        </p:txBody>
      </p:sp>
      <p:sp>
        <p:nvSpPr>
          <p:cNvPr id="4" name="Slide Image Placeholder 3"/>
          <p:cNvSpPr>
            <a:spLocks noGrp="1" noRot="1" noChangeAspect="1"/>
          </p:cNvSpPr>
          <p:nvPr>
            <p:ph type="sldImg" idx="2"/>
          </p:nvPr>
        </p:nvSpPr>
        <p:spPr>
          <a:xfrm>
            <a:off x="407988" y="698500"/>
            <a:ext cx="6207125"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08C8D9F3-D017-46EF-933B-6B77F6AA0838}" type="slidenum">
              <a:rPr lang="en-US" smtClean="0"/>
              <a:t>‹#›</a:t>
            </a:fld>
            <a:endParaRPr lang="en-US"/>
          </a:p>
        </p:txBody>
      </p:sp>
    </p:spTree>
    <p:extLst>
      <p:ext uri="{BB962C8B-B14F-4D97-AF65-F5344CB8AC3E}">
        <p14:creationId xmlns:p14="http://schemas.microsoft.com/office/powerpoint/2010/main" val="1950335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C8D9F3-D017-46EF-933B-6B77F6AA0838}" type="slidenum">
              <a:rPr lang="en-US" smtClean="0"/>
              <a:t>1</a:t>
            </a:fld>
            <a:endParaRPr lang="en-US"/>
          </a:p>
        </p:txBody>
      </p:sp>
    </p:spTree>
    <p:extLst>
      <p:ext uri="{BB962C8B-B14F-4D97-AF65-F5344CB8AC3E}">
        <p14:creationId xmlns:p14="http://schemas.microsoft.com/office/powerpoint/2010/main" val="2258608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C8D9F3-D017-46EF-933B-6B77F6AA0838}" type="slidenum">
              <a:rPr lang="en-US" smtClean="0"/>
              <a:t>10</a:t>
            </a:fld>
            <a:endParaRPr lang="en-US"/>
          </a:p>
        </p:txBody>
      </p:sp>
    </p:spTree>
    <p:extLst>
      <p:ext uri="{BB962C8B-B14F-4D97-AF65-F5344CB8AC3E}">
        <p14:creationId xmlns:p14="http://schemas.microsoft.com/office/powerpoint/2010/main" val="3166574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Got 3 different components, one of which is ½ cup</a:t>
            </a:r>
            <a:r>
              <a:rPr lang="en-US" baseline="0" dirty="0" smtClean="0"/>
              <a:t> fruit</a:t>
            </a:r>
            <a:endParaRPr lang="en-US" dirty="0"/>
          </a:p>
        </p:txBody>
      </p:sp>
      <p:sp>
        <p:nvSpPr>
          <p:cNvPr id="4" name="Slide Number Placeholder 3"/>
          <p:cNvSpPr>
            <a:spLocks noGrp="1"/>
          </p:cNvSpPr>
          <p:nvPr>
            <p:ph type="sldNum" sz="quarter" idx="10"/>
          </p:nvPr>
        </p:nvSpPr>
        <p:spPr/>
        <p:txBody>
          <a:bodyPr/>
          <a:lstStyle/>
          <a:p>
            <a:fld id="{08C8D9F3-D017-46EF-933B-6B77F6AA0838}" type="slidenum">
              <a:rPr lang="en-US" smtClean="0"/>
              <a:t>11</a:t>
            </a:fld>
            <a:endParaRPr lang="en-US"/>
          </a:p>
        </p:txBody>
      </p:sp>
    </p:spTree>
    <p:extLst>
      <p:ext uri="{BB962C8B-B14F-4D97-AF65-F5344CB8AC3E}">
        <p14:creationId xmlns:p14="http://schemas.microsoft.com/office/powerpoint/2010/main" val="1442492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we have 3 meal components, one of which is ½ cup fruit</a:t>
            </a:r>
            <a:endParaRPr lang="en-US" dirty="0"/>
          </a:p>
        </p:txBody>
      </p:sp>
      <p:sp>
        <p:nvSpPr>
          <p:cNvPr id="4" name="Slide Number Placeholder 3"/>
          <p:cNvSpPr>
            <a:spLocks noGrp="1"/>
          </p:cNvSpPr>
          <p:nvPr>
            <p:ph type="sldNum" sz="quarter" idx="10"/>
          </p:nvPr>
        </p:nvSpPr>
        <p:spPr/>
        <p:txBody>
          <a:bodyPr/>
          <a:lstStyle/>
          <a:p>
            <a:fld id="{08C8D9F3-D017-46EF-933B-6B77F6AA0838}" type="slidenum">
              <a:rPr lang="en-US" smtClean="0"/>
              <a:t>12</a:t>
            </a:fld>
            <a:endParaRPr lang="en-US"/>
          </a:p>
        </p:txBody>
      </p:sp>
    </p:spTree>
    <p:extLst>
      <p:ext uri="{BB962C8B-B14F-4D97-AF65-F5344CB8AC3E}">
        <p14:creationId xmlns:p14="http://schemas.microsoft.com/office/powerpoint/2010/main" val="3971320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C8D9F3-D017-46EF-933B-6B77F6AA0838}" type="slidenum">
              <a:rPr lang="en-US" smtClean="0"/>
              <a:t>13</a:t>
            </a:fld>
            <a:endParaRPr lang="en-US"/>
          </a:p>
        </p:txBody>
      </p:sp>
    </p:spTree>
    <p:extLst>
      <p:ext uri="{BB962C8B-B14F-4D97-AF65-F5344CB8AC3E}">
        <p14:creationId xmlns:p14="http://schemas.microsoft.com/office/powerpoint/2010/main" val="2974749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a:t>
            </a:r>
            <a:r>
              <a:rPr lang="en-US" baseline="0" dirty="0" smtClean="0"/>
              <a:t> a review of the 5 different meal components at lunchtime</a:t>
            </a:r>
            <a:endParaRPr lang="en-US" dirty="0" smtClean="0"/>
          </a:p>
          <a:p>
            <a:endParaRPr lang="en-US" baseline="0" dirty="0" smtClean="0"/>
          </a:p>
          <a:p>
            <a:r>
              <a:rPr lang="en-US" baseline="0" dirty="0" smtClean="0"/>
              <a:t>Reminder: a food item is a specific food offered within the five food components</a:t>
            </a:r>
          </a:p>
          <a:p>
            <a:r>
              <a:rPr lang="en-US" baseline="0" dirty="0" smtClean="0"/>
              <a:t>-It’s possible to have more than one component within one food item</a:t>
            </a:r>
          </a:p>
          <a:p>
            <a:endParaRPr lang="en-US" baseline="0" dirty="0" smtClean="0"/>
          </a:p>
          <a:p>
            <a:r>
              <a:rPr lang="en-US" baseline="0" dirty="0" smtClean="0"/>
              <a:t>Example: Hamburger on bun</a:t>
            </a:r>
          </a:p>
          <a:p>
            <a:r>
              <a:rPr lang="en-US" baseline="0" dirty="0" smtClean="0"/>
              <a:t>-1 food item</a:t>
            </a:r>
          </a:p>
          <a:p>
            <a:r>
              <a:rPr lang="en-US" baseline="0" dirty="0" smtClean="0"/>
              <a:t>-2 food components: M/MA (hamburger patty), Grain (bun)</a:t>
            </a:r>
          </a:p>
        </p:txBody>
      </p:sp>
      <p:sp>
        <p:nvSpPr>
          <p:cNvPr id="4" name="Slide Number Placeholder 3"/>
          <p:cNvSpPr>
            <a:spLocks noGrp="1"/>
          </p:cNvSpPr>
          <p:nvPr>
            <p:ph type="sldNum" sz="quarter" idx="10"/>
          </p:nvPr>
        </p:nvSpPr>
        <p:spPr/>
        <p:txBody>
          <a:bodyPr/>
          <a:lstStyle/>
          <a:p>
            <a:fld id="{3ED8D9A4-3B23-4F39-8A98-D6A34FF1B970}" type="slidenum">
              <a:rPr lang="en-US" smtClean="0"/>
              <a:t>14</a:t>
            </a:fld>
            <a:endParaRPr lang="en-US"/>
          </a:p>
        </p:txBody>
      </p:sp>
    </p:spTree>
    <p:extLst>
      <p:ext uri="{BB962C8B-B14F-4D97-AF65-F5344CB8AC3E}">
        <p14:creationId xmlns:p14="http://schemas.microsoft.com/office/powerpoint/2010/main" val="3655473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 OVS,</a:t>
            </a:r>
            <a:r>
              <a:rPr lang="en-US" baseline="0" dirty="0" smtClean="0"/>
              <a:t> all students, at any grade level, must select 3 of 5 food components, AND one of those choices must be at least ½ cup fruit or veg, or a total of ½ F/V combined</a:t>
            </a:r>
          </a:p>
          <a:p>
            <a:r>
              <a:rPr lang="en-US" dirty="0" smtClean="0"/>
              <a:t>-Meal is not reimbursable</a:t>
            </a:r>
            <a:r>
              <a:rPr lang="en-US" baseline="0" dirty="0" smtClean="0"/>
              <a:t> if student does not take at least ½ cup fruit or veg</a:t>
            </a:r>
          </a:p>
          <a:p>
            <a:endParaRPr lang="en-US" baseline="0" dirty="0" smtClean="0"/>
          </a:p>
          <a:p>
            <a:r>
              <a:rPr lang="en-US" baseline="0" dirty="0" smtClean="0"/>
              <a:t>If the student selects 3 components, and one is at least ½ cup fruit or vegetable, the other two components must be taken in full servings</a:t>
            </a:r>
          </a:p>
          <a:p>
            <a:endParaRPr lang="en-US" baseline="0" dirty="0" smtClean="0"/>
          </a:p>
          <a:p>
            <a:r>
              <a:rPr lang="en-US" baseline="0" dirty="0" smtClean="0"/>
              <a:t>For vegetables, there is no requirement that the student choose each subgroup, however they must be provided with the opportunity to select an adequate amount from each subgroup over the week</a:t>
            </a:r>
            <a:endParaRPr lang="en-US" dirty="0" smtClean="0"/>
          </a:p>
        </p:txBody>
      </p:sp>
      <p:sp>
        <p:nvSpPr>
          <p:cNvPr id="4" name="Slide Number Placeholder 3"/>
          <p:cNvSpPr>
            <a:spLocks noGrp="1"/>
          </p:cNvSpPr>
          <p:nvPr>
            <p:ph type="sldNum" sz="quarter" idx="10"/>
          </p:nvPr>
        </p:nvSpPr>
        <p:spPr/>
        <p:txBody>
          <a:bodyPr/>
          <a:lstStyle/>
          <a:p>
            <a:fld id="{3ED8D9A4-3B23-4F39-8A98-D6A34FF1B970}" type="slidenum">
              <a:rPr lang="en-US" smtClean="0"/>
              <a:t>15</a:t>
            </a:fld>
            <a:endParaRPr lang="en-US"/>
          </a:p>
        </p:txBody>
      </p:sp>
    </p:spTree>
    <p:extLst>
      <p:ext uri="{BB962C8B-B14F-4D97-AF65-F5344CB8AC3E}">
        <p14:creationId xmlns:p14="http://schemas.microsoft.com/office/powerpoint/2010/main" val="835601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3237">
              <a:defRPr/>
            </a:pPr>
            <a:r>
              <a:rPr lang="en-US" sz="1400" dirty="0">
                <a:solidFill>
                  <a:prstClr val="black"/>
                </a:solidFill>
              </a:rPr>
              <a:t>This is a schematic to illustrate full versus partial portions on OVS</a:t>
            </a:r>
          </a:p>
          <a:p>
            <a:pPr marL="0" lvl="1" defTabSz="933237">
              <a:defRPr/>
            </a:pPr>
            <a:r>
              <a:rPr lang="en-US" sz="1400" dirty="0">
                <a:solidFill>
                  <a:prstClr val="black"/>
                </a:solidFill>
              </a:rPr>
              <a:t>If a student in grades K-8 selects ½ cup of vegetable (a partial portion since the daily veg requirement is ¾ cup), a ½ cup fruit (the full portion) and a full portion of one other component (example: Milk) the </a:t>
            </a:r>
          </a:p>
          <a:p>
            <a:pPr marL="0" lvl="1" defTabSz="933237">
              <a:defRPr/>
            </a:pPr>
            <a:r>
              <a:rPr lang="en-US" sz="1400" dirty="0">
                <a:solidFill>
                  <a:prstClr val="black"/>
                </a:solidFill>
              </a:rPr>
              <a:t>meal is reimbursable.  </a:t>
            </a:r>
          </a:p>
          <a:p>
            <a:pPr marL="0" lvl="1" defTabSz="933237">
              <a:defRPr/>
            </a:pPr>
            <a:endParaRPr lang="en-US" sz="1400" b="1" dirty="0">
              <a:solidFill>
                <a:prstClr val="black"/>
              </a:solidFill>
            </a:endParaRPr>
          </a:p>
          <a:p>
            <a:pPr marL="0" lvl="1" defTabSz="933237">
              <a:defRPr/>
            </a:pPr>
            <a:r>
              <a:rPr lang="en-US" sz="1400" b="1" dirty="0">
                <a:solidFill>
                  <a:prstClr val="black"/>
                </a:solidFill>
              </a:rPr>
              <a:t>Ask:  </a:t>
            </a:r>
            <a:r>
              <a:rPr lang="en-US" sz="1400" i="1" dirty="0">
                <a:solidFill>
                  <a:prstClr val="black"/>
                </a:solidFill>
              </a:rPr>
              <a:t>Would this same meal be reimbursable for a high school student?</a:t>
            </a:r>
          </a:p>
          <a:p>
            <a:endParaRPr lang="en-US" dirty="0"/>
          </a:p>
        </p:txBody>
      </p:sp>
      <p:sp>
        <p:nvSpPr>
          <p:cNvPr id="4" name="Slide Number Placeholder 3"/>
          <p:cNvSpPr>
            <a:spLocks noGrp="1"/>
          </p:cNvSpPr>
          <p:nvPr>
            <p:ph type="sldNum" sz="quarter" idx="10"/>
          </p:nvPr>
        </p:nvSpPr>
        <p:spPr/>
        <p:txBody>
          <a:bodyPr/>
          <a:lstStyle/>
          <a:p>
            <a:fld id="{3ED8D9A4-3B23-4F39-8A98-D6A34FF1B970}" type="slidenum">
              <a:rPr lang="en-US" smtClean="0"/>
              <a:t>16</a:t>
            </a:fld>
            <a:endParaRPr lang="en-US"/>
          </a:p>
        </p:txBody>
      </p:sp>
    </p:spTree>
    <p:extLst>
      <p:ext uri="{BB962C8B-B14F-4D97-AF65-F5344CB8AC3E}">
        <p14:creationId xmlns:p14="http://schemas.microsoft.com/office/powerpoint/2010/main" val="3858567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a student selects the same components</a:t>
            </a:r>
            <a:r>
              <a:rPr lang="en-US" baseline="0" dirty="0" smtClean="0"/>
              <a:t> in the same amounts as the previous example for K-8, it is NOT a reimbursable meal</a:t>
            </a:r>
            <a:endParaRPr lang="en-US" dirty="0" smtClean="0"/>
          </a:p>
          <a:p>
            <a:r>
              <a:rPr lang="en-US" dirty="0" smtClean="0"/>
              <a:t>If the 9-12 student chooses ½ cup vegetable, the next two components must be </a:t>
            </a:r>
            <a:r>
              <a:rPr lang="en-US" b="1" dirty="0" smtClean="0"/>
              <a:t>the</a:t>
            </a:r>
            <a:r>
              <a:rPr lang="en-US" b="1" baseline="0" dirty="0" smtClean="0"/>
              <a:t> full</a:t>
            </a:r>
            <a:r>
              <a:rPr lang="en-US" b="0" u="none" baseline="0" dirty="0" smtClean="0"/>
              <a:t> portion sizes (1c fruit, 1c milk)</a:t>
            </a:r>
          </a:p>
          <a:p>
            <a:r>
              <a:rPr lang="en-US" b="0" u="none" baseline="0" dirty="0" smtClean="0"/>
              <a:t>Remember, the daily fruit and vegetable requirements for 9-12 is 1 cup each</a:t>
            </a:r>
            <a:endParaRPr lang="en-US" dirty="0"/>
          </a:p>
        </p:txBody>
      </p:sp>
      <p:sp>
        <p:nvSpPr>
          <p:cNvPr id="4" name="Slide Number Placeholder 3"/>
          <p:cNvSpPr>
            <a:spLocks noGrp="1"/>
          </p:cNvSpPr>
          <p:nvPr>
            <p:ph type="sldNum" sz="quarter" idx="10"/>
          </p:nvPr>
        </p:nvSpPr>
        <p:spPr/>
        <p:txBody>
          <a:bodyPr/>
          <a:lstStyle/>
          <a:p>
            <a:fld id="{3ED8D9A4-3B23-4F39-8A98-D6A34FF1B970}" type="slidenum">
              <a:rPr lang="en-US" smtClean="0"/>
              <a:t>17</a:t>
            </a:fld>
            <a:endParaRPr lang="en-US"/>
          </a:p>
        </p:txBody>
      </p:sp>
    </p:spTree>
    <p:extLst>
      <p:ext uri="{BB962C8B-B14F-4D97-AF65-F5344CB8AC3E}">
        <p14:creationId xmlns:p14="http://schemas.microsoft.com/office/powerpoint/2010/main" val="3858567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C8D9F3-D017-46EF-933B-6B77F6AA0838}" type="slidenum">
              <a:rPr lang="en-US" smtClean="0"/>
              <a:t>18</a:t>
            </a:fld>
            <a:endParaRPr lang="en-US"/>
          </a:p>
        </p:txBody>
      </p:sp>
    </p:spTree>
    <p:extLst>
      <p:ext uri="{BB962C8B-B14F-4D97-AF65-F5344CB8AC3E}">
        <p14:creationId xmlns:p14="http://schemas.microsoft.com/office/powerpoint/2010/main" val="2248664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C8D9F3-D017-46EF-933B-6B77F6AA0838}" type="slidenum">
              <a:rPr lang="en-US" smtClean="0"/>
              <a:t>19</a:t>
            </a:fld>
            <a:endParaRPr lang="en-US"/>
          </a:p>
        </p:txBody>
      </p:sp>
    </p:spTree>
    <p:extLst>
      <p:ext uri="{BB962C8B-B14F-4D97-AF65-F5344CB8AC3E}">
        <p14:creationId xmlns:p14="http://schemas.microsoft.com/office/powerpoint/2010/main" val="156512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Goals</a:t>
            </a:r>
            <a:r>
              <a:rPr lang="en-US" baseline="0" dirty="0" smtClean="0"/>
              <a:t> of OVS</a:t>
            </a:r>
            <a:endParaRPr lang="en-US" dirty="0" smtClean="0"/>
          </a:p>
          <a:p>
            <a:r>
              <a:rPr lang="en-US" dirty="0" smtClean="0"/>
              <a:t>Allow</a:t>
            </a:r>
            <a:r>
              <a:rPr lang="en-US" baseline="0" dirty="0" smtClean="0"/>
              <a:t> students to decline some food items and empowers them to make some choices with regards to their meals</a:t>
            </a:r>
            <a:endParaRPr lang="en-US" dirty="0" smtClean="0"/>
          </a:p>
          <a:p>
            <a:r>
              <a:rPr lang="en-US" dirty="0" smtClean="0"/>
              <a:t>Reduce food waste: may prepare less of the least popular items</a:t>
            </a:r>
            <a:r>
              <a:rPr lang="en-US" baseline="0" dirty="0" smtClean="0"/>
              <a:t> and more of the more popular items</a:t>
            </a:r>
            <a:endParaRPr lang="en-US" dirty="0"/>
          </a:p>
        </p:txBody>
      </p:sp>
      <p:sp>
        <p:nvSpPr>
          <p:cNvPr id="4" name="Slide Number Placeholder 3"/>
          <p:cNvSpPr>
            <a:spLocks noGrp="1"/>
          </p:cNvSpPr>
          <p:nvPr>
            <p:ph type="sldNum" sz="quarter" idx="10"/>
          </p:nvPr>
        </p:nvSpPr>
        <p:spPr/>
        <p:txBody>
          <a:bodyPr/>
          <a:lstStyle/>
          <a:p>
            <a:fld id="{3ED8D9A4-3B23-4F39-8A98-D6A34FF1B970}" type="slidenum">
              <a:rPr lang="en-US" smtClean="0"/>
              <a:t>2</a:t>
            </a:fld>
            <a:endParaRPr lang="en-US"/>
          </a:p>
        </p:txBody>
      </p:sp>
    </p:spTree>
    <p:extLst>
      <p:ext uri="{BB962C8B-B14F-4D97-AF65-F5344CB8AC3E}">
        <p14:creationId xmlns:p14="http://schemas.microsoft.com/office/powerpoint/2010/main" val="441906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have 3 different food components</a:t>
            </a:r>
          </a:p>
          <a:p>
            <a:r>
              <a:rPr lang="en-US" baseline="0" dirty="0" smtClean="0"/>
              <a:t>One is a vegetable</a:t>
            </a:r>
          </a:p>
          <a:p>
            <a:r>
              <a:rPr lang="en-US" baseline="0" dirty="0" smtClean="0"/>
              <a:t>The vegetable is ½ cup</a:t>
            </a:r>
          </a:p>
          <a:p>
            <a:r>
              <a:rPr lang="en-US" baseline="0" dirty="0" smtClean="0"/>
              <a:t>The M/MA and grains exceeds the daily requirement for K-8</a:t>
            </a:r>
            <a:endParaRPr lang="en-US" dirty="0"/>
          </a:p>
        </p:txBody>
      </p:sp>
      <p:sp>
        <p:nvSpPr>
          <p:cNvPr id="4" name="Slide Number Placeholder 3"/>
          <p:cNvSpPr>
            <a:spLocks noGrp="1"/>
          </p:cNvSpPr>
          <p:nvPr>
            <p:ph type="sldNum" sz="quarter" idx="10"/>
          </p:nvPr>
        </p:nvSpPr>
        <p:spPr/>
        <p:txBody>
          <a:bodyPr/>
          <a:lstStyle/>
          <a:p>
            <a:fld id="{08C8D9F3-D017-46EF-933B-6B77F6AA0838}" type="slidenum">
              <a:rPr lang="en-US" smtClean="0"/>
              <a:t>20</a:t>
            </a:fld>
            <a:endParaRPr lang="en-US"/>
          </a:p>
        </p:txBody>
      </p:sp>
    </p:spTree>
    <p:extLst>
      <p:ext uri="{BB962C8B-B14F-4D97-AF65-F5344CB8AC3E}">
        <p14:creationId xmlns:p14="http://schemas.microsoft.com/office/powerpoint/2010/main" val="3357209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have all</a:t>
            </a:r>
            <a:r>
              <a:rPr lang="en-US" baseline="0" dirty="0" smtClean="0"/>
              <a:t> 5 components, including a fruit and a vegetable (1/2 cup each)</a:t>
            </a:r>
          </a:p>
          <a:p>
            <a:r>
              <a:rPr lang="en-US" baseline="0" dirty="0" smtClean="0"/>
              <a:t>The M/MA, grains, and milk meet the daily requirements for K-8</a:t>
            </a:r>
          </a:p>
        </p:txBody>
      </p:sp>
      <p:sp>
        <p:nvSpPr>
          <p:cNvPr id="4" name="Slide Number Placeholder 3"/>
          <p:cNvSpPr>
            <a:spLocks noGrp="1"/>
          </p:cNvSpPr>
          <p:nvPr>
            <p:ph type="sldNum" sz="quarter" idx="10"/>
          </p:nvPr>
        </p:nvSpPr>
        <p:spPr/>
        <p:txBody>
          <a:bodyPr/>
          <a:lstStyle/>
          <a:p>
            <a:fld id="{3ED8D9A4-3B23-4F39-8A98-D6A34FF1B970}" type="slidenum">
              <a:rPr lang="en-US" smtClean="0"/>
              <a:t>21</a:t>
            </a:fld>
            <a:endParaRPr lang="en-US"/>
          </a:p>
        </p:txBody>
      </p:sp>
    </p:spTree>
    <p:extLst>
      <p:ext uri="{BB962C8B-B14F-4D97-AF65-F5344CB8AC3E}">
        <p14:creationId xmlns:p14="http://schemas.microsoft.com/office/powerpoint/2010/main" val="3946368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 2 components</a:t>
            </a:r>
            <a:r>
              <a:rPr lang="en-US" baseline="0" dirty="0" smtClean="0"/>
              <a:t> selected (fruit &amp; veg). Must choose at least 3 different meal components to be reimbursable.</a:t>
            </a:r>
            <a:endParaRPr lang="en-US" dirty="0"/>
          </a:p>
        </p:txBody>
      </p:sp>
      <p:sp>
        <p:nvSpPr>
          <p:cNvPr id="4" name="Slide Number Placeholder 3"/>
          <p:cNvSpPr>
            <a:spLocks noGrp="1"/>
          </p:cNvSpPr>
          <p:nvPr>
            <p:ph type="sldNum" sz="quarter" idx="10"/>
          </p:nvPr>
        </p:nvSpPr>
        <p:spPr/>
        <p:txBody>
          <a:bodyPr/>
          <a:lstStyle/>
          <a:p>
            <a:fld id="{3ED8D9A4-3B23-4F39-8A98-D6A34FF1B970}" type="slidenum">
              <a:rPr lang="en-US" smtClean="0"/>
              <a:t>22</a:t>
            </a:fld>
            <a:endParaRPr lang="en-US"/>
          </a:p>
        </p:txBody>
      </p:sp>
    </p:spTree>
    <p:extLst>
      <p:ext uri="{BB962C8B-B14F-4D97-AF65-F5344CB8AC3E}">
        <p14:creationId xmlns:p14="http://schemas.microsoft.com/office/powerpoint/2010/main" val="7595770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a:t>
            </a:r>
            <a:r>
              <a:rPr lang="en-US" baseline="0" dirty="0" smtClean="0"/>
              <a:t> meal components (M/MA, grains, vegetable)</a:t>
            </a:r>
          </a:p>
          <a:p>
            <a:r>
              <a:rPr lang="en-US" baseline="0" dirty="0" smtClean="0"/>
              <a:t>One is a vegetable, and more than ½ cup was taken (3/4 cup)</a:t>
            </a:r>
          </a:p>
          <a:p>
            <a:endParaRPr lang="en-US" baseline="0" dirty="0" smtClean="0"/>
          </a:p>
        </p:txBody>
      </p:sp>
      <p:sp>
        <p:nvSpPr>
          <p:cNvPr id="4" name="Slide Number Placeholder 3"/>
          <p:cNvSpPr>
            <a:spLocks noGrp="1"/>
          </p:cNvSpPr>
          <p:nvPr>
            <p:ph type="sldNum" sz="quarter" idx="10"/>
          </p:nvPr>
        </p:nvSpPr>
        <p:spPr/>
        <p:txBody>
          <a:bodyPr/>
          <a:lstStyle/>
          <a:p>
            <a:fld id="{08C8D9F3-D017-46EF-933B-6B77F6AA0838}" type="slidenum">
              <a:rPr lang="en-US" smtClean="0"/>
              <a:t>23</a:t>
            </a:fld>
            <a:endParaRPr lang="en-US"/>
          </a:p>
        </p:txBody>
      </p:sp>
    </p:spTree>
    <p:extLst>
      <p:ext uri="{BB962C8B-B14F-4D97-AF65-F5344CB8AC3E}">
        <p14:creationId xmlns:p14="http://schemas.microsoft.com/office/powerpoint/2010/main" val="17026542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 meal components</a:t>
            </a:r>
          </a:p>
          <a:p>
            <a:endParaRPr lang="en-US" dirty="0" smtClean="0"/>
          </a:p>
          <a:p>
            <a:r>
              <a:rPr lang="en-US" dirty="0" smtClean="0"/>
              <a:t>One is a vegetable, but it’s less</a:t>
            </a:r>
            <a:r>
              <a:rPr lang="en-US" baseline="0" dirty="0" smtClean="0"/>
              <a:t> than ½ cup, so not enough</a:t>
            </a:r>
            <a:endParaRPr lang="en-US" dirty="0" smtClean="0"/>
          </a:p>
          <a:p>
            <a:endParaRPr lang="en-US" dirty="0" smtClean="0"/>
          </a:p>
          <a:p>
            <a:r>
              <a:rPr lang="en-US" dirty="0" smtClean="0"/>
              <a:t>Remember: if counting</a:t>
            </a:r>
            <a:r>
              <a:rPr lang="en-US" baseline="0" dirty="0" smtClean="0"/>
              <a:t> beans as a M/MA, can’t count it as a vegetable. Even if we counted the beans as a vegetable, the meal still wouldn’t be reimbursable because not enough meal components.</a:t>
            </a:r>
            <a:endParaRPr lang="en-US" dirty="0"/>
          </a:p>
        </p:txBody>
      </p:sp>
      <p:sp>
        <p:nvSpPr>
          <p:cNvPr id="4" name="Slide Number Placeholder 3"/>
          <p:cNvSpPr>
            <a:spLocks noGrp="1"/>
          </p:cNvSpPr>
          <p:nvPr>
            <p:ph type="sldNum" sz="quarter" idx="10"/>
          </p:nvPr>
        </p:nvSpPr>
        <p:spPr/>
        <p:txBody>
          <a:bodyPr/>
          <a:lstStyle/>
          <a:p>
            <a:fld id="{3ED8D9A4-3B23-4F39-8A98-D6A34FF1B970}" type="slidenum">
              <a:rPr lang="en-US" smtClean="0"/>
              <a:t>24</a:t>
            </a:fld>
            <a:endParaRPr lang="en-US"/>
          </a:p>
        </p:txBody>
      </p:sp>
    </p:spTree>
    <p:extLst>
      <p:ext uri="{BB962C8B-B14F-4D97-AF65-F5344CB8AC3E}">
        <p14:creationId xmlns:p14="http://schemas.microsoft.com/office/powerpoint/2010/main" val="1373504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practice</a:t>
            </a:r>
            <a:r>
              <a:rPr lang="en-US" baseline="0" dirty="0" smtClean="0"/>
              <a:t> </a:t>
            </a:r>
            <a:r>
              <a:rPr lang="en-US" baseline="0" dirty="0" err="1" smtClean="0"/>
              <a:t>identifiying</a:t>
            </a:r>
            <a:r>
              <a:rPr lang="en-US" baseline="0" dirty="0" smtClean="0"/>
              <a:t> OVS for grades 9-12</a:t>
            </a:r>
          </a:p>
          <a:p>
            <a:endParaRPr lang="en-US" baseline="0" dirty="0" smtClean="0"/>
          </a:p>
          <a:p>
            <a:r>
              <a:rPr lang="en-US" baseline="0" dirty="0" smtClean="0"/>
              <a:t>Here, we have 4 meal components</a:t>
            </a:r>
            <a:endParaRPr lang="en-US" dirty="0" smtClean="0"/>
          </a:p>
          <a:p>
            <a:r>
              <a:rPr lang="en-US" dirty="0" smtClean="0"/>
              <a:t>We have a vegetable, but it’s less than ½ cup</a:t>
            </a:r>
          </a:p>
        </p:txBody>
      </p:sp>
      <p:sp>
        <p:nvSpPr>
          <p:cNvPr id="4" name="Slide Number Placeholder 3"/>
          <p:cNvSpPr>
            <a:spLocks noGrp="1"/>
          </p:cNvSpPr>
          <p:nvPr>
            <p:ph type="sldNum" sz="quarter" idx="10"/>
          </p:nvPr>
        </p:nvSpPr>
        <p:spPr/>
        <p:txBody>
          <a:bodyPr/>
          <a:lstStyle/>
          <a:p>
            <a:fld id="{3ED8D9A4-3B23-4F39-8A98-D6A34FF1B970}" type="slidenum">
              <a:rPr lang="en-US" smtClean="0"/>
              <a:t>25</a:t>
            </a:fld>
            <a:endParaRPr lang="en-US"/>
          </a:p>
        </p:txBody>
      </p:sp>
    </p:spTree>
    <p:extLst>
      <p:ext uri="{BB962C8B-B14F-4D97-AF65-F5344CB8AC3E}">
        <p14:creationId xmlns:p14="http://schemas.microsoft.com/office/powerpoint/2010/main" val="9887564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try again with this spaghetti meal…</a:t>
            </a:r>
          </a:p>
          <a:p>
            <a:endParaRPr lang="en-US" dirty="0" smtClean="0"/>
          </a:p>
          <a:p>
            <a:r>
              <a:rPr lang="en-US" dirty="0" smtClean="0"/>
              <a:t>Includes 3 meal components, including a fruit and a vegetable</a:t>
            </a:r>
          </a:p>
          <a:p>
            <a:r>
              <a:rPr lang="en-US" dirty="0" smtClean="0"/>
              <a:t>We have ½</a:t>
            </a:r>
            <a:r>
              <a:rPr lang="en-US" baseline="0" dirty="0" smtClean="0"/>
              <a:t> cup fruit, 1 cup vegetable (meets the daily requirement)</a:t>
            </a:r>
          </a:p>
          <a:p>
            <a:endParaRPr lang="en-US" baseline="0" dirty="0" smtClean="0"/>
          </a:p>
          <a:p>
            <a:r>
              <a:rPr lang="en-US" baseline="0" dirty="0" smtClean="0"/>
              <a:t>However, the grain is not the full portion for grades 9-12</a:t>
            </a:r>
          </a:p>
          <a:p>
            <a:r>
              <a:rPr lang="en-US" baseline="0" dirty="0" smtClean="0"/>
              <a:t>-minimum daily requirement for grain is 2 </a:t>
            </a:r>
            <a:r>
              <a:rPr lang="en-US" baseline="0" dirty="0" err="1" smtClean="0"/>
              <a:t>oz</a:t>
            </a:r>
            <a:endParaRPr lang="en-US" dirty="0"/>
          </a:p>
        </p:txBody>
      </p:sp>
      <p:sp>
        <p:nvSpPr>
          <p:cNvPr id="4" name="Slide Number Placeholder 3"/>
          <p:cNvSpPr>
            <a:spLocks noGrp="1"/>
          </p:cNvSpPr>
          <p:nvPr>
            <p:ph type="sldNum" sz="quarter" idx="10"/>
          </p:nvPr>
        </p:nvSpPr>
        <p:spPr/>
        <p:txBody>
          <a:bodyPr/>
          <a:lstStyle/>
          <a:p>
            <a:fld id="{3ED8D9A4-3B23-4F39-8A98-D6A34FF1B970}" type="slidenum">
              <a:rPr lang="en-US" smtClean="0"/>
              <a:t>26</a:t>
            </a:fld>
            <a:endParaRPr lang="en-US"/>
          </a:p>
        </p:txBody>
      </p:sp>
    </p:spTree>
    <p:extLst>
      <p:ext uri="{BB962C8B-B14F-4D97-AF65-F5344CB8AC3E}">
        <p14:creationId xmlns:p14="http://schemas.microsoft.com/office/powerpoint/2010/main" val="9191036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try one more time with the spaghetti…</a:t>
            </a:r>
          </a:p>
          <a:p>
            <a:endParaRPr lang="en-US" dirty="0" smtClean="0"/>
          </a:p>
          <a:p>
            <a:r>
              <a:rPr lang="en-US" dirty="0" smtClean="0"/>
              <a:t>5 meal components, but the grain is still insufficient (1 </a:t>
            </a:r>
            <a:r>
              <a:rPr lang="en-US" dirty="0" err="1" smtClean="0"/>
              <a:t>oz</a:t>
            </a:r>
            <a:r>
              <a:rPr lang="en-US" dirty="0" smtClean="0"/>
              <a:t> out of 2 </a:t>
            </a:r>
            <a:r>
              <a:rPr lang="en-US" dirty="0" err="1" smtClean="0"/>
              <a:t>oz</a:t>
            </a:r>
            <a:r>
              <a:rPr lang="en-US" baseline="0" dirty="0" smtClean="0"/>
              <a:t> required)</a:t>
            </a:r>
            <a:endParaRPr lang="en-US" dirty="0" smtClean="0"/>
          </a:p>
          <a:p>
            <a:r>
              <a:rPr lang="en-US" dirty="0" smtClean="0"/>
              <a:t>½ cup fruit</a:t>
            </a:r>
          </a:p>
          <a:p>
            <a:r>
              <a:rPr lang="en-US" dirty="0" smtClean="0"/>
              <a:t>Vegetable meets the requirement (1 cup)</a:t>
            </a:r>
          </a:p>
          <a:p>
            <a:r>
              <a:rPr lang="en-US" dirty="0" smtClean="0"/>
              <a:t>Milk meets the requirement</a:t>
            </a:r>
          </a:p>
          <a:p>
            <a:r>
              <a:rPr lang="en-US" dirty="0" smtClean="0"/>
              <a:t>M/M meets</a:t>
            </a:r>
            <a:r>
              <a:rPr lang="en-US" baseline="0" dirty="0" smtClean="0"/>
              <a:t> the requirement</a:t>
            </a:r>
            <a:endParaRPr lang="en-US" dirty="0" smtClean="0"/>
          </a:p>
        </p:txBody>
      </p:sp>
      <p:sp>
        <p:nvSpPr>
          <p:cNvPr id="4" name="Slide Number Placeholder 3"/>
          <p:cNvSpPr>
            <a:spLocks noGrp="1"/>
          </p:cNvSpPr>
          <p:nvPr>
            <p:ph type="sldNum" sz="quarter" idx="10"/>
          </p:nvPr>
        </p:nvSpPr>
        <p:spPr/>
        <p:txBody>
          <a:bodyPr/>
          <a:lstStyle/>
          <a:p>
            <a:fld id="{08C8D9F3-D017-46EF-933B-6B77F6AA0838}" type="slidenum">
              <a:rPr lang="en-US" smtClean="0"/>
              <a:t>27</a:t>
            </a:fld>
            <a:endParaRPr lang="en-US"/>
          </a:p>
        </p:txBody>
      </p:sp>
    </p:spTree>
    <p:extLst>
      <p:ext uri="{BB962C8B-B14F-4D97-AF65-F5344CB8AC3E}">
        <p14:creationId xmlns:p14="http://schemas.microsoft.com/office/powerpoint/2010/main" val="41298456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reimbursable: there are only 2 meal components here</a:t>
            </a:r>
          </a:p>
          <a:p>
            <a:r>
              <a:rPr lang="en-US" dirty="0" smtClean="0"/>
              <a:t>Note</a:t>
            </a:r>
            <a:r>
              <a:rPr lang="en-US" baseline="0" dirty="0" smtClean="0"/>
              <a:t>: mashed potato is NOT a grain, it’s a starchy vegetable</a:t>
            </a:r>
            <a:endParaRPr lang="en-US" dirty="0"/>
          </a:p>
        </p:txBody>
      </p:sp>
      <p:sp>
        <p:nvSpPr>
          <p:cNvPr id="4" name="Slide Number Placeholder 3"/>
          <p:cNvSpPr>
            <a:spLocks noGrp="1"/>
          </p:cNvSpPr>
          <p:nvPr>
            <p:ph type="sldNum" sz="quarter" idx="10"/>
          </p:nvPr>
        </p:nvSpPr>
        <p:spPr/>
        <p:txBody>
          <a:bodyPr/>
          <a:lstStyle/>
          <a:p>
            <a:fld id="{3ED8D9A4-3B23-4F39-8A98-D6A34FF1B970}" type="slidenum">
              <a:rPr lang="en-US" smtClean="0"/>
              <a:t>28</a:t>
            </a:fld>
            <a:endParaRPr lang="en-US"/>
          </a:p>
        </p:txBody>
      </p:sp>
    </p:spTree>
    <p:extLst>
      <p:ext uri="{BB962C8B-B14F-4D97-AF65-F5344CB8AC3E}">
        <p14:creationId xmlns:p14="http://schemas.microsoft.com/office/powerpoint/2010/main" val="17527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a:t>
            </a:r>
            <a:r>
              <a:rPr lang="en-US" baseline="0" dirty="0" smtClean="0"/>
              <a:t> 4 meal components</a:t>
            </a:r>
          </a:p>
          <a:p>
            <a:r>
              <a:rPr lang="en-US" baseline="0" dirty="0" smtClean="0"/>
              <a:t>½ cup fruit, ¾ cup vegetable</a:t>
            </a:r>
          </a:p>
          <a:p>
            <a:r>
              <a:rPr lang="en-US" baseline="0" dirty="0" smtClean="0"/>
              <a:t>M/MA meets the daily requirement</a:t>
            </a:r>
          </a:p>
          <a:p>
            <a:r>
              <a:rPr lang="en-US" baseline="0" dirty="0" smtClean="0"/>
              <a:t>Milk meets the daily requirement</a:t>
            </a:r>
            <a:endParaRPr lang="en-US" dirty="0"/>
          </a:p>
        </p:txBody>
      </p:sp>
      <p:sp>
        <p:nvSpPr>
          <p:cNvPr id="4" name="Slide Number Placeholder 3"/>
          <p:cNvSpPr>
            <a:spLocks noGrp="1"/>
          </p:cNvSpPr>
          <p:nvPr>
            <p:ph type="sldNum" sz="quarter" idx="10"/>
          </p:nvPr>
        </p:nvSpPr>
        <p:spPr/>
        <p:txBody>
          <a:bodyPr/>
          <a:lstStyle/>
          <a:p>
            <a:fld id="{08C8D9F3-D017-46EF-933B-6B77F6AA0838}" type="slidenum">
              <a:rPr lang="en-US" smtClean="0"/>
              <a:t>29</a:t>
            </a:fld>
            <a:endParaRPr lang="en-US"/>
          </a:p>
        </p:txBody>
      </p:sp>
    </p:spTree>
    <p:extLst>
      <p:ext uri="{BB962C8B-B14F-4D97-AF65-F5344CB8AC3E}">
        <p14:creationId xmlns:p14="http://schemas.microsoft.com/office/powerpoint/2010/main" val="3154957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OVS is optional for K-8</a:t>
            </a:r>
          </a:p>
          <a:p>
            <a:endParaRPr lang="en-US" dirty="0" smtClean="0"/>
          </a:p>
          <a:p>
            <a:r>
              <a:rPr lang="en-US" dirty="0" smtClean="0"/>
              <a:t>OVS is required for grades 9-12 at lunchtime</a:t>
            </a:r>
          </a:p>
          <a:p>
            <a:pPr defTabSz="933237"/>
            <a:r>
              <a:rPr lang="en-US" baseline="0" dirty="0" smtClean="0"/>
              <a:t>-need State agency approved exemption to not do OVS</a:t>
            </a:r>
            <a:endParaRPr lang="en-US" dirty="0" smtClean="0"/>
          </a:p>
          <a:p>
            <a:r>
              <a:rPr lang="en-US" dirty="0" smtClean="0"/>
              <a:t>-optional</a:t>
            </a:r>
            <a:r>
              <a:rPr lang="en-US" baseline="0" dirty="0" smtClean="0"/>
              <a:t> for 9-12 at breakfast</a:t>
            </a:r>
          </a:p>
          <a:p>
            <a:endParaRPr lang="en-US" dirty="0" smtClean="0"/>
          </a:p>
          <a:p>
            <a:r>
              <a:rPr lang="en-US" dirty="0" smtClean="0"/>
              <a:t>OVS is not allowed for Pre-K</a:t>
            </a:r>
          </a:p>
          <a:p>
            <a:endParaRPr lang="en-US" dirty="0" smtClean="0"/>
          </a:p>
          <a:p>
            <a:r>
              <a:rPr lang="en-US" dirty="0" smtClean="0"/>
              <a:t>OVS is</a:t>
            </a:r>
            <a:r>
              <a:rPr lang="en-US" baseline="0" dirty="0" smtClean="0"/>
              <a:t> not required for field trips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ED8D9A4-3B23-4F39-8A98-D6A34FF1B970}" type="slidenum">
              <a:rPr lang="en-US" smtClean="0"/>
              <a:t>3</a:t>
            </a:fld>
            <a:endParaRPr lang="en-US"/>
          </a:p>
        </p:txBody>
      </p:sp>
    </p:spTree>
    <p:extLst>
      <p:ext uri="{BB962C8B-B14F-4D97-AF65-F5344CB8AC3E}">
        <p14:creationId xmlns:p14="http://schemas.microsoft.com/office/powerpoint/2010/main" val="18089833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are the things that we look for during an AR with regards to OVS:</a:t>
            </a:r>
          </a:p>
          <a:p>
            <a:r>
              <a:rPr lang="en-US" baseline="0" dirty="0" smtClean="0"/>
              <a:t>Must offer enough for each student to take the full required amount of each component</a:t>
            </a:r>
          </a:p>
          <a:p>
            <a:r>
              <a:rPr lang="en-US" baseline="0" dirty="0" smtClean="0"/>
              <a:t>We’ll discuss signage on the next slide</a:t>
            </a:r>
          </a:p>
          <a:p>
            <a:r>
              <a:rPr lang="en-US" baseline="0" dirty="0" smtClean="0"/>
              <a:t>Students are selecting enough components/items to make a reimbursable meal</a:t>
            </a:r>
          </a:p>
        </p:txBody>
      </p:sp>
      <p:sp>
        <p:nvSpPr>
          <p:cNvPr id="4" name="Slide Number Placeholder 3"/>
          <p:cNvSpPr>
            <a:spLocks noGrp="1"/>
          </p:cNvSpPr>
          <p:nvPr>
            <p:ph type="sldNum" sz="quarter" idx="10"/>
          </p:nvPr>
        </p:nvSpPr>
        <p:spPr/>
        <p:txBody>
          <a:bodyPr/>
          <a:lstStyle/>
          <a:p>
            <a:fld id="{3ED8D9A4-3B23-4F39-8A98-D6A34FF1B970}" type="slidenum">
              <a:rPr lang="en-US" smtClean="0"/>
              <a:t>30</a:t>
            </a:fld>
            <a:endParaRPr lang="en-US"/>
          </a:p>
        </p:txBody>
      </p:sp>
    </p:spTree>
    <p:extLst>
      <p:ext uri="{BB962C8B-B14F-4D97-AF65-F5344CB8AC3E}">
        <p14:creationId xmlns:p14="http://schemas.microsoft.com/office/powerpoint/2010/main" val="34232249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SFAs must train their meal clerks/servers on OVS requirements so that they can accurately judge quantities, portion sizes and what constitutes a reimbursable meal</a:t>
            </a:r>
          </a:p>
          <a:p>
            <a:endParaRPr lang="en-US" baseline="0" dirty="0" smtClean="0"/>
          </a:p>
          <a:p>
            <a:r>
              <a:rPr lang="en-US" baseline="0" dirty="0" smtClean="0"/>
              <a:t>Remember to document this training to help meet Professional Standards requirements</a:t>
            </a:r>
          </a:p>
        </p:txBody>
      </p:sp>
      <p:sp>
        <p:nvSpPr>
          <p:cNvPr id="4" name="Slide Number Placeholder 3"/>
          <p:cNvSpPr>
            <a:spLocks noGrp="1"/>
          </p:cNvSpPr>
          <p:nvPr>
            <p:ph type="sldNum" sz="quarter" idx="10"/>
          </p:nvPr>
        </p:nvSpPr>
        <p:spPr/>
        <p:txBody>
          <a:bodyPr/>
          <a:lstStyle/>
          <a:p>
            <a:fld id="{3ED8D9A4-3B23-4F39-8A98-D6A34FF1B970}" type="slidenum">
              <a:rPr lang="en-US" smtClean="0"/>
              <a:t>31</a:t>
            </a:fld>
            <a:endParaRPr lang="en-US"/>
          </a:p>
        </p:txBody>
      </p:sp>
    </p:spTree>
    <p:extLst>
      <p:ext uri="{BB962C8B-B14F-4D97-AF65-F5344CB8AC3E}">
        <p14:creationId xmlns:p14="http://schemas.microsoft.com/office/powerpoint/2010/main" val="34232249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Signage must be placed in a location that is visible and</a:t>
            </a:r>
            <a:r>
              <a:rPr lang="en-US" baseline="0" dirty="0" smtClean="0"/>
              <a:t> near or at the beginning of the service line, and must show what constitutes a reimbursable meal</a:t>
            </a:r>
            <a:endParaRPr lang="en-US" dirty="0" smtClean="0"/>
          </a:p>
          <a:p>
            <a:endParaRPr lang="en-US" baseline="0" dirty="0" smtClean="0"/>
          </a:p>
          <a:p>
            <a:r>
              <a:rPr lang="en-US" baseline="0" dirty="0" smtClean="0"/>
              <a:t>The sign on the left was provided by HCNP: illustrates the different meal components, and advises the student to choose from at least three and include ½ cup fruit or vegetable</a:t>
            </a:r>
          </a:p>
          <a:p>
            <a:endParaRPr lang="en-US" baseline="0" dirty="0" smtClean="0"/>
          </a:p>
          <a:p>
            <a:r>
              <a:rPr lang="en-US" baseline="0" dirty="0" smtClean="0"/>
              <a:t>We recently received guidance from USDA: preferable signage would lay out each item that falls into each meal component for that particular day, to make it even clearer for the student to choose a reimbursable meal.</a:t>
            </a:r>
          </a:p>
          <a:p>
            <a:r>
              <a:rPr lang="en-US" baseline="0" dirty="0" smtClean="0"/>
              <a:t>-You can do this by using a dry erase board or laminating a sign and writing/erasing the menu items on it daily</a:t>
            </a:r>
          </a:p>
          <a:p>
            <a:r>
              <a:rPr lang="en-US" baseline="0" dirty="0" smtClean="0"/>
              <a:t>-Or, can type out each daily menu in advance, post it on the corresponding day, and save in a file to re-post when the cycle week comes up again</a:t>
            </a:r>
          </a:p>
          <a:p>
            <a:endParaRPr lang="en-US" baseline="0" dirty="0" smtClean="0"/>
          </a:p>
          <a:p>
            <a:r>
              <a:rPr lang="en-US" baseline="0" dirty="0" smtClean="0"/>
              <a:t>Signage not required for field trips, breakfast in the classrooms, or other venues where signage may be problematic, but other methods should be used to inform students of their choices.</a:t>
            </a:r>
            <a:endParaRPr lang="en-US" dirty="0"/>
          </a:p>
        </p:txBody>
      </p:sp>
      <p:sp>
        <p:nvSpPr>
          <p:cNvPr id="4" name="Slide Number Placeholder 3"/>
          <p:cNvSpPr>
            <a:spLocks noGrp="1"/>
          </p:cNvSpPr>
          <p:nvPr>
            <p:ph type="sldNum" sz="quarter" idx="10"/>
          </p:nvPr>
        </p:nvSpPr>
        <p:spPr/>
        <p:txBody>
          <a:bodyPr/>
          <a:lstStyle/>
          <a:p>
            <a:fld id="{3ED8D9A4-3B23-4F39-8A98-D6A34FF1B970}" type="slidenum">
              <a:rPr lang="en-US" smtClean="0"/>
              <a:t>32</a:t>
            </a:fld>
            <a:endParaRPr lang="en-US"/>
          </a:p>
        </p:txBody>
      </p:sp>
    </p:spTree>
    <p:extLst>
      <p:ext uri="{BB962C8B-B14F-4D97-AF65-F5344CB8AC3E}">
        <p14:creationId xmlns:p14="http://schemas.microsoft.com/office/powerpoint/2010/main" val="24006348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C8D9F3-D017-46EF-933B-6B77F6AA0838}" type="slidenum">
              <a:rPr lang="en-US" smtClean="0"/>
              <a:t>33</a:t>
            </a:fld>
            <a:endParaRPr lang="en-US"/>
          </a:p>
        </p:txBody>
      </p:sp>
    </p:spTree>
    <p:extLst>
      <p:ext uri="{BB962C8B-B14F-4D97-AF65-F5344CB8AC3E}">
        <p14:creationId xmlns:p14="http://schemas.microsoft.com/office/powerpoint/2010/main" val="3675624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review OVS at</a:t>
            </a:r>
            <a:r>
              <a:rPr lang="en-US" baseline="0" dirty="0" smtClean="0"/>
              <a:t> breakfast and lunch separately, but here are some general rules for OVS that apply to both meal services</a:t>
            </a:r>
            <a:endParaRPr lang="en-US" dirty="0" smtClean="0"/>
          </a:p>
          <a:p>
            <a:r>
              <a:rPr lang="en-US" baseline="0" dirty="0" smtClean="0"/>
              <a:t>First, enough food must be prepared to supply full component portions at each meal.  </a:t>
            </a:r>
          </a:p>
          <a:p>
            <a:r>
              <a:rPr lang="en-US" baseline="0" dirty="0" smtClean="0"/>
              <a:t>-This should be supported on your production records, meaning that your production records accurately show that enough food was prepared and served for the number of meals claimed that day</a:t>
            </a:r>
          </a:p>
          <a:p>
            <a:pPr defTabSz="933237">
              <a:defRPr/>
            </a:pPr>
            <a:endParaRPr lang="en-US" dirty="0" smtClean="0"/>
          </a:p>
          <a:p>
            <a:pPr defTabSz="933237">
              <a:defRPr/>
            </a:pPr>
            <a:r>
              <a:rPr lang="en-US" dirty="0" smtClean="0"/>
              <a:t>May prepare less of the least popular items,</a:t>
            </a:r>
            <a:r>
              <a:rPr lang="en-US" baseline="0" dirty="0" smtClean="0"/>
              <a:t> and more of the most popular items</a:t>
            </a:r>
          </a:p>
          <a:p>
            <a:pPr defTabSz="933237">
              <a:defRPr/>
            </a:pPr>
            <a:r>
              <a:rPr lang="en-US" baseline="0" dirty="0" smtClean="0"/>
              <a:t>-This should reduce your food waste, allow for better forecasting, and ultimately lower food costs</a:t>
            </a:r>
          </a:p>
          <a:p>
            <a:pPr defTabSz="933237">
              <a:defRPr/>
            </a:pPr>
            <a:endParaRPr lang="en-US" baseline="0" dirty="0" smtClean="0"/>
          </a:p>
          <a:p>
            <a:pPr defTabSz="933237">
              <a:defRPr/>
            </a:pPr>
            <a:r>
              <a:rPr lang="en-US" baseline="0" dirty="0" smtClean="0"/>
              <a:t>For both breakfast and lunch, at least ½ cup of either fruit or vegetable must be chosen, or a combination of both (i.e. a ¼ cup each)</a:t>
            </a:r>
          </a:p>
          <a:p>
            <a:endParaRPr lang="en-US" dirty="0"/>
          </a:p>
        </p:txBody>
      </p:sp>
      <p:sp>
        <p:nvSpPr>
          <p:cNvPr id="4" name="Slide Number Placeholder 3"/>
          <p:cNvSpPr>
            <a:spLocks noGrp="1"/>
          </p:cNvSpPr>
          <p:nvPr>
            <p:ph type="sldNum" sz="quarter" idx="10"/>
          </p:nvPr>
        </p:nvSpPr>
        <p:spPr/>
        <p:txBody>
          <a:bodyPr/>
          <a:lstStyle/>
          <a:p>
            <a:fld id="{3ED8D9A4-3B23-4F39-8A98-D6A34FF1B970}" type="slidenum">
              <a:rPr lang="en-US" smtClean="0"/>
              <a:t>4</a:t>
            </a:fld>
            <a:endParaRPr lang="en-US"/>
          </a:p>
        </p:txBody>
      </p:sp>
    </p:spTree>
    <p:extLst>
      <p:ext uri="{BB962C8B-B14F-4D97-AF65-F5344CB8AC3E}">
        <p14:creationId xmlns:p14="http://schemas.microsoft.com/office/powerpoint/2010/main" val="835601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Offering</a:t>
            </a:r>
            <a:r>
              <a:rPr lang="en-US" baseline="0" dirty="0" smtClean="0"/>
              <a:t> a variety of choices within a food component/item is not the same as OVS</a:t>
            </a:r>
          </a:p>
          <a:p>
            <a:r>
              <a:rPr lang="en-US" baseline="0" dirty="0" smtClean="0"/>
              <a:t>-For example: if you offer 4 different cereal varieties at breakfast, but instruct the student to pick one, this is NOT OVS</a:t>
            </a:r>
          </a:p>
          <a:p>
            <a:r>
              <a:rPr lang="en-US" baseline="0" dirty="0" smtClean="0"/>
              <a:t>-since the student can only “pick one”, technically only 1 grain item is being offered even though they have a variety to choose from</a:t>
            </a:r>
          </a:p>
          <a:p>
            <a:endParaRPr lang="en-US" baseline="0" dirty="0" smtClean="0"/>
          </a:p>
          <a:p>
            <a:r>
              <a:rPr lang="en-US" baseline="0" dirty="0" smtClean="0"/>
              <a:t>On the other hand, let’s say your SFA offers ½ cup portions of three different fruits (apple, orange, strawberries), and the student is instructed to choose “up to two”</a:t>
            </a:r>
          </a:p>
          <a:p>
            <a:r>
              <a:rPr lang="en-US" baseline="0" dirty="0" smtClean="0"/>
              <a:t>-this is considered OVS, because it provided the student with options within the meal component and showed</a:t>
            </a:r>
          </a:p>
          <a:p>
            <a:endParaRPr lang="en-US" baseline="0" dirty="0" smtClean="0"/>
          </a:p>
          <a:p>
            <a:r>
              <a:rPr lang="en-US" baseline="0" dirty="0" smtClean="0"/>
              <a:t>Offering more than the minimum requirement is at the manager’s discretion (ex: offer four ½ cup servings of fruit, and allow the student to choose 3-4 servings to total more than the minimum requirement for fruit)</a:t>
            </a:r>
          </a:p>
          <a:p>
            <a:r>
              <a:rPr lang="en-US" baseline="0" dirty="0" smtClean="0"/>
              <a:t>-as long as it doesn’t exceed the dietary specs</a:t>
            </a:r>
          </a:p>
          <a:p>
            <a:endParaRPr lang="en-US" dirty="0"/>
          </a:p>
        </p:txBody>
      </p:sp>
      <p:sp>
        <p:nvSpPr>
          <p:cNvPr id="4" name="Slide Number Placeholder 3"/>
          <p:cNvSpPr>
            <a:spLocks noGrp="1"/>
          </p:cNvSpPr>
          <p:nvPr>
            <p:ph type="sldNum" sz="quarter" idx="10"/>
          </p:nvPr>
        </p:nvSpPr>
        <p:spPr/>
        <p:txBody>
          <a:bodyPr/>
          <a:lstStyle/>
          <a:p>
            <a:fld id="{3ED8D9A4-3B23-4F39-8A98-D6A34FF1B970}" type="slidenum">
              <a:rPr lang="en-US" smtClean="0"/>
              <a:t>5</a:t>
            </a:fld>
            <a:endParaRPr lang="en-US"/>
          </a:p>
        </p:txBody>
      </p:sp>
    </p:spTree>
    <p:extLst>
      <p:ext uri="{BB962C8B-B14F-4D97-AF65-F5344CB8AC3E}">
        <p14:creationId xmlns:p14="http://schemas.microsoft.com/office/powerpoint/2010/main" val="3603084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start by reviewing Breakfast</a:t>
            </a:r>
            <a:r>
              <a:rPr lang="en-US" baseline="0" dirty="0" smtClean="0"/>
              <a:t> OVS</a:t>
            </a:r>
            <a:endParaRPr lang="en-US" dirty="0" smtClean="0"/>
          </a:p>
        </p:txBody>
      </p:sp>
      <p:sp>
        <p:nvSpPr>
          <p:cNvPr id="4" name="Slide Number Placeholder 3"/>
          <p:cNvSpPr>
            <a:spLocks noGrp="1"/>
          </p:cNvSpPr>
          <p:nvPr>
            <p:ph type="sldNum" sz="quarter" idx="10"/>
          </p:nvPr>
        </p:nvSpPr>
        <p:spPr/>
        <p:txBody>
          <a:bodyPr/>
          <a:lstStyle/>
          <a:p>
            <a:fld id="{3ED8D9A4-3B23-4F39-8A98-D6A34FF1B970}" type="slidenum">
              <a:rPr lang="en-US" smtClean="0"/>
              <a:t>6</a:t>
            </a:fld>
            <a:endParaRPr lang="en-US"/>
          </a:p>
        </p:txBody>
      </p:sp>
    </p:spTree>
    <p:extLst>
      <p:ext uri="{BB962C8B-B14F-4D97-AF65-F5344CB8AC3E}">
        <p14:creationId xmlns:p14="http://schemas.microsoft.com/office/powerpoint/2010/main" val="2690400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 recall what you’ve already learned about the meal pattern, you know that there are 3 meal components for breakfast.</a:t>
            </a:r>
            <a:endParaRPr lang="en-US" dirty="0" smtClean="0"/>
          </a:p>
          <a:p>
            <a:r>
              <a:rPr lang="en-US" dirty="0" smtClean="0"/>
              <a:t>Again, breakfast</a:t>
            </a:r>
            <a:r>
              <a:rPr lang="en-US" baseline="0" dirty="0" smtClean="0"/>
              <a:t> </a:t>
            </a:r>
            <a:r>
              <a:rPr lang="en-US" dirty="0" smtClean="0"/>
              <a:t>OVS is optional for all grade levels </a:t>
            </a:r>
            <a:r>
              <a:rPr lang="en-US" u="sng" dirty="0" smtClean="0"/>
              <a:t>except</a:t>
            </a:r>
            <a:r>
              <a:rPr lang="en-US" u="none" dirty="0" smtClean="0"/>
              <a:t> Pre-K,</a:t>
            </a:r>
            <a:r>
              <a:rPr lang="en-US" u="none" baseline="0" dirty="0" smtClean="0"/>
              <a:t> where it is not allowed unless co-mingled with older grades.</a:t>
            </a:r>
            <a:endParaRPr lang="en-US" u="none" dirty="0" smtClean="0"/>
          </a:p>
        </p:txBody>
      </p:sp>
      <p:sp>
        <p:nvSpPr>
          <p:cNvPr id="4" name="Slide Number Placeholder 3"/>
          <p:cNvSpPr>
            <a:spLocks noGrp="1"/>
          </p:cNvSpPr>
          <p:nvPr>
            <p:ph type="sldNum" sz="quarter" idx="10"/>
          </p:nvPr>
        </p:nvSpPr>
        <p:spPr/>
        <p:txBody>
          <a:bodyPr/>
          <a:lstStyle/>
          <a:p>
            <a:fld id="{3ED8D9A4-3B23-4F39-8A98-D6A34FF1B970}" type="slidenum">
              <a:rPr lang="en-US" smtClean="0"/>
              <a:t>7</a:t>
            </a:fld>
            <a:endParaRPr lang="en-US"/>
          </a:p>
        </p:txBody>
      </p:sp>
    </p:spTree>
    <p:extLst>
      <p:ext uri="{BB962C8B-B14F-4D97-AF65-F5344CB8AC3E}">
        <p14:creationId xmlns:p14="http://schemas.microsoft.com/office/powerpoint/2010/main" val="65129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rules for Breakfast OVS are (read slide)</a:t>
            </a:r>
          </a:p>
          <a:p>
            <a:r>
              <a:rPr lang="en-US" baseline="0" dirty="0" smtClean="0"/>
              <a:t>Meal pattern rules still apply</a:t>
            </a:r>
          </a:p>
          <a:p>
            <a:r>
              <a:rPr lang="en-US" baseline="0" dirty="0" smtClean="0"/>
              <a:t>-veg can sub for fruit but not within the first 2 cups per week</a:t>
            </a:r>
          </a:p>
          <a:p>
            <a:r>
              <a:rPr lang="en-US" baseline="0" dirty="0" smtClean="0"/>
              <a:t>-M/MA can count towards grains but only after daily minimum grain requirement is met</a:t>
            </a:r>
            <a:endParaRPr lang="en-US" dirty="0"/>
          </a:p>
        </p:txBody>
      </p:sp>
      <p:sp>
        <p:nvSpPr>
          <p:cNvPr id="4" name="Slide Number Placeholder 3"/>
          <p:cNvSpPr>
            <a:spLocks noGrp="1"/>
          </p:cNvSpPr>
          <p:nvPr>
            <p:ph type="sldNum" sz="quarter" idx="10"/>
          </p:nvPr>
        </p:nvSpPr>
        <p:spPr/>
        <p:txBody>
          <a:bodyPr/>
          <a:lstStyle/>
          <a:p>
            <a:fld id="{3ED8D9A4-3B23-4F39-8A98-D6A34FF1B970}" type="slidenum">
              <a:rPr lang="en-US" smtClean="0"/>
              <a:t>8</a:t>
            </a:fld>
            <a:endParaRPr lang="en-US"/>
          </a:p>
        </p:txBody>
      </p:sp>
    </p:spTree>
    <p:extLst>
      <p:ext uri="{BB962C8B-B14F-4D97-AF65-F5344CB8AC3E}">
        <p14:creationId xmlns:p14="http://schemas.microsoft.com/office/powerpoint/2010/main" val="65129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warm</a:t>
            </a:r>
            <a:r>
              <a:rPr lang="en-US" baseline="0" dirty="0" smtClean="0"/>
              <a:t> up to this whole OVS concept by practicing identification of a reimbursable breakfast under OVS (since lunch is a little more detailed)</a:t>
            </a:r>
            <a:endParaRPr lang="en-US" dirty="0"/>
          </a:p>
        </p:txBody>
      </p:sp>
      <p:sp>
        <p:nvSpPr>
          <p:cNvPr id="4" name="Slide Number Placeholder 3"/>
          <p:cNvSpPr>
            <a:spLocks noGrp="1"/>
          </p:cNvSpPr>
          <p:nvPr>
            <p:ph type="sldNum" sz="quarter" idx="10"/>
          </p:nvPr>
        </p:nvSpPr>
        <p:spPr/>
        <p:txBody>
          <a:bodyPr/>
          <a:lstStyle/>
          <a:p>
            <a:fld id="{3ED8D9A4-3B23-4F39-8A98-D6A34FF1B970}" type="slidenum">
              <a:rPr lang="en-US" smtClean="0"/>
              <a:t>9</a:t>
            </a:fld>
            <a:endParaRPr lang="en-US"/>
          </a:p>
        </p:txBody>
      </p:sp>
    </p:spTree>
    <p:extLst>
      <p:ext uri="{BB962C8B-B14F-4D97-AF65-F5344CB8AC3E}">
        <p14:creationId xmlns:p14="http://schemas.microsoft.com/office/powerpoint/2010/main" val="3123258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4400">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normAutofit/>
          </a:bodyPr>
          <a:lstStyle>
            <a:lvl1pPr marL="0" indent="0" algn="r">
              <a:buNone/>
              <a:defRPr sz="200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Narrow" pitchFamily="34" charset="0"/>
              </a:defRPr>
            </a:lvl1pPr>
          </a:lstStyle>
          <a:p>
            <a:fld id="{B61BEF0D-F0BB-DE4B-95CE-6DB70DBA9567}" type="datetimeFigureOut">
              <a:rPr lang="en-US" smtClean="0"/>
              <a:pPr/>
              <a:t>7/5/2018</a:t>
            </a:fld>
            <a:endParaRPr lang="en-US" dirty="0"/>
          </a:p>
        </p:txBody>
      </p:sp>
      <p:sp>
        <p:nvSpPr>
          <p:cNvPr id="5" name="Footer Placeholder 4"/>
          <p:cNvSpPr>
            <a:spLocks noGrp="1"/>
          </p:cNvSpPr>
          <p:nvPr>
            <p:ph type="ftr" sz="quarter" idx="11"/>
          </p:nvPr>
        </p:nvSpPr>
        <p:spPr>
          <a:xfrm>
            <a:off x="1323974" y="6041362"/>
            <a:ext cx="5650971" cy="365125"/>
          </a:xfrm>
        </p:spPr>
        <p:txBody>
          <a:bodyPr/>
          <a:lstStyle>
            <a:lvl1pPr>
              <a:defRPr>
                <a:latin typeface="Arial Narrow"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Arial Narrow" pitchFamily="34" charset="0"/>
              </a:defRPr>
            </a:lvl1pPr>
          </a:lstStyle>
          <a:p>
            <a:fld id="{D57F1E4F-1CFF-5643-939E-217C01CDF565}" type="slidenum">
              <a:rPr lang="en-US" smtClean="0"/>
              <a:pPr/>
              <a:t>‹#›</a:t>
            </a:fld>
            <a:endParaRPr lang="en-US"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2876" y="5742354"/>
            <a:ext cx="1030340" cy="958216"/>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1625" y="762000"/>
            <a:ext cx="7768168" cy="3022600"/>
          </a:xfrm>
        </p:spPr>
        <p:txBody>
          <a:bodyPr anchor="ctr">
            <a:normAutofit/>
          </a:bodyPr>
          <a:lstStyle>
            <a:lvl1pPr algn="l">
              <a:defRPr sz="4400" b="0" cap="none">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575689" y="3784600"/>
            <a:ext cx="7224524" cy="381000"/>
          </a:xfrm>
        </p:spPr>
        <p:txBody>
          <a:bodyPr anchor="ctr">
            <a:noAutofit/>
          </a:bodyPr>
          <a:lstStyle>
            <a:lvl1pPr marL="0" indent="0">
              <a:buFontTx/>
              <a:buNone/>
              <a:defRPr sz="1600">
                <a:solidFill>
                  <a:schemeClr val="tx1"/>
                </a:solidFill>
                <a:latin typeface="Arial" pitchFamily="34" charset="0"/>
                <a:cs typeface="Arial"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B61BEF0D-F0BB-DE4B-95CE-6DB70DBA9567}" type="datetimeFigureOut">
              <a:rPr lang="en-US" smtClean="0"/>
              <a:pPr/>
              <a:t>7/5/2018</a:t>
            </a:fld>
            <a:endParaRPr lang="en-US" dirty="0"/>
          </a:p>
        </p:txBody>
      </p:sp>
      <p:sp>
        <p:nvSpPr>
          <p:cNvPr id="5" name="Footer Placeholder 4"/>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D57F1E4F-1CFF-5643-939E-217C01CDF565}" type="slidenum">
              <a:rPr lang="en-US" smtClean="0"/>
              <a:pPr/>
              <a:t>‹#›</a:t>
            </a:fld>
            <a:endParaRPr lang="en-US" dirty="0"/>
          </a:p>
        </p:txBody>
      </p:sp>
      <p:sp>
        <p:nvSpPr>
          <p:cNvPr id="20" name="TextBox 19"/>
          <p:cNvSpPr txBox="1"/>
          <p:nvPr/>
        </p:nvSpPr>
        <p:spPr>
          <a:xfrm>
            <a:off x="1180045" y="9427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tx1"/>
                </a:solidFill>
                <a:effectLst/>
                <a:latin typeface="Arial" pitchFamily="34" charset="0"/>
                <a:cs typeface="Arial" pitchFamily="34" charset="0"/>
              </a:rPr>
              <a:t>“</a:t>
            </a:r>
          </a:p>
        </p:txBody>
      </p:sp>
      <p:sp>
        <p:nvSpPr>
          <p:cNvPr id="22" name="TextBox 21"/>
          <p:cNvSpPr txBox="1"/>
          <p:nvPr/>
        </p:nvSpPr>
        <p:spPr>
          <a:xfrm>
            <a:off x="9226386" y="30389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tx1"/>
                </a:solidFill>
                <a:latin typeface="Arial" pitchFamily="34" charset="0"/>
                <a:cs typeface="Arial" pitchFamily="34" charset="0"/>
              </a:rPr>
              <a:t>”</a:t>
            </a:r>
            <a:endParaRPr lang="en-US" dirty="0">
              <a:solidFill>
                <a:schemeClr val="tx1"/>
              </a:solidFill>
              <a:latin typeface="Arial" pitchFamily="34" charset="0"/>
              <a:cs typeface="Arial" pitchFamily="34" charset="0"/>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351" y="122604"/>
            <a:ext cx="1030340" cy="958216"/>
          </a:xfrm>
          <a:prstGeom prst="rect">
            <a:avLst/>
          </a:prstGeom>
        </p:spPr>
      </p:pic>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266825" y="609600"/>
            <a:ext cx="8007178" cy="3403600"/>
          </a:xfrm>
        </p:spPr>
        <p:txBody>
          <a:bodyPr anchor="ctr">
            <a:normAutofit/>
          </a:bodyPr>
          <a:lstStyle>
            <a:lvl1pPr algn="l">
              <a:defRPr sz="4400" b="0" cap="none">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B61BEF0D-F0BB-DE4B-95CE-6DB70DBA9567}" type="datetimeFigureOut">
              <a:rPr lang="en-US" smtClean="0"/>
              <a:pPr/>
              <a:t>7/5/2018</a:t>
            </a:fld>
            <a:endParaRPr lang="en-US" dirty="0"/>
          </a:p>
        </p:txBody>
      </p:sp>
      <p:sp>
        <p:nvSpPr>
          <p:cNvPr id="5" name="Footer Placeholder 4"/>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D57F1E4F-1CFF-5643-939E-217C01CDF565}"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351" y="122604"/>
            <a:ext cx="1030340" cy="958216"/>
          </a:xfrm>
          <a:prstGeom prst="rect">
            <a:avLst/>
          </a:prstGeom>
        </p:spPr>
      </p:pic>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B61BEF0D-F0BB-DE4B-95CE-6DB70DBA9567}" type="datetimeFigureOut">
              <a:rPr lang="en-US" smtClean="0"/>
              <a:pPr/>
              <a:t>7/5/2018</a:t>
            </a:fld>
            <a:endParaRPr lang="en-US" dirty="0"/>
          </a:p>
        </p:txBody>
      </p:sp>
      <p:sp>
        <p:nvSpPr>
          <p:cNvPr id="5" name="Footer Placeholder 4"/>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D57F1E4F-1CFF-5643-939E-217C01CDF565}"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351" y="122604"/>
            <a:ext cx="1030340" cy="958216"/>
          </a:xfrm>
          <a:prstGeom prst="rect">
            <a:avLst/>
          </a:prstGeom>
        </p:spPr>
      </p:pic>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608670" y="723900"/>
            <a:ext cx="7759697" cy="3022600"/>
          </a:xfrm>
        </p:spPr>
        <p:txBody>
          <a:bodyPr anchor="ctr">
            <a:normAutofit/>
          </a:bodyPr>
          <a:lstStyle>
            <a:lvl1pPr algn="l">
              <a:defRPr sz="4400" b="0" cap="none">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solidFill>
                <a:latin typeface="Arial" pitchFamily="34" charset="0"/>
                <a:cs typeface="Arial"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B61BEF0D-F0BB-DE4B-95CE-6DB70DBA9567}" type="datetimeFigureOut">
              <a:rPr lang="en-US" smtClean="0"/>
              <a:pPr/>
              <a:t>7/5/2018</a:t>
            </a:fld>
            <a:endParaRPr lang="en-US" dirty="0"/>
          </a:p>
        </p:txBody>
      </p:sp>
      <p:sp>
        <p:nvSpPr>
          <p:cNvPr id="5" name="Footer Placeholder 4"/>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D57F1E4F-1CFF-5643-939E-217C01CDF565}" type="slidenum">
              <a:rPr lang="en-US" smtClean="0"/>
              <a:pPr/>
              <a:t>‹#›</a:t>
            </a:fld>
            <a:endParaRPr lang="en-US" dirty="0"/>
          </a:p>
        </p:txBody>
      </p:sp>
      <p:sp>
        <p:nvSpPr>
          <p:cNvPr id="24" name="TextBox 23"/>
          <p:cNvSpPr txBox="1"/>
          <p:nvPr/>
        </p:nvSpPr>
        <p:spPr>
          <a:xfrm>
            <a:off x="1218145" y="9046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tx1"/>
                </a:solidFill>
                <a:effectLst/>
                <a:latin typeface="Arial" pitchFamily="34" charset="0"/>
                <a:cs typeface="Arial" pitchFamily="34" charset="0"/>
              </a:rPr>
              <a:t>“</a:t>
            </a:r>
          </a:p>
        </p:txBody>
      </p:sp>
      <p:sp>
        <p:nvSpPr>
          <p:cNvPr id="25" name="TextBox 24"/>
          <p:cNvSpPr txBox="1"/>
          <p:nvPr/>
        </p:nvSpPr>
        <p:spPr>
          <a:xfrm>
            <a:off x="9235911" y="30008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tx1"/>
                </a:solidFill>
                <a:effectLst/>
                <a:latin typeface="Arial" pitchFamily="34" charset="0"/>
                <a:cs typeface="Arial" pitchFamily="34" charset="0"/>
              </a:rPr>
              <a:t>”</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351" y="122604"/>
            <a:ext cx="1030340" cy="958216"/>
          </a:xfrm>
          <a:prstGeom prst="rect">
            <a:avLst/>
          </a:prstGeom>
        </p:spPr>
      </p:pic>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47775" y="609600"/>
            <a:ext cx="8026227" cy="3022600"/>
          </a:xfrm>
        </p:spPr>
        <p:txBody>
          <a:bodyPr anchor="ctr">
            <a:normAutofit/>
          </a:bodyPr>
          <a:lstStyle>
            <a:lvl1pPr algn="l">
              <a:defRPr sz="4400" b="0" cap="none">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solidFill>
                <a:latin typeface="Arial" pitchFamily="34" charset="0"/>
                <a:cs typeface="Arial"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B61BEF0D-F0BB-DE4B-95CE-6DB70DBA9567}" type="datetimeFigureOut">
              <a:rPr lang="en-US" smtClean="0"/>
              <a:pPr/>
              <a:t>7/5/2018</a:t>
            </a:fld>
            <a:endParaRPr lang="en-US" dirty="0"/>
          </a:p>
        </p:txBody>
      </p:sp>
      <p:sp>
        <p:nvSpPr>
          <p:cNvPr id="5" name="Footer Placeholder 4"/>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D57F1E4F-1CFF-5643-939E-217C01CDF565}"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351" y="122604"/>
            <a:ext cx="1030340" cy="958216"/>
          </a:xfrm>
          <a:prstGeom prst="rect">
            <a:avLst/>
          </a:prstGeom>
        </p:spPr>
      </p:pic>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47775" y="609600"/>
            <a:ext cx="8026226" cy="1320800"/>
          </a:xfrm>
        </p:spPr>
        <p:txBody>
          <a:bodyPr>
            <a:normAutofit/>
          </a:bodyPr>
          <a:lstStyle>
            <a:lvl1pPr>
              <a:defRPr sz="3200">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55C6B4A9-1611-4792-9094-5F34BCA07E0B}" type="datetimeFigureOut">
              <a:rPr lang="en-US" smtClean="0"/>
              <a:pPr/>
              <a:t>7/5/2018</a:t>
            </a:fld>
            <a:endParaRPr lang="en-US" dirty="0"/>
          </a:p>
        </p:txBody>
      </p:sp>
      <p:sp>
        <p:nvSpPr>
          <p:cNvPr id="5" name="Footer Placeholder 4"/>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89333C77-0158-454C-844F-B7AB9BD7DAD4}"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351" y="122604"/>
            <a:ext cx="1030340" cy="958216"/>
          </a:xfrm>
          <a:prstGeom prst="rect">
            <a:avLst/>
          </a:prstGeom>
        </p:spPr>
      </p:pic>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normAutofit/>
          </a:bodyPr>
          <a:lstStyle>
            <a:lvl1pPr>
              <a:defRPr sz="3200">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57299" y="609600"/>
            <a:ext cx="6480185" cy="5251450"/>
          </a:xfrm>
        </p:spPr>
        <p:txBody>
          <a:bodyPr vert="eaVert"/>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B61BEF0D-F0BB-DE4B-95CE-6DB70DBA9567}" type="datetimeFigureOut">
              <a:rPr lang="en-US" smtClean="0"/>
              <a:pPr/>
              <a:t>7/5/2018</a:t>
            </a:fld>
            <a:endParaRPr lang="en-US" dirty="0"/>
          </a:p>
        </p:txBody>
      </p:sp>
      <p:sp>
        <p:nvSpPr>
          <p:cNvPr id="5" name="Footer Placeholder 4"/>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D57F1E4F-1CFF-5643-939E-217C01CDF565}"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351" y="122604"/>
            <a:ext cx="1030340" cy="958216"/>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609600"/>
            <a:ext cx="7978602" cy="1320800"/>
          </a:xfrm>
        </p:spPr>
        <p:txBody>
          <a:bodyPr>
            <a:normAutofit/>
          </a:bodyPr>
          <a:lstStyle>
            <a:lvl1pPr>
              <a:defRPr sz="3200">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1800">
                <a:solidFill>
                  <a:schemeClr val="tx1"/>
                </a:solidFill>
                <a:latin typeface="Arial" pitchFamily="34" charset="0"/>
                <a:cs typeface="Arial" pitchFamily="34" charset="0"/>
              </a:defRPr>
            </a:lvl1pPr>
            <a:lvl2pPr>
              <a:defRPr sz="1600">
                <a:solidFill>
                  <a:schemeClr val="tx1"/>
                </a:solidFill>
                <a:latin typeface="Arial" pitchFamily="34" charset="0"/>
                <a:cs typeface="Arial" pitchFamily="34" charset="0"/>
              </a:defRPr>
            </a:lvl2pPr>
            <a:lvl3pPr>
              <a:defRPr sz="1400">
                <a:solidFill>
                  <a:schemeClr val="tx1"/>
                </a:solidFill>
                <a:latin typeface="Arial" pitchFamily="34" charset="0"/>
                <a:cs typeface="Arial" pitchFamily="34" charset="0"/>
              </a:defRPr>
            </a:lvl3pPr>
            <a:lvl4pPr>
              <a:defRPr sz="1200">
                <a:solidFill>
                  <a:schemeClr val="tx1"/>
                </a:solidFill>
                <a:latin typeface="Arial" pitchFamily="34" charset="0"/>
                <a:cs typeface="Arial" pitchFamily="34" charset="0"/>
              </a:defRPr>
            </a:lvl4pPr>
            <a:lvl5pPr>
              <a:defRPr sz="1200">
                <a:solidFill>
                  <a:schemeClr val="tx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atin typeface="Arial Narrow" pitchFamily="34" charset="0"/>
              </a:defRPr>
            </a:lvl1pPr>
          </a:lstStyle>
          <a:p>
            <a:fld id="{B61BEF0D-F0BB-DE4B-95CE-6DB70DBA9567}" type="datetimeFigureOut">
              <a:rPr lang="en-US" smtClean="0"/>
              <a:pPr/>
              <a:t>7/5/2018</a:t>
            </a:fld>
            <a:endParaRPr lang="en-US" dirty="0"/>
          </a:p>
        </p:txBody>
      </p:sp>
      <p:sp>
        <p:nvSpPr>
          <p:cNvPr id="5" name="Footer Placeholder 4"/>
          <p:cNvSpPr>
            <a:spLocks noGrp="1"/>
          </p:cNvSpPr>
          <p:nvPr>
            <p:ph type="ftr" sz="quarter" idx="11"/>
          </p:nvPr>
        </p:nvSpPr>
        <p:spPr/>
        <p:txBody>
          <a:bodyPr/>
          <a:lstStyle>
            <a:lvl1pPr>
              <a:defRPr>
                <a:latin typeface="Arial Narrow"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Arial Narrow" pitchFamily="34" charset="0"/>
              </a:defRPr>
            </a:lvl1pPr>
          </a:lstStyle>
          <a:p>
            <a:fld id="{D57F1E4F-1CFF-5643-939E-217C01CDF565}"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351" y="122604"/>
            <a:ext cx="1030340" cy="958216"/>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normAutofit/>
          </a:bodyPr>
          <a:lstStyle>
            <a:lvl1pPr algn="l">
              <a:defRPr sz="4400" b="0" cap="none">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Narrow" pitchFamily="34" charset="0"/>
              </a:defRPr>
            </a:lvl1pPr>
          </a:lstStyle>
          <a:p>
            <a:fld id="{B61BEF0D-F0BB-DE4B-95CE-6DB70DBA9567}" type="datetimeFigureOut">
              <a:rPr lang="en-US" smtClean="0"/>
              <a:pPr/>
              <a:t>7/5/2018</a:t>
            </a:fld>
            <a:endParaRPr lang="en-US" dirty="0"/>
          </a:p>
        </p:txBody>
      </p:sp>
      <p:sp>
        <p:nvSpPr>
          <p:cNvPr id="5" name="Footer Placeholder 4"/>
          <p:cNvSpPr>
            <a:spLocks noGrp="1"/>
          </p:cNvSpPr>
          <p:nvPr>
            <p:ph type="ftr" sz="quarter" idx="11"/>
          </p:nvPr>
        </p:nvSpPr>
        <p:spPr/>
        <p:txBody>
          <a:bodyPr/>
          <a:lstStyle>
            <a:lvl1pPr>
              <a:defRPr>
                <a:latin typeface="Arial Narrow"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Arial Narrow" pitchFamily="34" charset="0"/>
              </a:defRPr>
            </a:lvl1pPr>
          </a:lstStyle>
          <a:p>
            <a:fld id="{D57F1E4F-1CFF-5643-939E-217C01CDF565}"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351" y="122604"/>
            <a:ext cx="1030340" cy="958216"/>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38250" y="609600"/>
            <a:ext cx="8035752" cy="1320800"/>
          </a:xfrm>
        </p:spPr>
        <p:txBody>
          <a:bodyPr>
            <a:normAutofit/>
          </a:bodyPr>
          <a:lstStyle>
            <a:lvl1pPr>
              <a:defRPr sz="3200">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a:defRPr>
                <a:latin typeface="Arial Narrow" pitchFamily="34" charset="0"/>
              </a:defRPr>
            </a:lvl1pPr>
          </a:lstStyle>
          <a:p>
            <a:fld id="{EB712588-04B1-427B-82EE-E8DB90309F08}" type="datetimeFigureOut">
              <a:rPr lang="en-US" smtClean="0"/>
              <a:pPr/>
              <a:t>7/5/2018</a:t>
            </a:fld>
            <a:endParaRPr lang="en-US" dirty="0"/>
          </a:p>
        </p:txBody>
      </p:sp>
      <p:sp>
        <p:nvSpPr>
          <p:cNvPr id="6" name="Footer Placeholder 5"/>
          <p:cNvSpPr>
            <a:spLocks noGrp="1"/>
          </p:cNvSpPr>
          <p:nvPr>
            <p:ph type="ftr" sz="quarter" idx="11"/>
          </p:nvPr>
        </p:nvSpPr>
        <p:spPr/>
        <p:txBody>
          <a:bodyPr/>
          <a:lstStyle>
            <a:lvl1pPr>
              <a:defRPr>
                <a:latin typeface="Arial Narrow"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Arial Narrow" pitchFamily="34" charset="0"/>
              </a:defRPr>
            </a:lvl1pPr>
          </a:lstStyle>
          <a:p>
            <a:fld id="{6FF9F0C5-380F-41C2-899A-BAC0F0927E16}"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351" y="122604"/>
            <a:ext cx="1030340" cy="958216"/>
          </a:xfrm>
          <a:prstGeom prst="rect">
            <a:avLst/>
          </a:prstGeom>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47774" y="609600"/>
            <a:ext cx="8026227" cy="1320800"/>
          </a:xfrm>
        </p:spPr>
        <p:txBody>
          <a:bodyPr>
            <a:normAutofit/>
          </a:bodyPr>
          <a:lstStyle>
            <a:lvl1pPr>
              <a:defRPr sz="3200">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000" b="0">
                <a:solidFill>
                  <a:schemeClr val="tx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000" b="0">
                <a:solidFill>
                  <a:schemeClr val="tx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B61BEF0D-F0BB-DE4B-95CE-6DB70DBA9567}" type="datetimeFigureOut">
              <a:rPr lang="en-US" smtClean="0"/>
              <a:pPr/>
              <a:t>7/5/2018</a:t>
            </a:fld>
            <a:endParaRPr lang="en-US" dirty="0"/>
          </a:p>
        </p:txBody>
      </p:sp>
      <p:sp>
        <p:nvSpPr>
          <p:cNvPr id="8" name="Footer Placeholder 7"/>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D57F1E4F-1CFF-5643-939E-217C01CDF565}"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351" y="122604"/>
            <a:ext cx="1030340" cy="958216"/>
          </a:xfrm>
          <a:prstGeom prst="rect">
            <a:avLst/>
          </a:prstGeom>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47774" y="609600"/>
            <a:ext cx="8026227" cy="1320800"/>
          </a:xfrm>
        </p:spPr>
        <p:txBody>
          <a:bodyPr>
            <a:normAutofit/>
          </a:bodyPr>
          <a:lstStyle>
            <a:lvl1pPr>
              <a:defRPr sz="3200">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Narrow" pitchFamily="34" charset="0"/>
              </a:defRPr>
            </a:lvl1pPr>
          </a:lstStyle>
          <a:p>
            <a:fld id="{B61BEF0D-F0BB-DE4B-95CE-6DB70DBA9567}" type="datetimeFigureOut">
              <a:rPr lang="en-US" smtClean="0"/>
              <a:pPr/>
              <a:t>7/5/2018</a:t>
            </a:fld>
            <a:endParaRPr lang="en-US" dirty="0"/>
          </a:p>
        </p:txBody>
      </p:sp>
      <p:sp>
        <p:nvSpPr>
          <p:cNvPr id="4" name="Footer Placeholder 3"/>
          <p:cNvSpPr>
            <a:spLocks noGrp="1"/>
          </p:cNvSpPr>
          <p:nvPr>
            <p:ph type="ftr" sz="quarter" idx="11"/>
          </p:nvPr>
        </p:nvSpPr>
        <p:spPr/>
        <p:txBody>
          <a:bodyPr/>
          <a:lstStyle>
            <a:lvl1pPr>
              <a:defRPr>
                <a:latin typeface="Arial Narrow"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Arial Narrow" pitchFamily="34" charset="0"/>
              </a:defRPr>
            </a:lvl1pPr>
          </a:lstStyle>
          <a:p>
            <a:fld id="{D57F1E4F-1CFF-5643-939E-217C01CDF565}" type="slidenum">
              <a:rPr lang="en-US" smtClean="0"/>
              <a:pPr/>
              <a:t>‹#›</a:t>
            </a:fld>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351" y="122604"/>
            <a:ext cx="1030340" cy="958216"/>
          </a:xfrm>
          <a:prstGeom prst="rect">
            <a:avLst/>
          </a:prstGeom>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Narrow" pitchFamily="34" charset="0"/>
              </a:defRPr>
            </a:lvl1pPr>
          </a:lstStyle>
          <a:p>
            <a:fld id="{B61BEF0D-F0BB-DE4B-95CE-6DB70DBA9567}" type="datetimeFigureOut">
              <a:rPr lang="en-US" smtClean="0"/>
              <a:pPr/>
              <a:t>7/5/2018</a:t>
            </a:fld>
            <a:endParaRPr lang="en-US" dirty="0"/>
          </a:p>
        </p:txBody>
      </p:sp>
      <p:sp>
        <p:nvSpPr>
          <p:cNvPr id="3" name="Footer Placeholder 2"/>
          <p:cNvSpPr>
            <a:spLocks noGrp="1"/>
          </p:cNvSpPr>
          <p:nvPr>
            <p:ph type="ftr" sz="quarter" idx="11"/>
          </p:nvPr>
        </p:nvSpPr>
        <p:spPr/>
        <p:txBody>
          <a:bodyPr/>
          <a:lstStyle>
            <a:lvl1pPr>
              <a:defRPr>
                <a:latin typeface="Arial Narrow"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a:latin typeface="Arial Narrow" pitchFamily="34" charset="0"/>
              </a:defRPr>
            </a:lvl1pPr>
          </a:lstStyle>
          <a:p>
            <a:fld id="{D57F1E4F-1CFF-5643-939E-217C01CDF565}" type="slidenum">
              <a:rPr lang="en-US" smtClean="0"/>
              <a:pPr/>
              <a:t>‹#›</a:t>
            </a:fld>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351" y="122604"/>
            <a:ext cx="1030340" cy="958216"/>
          </a:xfrm>
          <a:prstGeom prst="rect">
            <a:avLst/>
          </a:prstGeom>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solidFill>
                  <a:schemeClr val="tx1"/>
                </a:solidFill>
                <a:latin typeface="Arial" pitchFamily="34" charset="0"/>
                <a:cs typeface="Arial" pitchFamily="34" charset="0"/>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42A54C80-263E-416B-A8E0-580EDEADCBDC}" type="datetimeFigureOut">
              <a:rPr lang="en-US" smtClean="0"/>
              <a:pPr/>
              <a:t>7/5/2018</a:t>
            </a:fld>
            <a:endParaRPr lang="en-US" dirty="0"/>
          </a:p>
        </p:txBody>
      </p:sp>
      <p:sp>
        <p:nvSpPr>
          <p:cNvPr id="6" name="Footer Placeholder 5"/>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519954A3-9DFD-4C44-94BA-B95130A3BA1C}"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351" y="122604"/>
            <a:ext cx="1030340" cy="958216"/>
          </a:xfrm>
          <a:prstGeom prst="rect">
            <a:avLst/>
          </a:prstGeom>
        </p:spPr>
      </p:pic>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57300" y="609600"/>
            <a:ext cx="8016702" cy="3845718"/>
          </a:xfrm>
        </p:spPr>
        <p:txBody>
          <a:bodyPr anchor="t">
            <a:normAutofit/>
          </a:bodyPr>
          <a:lstStyle>
            <a:lvl1pPr marL="0" indent="0" algn="ctr">
              <a:buNone/>
              <a:defRPr sz="1600">
                <a:solidFill>
                  <a:schemeClr val="tx1"/>
                </a:solidFill>
                <a:latin typeface="Arial" pitchFamily="34" charset="0"/>
                <a:cs typeface="Arial"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B61BEF0D-F0BB-DE4B-95CE-6DB70DBA9567}" type="datetimeFigureOut">
              <a:rPr lang="en-US" smtClean="0"/>
              <a:pPr/>
              <a:t>7/5/2018</a:t>
            </a:fld>
            <a:endParaRPr lang="en-US" dirty="0"/>
          </a:p>
        </p:txBody>
      </p:sp>
      <p:sp>
        <p:nvSpPr>
          <p:cNvPr id="6" name="Footer Placeholder 5"/>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D57F1E4F-1CFF-5643-939E-217C01CDF565}"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351" y="122604"/>
            <a:ext cx="1030340" cy="958216"/>
          </a:xfrm>
          <a:prstGeom prst="rect">
            <a:avLst/>
          </a:prstGeom>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7/5/2018</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1" r:id="rId10"/>
    <p:sldLayoutId id="2147483660"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7.gif"/><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7.gif"/><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17.gif"/><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21.jpeg"/><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17.gif"/><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4.gif"/><Relationship Id="rId5" Type="http://schemas.openxmlformats.org/officeDocument/2006/relationships/image" Target="../media/image17.gif"/><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Image result for food choices clipart"/>
          <p:cNvPicPr>
            <a:picLocks noChangeAspect="1" noChangeArrowheads="1"/>
          </p:cNvPicPr>
          <p:nvPr/>
        </p:nvPicPr>
        <p:blipFill rotWithShape="1">
          <a:blip r:embed="rId3">
            <a:extLst>
              <a:ext uri="{28A0092B-C50C-407E-A947-70E740481C1C}">
                <a14:useLocalDpi xmlns:a14="http://schemas.microsoft.com/office/drawing/2010/main" val="0"/>
              </a:ext>
            </a:extLst>
          </a:blip>
          <a:srcRect b="7800"/>
          <a:stretch/>
        </p:blipFill>
        <p:spPr bwMode="auto">
          <a:xfrm>
            <a:off x="5946777" y="1272377"/>
            <a:ext cx="4178298" cy="41092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p:txBody>
          <a:bodyPr/>
          <a:lstStyle/>
          <a:p>
            <a:pPr algn="l"/>
            <a:r>
              <a:rPr lang="en-US" sz="4800" b="1" dirty="0" smtClean="0"/>
              <a:t>Offer vs Serve</a:t>
            </a:r>
            <a:br>
              <a:rPr lang="en-US" sz="4800" b="1" dirty="0" smtClean="0"/>
            </a:br>
            <a:r>
              <a:rPr lang="en-US" sz="4800" b="1" dirty="0" smtClean="0"/>
              <a:t>(OVS)</a:t>
            </a:r>
            <a:endParaRPr lang="en-US" sz="4800" b="1" dirty="0"/>
          </a:p>
        </p:txBody>
      </p:sp>
    </p:spTree>
    <p:extLst>
      <p:ext uri="{BB962C8B-B14F-4D97-AF65-F5344CB8AC3E}">
        <p14:creationId xmlns:p14="http://schemas.microsoft.com/office/powerpoint/2010/main" val="6836022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t>K-12 OVS Breakfast #1</a:t>
            </a:r>
            <a:endParaRPr lang="en-US" sz="4000" b="1" dirty="0"/>
          </a:p>
        </p:txBody>
      </p:sp>
      <p:pic>
        <p:nvPicPr>
          <p:cNvPr id="5" name="Picture 2" descr="P:\Graphics\Pictures\ANC 2013\Lunch Speed - Recognizing a Reimbursable Meal\iStock_000021376796Mediu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62" t="6667" r="-6662" b="-6667"/>
          <a:stretch/>
        </p:blipFill>
        <p:spPr bwMode="auto">
          <a:xfrm>
            <a:off x="781050" y="1878272"/>
            <a:ext cx="2590800" cy="20275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rtakara\AppData\Local\Microsoft\Windows\Temporary Internet Files\Content.IE5\OB3P9Z0V\Scrambled-Eggs[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7465" y="2024299"/>
            <a:ext cx="2426667" cy="1365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tstretch\AppData\Local\Microsoft\Windows\Temporary Internet Files\Content.Outlook\EYE61X5K\fat-free-milk.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34274" y="1736191"/>
            <a:ext cx="1314450" cy="19412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04875" y="3905855"/>
            <a:ext cx="2343150" cy="707886"/>
          </a:xfrm>
          <a:prstGeom prst="rect">
            <a:avLst/>
          </a:prstGeom>
          <a:noFill/>
        </p:spPr>
        <p:txBody>
          <a:bodyPr wrap="square" rtlCol="0">
            <a:spAutoFit/>
          </a:bodyPr>
          <a:lstStyle/>
          <a:p>
            <a:pPr algn="ctr"/>
            <a:r>
              <a:rPr lang="en-US" sz="2000" b="1" dirty="0" smtClean="0"/>
              <a:t>Brown Rice</a:t>
            </a:r>
          </a:p>
          <a:p>
            <a:pPr algn="ctr"/>
            <a:r>
              <a:rPr lang="en-US" sz="2000" dirty="0" smtClean="0"/>
              <a:t>1 </a:t>
            </a:r>
            <a:r>
              <a:rPr lang="en-US" sz="2000" dirty="0" err="1" smtClean="0"/>
              <a:t>oz</a:t>
            </a:r>
            <a:r>
              <a:rPr lang="en-US" sz="2000" dirty="0" smtClean="0"/>
              <a:t> </a:t>
            </a:r>
            <a:r>
              <a:rPr lang="en-US" sz="2000" dirty="0" err="1" smtClean="0"/>
              <a:t>eq</a:t>
            </a:r>
            <a:r>
              <a:rPr lang="en-US" sz="2000" dirty="0" smtClean="0"/>
              <a:t> Grain</a:t>
            </a:r>
            <a:endParaRPr lang="en-US" sz="2000" dirty="0"/>
          </a:p>
        </p:txBody>
      </p:sp>
      <p:sp>
        <p:nvSpPr>
          <p:cNvPr id="9" name="TextBox 8"/>
          <p:cNvSpPr txBox="1"/>
          <p:nvPr/>
        </p:nvSpPr>
        <p:spPr>
          <a:xfrm>
            <a:off x="3997464" y="3905855"/>
            <a:ext cx="2426667" cy="707886"/>
          </a:xfrm>
          <a:prstGeom prst="rect">
            <a:avLst/>
          </a:prstGeom>
          <a:noFill/>
        </p:spPr>
        <p:txBody>
          <a:bodyPr wrap="square" rtlCol="0">
            <a:spAutoFit/>
          </a:bodyPr>
          <a:lstStyle/>
          <a:p>
            <a:pPr algn="ctr"/>
            <a:r>
              <a:rPr lang="en-US" sz="2000" b="1" dirty="0" smtClean="0"/>
              <a:t>Scrambled Egg</a:t>
            </a:r>
          </a:p>
          <a:p>
            <a:pPr algn="ctr"/>
            <a:r>
              <a:rPr lang="en-US" sz="2000" dirty="0" smtClean="0"/>
              <a:t>2 </a:t>
            </a:r>
            <a:r>
              <a:rPr lang="en-US" sz="2000" dirty="0" err="1" smtClean="0"/>
              <a:t>oz</a:t>
            </a:r>
            <a:r>
              <a:rPr lang="en-US" sz="2000" dirty="0" smtClean="0"/>
              <a:t> </a:t>
            </a:r>
            <a:r>
              <a:rPr lang="en-US" sz="2000" dirty="0" err="1" smtClean="0"/>
              <a:t>eq</a:t>
            </a:r>
            <a:r>
              <a:rPr lang="en-US" sz="2000" dirty="0" smtClean="0"/>
              <a:t> M/MA</a:t>
            </a:r>
            <a:endParaRPr lang="en-US" sz="2000" dirty="0"/>
          </a:p>
        </p:txBody>
      </p:sp>
      <p:sp>
        <p:nvSpPr>
          <p:cNvPr id="10" name="TextBox 9"/>
          <p:cNvSpPr txBox="1"/>
          <p:nvPr/>
        </p:nvSpPr>
        <p:spPr>
          <a:xfrm>
            <a:off x="6978165" y="3905855"/>
            <a:ext cx="2426667" cy="707886"/>
          </a:xfrm>
          <a:prstGeom prst="rect">
            <a:avLst/>
          </a:prstGeom>
          <a:noFill/>
        </p:spPr>
        <p:txBody>
          <a:bodyPr wrap="square" rtlCol="0">
            <a:spAutoFit/>
          </a:bodyPr>
          <a:lstStyle/>
          <a:p>
            <a:pPr algn="ctr"/>
            <a:r>
              <a:rPr lang="en-US" sz="2000" b="1" dirty="0" smtClean="0"/>
              <a:t>Milk</a:t>
            </a:r>
          </a:p>
          <a:p>
            <a:pPr algn="ctr"/>
            <a:r>
              <a:rPr lang="en-US" sz="2000" dirty="0" smtClean="0"/>
              <a:t>1 cup Milk</a:t>
            </a:r>
            <a:endParaRPr lang="en-US" sz="2000" dirty="0"/>
          </a:p>
        </p:txBody>
      </p:sp>
      <p:sp>
        <p:nvSpPr>
          <p:cNvPr id="8" name="TextBox 7"/>
          <p:cNvSpPr txBox="1"/>
          <p:nvPr/>
        </p:nvSpPr>
        <p:spPr>
          <a:xfrm>
            <a:off x="1648447" y="5229225"/>
            <a:ext cx="7124700" cy="892552"/>
          </a:xfrm>
          <a:prstGeom prst="rect">
            <a:avLst/>
          </a:prstGeom>
          <a:noFill/>
        </p:spPr>
        <p:txBody>
          <a:bodyPr wrap="square" rtlCol="0">
            <a:spAutoFit/>
          </a:bodyPr>
          <a:lstStyle/>
          <a:p>
            <a:pPr algn="ctr"/>
            <a:r>
              <a:rPr lang="en-US" sz="2800" b="1" dirty="0" smtClean="0">
                <a:solidFill>
                  <a:srgbClr val="FF0000"/>
                </a:solidFill>
              </a:rPr>
              <a:t>NOT REIMBURSABLE! </a:t>
            </a:r>
          </a:p>
          <a:p>
            <a:pPr algn="ctr"/>
            <a:r>
              <a:rPr lang="en-US" sz="2400" dirty="0" smtClean="0"/>
              <a:t>Missing ½ cup Fruit</a:t>
            </a:r>
            <a:endParaRPr lang="en-US" sz="2400" dirty="0"/>
          </a:p>
        </p:txBody>
      </p:sp>
      <p:pic>
        <p:nvPicPr>
          <p:cNvPr id="1026" name="Picture 2" descr="Related imag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815069" y="4710940"/>
            <a:ext cx="1640651" cy="1640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85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K-12 OVS Breakfast #2</a:t>
            </a:r>
            <a:endParaRPr lang="en-US" b="1" dirty="0"/>
          </a:p>
        </p:txBody>
      </p:sp>
      <p:pic>
        <p:nvPicPr>
          <p:cNvPr id="4" name="Picture 2" descr="C:\Users\rtakara\AppData\Local\Microsoft\Windows\Temporary Internet Files\Content.IE5\RUBHO3JG\yogurt[1].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8850" r="8741"/>
          <a:stretch/>
        </p:blipFill>
        <p:spPr bwMode="auto">
          <a:xfrm>
            <a:off x="908424" y="2057400"/>
            <a:ext cx="2008468" cy="24002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rtakara\AppData\Local\Microsoft\Windows\Temporary Internet Files\Content.IE5\OB3P9Z0V\Toast-2[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9549" y="2190749"/>
            <a:ext cx="2109767" cy="19831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P:\Graphics\Pictures\ANC 2013\Lunch Speed - Recognizing a Reimbursable Meal\iStock_000016375832Medium.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850" t="6667" r="13715" b="-6667"/>
          <a:stretch/>
        </p:blipFill>
        <p:spPr bwMode="auto">
          <a:xfrm>
            <a:off x="7153276" y="2343645"/>
            <a:ext cx="2255260" cy="1933080"/>
          </a:xfrm>
          <a:prstGeom prst="rect">
            <a:avLst/>
          </a:prstGeom>
          <a:noFill/>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23874" y="4552950"/>
            <a:ext cx="2733675" cy="707886"/>
          </a:xfrm>
          <a:prstGeom prst="rect">
            <a:avLst/>
          </a:prstGeom>
          <a:noFill/>
        </p:spPr>
        <p:txBody>
          <a:bodyPr wrap="square" rtlCol="0">
            <a:spAutoFit/>
          </a:bodyPr>
          <a:lstStyle/>
          <a:p>
            <a:pPr algn="ctr"/>
            <a:r>
              <a:rPr lang="en-US" sz="2000" b="1" dirty="0" smtClean="0"/>
              <a:t>Yogurt</a:t>
            </a:r>
          </a:p>
          <a:p>
            <a:pPr algn="ctr"/>
            <a:r>
              <a:rPr lang="en-US" sz="2000" dirty="0" smtClean="0"/>
              <a:t>1 </a:t>
            </a:r>
            <a:r>
              <a:rPr lang="en-US" sz="2000" dirty="0" err="1" smtClean="0"/>
              <a:t>oz</a:t>
            </a:r>
            <a:r>
              <a:rPr lang="en-US" sz="2000" dirty="0" smtClean="0"/>
              <a:t> </a:t>
            </a:r>
            <a:r>
              <a:rPr lang="en-US" sz="2000" dirty="0" err="1" smtClean="0"/>
              <a:t>eq</a:t>
            </a:r>
            <a:r>
              <a:rPr lang="en-US" sz="2000" dirty="0" smtClean="0"/>
              <a:t> M/MA</a:t>
            </a:r>
            <a:endParaRPr lang="en-US" sz="2000" dirty="0"/>
          </a:p>
        </p:txBody>
      </p:sp>
      <p:sp>
        <p:nvSpPr>
          <p:cNvPr id="8" name="TextBox 7"/>
          <p:cNvSpPr txBox="1"/>
          <p:nvPr/>
        </p:nvSpPr>
        <p:spPr>
          <a:xfrm>
            <a:off x="3707593" y="4533898"/>
            <a:ext cx="2733675" cy="707886"/>
          </a:xfrm>
          <a:prstGeom prst="rect">
            <a:avLst/>
          </a:prstGeom>
          <a:noFill/>
        </p:spPr>
        <p:txBody>
          <a:bodyPr wrap="square" rtlCol="0">
            <a:spAutoFit/>
          </a:bodyPr>
          <a:lstStyle/>
          <a:p>
            <a:pPr algn="ctr"/>
            <a:r>
              <a:rPr lang="en-US" sz="2000" b="1" dirty="0" smtClean="0"/>
              <a:t>WW Toast</a:t>
            </a:r>
          </a:p>
          <a:p>
            <a:pPr algn="ctr"/>
            <a:r>
              <a:rPr lang="en-US" sz="2000" dirty="0" smtClean="0"/>
              <a:t>1 </a:t>
            </a:r>
            <a:r>
              <a:rPr lang="en-US" sz="2000" dirty="0" err="1" smtClean="0"/>
              <a:t>oz</a:t>
            </a:r>
            <a:r>
              <a:rPr lang="en-US" sz="2000" dirty="0" smtClean="0"/>
              <a:t> </a:t>
            </a:r>
            <a:r>
              <a:rPr lang="en-US" sz="2000" dirty="0" err="1" smtClean="0"/>
              <a:t>eq</a:t>
            </a:r>
            <a:r>
              <a:rPr lang="en-US" sz="2000" dirty="0" smtClean="0"/>
              <a:t> Grain</a:t>
            </a:r>
            <a:endParaRPr lang="en-US" sz="2000" dirty="0"/>
          </a:p>
        </p:txBody>
      </p:sp>
      <p:sp>
        <p:nvSpPr>
          <p:cNvPr id="9" name="TextBox 8"/>
          <p:cNvSpPr txBox="1"/>
          <p:nvPr/>
        </p:nvSpPr>
        <p:spPr>
          <a:xfrm>
            <a:off x="6914068" y="4533898"/>
            <a:ext cx="2733675" cy="707886"/>
          </a:xfrm>
          <a:prstGeom prst="rect">
            <a:avLst/>
          </a:prstGeom>
          <a:noFill/>
        </p:spPr>
        <p:txBody>
          <a:bodyPr wrap="square" rtlCol="0">
            <a:spAutoFit/>
          </a:bodyPr>
          <a:lstStyle/>
          <a:p>
            <a:pPr algn="ctr"/>
            <a:r>
              <a:rPr lang="en-US" sz="2000" b="1" dirty="0" smtClean="0"/>
              <a:t>Fresh Orange</a:t>
            </a:r>
          </a:p>
          <a:p>
            <a:pPr algn="ctr"/>
            <a:r>
              <a:rPr lang="en-US" sz="2000" dirty="0" smtClean="0"/>
              <a:t>½ cup Fruit</a:t>
            </a:r>
            <a:endParaRPr lang="en-US" sz="2000" dirty="0"/>
          </a:p>
        </p:txBody>
      </p:sp>
      <p:sp>
        <p:nvSpPr>
          <p:cNvPr id="10" name="TextBox 9"/>
          <p:cNvSpPr txBox="1"/>
          <p:nvPr/>
        </p:nvSpPr>
        <p:spPr>
          <a:xfrm>
            <a:off x="3257549" y="5591173"/>
            <a:ext cx="4676775" cy="523220"/>
          </a:xfrm>
          <a:prstGeom prst="rect">
            <a:avLst/>
          </a:prstGeom>
          <a:noFill/>
        </p:spPr>
        <p:txBody>
          <a:bodyPr wrap="square" rtlCol="0">
            <a:spAutoFit/>
          </a:bodyPr>
          <a:lstStyle/>
          <a:p>
            <a:pPr algn="ctr"/>
            <a:r>
              <a:rPr lang="en-US" sz="2800" b="1" dirty="0" smtClean="0">
                <a:solidFill>
                  <a:srgbClr val="FF0000"/>
                </a:solidFill>
              </a:rPr>
              <a:t>REIMBURSABLE!!!</a:t>
            </a:r>
            <a:endParaRPr lang="en-US" sz="2800" b="1" dirty="0">
              <a:solidFill>
                <a:srgbClr val="FF0000"/>
              </a:solidFill>
            </a:endParaRPr>
          </a:p>
        </p:txBody>
      </p:sp>
      <p:pic>
        <p:nvPicPr>
          <p:cNvPr id="15364" name="Picture 4" descr="Image result for THUMBS UP EMOJ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7474" y="5335551"/>
            <a:ext cx="1362075" cy="972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42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 calcmode="lin" valueType="num">
                                      <p:cBhvr additive="base">
                                        <p:cTn id="7" dur="500" fill="hold"/>
                                        <p:tgtEl>
                                          <p:spTgt spid="15364"/>
                                        </p:tgtEl>
                                        <p:attrNameLst>
                                          <p:attrName>ppt_x</p:attrName>
                                        </p:attrNameLst>
                                      </p:cBhvr>
                                      <p:tavLst>
                                        <p:tav tm="0">
                                          <p:val>
                                            <p:strVal val="#ppt_x"/>
                                          </p:val>
                                        </p:tav>
                                        <p:tav tm="100000">
                                          <p:val>
                                            <p:strVal val="#ppt_x"/>
                                          </p:val>
                                        </p:tav>
                                      </p:tavLst>
                                    </p:anim>
                                    <p:anim calcmode="lin" valueType="num">
                                      <p:cBhvr additive="base">
                                        <p:cTn id="8" dur="500" fill="hold"/>
                                        <p:tgtEl>
                                          <p:spTgt spid="1536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K-12 OVS Breakfast #3</a:t>
            </a:r>
            <a:endParaRPr lang="en-US" b="1" dirty="0"/>
          </a:p>
        </p:txBody>
      </p:sp>
      <p:pic>
        <p:nvPicPr>
          <p:cNvPr id="16386" name="Picture 2" descr="Image result for breakfast sandwich"/>
          <p:cNvPicPr>
            <a:picLocks noChangeAspect="1" noChangeArrowheads="1"/>
          </p:cNvPicPr>
          <p:nvPr/>
        </p:nvPicPr>
        <p:blipFill rotWithShape="1">
          <a:blip r:embed="rId3">
            <a:extLst>
              <a:ext uri="{28A0092B-C50C-407E-A947-70E740481C1C}">
                <a14:useLocalDpi xmlns:a14="http://schemas.microsoft.com/office/drawing/2010/main" val="0"/>
              </a:ext>
            </a:extLst>
          </a:blip>
          <a:srcRect l="15399"/>
          <a:stretch/>
        </p:blipFill>
        <p:spPr bwMode="auto">
          <a:xfrm>
            <a:off x="1819275" y="1466849"/>
            <a:ext cx="3057525" cy="2710525"/>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Image result for orange juice carton"/>
          <p:cNvPicPr>
            <a:picLocks noChangeAspect="1" noChangeArrowheads="1"/>
          </p:cNvPicPr>
          <p:nvPr/>
        </p:nvPicPr>
        <p:blipFill rotWithShape="1">
          <a:blip r:embed="rId4">
            <a:extLst>
              <a:ext uri="{28A0092B-C50C-407E-A947-70E740481C1C}">
                <a14:useLocalDpi xmlns:a14="http://schemas.microsoft.com/office/drawing/2010/main" val="0"/>
              </a:ext>
            </a:extLst>
          </a:blip>
          <a:srcRect l="15956" t="19939" r="18547" b="15708"/>
          <a:stretch/>
        </p:blipFill>
        <p:spPr bwMode="auto">
          <a:xfrm>
            <a:off x="6086474" y="1381125"/>
            <a:ext cx="1962150" cy="3105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19274" y="4362450"/>
            <a:ext cx="3057525" cy="1785104"/>
          </a:xfrm>
          <a:prstGeom prst="rect">
            <a:avLst/>
          </a:prstGeom>
          <a:noFill/>
        </p:spPr>
        <p:txBody>
          <a:bodyPr wrap="square" rtlCol="0">
            <a:spAutoFit/>
          </a:bodyPr>
          <a:lstStyle/>
          <a:p>
            <a:pPr algn="ctr"/>
            <a:r>
              <a:rPr lang="en-US" sz="2000" b="1" u="sng" dirty="0" smtClean="0"/>
              <a:t>Breakfast Sandwich</a:t>
            </a:r>
          </a:p>
          <a:p>
            <a:pPr algn="ctr"/>
            <a:r>
              <a:rPr lang="en-US" b="1" dirty="0" smtClean="0"/>
              <a:t>WW English Muffin</a:t>
            </a:r>
          </a:p>
          <a:p>
            <a:pPr algn="ctr"/>
            <a:r>
              <a:rPr lang="en-US" dirty="0" smtClean="0"/>
              <a:t>1.75 </a:t>
            </a:r>
            <a:r>
              <a:rPr lang="en-US" dirty="0" err="1" smtClean="0"/>
              <a:t>oz</a:t>
            </a:r>
            <a:r>
              <a:rPr lang="en-US" dirty="0" smtClean="0"/>
              <a:t> </a:t>
            </a:r>
            <a:r>
              <a:rPr lang="en-US" dirty="0" err="1" smtClean="0"/>
              <a:t>eq</a:t>
            </a:r>
            <a:r>
              <a:rPr lang="en-US" dirty="0" smtClean="0"/>
              <a:t> Grain</a:t>
            </a:r>
          </a:p>
          <a:p>
            <a:pPr algn="ctr"/>
            <a:endParaRPr lang="en-US" dirty="0" smtClean="0"/>
          </a:p>
          <a:p>
            <a:pPr algn="ctr"/>
            <a:r>
              <a:rPr lang="en-US" b="1" dirty="0" smtClean="0"/>
              <a:t>Egg + Cheese</a:t>
            </a:r>
          </a:p>
          <a:p>
            <a:pPr algn="ctr"/>
            <a:r>
              <a:rPr lang="en-US" dirty="0" smtClean="0"/>
              <a:t>2 </a:t>
            </a:r>
            <a:r>
              <a:rPr lang="en-US" dirty="0" err="1" smtClean="0"/>
              <a:t>oz</a:t>
            </a:r>
            <a:r>
              <a:rPr lang="en-US" dirty="0" smtClean="0"/>
              <a:t> M/MA</a:t>
            </a:r>
            <a:endParaRPr lang="en-US" dirty="0"/>
          </a:p>
        </p:txBody>
      </p:sp>
      <p:sp>
        <p:nvSpPr>
          <p:cNvPr id="7" name="TextBox 6"/>
          <p:cNvSpPr txBox="1"/>
          <p:nvPr/>
        </p:nvSpPr>
        <p:spPr>
          <a:xfrm>
            <a:off x="5538786" y="4698710"/>
            <a:ext cx="3057525" cy="707886"/>
          </a:xfrm>
          <a:prstGeom prst="rect">
            <a:avLst/>
          </a:prstGeom>
          <a:noFill/>
        </p:spPr>
        <p:txBody>
          <a:bodyPr wrap="square" rtlCol="0">
            <a:spAutoFit/>
          </a:bodyPr>
          <a:lstStyle/>
          <a:p>
            <a:pPr algn="ctr"/>
            <a:r>
              <a:rPr lang="en-US" sz="2000" b="1" dirty="0" smtClean="0"/>
              <a:t>100% Orange Juice</a:t>
            </a:r>
          </a:p>
          <a:p>
            <a:pPr algn="ctr"/>
            <a:r>
              <a:rPr lang="en-US" sz="2000" dirty="0" smtClean="0"/>
              <a:t>½ cup Fruit</a:t>
            </a:r>
            <a:endParaRPr lang="en-US" sz="2000" dirty="0"/>
          </a:p>
        </p:txBody>
      </p:sp>
      <p:sp>
        <p:nvSpPr>
          <p:cNvPr id="5" name="TextBox 4"/>
          <p:cNvSpPr txBox="1"/>
          <p:nvPr/>
        </p:nvSpPr>
        <p:spPr>
          <a:xfrm>
            <a:off x="1685925" y="5885944"/>
            <a:ext cx="7839075" cy="523220"/>
          </a:xfrm>
          <a:prstGeom prst="rect">
            <a:avLst/>
          </a:prstGeom>
          <a:noFill/>
        </p:spPr>
        <p:txBody>
          <a:bodyPr wrap="square" rtlCol="0">
            <a:spAutoFit/>
          </a:bodyPr>
          <a:lstStyle/>
          <a:p>
            <a:pPr algn="ctr"/>
            <a:r>
              <a:rPr lang="en-US" sz="2800" b="1" dirty="0" smtClean="0">
                <a:solidFill>
                  <a:srgbClr val="FF0000"/>
                </a:solidFill>
              </a:rPr>
              <a:t>REIMBURSABLE!!! </a:t>
            </a:r>
            <a:endParaRPr lang="en-US" sz="2400" b="1" dirty="0">
              <a:solidFill>
                <a:srgbClr val="FF0000"/>
              </a:solidFill>
            </a:endParaRPr>
          </a:p>
        </p:txBody>
      </p:sp>
      <p:pic>
        <p:nvPicPr>
          <p:cNvPr id="16390" name="Picture 6" descr="Image result for THUMBS U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00000">
            <a:off x="7037163" y="5583693"/>
            <a:ext cx="1019528" cy="8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89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390"/>
                                        </p:tgtEl>
                                        <p:attrNameLst>
                                          <p:attrName>style.visibility</p:attrName>
                                        </p:attrNameLst>
                                      </p:cBhvr>
                                      <p:to>
                                        <p:strVal val="visible"/>
                                      </p:to>
                                    </p:set>
                                    <p:anim calcmode="lin" valueType="num">
                                      <p:cBhvr additive="base">
                                        <p:cTn id="11" dur="500" fill="hold"/>
                                        <p:tgtEl>
                                          <p:spTgt spid="16390"/>
                                        </p:tgtEl>
                                        <p:attrNameLst>
                                          <p:attrName>ppt_x</p:attrName>
                                        </p:attrNameLst>
                                      </p:cBhvr>
                                      <p:tavLst>
                                        <p:tav tm="0">
                                          <p:val>
                                            <p:strVal val="#ppt_x"/>
                                          </p:val>
                                        </p:tav>
                                        <p:tav tm="100000">
                                          <p:val>
                                            <p:strVal val="#ppt_x"/>
                                          </p:val>
                                        </p:tav>
                                      </p:tavLst>
                                    </p:anim>
                                    <p:anim calcmode="lin" valueType="num">
                                      <p:cBhvr additive="base">
                                        <p:cTn id="12" dur="500" fill="hold"/>
                                        <p:tgtEl>
                                          <p:spTgt spid="163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2822365"/>
            <a:ext cx="8596668" cy="2020886"/>
          </a:xfrm>
        </p:spPr>
        <p:txBody>
          <a:bodyPr>
            <a:normAutofit/>
          </a:bodyPr>
          <a:lstStyle/>
          <a:p>
            <a:pPr marL="0" indent="0" algn="ctr">
              <a:buNone/>
            </a:pPr>
            <a:r>
              <a:rPr lang="en-US" sz="4400" b="1" dirty="0" smtClean="0"/>
              <a:t>Offer vs Serve – </a:t>
            </a:r>
          </a:p>
          <a:p>
            <a:pPr marL="0" indent="0" algn="ctr">
              <a:buNone/>
            </a:pPr>
            <a:r>
              <a:rPr lang="en-US" sz="4400" b="1" dirty="0" smtClean="0"/>
              <a:t>Lunch</a:t>
            </a:r>
            <a:endParaRPr lang="en-US" sz="4400" b="1" dirty="0"/>
          </a:p>
        </p:txBody>
      </p:sp>
      <p:pic>
        <p:nvPicPr>
          <p:cNvPr id="1028" name="Picture 4" descr="Image result for school lun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3" y="5179416"/>
            <a:ext cx="1873248" cy="12488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chool lunch"/>
          <p:cNvPicPr>
            <a:picLocks noChangeAspect="1" noChangeArrowheads="1"/>
          </p:cNvPicPr>
          <p:nvPr/>
        </p:nvPicPr>
        <p:blipFill rotWithShape="1">
          <a:blip r:embed="rId4">
            <a:extLst>
              <a:ext uri="{28A0092B-C50C-407E-A947-70E740481C1C}">
                <a14:useLocalDpi xmlns:a14="http://schemas.microsoft.com/office/drawing/2010/main" val="0"/>
              </a:ext>
            </a:extLst>
          </a:blip>
          <a:srcRect l="4455" t="3388" r="4548" b="4329"/>
          <a:stretch/>
        </p:blipFill>
        <p:spPr bwMode="auto">
          <a:xfrm rot="600000">
            <a:off x="7297393" y="904288"/>
            <a:ext cx="1977900" cy="13381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school lun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6454" y="4974098"/>
            <a:ext cx="2181225" cy="14541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fresh fru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00000">
            <a:off x="1344431" y="948542"/>
            <a:ext cx="1874478" cy="124965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fresh vegetable sticks"/>
          <p:cNvPicPr>
            <a:picLocks noChangeAspect="1" noChangeArrowheads="1"/>
          </p:cNvPicPr>
          <p:nvPr/>
        </p:nvPicPr>
        <p:blipFill rotWithShape="1">
          <a:blip r:embed="rId7">
            <a:extLst>
              <a:ext uri="{28A0092B-C50C-407E-A947-70E740481C1C}">
                <a14:useLocalDpi xmlns:a14="http://schemas.microsoft.com/office/drawing/2010/main" val="0"/>
              </a:ext>
            </a:extLst>
          </a:blip>
          <a:srcRect t="14444" b="24036"/>
          <a:stretch/>
        </p:blipFill>
        <p:spPr bwMode="auto">
          <a:xfrm>
            <a:off x="4597345" y="5131038"/>
            <a:ext cx="2517830" cy="1140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5867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t>Review:</a:t>
            </a:r>
            <a:br>
              <a:rPr lang="en-US" sz="4000" b="1" dirty="0" smtClean="0"/>
            </a:br>
            <a:r>
              <a:rPr lang="en-US" sz="4000" b="1" dirty="0" smtClean="0"/>
              <a:t>Meal Components &amp; Food Items</a:t>
            </a:r>
            <a:endParaRPr lang="en-US" sz="4000" b="1" dirty="0"/>
          </a:p>
        </p:txBody>
      </p:sp>
      <p:sp>
        <p:nvSpPr>
          <p:cNvPr id="3" name="Content Placeholder 2"/>
          <p:cNvSpPr>
            <a:spLocks noGrp="1"/>
          </p:cNvSpPr>
          <p:nvPr>
            <p:ph idx="1"/>
          </p:nvPr>
        </p:nvSpPr>
        <p:spPr>
          <a:xfrm>
            <a:off x="677334" y="2160589"/>
            <a:ext cx="8596668" cy="4278311"/>
          </a:xfrm>
        </p:spPr>
        <p:txBody>
          <a:bodyPr>
            <a:normAutofit fontScale="85000" lnSpcReduction="20000"/>
          </a:bodyPr>
          <a:lstStyle/>
          <a:p>
            <a:pPr marL="0" indent="0" algn="ctr">
              <a:buNone/>
            </a:pPr>
            <a:r>
              <a:rPr lang="en-US" sz="2800" dirty="0" smtClean="0"/>
              <a:t>One of the five food groups that comprise a reimbursable lunch:</a:t>
            </a:r>
          </a:p>
          <a:p>
            <a:endParaRPr lang="en-US" sz="2400" dirty="0" smtClean="0"/>
          </a:p>
          <a:p>
            <a:r>
              <a:rPr lang="en-US" sz="2800" dirty="0" smtClean="0"/>
              <a:t>Meat / Meat Alternate (M/MA)</a:t>
            </a:r>
          </a:p>
          <a:p>
            <a:r>
              <a:rPr lang="en-US" sz="2800" dirty="0" smtClean="0"/>
              <a:t>Fruits (F)</a:t>
            </a:r>
          </a:p>
          <a:p>
            <a:r>
              <a:rPr lang="en-US" sz="2800" dirty="0" smtClean="0"/>
              <a:t>Vegetables (V)</a:t>
            </a:r>
          </a:p>
          <a:p>
            <a:r>
              <a:rPr lang="en-US" sz="2800" dirty="0" smtClean="0"/>
              <a:t>Grains (G)</a:t>
            </a:r>
          </a:p>
          <a:p>
            <a:r>
              <a:rPr lang="en-US" sz="2800" dirty="0" smtClean="0"/>
              <a:t>Fluid Milk (M)</a:t>
            </a:r>
          </a:p>
          <a:p>
            <a:endParaRPr lang="en-US" sz="2400" dirty="0"/>
          </a:p>
          <a:p>
            <a:pPr marL="0" indent="0" algn="ctr">
              <a:buNone/>
            </a:pPr>
            <a:r>
              <a:rPr lang="en-US" sz="3100" b="1" dirty="0" smtClean="0"/>
              <a:t>Food </a:t>
            </a:r>
            <a:r>
              <a:rPr lang="en-US" sz="3100" b="1" dirty="0"/>
              <a:t>Item: </a:t>
            </a:r>
            <a:r>
              <a:rPr lang="en-US" sz="3100" dirty="0"/>
              <a:t>a specific food offered within the five food components</a:t>
            </a:r>
          </a:p>
          <a:p>
            <a:endParaRPr lang="en-US" sz="2400" dirty="0" smtClean="0"/>
          </a:p>
          <a:p>
            <a:endParaRPr lang="en-US" sz="2400" dirty="0"/>
          </a:p>
          <a:p>
            <a:endParaRPr lang="en-US" sz="2400" dirty="0" smtClean="0"/>
          </a:p>
          <a:p>
            <a:endParaRPr lang="en-US" dirty="0"/>
          </a:p>
        </p:txBody>
      </p:sp>
      <p:pic>
        <p:nvPicPr>
          <p:cNvPr id="6146" name="Picture 2" descr="Image result for my 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2052" y="2533652"/>
            <a:ext cx="2854324" cy="2854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0190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1944" y="247650"/>
            <a:ext cx="7978602" cy="1320800"/>
          </a:xfrm>
        </p:spPr>
        <p:txBody>
          <a:bodyPr>
            <a:normAutofit/>
          </a:bodyPr>
          <a:lstStyle/>
          <a:p>
            <a:pPr algn="ctr"/>
            <a:r>
              <a:rPr lang="en-US" sz="4000" b="1" dirty="0" smtClean="0"/>
              <a:t>Offer vs Serve – </a:t>
            </a:r>
            <a:br>
              <a:rPr lang="en-US" sz="4000" b="1" dirty="0" smtClean="0"/>
            </a:br>
            <a:r>
              <a:rPr lang="en-US" sz="4000" b="1" dirty="0" smtClean="0"/>
              <a:t>Lunch</a:t>
            </a:r>
            <a:endParaRPr lang="en-US" sz="4000" b="1" dirty="0"/>
          </a:p>
        </p:txBody>
      </p:sp>
      <p:sp>
        <p:nvSpPr>
          <p:cNvPr id="3" name="Content Placeholder 2"/>
          <p:cNvSpPr>
            <a:spLocks noGrp="1"/>
          </p:cNvSpPr>
          <p:nvPr>
            <p:ph idx="1"/>
          </p:nvPr>
        </p:nvSpPr>
        <p:spPr>
          <a:xfrm>
            <a:off x="677334" y="1647825"/>
            <a:ext cx="8596668" cy="4714875"/>
          </a:xfrm>
        </p:spPr>
        <p:txBody>
          <a:bodyPr>
            <a:normAutofit/>
          </a:bodyPr>
          <a:lstStyle/>
          <a:p>
            <a:pPr>
              <a:spcBef>
                <a:spcPts val="600"/>
              </a:spcBef>
            </a:pPr>
            <a:r>
              <a:rPr lang="en-US" sz="2400" dirty="0" smtClean="0"/>
              <a:t>Must </a:t>
            </a:r>
            <a:r>
              <a:rPr lang="en-US" sz="2400" dirty="0"/>
              <a:t>offer all 5 </a:t>
            </a:r>
            <a:r>
              <a:rPr lang="en-US" sz="2400" dirty="0" smtClean="0"/>
              <a:t>components, 2 </a:t>
            </a:r>
            <a:r>
              <a:rPr lang="en-US" sz="2400" dirty="0"/>
              <a:t>may be </a:t>
            </a:r>
            <a:r>
              <a:rPr lang="en-US" sz="2400" dirty="0" smtClean="0"/>
              <a:t>declined</a:t>
            </a:r>
            <a:endParaRPr lang="en-US" sz="2400" dirty="0"/>
          </a:p>
          <a:p>
            <a:pPr>
              <a:spcBef>
                <a:spcPts val="600"/>
              </a:spcBef>
            </a:pPr>
            <a:endParaRPr lang="en-US" sz="2400" dirty="0"/>
          </a:p>
          <a:p>
            <a:pPr>
              <a:spcBef>
                <a:spcPts val="600"/>
              </a:spcBef>
            </a:pPr>
            <a:r>
              <a:rPr lang="en-US" sz="2400" dirty="0" smtClean="0"/>
              <a:t>Must choose </a:t>
            </a:r>
            <a:r>
              <a:rPr lang="en-US" sz="2400" dirty="0"/>
              <a:t>at least ½ </a:t>
            </a:r>
            <a:r>
              <a:rPr lang="en-US" sz="2400" dirty="0" smtClean="0"/>
              <a:t>cup either </a:t>
            </a:r>
            <a:r>
              <a:rPr lang="en-US" sz="2400" dirty="0"/>
              <a:t>fruit or </a:t>
            </a:r>
            <a:r>
              <a:rPr lang="en-US" sz="2400" dirty="0" smtClean="0"/>
              <a:t>vegetable, or fruit/vegetable combined</a:t>
            </a:r>
          </a:p>
          <a:p>
            <a:pPr>
              <a:spcBef>
                <a:spcPts val="600"/>
              </a:spcBef>
            </a:pPr>
            <a:endParaRPr lang="en-US" sz="2400" dirty="0" smtClean="0"/>
          </a:p>
          <a:p>
            <a:pPr>
              <a:spcBef>
                <a:spcPts val="600"/>
              </a:spcBef>
            </a:pPr>
            <a:r>
              <a:rPr lang="en-US" sz="2400" dirty="0" smtClean="0"/>
              <a:t>If 3 components selected, and one is ½ cup fruit or vegetable, the other 2 components must be </a:t>
            </a:r>
            <a:r>
              <a:rPr lang="en-US" sz="2400" u="sng" dirty="0" smtClean="0"/>
              <a:t>full</a:t>
            </a:r>
            <a:r>
              <a:rPr lang="en-US" sz="2400" dirty="0" smtClean="0"/>
              <a:t> servings</a:t>
            </a:r>
          </a:p>
          <a:p>
            <a:pPr>
              <a:spcBef>
                <a:spcPts val="600"/>
              </a:spcBef>
            </a:pPr>
            <a:endParaRPr lang="en-US" sz="2400" dirty="0" smtClean="0"/>
          </a:p>
          <a:p>
            <a:pPr>
              <a:spcBef>
                <a:spcPts val="600"/>
              </a:spcBef>
            </a:pPr>
            <a:r>
              <a:rPr lang="en-US" sz="2400" dirty="0" smtClean="0"/>
              <a:t>No requirement on vegetable subgroups in OVS</a:t>
            </a:r>
          </a:p>
          <a:p>
            <a:pPr lvl="1">
              <a:spcBef>
                <a:spcPts val="600"/>
              </a:spcBef>
            </a:pPr>
            <a:r>
              <a:rPr lang="en-US" sz="2200" dirty="0" smtClean="0"/>
              <a:t>But must have the opportunity to select throughout the week</a:t>
            </a:r>
          </a:p>
          <a:p>
            <a:pPr marL="0" indent="0">
              <a:buNone/>
            </a:pPr>
            <a:endParaRPr lang="en-US" sz="2400" dirty="0"/>
          </a:p>
          <a:p>
            <a:endParaRPr lang="en-US" dirty="0"/>
          </a:p>
        </p:txBody>
      </p:sp>
      <p:pic>
        <p:nvPicPr>
          <p:cNvPr id="4" name="Picture 3" descr="C:\Users\rtakara\AppData\Local\Microsoft\Windows\Temporary Internet Files\Content.IE5\59ZEVTD3\comedor-escola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0546" y="4381500"/>
            <a:ext cx="2634882" cy="17430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8371" y="134218"/>
            <a:ext cx="2418316" cy="2062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97554" y="1458294"/>
            <a:ext cx="1743075" cy="14776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19937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t>If a K-8 Student Selects…</a:t>
            </a:r>
            <a:endParaRPr lang="en-US" sz="4000" b="1" dirty="0"/>
          </a:p>
        </p:txBody>
      </p:sp>
      <p:sp>
        <p:nvSpPr>
          <p:cNvPr id="3" name="Content Placeholder 2"/>
          <p:cNvSpPr>
            <a:spLocks noGrp="1"/>
          </p:cNvSpPr>
          <p:nvPr>
            <p:ph idx="1"/>
          </p:nvPr>
        </p:nvSpPr>
        <p:spPr>
          <a:xfrm>
            <a:off x="1572684" y="1868935"/>
            <a:ext cx="3808941" cy="3898237"/>
          </a:xfrm>
        </p:spPr>
        <p:txBody>
          <a:bodyPr>
            <a:noAutofit/>
          </a:bodyPr>
          <a:lstStyle/>
          <a:p>
            <a:r>
              <a:rPr lang="en-US" sz="3200" b="1" dirty="0" smtClean="0"/>
              <a:t>½ cup Vegetable</a:t>
            </a:r>
          </a:p>
          <a:p>
            <a:pPr marL="914400" lvl="2" indent="0">
              <a:buNone/>
            </a:pPr>
            <a:r>
              <a:rPr lang="en-US" sz="2400" i="1" dirty="0" smtClean="0"/>
              <a:t>(partial portion)</a:t>
            </a:r>
          </a:p>
          <a:p>
            <a:pPr marL="914400" lvl="2" indent="0">
              <a:buNone/>
            </a:pPr>
            <a:endParaRPr lang="en-US" sz="2400" i="1" dirty="0" smtClean="0"/>
          </a:p>
          <a:p>
            <a:r>
              <a:rPr lang="en-US" sz="3200" b="1" dirty="0" smtClean="0"/>
              <a:t>½ cup Fruit</a:t>
            </a:r>
          </a:p>
          <a:p>
            <a:pPr marL="914400" lvl="2" indent="0">
              <a:buNone/>
            </a:pPr>
            <a:r>
              <a:rPr lang="en-US" sz="2400" i="1" dirty="0" smtClean="0"/>
              <a:t>(full portion)</a:t>
            </a:r>
          </a:p>
          <a:p>
            <a:pPr marL="914400" lvl="2" indent="0">
              <a:buNone/>
            </a:pPr>
            <a:endParaRPr lang="en-US" sz="2400" i="1" dirty="0" smtClean="0"/>
          </a:p>
          <a:p>
            <a:r>
              <a:rPr lang="en-US" sz="3200" b="1" dirty="0" smtClean="0"/>
              <a:t>1 cup Milk</a:t>
            </a:r>
          </a:p>
          <a:p>
            <a:pPr marL="914400" lvl="2" indent="0">
              <a:buNone/>
            </a:pPr>
            <a:r>
              <a:rPr lang="en-US" sz="2400" i="1" dirty="0" smtClean="0"/>
              <a:t>(partial portion)</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2673" y="1588906"/>
            <a:ext cx="1914525" cy="4654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13616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t>If a 9 - 12 Student Selects…</a:t>
            </a:r>
            <a:endParaRPr lang="en-US" sz="4000" b="1" dirty="0"/>
          </a:p>
        </p:txBody>
      </p:sp>
      <p:sp>
        <p:nvSpPr>
          <p:cNvPr id="3" name="Content Placeholder 2"/>
          <p:cNvSpPr>
            <a:spLocks noGrp="1"/>
          </p:cNvSpPr>
          <p:nvPr>
            <p:ph idx="1"/>
          </p:nvPr>
        </p:nvSpPr>
        <p:spPr>
          <a:xfrm>
            <a:off x="1563159" y="1719395"/>
            <a:ext cx="3808941" cy="3898237"/>
          </a:xfrm>
        </p:spPr>
        <p:txBody>
          <a:bodyPr>
            <a:noAutofit/>
          </a:bodyPr>
          <a:lstStyle/>
          <a:p>
            <a:r>
              <a:rPr lang="en-US" sz="2800" b="1" dirty="0" smtClean="0"/>
              <a:t>½ cup Vegetable</a:t>
            </a:r>
          </a:p>
          <a:p>
            <a:pPr marL="914400" lvl="2" indent="0">
              <a:buNone/>
            </a:pPr>
            <a:r>
              <a:rPr lang="en-US" sz="2400" i="1" dirty="0" smtClean="0"/>
              <a:t>(partial portion)</a:t>
            </a:r>
          </a:p>
          <a:p>
            <a:pPr marL="914400" lvl="2" indent="0">
              <a:buNone/>
            </a:pPr>
            <a:endParaRPr lang="en-US" sz="2400" i="1" dirty="0" smtClean="0"/>
          </a:p>
          <a:p>
            <a:r>
              <a:rPr lang="en-US" sz="2800" b="1" dirty="0" smtClean="0"/>
              <a:t>½ cup Fruit</a:t>
            </a:r>
          </a:p>
          <a:p>
            <a:pPr marL="914400" lvl="2" indent="0">
              <a:buNone/>
            </a:pPr>
            <a:r>
              <a:rPr lang="en-US" sz="2400" i="1" dirty="0" smtClean="0"/>
              <a:t>(partial portion)</a:t>
            </a:r>
          </a:p>
          <a:p>
            <a:pPr marL="914400" lvl="2" indent="0">
              <a:buNone/>
            </a:pPr>
            <a:endParaRPr lang="en-US" sz="2400" i="1" dirty="0" smtClean="0"/>
          </a:p>
          <a:p>
            <a:r>
              <a:rPr lang="en-US" sz="2800" b="1" dirty="0" smtClean="0"/>
              <a:t>1 cup Milk</a:t>
            </a:r>
          </a:p>
          <a:p>
            <a:pPr marL="914400" lvl="2" indent="0">
              <a:buNone/>
            </a:pPr>
            <a:r>
              <a:rPr lang="en-US" sz="2400" i="1" dirty="0" smtClean="0"/>
              <a:t>(full portion)</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0272" y="1474606"/>
            <a:ext cx="1914525" cy="4654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a:xfrm>
            <a:off x="3096681" y="3094286"/>
            <a:ext cx="2818341" cy="114845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solidFill>
                <a:latin typeface="Arial" pitchFamily="34" charset="0"/>
                <a:ea typeface="+mn-ea"/>
                <a:cs typeface="Arial" pitchFamily="34"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solidFill>
                <a:latin typeface="Arial" pitchFamily="34" charset="0"/>
                <a:ea typeface="+mn-ea"/>
                <a:cs typeface="Arial" pitchFamily="34"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solidFill>
                <a:latin typeface="Arial" pitchFamily="34" charset="0"/>
                <a:ea typeface="+mn-ea"/>
                <a:cs typeface="Arial" pitchFamily="34"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solidFill>
                <a:latin typeface="Arial" pitchFamily="34" charset="0"/>
                <a:ea typeface="+mn-ea"/>
                <a:cs typeface="Arial" pitchFamily="34"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solidFill>
                <a:latin typeface="Arial" pitchFamily="34" charset="0"/>
                <a:ea typeface="+mn-ea"/>
                <a:cs typeface="Arial"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800" b="1" dirty="0" smtClean="0">
                <a:solidFill>
                  <a:srgbClr val="FF0000"/>
                </a:solidFill>
              </a:rPr>
              <a:t>1 cup Fruit</a:t>
            </a:r>
          </a:p>
          <a:p>
            <a:pPr marL="914400" lvl="2" indent="0">
              <a:buFont typeface="Wingdings 3" charset="2"/>
              <a:buNone/>
            </a:pPr>
            <a:r>
              <a:rPr lang="en-US" sz="2400" i="1" dirty="0" smtClean="0">
                <a:solidFill>
                  <a:srgbClr val="FF0000"/>
                </a:solidFill>
              </a:rPr>
              <a:t>(full portion)</a:t>
            </a:r>
          </a:p>
        </p:txBody>
      </p:sp>
    </p:spTree>
    <p:extLst>
      <p:ext uri="{BB962C8B-B14F-4D97-AF65-F5344CB8AC3E}">
        <p14:creationId xmlns:p14="http://schemas.microsoft.com/office/powerpoint/2010/main" val="181729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3" end="3"/>
                                            </p:txEl>
                                          </p:spTgt>
                                        </p:tgtEl>
                                      </p:cBhvr>
                                    </p:animEffect>
                                    <p:set>
                                      <p:cBhvr>
                                        <p:cTn id="7" dur="1" fill="hold">
                                          <p:stCondLst>
                                            <p:cond delay="499"/>
                                          </p:stCondLst>
                                        </p:cTn>
                                        <p:tgtEl>
                                          <p:spTgt spid="3">
                                            <p:txEl>
                                              <p:pRg st="3" end="3"/>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xEl>
                                              <p:pRg st="4" end="4"/>
                                            </p:txEl>
                                          </p:spTgt>
                                        </p:tgtEl>
                                      </p:cBhvr>
                                    </p:animEffect>
                                    <p:set>
                                      <p:cBhvr>
                                        <p:cTn id="10"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t>Reimbursable Lunch Meal?</a:t>
            </a:r>
            <a:br>
              <a:rPr lang="en-US" sz="4000" b="1" dirty="0" smtClean="0"/>
            </a:br>
            <a:r>
              <a:rPr lang="en-US" sz="4000" b="1" dirty="0" smtClean="0"/>
              <a:t>Quick Checklist</a:t>
            </a:r>
            <a:endParaRPr lang="en-US" sz="4000" b="1" dirty="0"/>
          </a:p>
        </p:txBody>
      </p:sp>
      <p:sp>
        <p:nvSpPr>
          <p:cNvPr id="3" name="Content Placeholder 2"/>
          <p:cNvSpPr>
            <a:spLocks noGrp="1"/>
          </p:cNvSpPr>
          <p:nvPr>
            <p:ph idx="1"/>
          </p:nvPr>
        </p:nvSpPr>
        <p:spPr/>
        <p:txBody>
          <a:bodyPr>
            <a:normAutofit/>
          </a:bodyPr>
          <a:lstStyle/>
          <a:p>
            <a:pPr marL="514350" indent="-514350">
              <a:buAutoNum type="arabicParenR"/>
            </a:pPr>
            <a:r>
              <a:rPr lang="en-US" sz="2800" b="1" dirty="0" smtClean="0"/>
              <a:t>Are there at least 3 food components?</a:t>
            </a:r>
          </a:p>
          <a:p>
            <a:pPr marL="514350" indent="-514350">
              <a:buAutoNum type="arabicParenR"/>
            </a:pPr>
            <a:r>
              <a:rPr lang="en-US" sz="2800" b="1" dirty="0" smtClean="0"/>
              <a:t>If Yes, is one a fruit or a vegetable?</a:t>
            </a:r>
          </a:p>
          <a:p>
            <a:pPr marL="514350" indent="-514350">
              <a:buAutoNum type="arabicParenR"/>
            </a:pPr>
            <a:r>
              <a:rPr lang="en-US" sz="2800" b="1" dirty="0" smtClean="0"/>
              <a:t>If Yes, is it at least ½ cup?</a:t>
            </a:r>
          </a:p>
          <a:p>
            <a:pPr marL="0" indent="0" algn="ctr">
              <a:buNone/>
            </a:pPr>
            <a:endParaRPr lang="en-US" sz="3200" b="1" dirty="0" smtClean="0">
              <a:solidFill>
                <a:srgbClr val="FF0000"/>
              </a:solidFill>
            </a:endParaRPr>
          </a:p>
          <a:p>
            <a:pPr marL="0" indent="0" algn="ctr">
              <a:buNone/>
            </a:pPr>
            <a:r>
              <a:rPr lang="en-US" sz="3200" b="1" dirty="0" smtClean="0">
                <a:solidFill>
                  <a:srgbClr val="FF0000"/>
                </a:solidFill>
              </a:rPr>
              <a:t>If you can answer “Yes” to </a:t>
            </a:r>
            <a:r>
              <a:rPr lang="en-US" sz="3200" b="1" u="sng" dirty="0" smtClean="0">
                <a:solidFill>
                  <a:srgbClr val="FF0000"/>
                </a:solidFill>
              </a:rPr>
              <a:t>all</a:t>
            </a:r>
            <a:r>
              <a:rPr lang="en-US" sz="3200" b="1" dirty="0" smtClean="0">
                <a:solidFill>
                  <a:srgbClr val="FF0000"/>
                </a:solidFill>
              </a:rPr>
              <a:t> three questions, then the meal is reimbursable!</a:t>
            </a:r>
            <a:endParaRPr lang="en-US" sz="3200" b="1" dirty="0">
              <a:solidFill>
                <a:srgbClr val="FF0000"/>
              </a:solidFill>
            </a:endParaRPr>
          </a:p>
        </p:txBody>
      </p:sp>
      <p:pic>
        <p:nvPicPr>
          <p:cNvPr id="12292" name="Picture 4" descr="Image result for thinkin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004300" y="1838325"/>
            <a:ext cx="24384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025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t>Let’s Practice Lunch OVS</a:t>
            </a:r>
            <a:endParaRPr lang="en-US" sz="4000" b="1" dirty="0"/>
          </a:p>
        </p:txBody>
      </p:sp>
      <p:pic>
        <p:nvPicPr>
          <p:cNvPr id="13314" name="Picture 2" descr="Image result for pract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0725" y="1876423"/>
            <a:ext cx="4522459" cy="3908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0238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t>Why Offer vs Serve (OVS)?</a:t>
            </a:r>
            <a:endParaRPr lang="en-US" sz="4000" b="1" dirty="0"/>
          </a:p>
        </p:txBody>
      </p:sp>
      <p:sp>
        <p:nvSpPr>
          <p:cNvPr id="3" name="Content Placeholder 2"/>
          <p:cNvSpPr>
            <a:spLocks noGrp="1"/>
          </p:cNvSpPr>
          <p:nvPr>
            <p:ph idx="1"/>
          </p:nvPr>
        </p:nvSpPr>
        <p:spPr/>
        <p:txBody>
          <a:bodyPr>
            <a:normAutofit/>
          </a:bodyPr>
          <a:lstStyle/>
          <a:p>
            <a:r>
              <a:rPr lang="en-US" sz="2800" dirty="0" smtClean="0"/>
              <a:t>Allows students to decline some food items</a:t>
            </a:r>
          </a:p>
          <a:p>
            <a:r>
              <a:rPr lang="en-US" sz="2800" dirty="0" smtClean="0"/>
              <a:t>Decreases food waste</a:t>
            </a:r>
          </a:p>
          <a:p>
            <a:r>
              <a:rPr lang="en-US" sz="2800" dirty="0" smtClean="0"/>
              <a:t>Allows students to choose what they want to eat</a:t>
            </a:r>
            <a:endParaRPr lang="en-US" sz="2800" dirty="0"/>
          </a:p>
        </p:txBody>
      </p:sp>
      <p:pic>
        <p:nvPicPr>
          <p:cNvPr id="5" name="Picture 4" descr="C:\Users\rtakara\AppData\Local\Microsoft\Windows\Temporary Internet Files\Content.IE5\T1D5HDLN\chooseone[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7100" y="4029075"/>
            <a:ext cx="2895600" cy="1930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106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t>K – 8 OVS Lunch #1</a:t>
            </a:r>
            <a:endParaRPr lang="en-US" sz="4000" b="1" dirty="0"/>
          </a:p>
        </p:txBody>
      </p:sp>
      <p:sp>
        <p:nvSpPr>
          <p:cNvPr id="3" name="Content Placeholder 2"/>
          <p:cNvSpPr>
            <a:spLocks noGrp="1"/>
          </p:cNvSpPr>
          <p:nvPr>
            <p:ph idx="1"/>
          </p:nvPr>
        </p:nvSpPr>
        <p:spPr>
          <a:xfrm>
            <a:off x="3419474" y="1628775"/>
            <a:ext cx="5854527" cy="4412587"/>
          </a:xfrm>
        </p:spPr>
        <p:txBody>
          <a:bodyPr/>
          <a:lstStyle/>
          <a:p>
            <a:pPr marL="0" indent="0" algn="ctr">
              <a:buNone/>
            </a:pPr>
            <a:r>
              <a:rPr lang="en-US" sz="2400" b="1" dirty="0" smtClean="0"/>
              <a:t>Grilled Chicken Wrap</a:t>
            </a:r>
          </a:p>
          <a:p>
            <a:pPr marL="0" indent="0" algn="ctr">
              <a:buNone/>
            </a:pPr>
            <a:r>
              <a:rPr lang="en-US" sz="2000" dirty="0" smtClean="0"/>
              <a:t>2 </a:t>
            </a:r>
            <a:r>
              <a:rPr lang="en-US" sz="2000" dirty="0" err="1" smtClean="0"/>
              <a:t>oz</a:t>
            </a:r>
            <a:r>
              <a:rPr lang="en-US" sz="2000" dirty="0" smtClean="0"/>
              <a:t> </a:t>
            </a:r>
            <a:r>
              <a:rPr lang="en-US" sz="2000" dirty="0" err="1" smtClean="0"/>
              <a:t>eq</a:t>
            </a:r>
            <a:r>
              <a:rPr lang="en-US" sz="2000" dirty="0" smtClean="0"/>
              <a:t> M/MA</a:t>
            </a:r>
          </a:p>
          <a:p>
            <a:pPr algn="ctr"/>
            <a:endParaRPr lang="en-US" sz="2400" b="1" dirty="0" smtClean="0"/>
          </a:p>
          <a:p>
            <a:pPr marL="0" indent="0" algn="ctr">
              <a:buNone/>
            </a:pPr>
            <a:r>
              <a:rPr lang="en-US" sz="2400" b="1" dirty="0" smtClean="0"/>
              <a:t>WW Tortilla</a:t>
            </a:r>
          </a:p>
          <a:p>
            <a:pPr marL="0" indent="0" algn="ctr">
              <a:buNone/>
            </a:pPr>
            <a:r>
              <a:rPr lang="en-US" sz="2000" dirty="0" smtClean="0"/>
              <a:t>2 </a:t>
            </a:r>
            <a:r>
              <a:rPr lang="en-US" sz="2000" dirty="0" err="1" smtClean="0"/>
              <a:t>oz</a:t>
            </a:r>
            <a:r>
              <a:rPr lang="en-US" sz="2000" dirty="0" smtClean="0"/>
              <a:t> Grains</a:t>
            </a:r>
          </a:p>
          <a:p>
            <a:pPr marL="0" indent="0" algn="ctr">
              <a:buNone/>
            </a:pPr>
            <a:endParaRPr lang="en-US" sz="2400" b="1" dirty="0" smtClean="0"/>
          </a:p>
          <a:p>
            <a:pPr marL="0" indent="0" algn="ctr">
              <a:buNone/>
            </a:pPr>
            <a:r>
              <a:rPr lang="en-US" sz="2400" b="1" dirty="0" smtClean="0"/>
              <a:t>Tomatoes &amp; Beans (in wrap)</a:t>
            </a:r>
          </a:p>
          <a:p>
            <a:pPr marL="0" indent="0" algn="ctr">
              <a:buNone/>
            </a:pPr>
            <a:r>
              <a:rPr lang="en-US" sz="2000" dirty="0" smtClean="0"/>
              <a:t>1/4 cup Red/Orange Vegetables</a:t>
            </a:r>
          </a:p>
          <a:p>
            <a:pPr marL="0" indent="0" algn="ctr">
              <a:buNone/>
            </a:pPr>
            <a:r>
              <a:rPr lang="en-US" sz="2000" dirty="0" smtClean="0"/>
              <a:t>1/4 cup Legumes Vegetables</a:t>
            </a:r>
          </a:p>
          <a:p>
            <a:pPr marL="0" indent="0">
              <a:buNone/>
            </a:pPr>
            <a:endParaRPr lang="en-US" b="1" dirty="0"/>
          </a:p>
        </p:txBody>
      </p:sp>
      <p:pic>
        <p:nvPicPr>
          <p:cNvPr id="5" name="Picture 3" descr="P:\Graphics\Pictures\ANC 2013\Lunch Speed - Recognizing a Reimbursable Meal\iStock_000006900845Mediu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29" t="2765" r="-11323" b="-7179"/>
          <a:stretch/>
        </p:blipFill>
        <p:spPr bwMode="auto">
          <a:xfrm>
            <a:off x="1106713" y="2281603"/>
            <a:ext cx="3112862" cy="25142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76750" y="5882525"/>
            <a:ext cx="3800475" cy="523220"/>
          </a:xfrm>
          <a:prstGeom prst="rect">
            <a:avLst/>
          </a:prstGeom>
          <a:noFill/>
        </p:spPr>
        <p:txBody>
          <a:bodyPr wrap="square" rtlCol="0">
            <a:spAutoFit/>
          </a:bodyPr>
          <a:lstStyle/>
          <a:p>
            <a:pPr algn="ctr"/>
            <a:r>
              <a:rPr lang="en-US" sz="2800" b="1" dirty="0" smtClean="0">
                <a:solidFill>
                  <a:srgbClr val="FF0000"/>
                </a:solidFill>
              </a:rPr>
              <a:t>REIMBURSABLE!</a:t>
            </a:r>
            <a:endParaRPr lang="en-US" sz="2800" b="1" dirty="0">
              <a:solidFill>
                <a:srgbClr val="FF0000"/>
              </a:solidFill>
            </a:endParaRPr>
          </a:p>
        </p:txBody>
      </p:sp>
      <p:pic>
        <p:nvPicPr>
          <p:cNvPr id="3074" name="Picture 2" descr="Image result for thumbs up"/>
          <p:cNvPicPr>
            <a:picLocks noChangeAspect="1" noChangeArrowheads="1"/>
          </p:cNvPicPr>
          <p:nvPr/>
        </p:nvPicPr>
        <p:blipFill rotWithShape="1">
          <a:blip r:embed="rId4">
            <a:extLst>
              <a:ext uri="{28A0092B-C50C-407E-A947-70E740481C1C}">
                <a14:useLocalDpi xmlns:a14="http://schemas.microsoft.com/office/drawing/2010/main" val="0"/>
              </a:ext>
            </a:extLst>
          </a:blip>
          <a:srcRect l="9165" r="14730"/>
          <a:stretch/>
        </p:blipFill>
        <p:spPr bwMode="auto">
          <a:xfrm>
            <a:off x="7742362" y="5705474"/>
            <a:ext cx="1069725" cy="960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81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barn(inVertical)">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285" y="333375"/>
            <a:ext cx="7978602" cy="1320800"/>
          </a:xfrm>
        </p:spPr>
        <p:txBody>
          <a:bodyPr>
            <a:normAutofit/>
          </a:bodyPr>
          <a:lstStyle/>
          <a:p>
            <a:pPr algn="ctr"/>
            <a:r>
              <a:rPr lang="en-US" sz="4000" b="1" dirty="0" smtClean="0"/>
              <a:t>K – 8 OVS Lunch #2</a:t>
            </a:r>
            <a:endParaRPr lang="en-US" sz="4000" b="1" dirty="0"/>
          </a:p>
        </p:txBody>
      </p:sp>
      <p:sp>
        <p:nvSpPr>
          <p:cNvPr id="3" name="Content Placeholder 2"/>
          <p:cNvSpPr>
            <a:spLocks noGrp="1"/>
          </p:cNvSpPr>
          <p:nvPr>
            <p:ph idx="1"/>
          </p:nvPr>
        </p:nvSpPr>
        <p:spPr>
          <a:xfrm>
            <a:off x="770016" y="1391966"/>
            <a:ext cx="8596668" cy="4593562"/>
          </a:xfrm>
        </p:spPr>
        <p:txBody>
          <a:bodyPr>
            <a:normAutofit fontScale="92500" lnSpcReduction="20000"/>
          </a:bodyPr>
          <a:lstStyle/>
          <a:p>
            <a:pPr marL="0" indent="0" algn="ctr">
              <a:buNone/>
            </a:pPr>
            <a:r>
              <a:rPr lang="en-US" sz="2200" b="1" dirty="0" smtClean="0"/>
              <a:t>Hamburger on Whole Wheat Bun</a:t>
            </a:r>
          </a:p>
          <a:p>
            <a:pPr marL="0" indent="0" algn="ctr">
              <a:buNone/>
            </a:pPr>
            <a:r>
              <a:rPr lang="en-US" sz="2200" dirty="0" smtClean="0"/>
              <a:t>2 </a:t>
            </a:r>
            <a:r>
              <a:rPr lang="en-US" sz="2200" dirty="0" err="1" smtClean="0"/>
              <a:t>oz</a:t>
            </a:r>
            <a:r>
              <a:rPr lang="en-US" sz="2200" dirty="0" smtClean="0"/>
              <a:t> M/MA</a:t>
            </a:r>
          </a:p>
          <a:p>
            <a:pPr marL="0" indent="0" algn="ctr">
              <a:buNone/>
            </a:pPr>
            <a:r>
              <a:rPr lang="en-US" sz="2200" dirty="0" smtClean="0"/>
              <a:t>1.5 </a:t>
            </a:r>
            <a:r>
              <a:rPr lang="en-US" sz="2200" dirty="0" err="1" smtClean="0"/>
              <a:t>oz</a:t>
            </a:r>
            <a:r>
              <a:rPr lang="en-US" sz="2200" dirty="0" smtClean="0"/>
              <a:t> Grains</a:t>
            </a:r>
          </a:p>
          <a:p>
            <a:pPr marL="0" indent="0" algn="ctr">
              <a:buNone/>
            </a:pPr>
            <a:endParaRPr lang="en-US" sz="2200" dirty="0" smtClean="0"/>
          </a:p>
          <a:p>
            <a:pPr marL="0" indent="0" algn="ctr">
              <a:buNone/>
            </a:pPr>
            <a:r>
              <a:rPr lang="en-US" sz="2200" b="1" dirty="0" smtClean="0"/>
              <a:t>Potato </a:t>
            </a:r>
            <a:r>
              <a:rPr lang="en-US" sz="2200" b="1" dirty="0" err="1" smtClean="0"/>
              <a:t>Tator</a:t>
            </a:r>
            <a:r>
              <a:rPr lang="en-US" sz="2200" b="1" dirty="0" smtClean="0"/>
              <a:t> Tots</a:t>
            </a:r>
          </a:p>
          <a:p>
            <a:pPr marL="0" indent="0" algn="ctr">
              <a:buNone/>
            </a:pPr>
            <a:r>
              <a:rPr lang="en-US" sz="2200" dirty="0" smtClean="0"/>
              <a:t>½ cup Starchy Vegetable</a:t>
            </a:r>
          </a:p>
          <a:p>
            <a:pPr marL="0" indent="0" algn="ctr">
              <a:buNone/>
            </a:pPr>
            <a:endParaRPr lang="en-US" sz="2200" dirty="0" smtClean="0"/>
          </a:p>
          <a:p>
            <a:pPr marL="0" indent="0" algn="ctr">
              <a:buNone/>
            </a:pPr>
            <a:r>
              <a:rPr lang="en-US" sz="2200" b="1" dirty="0" smtClean="0"/>
              <a:t>Orange Wedges</a:t>
            </a:r>
          </a:p>
          <a:p>
            <a:pPr marL="0" indent="0" algn="ctr">
              <a:buNone/>
            </a:pPr>
            <a:r>
              <a:rPr lang="en-US" sz="2200" dirty="0" smtClean="0"/>
              <a:t>½ cup Fruit</a:t>
            </a:r>
          </a:p>
          <a:p>
            <a:pPr marL="0" indent="0" algn="ctr">
              <a:buNone/>
            </a:pPr>
            <a:endParaRPr lang="en-US" sz="2200" b="1" dirty="0" smtClean="0"/>
          </a:p>
          <a:p>
            <a:pPr marL="0" indent="0" algn="ctr">
              <a:buNone/>
            </a:pPr>
            <a:r>
              <a:rPr lang="en-US" sz="2200" b="1" dirty="0" smtClean="0"/>
              <a:t>Milk </a:t>
            </a:r>
          </a:p>
          <a:p>
            <a:pPr marL="0" indent="0" algn="ctr">
              <a:buNone/>
            </a:pPr>
            <a:r>
              <a:rPr lang="en-US" sz="2200" dirty="0" smtClean="0"/>
              <a:t>1 cup Milk</a:t>
            </a:r>
          </a:p>
          <a:p>
            <a:pPr marL="0" indent="0">
              <a:buNone/>
            </a:pPr>
            <a:endParaRPr lang="en-US" dirty="0"/>
          </a:p>
        </p:txBody>
      </p:sp>
      <p:pic>
        <p:nvPicPr>
          <p:cNvPr id="4" name="Picture 4" descr="P:\Graphics\Pictures\ANC 2013\Lunch Speed - Recognizing a Reimbursable Meal\iStock_000012377292Mediu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25" t="9375" r="-4425" b="-3125"/>
          <a:stretch/>
        </p:blipFill>
        <p:spPr bwMode="auto">
          <a:xfrm>
            <a:off x="1238285" y="1828265"/>
            <a:ext cx="2041454" cy="135496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194" name="Picture 2" descr="Image result for tater to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3859" y="2161640"/>
            <a:ext cx="2246293" cy="168472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sliced oranges"/>
          <p:cNvPicPr>
            <a:picLocks noChangeAspect="1" noChangeArrowheads="1"/>
          </p:cNvPicPr>
          <p:nvPr/>
        </p:nvPicPr>
        <p:blipFill rotWithShape="1">
          <a:blip r:embed="rId5">
            <a:extLst>
              <a:ext uri="{28A0092B-C50C-407E-A947-70E740481C1C}">
                <a14:useLocalDpi xmlns:a14="http://schemas.microsoft.com/office/drawing/2010/main" val="0"/>
              </a:ext>
            </a:extLst>
          </a:blip>
          <a:srcRect t="18938" b="17097"/>
          <a:stretch/>
        </p:blipFill>
        <p:spPr bwMode="auto">
          <a:xfrm>
            <a:off x="2164847" y="3760635"/>
            <a:ext cx="1688925" cy="10846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tstretch\AppData\Local\Microsoft\Windows\Temporary Internet Files\Content.Outlook\EYE61X5K\fat-free-milk.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20860" y="4692033"/>
            <a:ext cx="804915" cy="11887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52844" y="5985528"/>
            <a:ext cx="4514850" cy="523220"/>
          </a:xfrm>
          <a:prstGeom prst="rect">
            <a:avLst/>
          </a:prstGeom>
          <a:noFill/>
        </p:spPr>
        <p:txBody>
          <a:bodyPr wrap="square" rtlCol="0">
            <a:spAutoFit/>
          </a:bodyPr>
          <a:lstStyle/>
          <a:p>
            <a:pPr algn="ctr"/>
            <a:r>
              <a:rPr lang="en-US" sz="2800" b="1" dirty="0" smtClean="0">
                <a:solidFill>
                  <a:srgbClr val="FF0000"/>
                </a:solidFill>
              </a:rPr>
              <a:t>REIMBURSABLE!</a:t>
            </a:r>
            <a:endParaRPr lang="en-US" sz="2800" b="1" dirty="0">
              <a:solidFill>
                <a:srgbClr val="FF0000"/>
              </a:solidFill>
            </a:endParaRPr>
          </a:p>
        </p:txBody>
      </p:sp>
      <p:pic>
        <p:nvPicPr>
          <p:cNvPr id="4100" name="Picture 4" descr="Image result for you got i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20000">
            <a:off x="1908925" y="5040867"/>
            <a:ext cx="1889151" cy="1407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41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4100"/>
                                        </p:tgtEl>
                                        <p:attrNameLst>
                                          <p:attrName>style.visibility</p:attrName>
                                        </p:attrNameLst>
                                      </p:cBhvr>
                                      <p:to>
                                        <p:strVal val="visible"/>
                                      </p:to>
                                    </p:set>
                                    <p:anim calcmode="lin" valueType="num">
                                      <p:cBhvr>
                                        <p:cTn id="12" dur="500" fill="hold"/>
                                        <p:tgtEl>
                                          <p:spTgt spid="4100"/>
                                        </p:tgtEl>
                                        <p:attrNameLst>
                                          <p:attrName>ppt_w</p:attrName>
                                        </p:attrNameLst>
                                      </p:cBhvr>
                                      <p:tavLst>
                                        <p:tav tm="0">
                                          <p:val>
                                            <p:fltVal val="0"/>
                                          </p:val>
                                        </p:tav>
                                        <p:tav tm="100000">
                                          <p:val>
                                            <p:strVal val="#ppt_w"/>
                                          </p:val>
                                        </p:tav>
                                      </p:tavLst>
                                    </p:anim>
                                    <p:anim calcmode="lin" valueType="num">
                                      <p:cBhvr>
                                        <p:cTn id="13" dur="500" fill="hold"/>
                                        <p:tgtEl>
                                          <p:spTgt spid="4100"/>
                                        </p:tgtEl>
                                        <p:attrNameLst>
                                          <p:attrName>ppt_h</p:attrName>
                                        </p:attrNameLst>
                                      </p:cBhvr>
                                      <p:tavLst>
                                        <p:tav tm="0">
                                          <p:val>
                                            <p:fltVal val="0"/>
                                          </p:val>
                                        </p:tav>
                                        <p:tav tm="100000">
                                          <p:val>
                                            <p:strVal val="#ppt_h"/>
                                          </p:val>
                                        </p:tav>
                                      </p:tavLst>
                                    </p:anim>
                                    <p:animEffect transition="in" filter="fade">
                                      <p:cBhvr>
                                        <p:cTn id="14"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t>K – 8 OVS Lunch #3</a:t>
            </a:r>
            <a:endParaRPr lang="en-US" sz="4000" b="1" dirty="0"/>
          </a:p>
        </p:txBody>
      </p:sp>
      <p:sp>
        <p:nvSpPr>
          <p:cNvPr id="3" name="Content Placeholder 2"/>
          <p:cNvSpPr>
            <a:spLocks noGrp="1"/>
          </p:cNvSpPr>
          <p:nvPr>
            <p:ph idx="1"/>
          </p:nvPr>
        </p:nvSpPr>
        <p:spPr>
          <a:xfrm>
            <a:off x="677334" y="1577987"/>
            <a:ext cx="8596668" cy="4463375"/>
          </a:xfrm>
        </p:spPr>
        <p:txBody>
          <a:bodyPr>
            <a:noAutofit/>
          </a:bodyPr>
          <a:lstStyle/>
          <a:p>
            <a:pPr marL="0" indent="0" algn="ctr">
              <a:buNone/>
            </a:pPr>
            <a:r>
              <a:rPr lang="en-US" sz="2400" b="1" dirty="0" smtClean="0"/>
              <a:t>Tossed Salad</a:t>
            </a:r>
          </a:p>
          <a:p>
            <a:pPr marL="0" indent="0" algn="ctr">
              <a:buNone/>
            </a:pPr>
            <a:r>
              <a:rPr lang="en-US" sz="2400" dirty="0" smtClean="0"/>
              <a:t>½ cup Dark Green Vegetable</a:t>
            </a:r>
          </a:p>
          <a:p>
            <a:pPr marL="0" indent="0" algn="ctr">
              <a:buNone/>
            </a:pPr>
            <a:r>
              <a:rPr lang="en-US" sz="2400" dirty="0" smtClean="0"/>
              <a:t>½ cup Red/Orange Vegetable</a:t>
            </a:r>
          </a:p>
          <a:p>
            <a:pPr marL="0" indent="0" algn="ctr">
              <a:buNone/>
            </a:pPr>
            <a:endParaRPr lang="en-US" sz="2400" dirty="0" smtClean="0"/>
          </a:p>
          <a:p>
            <a:pPr marL="0" indent="0" algn="ctr">
              <a:buNone/>
            </a:pPr>
            <a:r>
              <a:rPr lang="en-US" sz="2400" b="1" dirty="0" smtClean="0"/>
              <a:t>Sliced Strawberries</a:t>
            </a:r>
          </a:p>
          <a:p>
            <a:pPr marL="0" indent="0" algn="ctr">
              <a:buNone/>
            </a:pPr>
            <a:r>
              <a:rPr lang="en-US" sz="2400" dirty="0" smtClean="0"/>
              <a:t>½ cup Fruit</a:t>
            </a:r>
          </a:p>
          <a:p>
            <a:pPr marL="0" indent="0" algn="ctr">
              <a:buNone/>
            </a:pPr>
            <a:endParaRPr lang="en-US" sz="2400" b="1" dirty="0" smtClean="0"/>
          </a:p>
          <a:p>
            <a:pPr marL="0" indent="0" algn="ctr">
              <a:buNone/>
            </a:pPr>
            <a:r>
              <a:rPr lang="en-US" sz="2400" b="1" dirty="0" smtClean="0"/>
              <a:t>Celery Sticks</a:t>
            </a:r>
          </a:p>
          <a:p>
            <a:pPr marL="0" indent="0" algn="ctr">
              <a:buNone/>
            </a:pPr>
            <a:r>
              <a:rPr lang="en-US" sz="2400" dirty="0" smtClean="0"/>
              <a:t>½ cup Red/Orange Vegetable</a:t>
            </a:r>
          </a:p>
        </p:txBody>
      </p:sp>
      <p:pic>
        <p:nvPicPr>
          <p:cNvPr id="4" name="Picture 2" descr="P:\Graphics\Pictures\ANC 2013\Lunch Speed - Recognizing a Reimbursable Meal\iStock_000019618196Mediu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58" t="16667" r="2758" b="3333"/>
          <a:stretch/>
        </p:blipFill>
        <p:spPr bwMode="auto">
          <a:xfrm>
            <a:off x="768285" y="1676400"/>
            <a:ext cx="2173418" cy="153352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celery sticks"/>
          <p:cNvPicPr>
            <a:picLocks noChangeAspect="1" noChangeArrowheads="1"/>
          </p:cNvPicPr>
          <p:nvPr/>
        </p:nvPicPr>
        <p:blipFill rotWithShape="1">
          <a:blip r:embed="rId4">
            <a:extLst>
              <a:ext uri="{28A0092B-C50C-407E-A947-70E740481C1C}">
                <a14:useLocalDpi xmlns:a14="http://schemas.microsoft.com/office/drawing/2010/main" val="0"/>
              </a:ext>
            </a:extLst>
          </a:blip>
          <a:srcRect l="6250" t="22580" r="6458" b="26788"/>
          <a:stretch/>
        </p:blipFill>
        <p:spPr bwMode="auto">
          <a:xfrm>
            <a:off x="857250" y="4234577"/>
            <a:ext cx="1995488" cy="115744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result for sliced strawberries"/>
          <p:cNvPicPr>
            <a:picLocks noChangeAspect="1" noChangeArrowheads="1"/>
          </p:cNvPicPr>
          <p:nvPr/>
        </p:nvPicPr>
        <p:blipFill rotWithShape="1">
          <a:blip r:embed="rId5">
            <a:extLst>
              <a:ext uri="{28A0092B-C50C-407E-A947-70E740481C1C}">
                <a14:useLocalDpi xmlns:a14="http://schemas.microsoft.com/office/drawing/2010/main" val="0"/>
              </a:ext>
            </a:extLst>
          </a:blip>
          <a:srcRect l="8603" t="11620" r="4946" b="20880"/>
          <a:stretch/>
        </p:blipFill>
        <p:spPr bwMode="auto">
          <a:xfrm>
            <a:off x="6781800" y="3332545"/>
            <a:ext cx="2238375" cy="9020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lose mone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53117" y="4453247"/>
            <a:ext cx="1708819" cy="11327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334375" y="5584840"/>
            <a:ext cx="3476625" cy="523220"/>
          </a:xfrm>
          <a:prstGeom prst="rect">
            <a:avLst/>
          </a:prstGeom>
          <a:noFill/>
        </p:spPr>
        <p:txBody>
          <a:bodyPr wrap="square" rtlCol="0">
            <a:spAutoFit/>
          </a:bodyPr>
          <a:lstStyle/>
          <a:p>
            <a:pPr algn="ctr"/>
            <a:r>
              <a:rPr lang="en-US" sz="2800" b="1" dirty="0" smtClean="0">
                <a:solidFill>
                  <a:srgbClr val="FF0000"/>
                </a:solidFill>
              </a:rPr>
              <a:t>NOT REIMBURSABLE</a:t>
            </a:r>
            <a:endParaRPr lang="en-US" sz="2800" b="1" dirty="0">
              <a:solidFill>
                <a:srgbClr val="FF0000"/>
              </a:solidFill>
            </a:endParaRPr>
          </a:p>
        </p:txBody>
      </p:sp>
      <p:sp>
        <p:nvSpPr>
          <p:cNvPr id="6" name="TextBox 5"/>
          <p:cNvSpPr txBox="1"/>
          <p:nvPr/>
        </p:nvSpPr>
        <p:spPr>
          <a:xfrm>
            <a:off x="2941703" y="6108060"/>
            <a:ext cx="3971925" cy="646331"/>
          </a:xfrm>
          <a:prstGeom prst="rect">
            <a:avLst/>
          </a:prstGeom>
          <a:noFill/>
        </p:spPr>
        <p:txBody>
          <a:bodyPr wrap="square" rtlCol="0">
            <a:spAutoFit/>
          </a:bodyPr>
          <a:lstStyle/>
          <a:p>
            <a:r>
              <a:rPr lang="en-US" dirty="0"/>
              <a:t>*only two meal components selected</a:t>
            </a:r>
          </a:p>
          <a:p>
            <a:endParaRPr lang="en-US" dirty="0"/>
          </a:p>
        </p:txBody>
      </p:sp>
    </p:spTree>
    <p:extLst>
      <p:ext uri="{BB962C8B-B14F-4D97-AF65-F5344CB8AC3E}">
        <p14:creationId xmlns:p14="http://schemas.microsoft.com/office/powerpoint/2010/main" val="335489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80">
                                          <p:stCondLst>
                                            <p:cond delay="0"/>
                                          </p:stCondLst>
                                        </p:cTn>
                                        <p:tgtEl>
                                          <p:spTgt spid="6"/>
                                        </p:tgtEl>
                                      </p:cBhvr>
                                    </p:animEffect>
                                    <p:anim calcmode="lin" valueType="num">
                                      <p:cBhvr>
                                        <p:cTn id="4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5" dur="26">
                                          <p:stCondLst>
                                            <p:cond delay="650"/>
                                          </p:stCondLst>
                                        </p:cTn>
                                        <p:tgtEl>
                                          <p:spTgt spid="6"/>
                                        </p:tgtEl>
                                      </p:cBhvr>
                                      <p:to x="100000" y="60000"/>
                                    </p:animScale>
                                    <p:animScale>
                                      <p:cBhvr>
                                        <p:cTn id="46" dur="166" decel="50000">
                                          <p:stCondLst>
                                            <p:cond delay="676"/>
                                          </p:stCondLst>
                                        </p:cTn>
                                        <p:tgtEl>
                                          <p:spTgt spid="6"/>
                                        </p:tgtEl>
                                      </p:cBhvr>
                                      <p:to x="100000" y="100000"/>
                                    </p:animScale>
                                    <p:animScale>
                                      <p:cBhvr>
                                        <p:cTn id="47" dur="26">
                                          <p:stCondLst>
                                            <p:cond delay="1312"/>
                                          </p:stCondLst>
                                        </p:cTn>
                                        <p:tgtEl>
                                          <p:spTgt spid="6"/>
                                        </p:tgtEl>
                                      </p:cBhvr>
                                      <p:to x="100000" y="80000"/>
                                    </p:animScale>
                                    <p:animScale>
                                      <p:cBhvr>
                                        <p:cTn id="48" dur="166" decel="50000">
                                          <p:stCondLst>
                                            <p:cond delay="1338"/>
                                          </p:stCondLst>
                                        </p:cTn>
                                        <p:tgtEl>
                                          <p:spTgt spid="6"/>
                                        </p:tgtEl>
                                      </p:cBhvr>
                                      <p:to x="100000" y="100000"/>
                                    </p:animScale>
                                    <p:animScale>
                                      <p:cBhvr>
                                        <p:cTn id="49" dur="26">
                                          <p:stCondLst>
                                            <p:cond delay="1642"/>
                                          </p:stCondLst>
                                        </p:cTn>
                                        <p:tgtEl>
                                          <p:spTgt spid="6"/>
                                        </p:tgtEl>
                                      </p:cBhvr>
                                      <p:to x="100000" y="90000"/>
                                    </p:animScale>
                                    <p:animScale>
                                      <p:cBhvr>
                                        <p:cTn id="50" dur="166" decel="50000">
                                          <p:stCondLst>
                                            <p:cond delay="1668"/>
                                          </p:stCondLst>
                                        </p:cTn>
                                        <p:tgtEl>
                                          <p:spTgt spid="6"/>
                                        </p:tgtEl>
                                      </p:cBhvr>
                                      <p:to x="100000" y="100000"/>
                                    </p:animScale>
                                    <p:animScale>
                                      <p:cBhvr>
                                        <p:cTn id="51" dur="26">
                                          <p:stCondLst>
                                            <p:cond delay="1808"/>
                                          </p:stCondLst>
                                        </p:cTn>
                                        <p:tgtEl>
                                          <p:spTgt spid="6"/>
                                        </p:tgtEl>
                                      </p:cBhvr>
                                      <p:to x="100000" y="95000"/>
                                    </p:animScale>
                                    <p:animScale>
                                      <p:cBhvr>
                                        <p:cTn id="52"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t>K – 8 OVS Lunch #4</a:t>
            </a:r>
            <a:endParaRPr lang="en-US" sz="4000" b="1" dirty="0"/>
          </a:p>
        </p:txBody>
      </p:sp>
      <p:sp>
        <p:nvSpPr>
          <p:cNvPr id="3" name="Content Placeholder 2"/>
          <p:cNvSpPr>
            <a:spLocks noGrp="1"/>
          </p:cNvSpPr>
          <p:nvPr>
            <p:ph idx="1"/>
          </p:nvPr>
        </p:nvSpPr>
        <p:spPr>
          <a:xfrm>
            <a:off x="677334" y="1866900"/>
            <a:ext cx="8596668" cy="4174462"/>
          </a:xfrm>
        </p:spPr>
        <p:txBody>
          <a:bodyPr>
            <a:normAutofit/>
          </a:bodyPr>
          <a:lstStyle/>
          <a:p>
            <a:pPr marL="0" indent="0" algn="ctr">
              <a:buNone/>
            </a:pPr>
            <a:r>
              <a:rPr lang="en-US" sz="2400" b="1" dirty="0" smtClean="0"/>
              <a:t>Hummus</a:t>
            </a:r>
          </a:p>
          <a:p>
            <a:pPr marL="0" indent="0" algn="ctr">
              <a:buNone/>
            </a:pPr>
            <a:r>
              <a:rPr lang="en-US" sz="2000" dirty="0" smtClean="0"/>
              <a:t>2 </a:t>
            </a:r>
            <a:r>
              <a:rPr lang="en-US" sz="2000" dirty="0" err="1" smtClean="0"/>
              <a:t>oz</a:t>
            </a:r>
            <a:r>
              <a:rPr lang="en-US" sz="2000" dirty="0" smtClean="0"/>
              <a:t> M/MA</a:t>
            </a:r>
          </a:p>
          <a:p>
            <a:pPr marL="0" indent="0" algn="ctr">
              <a:buNone/>
            </a:pPr>
            <a:endParaRPr lang="en-US" sz="2400" dirty="0" smtClean="0"/>
          </a:p>
          <a:p>
            <a:pPr marL="0" indent="0" algn="ctr">
              <a:buNone/>
            </a:pPr>
            <a:r>
              <a:rPr lang="en-US" sz="2400" b="1" dirty="0" smtClean="0"/>
              <a:t>WW Pita Bread</a:t>
            </a:r>
          </a:p>
          <a:p>
            <a:pPr marL="0" indent="0" algn="ctr">
              <a:buNone/>
            </a:pPr>
            <a:r>
              <a:rPr lang="en-US" sz="2000" dirty="0" smtClean="0"/>
              <a:t>1 </a:t>
            </a:r>
            <a:r>
              <a:rPr lang="en-US" sz="2000" dirty="0" err="1" smtClean="0"/>
              <a:t>oz</a:t>
            </a:r>
            <a:r>
              <a:rPr lang="en-US" sz="2000" dirty="0" smtClean="0"/>
              <a:t> </a:t>
            </a:r>
            <a:r>
              <a:rPr lang="en-US" sz="2000" dirty="0" err="1" smtClean="0"/>
              <a:t>eq</a:t>
            </a:r>
            <a:r>
              <a:rPr lang="en-US" sz="2000" dirty="0" smtClean="0"/>
              <a:t> Grain</a:t>
            </a:r>
          </a:p>
          <a:p>
            <a:pPr marL="0" indent="0" algn="ctr">
              <a:buNone/>
            </a:pPr>
            <a:endParaRPr lang="en-US" sz="2400" b="1" dirty="0" smtClean="0"/>
          </a:p>
          <a:p>
            <a:pPr marL="0" indent="0" algn="ctr">
              <a:buNone/>
            </a:pPr>
            <a:r>
              <a:rPr lang="en-US" sz="2400" b="1" dirty="0" smtClean="0"/>
              <a:t>Black Bean Salsa</a:t>
            </a:r>
          </a:p>
          <a:p>
            <a:pPr marL="0" indent="0" algn="ctr">
              <a:buNone/>
            </a:pPr>
            <a:r>
              <a:rPr lang="en-US" sz="2000" dirty="0" smtClean="0"/>
              <a:t>½ cup Legumes Vegetable</a:t>
            </a:r>
          </a:p>
          <a:p>
            <a:pPr marL="0" indent="0" algn="ctr">
              <a:buNone/>
            </a:pPr>
            <a:r>
              <a:rPr lang="en-US" sz="2000" dirty="0" smtClean="0"/>
              <a:t>¼ cup Other Vegetable</a:t>
            </a:r>
            <a:endParaRPr lang="en-US" sz="2000" dirty="0"/>
          </a:p>
        </p:txBody>
      </p:sp>
      <p:pic>
        <p:nvPicPr>
          <p:cNvPr id="4" name="Picture 3" descr="P:\Graphics\Pictures\ANC 2013\Lunch Speed - Recognizing a Reimbursable Meal\iStock_000006670930Mediu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41" t="6667" r="-4441" b="-6667"/>
          <a:stretch/>
        </p:blipFill>
        <p:spPr bwMode="auto">
          <a:xfrm rot="-600000">
            <a:off x="867186" y="1999021"/>
            <a:ext cx="2803771" cy="18675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P:\Graphics\Pictures\ANC 2013\Lunch Speed - Recognizing a Reimbursable Meal\iStock_000018437157Medium.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72" t="6250" r="-6072" b="-6250"/>
          <a:stretch/>
        </p:blipFill>
        <p:spPr bwMode="auto">
          <a:xfrm>
            <a:off x="6848476" y="4719031"/>
            <a:ext cx="1619249" cy="15731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rot="900000">
            <a:off x="6715125" y="1868074"/>
            <a:ext cx="3505200" cy="523220"/>
          </a:xfrm>
          <a:prstGeom prst="rect">
            <a:avLst/>
          </a:prstGeom>
          <a:noFill/>
        </p:spPr>
        <p:txBody>
          <a:bodyPr wrap="square" rtlCol="0">
            <a:spAutoFit/>
          </a:bodyPr>
          <a:lstStyle/>
          <a:p>
            <a:pPr algn="ctr"/>
            <a:r>
              <a:rPr lang="en-US" sz="2800" b="1" dirty="0" smtClean="0">
                <a:solidFill>
                  <a:srgbClr val="FF0000"/>
                </a:solidFill>
              </a:rPr>
              <a:t>REIMBURSABLE!</a:t>
            </a:r>
            <a:endParaRPr lang="en-US" sz="2800" b="1" dirty="0">
              <a:solidFill>
                <a:srgbClr val="FF0000"/>
              </a:solidFill>
            </a:endParaRPr>
          </a:p>
        </p:txBody>
      </p:sp>
      <p:pic>
        <p:nvPicPr>
          <p:cNvPr id="6146" name="Picture 2" descr="Image result for HOORAY"/>
          <p:cNvPicPr>
            <a:picLocks noChangeAspect="1" noChangeArrowheads="1"/>
          </p:cNvPicPr>
          <p:nvPr/>
        </p:nvPicPr>
        <p:blipFill rotWithShape="1">
          <a:blip r:embed="rId5">
            <a:extLst>
              <a:ext uri="{28A0092B-C50C-407E-A947-70E740481C1C}">
                <a14:useLocalDpi xmlns:a14="http://schemas.microsoft.com/office/drawing/2010/main" val="0"/>
              </a:ext>
            </a:extLst>
          </a:blip>
          <a:srcRect l="8741" t="18891" r="7749" b="19496"/>
          <a:stretch/>
        </p:blipFill>
        <p:spPr bwMode="auto">
          <a:xfrm rot="900000">
            <a:off x="6983924" y="2284257"/>
            <a:ext cx="2301222" cy="1697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146"/>
                                        </p:tgtEl>
                                        <p:attrNameLst>
                                          <p:attrName>style.visibility</p:attrName>
                                        </p:attrNameLst>
                                      </p:cBhvr>
                                      <p:to>
                                        <p:strVal val="visible"/>
                                      </p:to>
                                    </p:set>
                                    <p:anim calcmode="lin" valueType="num">
                                      <p:cBhvr additive="base">
                                        <p:cTn id="11" dur="500" fill="hold"/>
                                        <p:tgtEl>
                                          <p:spTgt spid="6146"/>
                                        </p:tgtEl>
                                        <p:attrNameLst>
                                          <p:attrName>ppt_x</p:attrName>
                                        </p:attrNameLst>
                                      </p:cBhvr>
                                      <p:tavLst>
                                        <p:tav tm="0">
                                          <p:val>
                                            <p:strVal val="#ppt_x"/>
                                          </p:val>
                                        </p:tav>
                                        <p:tav tm="100000">
                                          <p:val>
                                            <p:strVal val="#ppt_x"/>
                                          </p:val>
                                        </p:tav>
                                      </p:tavLst>
                                    </p:anim>
                                    <p:anim calcmode="lin" valueType="num">
                                      <p:cBhvr additive="base">
                                        <p:cTn id="12"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t>K – 8 OVS Lunch #5</a:t>
            </a:r>
            <a:endParaRPr lang="en-US" sz="4000" b="1" dirty="0"/>
          </a:p>
        </p:txBody>
      </p:sp>
      <p:sp>
        <p:nvSpPr>
          <p:cNvPr id="3" name="Content Placeholder 2"/>
          <p:cNvSpPr>
            <a:spLocks noGrp="1"/>
          </p:cNvSpPr>
          <p:nvPr>
            <p:ph idx="1"/>
          </p:nvPr>
        </p:nvSpPr>
        <p:spPr/>
        <p:txBody>
          <a:bodyPr>
            <a:normAutofit fontScale="92500" lnSpcReduction="20000"/>
          </a:bodyPr>
          <a:lstStyle/>
          <a:p>
            <a:pPr marL="0" indent="0" algn="ctr">
              <a:buNone/>
            </a:pPr>
            <a:r>
              <a:rPr lang="en-US" sz="2600" b="1" dirty="0" smtClean="0"/>
              <a:t>Vegetarian Chili</a:t>
            </a:r>
          </a:p>
          <a:p>
            <a:pPr marL="0" indent="0" algn="ctr">
              <a:buNone/>
            </a:pPr>
            <a:r>
              <a:rPr lang="en-US" sz="2400" dirty="0" smtClean="0"/>
              <a:t>2 </a:t>
            </a:r>
            <a:r>
              <a:rPr lang="en-US" sz="2400" dirty="0" err="1" smtClean="0"/>
              <a:t>oz</a:t>
            </a:r>
            <a:r>
              <a:rPr lang="en-US" sz="2400" dirty="0" smtClean="0"/>
              <a:t> M/MA (beans)</a:t>
            </a:r>
          </a:p>
          <a:p>
            <a:pPr marL="0" indent="0" algn="ctr">
              <a:buNone/>
            </a:pPr>
            <a:r>
              <a:rPr lang="en-US" sz="2400" dirty="0" smtClean="0"/>
              <a:t>¼ Red/Orange Vegetable (tomato sauce)</a:t>
            </a:r>
          </a:p>
          <a:p>
            <a:pPr marL="0" indent="0" algn="ctr">
              <a:buNone/>
            </a:pPr>
            <a:endParaRPr lang="en-US" sz="2400" b="1" dirty="0"/>
          </a:p>
          <a:p>
            <a:pPr marL="0" indent="0" algn="ctr">
              <a:buNone/>
            </a:pPr>
            <a:r>
              <a:rPr lang="en-US" sz="2600" b="1" dirty="0" smtClean="0"/>
              <a:t>Brown Rice</a:t>
            </a:r>
          </a:p>
          <a:p>
            <a:pPr marL="0" indent="0" algn="ctr">
              <a:buNone/>
            </a:pPr>
            <a:r>
              <a:rPr lang="en-US" sz="2400" dirty="0" smtClean="0"/>
              <a:t>1 </a:t>
            </a:r>
            <a:r>
              <a:rPr lang="en-US" sz="2400" dirty="0" err="1" smtClean="0"/>
              <a:t>oz</a:t>
            </a:r>
            <a:r>
              <a:rPr lang="en-US" sz="2400" dirty="0" smtClean="0"/>
              <a:t> </a:t>
            </a:r>
            <a:r>
              <a:rPr lang="en-US" sz="2400" dirty="0" err="1" smtClean="0"/>
              <a:t>eq</a:t>
            </a:r>
            <a:r>
              <a:rPr lang="en-US" sz="2400" dirty="0" smtClean="0"/>
              <a:t> Grains</a:t>
            </a:r>
          </a:p>
          <a:p>
            <a:pPr marL="0" indent="0" algn="ctr">
              <a:buNone/>
            </a:pPr>
            <a:endParaRPr lang="en-US" sz="2400" dirty="0"/>
          </a:p>
          <a:p>
            <a:pPr marL="0" indent="0" algn="ctr">
              <a:buNone/>
            </a:pPr>
            <a:r>
              <a:rPr lang="en-US" sz="2600" b="1" dirty="0" smtClean="0"/>
              <a:t>Milk</a:t>
            </a:r>
          </a:p>
          <a:p>
            <a:pPr marL="0" indent="0" algn="ctr">
              <a:buNone/>
            </a:pPr>
            <a:r>
              <a:rPr lang="en-US" sz="2400" dirty="0" smtClean="0"/>
              <a:t>1 cup Milk</a:t>
            </a:r>
            <a:endParaRPr lang="en-US" sz="2400" dirty="0"/>
          </a:p>
          <a:p>
            <a:pPr marL="0" indent="0" algn="ctr">
              <a:buNone/>
            </a:pPr>
            <a:endParaRPr lang="en-US" b="1" dirty="0"/>
          </a:p>
        </p:txBody>
      </p:sp>
      <p:pic>
        <p:nvPicPr>
          <p:cNvPr id="4" name="Picture 2" descr="P:\Graphics\Pictures\ANC 2013\Lunch Speed - Recognizing a Reimbursable Meal\iStock_000021376796Mediu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62" t="6667" r="-6662" b="-6667"/>
          <a:stretch/>
        </p:blipFill>
        <p:spPr bwMode="auto">
          <a:xfrm>
            <a:off x="6447320" y="3486224"/>
            <a:ext cx="1629879" cy="1628701"/>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Image result for vegetarian chili"/>
          <p:cNvPicPr>
            <a:picLocks noChangeAspect="1" noChangeArrowheads="1"/>
          </p:cNvPicPr>
          <p:nvPr/>
        </p:nvPicPr>
        <p:blipFill rotWithShape="1">
          <a:blip r:embed="rId4">
            <a:extLst>
              <a:ext uri="{28A0092B-C50C-407E-A947-70E740481C1C}">
                <a14:useLocalDpi xmlns:a14="http://schemas.microsoft.com/office/drawing/2010/main" val="0"/>
              </a:ext>
            </a:extLst>
          </a:blip>
          <a:srcRect l="2862" r="28438" b="5767"/>
          <a:stretch/>
        </p:blipFill>
        <p:spPr bwMode="auto">
          <a:xfrm>
            <a:off x="7858124" y="1860029"/>
            <a:ext cx="1619250" cy="15214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tstretch\AppData\Local\Microsoft\Windows\Temporary Internet Files\Content.Outlook\EYE61X5K\fat-free-milk.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63285" y="4692033"/>
            <a:ext cx="804915" cy="11887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600000">
            <a:off x="262934" y="1847862"/>
            <a:ext cx="3714750" cy="523220"/>
          </a:xfrm>
          <a:prstGeom prst="rect">
            <a:avLst/>
          </a:prstGeom>
          <a:noFill/>
        </p:spPr>
        <p:txBody>
          <a:bodyPr wrap="square" rtlCol="0">
            <a:spAutoFit/>
          </a:bodyPr>
          <a:lstStyle/>
          <a:p>
            <a:pPr algn="ctr"/>
            <a:r>
              <a:rPr lang="en-US" sz="2800" b="1" dirty="0" smtClean="0">
                <a:solidFill>
                  <a:srgbClr val="FF0000"/>
                </a:solidFill>
              </a:rPr>
              <a:t>NOT REIMBURSABLE</a:t>
            </a:r>
            <a:endParaRPr lang="en-US" sz="2800" b="1" dirty="0">
              <a:solidFill>
                <a:srgbClr val="FF0000"/>
              </a:solidFill>
            </a:endParaRPr>
          </a:p>
        </p:txBody>
      </p:sp>
      <p:pic>
        <p:nvPicPr>
          <p:cNvPr id="7172" name="Picture 4" descr="Image result for thumbs down"/>
          <p:cNvPicPr>
            <a:picLocks noChangeAspect="1" noChangeArrowheads="1"/>
          </p:cNvPicPr>
          <p:nvPr/>
        </p:nvPicPr>
        <p:blipFill rotWithShape="1">
          <a:blip r:embed="rId6">
            <a:extLst>
              <a:ext uri="{28A0092B-C50C-407E-A947-70E740481C1C}">
                <a14:useLocalDpi xmlns:a14="http://schemas.microsoft.com/office/drawing/2010/main" val="0"/>
              </a:ext>
            </a:extLst>
          </a:blip>
          <a:srcRect l="10519" t="10359" r="7912" b="8667"/>
          <a:stretch/>
        </p:blipFill>
        <p:spPr bwMode="auto">
          <a:xfrm rot="-600000">
            <a:off x="1385498" y="935568"/>
            <a:ext cx="1000847" cy="993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51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172"/>
                                        </p:tgtEl>
                                        <p:attrNameLst>
                                          <p:attrName>style.visibility</p:attrName>
                                        </p:attrNameLst>
                                      </p:cBhvr>
                                      <p:to>
                                        <p:strVal val="visible"/>
                                      </p:to>
                                    </p:set>
                                    <p:animEffect transition="in" filter="wipe(down)">
                                      <p:cBhvr>
                                        <p:cTn id="10"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t>9-12 OVS Lunch #1</a:t>
            </a:r>
            <a:endParaRPr lang="en-US" sz="4000" b="1" dirty="0"/>
          </a:p>
        </p:txBody>
      </p:sp>
      <p:sp>
        <p:nvSpPr>
          <p:cNvPr id="3" name="Content Placeholder 2"/>
          <p:cNvSpPr>
            <a:spLocks noGrp="1"/>
          </p:cNvSpPr>
          <p:nvPr>
            <p:ph idx="1"/>
          </p:nvPr>
        </p:nvSpPr>
        <p:spPr>
          <a:xfrm>
            <a:off x="677334" y="1647825"/>
            <a:ext cx="8733366" cy="4393538"/>
          </a:xfrm>
        </p:spPr>
        <p:txBody>
          <a:bodyPr>
            <a:noAutofit/>
          </a:bodyPr>
          <a:lstStyle/>
          <a:p>
            <a:pPr marL="0" indent="0" algn="ctr">
              <a:buNone/>
            </a:pPr>
            <a:r>
              <a:rPr lang="en-US" sz="2400" b="1" dirty="0" smtClean="0"/>
              <a:t>WW Spaghetti w/Meatballs</a:t>
            </a:r>
          </a:p>
          <a:p>
            <a:pPr marL="0" indent="0" algn="ctr">
              <a:buNone/>
            </a:pPr>
            <a:r>
              <a:rPr lang="en-US" sz="2000" dirty="0" smtClean="0"/>
              <a:t>2 </a:t>
            </a:r>
            <a:r>
              <a:rPr lang="en-US" sz="2000" dirty="0" err="1" smtClean="0"/>
              <a:t>oz</a:t>
            </a:r>
            <a:r>
              <a:rPr lang="en-US" sz="2000" dirty="0" smtClean="0"/>
              <a:t> M/MA</a:t>
            </a:r>
          </a:p>
          <a:p>
            <a:pPr marL="0" indent="0" algn="ctr">
              <a:buNone/>
            </a:pPr>
            <a:r>
              <a:rPr lang="en-US" sz="2000" dirty="0" smtClean="0"/>
              <a:t>1 </a:t>
            </a:r>
            <a:r>
              <a:rPr lang="en-US" sz="2000" dirty="0" err="1" smtClean="0"/>
              <a:t>oz</a:t>
            </a:r>
            <a:r>
              <a:rPr lang="en-US" sz="2000" dirty="0" smtClean="0"/>
              <a:t> </a:t>
            </a:r>
            <a:r>
              <a:rPr lang="en-US" sz="2000" dirty="0" err="1" smtClean="0"/>
              <a:t>eq</a:t>
            </a:r>
            <a:r>
              <a:rPr lang="en-US" sz="2000" dirty="0" smtClean="0"/>
              <a:t> Grain</a:t>
            </a:r>
          </a:p>
          <a:p>
            <a:pPr marL="0" indent="0" algn="ctr">
              <a:buNone/>
            </a:pPr>
            <a:r>
              <a:rPr lang="en-US" sz="2000" dirty="0" smtClean="0"/>
              <a:t>¼ cup Red/Orange Vegetable</a:t>
            </a:r>
          </a:p>
          <a:p>
            <a:pPr marL="0" indent="0" algn="ctr">
              <a:buNone/>
            </a:pPr>
            <a:endParaRPr lang="en-US" sz="2400" dirty="0"/>
          </a:p>
          <a:p>
            <a:pPr marL="0" indent="0" algn="ctr">
              <a:buNone/>
            </a:pPr>
            <a:r>
              <a:rPr lang="en-US" sz="2400" b="1" dirty="0" smtClean="0"/>
              <a:t>Whole Grain Roll</a:t>
            </a:r>
          </a:p>
          <a:p>
            <a:pPr marL="0" indent="0" algn="ctr">
              <a:buNone/>
            </a:pPr>
            <a:r>
              <a:rPr lang="en-US" sz="2000" dirty="0" smtClean="0"/>
              <a:t>1 </a:t>
            </a:r>
            <a:r>
              <a:rPr lang="en-US" sz="2000" dirty="0" err="1" smtClean="0"/>
              <a:t>oz</a:t>
            </a:r>
            <a:r>
              <a:rPr lang="en-US" sz="2000" dirty="0" smtClean="0"/>
              <a:t> </a:t>
            </a:r>
            <a:r>
              <a:rPr lang="en-US" sz="2000" dirty="0" err="1" smtClean="0"/>
              <a:t>eq</a:t>
            </a:r>
            <a:r>
              <a:rPr lang="en-US" sz="2000" dirty="0" smtClean="0"/>
              <a:t> Grain</a:t>
            </a:r>
          </a:p>
          <a:p>
            <a:pPr marL="0" indent="0" algn="ctr">
              <a:buNone/>
            </a:pPr>
            <a:endParaRPr lang="en-US" sz="2400" dirty="0"/>
          </a:p>
          <a:p>
            <a:pPr marL="0" indent="0" algn="ctr">
              <a:buNone/>
            </a:pPr>
            <a:r>
              <a:rPr lang="en-US" sz="2400" b="1" dirty="0" smtClean="0"/>
              <a:t>Milk</a:t>
            </a:r>
          </a:p>
          <a:p>
            <a:pPr marL="0" indent="0" algn="ctr">
              <a:buNone/>
            </a:pPr>
            <a:r>
              <a:rPr lang="en-US" sz="2000" dirty="0" smtClean="0"/>
              <a:t>1 cup Milk</a:t>
            </a:r>
            <a:endParaRPr lang="en-US" sz="2000" dirty="0"/>
          </a:p>
        </p:txBody>
      </p:sp>
      <p:pic>
        <p:nvPicPr>
          <p:cNvPr id="4" name="Picture 2" descr="C:\Users\tstretch\AppData\Local\Microsoft\Windows\Temporary Internet Files\Content.Outlook\EYE61X5K\fat-free-mil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5869" y="4861888"/>
            <a:ext cx="804915" cy="11887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4012" t="29402" b="8595"/>
          <a:stretch/>
        </p:blipFill>
        <p:spPr>
          <a:xfrm>
            <a:off x="623137" y="1790700"/>
            <a:ext cx="2110998" cy="1022674"/>
          </a:xfrm>
          <a:prstGeom prst="rect">
            <a:avLst/>
          </a:prstGeom>
        </p:spPr>
      </p:pic>
      <p:pic>
        <p:nvPicPr>
          <p:cNvPr id="7" name="Picture 2" descr="P:\Graphics\Pictures\ANC 2013\Lunch Speed - Recognizing a Reimbursable Meal\iStock_000010435567Medium.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628" t="13333" r="-6628" b="-13333"/>
          <a:stretch/>
        </p:blipFill>
        <p:spPr bwMode="auto">
          <a:xfrm>
            <a:off x="6521003" y="3607183"/>
            <a:ext cx="2059223" cy="1371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rot="600000">
            <a:off x="7239002" y="2043130"/>
            <a:ext cx="2990850" cy="954107"/>
          </a:xfrm>
          <a:prstGeom prst="rect">
            <a:avLst/>
          </a:prstGeom>
          <a:noFill/>
        </p:spPr>
        <p:txBody>
          <a:bodyPr wrap="square" rtlCol="0">
            <a:spAutoFit/>
          </a:bodyPr>
          <a:lstStyle/>
          <a:p>
            <a:pPr algn="ctr"/>
            <a:r>
              <a:rPr lang="en-US" sz="2800" b="1" dirty="0" smtClean="0">
                <a:solidFill>
                  <a:srgbClr val="FF0000"/>
                </a:solidFill>
              </a:rPr>
              <a:t>NOT REIMBURSABLE</a:t>
            </a:r>
            <a:endParaRPr lang="en-US" sz="2800" b="1" dirty="0">
              <a:solidFill>
                <a:srgbClr val="FF0000"/>
              </a:solidFill>
            </a:endParaRPr>
          </a:p>
        </p:txBody>
      </p:sp>
      <p:pic>
        <p:nvPicPr>
          <p:cNvPr id="9218" name="Picture 2" descr="Image result for sad vegetab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00000">
            <a:off x="9567567" y="1068295"/>
            <a:ext cx="1444810" cy="1444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76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t>9 – 12 OVS Lunch #2</a:t>
            </a:r>
            <a:endParaRPr lang="en-US" sz="4000" b="1" dirty="0"/>
          </a:p>
        </p:txBody>
      </p:sp>
      <p:sp>
        <p:nvSpPr>
          <p:cNvPr id="3" name="Content Placeholder 2"/>
          <p:cNvSpPr>
            <a:spLocks noGrp="1"/>
          </p:cNvSpPr>
          <p:nvPr>
            <p:ph idx="1"/>
          </p:nvPr>
        </p:nvSpPr>
        <p:spPr>
          <a:xfrm>
            <a:off x="677334" y="1685925"/>
            <a:ext cx="8596668" cy="4355437"/>
          </a:xfrm>
        </p:spPr>
        <p:txBody>
          <a:bodyPr>
            <a:noAutofit/>
          </a:bodyPr>
          <a:lstStyle/>
          <a:p>
            <a:pPr marL="0" indent="0" algn="ctr">
              <a:buNone/>
            </a:pPr>
            <a:r>
              <a:rPr lang="en-US" sz="2400" b="1" dirty="0" smtClean="0"/>
              <a:t>WW Spaghetti w/Marinara Sauce</a:t>
            </a:r>
          </a:p>
          <a:p>
            <a:pPr marL="0" indent="0" algn="ctr">
              <a:buNone/>
            </a:pPr>
            <a:r>
              <a:rPr lang="en-US" sz="2400" dirty="0" smtClean="0"/>
              <a:t>1 </a:t>
            </a:r>
            <a:r>
              <a:rPr lang="en-US" sz="2400" dirty="0" err="1" smtClean="0"/>
              <a:t>oz</a:t>
            </a:r>
            <a:r>
              <a:rPr lang="en-US" sz="2400" dirty="0" smtClean="0"/>
              <a:t> </a:t>
            </a:r>
            <a:r>
              <a:rPr lang="en-US" sz="2400" dirty="0" err="1" smtClean="0"/>
              <a:t>eq</a:t>
            </a:r>
            <a:r>
              <a:rPr lang="en-US" sz="2400" dirty="0" smtClean="0"/>
              <a:t> Grain</a:t>
            </a:r>
          </a:p>
          <a:p>
            <a:pPr marL="0" indent="0" algn="ctr">
              <a:buNone/>
            </a:pPr>
            <a:r>
              <a:rPr lang="en-US" sz="2400" dirty="0" smtClean="0"/>
              <a:t>¼ cup Red/Orange Vegetable</a:t>
            </a:r>
          </a:p>
          <a:p>
            <a:pPr marL="0" indent="0" algn="ctr">
              <a:buNone/>
            </a:pPr>
            <a:endParaRPr lang="en-US" sz="2400" dirty="0"/>
          </a:p>
          <a:p>
            <a:pPr marL="0" indent="0" algn="ctr">
              <a:buNone/>
            </a:pPr>
            <a:r>
              <a:rPr lang="en-US" sz="2400" b="1" dirty="0" smtClean="0"/>
              <a:t>Broccoli</a:t>
            </a:r>
          </a:p>
          <a:p>
            <a:pPr marL="0" indent="0" algn="ctr">
              <a:buNone/>
            </a:pPr>
            <a:r>
              <a:rPr lang="en-US" sz="2400" dirty="0" smtClean="0"/>
              <a:t>¾ cup Dark Green Vegetable</a:t>
            </a:r>
          </a:p>
          <a:p>
            <a:pPr marL="0" indent="0" algn="ctr">
              <a:buNone/>
            </a:pPr>
            <a:endParaRPr lang="en-US" sz="2400" b="1" dirty="0"/>
          </a:p>
          <a:p>
            <a:pPr marL="0" indent="0" algn="ctr">
              <a:buNone/>
            </a:pPr>
            <a:r>
              <a:rPr lang="en-US" sz="2400" b="1" dirty="0" smtClean="0"/>
              <a:t>Fresh Orange</a:t>
            </a:r>
          </a:p>
          <a:p>
            <a:pPr marL="0" indent="0" algn="ctr">
              <a:buNone/>
            </a:pPr>
            <a:r>
              <a:rPr lang="en-US" sz="2400" dirty="0" smtClean="0"/>
              <a:t>½ cup Fruit</a:t>
            </a:r>
            <a:endParaRPr lang="en-US" sz="2400" dirty="0"/>
          </a:p>
        </p:txBody>
      </p:sp>
      <p:pic>
        <p:nvPicPr>
          <p:cNvPr id="4" name="Picture 2" descr="P:\Graphics\Pictures\ANC 2013\Lunch Speed - Recognizing a Reimbursable Meal\iStock_000016254488Mediu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83" t="20000" r="-5183" b="-20000"/>
          <a:stretch/>
        </p:blipFill>
        <p:spPr bwMode="auto">
          <a:xfrm>
            <a:off x="631509" y="1806314"/>
            <a:ext cx="1997391" cy="12235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Graphics\Pictures\ANC 2013\Lunch Speed - Recognizing a Reimbursable Meal\iStock_000011698689Medium.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434" t="6667" r="-4434" b="-6667"/>
          <a:stretch/>
        </p:blipFill>
        <p:spPr bwMode="auto">
          <a:xfrm>
            <a:off x="7109380" y="3563335"/>
            <a:ext cx="2062253"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P:\Graphics\Pictures\ANC 2013\Lunch Speed - Recognizing a Reimbursable Meal\iStock_000016375832Medium.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850" t="6667" r="13207" b="-6667"/>
          <a:stretch/>
        </p:blipFill>
        <p:spPr bwMode="auto">
          <a:xfrm>
            <a:off x="1440903" y="4742716"/>
            <a:ext cx="1610710" cy="1371600"/>
          </a:xfrm>
          <a:prstGeom prst="rect">
            <a:avLst/>
          </a:prstGeom>
          <a:noFill/>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705725" y="1666875"/>
            <a:ext cx="3448050" cy="1077218"/>
          </a:xfrm>
          <a:prstGeom prst="rect">
            <a:avLst/>
          </a:prstGeom>
          <a:noFill/>
        </p:spPr>
        <p:txBody>
          <a:bodyPr wrap="square" rtlCol="0">
            <a:spAutoFit/>
          </a:bodyPr>
          <a:lstStyle/>
          <a:p>
            <a:pPr algn="ctr"/>
            <a:r>
              <a:rPr lang="en-US" sz="3200" b="1" dirty="0" smtClean="0">
                <a:solidFill>
                  <a:srgbClr val="FF0000"/>
                </a:solidFill>
              </a:rPr>
              <a:t>NOT REIMBURSABLE</a:t>
            </a:r>
            <a:endParaRPr lang="en-US" sz="3200" b="1" dirty="0">
              <a:solidFill>
                <a:srgbClr val="FF0000"/>
              </a:solidFill>
            </a:endParaRPr>
          </a:p>
        </p:txBody>
      </p:sp>
      <p:pic>
        <p:nvPicPr>
          <p:cNvPr id="8196" name="Picture 4" descr="Image result for sad spaghetti"/>
          <p:cNvPicPr>
            <a:picLocks noChangeAspect="1" noChangeArrowheads="1"/>
          </p:cNvPicPr>
          <p:nvPr/>
        </p:nvPicPr>
        <p:blipFill rotWithShape="1">
          <a:blip r:embed="rId6">
            <a:extLst>
              <a:ext uri="{28A0092B-C50C-407E-A947-70E740481C1C}">
                <a14:useLocalDpi xmlns:a14="http://schemas.microsoft.com/office/drawing/2010/main" val="0"/>
              </a:ext>
            </a:extLst>
          </a:blip>
          <a:srcRect l="341645" t="60449" r="-337400" b="-56002"/>
          <a:stretch/>
        </p:blipFill>
        <p:spPr bwMode="auto">
          <a:xfrm flipH="1">
            <a:off x="-2355022" y="4581525"/>
            <a:ext cx="3078922" cy="204628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sad bread"/>
          <p:cNvPicPr>
            <a:picLocks noChangeAspect="1" noChangeArrowheads="1"/>
          </p:cNvPicPr>
          <p:nvPr/>
        </p:nvPicPr>
        <p:blipFill rotWithShape="1">
          <a:blip r:embed="rId7">
            <a:extLst>
              <a:ext uri="{28A0092B-C50C-407E-A947-70E740481C1C}">
                <a14:useLocalDpi xmlns:a14="http://schemas.microsoft.com/office/drawing/2010/main" val="0"/>
              </a:ext>
            </a:extLst>
          </a:blip>
          <a:srcRect l="17446" t="11493" r="19154" b="14198"/>
          <a:stretch/>
        </p:blipFill>
        <p:spPr bwMode="auto">
          <a:xfrm>
            <a:off x="8747838" y="575816"/>
            <a:ext cx="1363824" cy="1091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15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8198"/>
                                        </p:tgtEl>
                                        <p:attrNameLst>
                                          <p:attrName>style.visibility</p:attrName>
                                        </p:attrNameLst>
                                      </p:cBhvr>
                                      <p:to>
                                        <p:strVal val="visible"/>
                                      </p:to>
                                    </p:set>
                                    <p:anim calcmode="lin" valueType="num">
                                      <p:cBhvr additive="base">
                                        <p:cTn id="11" dur="500" fill="hold"/>
                                        <p:tgtEl>
                                          <p:spTgt spid="8198"/>
                                        </p:tgtEl>
                                        <p:attrNameLst>
                                          <p:attrName>ppt_x</p:attrName>
                                        </p:attrNameLst>
                                      </p:cBhvr>
                                      <p:tavLst>
                                        <p:tav tm="0">
                                          <p:val>
                                            <p:strVal val="#ppt_x"/>
                                          </p:val>
                                        </p:tav>
                                        <p:tav tm="100000">
                                          <p:val>
                                            <p:strVal val="#ppt_x"/>
                                          </p:val>
                                        </p:tav>
                                      </p:tavLst>
                                    </p:anim>
                                    <p:anim calcmode="lin" valueType="num">
                                      <p:cBhvr additive="base">
                                        <p:cTn id="12" dur="500" fill="hold"/>
                                        <p:tgtEl>
                                          <p:spTgt spid="819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t>9-12 OVS Lunch #3</a:t>
            </a:r>
            <a:endParaRPr lang="en-US" sz="4000" b="1" dirty="0"/>
          </a:p>
        </p:txBody>
      </p:sp>
      <p:sp>
        <p:nvSpPr>
          <p:cNvPr id="3" name="Content Placeholder 2"/>
          <p:cNvSpPr>
            <a:spLocks noGrp="1"/>
          </p:cNvSpPr>
          <p:nvPr>
            <p:ph idx="1"/>
          </p:nvPr>
        </p:nvSpPr>
        <p:spPr>
          <a:xfrm>
            <a:off x="677334" y="1495425"/>
            <a:ext cx="8596668" cy="4848225"/>
          </a:xfrm>
        </p:spPr>
        <p:txBody>
          <a:bodyPr>
            <a:normAutofit fontScale="85000" lnSpcReduction="20000"/>
          </a:bodyPr>
          <a:lstStyle/>
          <a:p>
            <a:pPr marL="0" indent="0" algn="ctr">
              <a:buNone/>
            </a:pPr>
            <a:r>
              <a:rPr lang="en-US" sz="2300" b="1" dirty="0" smtClean="0"/>
              <a:t>WW Spaghetti w/Meatballs</a:t>
            </a:r>
          </a:p>
          <a:p>
            <a:pPr marL="0" indent="0" algn="ctr">
              <a:buNone/>
            </a:pPr>
            <a:r>
              <a:rPr lang="en-US" sz="2300" dirty="0" smtClean="0"/>
              <a:t>2 </a:t>
            </a:r>
            <a:r>
              <a:rPr lang="en-US" sz="2300" dirty="0" err="1" smtClean="0"/>
              <a:t>oz</a:t>
            </a:r>
            <a:r>
              <a:rPr lang="en-US" sz="2300" dirty="0" smtClean="0"/>
              <a:t> </a:t>
            </a:r>
            <a:r>
              <a:rPr lang="en-US" sz="2300" dirty="0" err="1" smtClean="0"/>
              <a:t>eq</a:t>
            </a:r>
            <a:r>
              <a:rPr lang="en-US" sz="2300" dirty="0" smtClean="0"/>
              <a:t> M/MA</a:t>
            </a:r>
          </a:p>
          <a:p>
            <a:pPr marL="0" indent="0" algn="ctr">
              <a:buNone/>
            </a:pPr>
            <a:r>
              <a:rPr lang="en-US" sz="2300" dirty="0" smtClean="0"/>
              <a:t>1 </a:t>
            </a:r>
            <a:r>
              <a:rPr lang="en-US" sz="2300" dirty="0" err="1" smtClean="0"/>
              <a:t>oz</a:t>
            </a:r>
            <a:r>
              <a:rPr lang="en-US" sz="2300" dirty="0" smtClean="0"/>
              <a:t> </a:t>
            </a:r>
            <a:r>
              <a:rPr lang="en-US" sz="2300" dirty="0" err="1" smtClean="0"/>
              <a:t>eq</a:t>
            </a:r>
            <a:r>
              <a:rPr lang="en-US" sz="2300" dirty="0" smtClean="0"/>
              <a:t> Grain</a:t>
            </a:r>
          </a:p>
          <a:p>
            <a:pPr marL="0" indent="0" algn="ctr">
              <a:buNone/>
            </a:pPr>
            <a:r>
              <a:rPr lang="en-US" sz="2300" dirty="0" smtClean="0"/>
              <a:t>¼ cup Red/Orange Vegetables</a:t>
            </a:r>
          </a:p>
          <a:p>
            <a:pPr marL="0" indent="0" algn="ctr">
              <a:buNone/>
            </a:pPr>
            <a:endParaRPr lang="en-US" sz="2300" dirty="0" smtClean="0"/>
          </a:p>
          <a:p>
            <a:pPr marL="0" indent="0" algn="ctr">
              <a:buNone/>
            </a:pPr>
            <a:r>
              <a:rPr lang="en-US" sz="2300" b="1" dirty="0" smtClean="0"/>
              <a:t>Broccoli</a:t>
            </a:r>
          </a:p>
          <a:p>
            <a:pPr marL="0" indent="0" algn="ctr">
              <a:buNone/>
            </a:pPr>
            <a:r>
              <a:rPr lang="en-US" sz="2300" dirty="0" smtClean="0"/>
              <a:t>¾ cup Dark Green Vegetable</a:t>
            </a:r>
          </a:p>
          <a:p>
            <a:pPr marL="0" indent="0" algn="ctr">
              <a:buNone/>
            </a:pPr>
            <a:endParaRPr lang="en-US" sz="2300" dirty="0" smtClean="0"/>
          </a:p>
          <a:p>
            <a:pPr marL="0" indent="0" algn="ctr">
              <a:buNone/>
            </a:pPr>
            <a:r>
              <a:rPr lang="en-US" sz="2300" b="1" dirty="0" smtClean="0"/>
              <a:t>Fresh Grapes</a:t>
            </a:r>
          </a:p>
          <a:p>
            <a:pPr marL="0" indent="0" algn="ctr">
              <a:buNone/>
            </a:pPr>
            <a:r>
              <a:rPr lang="en-US" sz="2300" dirty="0" smtClean="0"/>
              <a:t>½ cup Fruit</a:t>
            </a:r>
          </a:p>
          <a:p>
            <a:pPr marL="0" indent="0" algn="ctr">
              <a:buNone/>
            </a:pPr>
            <a:endParaRPr lang="en-US" sz="2300" dirty="0" smtClean="0"/>
          </a:p>
          <a:p>
            <a:pPr marL="0" indent="0" algn="ctr">
              <a:buNone/>
            </a:pPr>
            <a:r>
              <a:rPr lang="en-US" sz="2300" b="1" dirty="0" smtClean="0"/>
              <a:t>Milk</a:t>
            </a:r>
          </a:p>
          <a:p>
            <a:pPr marL="0" indent="0" algn="ctr">
              <a:buNone/>
            </a:pPr>
            <a:r>
              <a:rPr lang="en-US" sz="2300" dirty="0" smtClean="0"/>
              <a:t>1 cup Milk</a:t>
            </a:r>
          </a:p>
          <a:p>
            <a:pPr marL="0" indent="0" algn="ctr">
              <a:buNone/>
            </a:pP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012" t="29402" b="8595"/>
          <a:stretch/>
        </p:blipFill>
        <p:spPr>
          <a:xfrm>
            <a:off x="718386" y="1647824"/>
            <a:ext cx="2366597" cy="1146499"/>
          </a:xfrm>
          <a:prstGeom prst="rect">
            <a:avLst/>
          </a:prstGeom>
        </p:spPr>
      </p:pic>
      <p:pic>
        <p:nvPicPr>
          <p:cNvPr id="5" name="Picture 4" descr="P:\Graphics\Pictures\ANC 2013\Lunch Speed - Recognizing a Reimbursable Meal\iStock_000011698689Medium.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434" t="6667" r="-4434" b="-6667"/>
          <a:stretch/>
        </p:blipFill>
        <p:spPr bwMode="auto">
          <a:xfrm>
            <a:off x="6785988" y="3114674"/>
            <a:ext cx="1938832" cy="12895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tstretch\AppData\Local\Microsoft\Windows\Temporary Internet Files\Content.Outlook\EYE61X5K\fat-free-milk.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4072" y="5200954"/>
            <a:ext cx="804915" cy="11887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9981" y="4242412"/>
            <a:ext cx="1677192" cy="1111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134225" y="5189128"/>
            <a:ext cx="3562350" cy="523220"/>
          </a:xfrm>
          <a:prstGeom prst="rect">
            <a:avLst/>
          </a:prstGeom>
          <a:noFill/>
        </p:spPr>
        <p:txBody>
          <a:bodyPr wrap="square" rtlCol="0">
            <a:spAutoFit/>
          </a:bodyPr>
          <a:lstStyle/>
          <a:p>
            <a:pPr algn="ctr"/>
            <a:r>
              <a:rPr lang="en-US" sz="2800" b="1" dirty="0" smtClean="0">
                <a:solidFill>
                  <a:srgbClr val="FF0000"/>
                </a:solidFill>
              </a:rPr>
              <a:t>REIMBURSABLE!!!</a:t>
            </a:r>
            <a:endParaRPr lang="en-US" sz="2800" b="1" dirty="0">
              <a:solidFill>
                <a:srgbClr val="FF0000"/>
              </a:solidFill>
            </a:endParaRPr>
          </a:p>
        </p:txBody>
      </p:sp>
      <p:pic>
        <p:nvPicPr>
          <p:cNvPr id="10242" name="Picture 2" descr="Image result for happy snoop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14025" y="4555826"/>
            <a:ext cx="1006475" cy="1676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82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randombar(horizontal)">
                                      <p:cBhvr>
                                        <p:cTn id="10"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t>9-12 OVS Lunch #4</a:t>
            </a:r>
            <a:endParaRPr lang="en-US" sz="4000" b="1" dirty="0"/>
          </a:p>
        </p:txBody>
      </p:sp>
      <p:sp>
        <p:nvSpPr>
          <p:cNvPr id="3" name="Content Placeholder 2"/>
          <p:cNvSpPr>
            <a:spLocks noGrp="1"/>
          </p:cNvSpPr>
          <p:nvPr>
            <p:ph idx="1"/>
          </p:nvPr>
        </p:nvSpPr>
        <p:spPr>
          <a:xfrm>
            <a:off x="677334" y="1552575"/>
            <a:ext cx="8596668" cy="4488787"/>
          </a:xfrm>
        </p:spPr>
        <p:txBody>
          <a:bodyPr/>
          <a:lstStyle/>
          <a:p>
            <a:pPr marL="0" indent="0" algn="ctr">
              <a:buNone/>
            </a:pPr>
            <a:r>
              <a:rPr lang="en-US" sz="2400" b="1" dirty="0" smtClean="0"/>
              <a:t>Baked Chicken</a:t>
            </a:r>
          </a:p>
          <a:p>
            <a:pPr marL="0" indent="0" algn="ctr">
              <a:buNone/>
            </a:pPr>
            <a:r>
              <a:rPr lang="en-US" sz="2000" dirty="0" smtClean="0"/>
              <a:t>2 </a:t>
            </a:r>
            <a:r>
              <a:rPr lang="en-US" sz="2000" dirty="0" err="1" smtClean="0"/>
              <a:t>oz</a:t>
            </a:r>
            <a:r>
              <a:rPr lang="en-US" sz="2000" dirty="0" smtClean="0"/>
              <a:t> M/MA</a:t>
            </a:r>
          </a:p>
          <a:p>
            <a:pPr marL="0" indent="0" algn="ctr">
              <a:buNone/>
            </a:pPr>
            <a:endParaRPr lang="en-US" sz="2400" dirty="0" smtClean="0"/>
          </a:p>
          <a:p>
            <a:pPr marL="0" indent="0" algn="ctr">
              <a:buNone/>
            </a:pPr>
            <a:r>
              <a:rPr lang="en-US" sz="2400" b="1" dirty="0" smtClean="0"/>
              <a:t>Mashed Potatoes w/Gravy</a:t>
            </a:r>
          </a:p>
          <a:p>
            <a:pPr marL="0" indent="0" algn="ctr">
              <a:buNone/>
            </a:pPr>
            <a:r>
              <a:rPr lang="en-US" sz="2000" dirty="0" smtClean="0"/>
              <a:t>½ cup Starchy Vegetable</a:t>
            </a:r>
          </a:p>
          <a:p>
            <a:pPr marL="0" indent="0" algn="ctr">
              <a:buNone/>
            </a:pPr>
            <a:endParaRPr lang="en-US" sz="2400" b="1" dirty="0" smtClean="0"/>
          </a:p>
          <a:p>
            <a:pPr marL="0" indent="0" algn="ctr">
              <a:buNone/>
            </a:pPr>
            <a:r>
              <a:rPr lang="en-US" sz="2400" b="1" dirty="0" smtClean="0"/>
              <a:t>Steamed Broccoli</a:t>
            </a:r>
          </a:p>
          <a:p>
            <a:pPr marL="0" indent="0" algn="ctr">
              <a:buNone/>
            </a:pPr>
            <a:r>
              <a:rPr lang="en-US" sz="2000" dirty="0" smtClean="0"/>
              <a:t>½ cup Dark Green Vegetable</a:t>
            </a:r>
          </a:p>
          <a:p>
            <a:pPr marL="0" indent="0" algn="ctr">
              <a:buNone/>
            </a:pPr>
            <a:endParaRPr lang="en-US" dirty="0" smtClean="0"/>
          </a:p>
          <a:p>
            <a:pPr marL="0" indent="0" algn="ctr">
              <a:buNone/>
            </a:pPr>
            <a:endParaRPr lang="en-US" b="1" dirty="0"/>
          </a:p>
        </p:txBody>
      </p:sp>
      <p:pic>
        <p:nvPicPr>
          <p:cNvPr id="4" name="Picture 3" descr="P:\Graphics\Pictures\ANC 2013\Lunch Speed - Recognizing a Reimbursable Meal\iStock_000011698689Mediu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34" t="6667" r="-4434" b="-6667"/>
          <a:stretch/>
        </p:blipFill>
        <p:spPr bwMode="auto">
          <a:xfrm>
            <a:off x="1089461" y="4280363"/>
            <a:ext cx="2062253" cy="137160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Image result for mashed potat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mashed potat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mashed potat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mashed potato"/>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74" name="Picture 10"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1999" y="2549988"/>
            <a:ext cx="1616075" cy="1616075"/>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Image result for baked chick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8761" y="1427934"/>
            <a:ext cx="1737254" cy="13887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870074" y="5196793"/>
            <a:ext cx="3333750" cy="954107"/>
          </a:xfrm>
          <a:prstGeom prst="rect">
            <a:avLst/>
          </a:prstGeom>
          <a:noFill/>
        </p:spPr>
        <p:txBody>
          <a:bodyPr wrap="square" rtlCol="0">
            <a:spAutoFit/>
          </a:bodyPr>
          <a:lstStyle/>
          <a:p>
            <a:pPr algn="ctr"/>
            <a:r>
              <a:rPr lang="en-US" sz="2800" b="1" dirty="0" smtClean="0">
                <a:solidFill>
                  <a:srgbClr val="FF0000"/>
                </a:solidFill>
              </a:rPr>
              <a:t>NOT REIMBURSABLE</a:t>
            </a:r>
            <a:endParaRPr lang="en-US" sz="2800" b="1" dirty="0">
              <a:solidFill>
                <a:srgbClr val="FF0000"/>
              </a:solidFill>
            </a:endParaRPr>
          </a:p>
        </p:txBody>
      </p:sp>
      <p:pic>
        <p:nvPicPr>
          <p:cNvPr id="12292" name="Picture 4" descr="Image result for MR wrong"/>
          <p:cNvPicPr>
            <a:picLocks noChangeAspect="1" noChangeArrowheads="1"/>
          </p:cNvPicPr>
          <p:nvPr/>
        </p:nvPicPr>
        <p:blipFill rotWithShape="1">
          <a:blip r:embed="rId6">
            <a:extLst>
              <a:ext uri="{28A0092B-C50C-407E-A947-70E740481C1C}">
                <a14:useLocalDpi xmlns:a14="http://schemas.microsoft.com/office/drawing/2010/main" val="0"/>
              </a:ext>
            </a:extLst>
          </a:blip>
          <a:srcRect l="20087" t="19364" r="20630" b="19724"/>
          <a:stretch/>
        </p:blipFill>
        <p:spPr bwMode="auto">
          <a:xfrm>
            <a:off x="10025369" y="5177743"/>
            <a:ext cx="1073805" cy="1103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03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292"/>
                                        </p:tgtEl>
                                        <p:attrNameLst>
                                          <p:attrName>style.visibility</p:attrName>
                                        </p:attrNameLst>
                                      </p:cBhvr>
                                      <p:to>
                                        <p:strVal val="visible"/>
                                      </p:to>
                                    </p:set>
                                    <p:animEffect transition="in" filter="fade">
                                      <p:cBhvr>
                                        <p:cTn id="12" dur="1000"/>
                                        <p:tgtEl>
                                          <p:spTgt spid="12292"/>
                                        </p:tgtEl>
                                      </p:cBhvr>
                                    </p:animEffect>
                                    <p:anim calcmode="lin" valueType="num">
                                      <p:cBhvr>
                                        <p:cTn id="13" dur="1000" fill="hold"/>
                                        <p:tgtEl>
                                          <p:spTgt spid="12292"/>
                                        </p:tgtEl>
                                        <p:attrNameLst>
                                          <p:attrName>ppt_x</p:attrName>
                                        </p:attrNameLst>
                                      </p:cBhvr>
                                      <p:tavLst>
                                        <p:tav tm="0">
                                          <p:val>
                                            <p:strVal val="#ppt_x"/>
                                          </p:val>
                                        </p:tav>
                                        <p:tav tm="100000">
                                          <p:val>
                                            <p:strVal val="#ppt_x"/>
                                          </p:val>
                                        </p:tav>
                                      </p:tavLst>
                                    </p:anim>
                                    <p:anim calcmode="lin" valueType="num">
                                      <p:cBhvr>
                                        <p:cTn id="14" dur="1000" fill="hold"/>
                                        <p:tgtEl>
                                          <p:spTgt spid="122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t>9-12 OVS Lunch #5</a:t>
            </a:r>
            <a:endParaRPr lang="en-US" sz="4000" b="1" dirty="0"/>
          </a:p>
        </p:txBody>
      </p:sp>
      <p:sp>
        <p:nvSpPr>
          <p:cNvPr id="3" name="Content Placeholder 2"/>
          <p:cNvSpPr>
            <a:spLocks noGrp="1"/>
          </p:cNvSpPr>
          <p:nvPr>
            <p:ph idx="1"/>
          </p:nvPr>
        </p:nvSpPr>
        <p:spPr>
          <a:xfrm>
            <a:off x="677334" y="1552575"/>
            <a:ext cx="8596668" cy="4488787"/>
          </a:xfrm>
        </p:spPr>
        <p:txBody>
          <a:bodyPr>
            <a:normAutofit fontScale="70000" lnSpcReduction="20000"/>
          </a:bodyPr>
          <a:lstStyle/>
          <a:p>
            <a:pPr marL="0" indent="0" algn="ctr">
              <a:buNone/>
            </a:pPr>
            <a:r>
              <a:rPr lang="en-US" sz="3100" b="1" dirty="0" smtClean="0"/>
              <a:t>Fish Taco</a:t>
            </a:r>
          </a:p>
          <a:p>
            <a:pPr marL="0" indent="0" algn="ctr">
              <a:buNone/>
            </a:pPr>
            <a:r>
              <a:rPr lang="en-US" sz="3100" dirty="0" smtClean="0"/>
              <a:t>2 </a:t>
            </a:r>
            <a:r>
              <a:rPr lang="en-US" sz="3100" dirty="0" err="1" smtClean="0"/>
              <a:t>oz</a:t>
            </a:r>
            <a:r>
              <a:rPr lang="en-US" sz="3100" dirty="0" smtClean="0"/>
              <a:t> M/MA</a:t>
            </a:r>
          </a:p>
          <a:p>
            <a:pPr marL="0" indent="0" algn="ctr">
              <a:buNone/>
            </a:pPr>
            <a:r>
              <a:rPr lang="en-US" sz="3100" dirty="0" smtClean="0"/>
              <a:t>¼ cup Red/Orange Vegetables</a:t>
            </a:r>
          </a:p>
          <a:p>
            <a:pPr marL="0" indent="0" algn="ctr">
              <a:buNone/>
            </a:pPr>
            <a:r>
              <a:rPr lang="en-US" sz="3100" dirty="0" smtClean="0"/>
              <a:t>¼ cup Legumes Vegetable</a:t>
            </a:r>
          </a:p>
          <a:p>
            <a:pPr marL="0" indent="0" algn="ctr">
              <a:buNone/>
            </a:pPr>
            <a:r>
              <a:rPr lang="en-US" sz="3100" dirty="0" smtClean="0"/>
              <a:t>¼ cup Dark Green Vegetable</a:t>
            </a:r>
          </a:p>
          <a:p>
            <a:pPr marL="0" indent="0" algn="ctr">
              <a:buNone/>
            </a:pPr>
            <a:endParaRPr lang="en-US" sz="3100" dirty="0" smtClean="0"/>
          </a:p>
          <a:p>
            <a:pPr marL="0" indent="0" algn="ctr">
              <a:buNone/>
            </a:pPr>
            <a:r>
              <a:rPr lang="en-US" sz="3100" b="1" dirty="0" smtClean="0"/>
              <a:t>Fresh Apple</a:t>
            </a:r>
          </a:p>
          <a:p>
            <a:pPr marL="0" indent="0" algn="ctr">
              <a:buNone/>
            </a:pPr>
            <a:r>
              <a:rPr lang="en-US" sz="3100" dirty="0" smtClean="0"/>
              <a:t>½ cup Fruit</a:t>
            </a:r>
          </a:p>
          <a:p>
            <a:pPr marL="0" indent="0" algn="ctr">
              <a:buNone/>
            </a:pPr>
            <a:endParaRPr lang="en-US" sz="3100" b="1" dirty="0" smtClean="0"/>
          </a:p>
          <a:p>
            <a:pPr marL="0" indent="0" algn="ctr">
              <a:buNone/>
            </a:pPr>
            <a:r>
              <a:rPr lang="en-US" sz="3100" b="1" dirty="0" smtClean="0"/>
              <a:t>Milk</a:t>
            </a:r>
          </a:p>
          <a:p>
            <a:pPr marL="0" indent="0" algn="ctr">
              <a:buNone/>
            </a:pPr>
            <a:r>
              <a:rPr lang="en-US" sz="3100" dirty="0" smtClean="0"/>
              <a:t>1 cup Milk</a:t>
            </a:r>
          </a:p>
          <a:p>
            <a:pPr lvl="1"/>
            <a:endParaRPr lang="en-US" sz="2000" b="1" dirty="0" smtClean="0"/>
          </a:p>
        </p:txBody>
      </p:sp>
      <p:pic>
        <p:nvPicPr>
          <p:cNvPr id="4098" name="Picture 2" descr="Image result for fish taco be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8672" y="1633536"/>
            <a:ext cx="2203453" cy="165259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apple"/>
          <p:cNvPicPr>
            <a:picLocks noChangeAspect="1" noChangeArrowheads="1"/>
          </p:cNvPicPr>
          <p:nvPr/>
        </p:nvPicPr>
        <p:blipFill rotWithShape="1">
          <a:blip r:embed="rId4">
            <a:extLst>
              <a:ext uri="{28A0092B-C50C-407E-A947-70E740481C1C}">
                <a14:useLocalDpi xmlns:a14="http://schemas.microsoft.com/office/drawing/2010/main" val="0"/>
              </a:ext>
            </a:extLst>
          </a:blip>
          <a:srcRect l="19085" t="7051" r="17410" b="11539"/>
          <a:stretch/>
        </p:blipFill>
        <p:spPr bwMode="auto">
          <a:xfrm>
            <a:off x="2390775" y="3670325"/>
            <a:ext cx="1171575" cy="12826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tstretch\AppData\Local\Microsoft\Windows\Temporary Internet Files\Content.Outlook\EYE61X5K\fat-free-milk.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4072" y="4753279"/>
            <a:ext cx="804915" cy="11887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600000">
            <a:off x="114301" y="1695450"/>
            <a:ext cx="3924300" cy="523220"/>
          </a:xfrm>
          <a:prstGeom prst="rect">
            <a:avLst/>
          </a:prstGeom>
          <a:noFill/>
        </p:spPr>
        <p:txBody>
          <a:bodyPr wrap="square" rtlCol="0">
            <a:spAutoFit/>
          </a:bodyPr>
          <a:lstStyle/>
          <a:p>
            <a:pPr algn="ctr"/>
            <a:r>
              <a:rPr lang="en-US" sz="2800" b="1" dirty="0" smtClean="0">
                <a:solidFill>
                  <a:srgbClr val="FF0000"/>
                </a:solidFill>
              </a:rPr>
              <a:t>REIMBURSABLE!!!</a:t>
            </a:r>
            <a:endParaRPr lang="en-US" sz="2800" b="1" dirty="0">
              <a:solidFill>
                <a:srgbClr val="FF0000"/>
              </a:solidFill>
            </a:endParaRPr>
          </a:p>
        </p:txBody>
      </p:sp>
      <p:pic>
        <p:nvPicPr>
          <p:cNvPr id="11266" name="Picture 2" descr="Image result for GOOD JOB"/>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600000">
            <a:off x="1300734" y="2173053"/>
            <a:ext cx="1551433" cy="1292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66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1266"/>
                                        </p:tgtEl>
                                        <p:attrNameLst>
                                          <p:attrName>style.visibility</p:attrName>
                                        </p:attrNameLst>
                                      </p:cBhvr>
                                      <p:to>
                                        <p:strVal val="visible"/>
                                      </p:to>
                                    </p:set>
                                    <p:animEffect transition="in" filter="fade">
                                      <p:cBhvr>
                                        <p:cTn id="10"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t>Offer vs Serve</a:t>
            </a:r>
            <a:endParaRPr lang="en-US" sz="4000" b="1" dirty="0"/>
          </a:p>
        </p:txBody>
      </p:sp>
      <p:sp>
        <p:nvSpPr>
          <p:cNvPr id="3" name="Content Placeholder 2"/>
          <p:cNvSpPr>
            <a:spLocks noGrp="1"/>
          </p:cNvSpPr>
          <p:nvPr>
            <p:ph idx="1"/>
          </p:nvPr>
        </p:nvSpPr>
        <p:spPr>
          <a:xfrm>
            <a:off x="677334" y="1695451"/>
            <a:ext cx="8596668" cy="2743200"/>
          </a:xfrm>
        </p:spPr>
        <p:txBody>
          <a:bodyPr>
            <a:normAutofit fontScale="92500" lnSpcReduction="20000"/>
          </a:bodyPr>
          <a:lstStyle/>
          <a:p>
            <a:r>
              <a:rPr lang="en-US" sz="2800" dirty="0"/>
              <a:t>OVS </a:t>
            </a:r>
            <a:r>
              <a:rPr lang="en-US" sz="2800" dirty="0" smtClean="0"/>
              <a:t>is…</a:t>
            </a:r>
          </a:p>
          <a:p>
            <a:pPr lvl="1"/>
            <a:r>
              <a:rPr lang="en-US" sz="2400" dirty="0" smtClean="0"/>
              <a:t>not </a:t>
            </a:r>
            <a:r>
              <a:rPr lang="en-US" sz="2400" dirty="0"/>
              <a:t>required for grades </a:t>
            </a:r>
            <a:r>
              <a:rPr lang="en-US" sz="2400" dirty="0" smtClean="0"/>
              <a:t>K-8</a:t>
            </a:r>
          </a:p>
          <a:p>
            <a:pPr lvl="1"/>
            <a:r>
              <a:rPr lang="en-US" sz="2400" u="sng" dirty="0" smtClean="0"/>
              <a:t>required</a:t>
            </a:r>
            <a:r>
              <a:rPr lang="en-US" sz="2400" dirty="0" smtClean="0"/>
              <a:t> </a:t>
            </a:r>
            <a:r>
              <a:rPr lang="en-US" sz="2400" dirty="0"/>
              <a:t>for grades </a:t>
            </a:r>
            <a:r>
              <a:rPr lang="en-US" sz="2400" dirty="0" smtClean="0"/>
              <a:t>9-12 (LUNCH)</a:t>
            </a:r>
          </a:p>
          <a:p>
            <a:pPr lvl="1"/>
            <a:r>
              <a:rPr lang="en-US" sz="2400" u="sng" dirty="0" smtClean="0"/>
              <a:t>not </a:t>
            </a:r>
            <a:r>
              <a:rPr lang="en-US" sz="2400" u="sng" dirty="0"/>
              <a:t>an option</a:t>
            </a:r>
            <a:r>
              <a:rPr lang="en-US" sz="2400" dirty="0"/>
              <a:t> for </a:t>
            </a:r>
            <a:r>
              <a:rPr lang="en-US" sz="2400" dirty="0" smtClean="0"/>
              <a:t>Pre-K</a:t>
            </a:r>
            <a:endParaRPr lang="en-US" sz="2400" dirty="0"/>
          </a:p>
          <a:p>
            <a:pPr lvl="1"/>
            <a:r>
              <a:rPr lang="en-US" sz="2400" dirty="0" smtClean="0"/>
              <a:t>not </a:t>
            </a:r>
            <a:r>
              <a:rPr lang="en-US" sz="2400" dirty="0"/>
              <a:t>required for field trips.*</a:t>
            </a:r>
          </a:p>
          <a:p>
            <a:pPr marL="45720" indent="0" algn="ctr">
              <a:buNone/>
            </a:pPr>
            <a:r>
              <a:rPr lang="en-US" sz="1900" dirty="0"/>
              <a:t>*SP 57-2014 p. 7 (Prepackaged Meals – if these meals are offered as part of field trips, OVS is not required, even at the senior high level.)</a:t>
            </a:r>
          </a:p>
          <a:p>
            <a:endParaRPr lang="en-US" dirty="0"/>
          </a:p>
        </p:txBody>
      </p:sp>
      <p:pic>
        <p:nvPicPr>
          <p:cNvPr id="4" name="Picture 3" descr="Image result for brown sack lun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9276" y="5004911"/>
            <a:ext cx="5657849" cy="1367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6658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t>What We’re Looking For…</a:t>
            </a:r>
            <a:endParaRPr lang="en-US" sz="4000" b="1" dirty="0"/>
          </a:p>
        </p:txBody>
      </p:sp>
      <p:sp>
        <p:nvSpPr>
          <p:cNvPr id="3" name="Content Placeholder 2"/>
          <p:cNvSpPr>
            <a:spLocks noGrp="1"/>
          </p:cNvSpPr>
          <p:nvPr>
            <p:ph idx="1"/>
          </p:nvPr>
        </p:nvSpPr>
        <p:spPr>
          <a:xfrm>
            <a:off x="591608" y="1828800"/>
            <a:ext cx="9161991" cy="4298287"/>
          </a:xfrm>
        </p:spPr>
        <p:txBody>
          <a:bodyPr>
            <a:normAutofit/>
          </a:bodyPr>
          <a:lstStyle/>
          <a:p>
            <a:r>
              <a:rPr lang="en-US" sz="2800" dirty="0" smtClean="0"/>
              <a:t>Offering </a:t>
            </a:r>
            <a:r>
              <a:rPr lang="en-US" sz="2800" dirty="0"/>
              <a:t>enough food on all reimbursable meal serving </a:t>
            </a:r>
            <a:r>
              <a:rPr lang="en-US" sz="2800" dirty="0" smtClean="0"/>
              <a:t>lines</a:t>
            </a:r>
            <a:endParaRPr lang="en-US" sz="2800" dirty="0"/>
          </a:p>
          <a:p>
            <a:r>
              <a:rPr lang="en-US" sz="2800" dirty="0"/>
              <a:t>Signage </a:t>
            </a:r>
            <a:r>
              <a:rPr lang="en-US" sz="2800" dirty="0" smtClean="0"/>
              <a:t>posted</a:t>
            </a:r>
          </a:p>
          <a:p>
            <a:r>
              <a:rPr lang="en-US" sz="2800" dirty="0" smtClean="0"/>
              <a:t>Students selecting </a:t>
            </a:r>
            <a:r>
              <a:rPr lang="en-US" sz="2800" dirty="0"/>
              <a:t>enough components/items to make a reimbursable </a:t>
            </a:r>
            <a:r>
              <a:rPr lang="en-US" sz="2800" dirty="0" smtClean="0"/>
              <a:t>meal</a:t>
            </a:r>
            <a:endParaRPr lang="en-US" sz="2800" dirty="0"/>
          </a:p>
          <a:p>
            <a:endParaRPr lang="en-US" dirty="0"/>
          </a:p>
        </p:txBody>
      </p:sp>
      <p:pic>
        <p:nvPicPr>
          <p:cNvPr id="15362" name="Picture 2" descr="Image result for school lunch 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7526" y="4573126"/>
            <a:ext cx="2444750" cy="1838787"/>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Image result for school lunch line hawai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5024" y="4573123"/>
            <a:ext cx="2720156" cy="1814733"/>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Image result for school lunch line hawaii"/>
          <p:cNvPicPr>
            <a:picLocks noChangeAspect="1" noChangeArrowheads="1"/>
          </p:cNvPicPr>
          <p:nvPr/>
        </p:nvPicPr>
        <p:blipFill rotWithShape="1">
          <a:blip r:embed="rId5">
            <a:extLst>
              <a:ext uri="{28A0092B-C50C-407E-A947-70E740481C1C}">
                <a14:useLocalDpi xmlns:a14="http://schemas.microsoft.com/office/drawing/2010/main" val="0"/>
              </a:ext>
            </a:extLst>
          </a:blip>
          <a:srcRect r="33928"/>
          <a:stretch/>
        </p:blipFill>
        <p:spPr bwMode="auto">
          <a:xfrm>
            <a:off x="603251" y="4573126"/>
            <a:ext cx="2406650" cy="1814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6368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t>What We’re Looking For…</a:t>
            </a:r>
            <a:endParaRPr lang="en-US" sz="4000" b="1" dirty="0"/>
          </a:p>
        </p:txBody>
      </p:sp>
      <p:sp>
        <p:nvSpPr>
          <p:cNvPr id="3" name="Content Placeholder 2"/>
          <p:cNvSpPr>
            <a:spLocks noGrp="1"/>
          </p:cNvSpPr>
          <p:nvPr>
            <p:ph idx="1"/>
          </p:nvPr>
        </p:nvSpPr>
        <p:spPr>
          <a:xfrm>
            <a:off x="677333" y="1743075"/>
            <a:ext cx="9161991" cy="4298287"/>
          </a:xfrm>
        </p:spPr>
        <p:txBody>
          <a:bodyPr>
            <a:normAutofit/>
          </a:bodyPr>
          <a:lstStyle/>
          <a:p>
            <a:r>
              <a:rPr lang="en-US" sz="2800" dirty="0" smtClean="0"/>
              <a:t>Train meal clerks, servers on OVS requirements</a:t>
            </a:r>
          </a:p>
          <a:p>
            <a:r>
              <a:rPr lang="en-US" sz="2800" dirty="0" smtClean="0"/>
              <a:t>Food </a:t>
            </a:r>
            <a:r>
              <a:rPr lang="en-US" sz="2800" dirty="0"/>
              <a:t>service staff </a:t>
            </a:r>
            <a:r>
              <a:rPr lang="en-US" sz="2800" dirty="0" smtClean="0"/>
              <a:t>accurately </a:t>
            </a:r>
            <a:r>
              <a:rPr lang="en-US" sz="2800" dirty="0"/>
              <a:t>judging quantities on self-serve bars</a:t>
            </a:r>
          </a:p>
          <a:p>
            <a:r>
              <a:rPr lang="en-US" sz="2800" dirty="0"/>
              <a:t>Food service staff at the POS are trained and can recognize a reimbursable </a:t>
            </a:r>
            <a:r>
              <a:rPr lang="en-US" sz="2800" dirty="0" smtClean="0"/>
              <a:t>meal</a:t>
            </a:r>
            <a:endParaRPr lang="en-US" sz="2800" dirty="0"/>
          </a:p>
          <a:p>
            <a:endParaRPr lang="en-US" dirty="0"/>
          </a:p>
        </p:txBody>
      </p:sp>
      <p:pic>
        <p:nvPicPr>
          <p:cNvPr id="1026" name="Picture 2" descr="Image result for school cafeteria cashi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5459" y="3933825"/>
            <a:ext cx="3296816" cy="2391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10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t>Signage</a:t>
            </a:r>
            <a:endParaRPr lang="en-US" sz="4000" b="1" dirty="0"/>
          </a:p>
        </p:txBody>
      </p:sp>
      <p:sp>
        <p:nvSpPr>
          <p:cNvPr id="3" name="Content Placeholder 2"/>
          <p:cNvSpPr>
            <a:spLocks noGrp="1"/>
          </p:cNvSpPr>
          <p:nvPr>
            <p:ph idx="1"/>
          </p:nvPr>
        </p:nvSpPr>
        <p:spPr>
          <a:xfrm>
            <a:off x="677333" y="1571626"/>
            <a:ext cx="9314391" cy="4469738"/>
          </a:xfrm>
        </p:spPr>
        <p:txBody>
          <a:bodyPr>
            <a:normAutofit/>
          </a:bodyPr>
          <a:lstStyle/>
          <a:p>
            <a:r>
              <a:rPr lang="en-US" sz="2800" dirty="0" smtClean="0"/>
              <a:t>Signage and menus should provide clear information about allowable choices</a:t>
            </a:r>
            <a:endParaRPr lang="en-US" sz="2800" dirty="0"/>
          </a:p>
        </p:txBody>
      </p:sp>
      <p:pic>
        <p:nvPicPr>
          <p:cNvPr id="4" name="Picture 3"/>
          <p:cNvPicPr>
            <a:picLocks noGrp="1"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0016" y="2390458"/>
            <a:ext cx="5337024" cy="3565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4024" y="2403749"/>
            <a:ext cx="4714876" cy="3538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5886449" y="2676525"/>
            <a:ext cx="3838576" cy="457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09623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Questions</a:t>
            </a:r>
            <a:endParaRPr lang="en-US" sz="3600" b="1" dirty="0"/>
          </a:p>
        </p:txBody>
      </p:sp>
      <p:pic>
        <p:nvPicPr>
          <p:cNvPr id="2050" name="Picture 2" descr="C:\Users\rtakara\AppData\Local\Microsoft\Windows\Temporary Internet Files\Content.IE5\J0MRXE9S\questions[1].gif"/>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53045" y="1707872"/>
            <a:ext cx="3514725" cy="31718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36914" y="5545774"/>
            <a:ext cx="7623958"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This institution is an equal opportunity provider</a:t>
            </a:r>
            <a:r>
              <a:rPr lang="en-US" sz="2400" dirty="0"/>
              <a:t>.</a:t>
            </a:r>
          </a:p>
        </p:txBody>
      </p:sp>
    </p:spTree>
    <p:extLst>
      <p:ext uri="{BB962C8B-B14F-4D97-AF65-F5344CB8AC3E}">
        <p14:creationId xmlns:p14="http://schemas.microsoft.com/office/powerpoint/2010/main" val="34877136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t>Offer vs Serve Basics…</a:t>
            </a:r>
            <a:endParaRPr lang="en-US" sz="4000" b="1" dirty="0"/>
          </a:p>
        </p:txBody>
      </p:sp>
      <p:sp>
        <p:nvSpPr>
          <p:cNvPr id="3" name="Content Placeholder 2"/>
          <p:cNvSpPr>
            <a:spLocks noGrp="1"/>
          </p:cNvSpPr>
          <p:nvPr>
            <p:ph idx="1"/>
          </p:nvPr>
        </p:nvSpPr>
        <p:spPr>
          <a:xfrm>
            <a:off x="677334" y="1647825"/>
            <a:ext cx="8596668" cy="4714875"/>
          </a:xfrm>
        </p:spPr>
        <p:txBody>
          <a:bodyPr>
            <a:normAutofit/>
          </a:bodyPr>
          <a:lstStyle/>
          <a:p>
            <a:r>
              <a:rPr lang="en-US" sz="2800" dirty="0" smtClean="0"/>
              <a:t>Full </a:t>
            </a:r>
            <a:r>
              <a:rPr lang="en-US" sz="2800" dirty="0"/>
              <a:t>component portions must be offered </a:t>
            </a:r>
            <a:r>
              <a:rPr lang="en-US" sz="2800" dirty="0" smtClean="0"/>
              <a:t>at </a:t>
            </a:r>
            <a:r>
              <a:rPr lang="en-US" sz="2800" dirty="0"/>
              <a:t>each </a:t>
            </a:r>
            <a:r>
              <a:rPr lang="en-US" sz="2800" dirty="0" smtClean="0"/>
              <a:t>meal</a:t>
            </a:r>
          </a:p>
          <a:p>
            <a:pPr lvl="1"/>
            <a:r>
              <a:rPr lang="en-US" sz="2400" dirty="0" smtClean="0"/>
              <a:t>Production records to back it up</a:t>
            </a:r>
            <a:endParaRPr lang="en-US" sz="2400" dirty="0"/>
          </a:p>
          <a:p>
            <a:endParaRPr lang="en-US" sz="2400" dirty="0" smtClean="0"/>
          </a:p>
          <a:p>
            <a:r>
              <a:rPr lang="en-US" sz="2800" dirty="0" smtClean="0"/>
              <a:t>May prepare less of the least popular choice, and more of the more popular choice</a:t>
            </a:r>
          </a:p>
          <a:p>
            <a:endParaRPr lang="en-US" sz="2400" dirty="0" smtClean="0"/>
          </a:p>
          <a:p>
            <a:r>
              <a:rPr lang="en-US" sz="2800" dirty="0"/>
              <a:t>Must choose at least ½ cup either fruit or vegetable, or fruit/vegetable </a:t>
            </a:r>
            <a:r>
              <a:rPr lang="en-US" sz="2800" dirty="0" smtClean="0"/>
              <a:t>combined</a:t>
            </a:r>
          </a:p>
          <a:p>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3092" y="629518"/>
            <a:ext cx="2418316" cy="2062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5550" y="2029794"/>
            <a:ext cx="1743075" cy="14776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5875" y="4289026"/>
            <a:ext cx="2952750" cy="2008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4194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t>Offering Choices ≠ OVS</a:t>
            </a:r>
            <a:endParaRPr lang="en-US" sz="4000" b="1" dirty="0"/>
          </a:p>
        </p:txBody>
      </p:sp>
      <p:sp>
        <p:nvSpPr>
          <p:cNvPr id="3" name="Content Placeholder 2"/>
          <p:cNvSpPr>
            <a:spLocks noGrp="1"/>
          </p:cNvSpPr>
          <p:nvPr>
            <p:ph idx="1"/>
          </p:nvPr>
        </p:nvSpPr>
        <p:spPr>
          <a:xfrm>
            <a:off x="677334" y="1731964"/>
            <a:ext cx="8596668" cy="3880773"/>
          </a:xfrm>
        </p:spPr>
        <p:txBody>
          <a:bodyPr>
            <a:normAutofit fontScale="77500" lnSpcReduction="20000"/>
          </a:bodyPr>
          <a:lstStyle/>
          <a:p>
            <a:endParaRPr lang="en-US" dirty="0" smtClean="0"/>
          </a:p>
          <a:p>
            <a:r>
              <a:rPr lang="en-US" sz="3400" dirty="0" smtClean="0"/>
              <a:t>4 different cereals offered, student told to choose 1 ≠ OVS</a:t>
            </a:r>
          </a:p>
          <a:p>
            <a:endParaRPr lang="en-US" sz="3000" dirty="0" smtClean="0"/>
          </a:p>
          <a:p>
            <a:r>
              <a:rPr lang="en-US" sz="3400" dirty="0" smtClean="0"/>
              <a:t>Offer ½ cup portion of three different fruits, student told to choose “up to two”</a:t>
            </a:r>
          </a:p>
          <a:p>
            <a:pPr lvl="1"/>
            <a:r>
              <a:rPr lang="en-US" sz="2800" dirty="0" smtClean="0"/>
              <a:t>     This </a:t>
            </a:r>
            <a:r>
              <a:rPr lang="en-US" sz="2800" dirty="0"/>
              <a:t>is considered OVS</a:t>
            </a:r>
          </a:p>
          <a:p>
            <a:endParaRPr lang="en-US" sz="2800" dirty="0" smtClean="0"/>
          </a:p>
          <a:p>
            <a:r>
              <a:rPr lang="en-US" sz="3300" dirty="0" smtClean="0"/>
              <a:t>May offer more than the minimum requirement, if desired</a:t>
            </a:r>
          </a:p>
        </p:txBody>
      </p:sp>
      <p:pic>
        <p:nvPicPr>
          <p:cNvPr id="5122" name="Picture 2" descr="Image result for variety is the spice of li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9207" y="331788"/>
            <a:ext cx="2590691" cy="212566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kkawamoto\AppData\Local\Microsoft\Windows\Temporary Internet Files\Content.IE5\E2E9SUFE\821px-Red_Checkmark.svg[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9209" y="3809999"/>
            <a:ext cx="365297" cy="455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2073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8284" y="2524125"/>
            <a:ext cx="8596668" cy="2066925"/>
          </a:xfrm>
        </p:spPr>
        <p:txBody>
          <a:bodyPr>
            <a:normAutofit/>
          </a:bodyPr>
          <a:lstStyle/>
          <a:p>
            <a:pPr marL="0" indent="0" algn="ctr">
              <a:buNone/>
            </a:pPr>
            <a:r>
              <a:rPr lang="en-US" sz="4800" b="1" dirty="0" smtClean="0"/>
              <a:t>Offer vs Serve – </a:t>
            </a:r>
          </a:p>
          <a:p>
            <a:pPr marL="0" indent="0" algn="ctr">
              <a:buNone/>
            </a:pPr>
            <a:r>
              <a:rPr lang="en-US" sz="4800" b="1" dirty="0" smtClean="0"/>
              <a:t>Breakfast</a:t>
            </a:r>
            <a:endParaRPr lang="en-US" sz="4800" b="1" dirty="0"/>
          </a:p>
        </p:txBody>
      </p:sp>
      <p:pic>
        <p:nvPicPr>
          <p:cNvPr id="17410" name="Picture 2" descr="Image result for school breakf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80000">
            <a:off x="8186689" y="451630"/>
            <a:ext cx="3637731" cy="2633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3356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t>Offer vs Serve --</a:t>
            </a:r>
            <a:br>
              <a:rPr lang="en-US" sz="4000" b="1" dirty="0" smtClean="0"/>
            </a:br>
            <a:r>
              <a:rPr lang="en-US" sz="4000" b="1" dirty="0" smtClean="0"/>
              <a:t> Breakfast Meal Components</a:t>
            </a:r>
            <a:endParaRPr lang="en-US" sz="4000" b="1" dirty="0"/>
          </a:p>
        </p:txBody>
      </p:sp>
      <p:sp>
        <p:nvSpPr>
          <p:cNvPr id="3" name="Content Placeholder 2"/>
          <p:cNvSpPr>
            <a:spLocks noGrp="1"/>
          </p:cNvSpPr>
          <p:nvPr>
            <p:ph idx="1"/>
          </p:nvPr>
        </p:nvSpPr>
        <p:spPr>
          <a:xfrm>
            <a:off x="1724025" y="2517237"/>
            <a:ext cx="7549977" cy="3524125"/>
          </a:xfrm>
        </p:spPr>
        <p:txBody>
          <a:bodyPr>
            <a:normAutofit/>
          </a:bodyPr>
          <a:lstStyle/>
          <a:p>
            <a:r>
              <a:rPr lang="en-US" sz="3600" b="1" dirty="0" smtClean="0"/>
              <a:t>Fruit</a:t>
            </a:r>
          </a:p>
          <a:p>
            <a:endParaRPr lang="en-US" sz="3600" b="1" dirty="0" smtClean="0"/>
          </a:p>
          <a:p>
            <a:r>
              <a:rPr lang="en-US" sz="3600" b="1" dirty="0" smtClean="0"/>
              <a:t>Grains</a:t>
            </a:r>
          </a:p>
          <a:p>
            <a:endParaRPr lang="en-US" sz="3600" b="1" dirty="0" smtClean="0"/>
          </a:p>
          <a:p>
            <a:r>
              <a:rPr lang="en-US" sz="3600" b="1" dirty="0" smtClean="0"/>
              <a:t>Milk</a:t>
            </a:r>
            <a:endParaRPr lang="en-US" sz="3600" b="1" dirty="0"/>
          </a:p>
          <a:p>
            <a:pPr lvl="1"/>
            <a:endParaRPr lang="en-US" dirty="0"/>
          </a:p>
        </p:txBody>
      </p:sp>
      <p:pic>
        <p:nvPicPr>
          <p:cNvPr id="4" name="Picture 7" descr="C:\Users\rtakara\AppData\Local\Microsoft\Windows\Temporary Internet Files\Content.IE5\JGS1G2FI\Unknown-2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4050" y="2926813"/>
            <a:ext cx="3124200" cy="2580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9804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6350" y="247650"/>
            <a:ext cx="7978602" cy="1320800"/>
          </a:xfrm>
        </p:spPr>
        <p:txBody>
          <a:bodyPr>
            <a:normAutofit/>
          </a:bodyPr>
          <a:lstStyle/>
          <a:p>
            <a:pPr algn="ctr"/>
            <a:r>
              <a:rPr lang="en-US" sz="4000" b="1" dirty="0" smtClean="0"/>
              <a:t>Offer vs Serve --</a:t>
            </a:r>
            <a:br>
              <a:rPr lang="en-US" sz="4000" b="1" dirty="0" smtClean="0"/>
            </a:br>
            <a:r>
              <a:rPr lang="en-US" sz="4000" b="1" dirty="0" smtClean="0"/>
              <a:t> Breakfast</a:t>
            </a:r>
            <a:endParaRPr lang="en-US" sz="4000" b="1" dirty="0"/>
          </a:p>
        </p:txBody>
      </p:sp>
      <p:sp>
        <p:nvSpPr>
          <p:cNvPr id="3" name="Content Placeholder 2"/>
          <p:cNvSpPr>
            <a:spLocks noGrp="1"/>
          </p:cNvSpPr>
          <p:nvPr>
            <p:ph idx="1"/>
          </p:nvPr>
        </p:nvSpPr>
        <p:spPr>
          <a:xfrm>
            <a:off x="677334" y="2057401"/>
            <a:ext cx="8596668" cy="4429124"/>
          </a:xfrm>
        </p:spPr>
        <p:txBody>
          <a:bodyPr>
            <a:normAutofit lnSpcReduction="10000"/>
          </a:bodyPr>
          <a:lstStyle/>
          <a:p>
            <a:r>
              <a:rPr lang="en-US" sz="2000" dirty="0" smtClean="0"/>
              <a:t>K-12 grade levels – </a:t>
            </a:r>
            <a:r>
              <a:rPr lang="en-US" sz="2000" b="1" dirty="0" smtClean="0"/>
              <a:t>OPTIONAL</a:t>
            </a:r>
          </a:p>
          <a:p>
            <a:r>
              <a:rPr lang="en-US" sz="2000" dirty="0" smtClean="0"/>
              <a:t>Pre-K – </a:t>
            </a:r>
            <a:r>
              <a:rPr lang="en-US" sz="2000" b="1" dirty="0" smtClean="0"/>
              <a:t>NO OVS</a:t>
            </a:r>
          </a:p>
          <a:p>
            <a:endParaRPr lang="en-US" sz="2000" dirty="0" smtClean="0"/>
          </a:p>
          <a:p>
            <a:r>
              <a:rPr lang="en-US" sz="2000" dirty="0" smtClean="0"/>
              <a:t>Must offer all 3 Breakfast meal components</a:t>
            </a:r>
          </a:p>
          <a:p>
            <a:endParaRPr lang="en-US" sz="2000" dirty="0" smtClean="0"/>
          </a:p>
          <a:p>
            <a:r>
              <a:rPr lang="en-US" sz="2000" dirty="0" smtClean="0"/>
              <a:t>Must offer 4 food items</a:t>
            </a:r>
          </a:p>
          <a:p>
            <a:endParaRPr lang="en-US" sz="2000" dirty="0" smtClean="0"/>
          </a:p>
          <a:p>
            <a:r>
              <a:rPr lang="en-US" sz="2000" dirty="0" smtClean="0"/>
              <a:t>Must select 3 out of the 4 food items</a:t>
            </a:r>
          </a:p>
          <a:p>
            <a:endParaRPr lang="en-US" sz="2000" dirty="0" smtClean="0"/>
          </a:p>
          <a:p>
            <a:r>
              <a:rPr lang="en-US" sz="2000" dirty="0" smtClean="0"/>
              <a:t>Must take at least ½ cup either fruit or vegetable, or fruit/vegetable combined</a:t>
            </a:r>
          </a:p>
          <a:p>
            <a:pPr lvl="1"/>
            <a:endParaRPr lang="en-US" dirty="0"/>
          </a:p>
          <a:p>
            <a:pPr lvl="1"/>
            <a:endParaRPr lang="en-US" dirty="0"/>
          </a:p>
        </p:txBody>
      </p:sp>
      <p:pic>
        <p:nvPicPr>
          <p:cNvPr id="5" name="Picture 4" descr="C:\Users\rtakara\AppData\Local\Microsoft\Windows\Temporary Internet Files\Content.IE5\59ZEVTD3\comedor-escola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4045" y="2333625"/>
            <a:ext cx="3110023" cy="2057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9737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b="1" dirty="0" smtClean="0"/>
              <a:t>Breakfast OVS Exercises</a:t>
            </a:r>
            <a:br>
              <a:rPr lang="en-US" sz="4000" b="1" dirty="0" smtClean="0"/>
            </a:br>
            <a:r>
              <a:rPr lang="en-US" sz="4000" b="1" dirty="0" smtClean="0"/>
              <a:t/>
            </a:r>
            <a:br>
              <a:rPr lang="en-US" sz="4000" b="1" dirty="0" smtClean="0"/>
            </a:br>
            <a:endParaRPr lang="en-US" sz="4000" b="1" dirty="0"/>
          </a:p>
        </p:txBody>
      </p:sp>
      <p:pic>
        <p:nvPicPr>
          <p:cNvPr id="2052" name="Picture 4" descr="Image result for warm up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2281" y="2983840"/>
            <a:ext cx="6149975" cy="286210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breakfast clipart"/>
          <p:cNvPicPr>
            <a:picLocks noChangeAspect="1" noChangeArrowheads="1"/>
          </p:cNvPicPr>
          <p:nvPr/>
        </p:nvPicPr>
        <p:blipFill rotWithShape="1">
          <a:blip r:embed="rId4">
            <a:extLst>
              <a:ext uri="{28A0092B-C50C-407E-A947-70E740481C1C}">
                <a14:useLocalDpi xmlns:a14="http://schemas.microsoft.com/office/drawing/2010/main" val="0"/>
              </a:ext>
            </a:extLst>
          </a:blip>
          <a:srcRect b="6072"/>
          <a:stretch/>
        </p:blipFill>
        <p:spPr bwMode="auto">
          <a:xfrm rot="-600000">
            <a:off x="347008" y="1939369"/>
            <a:ext cx="2118066" cy="2088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16323"/>
      </p:ext>
    </p:extLst>
  </p:cSld>
  <p:clrMapOvr>
    <a:masterClrMapping/>
  </p:clrMapOvr>
  <p:timing>
    <p:tnLst>
      <p:par>
        <p:cTn id="1" dur="indefinite" restart="never" nodeType="tmRoot"/>
      </p:par>
    </p:tnLst>
  </p:timing>
</p:sld>
</file>

<file path=ppt/theme/theme1.xml><?xml version="1.0" encoding="utf-8"?>
<a:theme xmlns:a="http://schemas.openxmlformats.org/drawingml/2006/main" name="HCNP-Template02">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HCNP-Template02</Template>
  <TotalTime>1671</TotalTime>
  <Words>2494</Words>
  <Application>Microsoft Office PowerPoint</Application>
  <PresentationFormat>Custom</PresentationFormat>
  <Paragraphs>404</Paragraphs>
  <Slides>33</Slides>
  <Notes>33</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HCNP-Template02</vt:lpstr>
      <vt:lpstr>Offer vs Serve (OVS)</vt:lpstr>
      <vt:lpstr>Why Offer vs Serve (OVS)?</vt:lpstr>
      <vt:lpstr>Offer vs Serve</vt:lpstr>
      <vt:lpstr>Offer vs Serve Basics…</vt:lpstr>
      <vt:lpstr>Offering Choices ≠ OVS</vt:lpstr>
      <vt:lpstr>PowerPoint Presentation</vt:lpstr>
      <vt:lpstr>Offer vs Serve --  Breakfast Meal Components</vt:lpstr>
      <vt:lpstr>Offer vs Serve --  Breakfast</vt:lpstr>
      <vt:lpstr>Breakfast OVS Exercises  </vt:lpstr>
      <vt:lpstr>K-12 OVS Breakfast #1</vt:lpstr>
      <vt:lpstr>K-12 OVS Breakfast #2</vt:lpstr>
      <vt:lpstr>K-12 OVS Breakfast #3</vt:lpstr>
      <vt:lpstr>PowerPoint Presentation</vt:lpstr>
      <vt:lpstr>Review: Meal Components &amp; Food Items</vt:lpstr>
      <vt:lpstr>Offer vs Serve –  Lunch</vt:lpstr>
      <vt:lpstr>If a K-8 Student Selects…</vt:lpstr>
      <vt:lpstr>If a 9 - 12 Student Selects…</vt:lpstr>
      <vt:lpstr>Reimbursable Lunch Meal? Quick Checklist</vt:lpstr>
      <vt:lpstr>Let’s Practice Lunch OVS</vt:lpstr>
      <vt:lpstr>K – 8 OVS Lunch #1</vt:lpstr>
      <vt:lpstr>K – 8 OVS Lunch #2</vt:lpstr>
      <vt:lpstr>K – 8 OVS Lunch #3</vt:lpstr>
      <vt:lpstr>K – 8 OVS Lunch #4</vt:lpstr>
      <vt:lpstr>K – 8 OVS Lunch #5</vt:lpstr>
      <vt:lpstr>9-12 OVS Lunch #1</vt:lpstr>
      <vt:lpstr>9 – 12 OVS Lunch #2</vt:lpstr>
      <vt:lpstr>9-12 OVS Lunch #3</vt:lpstr>
      <vt:lpstr>9-12 OVS Lunch #4</vt:lpstr>
      <vt:lpstr>9-12 OVS Lunch #5</vt:lpstr>
      <vt:lpstr>What We’re Looking For…</vt:lpstr>
      <vt:lpstr>What We’re Looking For…</vt:lpstr>
      <vt:lpstr>Signage</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Breakfast - Terminology</dc:title>
  <dc:creator>Derek Vidinha</dc:creator>
  <cp:lastModifiedBy>Kasey T Kawamoto</cp:lastModifiedBy>
  <cp:revision>55</cp:revision>
  <cp:lastPrinted>2018-06-26T01:32:44Z</cp:lastPrinted>
  <dcterms:created xsi:type="dcterms:W3CDTF">2018-06-13T01:03:53Z</dcterms:created>
  <dcterms:modified xsi:type="dcterms:W3CDTF">2018-07-05T22:29:32Z</dcterms:modified>
</cp:coreProperties>
</file>