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74" r:id="rId2"/>
    <p:sldId id="276" r:id="rId3"/>
    <p:sldId id="277" r:id="rId4"/>
    <p:sldId id="27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57"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383" autoAdjust="0"/>
    <p:restoredTop sz="70569" autoAdjust="0"/>
  </p:normalViewPr>
  <p:slideViewPr>
    <p:cSldViewPr snapToGrid="0">
      <p:cViewPr>
        <p:scale>
          <a:sx n="80" d="100"/>
          <a:sy n="80" d="100"/>
        </p:scale>
        <p:origin x="-15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8DCA869-4F75-437D-B74B-F45AC1CD19A1}" type="datetimeFigureOut">
              <a:rPr lang="en-US" smtClean="0"/>
              <a:t>7/5/2018</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8C8D9F3-D017-46EF-933B-6B77F6AA0838}" type="slidenum">
              <a:rPr lang="en-US" smtClean="0"/>
              <a:t>‹#›</a:t>
            </a:fld>
            <a:endParaRPr lang="en-US"/>
          </a:p>
        </p:txBody>
      </p:sp>
    </p:spTree>
    <p:extLst>
      <p:ext uri="{BB962C8B-B14F-4D97-AF65-F5344CB8AC3E}">
        <p14:creationId xmlns:p14="http://schemas.microsoft.com/office/powerpoint/2010/main" val="195033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8DBAB-C38F-4F7B-AA58-49D744569DF4}" type="slidenum">
              <a:rPr lang="en-US" smtClean="0"/>
              <a:t>1</a:t>
            </a:fld>
            <a:endParaRPr lang="en-US"/>
          </a:p>
        </p:txBody>
      </p:sp>
    </p:spTree>
    <p:extLst>
      <p:ext uri="{BB962C8B-B14F-4D97-AF65-F5344CB8AC3E}">
        <p14:creationId xmlns:p14="http://schemas.microsoft.com/office/powerpoint/2010/main" val="22430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chocolate</a:t>
            </a:r>
            <a:r>
              <a:rPr lang="en-US" baseline="0" dirty="0" smtClean="0"/>
              <a:t> / flavored milk must NOT be served to preschoolers, unless they are comingled with other grades (will discuss later)</a:t>
            </a:r>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10</a:t>
            </a:fld>
            <a:endParaRPr lang="en-US"/>
          </a:p>
        </p:txBody>
      </p:sp>
    </p:spTree>
    <p:extLst>
      <p:ext uri="{BB962C8B-B14F-4D97-AF65-F5344CB8AC3E}">
        <p14:creationId xmlns:p14="http://schemas.microsoft.com/office/powerpoint/2010/main" val="234670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Vegetables</a:t>
            </a:r>
            <a:r>
              <a:rPr lang="en-US" baseline="0" dirty="0" smtClean="0"/>
              <a:t> may be used to meet the entire fruit component</a:t>
            </a:r>
            <a:endParaRPr lang="en-US" dirty="0" smtClean="0"/>
          </a:p>
          <a:p>
            <a:r>
              <a:rPr lang="en-US" dirty="0" smtClean="0"/>
              <a:t>-Therefore, the SFA</a:t>
            </a:r>
            <a:r>
              <a:rPr lang="en-US" baseline="0" dirty="0" smtClean="0"/>
              <a:t> m</a:t>
            </a:r>
            <a:r>
              <a:rPr lang="en-US" dirty="0" smtClean="0"/>
              <a:t>ay choose to serve two vegetables at lunch instead of 1 serving</a:t>
            </a:r>
            <a:r>
              <a:rPr lang="en-US" baseline="0" dirty="0" smtClean="0"/>
              <a:t> fruit + 1 serving vegetable</a:t>
            </a:r>
          </a:p>
          <a:p>
            <a:r>
              <a:rPr lang="en-US" baseline="0" dirty="0" smtClean="0"/>
              <a:t>-The substituting vegetable must be at least the same serving size as the fruit it replaced</a:t>
            </a:r>
          </a:p>
          <a:p>
            <a:r>
              <a:rPr lang="en-US" baseline="0" dirty="0" smtClean="0"/>
              <a:t>-Must be 2 different types of vegetables</a:t>
            </a:r>
          </a:p>
          <a:p>
            <a:endParaRPr lang="en-US" baseline="0" dirty="0" smtClean="0"/>
          </a:p>
          <a:p>
            <a:r>
              <a:rPr lang="en-US" baseline="0" dirty="0" smtClean="0"/>
              <a:t>In the example here, it would be OK to sub 1 serving of fruit with carrots, but it is not OK to serve an extra serving of broccoli to substitute for the serving of fruit.</a:t>
            </a:r>
          </a:p>
          <a:p>
            <a:endParaRPr lang="en-US" baseline="0" dirty="0" smtClean="0"/>
          </a:p>
          <a:p>
            <a:r>
              <a:rPr lang="en-US" baseline="0" dirty="0" smtClean="0"/>
              <a:t>There are no vegetable sub-groups for Pre-K, so the two veggies don’t have to be from two different sub groups</a:t>
            </a:r>
            <a:endParaRPr lang="en-US" dirty="0" smtClean="0"/>
          </a:p>
        </p:txBody>
      </p:sp>
      <p:sp>
        <p:nvSpPr>
          <p:cNvPr id="4" name="Slide Number Placeholder 3"/>
          <p:cNvSpPr>
            <a:spLocks noGrp="1"/>
          </p:cNvSpPr>
          <p:nvPr>
            <p:ph type="sldNum" sz="quarter" idx="10"/>
          </p:nvPr>
        </p:nvSpPr>
        <p:spPr/>
        <p:txBody>
          <a:bodyPr/>
          <a:lstStyle/>
          <a:p>
            <a:fld id="{8BD435B1-B0FF-4A16-95E9-A34AF6430CEE}" type="slidenum">
              <a:rPr lang="en-US" smtClean="0"/>
              <a:t>11</a:t>
            </a:fld>
            <a:endParaRPr lang="en-US"/>
          </a:p>
        </p:txBody>
      </p:sp>
    </p:spTree>
    <p:extLst>
      <p:ext uri="{BB962C8B-B14F-4D97-AF65-F5344CB8AC3E}">
        <p14:creationId xmlns:p14="http://schemas.microsoft.com/office/powerpoint/2010/main" val="96392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a:t>
            </a:r>
            <a:r>
              <a:rPr lang="en-US" baseline="0" dirty="0" smtClean="0"/>
              <a:t> strength juice is allowed, but limited to only once per day</a:t>
            </a:r>
          </a:p>
          <a:p>
            <a:endParaRPr lang="en-US" baseline="0" dirty="0" smtClean="0"/>
          </a:p>
          <a:p>
            <a:r>
              <a:rPr lang="en-US" dirty="0" smtClean="0"/>
              <a:t>May NOT serve</a:t>
            </a:r>
            <a:r>
              <a:rPr lang="en-US" baseline="0" dirty="0" smtClean="0"/>
              <a:t> 2 fruit servings to substitute for a serving of vegetables</a:t>
            </a:r>
          </a:p>
          <a:p>
            <a:endParaRPr lang="en-US" baseline="0" dirty="0" smtClean="0"/>
          </a:p>
          <a:p>
            <a:r>
              <a:rPr lang="en-US" baseline="0" dirty="0" smtClean="0"/>
              <a:t>Reminder that that dried fruit is credited at twice the volume served</a:t>
            </a:r>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12</a:t>
            </a:fld>
            <a:endParaRPr lang="en-US"/>
          </a:p>
        </p:txBody>
      </p:sp>
    </p:spTree>
    <p:extLst>
      <p:ext uri="{BB962C8B-B14F-4D97-AF65-F5344CB8AC3E}">
        <p14:creationId xmlns:p14="http://schemas.microsoft.com/office/powerpoint/2010/main" val="205284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WG-rich still applies,</a:t>
            </a:r>
            <a:r>
              <a:rPr lang="en-US" baseline="0" dirty="0" smtClean="0"/>
              <a:t> however for Pre-K the requirement is at least one serving of grains per day must be WG-rich</a:t>
            </a:r>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13</a:t>
            </a:fld>
            <a:endParaRPr lang="en-US"/>
          </a:p>
        </p:txBody>
      </p:sp>
    </p:spTree>
    <p:extLst>
      <p:ext uri="{BB962C8B-B14F-4D97-AF65-F5344CB8AC3E}">
        <p14:creationId xmlns:p14="http://schemas.microsoft.com/office/powerpoint/2010/main" val="91702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Grain-based</a:t>
            </a:r>
            <a:r>
              <a:rPr lang="en-US" baseline="0" dirty="0" smtClean="0"/>
              <a:t> desserts do not count towards the grain component: goal is to promote healthy eating patterns, and therefore reduce consumption of added sugars and saturated fats</a:t>
            </a:r>
          </a:p>
          <a:p>
            <a:r>
              <a:rPr lang="en-US" baseline="0" dirty="0" smtClean="0"/>
              <a:t>-Graham crackers and animal crackers are exempt and not considered a grain-based dessert</a:t>
            </a:r>
          </a:p>
          <a:p>
            <a:endParaRPr lang="en-US" baseline="0" dirty="0" smtClean="0"/>
          </a:p>
          <a:p>
            <a:r>
              <a:rPr lang="en-US" baseline="0" dirty="0" smtClean="0"/>
              <a:t>Starting October 2019, grains in the infant and preschool meal patterns will be credited using </a:t>
            </a:r>
            <a:r>
              <a:rPr lang="en-US" baseline="0" dirty="0" err="1" smtClean="0"/>
              <a:t>oz</a:t>
            </a:r>
            <a:r>
              <a:rPr lang="en-US" baseline="0" dirty="0" smtClean="0"/>
              <a:t> equivalents instead of “servings”</a:t>
            </a:r>
          </a:p>
          <a:p>
            <a:r>
              <a:rPr lang="en-US" baseline="0" dirty="0" smtClean="0"/>
              <a:t>-An </a:t>
            </a:r>
            <a:r>
              <a:rPr lang="en-US" baseline="0" dirty="0" err="1" smtClean="0"/>
              <a:t>oz</a:t>
            </a:r>
            <a:r>
              <a:rPr lang="en-US" baseline="0" dirty="0" smtClean="0"/>
              <a:t> equivalent is slightly heavier than a “serving” of grains and will meet the minimum quantity for grains</a:t>
            </a:r>
          </a:p>
          <a:p>
            <a:r>
              <a:rPr lang="en-US" baseline="0" dirty="0" smtClean="0"/>
              <a:t>-Many of you may already be doing this, which is great!  If you haven’t already started, switching to </a:t>
            </a:r>
            <a:r>
              <a:rPr lang="en-US" baseline="0" dirty="0" err="1" smtClean="0"/>
              <a:t>oz</a:t>
            </a:r>
            <a:r>
              <a:rPr lang="en-US" baseline="0" dirty="0" smtClean="0"/>
              <a:t> </a:t>
            </a:r>
            <a:r>
              <a:rPr lang="en-US" baseline="0" dirty="0" err="1" smtClean="0"/>
              <a:t>eq</a:t>
            </a:r>
            <a:r>
              <a:rPr lang="en-US" baseline="0" dirty="0" smtClean="0"/>
              <a:t> for grains is required by October 2019</a:t>
            </a:r>
          </a:p>
          <a:p>
            <a:endParaRPr lang="en-US" baseline="0" dirty="0" smtClean="0"/>
          </a:p>
          <a:p>
            <a:r>
              <a:rPr lang="en-US" baseline="0" dirty="0" smtClean="0"/>
              <a:t>There is a limitation on the sugar content in cereals for Pre-K</a:t>
            </a:r>
          </a:p>
          <a:p>
            <a:r>
              <a:rPr lang="en-US" baseline="0" dirty="0" smtClean="0"/>
              <a:t>-Cereals cannot contain more than 6 grams of sugar per ounce</a:t>
            </a:r>
          </a:p>
        </p:txBody>
      </p:sp>
      <p:sp>
        <p:nvSpPr>
          <p:cNvPr id="4" name="Slide Number Placeholder 3"/>
          <p:cNvSpPr>
            <a:spLocks noGrp="1"/>
          </p:cNvSpPr>
          <p:nvPr>
            <p:ph type="sldNum" sz="quarter" idx="10"/>
          </p:nvPr>
        </p:nvSpPr>
        <p:spPr/>
        <p:txBody>
          <a:bodyPr/>
          <a:lstStyle/>
          <a:p>
            <a:fld id="{8BD435B1-B0FF-4A16-95E9-A34AF6430CEE}" type="slidenum">
              <a:rPr lang="en-US" smtClean="0"/>
              <a:t>14</a:t>
            </a:fld>
            <a:endParaRPr lang="en-US"/>
          </a:p>
        </p:txBody>
      </p:sp>
    </p:spTree>
    <p:extLst>
      <p:ext uri="{BB962C8B-B14F-4D97-AF65-F5344CB8AC3E}">
        <p14:creationId xmlns:p14="http://schemas.microsoft.com/office/powerpoint/2010/main" val="2867789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in your packet is a handout to help you determine</a:t>
            </a:r>
            <a:r>
              <a:rPr lang="en-US" baseline="0" dirty="0" smtClean="0"/>
              <a:t> if the sugar content in your cereal is within the limitation</a:t>
            </a:r>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15</a:t>
            </a:fld>
            <a:endParaRPr lang="en-US"/>
          </a:p>
        </p:txBody>
      </p:sp>
    </p:spTree>
    <p:extLst>
      <p:ext uri="{BB962C8B-B14F-4D97-AF65-F5344CB8AC3E}">
        <p14:creationId xmlns:p14="http://schemas.microsoft.com/office/powerpoint/2010/main" val="320854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t>
            </a:r>
            <a:r>
              <a:rPr lang="en-US" i="1" baseline="0" dirty="0" smtClean="0"/>
              <a:t>Using the nutrition facts label on the slide, can this cereal be served to preschoolers?</a:t>
            </a:r>
          </a:p>
          <a:p>
            <a:endParaRPr lang="en-US" i="0" baseline="0" dirty="0" smtClean="0"/>
          </a:p>
          <a:p>
            <a:r>
              <a:rPr lang="en-US" i="0" baseline="0" dirty="0" smtClean="0"/>
              <a:t>According to the label, one serving is 55 grams, which contains 11 grams of sugar.  When you use the chart to the right, it says that a serving size of 55 grams cannot have more than 12 grams of sugar.  Therefore, yes, this cereal can be served to preschoolers.</a:t>
            </a:r>
          </a:p>
          <a:p>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16</a:t>
            </a:fld>
            <a:endParaRPr lang="en-US"/>
          </a:p>
        </p:txBody>
      </p:sp>
    </p:spTree>
    <p:extLst>
      <p:ext uri="{BB962C8B-B14F-4D97-AF65-F5344CB8AC3E}">
        <p14:creationId xmlns:p14="http://schemas.microsoft.com/office/powerpoint/2010/main" val="104928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Pre-K, the M/MA</a:t>
            </a:r>
            <a:r>
              <a:rPr lang="en-US" baseline="0" dirty="0" smtClean="0"/>
              <a:t> component may be served in place of grains at breakfast up to 3x per week</a:t>
            </a:r>
          </a:p>
          <a:p>
            <a:endParaRPr lang="en-US" baseline="0" dirty="0" smtClean="0"/>
          </a:p>
          <a:p>
            <a:r>
              <a:rPr lang="en-US" baseline="0" dirty="0" smtClean="0"/>
              <a:t>Yogurt cannot contain more than 23 grams of sugar per 6 ounces</a:t>
            </a:r>
            <a:endParaRPr lang="en-US" dirty="0" smtClean="0"/>
          </a:p>
        </p:txBody>
      </p:sp>
      <p:sp>
        <p:nvSpPr>
          <p:cNvPr id="4" name="Slide Number Placeholder 3"/>
          <p:cNvSpPr>
            <a:spLocks noGrp="1"/>
          </p:cNvSpPr>
          <p:nvPr>
            <p:ph type="sldNum" sz="quarter" idx="10"/>
          </p:nvPr>
        </p:nvSpPr>
        <p:spPr/>
        <p:txBody>
          <a:bodyPr/>
          <a:lstStyle/>
          <a:p>
            <a:fld id="{8BD435B1-B0FF-4A16-95E9-A34AF6430CEE}" type="slidenum">
              <a:rPr lang="en-US" smtClean="0"/>
              <a:t>17</a:t>
            </a:fld>
            <a:endParaRPr lang="en-US"/>
          </a:p>
        </p:txBody>
      </p:sp>
    </p:spTree>
    <p:extLst>
      <p:ext uri="{BB962C8B-B14F-4D97-AF65-F5344CB8AC3E}">
        <p14:creationId xmlns:p14="http://schemas.microsoft.com/office/powerpoint/2010/main" val="282846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is your packet is another handout to help you determine</a:t>
            </a:r>
            <a:r>
              <a:rPr lang="en-US" baseline="0" dirty="0" smtClean="0"/>
              <a:t> if the yogurt you are serving is under the sugar limit</a:t>
            </a:r>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18</a:t>
            </a:fld>
            <a:endParaRPr lang="en-US"/>
          </a:p>
        </p:txBody>
      </p:sp>
    </p:spTree>
    <p:extLst>
      <p:ext uri="{BB962C8B-B14F-4D97-AF65-F5344CB8AC3E}">
        <p14:creationId xmlns:p14="http://schemas.microsoft.com/office/powerpoint/2010/main" val="372857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t>
            </a:r>
            <a:r>
              <a:rPr lang="en-US" i="1" baseline="0" dirty="0" smtClean="0"/>
              <a:t>Using the nutrition facts label on the slide, can this yogurt be served to preschoolers?</a:t>
            </a:r>
          </a:p>
          <a:p>
            <a:endParaRPr lang="en-US" i="0" baseline="0" dirty="0" smtClean="0"/>
          </a:p>
          <a:p>
            <a:r>
              <a:rPr lang="en-US" i="0" baseline="0" dirty="0" smtClean="0"/>
              <a:t>According to the label, one serving is 150 grams, which contains 22 grams of sugar.  When you use the chart to the right, it says that a serving size of 150 grams cannot have more than 20 grams of sugar.  Therefore, no, this yogurt cannot be served to preschoolers.</a:t>
            </a:r>
          </a:p>
          <a:p>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19</a:t>
            </a:fld>
            <a:endParaRPr lang="en-US"/>
          </a:p>
        </p:txBody>
      </p:sp>
    </p:spTree>
    <p:extLst>
      <p:ext uri="{BB962C8B-B14F-4D97-AF65-F5344CB8AC3E}">
        <p14:creationId xmlns:p14="http://schemas.microsoft.com/office/powerpoint/2010/main" val="353569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a:t>
            </a:r>
            <a:r>
              <a:rPr lang="en-US" baseline="0" dirty="0" smtClean="0"/>
              <a:t> is a Reimbursable Meal?”</a:t>
            </a:r>
          </a:p>
          <a:p>
            <a:endParaRPr lang="en-US" baseline="0" dirty="0" smtClean="0"/>
          </a:p>
          <a:p>
            <a:r>
              <a:rPr lang="en-US" baseline="0" dirty="0" smtClean="0"/>
              <a:t>A reimbursable meal follows all of the USDA requirements to be claimed for reimbursement.  It consists of all of the required components and specified quantities and meets the dietary specifications.  </a:t>
            </a:r>
          </a:p>
        </p:txBody>
      </p:sp>
      <p:sp>
        <p:nvSpPr>
          <p:cNvPr id="4" name="Slide Number Placeholder 3"/>
          <p:cNvSpPr>
            <a:spLocks noGrp="1"/>
          </p:cNvSpPr>
          <p:nvPr>
            <p:ph type="sldNum" sz="quarter" idx="10"/>
          </p:nvPr>
        </p:nvSpPr>
        <p:spPr/>
        <p:txBody>
          <a:bodyPr/>
          <a:lstStyle/>
          <a:p>
            <a:fld id="{9BF8DBAB-C38F-4F7B-AA58-49D744569DF4}" type="slidenum">
              <a:rPr lang="en-US" smtClean="0"/>
              <a:t>2</a:t>
            </a:fld>
            <a:endParaRPr lang="en-US"/>
          </a:p>
        </p:txBody>
      </p:sp>
    </p:spTree>
    <p:extLst>
      <p:ext uri="{BB962C8B-B14F-4D97-AF65-F5344CB8AC3E}">
        <p14:creationId xmlns:p14="http://schemas.microsoft.com/office/powerpoint/2010/main" val="871684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Comingling is when</a:t>
            </a:r>
            <a:r>
              <a:rPr lang="en-US" baseline="0" dirty="0" smtClean="0"/>
              <a:t> Pre-K students are served at the same time and location as older grades, which makes it difficult for the SFA to correctly count, claim, and serve the appropriate meal pattern to each child. </a:t>
            </a:r>
          </a:p>
          <a:p>
            <a:r>
              <a:rPr lang="en-US" baseline="0" dirty="0" smtClean="0"/>
              <a:t>-For example: pre-K and K-5 students arrive to school on the same school bus and enter the cafeteria for breakfast at the same time. </a:t>
            </a:r>
          </a:p>
          <a:p>
            <a:endParaRPr lang="en-US" baseline="0" dirty="0" smtClean="0"/>
          </a:p>
          <a:p>
            <a:pPr defTabSz="933237"/>
            <a:r>
              <a:rPr lang="en-US" baseline="0" dirty="0" smtClean="0"/>
              <a:t>Although the SDA strongly encourages schools to attempt to find ways to serve grade-appropriate meals to preschoolers and K-5 students to best meet the child’s nutritional needs, SP37-2017 does allow some flexibilities for these SFAs who serve preschoolers and K-5 students in the same service area at the same time</a:t>
            </a:r>
          </a:p>
          <a:p>
            <a:endParaRPr lang="en-US" baseline="0" dirty="0" smtClean="0"/>
          </a:p>
          <a:p>
            <a:r>
              <a:rPr lang="en-US" baseline="0" dirty="0" smtClean="0"/>
              <a:t>When comingling students, the SFA has the choice to either serve the K-5 meal pattern for both Pre-K and K-5, or implement ways to follow the grade-appropriate meal pattern, such as serving breakfast in the classroom, or staggering meal service for the two age groups.</a:t>
            </a:r>
          </a:p>
          <a:p>
            <a:endParaRPr lang="en-US" baseline="0" dirty="0" smtClean="0"/>
          </a:p>
          <a:p>
            <a:r>
              <a:rPr lang="en-US" baseline="0" dirty="0" smtClean="0"/>
              <a:t>Any questions on the preschool meal pattern?</a:t>
            </a:r>
          </a:p>
        </p:txBody>
      </p:sp>
      <p:sp>
        <p:nvSpPr>
          <p:cNvPr id="4" name="Slide Number Placeholder 3"/>
          <p:cNvSpPr>
            <a:spLocks noGrp="1"/>
          </p:cNvSpPr>
          <p:nvPr>
            <p:ph type="sldNum" sz="quarter" idx="10"/>
          </p:nvPr>
        </p:nvSpPr>
        <p:spPr/>
        <p:txBody>
          <a:bodyPr/>
          <a:lstStyle/>
          <a:p>
            <a:fld id="{8BD435B1-B0FF-4A16-95E9-A34AF6430CEE}" type="slidenum">
              <a:rPr lang="en-US" smtClean="0"/>
              <a:t>20</a:t>
            </a:fld>
            <a:endParaRPr lang="en-US"/>
          </a:p>
        </p:txBody>
      </p:sp>
    </p:spTree>
    <p:extLst>
      <p:ext uri="{BB962C8B-B14F-4D97-AF65-F5344CB8AC3E}">
        <p14:creationId xmlns:p14="http://schemas.microsoft.com/office/powerpoint/2010/main" val="2696095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8D9F3-D017-46EF-933B-6B77F6AA0838}" type="slidenum">
              <a:rPr lang="en-US" smtClean="0"/>
              <a:t>21</a:t>
            </a:fld>
            <a:endParaRPr lang="en-US"/>
          </a:p>
        </p:txBody>
      </p:sp>
    </p:spTree>
    <p:extLst>
      <p:ext uri="{BB962C8B-B14F-4D97-AF65-F5344CB8AC3E}">
        <p14:creationId xmlns:p14="http://schemas.microsoft.com/office/powerpoint/2010/main" val="367562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a:t>
            </a:r>
            <a:r>
              <a:rPr lang="en-US" baseline="0" dirty="0" smtClean="0"/>
              <a:t> to understand the meal pattern requirements?</a:t>
            </a:r>
          </a:p>
          <a:p>
            <a:endParaRPr lang="en-US" baseline="0" dirty="0" smtClean="0"/>
          </a:p>
          <a:p>
            <a:r>
              <a:rPr lang="en-US" dirty="0" smtClean="0"/>
              <a:t>SFAs receive</a:t>
            </a:r>
            <a:r>
              <a:rPr lang="en-US" baseline="0" dirty="0" smtClean="0"/>
              <a:t> money from the federal government for every </a:t>
            </a:r>
            <a:r>
              <a:rPr lang="en-US" u="sng" baseline="0" dirty="0" smtClean="0"/>
              <a:t>reimbursable</a:t>
            </a:r>
            <a:r>
              <a:rPr lang="en-US" baseline="0" dirty="0" smtClean="0"/>
              <a:t> meal served to students.  Reimbursement is not only received for free and reduced price meals but paid meals, too.  </a:t>
            </a:r>
          </a:p>
          <a:p>
            <a:endParaRPr lang="en-US" baseline="0" dirty="0" smtClean="0"/>
          </a:p>
          <a:p>
            <a:r>
              <a:rPr lang="en-US" baseline="0" dirty="0" smtClean="0"/>
              <a:t>It is the SFA’s responsibility to make sure meals claimed for reimbursement are reimbursable.  This includes those who receive vended meals - DO NOT assume your vendor is meeting the meal pattern requirements.  Check that your vendor is meeting the requirements.  Do not wait until you are reviewed to do this.  </a:t>
            </a:r>
            <a:endParaRPr lang="en-US" dirty="0"/>
          </a:p>
        </p:txBody>
      </p:sp>
      <p:sp>
        <p:nvSpPr>
          <p:cNvPr id="4" name="Slide Number Placeholder 3"/>
          <p:cNvSpPr>
            <a:spLocks noGrp="1"/>
          </p:cNvSpPr>
          <p:nvPr>
            <p:ph type="sldNum" sz="quarter" idx="10"/>
          </p:nvPr>
        </p:nvSpPr>
        <p:spPr/>
        <p:txBody>
          <a:bodyPr/>
          <a:lstStyle/>
          <a:p>
            <a:fld id="{9BF8DBAB-C38F-4F7B-AA58-49D744569DF4}" type="slidenum">
              <a:rPr lang="en-US" smtClean="0"/>
              <a:t>3</a:t>
            </a:fld>
            <a:endParaRPr lang="en-US"/>
          </a:p>
        </p:txBody>
      </p:sp>
    </p:spTree>
    <p:extLst>
      <p:ext uri="{BB962C8B-B14F-4D97-AF65-F5344CB8AC3E}">
        <p14:creationId xmlns:p14="http://schemas.microsoft.com/office/powerpoint/2010/main" val="401550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an Administrative Review, </a:t>
            </a:r>
            <a:r>
              <a:rPr lang="en-US" baseline="0" dirty="0" err="1" smtClean="0"/>
              <a:t>nonreimbursable</a:t>
            </a:r>
            <a:r>
              <a:rPr lang="en-US" baseline="0" dirty="0" smtClean="0"/>
              <a:t> meals is a Performance Standard 2 violation.  Fiscal action (reimbursement is taken back):</a:t>
            </a:r>
          </a:p>
          <a:p>
            <a:endParaRPr lang="en-US" baseline="0" dirty="0" smtClean="0"/>
          </a:p>
          <a:p>
            <a:pPr marL="233309" indent="-233309">
              <a:buAutoNum type="arabicPeriod"/>
            </a:pPr>
            <a:r>
              <a:rPr lang="en-US" baseline="0" dirty="0" smtClean="0"/>
              <a:t>A meal component is missing   </a:t>
            </a:r>
          </a:p>
          <a:p>
            <a:endParaRPr lang="en-US" dirty="0" smtClean="0"/>
          </a:p>
          <a:p>
            <a:pPr marL="233309" indent="-233309">
              <a:buAutoNum type="arabicPeriod" startAt="2"/>
            </a:pPr>
            <a:r>
              <a:rPr lang="en-US" dirty="0" smtClean="0"/>
              <a:t>You</a:t>
            </a:r>
            <a:r>
              <a:rPr lang="en-US" baseline="0" dirty="0" smtClean="0"/>
              <a:t> run out of a food item during meal service and it is not replenished</a:t>
            </a:r>
          </a:p>
          <a:p>
            <a:pPr marL="466618" lvl="1"/>
            <a:r>
              <a:rPr lang="en-US" baseline="0" dirty="0" smtClean="0"/>
              <a:t>Ex:  Run out of apples during meal service so 25 students do not have the opportunity to have any fruit with their meal.  </a:t>
            </a:r>
            <a:endParaRPr lang="en-US" dirty="0" smtClean="0"/>
          </a:p>
          <a:p>
            <a:endParaRPr lang="en-US" dirty="0" smtClean="0"/>
          </a:p>
          <a:p>
            <a:r>
              <a:rPr lang="en-US" dirty="0" smtClean="0"/>
              <a:t>3.  Repeat</a:t>
            </a:r>
            <a:r>
              <a:rPr lang="en-US" baseline="0" dirty="0" smtClean="0"/>
              <a:t> meal pattern findings include:</a:t>
            </a:r>
          </a:p>
          <a:p>
            <a:pPr marL="174982" indent="-174982">
              <a:buFontTx/>
              <a:buChar char="-"/>
            </a:pPr>
            <a:r>
              <a:rPr lang="en-US" baseline="0" dirty="0" smtClean="0"/>
              <a:t>Milk type</a:t>
            </a:r>
          </a:p>
          <a:p>
            <a:pPr marL="174982" indent="-174982">
              <a:buFontTx/>
              <a:buChar char="-"/>
            </a:pPr>
            <a:r>
              <a:rPr lang="en-US" baseline="0" dirty="0" smtClean="0"/>
              <a:t>Vegetable subgroups</a:t>
            </a:r>
          </a:p>
          <a:p>
            <a:pPr marL="174982" indent="-174982">
              <a:buFontTx/>
              <a:buChar char="-"/>
            </a:pPr>
            <a:r>
              <a:rPr lang="en-US" baseline="0" dirty="0" smtClean="0"/>
              <a:t>Food quantities</a:t>
            </a:r>
          </a:p>
          <a:p>
            <a:pPr marL="174982" indent="-174982">
              <a:buFontTx/>
              <a:buChar char="-"/>
            </a:pPr>
            <a:r>
              <a:rPr lang="en-US" baseline="0" dirty="0" smtClean="0"/>
              <a:t>Whole grain-rich foods</a:t>
            </a:r>
          </a:p>
          <a:p>
            <a:pPr marL="174982" indent="-174982">
              <a:buFontTx/>
              <a:buChar char="-"/>
            </a:pPr>
            <a:r>
              <a:rPr lang="en-US" baseline="0" dirty="0" smtClean="0"/>
              <a:t>Dietary specifications</a:t>
            </a:r>
          </a:p>
          <a:p>
            <a:pPr marL="174982" indent="-174982">
              <a:buFontTx/>
              <a:buChar char="-"/>
            </a:pPr>
            <a:endParaRPr lang="en-US" baseline="0" dirty="0" smtClean="0"/>
          </a:p>
          <a:p>
            <a:r>
              <a:rPr lang="en-US" baseline="0" dirty="0" smtClean="0"/>
              <a:t>What is a repeat finding – A finding found during the current AR was also found during a previous AR.   </a:t>
            </a:r>
          </a:p>
          <a:p>
            <a:r>
              <a:rPr lang="en-US" baseline="0" dirty="0" smtClean="0"/>
              <a:t>Ex:  During the last AR, the beans requirement was not met.  Now, during the current AR, the red/orange vegetable requirement is not being met.  This is a repeat finding of the vegetable subgroup requirement.  </a:t>
            </a:r>
            <a:endParaRPr lang="en-US" dirty="0" smtClean="0"/>
          </a:p>
        </p:txBody>
      </p:sp>
      <p:sp>
        <p:nvSpPr>
          <p:cNvPr id="4" name="Slide Number Placeholder 3"/>
          <p:cNvSpPr>
            <a:spLocks noGrp="1"/>
          </p:cNvSpPr>
          <p:nvPr>
            <p:ph type="sldNum" sz="quarter" idx="10"/>
          </p:nvPr>
        </p:nvSpPr>
        <p:spPr/>
        <p:txBody>
          <a:bodyPr/>
          <a:lstStyle/>
          <a:p>
            <a:fld id="{9BF8DBAB-C38F-4F7B-AA58-49D744569DF4}" type="slidenum">
              <a:rPr lang="en-US" smtClean="0"/>
              <a:t>4</a:t>
            </a:fld>
            <a:endParaRPr lang="en-US"/>
          </a:p>
        </p:txBody>
      </p:sp>
    </p:spTree>
    <p:extLst>
      <p:ext uri="{BB962C8B-B14F-4D97-AF65-F5344CB8AC3E}">
        <p14:creationId xmlns:p14="http://schemas.microsoft.com/office/powerpoint/2010/main" val="129583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8D9F3-D017-46EF-933B-6B77F6AA0838}" type="slidenum">
              <a:rPr lang="en-US" smtClean="0"/>
              <a:t>5</a:t>
            </a:fld>
            <a:endParaRPr lang="en-US"/>
          </a:p>
        </p:txBody>
      </p:sp>
    </p:spTree>
    <p:extLst>
      <p:ext uri="{BB962C8B-B14F-4D97-AF65-F5344CB8AC3E}">
        <p14:creationId xmlns:p14="http://schemas.microsoft.com/office/powerpoint/2010/main" val="108282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en-US" dirty="0" smtClean="0"/>
              <a:t>Last set of revisions for the Pre-K meal pattern</a:t>
            </a:r>
            <a:r>
              <a:rPr lang="en-US" baseline="0" dirty="0" smtClean="0"/>
              <a:t> went into effect last October, no big changes this year</a:t>
            </a:r>
          </a:p>
          <a:p>
            <a:pPr defTabSz="933126">
              <a:defRPr/>
            </a:pPr>
            <a:endParaRPr lang="en-US" baseline="0" dirty="0" smtClean="0"/>
          </a:p>
          <a:p>
            <a:pPr defTabSz="933126">
              <a:defRPr/>
            </a:pPr>
            <a:r>
              <a:rPr lang="en-US" baseline="0" dirty="0" smtClean="0"/>
              <a:t>Pre-K meal pattern reflects the CACFP meal patter for infants &amp; children, age 1-5</a:t>
            </a:r>
            <a:endParaRPr lang="en-US" dirty="0" smtClean="0"/>
          </a:p>
          <a:p>
            <a:pPr defTabSz="933126">
              <a:defRPr/>
            </a:pPr>
            <a:endParaRPr lang="en-US" dirty="0" smtClean="0"/>
          </a:p>
          <a:p>
            <a:pPr defTabSz="933126">
              <a:defRPr/>
            </a:pPr>
            <a:r>
              <a:rPr lang="en-US" dirty="0" smtClean="0"/>
              <a:t>For this</a:t>
            </a:r>
            <a:r>
              <a:rPr lang="en-US" baseline="0" dirty="0" smtClean="0"/>
              <a:t> presentation, the slides contain the requirements for children ages 3-5.  If you have students who are younger than the age of 3, please refer to the handouts in your packet for the requirements for infants.</a:t>
            </a:r>
            <a:endParaRPr lang="en-US" dirty="0" smtClean="0"/>
          </a:p>
          <a:p>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6</a:t>
            </a:fld>
            <a:endParaRPr lang="en-US"/>
          </a:p>
        </p:txBody>
      </p:sp>
    </p:spTree>
    <p:extLst>
      <p:ext uri="{BB962C8B-B14F-4D97-AF65-F5344CB8AC3E}">
        <p14:creationId xmlns:p14="http://schemas.microsoft.com/office/powerpoint/2010/main" val="95421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basic</a:t>
            </a:r>
            <a:r>
              <a:rPr lang="en-US" baseline="0" dirty="0" smtClean="0"/>
              <a:t> overview of the Pre-K meal pattern</a:t>
            </a:r>
          </a:p>
          <a:p>
            <a:r>
              <a:rPr lang="en-US" baseline="0" dirty="0" smtClean="0"/>
              <a:t>Many things are different than the meal pattern for older grades, however fruits and vegetables are still separate components.</a:t>
            </a:r>
            <a:endParaRPr lang="en-US" dirty="0" smtClean="0"/>
          </a:p>
          <a:p>
            <a:r>
              <a:rPr lang="en-US" baseline="0" dirty="0" smtClean="0"/>
              <a:t>The other things on this slide are different:</a:t>
            </a:r>
          </a:p>
          <a:p>
            <a:pPr marL="174982" indent="-174982">
              <a:buFontTx/>
              <a:buChar char="-"/>
            </a:pPr>
            <a:r>
              <a:rPr lang="en-US" baseline="0" dirty="0" smtClean="0"/>
              <a:t>Juice is limited to one meal per day</a:t>
            </a:r>
          </a:p>
          <a:p>
            <a:pPr marL="174982" indent="-174982">
              <a:buFontTx/>
              <a:buChar char="-"/>
            </a:pPr>
            <a:r>
              <a:rPr lang="en-US" baseline="0" dirty="0" smtClean="0"/>
              <a:t>OVS is not allowed for Pre-K</a:t>
            </a:r>
          </a:p>
          <a:p>
            <a:pPr marL="174982" indent="-174982">
              <a:buFontTx/>
              <a:buChar char="-"/>
            </a:pPr>
            <a:r>
              <a:rPr lang="en-US" baseline="0" dirty="0" smtClean="0"/>
              <a:t>Frying on-site is not an allowed food prep method</a:t>
            </a:r>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7</a:t>
            </a:fld>
            <a:endParaRPr lang="en-US"/>
          </a:p>
        </p:txBody>
      </p:sp>
    </p:spTree>
    <p:extLst>
      <p:ext uri="{BB962C8B-B14F-4D97-AF65-F5344CB8AC3E}">
        <p14:creationId xmlns:p14="http://schemas.microsoft.com/office/powerpoint/2010/main" val="307473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breakfast</a:t>
            </a:r>
            <a:r>
              <a:rPr lang="en-US" baseline="0" dirty="0" smtClean="0"/>
              <a:t> meal pattern for Pre-K</a:t>
            </a:r>
          </a:p>
          <a:p>
            <a:r>
              <a:rPr lang="en-US" baseline="0" dirty="0" smtClean="0"/>
              <a:t>As with the older grades, there are three components.  All three must be taken to make a reimbursable meal.</a:t>
            </a:r>
          </a:p>
          <a:p>
            <a:r>
              <a:rPr lang="en-US" baseline="0" dirty="0" smtClean="0"/>
              <a:t>The minimum daily quantities are less than the older grades.</a:t>
            </a:r>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8</a:t>
            </a:fld>
            <a:endParaRPr lang="en-US"/>
          </a:p>
        </p:txBody>
      </p:sp>
    </p:spTree>
    <p:extLst>
      <p:ext uri="{BB962C8B-B14F-4D97-AF65-F5344CB8AC3E}">
        <p14:creationId xmlns:p14="http://schemas.microsoft.com/office/powerpoint/2010/main" val="177691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lunch meal pattern for Pre-K</a:t>
            </a:r>
          </a:p>
          <a:p>
            <a:r>
              <a:rPr lang="en-US" i="1" baseline="0" dirty="0" smtClean="0"/>
              <a:t>Ask:  What is the daily M/MA for K-8?</a:t>
            </a:r>
          </a:p>
          <a:p>
            <a:r>
              <a:rPr lang="en-US" i="0" baseline="0" dirty="0" smtClean="0"/>
              <a:t>The minimum daily M/MA requirement for K-8 is 1 oz.  Notice that Pre-K needs are more.</a:t>
            </a:r>
          </a:p>
          <a:p>
            <a:endParaRPr lang="en-US" baseline="0" dirty="0" smtClean="0"/>
          </a:p>
          <a:p>
            <a:r>
              <a:rPr lang="en-US" baseline="0" dirty="0" smtClean="0"/>
              <a:t>Now let’s take a look at the individual meal components for Pre-K…</a:t>
            </a:r>
          </a:p>
          <a:p>
            <a:endParaRPr lang="en-US" dirty="0"/>
          </a:p>
        </p:txBody>
      </p:sp>
      <p:sp>
        <p:nvSpPr>
          <p:cNvPr id="4" name="Slide Number Placeholder 3"/>
          <p:cNvSpPr>
            <a:spLocks noGrp="1"/>
          </p:cNvSpPr>
          <p:nvPr>
            <p:ph type="sldNum" sz="quarter" idx="10"/>
          </p:nvPr>
        </p:nvSpPr>
        <p:spPr/>
        <p:txBody>
          <a:bodyPr/>
          <a:lstStyle/>
          <a:p>
            <a:fld id="{8BD435B1-B0FF-4A16-95E9-A34AF6430CEE}" type="slidenum">
              <a:rPr lang="en-US" smtClean="0"/>
              <a:t>9</a:t>
            </a:fld>
            <a:endParaRPr lang="en-US"/>
          </a:p>
        </p:txBody>
      </p:sp>
    </p:spTree>
    <p:extLst>
      <p:ext uri="{BB962C8B-B14F-4D97-AF65-F5344CB8AC3E}">
        <p14:creationId xmlns:p14="http://schemas.microsoft.com/office/powerpoint/2010/main" val="1776917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7/5/2018</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7/5/2018</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7/5/2018</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7/5/2018</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7/5/2018</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7/5/2018</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smtClean="0"/>
              <a:t>Preschool Meal Pattern</a:t>
            </a:r>
            <a:endParaRPr lang="en-US" sz="5400" b="1" dirty="0"/>
          </a:p>
        </p:txBody>
      </p:sp>
    </p:spTree>
    <p:extLst>
      <p:ext uri="{BB962C8B-B14F-4D97-AF65-F5344CB8AC3E}">
        <p14:creationId xmlns:p14="http://schemas.microsoft.com/office/powerpoint/2010/main" val="114877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Milk</a:t>
            </a:r>
            <a:endParaRPr lang="en-US" sz="4000" b="1" dirty="0"/>
          </a:p>
        </p:txBody>
      </p:sp>
      <p:pic>
        <p:nvPicPr>
          <p:cNvPr id="4" name="table"/>
          <p:cNvPicPr>
            <a:picLocks noGrp="1" noChangeAspect="1"/>
          </p:cNvPicPr>
          <p:nvPr>
            <p:ph idx="1"/>
          </p:nvPr>
        </p:nvPicPr>
        <p:blipFill>
          <a:blip r:embed="rId3"/>
          <a:stretch>
            <a:fillRect/>
          </a:stretch>
        </p:blipFill>
        <p:spPr>
          <a:xfrm>
            <a:off x="2092148" y="1871396"/>
            <a:ext cx="6328196" cy="1847248"/>
          </a:xfrm>
          <a:prstGeom prst="rect">
            <a:avLst/>
          </a:prstGeom>
        </p:spPr>
      </p:pic>
      <p:sp>
        <p:nvSpPr>
          <p:cNvPr id="5" name="TextBox 1"/>
          <p:cNvSpPr txBox="1"/>
          <p:nvPr/>
        </p:nvSpPr>
        <p:spPr>
          <a:xfrm>
            <a:off x="2604524" y="3877295"/>
            <a:ext cx="5486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002060"/>
                </a:solidFill>
              </a:rPr>
              <a:t>Flavored milk </a:t>
            </a:r>
            <a:r>
              <a:rPr lang="en-US" sz="2400" b="1" u="sng" dirty="0" smtClean="0">
                <a:solidFill>
                  <a:srgbClr val="002060"/>
                </a:solidFill>
              </a:rPr>
              <a:t>cannot</a:t>
            </a:r>
            <a:r>
              <a:rPr lang="en-US" sz="2400" b="1" dirty="0" smtClean="0">
                <a:solidFill>
                  <a:srgbClr val="002060"/>
                </a:solidFill>
              </a:rPr>
              <a:t> be served to preschoolers</a:t>
            </a:r>
          </a:p>
        </p:txBody>
      </p:sp>
      <p:pic>
        <p:nvPicPr>
          <p:cNvPr id="6" name="Picture 5" descr="C:\Users\rtakara\AppData\Local\Microsoft\Windows\Temporary Internet Files\Content.IE5\T1D5HDLN\Q5Hx8[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099" y="3016098"/>
            <a:ext cx="1532389" cy="15323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995013">
            <a:off x="7048064" y="472074"/>
            <a:ext cx="2085720"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2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rPr>
              <a:t>PRESCHOOL</a:t>
            </a:r>
            <a:endParaRPr lang="en-US" sz="2200" b="1" cap="none" spc="0" dirty="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endParaRPr>
          </a:p>
        </p:txBody>
      </p:sp>
      <p:pic>
        <p:nvPicPr>
          <p:cNvPr id="2050" name="Picture 2" descr="Image result for milk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3684" y="2875842"/>
            <a:ext cx="1967768" cy="366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24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Vegetables</a:t>
            </a:r>
            <a:endParaRPr lang="en-US" sz="4000" b="1" dirty="0"/>
          </a:p>
        </p:txBody>
      </p:sp>
      <p:sp>
        <p:nvSpPr>
          <p:cNvPr id="3" name="Content Placeholder 2"/>
          <p:cNvSpPr>
            <a:spLocks noGrp="1"/>
          </p:cNvSpPr>
          <p:nvPr>
            <p:ph idx="1"/>
          </p:nvPr>
        </p:nvSpPr>
        <p:spPr>
          <a:xfrm>
            <a:off x="677334" y="2160589"/>
            <a:ext cx="8596668" cy="4311463"/>
          </a:xfrm>
        </p:spPr>
        <p:txBody>
          <a:bodyPr/>
          <a:lstStyle/>
          <a:p>
            <a:r>
              <a:rPr lang="en-US" sz="2800" dirty="0"/>
              <a:t>May be used to meet the entire fruit </a:t>
            </a:r>
            <a:r>
              <a:rPr lang="en-US" sz="2800" dirty="0" smtClean="0"/>
              <a:t>component</a:t>
            </a:r>
          </a:p>
          <a:p>
            <a:pPr marL="742950" lvl="2" indent="-342900"/>
            <a:r>
              <a:rPr lang="en-US" sz="2400" dirty="0">
                <a:solidFill>
                  <a:srgbClr val="242852"/>
                </a:solidFill>
              </a:rPr>
              <a:t>Must serve 2 different </a:t>
            </a:r>
            <a:r>
              <a:rPr lang="en-US" sz="2400" dirty="0"/>
              <a:t>kinds of vegetables</a:t>
            </a:r>
          </a:p>
          <a:p>
            <a:r>
              <a:rPr lang="en-US" sz="2800" dirty="0" smtClean="0"/>
              <a:t>No vegetable subgroups</a:t>
            </a:r>
          </a:p>
          <a:p>
            <a:pPr marL="0" indent="0">
              <a:buNone/>
            </a:pPr>
            <a:endParaRPr lang="en-US" dirty="0"/>
          </a:p>
        </p:txBody>
      </p:sp>
      <p:pic>
        <p:nvPicPr>
          <p:cNvPr id="4" name="Picture 3" descr="C:\Users\rtakara\AppData\Local\Microsoft\Windows\Temporary Internet Files\Content.IE5\NGBO0MT6\johnny-automatic-veggi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543" y="304047"/>
            <a:ext cx="2062348" cy="118241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15143" y="4212427"/>
            <a:ext cx="3200400" cy="2221347"/>
          </a:xfrm>
          <a:prstGeom prst="roundRect">
            <a:avLst/>
          </a:prstGeom>
          <a:gradFill>
            <a:gsLst>
              <a:gs pos="0">
                <a:srgbClr val="BAD4F4"/>
              </a:gs>
              <a:gs pos="2000">
                <a:schemeClr val="accent1">
                  <a:tint val="66000"/>
                  <a:satMod val="160000"/>
                </a:schemeClr>
              </a:gs>
              <a:gs pos="0">
                <a:schemeClr val="accent1">
                  <a:tint val="44500"/>
                  <a:satMod val="160000"/>
                </a:schemeClr>
              </a:gs>
              <a:gs pos="100000">
                <a:schemeClr val="accent1">
                  <a:tint val="23500"/>
                  <a:satMod val="160000"/>
                </a:schemeClr>
              </a:gs>
            </a:gsLst>
            <a:lin ang="5400000" scaled="0"/>
          </a:gra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3"/>
          <p:cNvSpPr>
            <a:spLocks noGrp="1"/>
          </p:cNvSpPr>
          <p:nvPr/>
        </p:nvSpPr>
        <p:spPr>
          <a:xfrm>
            <a:off x="1415143" y="4256301"/>
            <a:ext cx="3200400" cy="21336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 indent="0">
              <a:buNone/>
            </a:pPr>
            <a:r>
              <a:rPr lang="en-US" b="1" dirty="0" smtClean="0"/>
              <a:t>Allowable:</a:t>
            </a:r>
          </a:p>
          <a:p>
            <a:pPr marL="274320" lvl="1" indent="0">
              <a:buNone/>
            </a:pPr>
            <a:r>
              <a:rPr lang="en-US" sz="2400" dirty="0" smtClean="0"/>
              <a:t>Milk</a:t>
            </a:r>
          </a:p>
          <a:p>
            <a:pPr marL="274320" lvl="1" indent="0">
              <a:buNone/>
            </a:pPr>
            <a:r>
              <a:rPr lang="en-US" sz="2400" dirty="0" smtClean="0"/>
              <a:t>Chicken sandwich</a:t>
            </a:r>
          </a:p>
          <a:p>
            <a:pPr marL="274320" lvl="1" indent="0">
              <a:buNone/>
            </a:pPr>
            <a:r>
              <a:rPr lang="en-US" sz="2400" dirty="0" smtClean="0"/>
              <a:t>Broccoli</a:t>
            </a:r>
          </a:p>
          <a:p>
            <a:pPr marL="274320" lvl="1" indent="0">
              <a:buNone/>
            </a:pPr>
            <a:r>
              <a:rPr lang="en-US" sz="2400" dirty="0" smtClean="0"/>
              <a:t>Carrots</a:t>
            </a:r>
          </a:p>
          <a:p>
            <a:pPr lvl="1"/>
            <a:endParaRPr lang="en-US" dirty="0"/>
          </a:p>
        </p:txBody>
      </p:sp>
      <p:sp>
        <p:nvSpPr>
          <p:cNvPr id="7" name="Rounded Rectangle 6"/>
          <p:cNvSpPr/>
          <p:nvPr/>
        </p:nvSpPr>
        <p:spPr>
          <a:xfrm>
            <a:off x="5932466" y="4192962"/>
            <a:ext cx="3390902" cy="223520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Content Placeholder 3"/>
          <p:cNvSpPr txBox="1">
            <a:spLocks/>
          </p:cNvSpPr>
          <p:nvPr/>
        </p:nvSpPr>
        <p:spPr>
          <a:xfrm>
            <a:off x="5932466" y="4256301"/>
            <a:ext cx="3352800" cy="170468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 indent="0">
              <a:buNone/>
            </a:pPr>
            <a:r>
              <a:rPr lang="en-US" sz="2400" b="1" dirty="0" smtClean="0">
                <a:solidFill>
                  <a:schemeClr val="tx1"/>
                </a:solidFill>
              </a:rPr>
              <a:t>Not Allowable:</a:t>
            </a:r>
          </a:p>
          <a:p>
            <a:pPr marL="365760" lvl="1" indent="0">
              <a:buNone/>
            </a:pPr>
            <a:r>
              <a:rPr lang="en-US" sz="2400" dirty="0" smtClean="0">
                <a:solidFill>
                  <a:schemeClr val="tx1"/>
                </a:solidFill>
              </a:rPr>
              <a:t>Milk</a:t>
            </a:r>
          </a:p>
          <a:p>
            <a:pPr marL="365760" lvl="1" indent="0">
              <a:buNone/>
            </a:pPr>
            <a:r>
              <a:rPr lang="en-US" sz="2400" dirty="0" smtClean="0">
                <a:solidFill>
                  <a:schemeClr val="tx1"/>
                </a:solidFill>
              </a:rPr>
              <a:t>Chicken sandwich</a:t>
            </a:r>
          </a:p>
          <a:p>
            <a:pPr marL="365760" lvl="1" indent="0">
              <a:buNone/>
            </a:pPr>
            <a:r>
              <a:rPr lang="en-US" sz="2400" dirty="0" smtClean="0">
                <a:solidFill>
                  <a:schemeClr val="tx1"/>
                </a:solidFill>
              </a:rPr>
              <a:t>Broccoli (2 servings)</a:t>
            </a:r>
            <a:endParaRPr lang="en-US" sz="2400" dirty="0"/>
          </a:p>
        </p:txBody>
      </p:sp>
      <p:pic>
        <p:nvPicPr>
          <p:cNvPr id="9" name="Picture 8"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633761" y="4116389"/>
            <a:ext cx="669968" cy="697375"/>
          </a:xfrm>
          <a:prstGeom prst="rect">
            <a:avLst/>
          </a:prstGeom>
        </p:spPr>
      </p:pic>
      <p:pic>
        <p:nvPicPr>
          <p:cNvPr id="10" name="Picture 9" descr="Unknown-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0000">
            <a:off x="5041237" y="4097024"/>
            <a:ext cx="736109" cy="736109"/>
          </a:xfrm>
          <a:prstGeom prst="rect">
            <a:avLst/>
          </a:prstGeom>
        </p:spPr>
      </p:pic>
      <p:sp>
        <p:nvSpPr>
          <p:cNvPr id="11" name="Rectangle 10"/>
          <p:cNvSpPr/>
          <p:nvPr/>
        </p:nvSpPr>
        <p:spPr>
          <a:xfrm rot="20995013">
            <a:off x="7048064" y="472074"/>
            <a:ext cx="2085720"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2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rPr>
              <a:t>PRESCHOOL</a:t>
            </a:r>
            <a:endParaRPr lang="en-US" sz="2200" b="1" cap="none" spc="0" dirty="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endParaRPr>
          </a:p>
        </p:txBody>
      </p:sp>
    </p:spTree>
    <p:extLst>
      <p:ext uri="{BB962C8B-B14F-4D97-AF65-F5344CB8AC3E}">
        <p14:creationId xmlns:p14="http://schemas.microsoft.com/office/powerpoint/2010/main" val="279795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Fruit</a:t>
            </a:r>
            <a:endParaRPr lang="en-US" sz="4000" b="1" dirty="0"/>
          </a:p>
        </p:txBody>
      </p:sp>
      <p:sp>
        <p:nvSpPr>
          <p:cNvPr id="3" name="Content Placeholder 2"/>
          <p:cNvSpPr>
            <a:spLocks noGrp="1"/>
          </p:cNvSpPr>
          <p:nvPr>
            <p:ph idx="1"/>
          </p:nvPr>
        </p:nvSpPr>
        <p:spPr/>
        <p:txBody>
          <a:bodyPr/>
          <a:lstStyle/>
          <a:p>
            <a:r>
              <a:rPr lang="en-US" sz="2800" dirty="0"/>
              <a:t>May serve full-strength </a:t>
            </a:r>
            <a:r>
              <a:rPr lang="en-US" sz="2800" dirty="0" smtClean="0"/>
              <a:t>juice </a:t>
            </a:r>
            <a:endParaRPr lang="en-US" sz="2800" dirty="0"/>
          </a:p>
          <a:p>
            <a:pPr lvl="1"/>
            <a:r>
              <a:rPr lang="en-US" sz="2600" dirty="0"/>
              <a:t>Juice (fruit or vegetable) is limited to </a:t>
            </a:r>
            <a:r>
              <a:rPr lang="en-US" sz="2600" u="sng" dirty="0"/>
              <a:t>one meal</a:t>
            </a:r>
            <a:r>
              <a:rPr lang="en-US" sz="2600" dirty="0"/>
              <a:t>, including snack, </a:t>
            </a:r>
            <a:r>
              <a:rPr lang="en-US" sz="2600" u="sng" dirty="0"/>
              <a:t>per </a:t>
            </a:r>
            <a:r>
              <a:rPr lang="en-US" sz="2600" u="sng" dirty="0" smtClean="0"/>
              <a:t>day</a:t>
            </a:r>
          </a:p>
          <a:p>
            <a:pPr lvl="1"/>
            <a:endParaRPr lang="en-US" sz="2600" u="sng" dirty="0"/>
          </a:p>
          <a:p>
            <a:r>
              <a:rPr lang="en-US" sz="2800" dirty="0"/>
              <a:t>Dried fruit is credited at twice the volume served</a:t>
            </a:r>
          </a:p>
          <a:p>
            <a:pPr marL="365760" lvl="1" indent="0">
              <a:buNone/>
            </a:pPr>
            <a:r>
              <a:rPr lang="en-US" sz="2600" dirty="0"/>
              <a:t>	</a:t>
            </a:r>
            <a:r>
              <a:rPr lang="en-US" sz="2600" b="1" dirty="0"/>
              <a:t>¼ cup of dried fruit = ½ cup fruit</a:t>
            </a:r>
          </a:p>
          <a:p>
            <a:endParaRPr lang="en-US" dirty="0"/>
          </a:p>
        </p:txBody>
      </p:sp>
      <p:pic>
        <p:nvPicPr>
          <p:cNvPr id="4" name="Picture 3" descr="C:\Users\rtakara\AppData\Local\Microsoft\Windows\Temporary Internet Files\Content.IE5\DSCF27BU\dried-frui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9643" y="4930055"/>
            <a:ext cx="1946738" cy="1535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2" descr="Image result for dancing fru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fruit ju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163" y="1971301"/>
            <a:ext cx="1888960" cy="18889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995013">
            <a:off x="7048064" y="472074"/>
            <a:ext cx="2085720"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2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rPr>
              <a:t>PRESCHOOL</a:t>
            </a:r>
            <a:endParaRPr lang="en-US" sz="2200" b="1" cap="none" spc="0" dirty="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endParaRPr>
          </a:p>
        </p:txBody>
      </p:sp>
    </p:spTree>
    <p:extLst>
      <p:ext uri="{BB962C8B-B14F-4D97-AF65-F5344CB8AC3E}">
        <p14:creationId xmlns:p14="http://schemas.microsoft.com/office/powerpoint/2010/main" val="3538174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Grains</a:t>
            </a:r>
            <a:endParaRPr lang="en-US" sz="4000" b="1" dirty="0"/>
          </a:p>
        </p:txBody>
      </p:sp>
      <p:sp>
        <p:nvSpPr>
          <p:cNvPr id="3" name="Content Placeholder 2"/>
          <p:cNvSpPr>
            <a:spLocks noGrp="1"/>
          </p:cNvSpPr>
          <p:nvPr>
            <p:ph idx="1"/>
          </p:nvPr>
        </p:nvSpPr>
        <p:spPr>
          <a:xfrm>
            <a:off x="677334" y="1816925"/>
            <a:ext cx="8596668" cy="4224437"/>
          </a:xfrm>
        </p:spPr>
        <p:txBody>
          <a:bodyPr>
            <a:normAutofit/>
          </a:bodyPr>
          <a:lstStyle/>
          <a:p>
            <a:r>
              <a:rPr lang="en-US" sz="2800" dirty="0"/>
              <a:t>All grains must be made with enriched or whole grain meal or </a:t>
            </a:r>
            <a:r>
              <a:rPr lang="en-US" sz="2800" dirty="0" smtClean="0"/>
              <a:t>flour</a:t>
            </a:r>
          </a:p>
          <a:p>
            <a:endParaRPr lang="en-US" sz="2800" dirty="0" smtClean="0"/>
          </a:p>
          <a:p>
            <a:r>
              <a:rPr lang="en-US" sz="2600" b="1" dirty="0" smtClean="0"/>
              <a:t>At </a:t>
            </a:r>
            <a:r>
              <a:rPr lang="en-US" sz="2600" b="1" dirty="0"/>
              <a:t>least </a:t>
            </a:r>
            <a:r>
              <a:rPr lang="en-US" sz="2600" b="1" u="sng" dirty="0"/>
              <a:t>one</a:t>
            </a:r>
            <a:r>
              <a:rPr lang="en-US" sz="2600" b="1" dirty="0"/>
              <a:t> serving of grains </a:t>
            </a:r>
            <a:r>
              <a:rPr lang="en-US" sz="2600" b="1" u="sng" dirty="0"/>
              <a:t>per day</a:t>
            </a:r>
            <a:r>
              <a:rPr lang="en-US" sz="2600" b="1" dirty="0"/>
              <a:t> must be whole </a:t>
            </a:r>
            <a:r>
              <a:rPr lang="en-US" sz="2600" b="1" dirty="0" smtClean="0"/>
              <a:t>grain-rich:</a:t>
            </a:r>
          </a:p>
          <a:p>
            <a:pPr lvl="1"/>
            <a:r>
              <a:rPr lang="en-US" sz="2400" dirty="0" smtClean="0"/>
              <a:t>Contains 100% whole grains, OR</a:t>
            </a:r>
            <a:endParaRPr lang="en-US" sz="2400" dirty="0"/>
          </a:p>
          <a:p>
            <a:pPr lvl="1"/>
            <a:r>
              <a:rPr lang="en-US" sz="2400" dirty="0" smtClean="0"/>
              <a:t>Contains </a:t>
            </a:r>
            <a:r>
              <a:rPr lang="en-US" sz="2400" dirty="0"/>
              <a:t>at least 50% whole grains and </a:t>
            </a:r>
            <a:r>
              <a:rPr lang="en-US" sz="2400" dirty="0" smtClean="0"/>
              <a:t>the </a:t>
            </a:r>
            <a:r>
              <a:rPr lang="en-US" sz="2400" dirty="0"/>
              <a:t>remaining grains </a:t>
            </a:r>
            <a:r>
              <a:rPr lang="en-US" sz="2400" dirty="0" smtClean="0"/>
              <a:t>are enriched</a:t>
            </a:r>
            <a:endParaRPr lang="en-US" sz="1800" dirty="0"/>
          </a:p>
        </p:txBody>
      </p:sp>
      <p:pic>
        <p:nvPicPr>
          <p:cNvPr id="4" name="Picture 4" descr="C:\Users\rtakara\AppData\Local\Microsoft\Windows\Temporary Internet Files\Content.IE5\T1D5HDLN\iStock_000012472937XSmal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300" y="2576945"/>
            <a:ext cx="2775554" cy="1852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rot="20995013">
            <a:off x="7048064" y="472074"/>
            <a:ext cx="2085720"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2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rPr>
              <a:t>PRESCHOOL</a:t>
            </a:r>
            <a:endParaRPr lang="en-US" sz="2200" b="1" cap="none" spc="0" dirty="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endParaRPr>
          </a:p>
        </p:txBody>
      </p:sp>
    </p:spTree>
    <p:extLst>
      <p:ext uri="{BB962C8B-B14F-4D97-AF65-F5344CB8AC3E}">
        <p14:creationId xmlns:p14="http://schemas.microsoft.com/office/powerpoint/2010/main" val="1313441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Grains</a:t>
            </a:r>
            <a:endParaRPr lang="en-US" sz="4000" b="1" dirty="0"/>
          </a:p>
        </p:txBody>
      </p:sp>
      <p:sp>
        <p:nvSpPr>
          <p:cNvPr id="4" name="Content Placeholder 1"/>
          <p:cNvSpPr>
            <a:spLocks noGrp="1"/>
          </p:cNvSpPr>
          <p:nvPr/>
        </p:nvSpPr>
        <p:spPr>
          <a:xfrm>
            <a:off x="680357" y="1620052"/>
            <a:ext cx="4038600" cy="47579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US" sz="2600" dirty="0" smtClean="0"/>
              <a:t>Grain-based desserts </a:t>
            </a:r>
            <a:r>
              <a:rPr lang="en-US" sz="2600" b="1" u="sng" dirty="0" smtClean="0"/>
              <a:t>DO NOT</a:t>
            </a:r>
            <a:r>
              <a:rPr lang="en-US" sz="2600" dirty="0" smtClean="0"/>
              <a:t> count towards the grains component</a:t>
            </a:r>
          </a:p>
          <a:p>
            <a:pPr marL="45720" indent="0">
              <a:buNone/>
            </a:pPr>
            <a:endParaRPr lang="en-US" sz="1000" dirty="0" smtClean="0"/>
          </a:p>
          <a:p>
            <a:pPr marL="45720" indent="0">
              <a:buNone/>
            </a:pPr>
            <a:endParaRPr lang="en-US" sz="1000" dirty="0"/>
          </a:p>
          <a:p>
            <a:pPr marL="45720" indent="0">
              <a:buNone/>
            </a:pPr>
            <a:endParaRPr lang="en-US" sz="1000" dirty="0" smtClean="0"/>
          </a:p>
          <a:p>
            <a:pPr marL="45720" indent="0">
              <a:buNone/>
            </a:pPr>
            <a:endParaRPr lang="en-US" sz="1000" dirty="0"/>
          </a:p>
          <a:p>
            <a:pPr marL="45720" indent="0">
              <a:buNone/>
            </a:pPr>
            <a:endParaRPr lang="en-US" sz="1000" dirty="0" smtClean="0"/>
          </a:p>
          <a:p>
            <a:pPr lvl="0">
              <a:buClr>
                <a:srgbClr val="629DD1"/>
              </a:buClr>
            </a:pPr>
            <a:r>
              <a:rPr lang="en-US" sz="2600" b="1" dirty="0"/>
              <a:t>Oz </a:t>
            </a:r>
            <a:r>
              <a:rPr lang="en-US" sz="2600" b="1" dirty="0" err="1"/>
              <a:t>eq</a:t>
            </a:r>
            <a:r>
              <a:rPr lang="en-US" sz="2600" b="1" dirty="0"/>
              <a:t> </a:t>
            </a:r>
            <a:r>
              <a:rPr lang="en-US" sz="2600" dirty="0"/>
              <a:t>are used to determine the amount of creditable grains (starting October 1, </a:t>
            </a:r>
            <a:r>
              <a:rPr lang="en-US" sz="2600" dirty="0" smtClean="0"/>
              <a:t>2019)</a:t>
            </a:r>
            <a:endParaRPr lang="en-US" dirty="0"/>
          </a:p>
          <a:p>
            <a:pPr marL="45720" indent="0">
              <a:buNone/>
            </a:pPr>
            <a:endParaRPr lang="en-US" sz="1000" dirty="0" smtClean="0"/>
          </a:p>
          <a:p>
            <a:pPr marL="45720" indent="0">
              <a:buNone/>
            </a:pPr>
            <a:endParaRPr lang="en-US" sz="1000" dirty="0"/>
          </a:p>
          <a:p>
            <a:pPr marL="45720" indent="0">
              <a:buNone/>
            </a:pPr>
            <a:endParaRPr lang="en-US" sz="1000" dirty="0"/>
          </a:p>
          <a:p>
            <a:pPr marL="45720" indent="0">
              <a:buNone/>
            </a:pPr>
            <a:endParaRPr lang="en-US" sz="1000" dirty="0" smtClean="0"/>
          </a:p>
        </p:txBody>
      </p:sp>
      <p:sp>
        <p:nvSpPr>
          <p:cNvPr id="5" name="Content Placeholder 3"/>
          <p:cNvSpPr>
            <a:spLocks noGrp="1"/>
          </p:cNvSpPr>
          <p:nvPr/>
        </p:nvSpPr>
        <p:spPr>
          <a:xfrm>
            <a:off x="5679868" y="1498390"/>
            <a:ext cx="4038600" cy="49103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lvl="0"/>
            <a:r>
              <a:rPr lang="en-US" sz="2600" dirty="0"/>
              <a:t>Breakfast cereals must contain </a:t>
            </a:r>
            <a:r>
              <a:rPr lang="en-US" sz="2600" b="1" dirty="0"/>
              <a:t>no more than </a:t>
            </a:r>
            <a:r>
              <a:rPr lang="en-US" sz="2600" b="1" dirty="0" smtClean="0"/>
              <a:t>  6 </a:t>
            </a:r>
            <a:r>
              <a:rPr lang="en-US" sz="2600" b="1" dirty="0"/>
              <a:t>grams of sugar per dry ounce</a:t>
            </a:r>
          </a:p>
          <a:p>
            <a:endParaRPr lang="en-US" dirty="0"/>
          </a:p>
        </p:txBody>
      </p:sp>
      <p:pic>
        <p:nvPicPr>
          <p:cNvPr id="6" name="Picture 5" descr="C:\Users\rtakara\AppData\Local\Microsoft\Windows\Temporary Internet Files\Content.IE5\DSCF27BU\cere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421" y="3720084"/>
            <a:ext cx="2635200" cy="183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rot="20995013">
            <a:off x="7048064" y="472074"/>
            <a:ext cx="2085720"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2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rPr>
              <a:t>PRESCHOOL</a:t>
            </a:r>
            <a:endParaRPr lang="en-US" sz="2200" b="1" cap="none" spc="0" dirty="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endParaRPr>
          </a:p>
        </p:txBody>
      </p:sp>
    </p:spTree>
    <p:extLst>
      <p:ext uri="{BB962C8B-B14F-4D97-AF65-F5344CB8AC3E}">
        <p14:creationId xmlns:p14="http://schemas.microsoft.com/office/powerpoint/2010/main" val="186919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434" y="222864"/>
            <a:ext cx="4877234" cy="63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27668" y="2244436"/>
            <a:ext cx="4251365" cy="1384995"/>
          </a:xfrm>
          <a:prstGeom prst="rect">
            <a:avLst/>
          </a:prstGeom>
          <a:noFill/>
        </p:spPr>
        <p:txBody>
          <a:bodyPr wrap="square" rtlCol="0">
            <a:spAutoFit/>
          </a:bodyPr>
          <a:lstStyle/>
          <a:p>
            <a:pPr algn="ctr"/>
            <a:r>
              <a:rPr lang="en-US" sz="2800" b="1" dirty="0" smtClean="0"/>
              <a:t>“Choose Breakfast Cereals That Are Lower in Added Sugars”</a:t>
            </a:r>
            <a:endParaRPr lang="en-US" sz="2800" b="1" dirty="0"/>
          </a:p>
        </p:txBody>
      </p:sp>
    </p:spTree>
    <p:extLst>
      <p:ext uri="{BB962C8B-B14F-4D97-AF65-F5344CB8AC3E}">
        <p14:creationId xmlns:p14="http://schemas.microsoft.com/office/powerpoint/2010/main" val="886801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Grains Mini Activity</a:t>
            </a:r>
            <a:endParaRPr lang="en-US" sz="4000" b="1"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24" t="1724" r="8405" b="66353"/>
          <a:stretch/>
        </p:blipFill>
        <p:spPr bwMode="auto">
          <a:xfrm>
            <a:off x="622960" y="1821196"/>
            <a:ext cx="3429000" cy="20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Grp="1" noChangeAspect="1" noChangeArrowheads="1"/>
          </p:cNvPicPr>
          <p:nvPr/>
        </p:nvPicPr>
        <p:blipFill rotWithShape="1">
          <a:blip r:embed="rId3">
            <a:extLst>
              <a:ext uri="{28A0092B-C50C-407E-A947-70E740481C1C}">
                <a14:useLocalDpi xmlns:a14="http://schemas.microsoft.com/office/drawing/2010/main" val="0"/>
              </a:ext>
            </a:extLst>
          </a:blip>
          <a:srcRect l="6777" t="68058" r="6777" b="575"/>
          <a:stretch/>
        </p:blipFill>
        <p:spPr bwMode="auto">
          <a:xfrm>
            <a:off x="622960" y="3808408"/>
            <a:ext cx="3512127" cy="194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859" y="2091293"/>
            <a:ext cx="1833237" cy="533153"/>
          </a:xfrm>
          <a:prstGeom prst="rect">
            <a:avLst/>
          </a:prstGeom>
          <a:noFill/>
          <a:ln w="349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740" y="1803067"/>
            <a:ext cx="5823204" cy="407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0929" y="1483598"/>
            <a:ext cx="27908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5569527" y="2532021"/>
            <a:ext cx="4248985" cy="3943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1"/>
          <p:cNvSpPr txBox="1"/>
          <p:nvPr/>
        </p:nvSpPr>
        <p:spPr>
          <a:xfrm>
            <a:off x="2639565" y="5757578"/>
            <a:ext cx="5054454" cy="83099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solidFill>
                  <a:srgbClr val="002060"/>
                </a:solidFill>
              </a:rPr>
              <a:t>This cereal </a:t>
            </a:r>
            <a:r>
              <a:rPr lang="en-US" sz="2400" b="1" u="sng" dirty="0" smtClean="0">
                <a:solidFill>
                  <a:srgbClr val="002060"/>
                </a:solidFill>
              </a:rPr>
              <a:t>can</a:t>
            </a:r>
            <a:r>
              <a:rPr lang="en-US" sz="2400" dirty="0" smtClean="0">
                <a:solidFill>
                  <a:srgbClr val="002060"/>
                </a:solidFill>
              </a:rPr>
              <a:t> be served to preschoolers</a:t>
            </a:r>
            <a:endParaRPr lang="en-US" sz="2400" dirty="0">
              <a:solidFill>
                <a:srgbClr val="002060"/>
              </a:solidFill>
            </a:endParaRP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00" y="4782993"/>
            <a:ext cx="1833237" cy="533153"/>
          </a:xfrm>
          <a:prstGeom prst="rect">
            <a:avLst/>
          </a:prstGeom>
          <a:noFill/>
          <a:ln w="349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2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Meat / Meat Alternate</a:t>
            </a:r>
          </a:p>
        </p:txBody>
      </p:sp>
      <p:sp>
        <p:nvSpPr>
          <p:cNvPr id="4" name="Content Placeholder 1"/>
          <p:cNvSpPr>
            <a:spLocks noGrp="1"/>
          </p:cNvSpPr>
          <p:nvPr/>
        </p:nvSpPr>
        <p:spPr>
          <a:xfrm>
            <a:off x="573480" y="1935678"/>
            <a:ext cx="4038600" cy="424436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US" sz="2800" dirty="0" smtClean="0"/>
              <a:t>May be served in place of the entire grains component at BREAKFAST  </a:t>
            </a:r>
          </a:p>
          <a:p>
            <a:endParaRPr lang="en-US" sz="400" dirty="0" smtClean="0"/>
          </a:p>
          <a:p>
            <a:pPr lvl="1"/>
            <a:r>
              <a:rPr lang="en-US" sz="2600" b="1" dirty="0" smtClean="0"/>
              <a:t>Maximum of 3 times a week</a:t>
            </a:r>
          </a:p>
          <a:p>
            <a:pPr lvl="1"/>
            <a:endParaRPr lang="en-US" sz="2600" dirty="0"/>
          </a:p>
          <a:p>
            <a:pPr lvl="1"/>
            <a:endParaRPr lang="en-US" sz="2600" dirty="0"/>
          </a:p>
        </p:txBody>
      </p:sp>
      <p:sp>
        <p:nvSpPr>
          <p:cNvPr id="5" name="Content Placeholder 3"/>
          <p:cNvSpPr>
            <a:spLocks noGrp="1"/>
          </p:cNvSpPr>
          <p:nvPr/>
        </p:nvSpPr>
        <p:spPr>
          <a:xfrm>
            <a:off x="5181105" y="1935677"/>
            <a:ext cx="4038600" cy="423355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lvl="0"/>
            <a:r>
              <a:rPr lang="en-US" dirty="0"/>
              <a:t>Yogurt must contain </a:t>
            </a:r>
            <a:r>
              <a:rPr lang="en-US" dirty="0" smtClean="0"/>
              <a:t>  </a:t>
            </a:r>
            <a:r>
              <a:rPr lang="en-US" b="1" dirty="0" smtClean="0"/>
              <a:t>no </a:t>
            </a:r>
            <a:r>
              <a:rPr lang="en-US" b="1" dirty="0"/>
              <a:t>more than 23 grams of sugar per </a:t>
            </a:r>
            <a:r>
              <a:rPr lang="en-US" b="1" dirty="0" smtClean="0"/>
              <a:t>   6 </a:t>
            </a:r>
            <a:r>
              <a:rPr lang="en-US" b="1" dirty="0"/>
              <a:t>ounces</a:t>
            </a:r>
          </a:p>
          <a:p>
            <a:endParaRPr lang="en-US" dirty="0"/>
          </a:p>
        </p:txBody>
      </p:sp>
      <p:pic>
        <p:nvPicPr>
          <p:cNvPr id="6" name="Picture 5" descr="C:\Users\rtakara\AppData\Local\Microsoft\Windows\Temporary Internet Files\Content.IE5\RUBHO3JG\1359997_Fruit-and-yogurt_thumb_b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740" y="4307774"/>
            <a:ext cx="2819330" cy="1762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57267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997" y="183472"/>
            <a:ext cx="4625005" cy="602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3766" y="2602161"/>
            <a:ext cx="3740728" cy="1384995"/>
          </a:xfrm>
          <a:prstGeom prst="rect">
            <a:avLst/>
          </a:prstGeom>
          <a:noFill/>
        </p:spPr>
        <p:txBody>
          <a:bodyPr wrap="square" rtlCol="0">
            <a:spAutoFit/>
          </a:bodyPr>
          <a:lstStyle/>
          <a:p>
            <a:pPr algn="ctr"/>
            <a:r>
              <a:rPr lang="en-US" sz="2800" b="1" dirty="0" smtClean="0"/>
              <a:t>“Choose Yogurts That Are Lower in Added Sugars”</a:t>
            </a:r>
            <a:endParaRPr lang="en-US" sz="2800" b="1" dirty="0"/>
          </a:p>
        </p:txBody>
      </p:sp>
    </p:spTree>
    <p:extLst>
      <p:ext uri="{BB962C8B-B14F-4D97-AF65-F5344CB8AC3E}">
        <p14:creationId xmlns:p14="http://schemas.microsoft.com/office/powerpoint/2010/main" val="2082469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66" y="285194"/>
            <a:ext cx="7978602" cy="1320800"/>
          </a:xfrm>
        </p:spPr>
        <p:txBody>
          <a:bodyPr>
            <a:normAutofit/>
          </a:bodyPr>
          <a:lstStyle/>
          <a:p>
            <a:pPr algn="ctr"/>
            <a:r>
              <a:rPr lang="en-US" sz="4000" b="1" dirty="0" smtClean="0"/>
              <a:t>Yogurt Mini Activity</a:t>
            </a:r>
            <a:endParaRPr lang="en-US" sz="4000" b="1" dirty="0"/>
          </a:p>
        </p:txBody>
      </p:sp>
      <p:pic>
        <p:nvPicPr>
          <p:cNvPr id="4" name="Picture 3"/>
          <p:cNvPicPr/>
          <p:nvPr/>
        </p:nvPicPr>
        <p:blipFill rotWithShape="1">
          <a:blip r:embed="rId3"/>
          <a:srcRect l="4327" t="22145" r="83500" b="16825"/>
          <a:stretch/>
        </p:blipFill>
        <p:spPr bwMode="auto">
          <a:xfrm>
            <a:off x="855023" y="1455547"/>
            <a:ext cx="3048000" cy="4540672"/>
          </a:xfrm>
          <a:prstGeom prst="rect">
            <a:avLst/>
          </a:prstGeom>
          <a:ln>
            <a:noFill/>
          </a:ln>
          <a:extLst>
            <a:ext uri="{53640926-AAD7-44D8-BBD7-CCE9431645EC}">
              <a14:shadowObscured xmlns:a14="http://schemas.microsoft.com/office/drawing/2010/main"/>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89" y="2253390"/>
            <a:ext cx="1868078" cy="332414"/>
          </a:xfrm>
          <a:prstGeom prst="rect">
            <a:avLst/>
          </a:prstGeom>
          <a:noFill/>
          <a:ln w="349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855023" y="5022272"/>
            <a:ext cx="1180414"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117" y="1315585"/>
            <a:ext cx="4516273" cy="478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6676902" y="3124200"/>
            <a:ext cx="2431472"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503" y="945594"/>
            <a:ext cx="28575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41167" y="5996219"/>
            <a:ext cx="5334000" cy="83099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solidFill>
                  <a:srgbClr val="002060"/>
                </a:solidFill>
              </a:rPr>
              <a:t>This yogurt </a:t>
            </a:r>
            <a:r>
              <a:rPr lang="en-US" sz="2400" b="1" u="sng" dirty="0" smtClean="0">
                <a:solidFill>
                  <a:srgbClr val="002060"/>
                </a:solidFill>
              </a:rPr>
              <a:t>cannot</a:t>
            </a:r>
            <a:r>
              <a:rPr lang="en-US" sz="2400" dirty="0" smtClean="0">
                <a:solidFill>
                  <a:srgbClr val="002060"/>
                </a:solidFill>
              </a:rPr>
              <a:t> be served to preschoolers</a:t>
            </a:r>
            <a:endParaRPr lang="en-US" sz="2400" dirty="0">
              <a:solidFill>
                <a:srgbClr val="002060"/>
              </a:solidFill>
            </a:endParaRPr>
          </a:p>
        </p:txBody>
      </p:sp>
    </p:spTree>
    <p:extLst>
      <p:ext uri="{BB962C8B-B14F-4D97-AF65-F5344CB8AC3E}">
        <p14:creationId xmlns:p14="http://schemas.microsoft.com/office/powerpoint/2010/main" val="23902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a Reimbursable Meal?</a:t>
            </a:r>
            <a:endParaRPr lang="en-US" sz="3600" b="1" dirty="0"/>
          </a:p>
        </p:txBody>
      </p:sp>
      <p:sp>
        <p:nvSpPr>
          <p:cNvPr id="3" name="Content Placeholder 2"/>
          <p:cNvSpPr>
            <a:spLocks noGrp="1"/>
          </p:cNvSpPr>
          <p:nvPr>
            <p:ph idx="1"/>
          </p:nvPr>
        </p:nvSpPr>
        <p:spPr/>
        <p:txBody>
          <a:bodyPr/>
          <a:lstStyle/>
          <a:p>
            <a:r>
              <a:rPr lang="en-US" sz="2800" dirty="0" smtClean="0"/>
              <a:t>Follows </a:t>
            </a:r>
            <a:r>
              <a:rPr lang="en-US" sz="2800" dirty="0"/>
              <a:t>all of the federal requirements to be claimed for reimbursement. </a:t>
            </a:r>
            <a:endParaRPr lang="en-US" sz="2800" dirty="0" smtClean="0"/>
          </a:p>
          <a:p>
            <a:r>
              <a:rPr lang="en-US" sz="2800" dirty="0" smtClean="0"/>
              <a:t>Contains all </a:t>
            </a:r>
            <a:r>
              <a:rPr lang="en-US" sz="2800" dirty="0"/>
              <a:t>of the </a:t>
            </a:r>
            <a:r>
              <a:rPr lang="en-US" sz="2800" dirty="0" smtClean="0"/>
              <a:t>required meal components and specified quantities and meets the </a:t>
            </a:r>
            <a:r>
              <a:rPr lang="en-US" sz="2800" dirty="0"/>
              <a:t>dietary </a:t>
            </a:r>
            <a:r>
              <a:rPr lang="en-US" sz="2800" dirty="0" smtClean="0"/>
              <a:t>specifications</a:t>
            </a:r>
            <a:endParaRPr lang="en-US" sz="2800" dirty="0"/>
          </a:p>
          <a:p>
            <a:pPr marL="0" indent="0">
              <a:buNone/>
            </a:pPr>
            <a:endParaRPr lang="en-US" dirty="0"/>
          </a:p>
        </p:txBody>
      </p:sp>
      <p:pic>
        <p:nvPicPr>
          <p:cNvPr id="11269" name="Picture 5" descr="C:\Users\rtakara\AppData\Local\Microsoft\Windows\Temporary Internet Files\Content.IE5\DSCF27BU\my-plate-healthy-foods-balanced-meal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26" y="3828304"/>
            <a:ext cx="3143063" cy="278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54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Flexibility for Co-Mingled Preschool Meals</a:t>
            </a:r>
            <a:endParaRPr lang="en-US" sz="4000" b="1" dirty="0"/>
          </a:p>
        </p:txBody>
      </p:sp>
      <p:sp>
        <p:nvSpPr>
          <p:cNvPr id="3" name="Content Placeholder 2"/>
          <p:cNvSpPr>
            <a:spLocks noGrp="1"/>
          </p:cNvSpPr>
          <p:nvPr>
            <p:ph idx="1"/>
          </p:nvPr>
        </p:nvSpPr>
        <p:spPr/>
        <p:txBody>
          <a:bodyPr/>
          <a:lstStyle/>
          <a:p>
            <a:r>
              <a:rPr lang="en-US" sz="2800" dirty="0"/>
              <a:t>P</a:t>
            </a:r>
            <a:r>
              <a:rPr lang="en-US" sz="2800" dirty="0" smtClean="0"/>
              <a:t>reschoolers and K-5 students served in the same area at the same time</a:t>
            </a:r>
          </a:p>
          <a:p>
            <a:endParaRPr lang="en-US" sz="2800" dirty="0" smtClean="0"/>
          </a:p>
          <a:p>
            <a:r>
              <a:rPr lang="en-US" sz="2800" dirty="0" smtClean="0"/>
              <a:t>SFA’s choice:</a:t>
            </a:r>
          </a:p>
          <a:p>
            <a:pPr lvl="1"/>
            <a:r>
              <a:rPr lang="en-US" sz="2400" dirty="0" smtClean="0"/>
              <a:t>Follow grade-appropriate meal pattern</a:t>
            </a:r>
          </a:p>
          <a:p>
            <a:pPr lvl="1"/>
            <a:r>
              <a:rPr lang="en-US" sz="2400" dirty="0" smtClean="0"/>
              <a:t>Serve the K-5 meal pattern to both groups</a:t>
            </a:r>
            <a:endParaRPr lang="en-US" sz="2400" dirty="0"/>
          </a:p>
        </p:txBody>
      </p:sp>
      <p:pic>
        <p:nvPicPr>
          <p:cNvPr id="4" name="Picture 2" descr="Image result for food choice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914" y="4480663"/>
            <a:ext cx="4318659" cy="204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49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Questions</a:t>
            </a:r>
            <a:endParaRPr lang="en-US" sz="3600" b="1" dirty="0"/>
          </a:p>
        </p:txBody>
      </p:sp>
      <p:pic>
        <p:nvPicPr>
          <p:cNvPr id="2050" name="Picture 2" descr="C:\Users\rtakara\AppData\Local\Microsoft\Windows\Temporary Internet Files\Content.IE5\J0MRXE9S\questions[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53045" y="1707872"/>
            <a:ext cx="3514725" cy="3171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6914" y="5545774"/>
            <a:ext cx="76239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institution is an equal opportunity provider</a:t>
            </a:r>
            <a:r>
              <a:rPr lang="en-US" sz="2400" dirty="0"/>
              <a:t>.</a:t>
            </a:r>
          </a:p>
        </p:txBody>
      </p:sp>
    </p:spTree>
    <p:extLst>
      <p:ext uri="{BB962C8B-B14F-4D97-AF65-F5344CB8AC3E}">
        <p14:creationId xmlns:p14="http://schemas.microsoft.com/office/powerpoint/2010/main" val="3487713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is this Important?</a:t>
            </a:r>
            <a:endParaRPr lang="en-US" sz="3600" b="1" dirty="0"/>
          </a:p>
        </p:txBody>
      </p:sp>
      <p:sp>
        <p:nvSpPr>
          <p:cNvPr id="3" name="Content Placeholder 2"/>
          <p:cNvSpPr>
            <a:spLocks noGrp="1"/>
          </p:cNvSpPr>
          <p:nvPr>
            <p:ph idx="1"/>
          </p:nvPr>
        </p:nvSpPr>
        <p:spPr/>
        <p:txBody>
          <a:bodyPr/>
          <a:lstStyle/>
          <a:p>
            <a:r>
              <a:rPr lang="en-US" sz="2800" dirty="0" smtClean="0"/>
              <a:t>SFAs receive federal dollars for every </a:t>
            </a:r>
            <a:r>
              <a:rPr lang="en-US" sz="2800" u="sng" dirty="0" smtClean="0"/>
              <a:t>reimbursable</a:t>
            </a:r>
            <a:r>
              <a:rPr lang="en-US" sz="2800" dirty="0" smtClean="0"/>
              <a:t> meal</a:t>
            </a:r>
          </a:p>
          <a:p>
            <a:pPr lvl="1"/>
            <a:r>
              <a:rPr lang="en-US" sz="2400" dirty="0" smtClean="0"/>
              <a:t>Free</a:t>
            </a:r>
          </a:p>
          <a:p>
            <a:pPr lvl="1"/>
            <a:r>
              <a:rPr lang="en-US" sz="2400" dirty="0" smtClean="0"/>
              <a:t>Reduced Price</a:t>
            </a:r>
          </a:p>
          <a:p>
            <a:pPr lvl="1"/>
            <a:r>
              <a:rPr lang="en-US" sz="2400" dirty="0" smtClean="0"/>
              <a:t>Paid</a:t>
            </a:r>
            <a:endParaRPr lang="en-US" sz="2400" dirty="0"/>
          </a:p>
        </p:txBody>
      </p:sp>
      <p:pic>
        <p:nvPicPr>
          <p:cNvPr id="12294" name="Picture 6" descr="C:\Users\rtakara\AppData\Local\Microsoft\Windows\Temporary Internet Files\Content.IE5\E25CIXJP\I3393_Cartoon-money-sign-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093" y="3773065"/>
            <a:ext cx="2161128" cy="221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18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Pay Attention</a:t>
            </a:r>
            <a:endParaRPr lang="en-US" sz="3600" dirty="0"/>
          </a:p>
        </p:txBody>
      </p:sp>
      <p:sp>
        <p:nvSpPr>
          <p:cNvPr id="3" name="Content Placeholder 2"/>
          <p:cNvSpPr>
            <a:spLocks noGrp="1"/>
          </p:cNvSpPr>
          <p:nvPr>
            <p:ph idx="1"/>
          </p:nvPr>
        </p:nvSpPr>
        <p:spPr>
          <a:xfrm>
            <a:off x="677334" y="2054432"/>
            <a:ext cx="8596668" cy="4251366"/>
          </a:xfrm>
        </p:spPr>
        <p:txBody>
          <a:bodyPr/>
          <a:lstStyle/>
          <a:p>
            <a:pPr marL="388620"/>
            <a:r>
              <a:rPr lang="en-US" sz="3000" dirty="0"/>
              <a:t>Fiscal action is taken when:</a:t>
            </a:r>
          </a:p>
          <a:p>
            <a:pPr marL="662940" lvl="1" indent="-342900"/>
            <a:r>
              <a:rPr lang="en-US" sz="2800" dirty="0"/>
              <a:t>A meal component is missing</a:t>
            </a:r>
          </a:p>
          <a:p>
            <a:pPr marL="662940" lvl="1" indent="-342900"/>
            <a:r>
              <a:rPr lang="en-US" sz="2800" dirty="0"/>
              <a:t>School runs out of a food item during the meal service period</a:t>
            </a:r>
          </a:p>
          <a:p>
            <a:pPr marL="1062990" lvl="2" indent="-342900"/>
            <a:r>
              <a:rPr lang="en-US" sz="2400" dirty="0"/>
              <a:t>Ex: School runs out of apple wedges during the middle of meal service so 25 students do not have the opportunity to have any fruit with their meal. </a:t>
            </a:r>
          </a:p>
          <a:p>
            <a:pPr marL="742950" lvl="2" indent="-342900"/>
            <a:r>
              <a:rPr lang="en-US" sz="2600" u="sng" dirty="0" smtClean="0"/>
              <a:t>Repeat</a:t>
            </a:r>
            <a:r>
              <a:rPr lang="en-US" sz="2600" dirty="0" smtClean="0"/>
              <a:t> meal pattern findings</a:t>
            </a:r>
            <a:endParaRPr lang="en-US" sz="2600" dirty="0"/>
          </a:p>
        </p:txBody>
      </p:sp>
      <p:pic>
        <p:nvPicPr>
          <p:cNvPr id="4" name="Picture 2" descr="C:\Users\rtakara\AppData\Local\Microsoft\Windows\Temporary Internet Files\Content.IE5\RUBHO3JG\money_han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885" y="308496"/>
            <a:ext cx="1902992" cy="222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6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690" y="1940831"/>
            <a:ext cx="7766936" cy="1646302"/>
          </a:xfrm>
        </p:spPr>
        <p:txBody>
          <a:bodyPr/>
          <a:lstStyle/>
          <a:p>
            <a:pPr algn="ctr"/>
            <a:r>
              <a:rPr lang="en-US" b="1" dirty="0" smtClean="0"/>
              <a:t>Preschool Meal Pattern</a:t>
            </a:r>
            <a:endParaRPr lang="en-US"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737" y="4304753"/>
            <a:ext cx="4573568" cy="168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46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Overview</a:t>
            </a:r>
            <a:endParaRPr lang="en-US" sz="4400" b="1" dirty="0"/>
          </a:p>
        </p:txBody>
      </p:sp>
      <p:sp>
        <p:nvSpPr>
          <p:cNvPr id="3" name="Content Placeholder 2"/>
          <p:cNvSpPr>
            <a:spLocks noGrp="1"/>
          </p:cNvSpPr>
          <p:nvPr>
            <p:ph idx="1"/>
          </p:nvPr>
        </p:nvSpPr>
        <p:spPr>
          <a:xfrm>
            <a:off x="677333" y="1871946"/>
            <a:ext cx="8596668" cy="3880773"/>
          </a:xfrm>
        </p:spPr>
        <p:txBody>
          <a:bodyPr>
            <a:normAutofit/>
          </a:bodyPr>
          <a:lstStyle/>
          <a:p>
            <a:r>
              <a:rPr lang="en-US" sz="2400" dirty="0" smtClean="0"/>
              <a:t>Last revisions  started October 1, 2017</a:t>
            </a:r>
          </a:p>
          <a:p>
            <a:endParaRPr lang="en-US" sz="2400" dirty="0" smtClean="0"/>
          </a:p>
          <a:p>
            <a:r>
              <a:rPr lang="en-US" sz="2400" dirty="0" smtClean="0"/>
              <a:t>Reflects Child &amp; Adult Care Food Program (CACFP) meal pattern for infants and children, ages 1-5 years old</a:t>
            </a:r>
            <a:endParaRPr lang="en-US" sz="2400" dirty="0"/>
          </a:p>
        </p:txBody>
      </p:sp>
      <p:pic>
        <p:nvPicPr>
          <p:cNvPr id="4" name="Picture 3" descr="C:\Users\rtakara\AppData\Local\Microsoft\Windows\Temporary Internet Files\Content.IE5\DSCF27BU\gi01a2014052211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367" y="3978586"/>
            <a:ext cx="6603175" cy="25002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995013">
            <a:off x="7048064" y="472074"/>
            <a:ext cx="2085720"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2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rPr>
              <a:t>PRESCHOOL</a:t>
            </a:r>
            <a:endParaRPr lang="en-US" sz="2200" b="1" cap="none" spc="0" dirty="0">
              <a:ln>
                <a:prstDash val="solid"/>
              </a:ln>
              <a:solidFill>
                <a:srgbClr val="FF0000"/>
              </a:solidFill>
              <a:effectLst>
                <a:outerShdw blurRad="88000" dist="50800" dir="5040000" algn="tl">
                  <a:schemeClr val="accent4">
                    <a:tint val="80000"/>
                    <a:satMod val="250000"/>
                    <a:alpha val="45000"/>
                  </a:schemeClr>
                </a:outerShdw>
              </a:effectLst>
              <a:latin typeface="Comic Sans MS" panose="030F0702030302020204" pitchFamily="66" charset="0"/>
            </a:endParaRPr>
          </a:p>
        </p:txBody>
      </p:sp>
    </p:spTree>
    <p:extLst>
      <p:ext uri="{BB962C8B-B14F-4D97-AF65-F5344CB8AC3E}">
        <p14:creationId xmlns:p14="http://schemas.microsoft.com/office/powerpoint/2010/main" val="401588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Preschool Meal Pattern</a:t>
            </a:r>
            <a:endParaRPr lang="en-US" sz="4000" b="1" dirty="0"/>
          </a:p>
        </p:txBody>
      </p:sp>
      <p:sp>
        <p:nvSpPr>
          <p:cNvPr id="3" name="Content Placeholder 2"/>
          <p:cNvSpPr>
            <a:spLocks noGrp="1"/>
          </p:cNvSpPr>
          <p:nvPr>
            <p:ph idx="1"/>
          </p:nvPr>
        </p:nvSpPr>
        <p:spPr>
          <a:xfrm>
            <a:off x="677334" y="1674422"/>
            <a:ext cx="8596668" cy="4868882"/>
          </a:xfrm>
        </p:spPr>
        <p:txBody>
          <a:bodyPr>
            <a:normAutofit fontScale="92500" lnSpcReduction="10000"/>
          </a:bodyPr>
          <a:lstStyle/>
          <a:p>
            <a:r>
              <a:rPr lang="en-US" sz="3000" dirty="0"/>
              <a:t>Fruit and vegetables are separate components</a:t>
            </a:r>
          </a:p>
          <a:p>
            <a:pPr lvl="1"/>
            <a:endParaRPr lang="en-US" sz="3000" dirty="0"/>
          </a:p>
          <a:p>
            <a:r>
              <a:rPr lang="en-US" sz="3000" dirty="0"/>
              <a:t>Juice limit:  </a:t>
            </a:r>
            <a:r>
              <a:rPr lang="en-US" sz="3000" dirty="0" smtClean="0"/>
              <a:t>fruit </a:t>
            </a:r>
            <a:r>
              <a:rPr lang="en-US" sz="3000" dirty="0"/>
              <a:t>juice or vegetable juice is limited to </a:t>
            </a:r>
            <a:r>
              <a:rPr lang="en-US" sz="3000" b="1" u="sng" dirty="0"/>
              <a:t>one meal per </a:t>
            </a:r>
            <a:r>
              <a:rPr lang="en-US" sz="3000" b="1" u="sng" dirty="0" smtClean="0"/>
              <a:t>day</a:t>
            </a:r>
          </a:p>
          <a:p>
            <a:endParaRPr lang="en-US" sz="3000" b="1" u="sng" dirty="0">
              <a:solidFill>
                <a:srgbClr val="242852"/>
              </a:solidFill>
            </a:endParaRPr>
          </a:p>
          <a:p>
            <a:r>
              <a:rPr lang="en-US" sz="3000" dirty="0" smtClean="0"/>
              <a:t>Offer </a:t>
            </a:r>
            <a:r>
              <a:rPr lang="en-US" sz="3000" dirty="0"/>
              <a:t>vs Serve is </a:t>
            </a:r>
            <a:r>
              <a:rPr lang="en-US" sz="3000" b="1" u="sng" dirty="0"/>
              <a:t>NOT</a:t>
            </a:r>
            <a:r>
              <a:rPr lang="en-US" sz="3000" dirty="0"/>
              <a:t> allowed for children under 5 years </a:t>
            </a:r>
            <a:r>
              <a:rPr lang="en-US" sz="3000" dirty="0" smtClean="0"/>
              <a:t>old</a:t>
            </a:r>
          </a:p>
          <a:p>
            <a:endParaRPr lang="en-US" sz="3000" dirty="0" smtClean="0"/>
          </a:p>
          <a:p>
            <a:r>
              <a:rPr lang="en-US" sz="3000" dirty="0" smtClean="0"/>
              <a:t>Frying </a:t>
            </a:r>
            <a:r>
              <a:rPr lang="en-US" sz="3000" dirty="0"/>
              <a:t>is </a:t>
            </a:r>
            <a:r>
              <a:rPr lang="en-US" sz="3000" b="1" u="sng" dirty="0"/>
              <a:t>NOT</a:t>
            </a:r>
            <a:r>
              <a:rPr lang="en-US" sz="3000" dirty="0"/>
              <a:t> allowed as a way of preparing foods on-site</a:t>
            </a:r>
          </a:p>
          <a:p>
            <a:endParaRPr lang="en-US" dirty="0"/>
          </a:p>
        </p:txBody>
      </p:sp>
      <p:pic>
        <p:nvPicPr>
          <p:cNvPr id="3074" name="Picture 2" descr="Image result for kids nutrition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t="-1" b="-27927"/>
          <a:stretch/>
        </p:blipFill>
        <p:spPr bwMode="auto">
          <a:xfrm rot="600000">
            <a:off x="8995334" y="468622"/>
            <a:ext cx="2471919" cy="316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61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767938"/>
          </a:xfrm>
        </p:spPr>
        <p:txBody>
          <a:bodyPr>
            <a:noAutofit/>
          </a:bodyPr>
          <a:lstStyle/>
          <a:p>
            <a:pPr algn="ctr"/>
            <a:r>
              <a:rPr lang="en-US" sz="3600" b="1" dirty="0" smtClean="0"/>
              <a:t>Preschool – Breakfast Meal Pattern</a:t>
            </a:r>
            <a:endParaRPr lang="en-US" sz="3600" b="1" dirty="0"/>
          </a:p>
        </p:txBody>
      </p:sp>
      <p:pic>
        <p:nvPicPr>
          <p:cNvPr id="5" name="table"/>
          <p:cNvPicPr>
            <a:picLocks noGrp="1" noChangeAspect="1"/>
          </p:cNvPicPr>
          <p:nvPr>
            <p:ph idx="1"/>
          </p:nvPr>
        </p:nvPicPr>
        <p:blipFill>
          <a:blip r:embed="rId3"/>
          <a:stretch>
            <a:fillRect/>
          </a:stretch>
        </p:blipFill>
        <p:spPr>
          <a:xfrm>
            <a:off x="2181079" y="1752455"/>
            <a:ext cx="5566130" cy="3353091"/>
          </a:xfrm>
          <a:prstGeom prst="rect">
            <a:avLst/>
          </a:prstGeom>
        </p:spPr>
      </p:pic>
      <p:sp>
        <p:nvSpPr>
          <p:cNvPr id="4" name="Rectangle 3"/>
          <p:cNvSpPr/>
          <p:nvPr/>
        </p:nvSpPr>
        <p:spPr>
          <a:xfrm>
            <a:off x="1482697" y="5233384"/>
            <a:ext cx="7030393" cy="769441"/>
          </a:xfrm>
          <a:prstGeom prst="rect">
            <a:avLst/>
          </a:prstGeom>
        </p:spPr>
        <p:txBody>
          <a:bodyPr wrap="square">
            <a:spAutoFit/>
          </a:bodyPr>
          <a:lstStyle/>
          <a:p>
            <a:pPr algn="ctr"/>
            <a:r>
              <a:rPr lang="en-US" sz="2200" dirty="0" smtClean="0"/>
              <a:t>Must serve </a:t>
            </a:r>
            <a:r>
              <a:rPr lang="en-US" sz="2200" b="1" u="sng" dirty="0" smtClean="0"/>
              <a:t>ALL</a:t>
            </a:r>
            <a:r>
              <a:rPr lang="en-US" sz="2200" u="sng" dirty="0" smtClean="0"/>
              <a:t> three</a:t>
            </a:r>
            <a:r>
              <a:rPr lang="en-US" sz="2200" dirty="0" smtClean="0"/>
              <a:t> components for a </a:t>
            </a:r>
          </a:p>
          <a:p>
            <a:pPr algn="ctr"/>
            <a:r>
              <a:rPr lang="en-US" sz="2200" dirty="0" smtClean="0"/>
              <a:t>reimbursable meal </a:t>
            </a:r>
            <a:endParaRPr lang="en-US" sz="2200" dirty="0"/>
          </a:p>
        </p:txBody>
      </p:sp>
    </p:spTree>
    <p:extLst>
      <p:ext uri="{BB962C8B-B14F-4D97-AF65-F5344CB8AC3E}">
        <p14:creationId xmlns:p14="http://schemas.microsoft.com/office/powerpoint/2010/main" val="469572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756062"/>
          </a:xfrm>
        </p:spPr>
        <p:txBody>
          <a:bodyPr>
            <a:normAutofit/>
          </a:bodyPr>
          <a:lstStyle/>
          <a:p>
            <a:pPr algn="ctr"/>
            <a:r>
              <a:rPr lang="en-US" sz="4000" b="1" dirty="0" smtClean="0"/>
              <a:t>Preschool – Lunch Meal Pattern</a:t>
            </a:r>
            <a:endParaRPr lang="en-US" sz="4000" b="1" dirty="0"/>
          </a:p>
        </p:txBody>
      </p:sp>
      <p:pic>
        <p:nvPicPr>
          <p:cNvPr id="4" name="table"/>
          <p:cNvPicPr>
            <a:picLocks noGrp="1" noChangeAspect="1"/>
          </p:cNvPicPr>
          <p:nvPr>
            <p:ph idx="1"/>
          </p:nvPr>
        </p:nvPicPr>
        <p:blipFill>
          <a:blip r:embed="rId3"/>
          <a:stretch>
            <a:fillRect/>
          </a:stretch>
        </p:blipFill>
        <p:spPr>
          <a:xfrm>
            <a:off x="2170999" y="1523908"/>
            <a:ext cx="5949951" cy="3881437"/>
          </a:xfrm>
          <a:prstGeom prst="rect">
            <a:avLst/>
          </a:prstGeom>
        </p:spPr>
      </p:pic>
    </p:spTree>
    <p:extLst>
      <p:ext uri="{BB962C8B-B14F-4D97-AF65-F5344CB8AC3E}">
        <p14:creationId xmlns:p14="http://schemas.microsoft.com/office/powerpoint/2010/main" val="3539837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HCNP-Template02</Template>
  <TotalTime>1672</TotalTime>
  <Words>1786</Words>
  <Application>Microsoft Office PowerPoint</Application>
  <PresentationFormat>Custom</PresentationFormat>
  <Paragraphs>202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HCNP-Template02</vt:lpstr>
      <vt:lpstr>Preschool Meal Pattern</vt:lpstr>
      <vt:lpstr>What is a Reimbursable Meal?</vt:lpstr>
      <vt:lpstr>Why is this Important?</vt:lpstr>
      <vt:lpstr>Pay Attention</vt:lpstr>
      <vt:lpstr>Preschool Meal Pattern</vt:lpstr>
      <vt:lpstr>Overview</vt:lpstr>
      <vt:lpstr>Preschool Meal Pattern</vt:lpstr>
      <vt:lpstr>Preschool – Breakfast Meal Pattern</vt:lpstr>
      <vt:lpstr>Preschool – Lunch Meal Pattern</vt:lpstr>
      <vt:lpstr>Milk</vt:lpstr>
      <vt:lpstr>Vegetables</vt:lpstr>
      <vt:lpstr>Fruit</vt:lpstr>
      <vt:lpstr>Grains</vt:lpstr>
      <vt:lpstr>Grains</vt:lpstr>
      <vt:lpstr>PowerPoint Presentation</vt:lpstr>
      <vt:lpstr>Grains Mini Activity</vt:lpstr>
      <vt:lpstr>Meat / Meat Alternate</vt:lpstr>
      <vt:lpstr>PowerPoint Presentation</vt:lpstr>
      <vt:lpstr>Yogurt Mini Activity</vt:lpstr>
      <vt:lpstr>Flexibility for Co-Mingled Preschool Meals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Breakfast - Terminology</dc:title>
  <dc:creator>Derek Vidinha</dc:creator>
  <cp:lastModifiedBy>Kasey T Kawamoto</cp:lastModifiedBy>
  <cp:revision>55</cp:revision>
  <cp:lastPrinted>2018-06-26T01:32:44Z</cp:lastPrinted>
  <dcterms:created xsi:type="dcterms:W3CDTF">2018-06-13T01:03:53Z</dcterms:created>
  <dcterms:modified xsi:type="dcterms:W3CDTF">2018-07-05T22:28:24Z</dcterms:modified>
</cp:coreProperties>
</file>