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5"/>
  </p:notesMasterIdLst>
  <p:handoutMasterIdLst>
    <p:handoutMasterId r:id="rId66"/>
  </p:handoutMasterIdLst>
  <p:sldIdLst>
    <p:sldId id="423" r:id="rId3"/>
    <p:sldId id="424" r:id="rId4"/>
    <p:sldId id="426" r:id="rId5"/>
    <p:sldId id="427" r:id="rId6"/>
    <p:sldId id="430" r:id="rId7"/>
    <p:sldId id="429" r:id="rId8"/>
    <p:sldId id="479" r:id="rId9"/>
    <p:sldId id="480" r:id="rId10"/>
    <p:sldId id="482" r:id="rId11"/>
    <p:sldId id="478" r:id="rId12"/>
    <p:sldId id="481" r:id="rId13"/>
    <p:sldId id="483" r:id="rId14"/>
    <p:sldId id="484" r:id="rId15"/>
    <p:sldId id="489" r:id="rId16"/>
    <p:sldId id="485" r:id="rId17"/>
    <p:sldId id="486" r:id="rId18"/>
    <p:sldId id="473" r:id="rId19"/>
    <p:sldId id="277" r:id="rId20"/>
    <p:sldId id="278" r:id="rId21"/>
    <p:sldId id="280" r:id="rId22"/>
    <p:sldId id="281" r:id="rId23"/>
    <p:sldId id="497" r:id="rId24"/>
    <p:sldId id="441" r:id="rId25"/>
    <p:sldId id="442" r:id="rId26"/>
    <p:sldId id="282" r:id="rId27"/>
    <p:sldId id="419" r:id="rId28"/>
    <p:sldId id="283" r:id="rId29"/>
    <p:sldId id="284" r:id="rId30"/>
    <p:sldId id="285" r:id="rId31"/>
    <p:sldId id="286" r:id="rId32"/>
    <p:sldId id="290" r:id="rId33"/>
    <p:sldId id="311" r:id="rId34"/>
    <p:sldId id="432" r:id="rId35"/>
    <p:sldId id="436" r:id="rId36"/>
    <p:sldId id="474" r:id="rId37"/>
    <p:sldId id="472" r:id="rId38"/>
    <p:sldId id="316" r:id="rId39"/>
    <p:sldId id="315" r:id="rId40"/>
    <p:sldId id="491" r:id="rId41"/>
    <p:sldId id="493" r:id="rId42"/>
    <p:sldId id="492" r:id="rId43"/>
    <p:sldId id="327" r:id="rId44"/>
    <p:sldId id="328" r:id="rId45"/>
    <p:sldId id="329" r:id="rId46"/>
    <p:sldId id="334" r:id="rId47"/>
    <p:sldId id="335" r:id="rId48"/>
    <p:sldId id="490" r:id="rId49"/>
    <p:sldId id="342" r:id="rId50"/>
    <p:sldId id="343" r:id="rId51"/>
    <p:sldId id="344" r:id="rId52"/>
    <p:sldId id="345" r:id="rId53"/>
    <p:sldId id="347" r:id="rId54"/>
    <p:sldId id="348" r:id="rId55"/>
    <p:sldId id="349" r:id="rId56"/>
    <p:sldId id="350" r:id="rId57"/>
    <p:sldId id="352" r:id="rId58"/>
    <p:sldId id="354" r:id="rId59"/>
    <p:sldId id="356" r:id="rId60"/>
    <p:sldId id="358" r:id="rId61"/>
    <p:sldId id="357" r:id="rId62"/>
    <p:sldId id="407" r:id="rId63"/>
    <p:sldId id="471"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2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0" autoAdjust="0"/>
    <p:restoredTop sz="93606" autoAdjust="0"/>
  </p:normalViewPr>
  <p:slideViewPr>
    <p:cSldViewPr>
      <p:cViewPr>
        <p:scale>
          <a:sx n="100" d="100"/>
          <a:sy n="100" d="100"/>
        </p:scale>
        <p:origin x="-84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38B68-3215-9B4B-BF5D-4894C746849E}" type="doc">
      <dgm:prSet loTypeId="urn:microsoft.com/office/officeart/2005/8/layout/hList6" loCatId="list" qsTypeId="urn:microsoft.com/office/officeart/2005/8/quickstyle/simple4" qsCatId="simple" csTypeId="urn:microsoft.com/office/officeart/2005/8/colors/accent1_2" csCatId="accent1" phldr="1"/>
      <dgm:spPr/>
      <dgm:t>
        <a:bodyPr/>
        <a:lstStyle/>
        <a:p>
          <a:endParaRPr lang="en-US"/>
        </a:p>
      </dgm:t>
    </dgm:pt>
    <dgm:pt modelId="{09F184F3-30C0-644E-8D7F-ED60222135B1}">
      <dgm:prSet/>
      <dgm:spPr/>
      <dgm:t>
        <a:bodyPr/>
        <a:lstStyle/>
        <a:p>
          <a:pPr rtl="0"/>
          <a:r>
            <a:rPr lang="en-US" smtClean="0">
              <a:ea typeface="+mn-ea"/>
              <a:cs typeface="+mn-cs"/>
            </a:rPr>
            <a:t>Must have Buy American clause in all solicitations and contracts</a:t>
          </a:r>
          <a:endParaRPr lang="en-US"/>
        </a:p>
      </dgm:t>
    </dgm:pt>
    <dgm:pt modelId="{53ADA1E3-4DFB-514E-A6B3-A06B395B5D42}" type="parTrans" cxnId="{0E8CE008-C4A7-2A4A-B4BF-4E8C86250CD0}">
      <dgm:prSet/>
      <dgm:spPr/>
      <dgm:t>
        <a:bodyPr/>
        <a:lstStyle/>
        <a:p>
          <a:endParaRPr lang="en-US"/>
        </a:p>
      </dgm:t>
    </dgm:pt>
    <dgm:pt modelId="{3FA3AC04-1688-0F45-A99C-40932CCB2F5F}" type="sibTrans" cxnId="{0E8CE008-C4A7-2A4A-B4BF-4E8C86250CD0}">
      <dgm:prSet/>
      <dgm:spPr/>
      <dgm:t>
        <a:bodyPr/>
        <a:lstStyle/>
        <a:p>
          <a:endParaRPr lang="en-US"/>
        </a:p>
      </dgm:t>
    </dgm:pt>
    <dgm:pt modelId="{A78EB463-3ACF-444C-A06E-3F65743E8B6B}">
      <dgm:prSet/>
      <dgm:spPr/>
      <dgm:t>
        <a:bodyPr/>
        <a:lstStyle/>
        <a:p>
          <a:pPr rtl="0"/>
          <a:r>
            <a:rPr lang="en-US" dirty="0" smtClean="0">
              <a:ea typeface="+mn-ea"/>
              <a:cs typeface="+mn-cs"/>
            </a:rPr>
            <a:t>Must buy HI if cost effective or in sufficient quantities. Document if you don’t. </a:t>
          </a:r>
          <a:endParaRPr lang="en-US" dirty="0"/>
        </a:p>
      </dgm:t>
    </dgm:pt>
    <dgm:pt modelId="{A46C2BCE-01E2-834F-B06C-49DB34CE0B43}" type="parTrans" cxnId="{A5091562-F78A-6D4E-8A23-B9166CDABB6A}">
      <dgm:prSet/>
      <dgm:spPr/>
      <dgm:t>
        <a:bodyPr/>
        <a:lstStyle/>
        <a:p>
          <a:endParaRPr lang="en-US"/>
        </a:p>
      </dgm:t>
    </dgm:pt>
    <dgm:pt modelId="{260ACF28-AE22-2344-BF7F-0D579FF2AED5}" type="sibTrans" cxnId="{A5091562-F78A-6D4E-8A23-B9166CDABB6A}">
      <dgm:prSet/>
      <dgm:spPr/>
      <dgm:t>
        <a:bodyPr/>
        <a:lstStyle/>
        <a:p>
          <a:endParaRPr lang="en-US"/>
        </a:p>
      </dgm:t>
    </dgm:pt>
    <dgm:pt modelId="{D2FA66A3-22CC-9F4C-9A95-74A15D5586FB}">
      <dgm:prSet/>
      <dgm:spPr/>
      <dgm:t>
        <a:bodyPr/>
        <a:lstStyle/>
        <a:p>
          <a:pPr rtl="0"/>
          <a:r>
            <a:rPr lang="en-US" dirty="0" smtClean="0">
              <a:ea typeface="+mn-ea"/>
              <a:cs typeface="+mn-cs"/>
            </a:rPr>
            <a:t>Must monitor vendor.  Document everything.   </a:t>
          </a:r>
          <a:endParaRPr lang="en-US" dirty="0">
            <a:ea typeface="+mn-ea"/>
            <a:cs typeface="+mn-cs"/>
          </a:endParaRPr>
        </a:p>
      </dgm:t>
    </dgm:pt>
    <dgm:pt modelId="{7C719773-A217-E147-97AD-41959232C594}" type="parTrans" cxnId="{5B03FC72-62AA-3644-98C9-C4CFF9AD9658}">
      <dgm:prSet/>
      <dgm:spPr/>
      <dgm:t>
        <a:bodyPr/>
        <a:lstStyle/>
        <a:p>
          <a:endParaRPr lang="en-US"/>
        </a:p>
      </dgm:t>
    </dgm:pt>
    <dgm:pt modelId="{068800C7-178F-9F4A-8FC5-1C47B9951138}" type="sibTrans" cxnId="{5B03FC72-62AA-3644-98C9-C4CFF9AD9658}">
      <dgm:prSet/>
      <dgm:spPr/>
      <dgm:t>
        <a:bodyPr/>
        <a:lstStyle/>
        <a:p>
          <a:endParaRPr lang="en-US"/>
        </a:p>
      </dgm:t>
    </dgm:pt>
    <dgm:pt modelId="{B3CBEA1E-F1A1-DF40-839B-C589C77177E0}" type="pres">
      <dgm:prSet presAssocID="{B1F38B68-3215-9B4B-BF5D-4894C746849E}" presName="Name0" presStyleCnt="0">
        <dgm:presLayoutVars>
          <dgm:dir/>
          <dgm:resizeHandles val="exact"/>
        </dgm:presLayoutVars>
      </dgm:prSet>
      <dgm:spPr/>
      <dgm:t>
        <a:bodyPr/>
        <a:lstStyle/>
        <a:p>
          <a:endParaRPr lang="en-US"/>
        </a:p>
      </dgm:t>
    </dgm:pt>
    <dgm:pt modelId="{B47FD866-3A38-6F44-99CE-163041D32E2A}" type="pres">
      <dgm:prSet presAssocID="{09F184F3-30C0-644E-8D7F-ED60222135B1}" presName="node" presStyleLbl="node1" presStyleIdx="0" presStyleCnt="3">
        <dgm:presLayoutVars>
          <dgm:bulletEnabled val="1"/>
        </dgm:presLayoutVars>
      </dgm:prSet>
      <dgm:spPr/>
      <dgm:t>
        <a:bodyPr/>
        <a:lstStyle/>
        <a:p>
          <a:endParaRPr lang="en-US"/>
        </a:p>
      </dgm:t>
    </dgm:pt>
    <dgm:pt modelId="{658D8E90-B74B-6542-B2BA-CDDE239FD73C}" type="pres">
      <dgm:prSet presAssocID="{3FA3AC04-1688-0F45-A99C-40932CCB2F5F}" presName="sibTrans" presStyleCnt="0"/>
      <dgm:spPr/>
    </dgm:pt>
    <dgm:pt modelId="{06B7C576-2979-4F40-BFE4-0809A8022403}" type="pres">
      <dgm:prSet presAssocID="{A78EB463-3ACF-444C-A06E-3F65743E8B6B}" presName="node" presStyleLbl="node1" presStyleIdx="1" presStyleCnt="3">
        <dgm:presLayoutVars>
          <dgm:bulletEnabled val="1"/>
        </dgm:presLayoutVars>
      </dgm:prSet>
      <dgm:spPr/>
      <dgm:t>
        <a:bodyPr/>
        <a:lstStyle/>
        <a:p>
          <a:endParaRPr lang="en-US"/>
        </a:p>
      </dgm:t>
    </dgm:pt>
    <dgm:pt modelId="{7A4CE48F-32E9-554D-A6A3-7245345B20D8}" type="pres">
      <dgm:prSet presAssocID="{260ACF28-AE22-2344-BF7F-0D579FF2AED5}" presName="sibTrans" presStyleCnt="0"/>
      <dgm:spPr/>
    </dgm:pt>
    <dgm:pt modelId="{A6C90AA0-2345-4546-888F-5A87C4097297}" type="pres">
      <dgm:prSet presAssocID="{D2FA66A3-22CC-9F4C-9A95-74A15D5586FB}" presName="node" presStyleLbl="node1" presStyleIdx="2" presStyleCnt="3">
        <dgm:presLayoutVars>
          <dgm:bulletEnabled val="1"/>
        </dgm:presLayoutVars>
      </dgm:prSet>
      <dgm:spPr/>
      <dgm:t>
        <a:bodyPr/>
        <a:lstStyle/>
        <a:p>
          <a:endParaRPr lang="en-US"/>
        </a:p>
      </dgm:t>
    </dgm:pt>
  </dgm:ptLst>
  <dgm:cxnLst>
    <dgm:cxn modelId="{0E8CE008-C4A7-2A4A-B4BF-4E8C86250CD0}" srcId="{B1F38B68-3215-9B4B-BF5D-4894C746849E}" destId="{09F184F3-30C0-644E-8D7F-ED60222135B1}" srcOrd="0" destOrd="0" parTransId="{53ADA1E3-4DFB-514E-A6B3-A06B395B5D42}" sibTransId="{3FA3AC04-1688-0F45-A99C-40932CCB2F5F}"/>
    <dgm:cxn modelId="{A5091562-F78A-6D4E-8A23-B9166CDABB6A}" srcId="{B1F38B68-3215-9B4B-BF5D-4894C746849E}" destId="{A78EB463-3ACF-444C-A06E-3F65743E8B6B}" srcOrd="1" destOrd="0" parTransId="{A46C2BCE-01E2-834F-B06C-49DB34CE0B43}" sibTransId="{260ACF28-AE22-2344-BF7F-0D579FF2AED5}"/>
    <dgm:cxn modelId="{DA76A27B-71FA-6641-A49B-D04127D2DF01}" type="presOf" srcId="{D2FA66A3-22CC-9F4C-9A95-74A15D5586FB}" destId="{A6C90AA0-2345-4546-888F-5A87C4097297}" srcOrd="0" destOrd="0" presId="urn:microsoft.com/office/officeart/2005/8/layout/hList6"/>
    <dgm:cxn modelId="{FE467A02-A46E-9B4B-8F42-B9FDEF23D2AF}" type="presOf" srcId="{A78EB463-3ACF-444C-A06E-3F65743E8B6B}" destId="{06B7C576-2979-4F40-BFE4-0809A8022403}" srcOrd="0" destOrd="0" presId="urn:microsoft.com/office/officeart/2005/8/layout/hList6"/>
    <dgm:cxn modelId="{D198706B-64A4-7C4C-BFFC-1B0007C8433C}" type="presOf" srcId="{09F184F3-30C0-644E-8D7F-ED60222135B1}" destId="{B47FD866-3A38-6F44-99CE-163041D32E2A}" srcOrd="0" destOrd="0" presId="urn:microsoft.com/office/officeart/2005/8/layout/hList6"/>
    <dgm:cxn modelId="{E0BBDA10-E313-CB49-8231-B3D348B50DDE}" type="presOf" srcId="{B1F38B68-3215-9B4B-BF5D-4894C746849E}" destId="{B3CBEA1E-F1A1-DF40-839B-C589C77177E0}" srcOrd="0" destOrd="0" presId="urn:microsoft.com/office/officeart/2005/8/layout/hList6"/>
    <dgm:cxn modelId="{5B03FC72-62AA-3644-98C9-C4CFF9AD9658}" srcId="{B1F38B68-3215-9B4B-BF5D-4894C746849E}" destId="{D2FA66A3-22CC-9F4C-9A95-74A15D5586FB}" srcOrd="2" destOrd="0" parTransId="{7C719773-A217-E147-97AD-41959232C594}" sibTransId="{068800C7-178F-9F4A-8FC5-1C47B9951138}"/>
    <dgm:cxn modelId="{C9E53272-2122-7743-93FC-6DE97BE63989}" type="presParOf" srcId="{B3CBEA1E-F1A1-DF40-839B-C589C77177E0}" destId="{B47FD866-3A38-6F44-99CE-163041D32E2A}" srcOrd="0" destOrd="0" presId="urn:microsoft.com/office/officeart/2005/8/layout/hList6"/>
    <dgm:cxn modelId="{18F50432-E717-D648-AF22-10938331269C}" type="presParOf" srcId="{B3CBEA1E-F1A1-DF40-839B-C589C77177E0}" destId="{658D8E90-B74B-6542-B2BA-CDDE239FD73C}" srcOrd="1" destOrd="0" presId="urn:microsoft.com/office/officeart/2005/8/layout/hList6"/>
    <dgm:cxn modelId="{A4F3EDBF-1457-254C-8DEB-2E356875C716}" type="presParOf" srcId="{B3CBEA1E-F1A1-DF40-839B-C589C77177E0}" destId="{06B7C576-2979-4F40-BFE4-0809A8022403}" srcOrd="2" destOrd="0" presId="urn:microsoft.com/office/officeart/2005/8/layout/hList6"/>
    <dgm:cxn modelId="{1AB9CCDF-106C-854E-B780-8727447944C0}" type="presParOf" srcId="{B3CBEA1E-F1A1-DF40-839B-C589C77177E0}" destId="{7A4CE48F-32E9-554D-A6A3-7245345B20D8}" srcOrd="3" destOrd="0" presId="urn:microsoft.com/office/officeart/2005/8/layout/hList6"/>
    <dgm:cxn modelId="{51244417-DD68-0042-B26D-EF9F1A4A6DA2}" type="presParOf" srcId="{B3CBEA1E-F1A1-DF40-839B-C589C77177E0}" destId="{A6C90AA0-2345-4546-888F-5A87C409729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E49B21-5D6F-B14F-9B08-CAC1557A14AD}" type="doc">
      <dgm:prSet loTypeId="urn:microsoft.com/office/officeart/2005/8/layout/cycle5" loCatId="cycle" qsTypeId="urn:microsoft.com/office/officeart/2005/8/quickstyle/simple4" qsCatId="simple" csTypeId="urn:microsoft.com/office/officeart/2005/8/colors/colorful3" csCatId="colorful" phldr="1"/>
      <dgm:spPr/>
      <dgm:t>
        <a:bodyPr/>
        <a:lstStyle/>
        <a:p>
          <a:endParaRPr lang="en-US"/>
        </a:p>
      </dgm:t>
    </dgm:pt>
    <dgm:pt modelId="{9B460160-D770-CD42-8DD6-A617479D8FC4}">
      <dgm:prSet phldrT="[Text]" custT="1"/>
      <dgm:spPr/>
      <dgm:t>
        <a:bodyPr/>
        <a:lstStyle/>
        <a:p>
          <a:r>
            <a:rPr lang="en-US" sz="1400" dirty="0" smtClean="0">
              <a:solidFill>
                <a:srgbClr val="000000"/>
              </a:solidFill>
            </a:rPr>
            <a:t>Menu/Recipes Developed</a:t>
          </a:r>
          <a:endParaRPr lang="en-US" sz="1400" dirty="0">
            <a:solidFill>
              <a:srgbClr val="000000"/>
            </a:solidFill>
          </a:endParaRPr>
        </a:p>
      </dgm:t>
    </dgm:pt>
    <dgm:pt modelId="{E499D724-4C09-0740-930B-C17EC56A497D}" type="parTrans" cxnId="{FCF41023-1FBE-8448-BC02-8E80A58A240C}">
      <dgm:prSet/>
      <dgm:spPr/>
      <dgm:t>
        <a:bodyPr/>
        <a:lstStyle/>
        <a:p>
          <a:endParaRPr lang="en-US"/>
        </a:p>
      </dgm:t>
    </dgm:pt>
    <dgm:pt modelId="{58461002-A6CC-6841-85EB-9B192C9B1CCF}" type="sibTrans" cxnId="{FCF41023-1FBE-8448-BC02-8E80A58A240C}">
      <dgm:prSet/>
      <dgm:spPr/>
      <dgm:t>
        <a:bodyPr/>
        <a:lstStyle/>
        <a:p>
          <a:endParaRPr lang="en-US" dirty="0"/>
        </a:p>
      </dgm:t>
    </dgm:pt>
    <dgm:pt modelId="{AB06E1F3-B227-5649-8E5D-1AC22D9A5DA3}">
      <dgm:prSet phldrT="[Text]" custT="1"/>
      <dgm:spPr/>
      <dgm:t>
        <a:bodyPr/>
        <a:lstStyle/>
        <a:p>
          <a:r>
            <a:rPr lang="en-US" sz="1400" dirty="0" smtClean="0">
              <a:solidFill>
                <a:srgbClr val="000000"/>
              </a:solidFill>
            </a:rPr>
            <a:t>Forecasting Conducted - Assess Current Inventory. Maximize use of USDA Foods. Determine Needs</a:t>
          </a:r>
          <a:r>
            <a:rPr lang="en-US" sz="1200" dirty="0" smtClean="0">
              <a:solidFill>
                <a:srgbClr val="000000"/>
              </a:solidFill>
            </a:rPr>
            <a:t>.</a:t>
          </a:r>
          <a:endParaRPr lang="en-US" sz="1200" dirty="0">
            <a:solidFill>
              <a:srgbClr val="000000"/>
            </a:solidFill>
          </a:endParaRPr>
        </a:p>
      </dgm:t>
    </dgm:pt>
    <dgm:pt modelId="{8CDCC9BF-BCBA-6745-AAAD-65351A182822}" type="parTrans" cxnId="{530B20DF-1626-7249-AD3E-2F6A4A9ADAF1}">
      <dgm:prSet/>
      <dgm:spPr/>
      <dgm:t>
        <a:bodyPr/>
        <a:lstStyle/>
        <a:p>
          <a:endParaRPr lang="en-US"/>
        </a:p>
      </dgm:t>
    </dgm:pt>
    <dgm:pt modelId="{D170D2D2-D45B-E547-9217-D096C9C4B3C1}" type="sibTrans" cxnId="{530B20DF-1626-7249-AD3E-2F6A4A9ADAF1}">
      <dgm:prSet/>
      <dgm:spPr/>
      <dgm:t>
        <a:bodyPr/>
        <a:lstStyle/>
        <a:p>
          <a:endParaRPr lang="en-US" dirty="0"/>
        </a:p>
      </dgm:t>
    </dgm:pt>
    <dgm:pt modelId="{01FB5155-737C-B74D-BCED-66D3A5F4B84C}">
      <dgm:prSet phldrT="[Text]" custT="1"/>
      <dgm:spPr/>
      <dgm:t>
        <a:bodyPr/>
        <a:lstStyle/>
        <a:p>
          <a:r>
            <a:rPr lang="en-US" sz="1400" dirty="0" smtClean="0">
              <a:solidFill>
                <a:srgbClr val="000000"/>
              </a:solidFill>
            </a:rPr>
            <a:t>Specifications Written and  Solicited to Potential Vendors</a:t>
          </a:r>
          <a:endParaRPr lang="en-US" sz="1400" dirty="0">
            <a:solidFill>
              <a:srgbClr val="000000"/>
            </a:solidFill>
          </a:endParaRPr>
        </a:p>
      </dgm:t>
    </dgm:pt>
    <dgm:pt modelId="{25CD36F7-3F42-714B-8AC2-A756F19FCBE6}" type="parTrans" cxnId="{AA75665F-E411-6A44-874D-F2BEE51CB1AB}">
      <dgm:prSet/>
      <dgm:spPr/>
      <dgm:t>
        <a:bodyPr/>
        <a:lstStyle/>
        <a:p>
          <a:endParaRPr lang="en-US"/>
        </a:p>
      </dgm:t>
    </dgm:pt>
    <dgm:pt modelId="{47A79FD4-313F-F544-B2E0-AC28537905F0}" type="sibTrans" cxnId="{AA75665F-E411-6A44-874D-F2BEE51CB1AB}">
      <dgm:prSet/>
      <dgm:spPr/>
      <dgm:t>
        <a:bodyPr/>
        <a:lstStyle/>
        <a:p>
          <a:endParaRPr lang="en-US" dirty="0"/>
        </a:p>
      </dgm:t>
    </dgm:pt>
    <dgm:pt modelId="{A90C9343-9212-064F-AE51-79E58CA6B530}">
      <dgm:prSet phldrT="[Text]" custT="1"/>
      <dgm:spPr/>
      <dgm:t>
        <a:bodyPr/>
        <a:lstStyle/>
        <a:p>
          <a:r>
            <a:rPr lang="en-US" sz="1400" dirty="0" smtClean="0">
              <a:solidFill>
                <a:srgbClr val="000000"/>
              </a:solidFill>
            </a:rPr>
            <a:t>Contracts Awarded</a:t>
          </a:r>
          <a:endParaRPr lang="en-US" sz="1400" dirty="0">
            <a:solidFill>
              <a:srgbClr val="000000"/>
            </a:solidFill>
          </a:endParaRPr>
        </a:p>
      </dgm:t>
    </dgm:pt>
    <dgm:pt modelId="{7B406278-020D-B940-B73D-F35D39975773}" type="parTrans" cxnId="{152E04FC-04C8-FA49-B87B-9C8D55E48DCD}">
      <dgm:prSet/>
      <dgm:spPr/>
      <dgm:t>
        <a:bodyPr/>
        <a:lstStyle/>
        <a:p>
          <a:endParaRPr lang="en-US"/>
        </a:p>
      </dgm:t>
    </dgm:pt>
    <dgm:pt modelId="{53354058-DFBC-A549-B3F4-83FA33BDED53}" type="sibTrans" cxnId="{152E04FC-04C8-FA49-B87B-9C8D55E48DCD}">
      <dgm:prSet/>
      <dgm:spPr/>
      <dgm:t>
        <a:bodyPr/>
        <a:lstStyle/>
        <a:p>
          <a:endParaRPr lang="en-US" dirty="0"/>
        </a:p>
      </dgm:t>
    </dgm:pt>
    <dgm:pt modelId="{F60D7B6F-8EA8-1E4C-BA0B-CB4F85A3F090}">
      <dgm:prSet phldrT="[Text]" custT="1"/>
      <dgm:spPr/>
      <dgm:t>
        <a:bodyPr/>
        <a:lstStyle/>
        <a:p>
          <a:r>
            <a:rPr lang="en-US" sz="1400" dirty="0" smtClean="0">
              <a:solidFill>
                <a:srgbClr val="000000"/>
              </a:solidFill>
            </a:rPr>
            <a:t>Proposals Received</a:t>
          </a:r>
          <a:endParaRPr lang="en-US" sz="1400" dirty="0">
            <a:solidFill>
              <a:srgbClr val="000000"/>
            </a:solidFill>
          </a:endParaRPr>
        </a:p>
      </dgm:t>
    </dgm:pt>
    <dgm:pt modelId="{86DB51CC-3A53-484F-BC00-1A58B234BD70}" type="parTrans" cxnId="{8A2F500C-050E-0142-B79C-03389E29EE2F}">
      <dgm:prSet/>
      <dgm:spPr/>
      <dgm:t>
        <a:bodyPr/>
        <a:lstStyle/>
        <a:p>
          <a:endParaRPr lang="en-US"/>
        </a:p>
      </dgm:t>
    </dgm:pt>
    <dgm:pt modelId="{FC53B36F-FFBA-DC42-A059-A44BFFF1F56F}" type="sibTrans" cxnId="{8A2F500C-050E-0142-B79C-03389E29EE2F}">
      <dgm:prSet/>
      <dgm:spPr/>
      <dgm:t>
        <a:bodyPr/>
        <a:lstStyle/>
        <a:p>
          <a:endParaRPr lang="en-US"/>
        </a:p>
      </dgm:t>
    </dgm:pt>
    <dgm:pt modelId="{AB10D171-B27E-504C-A385-D1AE399DE21C}">
      <dgm:prSet phldrT="[Text]" custT="1"/>
      <dgm:spPr/>
      <dgm:t>
        <a:bodyPr/>
        <a:lstStyle/>
        <a:p>
          <a:r>
            <a:rPr lang="en-US" sz="1400" dirty="0" smtClean="0">
              <a:solidFill>
                <a:srgbClr val="000000"/>
              </a:solidFill>
            </a:rPr>
            <a:t>Contracts Managed</a:t>
          </a:r>
          <a:endParaRPr lang="en-US" sz="1400" dirty="0">
            <a:solidFill>
              <a:srgbClr val="000000"/>
            </a:solidFill>
          </a:endParaRPr>
        </a:p>
      </dgm:t>
    </dgm:pt>
    <dgm:pt modelId="{0C2434E1-C4CF-DD4A-9774-57F298263177}" type="parTrans" cxnId="{FB73CCB5-7B71-B14B-8EFA-DB4AA60268DC}">
      <dgm:prSet/>
      <dgm:spPr/>
      <dgm:t>
        <a:bodyPr/>
        <a:lstStyle/>
        <a:p>
          <a:endParaRPr lang="en-US"/>
        </a:p>
      </dgm:t>
    </dgm:pt>
    <dgm:pt modelId="{FE3CE330-1E6C-534B-AA5F-5E892C64BDEA}" type="sibTrans" cxnId="{FB73CCB5-7B71-B14B-8EFA-DB4AA60268DC}">
      <dgm:prSet/>
      <dgm:spPr/>
      <dgm:t>
        <a:bodyPr/>
        <a:lstStyle/>
        <a:p>
          <a:endParaRPr lang="en-US" dirty="0"/>
        </a:p>
      </dgm:t>
    </dgm:pt>
    <dgm:pt modelId="{F29348B1-A9FA-4744-A1FA-799D95B4675D}">
      <dgm:prSet phldrT="[Text]" custT="1"/>
      <dgm:spPr/>
      <dgm:t>
        <a:bodyPr/>
        <a:lstStyle/>
        <a:p>
          <a:r>
            <a:rPr lang="en-US" sz="1400" dirty="0" smtClean="0">
              <a:solidFill>
                <a:srgbClr val="000000"/>
              </a:solidFill>
            </a:rPr>
            <a:t>Vendor is reliable. Meets delivery and product specifications. Follows substitution rules.</a:t>
          </a:r>
          <a:endParaRPr lang="en-US" sz="1400" dirty="0">
            <a:solidFill>
              <a:srgbClr val="000000"/>
            </a:solidFill>
          </a:endParaRPr>
        </a:p>
      </dgm:t>
    </dgm:pt>
    <dgm:pt modelId="{2BC989A8-2182-3E47-85C8-1890DCEFADDF}" type="parTrans" cxnId="{B773CA9B-3E51-5B43-A646-33BF9C6D1CD1}">
      <dgm:prSet/>
      <dgm:spPr/>
      <dgm:t>
        <a:bodyPr/>
        <a:lstStyle/>
        <a:p>
          <a:endParaRPr lang="en-US"/>
        </a:p>
      </dgm:t>
    </dgm:pt>
    <dgm:pt modelId="{9512C4ED-5705-D84A-84A1-E97D1CF19D86}" type="sibTrans" cxnId="{B773CA9B-3E51-5B43-A646-33BF9C6D1CD1}">
      <dgm:prSet/>
      <dgm:spPr/>
      <dgm:t>
        <a:bodyPr/>
        <a:lstStyle/>
        <a:p>
          <a:endParaRPr lang="en-US"/>
        </a:p>
      </dgm:t>
    </dgm:pt>
    <dgm:pt modelId="{088C8401-99D0-0047-8C57-4174EB91D810}">
      <dgm:prSet phldrT="[Text]" custT="1"/>
      <dgm:spPr/>
      <dgm:t>
        <a:bodyPr/>
        <a:lstStyle/>
        <a:p>
          <a:r>
            <a:rPr lang="en-US" sz="1400" dirty="0" smtClean="0">
              <a:solidFill>
                <a:srgbClr val="000000"/>
              </a:solidFill>
            </a:rPr>
            <a:t>Vendors Evaluated</a:t>
          </a:r>
          <a:endParaRPr lang="en-US" sz="1400" dirty="0">
            <a:solidFill>
              <a:srgbClr val="000000"/>
            </a:solidFill>
          </a:endParaRPr>
        </a:p>
      </dgm:t>
    </dgm:pt>
    <dgm:pt modelId="{92B21618-43B3-004B-BA88-DAC5962C5583}" type="sibTrans" cxnId="{24143484-E167-7F44-9F5A-0AD7CE55B982}">
      <dgm:prSet/>
      <dgm:spPr/>
      <dgm:t>
        <a:bodyPr/>
        <a:lstStyle/>
        <a:p>
          <a:endParaRPr lang="en-US" dirty="0"/>
        </a:p>
      </dgm:t>
    </dgm:pt>
    <dgm:pt modelId="{289958AE-9077-714B-98FB-43D3A81B9B45}" type="parTrans" cxnId="{24143484-E167-7F44-9F5A-0AD7CE55B982}">
      <dgm:prSet/>
      <dgm:spPr/>
      <dgm:t>
        <a:bodyPr/>
        <a:lstStyle/>
        <a:p>
          <a:endParaRPr lang="en-US"/>
        </a:p>
      </dgm:t>
    </dgm:pt>
    <dgm:pt modelId="{8EE49AFE-0815-449F-A9E2-9CB5992F1182}">
      <dgm:prSet phldrT="[Text]" custT="1"/>
      <dgm:spPr/>
      <dgm:t>
        <a:bodyPr/>
        <a:lstStyle/>
        <a:p>
          <a:r>
            <a:rPr lang="en-US" sz="1400" dirty="0" smtClean="0">
              <a:solidFill>
                <a:srgbClr val="000000"/>
              </a:solidFill>
            </a:rPr>
            <a:t>Responsiveness</a:t>
          </a:r>
          <a:endParaRPr lang="en-US" sz="1400" dirty="0">
            <a:solidFill>
              <a:srgbClr val="000000"/>
            </a:solidFill>
          </a:endParaRPr>
        </a:p>
      </dgm:t>
    </dgm:pt>
    <dgm:pt modelId="{3129C18C-B414-4E64-A4B6-621A2AA241B7}" type="parTrans" cxnId="{2CBE9548-ABBE-4BA2-99E8-7BC2CF9361D4}">
      <dgm:prSet/>
      <dgm:spPr/>
      <dgm:t>
        <a:bodyPr/>
        <a:lstStyle/>
        <a:p>
          <a:endParaRPr lang="en-US"/>
        </a:p>
      </dgm:t>
    </dgm:pt>
    <dgm:pt modelId="{A2DBE2F9-552A-4DA2-ACF3-A8CA5655E953}" type="sibTrans" cxnId="{2CBE9548-ABBE-4BA2-99E8-7BC2CF9361D4}">
      <dgm:prSet/>
      <dgm:spPr/>
      <dgm:t>
        <a:bodyPr/>
        <a:lstStyle/>
        <a:p>
          <a:endParaRPr lang="en-US"/>
        </a:p>
      </dgm:t>
    </dgm:pt>
    <dgm:pt modelId="{6DFC5239-B806-4DD1-B285-2DDDA980B00F}">
      <dgm:prSet phldrT="[Text]" custT="1"/>
      <dgm:spPr/>
      <dgm:t>
        <a:bodyPr/>
        <a:lstStyle/>
        <a:p>
          <a:r>
            <a:rPr lang="en-US" sz="1400" dirty="0" smtClean="0">
              <a:solidFill>
                <a:srgbClr val="000000"/>
              </a:solidFill>
            </a:rPr>
            <a:t>Reliability</a:t>
          </a:r>
          <a:endParaRPr lang="en-US" sz="1400" dirty="0">
            <a:solidFill>
              <a:srgbClr val="000000"/>
            </a:solidFill>
          </a:endParaRPr>
        </a:p>
      </dgm:t>
    </dgm:pt>
    <dgm:pt modelId="{73E191C1-81E6-4BAF-A636-D70A79D372A1}" type="parTrans" cxnId="{A4E5ACBE-0846-4677-8586-5F162E530A28}">
      <dgm:prSet/>
      <dgm:spPr/>
      <dgm:t>
        <a:bodyPr/>
        <a:lstStyle/>
        <a:p>
          <a:endParaRPr lang="en-US"/>
        </a:p>
      </dgm:t>
    </dgm:pt>
    <dgm:pt modelId="{795E2F3E-155E-45B3-85D8-417AEFD12690}" type="sibTrans" cxnId="{A4E5ACBE-0846-4677-8586-5F162E530A28}">
      <dgm:prSet/>
      <dgm:spPr/>
      <dgm:t>
        <a:bodyPr/>
        <a:lstStyle/>
        <a:p>
          <a:endParaRPr lang="en-US"/>
        </a:p>
      </dgm:t>
    </dgm:pt>
    <dgm:pt modelId="{84C17AA8-7263-4854-8005-74BD7EC44AEE}">
      <dgm:prSet phldrT="[Text]" custT="1"/>
      <dgm:spPr/>
      <dgm:t>
        <a:bodyPr/>
        <a:lstStyle/>
        <a:p>
          <a:r>
            <a:rPr lang="en-US" sz="1400" dirty="0" smtClean="0">
              <a:solidFill>
                <a:srgbClr val="000000"/>
              </a:solidFill>
            </a:rPr>
            <a:t>Responsible</a:t>
          </a:r>
          <a:endParaRPr lang="en-US" sz="1400" dirty="0">
            <a:solidFill>
              <a:srgbClr val="000000"/>
            </a:solidFill>
          </a:endParaRPr>
        </a:p>
      </dgm:t>
    </dgm:pt>
    <dgm:pt modelId="{F68135F9-A588-4272-80FF-150DAA27FA56}" type="parTrans" cxnId="{F4F8039F-D78C-47C9-A139-CBBCA44F5E62}">
      <dgm:prSet/>
      <dgm:spPr/>
      <dgm:t>
        <a:bodyPr/>
        <a:lstStyle/>
        <a:p>
          <a:endParaRPr lang="en-US"/>
        </a:p>
      </dgm:t>
    </dgm:pt>
    <dgm:pt modelId="{FD2E1A58-5443-4D8C-B1F2-245BE61D1876}" type="sibTrans" cxnId="{F4F8039F-D78C-47C9-A139-CBBCA44F5E62}">
      <dgm:prSet/>
      <dgm:spPr/>
      <dgm:t>
        <a:bodyPr/>
        <a:lstStyle/>
        <a:p>
          <a:endParaRPr lang="en-US"/>
        </a:p>
      </dgm:t>
    </dgm:pt>
    <dgm:pt modelId="{146DB32A-8E11-4F4E-ACC2-9C970662015B}" type="pres">
      <dgm:prSet presAssocID="{24E49B21-5D6F-B14F-9B08-CAC1557A14AD}" presName="cycle" presStyleCnt="0">
        <dgm:presLayoutVars>
          <dgm:dir/>
          <dgm:resizeHandles val="exact"/>
        </dgm:presLayoutVars>
      </dgm:prSet>
      <dgm:spPr/>
      <dgm:t>
        <a:bodyPr/>
        <a:lstStyle/>
        <a:p>
          <a:endParaRPr lang="en-US"/>
        </a:p>
      </dgm:t>
    </dgm:pt>
    <dgm:pt modelId="{E94A6815-34D1-7840-BCEE-290A52E747AF}" type="pres">
      <dgm:prSet presAssocID="{9B460160-D770-CD42-8DD6-A617479D8FC4}" presName="node" presStyleLbl="node1" presStyleIdx="0" presStyleCnt="7">
        <dgm:presLayoutVars>
          <dgm:bulletEnabled val="1"/>
        </dgm:presLayoutVars>
      </dgm:prSet>
      <dgm:spPr/>
      <dgm:t>
        <a:bodyPr/>
        <a:lstStyle/>
        <a:p>
          <a:endParaRPr lang="en-US"/>
        </a:p>
      </dgm:t>
    </dgm:pt>
    <dgm:pt modelId="{72A7F3DA-C905-584C-B2B2-F1E6930718D2}" type="pres">
      <dgm:prSet presAssocID="{9B460160-D770-CD42-8DD6-A617479D8FC4}" presName="spNode" presStyleCnt="0"/>
      <dgm:spPr/>
    </dgm:pt>
    <dgm:pt modelId="{B8C816CE-099F-3042-B853-4992E42B5A3F}" type="pres">
      <dgm:prSet presAssocID="{58461002-A6CC-6841-85EB-9B192C9B1CCF}" presName="sibTrans" presStyleLbl="sibTrans1D1" presStyleIdx="0" presStyleCnt="7"/>
      <dgm:spPr/>
      <dgm:t>
        <a:bodyPr/>
        <a:lstStyle/>
        <a:p>
          <a:endParaRPr lang="en-US"/>
        </a:p>
      </dgm:t>
    </dgm:pt>
    <dgm:pt modelId="{FCB188FD-7F52-E244-BAB1-A74A6F1C9B90}" type="pres">
      <dgm:prSet presAssocID="{AB06E1F3-B227-5649-8E5D-1AC22D9A5DA3}" presName="node" presStyleLbl="node1" presStyleIdx="1" presStyleCnt="7" custScaleX="155921" custScaleY="133594">
        <dgm:presLayoutVars>
          <dgm:bulletEnabled val="1"/>
        </dgm:presLayoutVars>
      </dgm:prSet>
      <dgm:spPr/>
      <dgm:t>
        <a:bodyPr/>
        <a:lstStyle/>
        <a:p>
          <a:endParaRPr lang="en-US"/>
        </a:p>
      </dgm:t>
    </dgm:pt>
    <dgm:pt modelId="{7C4B984C-575C-E94B-A00C-37131C935291}" type="pres">
      <dgm:prSet presAssocID="{AB06E1F3-B227-5649-8E5D-1AC22D9A5DA3}" presName="spNode" presStyleCnt="0"/>
      <dgm:spPr/>
    </dgm:pt>
    <dgm:pt modelId="{B4EFBF4D-BA3E-4E4B-881D-AAC533C60E26}" type="pres">
      <dgm:prSet presAssocID="{D170D2D2-D45B-E547-9217-D096C9C4B3C1}" presName="sibTrans" presStyleLbl="sibTrans1D1" presStyleIdx="1" presStyleCnt="7"/>
      <dgm:spPr/>
      <dgm:t>
        <a:bodyPr/>
        <a:lstStyle/>
        <a:p>
          <a:endParaRPr lang="en-US"/>
        </a:p>
      </dgm:t>
    </dgm:pt>
    <dgm:pt modelId="{F2B57E94-A71B-4D44-997C-00C9A34DB172}" type="pres">
      <dgm:prSet presAssocID="{01FB5155-737C-B74D-BCED-66D3A5F4B84C}" presName="node" presStyleLbl="node1" presStyleIdx="2" presStyleCnt="7" custScaleX="116073">
        <dgm:presLayoutVars>
          <dgm:bulletEnabled val="1"/>
        </dgm:presLayoutVars>
      </dgm:prSet>
      <dgm:spPr/>
      <dgm:t>
        <a:bodyPr/>
        <a:lstStyle/>
        <a:p>
          <a:endParaRPr lang="en-US"/>
        </a:p>
      </dgm:t>
    </dgm:pt>
    <dgm:pt modelId="{BFD9ACD0-6972-4E4F-A9F8-B6FE2ED28584}" type="pres">
      <dgm:prSet presAssocID="{01FB5155-737C-B74D-BCED-66D3A5F4B84C}" presName="spNode" presStyleCnt="0"/>
      <dgm:spPr/>
    </dgm:pt>
    <dgm:pt modelId="{969F427B-99AA-244A-982E-365306CEB688}" type="pres">
      <dgm:prSet presAssocID="{47A79FD4-313F-F544-B2E0-AC28537905F0}" presName="sibTrans" presStyleLbl="sibTrans1D1" presStyleIdx="2" presStyleCnt="7"/>
      <dgm:spPr/>
      <dgm:t>
        <a:bodyPr/>
        <a:lstStyle/>
        <a:p>
          <a:endParaRPr lang="en-US"/>
        </a:p>
      </dgm:t>
    </dgm:pt>
    <dgm:pt modelId="{1218E286-3856-4488-9DD5-A61D2D1BA4BC}" type="pres">
      <dgm:prSet presAssocID="{F60D7B6F-8EA8-1E4C-BA0B-CB4F85A3F090}" presName="node" presStyleLbl="node1" presStyleIdx="3" presStyleCnt="7">
        <dgm:presLayoutVars>
          <dgm:bulletEnabled val="1"/>
        </dgm:presLayoutVars>
      </dgm:prSet>
      <dgm:spPr/>
      <dgm:t>
        <a:bodyPr/>
        <a:lstStyle/>
        <a:p>
          <a:endParaRPr lang="en-US"/>
        </a:p>
      </dgm:t>
    </dgm:pt>
    <dgm:pt modelId="{7AB503F6-F9CC-4CFE-A211-AB28CC7AEEE7}" type="pres">
      <dgm:prSet presAssocID="{F60D7B6F-8EA8-1E4C-BA0B-CB4F85A3F090}" presName="spNode" presStyleCnt="0"/>
      <dgm:spPr/>
    </dgm:pt>
    <dgm:pt modelId="{AB87C885-281F-4E96-A972-AAFB6CB41995}" type="pres">
      <dgm:prSet presAssocID="{FC53B36F-FFBA-DC42-A059-A44BFFF1F56F}" presName="sibTrans" presStyleLbl="sibTrans1D1" presStyleIdx="3" presStyleCnt="7"/>
      <dgm:spPr/>
      <dgm:t>
        <a:bodyPr/>
        <a:lstStyle/>
        <a:p>
          <a:endParaRPr lang="en-US"/>
        </a:p>
      </dgm:t>
    </dgm:pt>
    <dgm:pt modelId="{F5007D15-B4E9-D547-8323-C1D06542C3ED}" type="pres">
      <dgm:prSet presAssocID="{A90C9343-9212-064F-AE51-79E58CA6B530}" presName="node" presStyleLbl="node1" presStyleIdx="4" presStyleCnt="7">
        <dgm:presLayoutVars>
          <dgm:bulletEnabled val="1"/>
        </dgm:presLayoutVars>
      </dgm:prSet>
      <dgm:spPr/>
      <dgm:t>
        <a:bodyPr/>
        <a:lstStyle/>
        <a:p>
          <a:endParaRPr lang="en-US"/>
        </a:p>
      </dgm:t>
    </dgm:pt>
    <dgm:pt modelId="{044BE9F4-E0F4-AC43-B361-D4F35756A53A}" type="pres">
      <dgm:prSet presAssocID="{A90C9343-9212-064F-AE51-79E58CA6B530}" presName="spNode" presStyleCnt="0"/>
      <dgm:spPr/>
    </dgm:pt>
    <dgm:pt modelId="{B4E6A302-4621-D64E-B2EC-41A3685B5307}" type="pres">
      <dgm:prSet presAssocID="{53354058-DFBC-A549-B3F4-83FA33BDED53}" presName="sibTrans" presStyleLbl="sibTrans1D1" presStyleIdx="4" presStyleCnt="7"/>
      <dgm:spPr/>
      <dgm:t>
        <a:bodyPr/>
        <a:lstStyle/>
        <a:p>
          <a:endParaRPr lang="en-US"/>
        </a:p>
      </dgm:t>
    </dgm:pt>
    <dgm:pt modelId="{73069E28-2AD4-8D46-9EC9-16E5170BBA5D}" type="pres">
      <dgm:prSet presAssocID="{AB10D171-B27E-504C-A385-D1AE399DE21C}" presName="node" presStyleLbl="node1" presStyleIdx="5" presStyleCnt="7" custScaleX="152724" custScaleY="181446">
        <dgm:presLayoutVars>
          <dgm:bulletEnabled val="1"/>
        </dgm:presLayoutVars>
      </dgm:prSet>
      <dgm:spPr/>
      <dgm:t>
        <a:bodyPr/>
        <a:lstStyle/>
        <a:p>
          <a:endParaRPr lang="en-US"/>
        </a:p>
      </dgm:t>
    </dgm:pt>
    <dgm:pt modelId="{B9603B86-ECA0-704F-B65E-580AA2DB9CFE}" type="pres">
      <dgm:prSet presAssocID="{AB10D171-B27E-504C-A385-D1AE399DE21C}" presName="spNode" presStyleCnt="0"/>
      <dgm:spPr/>
    </dgm:pt>
    <dgm:pt modelId="{03094EFA-08A0-8944-91D2-BEC469AE293E}" type="pres">
      <dgm:prSet presAssocID="{FE3CE330-1E6C-534B-AA5F-5E892C64BDEA}" presName="sibTrans" presStyleLbl="sibTrans1D1" presStyleIdx="5" presStyleCnt="7"/>
      <dgm:spPr/>
      <dgm:t>
        <a:bodyPr/>
        <a:lstStyle/>
        <a:p>
          <a:endParaRPr lang="en-US"/>
        </a:p>
      </dgm:t>
    </dgm:pt>
    <dgm:pt modelId="{A6B3183D-8DE4-6C45-A2BA-7801858096EC}" type="pres">
      <dgm:prSet presAssocID="{088C8401-99D0-0047-8C57-4174EB91D810}" presName="node" presStyleLbl="node1" presStyleIdx="6" presStyleCnt="7" custScaleX="160826" custScaleY="153996">
        <dgm:presLayoutVars>
          <dgm:bulletEnabled val="1"/>
        </dgm:presLayoutVars>
      </dgm:prSet>
      <dgm:spPr/>
      <dgm:t>
        <a:bodyPr/>
        <a:lstStyle/>
        <a:p>
          <a:endParaRPr lang="en-US"/>
        </a:p>
      </dgm:t>
    </dgm:pt>
    <dgm:pt modelId="{0F05AA79-A19D-F14C-AE27-B5541DC3BF48}" type="pres">
      <dgm:prSet presAssocID="{088C8401-99D0-0047-8C57-4174EB91D810}" presName="spNode" presStyleCnt="0"/>
      <dgm:spPr/>
    </dgm:pt>
    <dgm:pt modelId="{161D10BA-BE01-854F-BA27-042989AF7D90}" type="pres">
      <dgm:prSet presAssocID="{92B21618-43B3-004B-BA88-DAC5962C5583}" presName="sibTrans" presStyleLbl="sibTrans1D1" presStyleIdx="6" presStyleCnt="7"/>
      <dgm:spPr/>
      <dgm:t>
        <a:bodyPr/>
        <a:lstStyle/>
        <a:p>
          <a:endParaRPr lang="en-US"/>
        </a:p>
      </dgm:t>
    </dgm:pt>
  </dgm:ptLst>
  <dgm:cxnLst>
    <dgm:cxn modelId="{FB73CCB5-7B71-B14B-8EFA-DB4AA60268DC}" srcId="{24E49B21-5D6F-B14F-9B08-CAC1557A14AD}" destId="{AB10D171-B27E-504C-A385-D1AE399DE21C}" srcOrd="5" destOrd="0" parTransId="{0C2434E1-C4CF-DD4A-9774-57F298263177}" sibTransId="{FE3CE330-1E6C-534B-AA5F-5E892C64BDEA}"/>
    <dgm:cxn modelId="{BA6BB161-983C-1C42-8237-0A7E1A739D74}" type="presOf" srcId="{D170D2D2-D45B-E547-9217-D096C9C4B3C1}" destId="{B4EFBF4D-BA3E-4E4B-881D-AAC533C60E26}" srcOrd="0" destOrd="0" presId="urn:microsoft.com/office/officeart/2005/8/layout/cycle5"/>
    <dgm:cxn modelId="{F1BCD510-9653-D34E-A60F-909E0D13E116}" type="presOf" srcId="{47A79FD4-313F-F544-B2E0-AC28537905F0}" destId="{969F427B-99AA-244A-982E-365306CEB688}" srcOrd="0" destOrd="0" presId="urn:microsoft.com/office/officeart/2005/8/layout/cycle5"/>
    <dgm:cxn modelId="{152E04FC-04C8-FA49-B87B-9C8D55E48DCD}" srcId="{24E49B21-5D6F-B14F-9B08-CAC1557A14AD}" destId="{A90C9343-9212-064F-AE51-79E58CA6B530}" srcOrd="4" destOrd="0" parTransId="{7B406278-020D-B940-B73D-F35D39975773}" sibTransId="{53354058-DFBC-A549-B3F4-83FA33BDED53}"/>
    <dgm:cxn modelId="{9BCCD3D8-FD14-2047-A994-4F91D10C64DE}" type="presOf" srcId="{8EE49AFE-0815-449F-A9E2-9CB5992F1182}" destId="{A6B3183D-8DE4-6C45-A2BA-7801858096EC}" srcOrd="0" destOrd="1" presId="urn:microsoft.com/office/officeart/2005/8/layout/cycle5"/>
    <dgm:cxn modelId="{035E7464-9068-C642-93FF-E3394A555598}" type="presOf" srcId="{58461002-A6CC-6841-85EB-9B192C9B1CCF}" destId="{B8C816CE-099F-3042-B853-4992E42B5A3F}" srcOrd="0" destOrd="0" presId="urn:microsoft.com/office/officeart/2005/8/layout/cycle5"/>
    <dgm:cxn modelId="{B8890AD0-E7E2-6343-B732-7C85A7D2B007}" type="presOf" srcId="{6DFC5239-B806-4DD1-B285-2DDDA980B00F}" destId="{A6B3183D-8DE4-6C45-A2BA-7801858096EC}" srcOrd="0" destOrd="2" presId="urn:microsoft.com/office/officeart/2005/8/layout/cycle5"/>
    <dgm:cxn modelId="{B0C8D8DB-AD05-9D47-B447-73470F04D1AB}" type="presOf" srcId="{A90C9343-9212-064F-AE51-79E58CA6B530}" destId="{F5007D15-B4E9-D547-8323-C1D06542C3ED}" srcOrd="0" destOrd="0" presId="urn:microsoft.com/office/officeart/2005/8/layout/cycle5"/>
    <dgm:cxn modelId="{F78ACD1C-1B3B-8240-9694-CC1EF255A29B}" type="presOf" srcId="{088C8401-99D0-0047-8C57-4174EB91D810}" destId="{A6B3183D-8DE4-6C45-A2BA-7801858096EC}" srcOrd="0" destOrd="0" presId="urn:microsoft.com/office/officeart/2005/8/layout/cycle5"/>
    <dgm:cxn modelId="{2CBE9548-ABBE-4BA2-99E8-7BC2CF9361D4}" srcId="{088C8401-99D0-0047-8C57-4174EB91D810}" destId="{8EE49AFE-0815-449F-A9E2-9CB5992F1182}" srcOrd="0" destOrd="0" parTransId="{3129C18C-B414-4E64-A4B6-621A2AA241B7}" sibTransId="{A2DBE2F9-552A-4DA2-ACF3-A8CA5655E953}"/>
    <dgm:cxn modelId="{5A2E9FFB-96FF-2944-97EB-B609E52394BD}" type="presOf" srcId="{53354058-DFBC-A549-B3F4-83FA33BDED53}" destId="{B4E6A302-4621-D64E-B2EC-41A3685B5307}" srcOrd="0" destOrd="0" presId="urn:microsoft.com/office/officeart/2005/8/layout/cycle5"/>
    <dgm:cxn modelId="{1C35C5CD-419B-5242-BB3A-82187BEDB22A}" type="presOf" srcId="{9B460160-D770-CD42-8DD6-A617479D8FC4}" destId="{E94A6815-34D1-7840-BCEE-290A52E747AF}" srcOrd="0" destOrd="0" presId="urn:microsoft.com/office/officeart/2005/8/layout/cycle5"/>
    <dgm:cxn modelId="{B16BB761-640F-AE40-9E83-1B17B8C1FAEA}" type="presOf" srcId="{F60D7B6F-8EA8-1E4C-BA0B-CB4F85A3F090}" destId="{1218E286-3856-4488-9DD5-A61D2D1BA4BC}" srcOrd="0" destOrd="0" presId="urn:microsoft.com/office/officeart/2005/8/layout/cycle5"/>
    <dgm:cxn modelId="{8A2F500C-050E-0142-B79C-03389E29EE2F}" srcId="{24E49B21-5D6F-B14F-9B08-CAC1557A14AD}" destId="{F60D7B6F-8EA8-1E4C-BA0B-CB4F85A3F090}" srcOrd="3" destOrd="0" parTransId="{86DB51CC-3A53-484F-BC00-1A58B234BD70}" sibTransId="{FC53B36F-FFBA-DC42-A059-A44BFFF1F56F}"/>
    <dgm:cxn modelId="{FCF41023-1FBE-8448-BC02-8E80A58A240C}" srcId="{24E49B21-5D6F-B14F-9B08-CAC1557A14AD}" destId="{9B460160-D770-CD42-8DD6-A617479D8FC4}" srcOrd="0" destOrd="0" parTransId="{E499D724-4C09-0740-930B-C17EC56A497D}" sibTransId="{58461002-A6CC-6841-85EB-9B192C9B1CCF}"/>
    <dgm:cxn modelId="{46D5C6EE-C387-BD43-8213-C957D50709A9}" type="presOf" srcId="{92B21618-43B3-004B-BA88-DAC5962C5583}" destId="{161D10BA-BE01-854F-BA27-042989AF7D90}" srcOrd="0" destOrd="0" presId="urn:microsoft.com/office/officeart/2005/8/layout/cycle5"/>
    <dgm:cxn modelId="{C18CEAE1-1BCC-FD43-839B-024FCCD27E62}" type="presOf" srcId="{24E49B21-5D6F-B14F-9B08-CAC1557A14AD}" destId="{146DB32A-8E11-4F4E-ACC2-9C970662015B}" srcOrd="0" destOrd="0" presId="urn:microsoft.com/office/officeart/2005/8/layout/cycle5"/>
    <dgm:cxn modelId="{A4E5ACBE-0846-4677-8586-5F162E530A28}" srcId="{088C8401-99D0-0047-8C57-4174EB91D810}" destId="{6DFC5239-B806-4DD1-B285-2DDDA980B00F}" srcOrd="1" destOrd="0" parTransId="{73E191C1-81E6-4BAF-A636-D70A79D372A1}" sibTransId="{795E2F3E-155E-45B3-85D8-417AEFD12690}"/>
    <dgm:cxn modelId="{B50204E6-1C23-1443-86F3-B582F0512D8E}" type="presOf" srcId="{AB06E1F3-B227-5649-8E5D-1AC22D9A5DA3}" destId="{FCB188FD-7F52-E244-BAB1-A74A6F1C9B90}" srcOrd="0" destOrd="0" presId="urn:microsoft.com/office/officeart/2005/8/layout/cycle5"/>
    <dgm:cxn modelId="{24143484-E167-7F44-9F5A-0AD7CE55B982}" srcId="{24E49B21-5D6F-B14F-9B08-CAC1557A14AD}" destId="{088C8401-99D0-0047-8C57-4174EB91D810}" srcOrd="6" destOrd="0" parTransId="{289958AE-9077-714B-98FB-43D3A81B9B45}" sibTransId="{92B21618-43B3-004B-BA88-DAC5962C5583}"/>
    <dgm:cxn modelId="{71166DF4-D3B3-EC44-9D2E-4288571E5E84}" type="presOf" srcId="{84C17AA8-7263-4854-8005-74BD7EC44AEE}" destId="{A6B3183D-8DE4-6C45-A2BA-7801858096EC}" srcOrd="0" destOrd="3" presId="urn:microsoft.com/office/officeart/2005/8/layout/cycle5"/>
    <dgm:cxn modelId="{6283AA51-AEEA-E24F-90AB-3846B7AAB469}" type="presOf" srcId="{01FB5155-737C-B74D-BCED-66D3A5F4B84C}" destId="{F2B57E94-A71B-4D44-997C-00C9A34DB172}" srcOrd="0" destOrd="0" presId="urn:microsoft.com/office/officeart/2005/8/layout/cycle5"/>
    <dgm:cxn modelId="{67AC0F58-C450-064A-81F3-5776B40D5310}" type="presOf" srcId="{F29348B1-A9FA-4744-A1FA-799D95B4675D}" destId="{73069E28-2AD4-8D46-9EC9-16E5170BBA5D}" srcOrd="0" destOrd="1" presId="urn:microsoft.com/office/officeart/2005/8/layout/cycle5"/>
    <dgm:cxn modelId="{530B20DF-1626-7249-AD3E-2F6A4A9ADAF1}" srcId="{24E49B21-5D6F-B14F-9B08-CAC1557A14AD}" destId="{AB06E1F3-B227-5649-8E5D-1AC22D9A5DA3}" srcOrd="1" destOrd="0" parTransId="{8CDCC9BF-BCBA-6745-AAAD-65351A182822}" sibTransId="{D170D2D2-D45B-E547-9217-D096C9C4B3C1}"/>
    <dgm:cxn modelId="{A9011354-931E-7C46-AC54-688B10EB55E7}" type="presOf" srcId="{FE3CE330-1E6C-534B-AA5F-5E892C64BDEA}" destId="{03094EFA-08A0-8944-91D2-BEC469AE293E}" srcOrd="0" destOrd="0" presId="urn:microsoft.com/office/officeart/2005/8/layout/cycle5"/>
    <dgm:cxn modelId="{F4F8039F-D78C-47C9-A139-CBBCA44F5E62}" srcId="{088C8401-99D0-0047-8C57-4174EB91D810}" destId="{84C17AA8-7263-4854-8005-74BD7EC44AEE}" srcOrd="2" destOrd="0" parTransId="{F68135F9-A588-4272-80FF-150DAA27FA56}" sibTransId="{FD2E1A58-5443-4D8C-B1F2-245BE61D1876}"/>
    <dgm:cxn modelId="{C17A7364-1D2E-9C42-AFF2-315F9B5AEE7F}" type="presOf" srcId="{AB10D171-B27E-504C-A385-D1AE399DE21C}" destId="{73069E28-2AD4-8D46-9EC9-16E5170BBA5D}" srcOrd="0" destOrd="0" presId="urn:microsoft.com/office/officeart/2005/8/layout/cycle5"/>
    <dgm:cxn modelId="{B773CA9B-3E51-5B43-A646-33BF9C6D1CD1}" srcId="{AB10D171-B27E-504C-A385-D1AE399DE21C}" destId="{F29348B1-A9FA-4744-A1FA-799D95B4675D}" srcOrd="0" destOrd="0" parTransId="{2BC989A8-2182-3E47-85C8-1890DCEFADDF}" sibTransId="{9512C4ED-5705-D84A-84A1-E97D1CF19D86}"/>
    <dgm:cxn modelId="{AA75665F-E411-6A44-874D-F2BEE51CB1AB}" srcId="{24E49B21-5D6F-B14F-9B08-CAC1557A14AD}" destId="{01FB5155-737C-B74D-BCED-66D3A5F4B84C}" srcOrd="2" destOrd="0" parTransId="{25CD36F7-3F42-714B-8AC2-A756F19FCBE6}" sibTransId="{47A79FD4-313F-F544-B2E0-AC28537905F0}"/>
    <dgm:cxn modelId="{E851039A-2898-8F4A-9A78-CCC75443BCD6}" type="presOf" srcId="{FC53B36F-FFBA-DC42-A059-A44BFFF1F56F}" destId="{AB87C885-281F-4E96-A972-AAFB6CB41995}" srcOrd="0" destOrd="0" presId="urn:microsoft.com/office/officeart/2005/8/layout/cycle5"/>
    <dgm:cxn modelId="{52173ECD-9CB5-3E43-BEB9-DCEECEDBC506}" type="presParOf" srcId="{146DB32A-8E11-4F4E-ACC2-9C970662015B}" destId="{E94A6815-34D1-7840-BCEE-290A52E747AF}" srcOrd="0" destOrd="0" presId="urn:microsoft.com/office/officeart/2005/8/layout/cycle5"/>
    <dgm:cxn modelId="{7A88CF51-63F5-2944-8286-151EA87E70BA}" type="presParOf" srcId="{146DB32A-8E11-4F4E-ACC2-9C970662015B}" destId="{72A7F3DA-C905-584C-B2B2-F1E6930718D2}" srcOrd="1" destOrd="0" presId="urn:microsoft.com/office/officeart/2005/8/layout/cycle5"/>
    <dgm:cxn modelId="{897E518C-F8C2-D148-9743-DB4503D9A863}" type="presParOf" srcId="{146DB32A-8E11-4F4E-ACC2-9C970662015B}" destId="{B8C816CE-099F-3042-B853-4992E42B5A3F}" srcOrd="2" destOrd="0" presId="urn:microsoft.com/office/officeart/2005/8/layout/cycle5"/>
    <dgm:cxn modelId="{0FE1D266-DD26-6C43-8372-0CC93E228525}" type="presParOf" srcId="{146DB32A-8E11-4F4E-ACC2-9C970662015B}" destId="{FCB188FD-7F52-E244-BAB1-A74A6F1C9B90}" srcOrd="3" destOrd="0" presId="urn:microsoft.com/office/officeart/2005/8/layout/cycle5"/>
    <dgm:cxn modelId="{48C34564-E825-EF41-955F-9AE8A5B45C34}" type="presParOf" srcId="{146DB32A-8E11-4F4E-ACC2-9C970662015B}" destId="{7C4B984C-575C-E94B-A00C-37131C935291}" srcOrd="4" destOrd="0" presId="urn:microsoft.com/office/officeart/2005/8/layout/cycle5"/>
    <dgm:cxn modelId="{C93C0B2D-E378-C249-93D2-A1F2CEEAEB4B}" type="presParOf" srcId="{146DB32A-8E11-4F4E-ACC2-9C970662015B}" destId="{B4EFBF4D-BA3E-4E4B-881D-AAC533C60E26}" srcOrd="5" destOrd="0" presId="urn:microsoft.com/office/officeart/2005/8/layout/cycle5"/>
    <dgm:cxn modelId="{71B9487F-4318-4647-BC87-2645C2C4C02C}" type="presParOf" srcId="{146DB32A-8E11-4F4E-ACC2-9C970662015B}" destId="{F2B57E94-A71B-4D44-997C-00C9A34DB172}" srcOrd="6" destOrd="0" presId="urn:microsoft.com/office/officeart/2005/8/layout/cycle5"/>
    <dgm:cxn modelId="{DA070996-5665-D94F-80C6-51DEB6D7FF8E}" type="presParOf" srcId="{146DB32A-8E11-4F4E-ACC2-9C970662015B}" destId="{BFD9ACD0-6972-4E4F-A9F8-B6FE2ED28584}" srcOrd="7" destOrd="0" presId="urn:microsoft.com/office/officeart/2005/8/layout/cycle5"/>
    <dgm:cxn modelId="{6AB4E657-6FA4-BF43-9FF6-CF96D4444899}" type="presParOf" srcId="{146DB32A-8E11-4F4E-ACC2-9C970662015B}" destId="{969F427B-99AA-244A-982E-365306CEB688}" srcOrd="8" destOrd="0" presId="urn:microsoft.com/office/officeart/2005/8/layout/cycle5"/>
    <dgm:cxn modelId="{9A2BED4E-95BF-6C4E-ABA2-D93EE778D265}" type="presParOf" srcId="{146DB32A-8E11-4F4E-ACC2-9C970662015B}" destId="{1218E286-3856-4488-9DD5-A61D2D1BA4BC}" srcOrd="9" destOrd="0" presId="urn:microsoft.com/office/officeart/2005/8/layout/cycle5"/>
    <dgm:cxn modelId="{A8834A1D-C59A-A54A-89B4-885A463EE5C6}" type="presParOf" srcId="{146DB32A-8E11-4F4E-ACC2-9C970662015B}" destId="{7AB503F6-F9CC-4CFE-A211-AB28CC7AEEE7}" srcOrd="10" destOrd="0" presId="urn:microsoft.com/office/officeart/2005/8/layout/cycle5"/>
    <dgm:cxn modelId="{3CE260B5-A7AE-6D46-A954-6F60729360CE}" type="presParOf" srcId="{146DB32A-8E11-4F4E-ACC2-9C970662015B}" destId="{AB87C885-281F-4E96-A972-AAFB6CB41995}" srcOrd="11" destOrd="0" presId="urn:microsoft.com/office/officeart/2005/8/layout/cycle5"/>
    <dgm:cxn modelId="{69ED26F1-EC3B-7243-ABA1-1B30B3271947}" type="presParOf" srcId="{146DB32A-8E11-4F4E-ACC2-9C970662015B}" destId="{F5007D15-B4E9-D547-8323-C1D06542C3ED}" srcOrd="12" destOrd="0" presId="urn:microsoft.com/office/officeart/2005/8/layout/cycle5"/>
    <dgm:cxn modelId="{1DCAF798-E152-B442-B5DF-C55DDBA106FE}" type="presParOf" srcId="{146DB32A-8E11-4F4E-ACC2-9C970662015B}" destId="{044BE9F4-E0F4-AC43-B361-D4F35756A53A}" srcOrd="13" destOrd="0" presId="urn:microsoft.com/office/officeart/2005/8/layout/cycle5"/>
    <dgm:cxn modelId="{FEEF88D4-311A-B246-A4EE-0C6C7E7F02FA}" type="presParOf" srcId="{146DB32A-8E11-4F4E-ACC2-9C970662015B}" destId="{B4E6A302-4621-D64E-B2EC-41A3685B5307}" srcOrd="14" destOrd="0" presId="urn:microsoft.com/office/officeart/2005/8/layout/cycle5"/>
    <dgm:cxn modelId="{34D4C417-3322-4640-B2A1-BA86FDF599B7}" type="presParOf" srcId="{146DB32A-8E11-4F4E-ACC2-9C970662015B}" destId="{73069E28-2AD4-8D46-9EC9-16E5170BBA5D}" srcOrd="15" destOrd="0" presId="urn:microsoft.com/office/officeart/2005/8/layout/cycle5"/>
    <dgm:cxn modelId="{A5C9829F-DDBA-5F45-83F5-2E7F25CAB714}" type="presParOf" srcId="{146DB32A-8E11-4F4E-ACC2-9C970662015B}" destId="{B9603B86-ECA0-704F-B65E-580AA2DB9CFE}" srcOrd="16" destOrd="0" presId="urn:microsoft.com/office/officeart/2005/8/layout/cycle5"/>
    <dgm:cxn modelId="{CD91E019-94DD-4A42-B481-601FAA4E92BC}" type="presParOf" srcId="{146DB32A-8E11-4F4E-ACC2-9C970662015B}" destId="{03094EFA-08A0-8944-91D2-BEC469AE293E}" srcOrd="17" destOrd="0" presId="urn:microsoft.com/office/officeart/2005/8/layout/cycle5"/>
    <dgm:cxn modelId="{C4BFBBA0-A7DF-C442-9FC1-8B2B0A1111E7}" type="presParOf" srcId="{146DB32A-8E11-4F4E-ACC2-9C970662015B}" destId="{A6B3183D-8DE4-6C45-A2BA-7801858096EC}" srcOrd="18" destOrd="0" presId="urn:microsoft.com/office/officeart/2005/8/layout/cycle5"/>
    <dgm:cxn modelId="{6797C9CD-8EA3-9741-BA76-22825B30F65C}" type="presParOf" srcId="{146DB32A-8E11-4F4E-ACC2-9C970662015B}" destId="{0F05AA79-A19D-F14C-AE27-B5541DC3BF48}" srcOrd="19" destOrd="0" presId="urn:microsoft.com/office/officeart/2005/8/layout/cycle5"/>
    <dgm:cxn modelId="{B22B46E7-6458-304A-A4A3-6C23D022002E}" type="presParOf" srcId="{146DB32A-8E11-4F4E-ACC2-9C970662015B}" destId="{161D10BA-BE01-854F-BA27-042989AF7D90}"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930CE9-71E2-4A91-B8DB-05838BD34D30}" type="datetimeFigureOut">
              <a:rPr lang="en-US" smtClean="0"/>
              <a:pPr/>
              <a:t>7/18/2018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D46808-8D15-4E65-A15F-4A0BDEF8CA26}" type="slidenum">
              <a:rPr lang="en-US" smtClean="0"/>
              <a:pPr/>
              <a:t>‹#›</a:t>
            </a:fld>
            <a:endParaRPr lang="en-US"/>
          </a:p>
        </p:txBody>
      </p:sp>
    </p:spTree>
    <p:extLst>
      <p:ext uri="{BB962C8B-B14F-4D97-AF65-F5344CB8AC3E}">
        <p14:creationId xmlns:p14="http://schemas.microsoft.com/office/powerpoint/2010/main" val="1795036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14D44C-BBF5-4048-9CEF-F8E3C1B82857}" type="datetimeFigureOut">
              <a:rPr lang="en-US" smtClean="0"/>
              <a:pPr/>
              <a:t>7/18/2018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9E5498-7533-4A3B-A73A-730C27879A40}" type="slidenum">
              <a:rPr lang="en-US" smtClean="0"/>
              <a:pPr/>
              <a:t>‹#›</a:t>
            </a:fld>
            <a:endParaRPr lang="en-US"/>
          </a:p>
        </p:txBody>
      </p:sp>
    </p:spTree>
    <p:extLst>
      <p:ext uri="{BB962C8B-B14F-4D97-AF65-F5344CB8AC3E}">
        <p14:creationId xmlns:p14="http://schemas.microsoft.com/office/powerpoint/2010/main" val="254875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92B30E8-7664-5C41-94DC-4E2A9B33321F}"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latin typeface="Helvetica" charset="0"/>
              <a:ea typeface="__ _____" charset="0"/>
              <a:cs typeface="__ _____"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Cambria" pitchFamily="18" charset="0"/>
            </a:endParaRPr>
          </a:p>
        </p:txBody>
      </p:sp>
      <p:sp>
        <p:nvSpPr>
          <p:cNvPr id="4" name="Slide Number Placeholder 3"/>
          <p:cNvSpPr>
            <a:spLocks noGrp="1"/>
          </p:cNvSpPr>
          <p:nvPr>
            <p:ph type="sldNum" sz="quarter" idx="10"/>
          </p:nvPr>
        </p:nvSpPr>
        <p:spPr/>
        <p:txBody>
          <a:bodyPr/>
          <a:lstStyle/>
          <a:p>
            <a:fld id="{59242CE4-CE61-4449-A010-E8A5556994E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922802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0600F-4AC2-3848-944B-776023308308}"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752535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DD9E9-F6FF-4369-8795-811C528F5F10}"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090022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F5C09F9-2F4E-5342-9413-7C86BAA3E673}" type="slidenum">
              <a:rPr lang="en-US">
                <a:latin typeface="Arial" charset="0"/>
                <a:ea typeface="ＭＳ Ｐゴシック" charset="-128"/>
                <a:cs typeface="ＭＳ Ｐゴシック" charset="-128"/>
              </a:rPr>
              <a:pPr/>
              <a:t>3</a:t>
            </a:fld>
            <a:endParaRPr lang="en-US">
              <a:latin typeface="Arial" charset="0"/>
              <a:ea typeface="ＭＳ Ｐゴシック" charset="-128"/>
              <a:cs typeface="ＭＳ Ｐゴシック" charset="-128"/>
            </a:endParaRPr>
          </a:p>
        </p:txBody>
      </p:sp>
      <p:sp>
        <p:nvSpPr>
          <p:cNvPr id="583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prstTxWarp prst="textNoShape">
              <a:avLst/>
            </a:prstTxWarp>
          </a:bodyPr>
          <a:lstStyle/>
          <a:p>
            <a:pPr algn="r" defTabSz="912813" eaLnBrk="1" hangingPunct="1"/>
            <a:fld id="{01125033-3AA8-CB49-A42C-AA773B9991BF}" type="slidenum">
              <a:rPr lang="en-US" sz="1200">
                <a:ea typeface="Arial" charset="0"/>
                <a:cs typeface="Arial" charset="0"/>
              </a:rPr>
              <a:pPr algn="r" defTabSz="912813" eaLnBrk="1" hangingPunct="1"/>
              <a:t>3</a:t>
            </a:fld>
            <a:endParaRPr lang="en-US" sz="1200">
              <a:ea typeface="Arial" charset="0"/>
              <a:cs typeface="Arial" charset="0"/>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p:spPr>
        <p:txBody>
          <a:bodyPr lIns="91432" tIns="45716" rIns="91432" bIns="45716"/>
          <a:lstStyle/>
          <a:p>
            <a:r>
              <a:rPr lang="en-US">
                <a:latin typeface="Arial" charset="0"/>
                <a:ea typeface="ＭＳ Ｐゴシック" charset="-128"/>
                <a:cs typeface="ＭＳ Ｐゴシック" charset="-128"/>
              </a:rPr>
              <a:t>Overview of how the federal meal program works.  USDA set rules for participation.  If you do everything properly, we will partially reimburse you for your expenses.  Locally, the State Agency makes sure we’re all doing what we’re suppose to do.  In Hawaii, there are 48 School Food Authorities, as you can see, the DOE is the largest.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Through better procurement, </a:t>
            </a:r>
            <a:r>
              <a:rPr lang="en-US" baseline="0" dirty="0" err="1" smtClean="0"/>
              <a:t>SFAs</a:t>
            </a:r>
            <a:r>
              <a:rPr lang="en-US" baseline="0" dirty="0" smtClean="0"/>
              <a:t> can get better quality meals..</a:t>
            </a:r>
          </a:p>
          <a:p>
            <a:r>
              <a:rPr lang="en-US" baseline="0" dirty="0" smtClean="0"/>
              <a:t>When </a:t>
            </a:r>
            <a:r>
              <a:rPr lang="en-US" baseline="0" dirty="0" err="1" smtClean="0"/>
              <a:t>SFAs</a:t>
            </a:r>
            <a:r>
              <a:rPr lang="en-US" baseline="0" dirty="0" smtClean="0"/>
              <a:t> offer better meals to students, participation increases.</a:t>
            </a:r>
          </a:p>
          <a:p>
            <a:r>
              <a:rPr lang="en-US" baseline="0" dirty="0" smtClean="0"/>
              <a:t>When participation increases, </a:t>
            </a:r>
            <a:r>
              <a:rPr lang="en-US" baseline="0" dirty="0" err="1" smtClean="0"/>
              <a:t>SFAs</a:t>
            </a:r>
            <a:r>
              <a:rPr lang="en-US" baseline="0" dirty="0" smtClean="0"/>
              <a:t> have more revenue (through both students’ payment and meal </a:t>
            </a:r>
            <a:r>
              <a:rPr lang="en-US" baseline="0" dirty="0" err="1" smtClean="0"/>
              <a:t>reimbusement</a:t>
            </a:r>
            <a:r>
              <a:rPr lang="en-US" baseline="0" dirty="0" smtClean="0"/>
              <a:t>), and will have more funds to improve the overall NSLP. With more revenue, </a:t>
            </a:r>
            <a:r>
              <a:rPr lang="en-US" baseline="0" dirty="0" err="1" smtClean="0"/>
              <a:t>SFAs</a:t>
            </a:r>
            <a:r>
              <a:rPr lang="en-US" baseline="0" dirty="0" smtClean="0"/>
              <a:t> can make NSLP more cost effective and self-sufficient and will rely less on the schools’ general funds.</a:t>
            </a:r>
            <a:endParaRPr lang="en-US" dirty="0"/>
          </a:p>
        </p:txBody>
      </p:sp>
      <p:sp>
        <p:nvSpPr>
          <p:cNvPr id="4" name="Slide Number Placeholder 3"/>
          <p:cNvSpPr>
            <a:spLocks noGrp="1"/>
          </p:cNvSpPr>
          <p:nvPr>
            <p:ph type="sldNum" sz="quarter" idx="10"/>
          </p:nvPr>
        </p:nvSpPr>
        <p:spPr/>
        <p:txBody>
          <a:bodyPr/>
          <a:lstStyle/>
          <a:p>
            <a:fld id="{549E5498-7533-4A3B-A73A-730C27879A40}"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0600F-4AC2-3848-944B-776023308308}"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80301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rtl="0">
              <a:spcBef>
                <a:spcPts val="0"/>
              </a:spcBef>
              <a:spcAft>
                <a:spcPts val="0"/>
              </a:spcAft>
              <a:buNone/>
            </a:pPr>
            <a:r>
              <a:rPr lang="en-US" sz="1100" b="0" i="0" u="none" strike="noStrike" cap="none" dirty="0" smtClean="0">
                <a:solidFill>
                  <a:schemeClr val="dk1"/>
                </a:solidFill>
                <a:latin typeface="+mn-lt"/>
                <a:ea typeface="Calibri"/>
                <a:cs typeface="Calibri"/>
                <a:sym typeface="Calibri"/>
              </a:rPr>
              <a:t>Procurement is the purchasing of goods and services.  </a:t>
            </a:r>
            <a:endParaRPr lang="en-US" dirty="0" smtClean="0"/>
          </a:p>
          <a:p>
            <a:pPr marL="0" marR="0" lvl="0" indent="0" algn="l" rtl="0">
              <a:spcBef>
                <a:spcPts val="0"/>
              </a:spcBef>
              <a:spcAft>
                <a:spcPts val="0"/>
              </a:spcAft>
              <a:buNone/>
            </a:pPr>
            <a:endParaRPr lang="en-US" sz="1100" b="0" i="0" u="none" strike="noStrike" cap="none" dirty="0" smtClean="0">
              <a:solidFill>
                <a:schemeClr val="dk1"/>
              </a:solidFill>
              <a:latin typeface="+mn-lt"/>
              <a:ea typeface="Calibri"/>
              <a:cs typeface="Calibri"/>
              <a:sym typeface="Calibri"/>
            </a:endParaRPr>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dirty="0" smtClean="0">
                <a:solidFill>
                  <a:schemeClr val="dk1"/>
                </a:solidFill>
                <a:latin typeface="+mn-lt"/>
                <a:ea typeface="Calibri"/>
                <a:cs typeface="Calibri"/>
                <a:sym typeface="Calibri"/>
              </a:rPr>
              <a:t>The procurement process begins with planning. Which goods or services do you need? How much do you need? When do you need them? This is a great time to gather information from prospective vendors and to conduct research. </a:t>
            </a:r>
            <a:endParaRPr lang="en-US" dirty="0" smtClean="0"/>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dirty="0" smtClean="0">
                <a:solidFill>
                  <a:schemeClr val="dk1"/>
                </a:solidFill>
                <a:latin typeface="+mn-lt"/>
                <a:ea typeface="Calibri"/>
                <a:cs typeface="Calibri"/>
                <a:sym typeface="Calibri"/>
              </a:rPr>
              <a:t>After determining your needs, document them in detail and create specifications. </a:t>
            </a:r>
            <a:endParaRPr lang="en-US" dirty="0" smtClean="0"/>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dirty="0" smtClean="0">
                <a:solidFill>
                  <a:schemeClr val="dk1"/>
                </a:solidFill>
                <a:latin typeface="+mn-lt"/>
                <a:ea typeface="Calibri"/>
                <a:cs typeface="Calibri"/>
                <a:sym typeface="Calibri"/>
              </a:rPr>
              <a:t>Then, provide specifications to responders who might be able to fulfill your needs.</a:t>
            </a:r>
            <a:endParaRPr lang="en-US" dirty="0" smtClean="0"/>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dirty="0" smtClean="0">
                <a:solidFill>
                  <a:schemeClr val="dk1"/>
                </a:solidFill>
                <a:latin typeface="+mn-lt"/>
                <a:ea typeface="Calibri"/>
                <a:cs typeface="Calibri"/>
                <a:sym typeface="Calibri"/>
              </a:rPr>
              <a:t>Document the responses. </a:t>
            </a:r>
            <a:endParaRPr lang="en-US" dirty="0" smtClean="0"/>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dirty="0" smtClean="0">
                <a:solidFill>
                  <a:schemeClr val="dk1"/>
                </a:solidFill>
                <a:latin typeface="+mn-lt"/>
                <a:ea typeface="Calibri"/>
                <a:cs typeface="Calibri"/>
                <a:sym typeface="Calibri"/>
              </a:rPr>
              <a:t>Award/Document a contract to one of the responders to provide the needed goods and services. </a:t>
            </a:r>
            <a:endParaRPr lang="en-US" dirty="0" smtClean="0"/>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dirty="0" smtClean="0">
                <a:solidFill>
                  <a:schemeClr val="dk1"/>
                </a:solidFill>
                <a:latin typeface="+mn-lt"/>
                <a:ea typeface="Calibri"/>
                <a:cs typeface="Calibri"/>
                <a:sym typeface="Calibri"/>
              </a:rPr>
              <a:t>Manage the contract to ensure that everything is provided according to your specifications.</a:t>
            </a:r>
            <a:endParaRPr lang="en-US" dirty="0" smtClean="0"/>
          </a:p>
          <a:p>
            <a:pPr marL="0" marR="0" lvl="0" indent="0" algn="l" rtl="0">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smtClean="0">
                <a:solidFill>
                  <a:schemeClr val="dk1"/>
                </a:solidFill>
                <a:latin typeface="+mn-lt"/>
                <a:ea typeface="Calibri"/>
                <a:cs typeface="Calibri"/>
                <a:sym typeface="Calibri"/>
              </a:rPr>
              <a:t>Remember, An </a:t>
            </a:r>
            <a:r>
              <a:rPr lang="en-US" sz="1200" b="0" i="0" u="none" strike="noStrike" cap="none" dirty="0" err="1" smtClean="0">
                <a:solidFill>
                  <a:schemeClr val="dk1"/>
                </a:solidFill>
                <a:latin typeface="+mn-lt"/>
                <a:ea typeface="Calibri"/>
                <a:cs typeface="Calibri"/>
                <a:sym typeface="Calibri"/>
              </a:rPr>
              <a:t>SFAs</a:t>
            </a:r>
            <a:r>
              <a:rPr lang="en-US" sz="1200" b="0" i="0" u="none" strike="noStrike" cap="none" dirty="0" smtClean="0">
                <a:solidFill>
                  <a:schemeClr val="dk1"/>
                </a:solidFill>
                <a:latin typeface="+mn-lt"/>
                <a:ea typeface="Calibri"/>
                <a:cs typeface="Calibri"/>
                <a:sym typeface="Calibri"/>
              </a:rPr>
              <a:t> that practices these key steps will be in good shape when its time for Local Agency Procurement Reviews. </a:t>
            </a:r>
          </a:p>
          <a:p>
            <a:pPr marL="0" marR="0" lvl="0" indent="0" algn="l" rtl="0">
              <a:spcBef>
                <a:spcPts val="0"/>
              </a:spcBef>
              <a:spcAft>
                <a:spcPts val="0"/>
              </a:spcAft>
              <a:buNone/>
            </a:pPr>
            <a:endParaRPr lang="en-US" sz="1200" b="0" i="0" u="none" strike="noStrike" cap="none" dirty="0" smtClean="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549E5498-7533-4A3B-A73A-730C27879A40}"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mn-lt"/>
                <a:ea typeface="Calibri"/>
                <a:cs typeface="Calibri"/>
                <a:sym typeface="Calibri"/>
              </a:rPr>
              <a:t>These four USDA procurement principles guide the procurement </a:t>
            </a:r>
            <a:r>
              <a:rPr lang="en-US" sz="1200" b="1" i="0" u="none" strike="noStrike" cap="none" dirty="0" smtClean="0">
                <a:solidFill>
                  <a:schemeClr val="dk1"/>
                </a:solidFill>
                <a:latin typeface="+mn-lt"/>
                <a:ea typeface="Calibri"/>
                <a:cs typeface="Calibri"/>
                <a:sym typeface="Calibri"/>
              </a:rPr>
              <a:t>process and ensure that taxpayer money is only used to procure the best products or services at the lowest possible prices.</a:t>
            </a: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sz="1200" b="1"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mn-lt"/>
                <a:ea typeface="Calibri"/>
                <a:cs typeface="Calibri"/>
                <a:sym typeface="Calibri"/>
              </a:rPr>
              <a:t>The </a:t>
            </a:r>
            <a:r>
              <a:rPr lang="en-US" sz="1200" b="1" i="0" u="none" strike="noStrike" cap="none" dirty="0" smtClean="0">
                <a:solidFill>
                  <a:schemeClr val="dk1"/>
                </a:solidFill>
                <a:latin typeface="+mn-lt"/>
                <a:ea typeface="Calibri"/>
                <a:cs typeface="Calibri"/>
                <a:sym typeface="Calibri"/>
              </a:rPr>
              <a:t>Buy American – Hawaii Provision </a:t>
            </a:r>
            <a:r>
              <a:rPr lang="en-US" sz="1200" b="0" i="0" u="none" strike="noStrike" cap="none" dirty="0" smtClean="0">
                <a:solidFill>
                  <a:schemeClr val="dk1"/>
                </a:solidFill>
                <a:latin typeface="+mn-lt"/>
                <a:ea typeface="Calibri"/>
                <a:cs typeface="Calibri"/>
                <a:sym typeface="Calibri"/>
              </a:rPr>
              <a:t>requires schools to purchase domestically grown and processed foods “to the maximum extent practicable.” For processed products, 51% of ingredients must be Hawaii</a:t>
            </a:r>
            <a:r>
              <a:rPr lang="en-US" sz="1200" b="0" i="0" u="none" strike="noStrike" cap="none" baseline="0" dirty="0" smtClean="0">
                <a:solidFill>
                  <a:schemeClr val="dk1"/>
                </a:solidFill>
                <a:latin typeface="+mn-lt"/>
                <a:ea typeface="Calibri"/>
                <a:cs typeface="Calibri"/>
                <a:sym typeface="Calibri"/>
              </a:rPr>
              <a:t> </a:t>
            </a:r>
            <a:r>
              <a:rPr lang="en-US" sz="1200" b="0" i="0" u="none" strike="noStrike" cap="none" dirty="0" smtClean="0">
                <a:solidFill>
                  <a:schemeClr val="dk1"/>
                </a:solidFill>
                <a:latin typeface="+mn-lt"/>
                <a:ea typeface="Calibri"/>
                <a:cs typeface="Calibri"/>
                <a:sym typeface="Calibri"/>
              </a:rPr>
              <a:t>grown and the product must be processed in</a:t>
            </a:r>
            <a:r>
              <a:rPr lang="en-US" sz="1200" b="0" i="0" u="none" strike="noStrike" cap="none" baseline="0" dirty="0" smtClean="0">
                <a:solidFill>
                  <a:schemeClr val="dk1"/>
                </a:solidFill>
                <a:latin typeface="+mn-lt"/>
                <a:ea typeface="Calibri"/>
                <a:cs typeface="Calibri"/>
                <a:sym typeface="Calibri"/>
              </a:rPr>
              <a:t> </a:t>
            </a:r>
            <a:r>
              <a:rPr lang="en-US" sz="1200" b="0" i="0" u="none" strike="noStrike" cap="none" dirty="0" smtClean="0">
                <a:solidFill>
                  <a:schemeClr val="dk1"/>
                </a:solidFill>
                <a:latin typeface="+mn-lt"/>
                <a:ea typeface="Calibri"/>
                <a:cs typeface="Calibri"/>
                <a:sym typeface="Calibri"/>
              </a:rPr>
              <a:t>Hawaii. Reference: </a:t>
            </a:r>
            <a:r>
              <a:rPr lang="en-US" sz="1200" b="0" i="0" u="none" strike="noStrike" cap="none" dirty="0" smtClean="0">
                <a:solidFill>
                  <a:schemeClr val="dk1"/>
                </a:solidFill>
                <a:latin typeface="Arial"/>
                <a:ea typeface="Arial"/>
                <a:cs typeface="Arial"/>
                <a:sym typeface="Arial"/>
              </a:rPr>
              <a:t>§7 CFR 210.21(d), </a:t>
            </a:r>
            <a:r>
              <a:rPr lang="en-US" sz="1200" b="0" i="0" u="none" strike="noStrike" cap="none" dirty="0" smtClean="0">
                <a:solidFill>
                  <a:schemeClr val="dk1"/>
                </a:solidFill>
                <a:latin typeface="+mn-lt"/>
                <a:ea typeface="Calibri"/>
                <a:cs typeface="Calibri"/>
                <a:sym typeface="Calibri"/>
              </a:rPr>
              <a:t>Memo SP 38-2017</a:t>
            </a: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mn-lt"/>
                <a:ea typeface="Calibri"/>
                <a:cs typeface="Calibri"/>
                <a:sym typeface="Calibri"/>
              </a:rPr>
              <a:t>There are two exceptions: </a:t>
            </a:r>
            <a:endParaRPr lang="en-US" dirty="0" smtClean="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smtClean="0">
                <a:solidFill>
                  <a:schemeClr val="dk1"/>
                </a:solidFill>
                <a:latin typeface="+mn-lt"/>
                <a:ea typeface="Calibri"/>
                <a:cs typeface="Calibri"/>
                <a:sym typeface="Calibri"/>
              </a:rPr>
              <a:t>Product is not produced in sufficient quantities in the Hawaii,</a:t>
            </a:r>
            <a:endParaRPr lang="en-US" dirty="0" smtClean="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smtClean="0">
                <a:solidFill>
                  <a:schemeClr val="dk1"/>
                </a:solidFill>
                <a:latin typeface="+mn-lt"/>
                <a:ea typeface="Calibri"/>
                <a:cs typeface="Calibri"/>
                <a:sym typeface="Calibri"/>
              </a:rPr>
              <a:t>Competitive bids reveal that the cost of a</a:t>
            </a:r>
            <a:r>
              <a:rPr lang="en-US" sz="1200" b="0" i="0" u="none" strike="noStrike" cap="none" baseline="0" dirty="0" smtClean="0">
                <a:solidFill>
                  <a:schemeClr val="dk1"/>
                </a:solidFill>
                <a:latin typeface="+mn-lt"/>
                <a:ea typeface="Calibri"/>
                <a:cs typeface="Calibri"/>
                <a:sym typeface="Calibri"/>
              </a:rPr>
              <a:t> Hawaii </a:t>
            </a:r>
            <a:r>
              <a:rPr lang="en-US" sz="1200" b="0" i="0" u="none" strike="noStrike" cap="none" dirty="0" smtClean="0">
                <a:solidFill>
                  <a:schemeClr val="dk1"/>
                </a:solidFill>
                <a:latin typeface="+mn-lt"/>
                <a:ea typeface="Calibri"/>
                <a:cs typeface="Calibri"/>
                <a:sym typeface="Calibri"/>
              </a:rPr>
              <a:t>product is significantly higher than a domestic or foreign product. </a:t>
            </a:r>
            <a:endParaRPr lang="en-US" dirty="0" smtClean="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mn-lt"/>
                <a:ea typeface="Calibri"/>
                <a:cs typeface="Calibri"/>
                <a:sym typeface="Calibri"/>
              </a:rPr>
              <a:t>Exceptions to the purchase of domestic foods must be documented as well as the domestic food alternatives considered.  The documentation must be maintained for review by the State agency during procurement reviews.</a:t>
            </a: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mn-lt"/>
                <a:ea typeface="Calibri"/>
                <a:cs typeface="Calibri"/>
                <a:sym typeface="Calibri"/>
              </a:rPr>
              <a:t>The most important principle of a sound procurement is competition. </a:t>
            </a:r>
            <a:r>
              <a:rPr lang="en-US" sz="1200" b="1" i="0" u="none" strike="noStrike" cap="none" dirty="0" smtClean="0">
                <a:solidFill>
                  <a:schemeClr val="dk1"/>
                </a:solidFill>
                <a:latin typeface="+mn-lt"/>
                <a:ea typeface="Calibri"/>
                <a:cs typeface="Calibri"/>
                <a:sym typeface="Calibri"/>
              </a:rPr>
              <a:t>Competition</a:t>
            </a:r>
            <a:r>
              <a:rPr lang="en-US" sz="1200" b="0" i="0" u="none" strike="noStrike" cap="none" dirty="0" smtClean="0">
                <a:solidFill>
                  <a:schemeClr val="dk1"/>
                </a:solidFill>
                <a:latin typeface="+mn-lt"/>
                <a:ea typeface="Calibri"/>
                <a:cs typeface="Calibri"/>
                <a:sym typeface="Calibri"/>
              </a:rPr>
              <a:t> helps ensure that taxpayer dollars are used efficiently and effectively.</a:t>
            </a:r>
            <a:endParaRPr lang="en-US" dirty="0" smtClean="0"/>
          </a:p>
          <a:p>
            <a:pPr marL="0" marR="0" lvl="0" indent="0" algn="l" rtl="0">
              <a:spcBef>
                <a:spcPts val="0"/>
              </a:spcBef>
              <a:spcAft>
                <a:spcPts val="0"/>
              </a:spcAft>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mn-lt"/>
                <a:ea typeface="Calibri"/>
                <a:cs typeface="Calibri"/>
                <a:sym typeface="Calibri"/>
              </a:rPr>
              <a:t>The regulations use the term “full and open competition,” which essentially means that all potential suppliers be on a level playing field. For more information, see 2 CFR 200.319. </a:t>
            </a:r>
            <a:endParaRPr lang="en-US" dirty="0" smtClean="0"/>
          </a:p>
          <a:p>
            <a:pPr marL="0" marR="0" lvl="0" indent="0" algn="l" rtl="0">
              <a:spcBef>
                <a:spcPts val="0"/>
              </a:spcBef>
              <a:spcAft>
                <a:spcPts val="0"/>
              </a:spcAft>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None/>
            </a:pPr>
            <a:r>
              <a:rPr lang="en-US" sz="1200" b="0" i="1" u="none" strike="noStrike" cap="none" dirty="0" smtClean="0">
                <a:solidFill>
                  <a:schemeClr val="dk1"/>
                </a:solidFill>
                <a:latin typeface="+mn-lt"/>
                <a:ea typeface="Calibri"/>
                <a:cs typeface="Calibri"/>
                <a:sym typeface="Calibri"/>
              </a:rPr>
              <a:t>(Using local as a product spec can LIMIT competition. This training is designed to help you target local without overly restricting competition. Reference: </a:t>
            </a:r>
            <a:r>
              <a:rPr lang="en-US" sz="1200" b="0" i="1" u="none" strike="noStrike" cap="none" dirty="0" smtClean="0">
                <a:solidFill>
                  <a:schemeClr val="lt1"/>
                </a:solidFill>
                <a:latin typeface="Arial"/>
                <a:ea typeface="Arial"/>
                <a:cs typeface="Arial"/>
                <a:sym typeface="Arial"/>
              </a:rPr>
              <a:t>§2 CFR 200.319, </a:t>
            </a:r>
            <a:r>
              <a:rPr lang="en-US" sz="1200" b="0" i="1" u="none" strike="noStrike" cap="none" dirty="0" smtClean="0">
                <a:solidFill>
                  <a:schemeClr val="dk1"/>
                </a:solidFill>
                <a:latin typeface="+mn-lt"/>
                <a:ea typeface="Calibri"/>
                <a:cs typeface="Calibri"/>
                <a:sym typeface="Calibri"/>
              </a:rPr>
              <a:t>Memo SP_18 – 2011 Procurement Geographic Preference </a:t>
            </a:r>
            <a:r>
              <a:rPr lang="en-US" sz="1200" b="0" i="1" u="none" strike="noStrike" cap="none" dirty="0" err="1" smtClean="0">
                <a:solidFill>
                  <a:schemeClr val="dk1"/>
                </a:solidFill>
                <a:latin typeface="+mn-lt"/>
                <a:ea typeface="Calibri"/>
                <a:cs typeface="Calibri"/>
                <a:sym typeface="Calibri"/>
              </a:rPr>
              <a:t>Q&amp;As</a:t>
            </a:r>
            <a:r>
              <a:rPr lang="en-US" sz="1200" b="0" i="1" u="none" strike="noStrike" cap="none" dirty="0" smtClean="0">
                <a:solidFill>
                  <a:schemeClr val="dk1"/>
                </a:solidFill>
                <a:latin typeface="+mn-lt"/>
                <a:ea typeface="Calibri"/>
                <a:cs typeface="Calibri"/>
                <a:sym typeface="Calibri"/>
              </a:rPr>
              <a:t>.)</a:t>
            </a:r>
            <a:endParaRPr lang="en-US" dirty="0" smtClean="0"/>
          </a:p>
          <a:p>
            <a:pPr marL="0" marR="0" lvl="0" indent="0" algn="l" rtl="0">
              <a:spcBef>
                <a:spcPts val="0"/>
              </a:spcBef>
              <a:spcAft>
                <a:spcPts val="0"/>
              </a:spcAft>
              <a:buNone/>
            </a:pPr>
            <a:endParaRPr lang="en-US" sz="12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None/>
            </a:pPr>
            <a:endParaRPr lang="en-US" sz="1200" b="0" i="0" u="none" strike="noStrike" cap="none" dirty="0" smtClean="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549E5498-7533-4A3B-A73A-730C27879A40}"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9242CE4-CE61-4449-A010-E8A5556994E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69526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371600" y="1143000"/>
            <a:ext cx="4116388"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Shape 175"/>
          <p:cNvSpPr txBox="1">
            <a:spLocks noGrp="1"/>
          </p:cNvSpPr>
          <p:nvPr>
            <p:ph type="body" idx="1"/>
          </p:nvPr>
        </p:nvSpPr>
        <p:spPr>
          <a:xfrm>
            <a:off x="685800" y="4400550"/>
            <a:ext cx="5486400" cy="3600450"/>
          </a:xfrm>
          <a:prstGeom prst="rect">
            <a:avLst/>
          </a:prstGeom>
          <a:noFill/>
          <a:ln>
            <a:noFill/>
          </a:ln>
        </p:spPr>
        <p:txBody>
          <a:bodyPr spcFirstLastPara="1" wrap="square" lIns="91418" tIns="45696" rIns="91418" bIns="45696" anchor="t" anchorCtr="0">
            <a:noAutofit/>
          </a:bodyPr>
          <a:lstStyle/>
          <a:p>
            <a:r>
              <a:rPr lang="en-US" dirty="0">
                <a:solidFill>
                  <a:schemeClr val="dk1"/>
                </a:solidFill>
                <a:latin typeface="Calibri"/>
                <a:ea typeface="Calibri"/>
                <a:cs typeface="Calibri"/>
                <a:sym typeface="Calibri"/>
              </a:rPr>
              <a:t>We won’t talk much about noncompetitive proposals today, but there are times when procurement through solicitation of a proposal from only one source and many be used when:  </a:t>
            </a:r>
            <a:endParaRPr dirty="0"/>
          </a:p>
          <a:p>
            <a:pPr marL="452217" lvl="1"/>
            <a:r>
              <a:rPr lang="en-US" dirty="0">
                <a:solidFill>
                  <a:schemeClr val="dk1"/>
                </a:solidFill>
                <a:latin typeface="Calibri"/>
                <a:ea typeface="Calibri"/>
                <a:cs typeface="Calibri"/>
                <a:sym typeface="Calibri"/>
              </a:rPr>
              <a:t>-Item available from one source</a:t>
            </a:r>
            <a:endParaRPr dirty="0"/>
          </a:p>
          <a:p>
            <a:pPr marL="452217" lvl="1"/>
            <a:r>
              <a:rPr lang="en-US" dirty="0">
                <a:solidFill>
                  <a:schemeClr val="dk1"/>
                </a:solidFill>
                <a:latin typeface="Calibri"/>
                <a:ea typeface="Calibri"/>
                <a:cs typeface="Calibri"/>
                <a:sym typeface="Calibri"/>
              </a:rPr>
              <a:t>-Public exigency or emergency – delay not permitted</a:t>
            </a:r>
            <a:endParaRPr dirty="0"/>
          </a:p>
          <a:p>
            <a:pPr marL="452217" lvl="1"/>
            <a:r>
              <a:rPr lang="en-US" dirty="0">
                <a:solidFill>
                  <a:schemeClr val="dk1"/>
                </a:solidFill>
                <a:latin typeface="Calibri"/>
                <a:ea typeface="Calibri"/>
                <a:cs typeface="Calibri"/>
                <a:sym typeface="Calibri"/>
              </a:rPr>
              <a:t>-Authorized by FNS or State agency due to written request</a:t>
            </a:r>
            <a:endParaRPr dirty="0"/>
          </a:p>
          <a:p>
            <a:pPr marL="452217" lvl="1"/>
            <a:r>
              <a:rPr lang="en-US" dirty="0">
                <a:solidFill>
                  <a:schemeClr val="dk1"/>
                </a:solidFill>
                <a:latin typeface="Calibri"/>
                <a:ea typeface="Calibri"/>
                <a:cs typeface="Calibri"/>
                <a:sym typeface="Calibri"/>
              </a:rPr>
              <a:t>-After solicitation from a number of sources, competition is deemed inadequate</a:t>
            </a:r>
            <a:endParaRPr dirty="0"/>
          </a:p>
          <a:p>
            <a:endParaRPr dirty="0">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5" y="8685216"/>
            <a:ext cx="2971800" cy="458787"/>
          </a:xfrm>
          <a:prstGeom prst="rect">
            <a:avLst/>
          </a:prstGeom>
          <a:noFill/>
          <a:ln>
            <a:noFill/>
          </a:ln>
        </p:spPr>
        <p:txBody>
          <a:bodyPr spcFirstLastPara="1" wrap="square" lIns="91418" tIns="45696" rIns="91418" bIns="45696" anchor="b" anchorCtr="0">
            <a:noAutofit/>
          </a:bodyPr>
          <a:lstStyle/>
          <a:p>
            <a:fld id="{00000000-1234-1234-1234-123412341234}" type="slidenum">
              <a:rPr lang="en-US">
                <a:solidFill>
                  <a:schemeClr val="dk1"/>
                </a:solidFill>
                <a:latin typeface="Calibri"/>
                <a:ea typeface="Calibri"/>
                <a:cs typeface="Calibri"/>
                <a:sym typeface="Calibri"/>
              </a:rPr>
              <a:pPr/>
              <a:t>33</a:t>
            </a:fld>
            <a:endParaRPr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371600" y="1143000"/>
            <a:ext cx="4116388"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Shape 183"/>
          <p:cNvSpPr txBox="1">
            <a:spLocks noGrp="1"/>
          </p:cNvSpPr>
          <p:nvPr>
            <p:ph type="body" idx="1"/>
          </p:nvPr>
        </p:nvSpPr>
        <p:spPr>
          <a:xfrm>
            <a:off x="685800" y="4400550"/>
            <a:ext cx="5486400" cy="3600450"/>
          </a:xfrm>
          <a:prstGeom prst="rect">
            <a:avLst/>
          </a:prstGeom>
          <a:noFill/>
          <a:ln>
            <a:noFill/>
          </a:ln>
        </p:spPr>
        <p:txBody>
          <a:bodyPr spcFirstLastPara="1" wrap="square" lIns="91418" tIns="45696" rIns="91418" bIns="45696" anchor="t" anchorCtr="0">
            <a:noAutofit/>
          </a:bodyPr>
          <a:lstStyle/>
          <a:p>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p:txBody>
      </p:sp>
      <p:sp>
        <p:nvSpPr>
          <p:cNvPr id="184" name="Shape 184"/>
          <p:cNvSpPr txBox="1">
            <a:spLocks noGrp="1"/>
          </p:cNvSpPr>
          <p:nvPr>
            <p:ph type="sldNum" idx="12"/>
          </p:nvPr>
        </p:nvSpPr>
        <p:spPr>
          <a:xfrm>
            <a:off x="3884615" y="8685216"/>
            <a:ext cx="2971800" cy="458787"/>
          </a:xfrm>
          <a:prstGeom prst="rect">
            <a:avLst/>
          </a:prstGeom>
          <a:noFill/>
          <a:ln>
            <a:noFill/>
          </a:ln>
        </p:spPr>
        <p:txBody>
          <a:bodyPr spcFirstLastPara="1" wrap="square" lIns="91418" tIns="45696" rIns="91418" bIns="45696" anchor="b" anchorCtr="0">
            <a:noAutofit/>
          </a:bodyPr>
          <a:lstStyle/>
          <a:p>
            <a:fld id="{00000000-1234-1234-1234-123412341234}" type="slidenum">
              <a:rPr lang="en-US">
                <a:solidFill>
                  <a:schemeClr val="dk1"/>
                </a:solidFill>
                <a:latin typeface="Calibri"/>
                <a:ea typeface="Calibri"/>
                <a:cs typeface="Calibri"/>
                <a:sym typeface="Calibri"/>
              </a:rPr>
              <a:pPr/>
              <a:t>34</a:t>
            </a:fld>
            <a:endParaRPr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88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106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26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454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049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92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45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06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627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946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56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547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581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00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9D3FE-1B64-404E-8ADA-920A987D14EF}"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88239C-0178-4971-A87D-E36A5C4C2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942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White Layout">
    <p:spTree>
      <p:nvGrpSpPr>
        <p:cNvPr id="1" name=""/>
        <p:cNvGrpSpPr/>
        <p:nvPr/>
      </p:nvGrpSpPr>
      <p:grpSpPr>
        <a:xfrm>
          <a:off x="0" y="0"/>
          <a:ext cx="0" cy="0"/>
          <a:chOff x="0" y="0"/>
          <a:chExt cx="0" cy="0"/>
        </a:xfrm>
      </p:grpSpPr>
      <p:pic>
        <p:nvPicPr>
          <p:cNvPr id="8" name="Picture 7" descr="chalkboard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sp>
        <p:nvSpPr>
          <p:cNvPr id="9" name="Title 1"/>
          <p:cNvSpPr>
            <a:spLocks noGrp="1"/>
          </p:cNvSpPr>
          <p:nvPr>
            <p:ph type="title"/>
          </p:nvPr>
        </p:nvSpPr>
        <p:spPr>
          <a:xfrm>
            <a:off x="457200" y="1055640"/>
            <a:ext cx="8229600" cy="602329"/>
          </a:xfrm>
          <a:prstGeom prst="rect">
            <a:avLst/>
          </a:prstGeom>
        </p:spPr>
        <p:txBody>
          <a:bodyPr/>
          <a:lstStyle>
            <a:lvl1pPr algn="ctr">
              <a:defRPr sz="3800" b="1" i="0">
                <a:solidFill>
                  <a:srgbClr val="A7C138"/>
                </a:solidFill>
                <a:latin typeface="+mj-lt"/>
                <a:cs typeface="Georgia"/>
              </a:defRPr>
            </a:lvl1pPr>
          </a:lstStyle>
          <a:p>
            <a:r>
              <a:rPr lang="en-US" dirty="0" smtClean="0"/>
              <a:t>Click to edit Master title style</a:t>
            </a:r>
            <a:endParaRPr lang="en-US" dirty="0"/>
          </a:p>
        </p:txBody>
      </p:sp>
      <p:sp>
        <p:nvSpPr>
          <p:cNvPr id="10" name="Content Placeholder 2"/>
          <p:cNvSpPr>
            <a:spLocks noGrp="1"/>
          </p:cNvSpPr>
          <p:nvPr>
            <p:ph idx="1"/>
          </p:nvPr>
        </p:nvSpPr>
        <p:spPr>
          <a:xfrm>
            <a:off x="457200" y="1907033"/>
            <a:ext cx="8229600" cy="3926501"/>
          </a:xfrm>
          <a:prstGeom prst="rect">
            <a:avLst/>
          </a:prstGeom>
          <a:ln>
            <a:noFill/>
          </a:ln>
        </p:spPr>
        <p:txBody>
          <a:bodyPr>
            <a:normAutofit/>
          </a:bodyPr>
          <a:lstStyle>
            <a:lvl1pPr marL="342900" indent="-342900">
              <a:lnSpc>
                <a:spcPct val="110000"/>
              </a:lnSpc>
              <a:spcBef>
                <a:spcPts val="0"/>
              </a:spcBef>
              <a:spcAft>
                <a:spcPts val="1000"/>
              </a:spcAft>
              <a:buFont typeface="Arial"/>
              <a:buChar char="•"/>
              <a:defRPr sz="2400" b="0" i="0">
                <a:solidFill>
                  <a:schemeClr val="tx1">
                    <a:lumMod val="85000"/>
                    <a:lumOff val="15000"/>
                  </a:schemeClr>
                </a:solidFill>
                <a:latin typeface="+mj-lt"/>
                <a:cs typeface="Georgia"/>
              </a:defRPr>
            </a:lvl1pPr>
            <a:lvl2pPr>
              <a:lnSpc>
                <a:spcPct val="110000"/>
              </a:lnSpc>
              <a:spcAft>
                <a:spcPts val="1000"/>
              </a:spcAft>
              <a:buFont typeface="Calibri" pitchFamily="34" charset="0"/>
              <a:buChar char="»"/>
              <a:defRPr sz="2400" b="0" i="0">
                <a:solidFill>
                  <a:schemeClr val="tx1">
                    <a:lumMod val="85000"/>
                    <a:lumOff val="15000"/>
                  </a:schemeClr>
                </a:solidFill>
                <a:latin typeface="+mj-lt"/>
                <a:cs typeface="Arial"/>
              </a:defRPr>
            </a:lvl2pPr>
            <a:lvl3pPr>
              <a:lnSpc>
                <a:spcPct val="110000"/>
              </a:lnSpc>
              <a:spcAft>
                <a:spcPts val="1000"/>
              </a:spcAft>
              <a:defRPr sz="2400" b="0" i="0">
                <a:solidFill>
                  <a:schemeClr val="tx1">
                    <a:lumMod val="85000"/>
                    <a:lumOff val="15000"/>
                  </a:schemeClr>
                </a:solidFill>
                <a:latin typeface="+mj-lt"/>
                <a:cs typeface="Arial"/>
              </a:defRPr>
            </a:lvl3pPr>
            <a:lvl4pPr>
              <a:lnSpc>
                <a:spcPct val="110000"/>
              </a:lnSpc>
              <a:spcAft>
                <a:spcPts val="1000"/>
              </a:spcAft>
              <a:defRPr sz="2400" b="0" i="0">
                <a:solidFill>
                  <a:schemeClr val="tx1">
                    <a:lumMod val="85000"/>
                    <a:lumOff val="15000"/>
                  </a:schemeClr>
                </a:solidFill>
                <a:latin typeface="+mj-lt"/>
                <a:cs typeface="Arial"/>
              </a:defRPr>
            </a:lvl4pPr>
            <a:lvl5pPr>
              <a:lnSpc>
                <a:spcPct val="110000"/>
              </a:lnSpc>
              <a:spcAft>
                <a:spcPts val="1000"/>
              </a:spcAft>
              <a:defRPr sz="2400" b="0" i="0">
                <a:solidFill>
                  <a:schemeClr val="tx1">
                    <a:lumMod val="85000"/>
                    <a:lumOff val="15000"/>
                  </a:schemeClr>
                </a:solidFill>
                <a:latin typeface="+mj-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footer.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26944"/>
            <a:ext cx="9144000" cy="747159"/>
          </a:xfrm>
          <a:prstGeom prst="rect">
            <a:avLst/>
          </a:prstGeom>
        </p:spPr>
      </p:pic>
      <p:pic>
        <p:nvPicPr>
          <p:cNvPr id="12" name="Picture 11"/>
          <p:cNvPicPr>
            <a:picLocks noChangeAspect="1"/>
          </p:cNvPicPr>
          <p:nvPr userDrawn="1"/>
        </p:nvPicPr>
        <p:blipFill>
          <a:blip r:embed="rId4"/>
          <a:stretch>
            <a:fillRect/>
          </a:stretch>
        </p:blipFill>
        <p:spPr>
          <a:xfrm>
            <a:off x="621825" y="6278184"/>
            <a:ext cx="2095975" cy="469099"/>
          </a:xfrm>
          <a:prstGeom prst="rect">
            <a:avLst/>
          </a:prstGeom>
        </p:spPr>
      </p:pic>
    </p:spTree>
    <p:extLst>
      <p:ext uri="{BB962C8B-B14F-4D97-AF65-F5344CB8AC3E}">
        <p14:creationId xmlns:p14="http://schemas.microsoft.com/office/powerpoint/2010/main" val="7629603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5" name="Picture 4" descr="chalkboar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6857998"/>
          </a:xfrm>
          <a:prstGeom prst="rect">
            <a:avLst/>
          </a:prstGeom>
        </p:spPr>
      </p:pic>
      <p:sp>
        <p:nvSpPr>
          <p:cNvPr id="9" name="Text Placeholder 7"/>
          <p:cNvSpPr>
            <a:spLocks noGrp="1"/>
          </p:cNvSpPr>
          <p:nvPr>
            <p:ph type="body" sz="quarter" idx="11" hasCustomPrompt="1"/>
          </p:nvPr>
        </p:nvSpPr>
        <p:spPr>
          <a:xfrm>
            <a:off x="468312" y="1262062"/>
            <a:ext cx="5678487" cy="3848417"/>
          </a:xfrm>
          <a:prstGeom prst="rect">
            <a:avLst/>
          </a:prstGeom>
        </p:spPr>
        <p:txBody>
          <a:bodyPr vert="horz"/>
          <a:lstStyle>
            <a:lvl1pPr marL="0" indent="0">
              <a:lnSpc>
                <a:spcPct val="80000"/>
              </a:lnSpc>
              <a:buNone/>
              <a:defRPr sz="5200" b="1" i="0">
                <a:solidFill>
                  <a:schemeClr val="bg1"/>
                </a:solidFill>
                <a:latin typeface="+mj-lt"/>
                <a:cs typeface="Georgia"/>
              </a:defRPr>
            </a:lvl1pPr>
            <a:lvl2pPr marL="457200" indent="0">
              <a:buNone/>
              <a:defRPr b="1" i="0">
                <a:solidFill>
                  <a:srgbClr val="FFFFFF"/>
                </a:solidFill>
                <a:latin typeface="Georgia"/>
                <a:cs typeface="Georgia"/>
              </a:defRPr>
            </a:lvl2pPr>
            <a:lvl3pPr marL="914400" indent="0">
              <a:buNone/>
              <a:defRPr b="1" i="0">
                <a:solidFill>
                  <a:srgbClr val="FFFFFF"/>
                </a:solidFill>
                <a:latin typeface="Georgia"/>
                <a:cs typeface="Georgia"/>
              </a:defRPr>
            </a:lvl3pPr>
            <a:lvl4pPr marL="1371600" indent="0">
              <a:buNone/>
              <a:defRPr b="1" i="0">
                <a:solidFill>
                  <a:srgbClr val="FFFFFF"/>
                </a:solidFill>
                <a:latin typeface="Georgia"/>
                <a:cs typeface="Georgia"/>
              </a:defRPr>
            </a:lvl4pPr>
            <a:lvl5pPr marL="1828800" indent="0">
              <a:buNone/>
              <a:defRPr b="1" i="0">
                <a:solidFill>
                  <a:srgbClr val="FFFFFF"/>
                </a:solidFill>
                <a:latin typeface="Georgia"/>
                <a:cs typeface="Georgia"/>
              </a:defRPr>
            </a:lvl5pPr>
          </a:lstStyle>
          <a:p>
            <a:pPr lvl="0"/>
            <a:r>
              <a:rPr lang="en-US" dirty="0" smtClean="0"/>
              <a:t>Click to edit</a:t>
            </a:r>
            <a:br>
              <a:rPr lang="en-US" dirty="0" smtClean="0"/>
            </a:br>
            <a:r>
              <a:rPr lang="en-US" dirty="0" smtClean="0"/>
              <a:t>Master text styles</a:t>
            </a:r>
          </a:p>
        </p:txBody>
      </p:sp>
      <p:pic>
        <p:nvPicPr>
          <p:cNvPr id="11" name="Picture 10" descr="footer.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26944"/>
            <a:ext cx="9144000" cy="747159"/>
          </a:xfrm>
          <a:prstGeom prst="rect">
            <a:avLst/>
          </a:prstGeom>
        </p:spPr>
      </p:pic>
      <p:pic>
        <p:nvPicPr>
          <p:cNvPr id="12" name="Picture 11"/>
          <p:cNvPicPr>
            <a:picLocks noChangeAspect="1"/>
          </p:cNvPicPr>
          <p:nvPr userDrawn="1"/>
        </p:nvPicPr>
        <p:blipFill>
          <a:blip r:embed="rId4"/>
          <a:stretch>
            <a:fillRect/>
          </a:stretch>
        </p:blipFill>
        <p:spPr>
          <a:xfrm>
            <a:off x="621825" y="6278184"/>
            <a:ext cx="2095975" cy="469099"/>
          </a:xfrm>
          <a:prstGeom prst="rect">
            <a:avLst/>
          </a:prstGeom>
        </p:spPr>
      </p:pic>
    </p:spTree>
    <p:extLst>
      <p:ext uri="{BB962C8B-B14F-4D97-AF65-F5344CB8AC3E}">
        <p14:creationId xmlns:p14="http://schemas.microsoft.com/office/powerpoint/2010/main" val="2941223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pic>
        <p:nvPicPr>
          <p:cNvPr id="11" name="Picture 10" descr="chalkboar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17"/>
            <a:ext cx="9144000" cy="6856161"/>
          </a:xfrm>
          <a:prstGeom prst="rect">
            <a:avLst/>
          </a:prstGeom>
        </p:spPr>
      </p:pic>
      <p:sp>
        <p:nvSpPr>
          <p:cNvPr id="14" name="Title 1"/>
          <p:cNvSpPr>
            <a:spLocks noGrp="1"/>
          </p:cNvSpPr>
          <p:nvPr>
            <p:ph type="title"/>
          </p:nvPr>
        </p:nvSpPr>
        <p:spPr>
          <a:xfrm>
            <a:off x="457200" y="424546"/>
            <a:ext cx="8229600" cy="602329"/>
          </a:xfrm>
          <a:prstGeom prst="rect">
            <a:avLst/>
          </a:prstGeom>
        </p:spPr>
        <p:txBody>
          <a:bodyPr/>
          <a:lstStyle>
            <a:lvl1pPr algn="ctr">
              <a:defRPr sz="3800" b="1" i="0">
                <a:solidFill>
                  <a:srgbClr val="A7C138"/>
                </a:solidFill>
                <a:latin typeface="+mj-lt"/>
                <a:cs typeface="Georgia"/>
              </a:defRPr>
            </a:lvl1pPr>
          </a:lstStyle>
          <a:p>
            <a:r>
              <a:rPr lang="en-US" dirty="0" smtClean="0"/>
              <a:t>Click to edit Master title style</a:t>
            </a:r>
            <a:endParaRPr lang="en-US" dirty="0"/>
          </a:p>
        </p:txBody>
      </p:sp>
      <p:sp>
        <p:nvSpPr>
          <p:cNvPr id="15" name="Content Placeholder 2"/>
          <p:cNvSpPr>
            <a:spLocks noGrp="1"/>
          </p:cNvSpPr>
          <p:nvPr>
            <p:ph idx="1"/>
          </p:nvPr>
        </p:nvSpPr>
        <p:spPr>
          <a:xfrm>
            <a:off x="457200" y="1305401"/>
            <a:ext cx="8229600" cy="4242832"/>
          </a:xfrm>
          <a:prstGeom prst="rect">
            <a:avLst/>
          </a:prstGeom>
          <a:ln>
            <a:noFill/>
          </a:ln>
        </p:spPr>
        <p:txBody>
          <a:bodyPr>
            <a:normAutofit/>
          </a:bodyPr>
          <a:lstStyle>
            <a:lvl1pPr marL="342900" indent="-342900">
              <a:lnSpc>
                <a:spcPct val="110000"/>
              </a:lnSpc>
              <a:spcBef>
                <a:spcPts val="0"/>
              </a:spcBef>
              <a:spcAft>
                <a:spcPts val="1000"/>
              </a:spcAft>
              <a:buFont typeface="Arial"/>
              <a:buChar char="•"/>
              <a:defRPr sz="2400" b="0" i="0">
                <a:solidFill>
                  <a:schemeClr val="bg1"/>
                </a:solidFill>
                <a:latin typeface="+mj-lt"/>
                <a:cs typeface="Georgia"/>
              </a:defRPr>
            </a:lvl1pPr>
            <a:lvl2pPr>
              <a:lnSpc>
                <a:spcPct val="110000"/>
              </a:lnSpc>
              <a:spcAft>
                <a:spcPts val="1000"/>
              </a:spcAft>
              <a:buFont typeface="Calibri" pitchFamily="34" charset="0"/>
              <a:buChar char="»"/>
              <a:defRPr sz="2400" b="0" i="0">
                <a:solidFill>
                  <a:schemeClr val="bg1"/>
                </a:solidFill>
                <a:latin typeface="+mj-lt"/>
                <a:cs typeface="Arial"/>
              </a:defRPr>
            </a:lvl2pPr>
            <a:lvl3pPr>
              <a:lnSpc>
                <a:spcPct val="110000"/>
              </a:lnSpc>
              <a:spcAft>
                <a:spcPts val="1000"/>
              </a:spcAft>
              <a:defRPr sz="2400" b="0" i="0">
                <a:solidFill>
                  <a:schemeClr val="bg1"/>
                </a:solidFill>
                <a:latin typeface="+mj-lt"/>
                <a:cs typeface="Arial"/>
              </a:defRPr>
            </a:lvl3pPr>
            <a:lvl4pPr>
              <a:lnSpc>
                <a:spcPct val="110000"/>
              </a:lnSpc>
              <a:spcAft>
                <a:spcPts val="1000"/>
              </a:spcAft>
              <a:defRPr sz="2400" b="0" i="0">
                <a:solidFill>
                  <a:schemeClr val="bg1"/>
                </a:solidFill>
                <a:latin typeface="+mj-lt"/>
                <a:cs typeface="Arial"/>
              </a:defRPr>
            </a:lvl4pPr>
            <a:lvl5pPr>
              <a:lnSpc>
                <a:spcPct val="110000"/>
              </a:lnSpc>
              <a:spcAft>
                <a:spcPts val="1000"/>
              </a:spcAft>
              <a:defRPr sz="2400" b="0" i="0">
                <a:solidFill>
                  <a:schemeClr val="bg1"/>
                </a:solidFill>
                <a:latin typeface="+mj-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footer.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26944"/>
            <a:ext cx="9144000" cy="747159"/>
          </a:xfrm>
          <a:prstGeom prst="rect">
            <a:avLst/>
          </a:prstGeom>
        </p:spPr>
      </p:pic>
      <p:pic>
        <p:nvPicPr>
          <p:cNvPr id="8" name="Picture 7"/>
          <p:cNvPicPr>
            <a:picLocks noChangeAspect="1"/>
          </p:cNvPicPr>
          <p:nvPr userDrawn="1"/>
        </p:nvPicPr>
        <p:blipFill>
          <a:blip r:embed="rId4"/>
          <a:stretch>
            <a:fillRect/>
          </a:stretch>
        </p:blipFill>
        <p:spPr>
          <a:xfrm>
            <a:off x="621825" y="6278184"/>
            <a:ext cx="2095975" cy="469099"/>
          </a:xfrm>
          <a:prstGeom prst="rect">
            <a:avLst/>
          </a:prstGeom>
        </p:spPr>
      </p:pic>
    </p:spTree>
    <p:extLst>
      <p:ext uri="{BB962C8B-B14F-4D97-AF65-F5344CB8AC3E}">
        <p14:creationId xmlns:p14="http://schemas.microsoft.com/office/powerpoint/2010/main" val="7656382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1" name="Picture 10" descr="chalkboar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17"/>
            <a:ext cx="9144000" cy="6856161"/>
          </a:xfrm>
          <a:prstGeom prst="rect">
            <a:avLst/>
          </a:prstGeom>
        </p:spPr>
      </p:pic>
      <p:sp>
        <p:nvSpPr>
          <p:cNvPr id="14" name="Title 1"/>
          <p:cNvSpPr>
            <a:spLocks noGrp="1"/>
          </p:cNvSpPr>
          <p:nvPr>
            <p:ph type="title"/>
          </p:nvPr>
        </p:nvSpPr>
        <p:spPr>
          <a:xfrm>
            <a:off x="457200" y="424546"/>
            <a:ext cx="8229600" cy="602329"/>
          </a:xfrm>
          <a:prstGeom prst="rect">
            <a:avLst/>
          </a:prstGeom>
        </p:spPr>
        <p:txBody>
          <a:bodyPr/>
          <a:lstStyle>
            <a:lvl1pPr algn="ctr">
              <a:defRPr sz="4000" b="1" i="0">
                <a:solidFill>
                  <a:srgbClr val="A7C138"/>
                </a:solidFill>
                <a:latin typeface="+mj-lt"/>
                <a:cs typeface="Georgia"/>
              </a:defRPr>
            </a:lvl1pPr>
          </a:lstStyle>
          <a:p>
            <a:r>
              <a:rPr lang="en-US" dirty="0" smtClean="0"/>
              <a:t>Click to edit Master title style</a:t>
            </a:r>
            <a:endParaRPr lang="en-US" dirty="0"/>
          </a:p>
        </p:txBody>
      </p:sp>
      <p:sp>
        <p:nvSpPr>
          <p:cNvPr id="15" name="Content Placeholder 2"/>
          <p:cNvSpPr>
            <a:spLocks noGrp="1"/>
          </p:cNvSpPr>
          <p:nvPr>
            <p:ph idx="1"/>
          </p:nvPr>
        </p:nvSpPr>
        <p:spPr>
          <a:xfrm>
            <a:off x="457200" y="1305401"/>
            <a:ext cx="8229600" cy="4242832"/>
          </a:xfrm>
          <a:prstGeom prst="rect">
            <a:avLst/>
          </a:prstGeom>
          <a:ln>
            <a:noFill/>
          </a:ln>
        </p:spPr>
        <p:txBody>
          <a:bodyPr>
            <a:normAutofit/>
          </a:bodyPr>
          <a:lstStyle>
            <a:lvl1pPr marL="342900" indent="-342900">
              <a:lnSpc>
                <a:spcPct val="120000"/>
              </a:lnSpc>
              <a:spcBef>
                <a:spcPts val="0"/>
              </a:spcBef>
              <a:buFont typeface="Arial"/>
              <a:buChar char="•"/>
              <a:defRPr sz="2400" b="0" i="0">
                <a:solidFill>
                  <a:schemeClr val="bg1"/>
                </a:solidFill>
                <a:latin typeface="+mj-lt"/>
                <a:cs typeface="Georgia"/>
              </a:defRPr>
            </a:lvl1pPr>
            <a:lvl2pPr>
              <a:lnSpc>
                <a:spcPct val="120000"/>
              </a:lnSpc>
              <a:buFont typeface="Calibri" pitchFamily="34" charset="0"/>
              <a:buChar char="»"/>
              <a:defRPr sz="1800" b="0" i="0">
                <a:solidFill>
                  <a:schemeClr val="bg1"/>
                </a:solidFill>
                <a:latin typeface="+mj-lt"/>
                <a:cs typeface="Arial"/>
              </a:defRPr>
            </a:lvl2pPr>
            <a:lvl3pPr>
              <a:lnSpc>
                <a:spcPct val="120000"/>
              </a:lnSpc>
              <a:defRPr sz="1800" b="0" i="0">
                <a:solidFill>
                  <a:schemeClr val="bg1"/>
                </a:solidFill>
                <a:latin typeface="+mj-lt"/>
                <a:cs typeface="Arial"/>
              </a:defRPr>
            </a:lvl3pPr>
            <a:lvl4pPr>
              <a:lnSpc>
                <a:spcPct val="120000"/>
              </a:lnSpc>
              <a:defRPr sz="1600" b="0" i="0">
                <a:solidFill>
                  <a:schemeClr val="bg1"/>
                </a:solidFill>
                <a:latin typeface="+mj-lt"/>
                <a:cs typeface="Arial"/>
              </a:defRPr>
            </a:lvl4pPr>
            <a:lvl5pPr>
              <a:lnSpc>
                <a:spcPct val="120000"/>
              </a:lnSpc>
              <a:defRPr sz="1600" b="0" i="0">
                <a:solidFill>
                  <a:schemeClr val="bg1"/>
                </a:solidFill>
                <a:latin typeface="+mj-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footer.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07192"/>
            <a:ext cx="9144000" cy="766911"/>
          </a:xfrm>
          <a:prstGeom prst="rect">
            <a:avLst/>
          </a:prstGeom>
        </p:spPr>
      </p:pic>
      <p:pic>
        <p:nvPicPr>
          <p:cNvPr id="13" name="Picture 12"/>
          <p:cNvPicPr>
            <a:picLocks noChangeAspect="1"/>
          </p:cNvPicPr>
          <p:nvPr userDrawn="1"/>
        </p:nvPicPr>
        <p:blipFill>
          <a:blip r:embed="rId4"/>
          <a:stretch>
            <a:fillRect/>
          </a:stretch>
        </p:blipFill>
        <p:spPr>
          <a:xfrm>
            <a:off x="621825" y="6267044"/>
            <a:ext cx="2095975" cy="469099"/>
          </a:xfrm>
          <a:prstGeom prst="rect">
            <a:avLst/>
          </a:prstGeom>
        </p:spPr>
      </p:pic>
    </p:spTree>
    <p:extLst>
      <p:ext uri="{BB962C8B-B14F-4D97-AF65-F5344CB8AC3E}">
        <p14:creationId xmlns:p14="http://schemas.microsoft.com/office/powerpoint/2010/main" val="274040315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8" name="Picture 7" descr="chalkboard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7755"/>
            <a:ext cx="9144000" cy="914400"/>
          </a:xfrm>
          <a:prstGeom prst="rect">
            <a:avLst/>
          </a:prstGeom>
        </p:spPr>
      </p:pic>
      <p:sp>
        <p:nvSpPr>
          <p:cNvPr id="9" name="Title 1"/>
          <p:cNvSpPr>
            <a:spLocks noGrp="1"/>
          </p:cNvSpPr>
          <p:nvPr>
            <p:ph type="title"/>
          </p:nvPr>
        </p:nvSpPr>
        <p:spPr>
          <a:xfrm>
            <a:off x="457200" y="1118543"/>
            <a:ext cx="8229600" cy="602329"/>
          </a:xfrm>
          <a:prstGeom prst="rect">
            <a:avLst/>
          </a:prstGeom>
        </p:spPr>
        <p:txBody>
          <a:bodyPr/>
          <a:lstStyle>
            <a:lvl1pPr algn="ctr">
              <a:defRPr sz="4000" b="1" i="0">
                <a:solidFill>
                  <a:srgbClr val="A7C138"/>
                </a:solidFill>
                <a:latin typeface="+mj-lt"/>
                <a:cs typeface="Georgia"/>
              </a:defRPr>
            </a:lvl1pPr>
          </a:lstStyle>
          <a:p>
            <a:r>
              <a:rPr lang="en-US" dirty="0" smtClean="0"/>
              <a:t>Click to edit Master title style</a:t>
            </a:r>
            <a:endParaRPr lang="en-US" dirty="0"/>
          </a:p>
        </p:txBody>
      </p:sp>
      <p:sp>
        <p:nvSpPr>
          <p:cNvPr id="10" name="Content Placeholder 2"/>
          <p:cNvSpPr>
            <a:spLocks noGrp="1"/>
          </p:cNvSpPr>
          <p:nvPr>
            <p:ph idx="1"/>
          </p:nvPr>
        </p:nvSpPr>
        <p:spPr>
          <a:xfrm>
            <a:off x="457200" y="1907033"/>
            <a:ext cx="8229600" cy="3649555"/>
          </a:xfrm>
          <a:prstGeom prst="rect">
            <a:avLst/>
          </a:prstGeom>
          <a:ln>
            <a:noFill/>
          </a:ln>
        </p:spPr>
        <p:txBody>
          <a:bodyPr>
            <a:normAutofit/>
          </a:bodyPr>
          <a:lstStyle>
            <a:lvl1pPr marL="342900" indent="-342900">
              <a:lnSpc>
                <a:spcPct val="120000"/>
              </a:lnSpc>
              <a:spcBef>
                <a:spcPts val="0"/>
              </a:spcBef>
              <a:buFont typeface="Arial"/>
              <a:buChar char="•"/>
              <a:defRPr sz="2400" b="0" i="0">
                <a:solidFill>
                  <a:schemeClr val="tx1">
                    <a:lumMod val="85000"/>
                    <a:lumOff val="15000"/>
                  </a:schemeClr>
                </a:solidFill>
                <a:latin typeface="+mj-lt"/>
                <a:cs typeface="Georgia"/>
              </a:defRPr>
            </a:lvl1pPr>
            <a:lvl2pPr>
              <a:lnSpc>
                <a:spcPct val="120000"/>
              </a:lnSpc>
              <a:buFont typeface="Calibri" pitchFamily="34" charset="0"/>
              <a:buChar char="»"/>
              <a:defRPr sz="1800" b="0" i="0">
                <a:solidFill>
                  <a:schemeClr val="tx1">
                    <a:lumMod val="85000"/>
                    <a:lumOff val="15000"/>
                  </a:schemeClr>
                </a:solidFill>
                <a:latin typeface="+mj-lt"/>
                <a:cs typeface="Arial"/>
              </a:defRPr>
            </a:lvl2pPr>
            <a:lvl3pPr>
              <a:lnSpc>
                <a:spcPct val="120000"/>
              </a:lnSpc>
              <a:defRPr sz="1800" b="0" i="0">
                <a:solidFill>
                  <a:schemeClr val="tx1">
                    <a:lumMod val="85000"/>
                    <a:lumOff val="15000"/>
                  </a:schemeClr>
                </a:solidFill>
                <a:latin typeface="+mj-lt"/>
                <a:cs typeface="Arial"/>
              </a:defRPr>
            </a:lvl3pPr>
            <a:lvl4pPr>
              <a:lnSpc>
                <a:spcPct val="120000"/>
              </a:lnSpc>
              <a:defRPr sz="1600" b="0" i="0">
                <a:solidFill>
                  <a:schemeClr val="tx1">
                    <a:lumMod val="85000"/>
                    <a:lumOff val="15000"/>
                  </a:schemeClr>
                </a:solidFill>
                <a:latin typeface="+mj-lt"/>
                <a:cs typeface="Arial"/>
              </a:defRPr>
            </a:lvl4pPr>
            <a:lvl5pPr>
              <a:lnSpc>
                <a:spcPct val="120000"/>
              </a:lnSpc>
              <a:defRPr sz="1600" b="0" i="0">
                <a:solidFill>
                  <a:schemeClr val="tx1">
                    <a:lumMod val="85000"/>
                    <a:lumOff val="15000"/>
                  </a:schemeClr>
                </a:solidFill>
                <a:latin typeface="+mj-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footer.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07192"/>
            <a:ext cx="9144000" cy="766911"/>
          </a:xfrm>
          <a:prstGeom prst="rect">
            <a:avLst/>
          </a:prstGeom>
        </p:spPr>
      </p:pic>
      <p:pic>
        <p:nvPicPr>
          <p:cNvPr id="15" name="Picture 14"/>
          <p:cNvPicPr>
            <a:picLocks noChangeAspect="1"/>
          </p:cNvPicPr>
          <p:nvPr userDrawn="1"/>
        </p:nvPicPr>
        <p:blipFill>
          <a:blip r:embed="rId4"/>
          <a:stretch>
            <a:fillRect/>
          </a:stretch>
        </p:blipFill>
        <p:spPr>
          <a:xfrm>
            <a:off x="621825" y="6267044"/>
            <a:ext cx="2095975" cy="469099"/>
          </a:xfrm>
          <a:prstGeom prst="rect">
            <a:avLst/>
          </a:prstGeom>
        </p:spPr>
      </p:pic>
    </p:spTree>
    <p:extLst>
      <p:ext uri="{BB962C8B-B14F-4D97-AF65-F5344CB8AC3E}">
        <p14:creationId xmlns:p14="http://schemas.microsoft.com/office/powerpoint/2010/main" val="210886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Layout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621825" y="6267044"/>
            <a:ext cx="2095975" cy="469099"/>
          </a:xfrm>
          <a:prstGeom prst="rect">
            <a:avLst/>
          </a:prstGeom>
        </p:spPr>
      </p:pic>
      <p:sp>
        <p:nvSpPr>
          <p:cNvPr id="7" name="Title 1"/>
          <p:cNvSpPr>
            <a:spLocks noGrp="1"/>
          </p:cNvSpPr>
          <p:nvPr>
            <p:ph type="title"/>
          </p:nvPr>
        </p:nvSpPr>
        <p:spPr>
          <a:xfrm>
            <a:off x="457200" y="424546"/>
            <a:ext cx="8229600" cy="602329"/>
          </a:xfrm>
          <a:prstGeom prst="rect">
            <a:avLst/>
          </a:prstGeom>
        </p:spPr>
        <p:txBody>
          <a:bodyPr/>
          <a:lstStyle>
            <a:lvl1pPr algn="ctr">
              <a:defRPr sz="3800" b="1" i="0">
                <a:solidFill>
                  <a:srgbClr val="A7C138"/>
                </a:solidFill>
                <a:latin typeface="+mj-lt"/>
                <a:cs typeface="Georgia"/>
              </a:defRPr>
            </a:lvl1pPr>
          </a:lstStyle>
          <a:p>
            <a:r>
              <a:rPr lang="en-US" dirty="0" smtClean="0"/>
              <a:t>Click to edit Master title style</a:t>
            </a:r>
            <a:endParaRPr lang="en-US" dirty="0"/>
          </a:p>
        </p:txBody>
      </p:sp>
      <p:pic>
        <p:nvPicPr>
          <p:cNvPr id="5" name="Picture 4" descr="footer.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26944"/>
            <a:ext cx="9144000" cy="747159"/>
          </a:xfrm>
          <a:prstGeom prst="rect">
            <a:avLst/>
          </a:prstGeom>
        </p:spPr>
      </p:pic>
      <p:pic>
        <p:nvPicPr>
          <p:cNvPr id="6" name="Picture 5"/>
          <p:cNvPicPr>
            <a:picLocks noChangeAspect="1"/>
          </p:cNvPicPr>
          <p:nvPr userDrawn="1"/>
        </p:nvPicPr>
        <p:blipFill>
          <a:blip r:embed="rId2"/>
          <a:stretch>
            <a:fillRect/>
          </a:stretch>
        </p:blipFill>
        <p:spPr>
          <a:xfrm>
            <a:off x="621825" y="6278184"/>
            <a:ext cx="2095975" cy="469099"/>
          </a:xfrm>
          <a:prstGeom prst="rect">
            <a:avLst/>
          </a:prstGeom>
        </p:spPr>
      </p:pic>
    </p:spTree>
    <p:extLst>
      <p:ext uri="{BB962C8B-B14F-4D97-AF65-F5344CB8AC3E}">
        <p14:creationId xmlns:p14="http://schemas.microsoft.com/office/powerpoint/2010/main" val="2828324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621825" y="6267044"/>
            <a:ext cx="2095975" cy="469099"/>
          </a:xfrm>
          <a:prstGeom prst="rect">
            <a:avLst/>
          </a:prstGeom>
        </p:spPr>
      </p:pic>
      <p:pic>
        <p:nvPicPr>
          <p:cNvPr id="5" name="Picture 4" descr="footer.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26944"/>
            <a:ext cx="9144000" cy="747159"/>
          </a:xfrm>
          <a:prstGeom prst="rect">
            <a:avLst/>
          </a:prstGeom>
        </p:spPr>
      </p:pic>
      <p:pic>
        <p:nvPicPr>
          <p:cNvPr id="6" name="Picture 5"/>
          <p:cNvPicPr>
            <a:picLocks noChangeAspect="1"/>
          </p:cNvPicPr>
          <p:nvPr userDrawn="1"/>
        </p:nvPicPr>
        <p:blipFill>
          <a:blip r:embed="rId2"/>
          <a:stretch>
            <a:fillRect/>
          </a:stretch>
        </p:blipFill>
        <p:spPr>
          <a:xfrm>
            <a:off x="621825" y="6278184"/>
            <a:ext cx="2095975" cy="469099"/>
          </a:xfrm>
          <a:prstGeom prst="rect">
            <a:avLst/>
          </a:prstGeom>
        </p:spPr>
      </p:pic>
    </p:spTree>
    <p:extLst>
      <p:ext uri="{BB962C8B-B14F-4D97-AF65-F5344CB8AC3E}">
        <p14:creationId xmlns:p14="http://schemas.microsoft.com/office/powerpoint/2010/main" val="1313135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73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a:stretch/>
        </p:blipFill>
        <p:spPr>
          <a:xfrm>
            <a:off x="0" y="904875"/>
            <a:ext cx="9144000" cy="5065714"/>
          </a:xfrm>
          <a:prstGeom prst="rect">
            <a:avLst/>
          </a:prstGeom>
          <a:noFill/>
          <a:ln>
            <a:noFill/>
          </a:ln>
        </p:spPr>
      </p:pic>
      <p:sp>
        <p:nvSpPr>
          <p:cNvPr id="21" name="Shape 21"/>
          <p:cNvSpPr txBox="1">
            <a:spLocks noGrp="1"/>
          </p:cNvSpPr>
          <p:nvPr>
            <p:ph type="title"/>
          </p:nvPr>
        </p:nvSpPr>
        <p:spPr>
          <a:xfrm>
            <a:off x="3374136" y="1215509"/>
            <a:ext cx="4684014" cy="83678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Shape 22"/>
          <p:cNvSpPr txBox="1">
            <a:spLocks noGrp="1"/>
          </p:cNvSpPr>
          <p:nvPr>
            <p:ph type="body" idx="1"/>
          </p:nvPr>
        </p:nvSpPr>
        <p:spPr>
          <a:xfrm>
            <a:off x="3374136" y="2052293"/>
            <a:ext cx="4684014" cy="360784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C5D92F"/>
              </a:buClr>
              <a:buSzPts val="2000"/>
              <a:buFont typeface="Arial"/>
              <a:buNone/>
              <a:defRPr sz="2000" b="0" i="0" u="none" strike="noStrike" cap="none">
                <a:solidFill>
                  <a:srgbClr val="C5D92F"/>
                </a:solidFill>
                <a:latin typeface="Calibri"/>
                <a:ea typeface="Calibri"/>
                <a:cs typeface="Calibri"/>
                <a:sym typeface="Calibri"/>
              </a:defRPr>
            </a:lvl1pPr>
            <a:lvl2pPr marL="914400" marR="0" lvl="1" indent="-228600" algn="l" rtl="0">
              <a:lnSpc>
                <a:spcPct val="90000"/>
              </a:lnSpc>
              <a:spcBef>
                <a:spcPts val="500"/>
              </a:spcBef>
              <a:spcAft>
                <a:spcPts val="0"/>
              </a:spcAft>
              <a:buClr>
                <a:srgbClr val="C5D92F"/>
              </a:buClr>
              <a:buSzPts val="1800"/>
              <a:buFont typeface="Arial"/>
              <a:buNone/>
              <a:defRPr sz="1800" b="0" i="0" u="none" strike="noStrike" cap="none">
                <a:solidFill>
                  <a:srgbClr val="3A383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C5D92F"/>
              </a:buClr>
              <a:buSzPts val="1600"/>
              <a:buFont typeface="Arial"/>
              <a:buNone/>
              <a:defRPr sz="1600" b="0" i="0" u="none" strike="noStrike" cap="none">
                <a:solidFill>
                  <a:srgbClr val="3A383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C5D92F"/>
              </a:buClr>
              <a:buSzPts val="1400"/>
              <a:buFont typeface="Arial"/>
              <a:buNone/>
              <a:defRPr sz="1400" b="0" i="0" u="none" strike="noStrike" cap="none">
                <a:solidFill>
                  <a:srgbClr val="3A383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C5D92F"/>
              </a:buClr>
              <a:buSzPts val="1200"/>
              <a:buFont typeface="Arial"/>
              <a:buNone/>
              <a:defRPr sz="1200" b="0" i="0" u="none" strike="noStrike" cap="none">
                <a:solidFill>
                  <a:srgbClr val="3A383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3" name="Shape 23"/>
          <p:cNvPicPr preferRelativeResize="0"/>
          <p:nvPr/>
        </p:nvPicPr>
        <p:blipFill rotWithShape="1">
          <a:blip r:embed="rId3">
            <a:alphaModFix/>
          </a:blip>
          <a:srcRect/>
          <a:stretch/>
        </p:blipFill>
        <p:spPr>
          <a:xfrm>
            <a:off x="438912" y="1332379"/>
            <a:ext cx="2496312" cy="463821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374136" y="1215509"/>
            <a:ext cx="5230368" cy="83678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4408E"/>
              </a:buClr>
              <a:buSzPts val="3600"/>
              <a:buFont typeface="Calibri"/>
              <a:buNone/>
              <a:defRPr sz="3600" b="1" i="0" u="none" strike="noStrike" cap="none">
                <a:solidFill>
                  <a:srgbClr val="24408E"/>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body" idx="1"/>
          </p:nvPr>
        </p:nvSpPr>
        <p:spPr>
          <a:xfrm>
            <a:off x="3374088" y="2052639"/>
            <a:ext cx="5230416" cy="3617286"/>
          </a:xfrm>
          <a:prstGeom prst="rect">
            <a:avLst/>
          </a:prstGeom>
          <a:noFill/>
          <a:ln>
            <a:noFill/>
          </a:ln>
        </p:spPr>
        <p:txBody>
          <a:bodyPr spcFirstLastPara="1" wrap="square" lIns="91425" tIns="45700" rIns="91425" bIns="45700" anchor="t" anchorCtr="0"/>
          <a:lstStyle>
            <a:lvl1pPr marL="457200" marR="0" lvl="0" indent="-355600" algn="l" rtl="0">
              <a:lnSpc>
                <a:spcPct val="90000"/>
              </a:lnSpc>
              <a:spcBef>
                <a:spcPts val="1000"/>
              </a:spcBef>
              <a:spcAft>
                <a:spcPts val="0"/>
              </a:spcAft>
              <a:buClr>
                <a:srgbClr val="C5D92F"/>
              </a:buClr>
              <a:buSzPts val="2000"/>
              <a:buFont typeface="Arial"/>
              <a:buChar char="•"/>
              <a:defRPr sz="2000" b="0" i="0" u="none" strike="noStrike" cap="none">
                <a:solidFill>
                  <a:srgbClr val="3A3838"/>
                </a:solidFill>
                <a:latin typeface="Calibri"/>
                <a:ea typeface="Calibri"/>
                <a:cs typeface="Calibri"/>
                <a:sym typeface="Calibri"/>
              </a:defRPr>
            </a:lvl1pPr>
            <a:lvl2pPr marL="914400" marR="0" lvl="1" indent="-342900" algn="l" rtl="0">
              <a:lnSpc>
                <a:spcPct val="90000"/>
              </a:lnSpc>
              <a:spcBef>
                <a:spcPts val="500"/>
              </a:spcBef>
              <a:spcAft>
                <a:spcPts val="0"/>
              </a:spcAft>
              <a:buClr>
                <a:srgbClr val="C5D92F"/>
              </a:buClr>
              <a:buSzPts val="1800"/>
              <a:buFont typeface="Arial"/>
              <a:buChar char="•"/>
              <a:defRPr sz="1800" b="0" i="0" u="none" strike="noStrike" cap="none">
                <a:solidFill>
                  <a:srgbClr val="3A3838"/>
                </a:solidFill>
                <a:latin typeface="Calibri"/>
                <a:ea typeface="Calibri"/>
                <a:cs typeface="Calibri"/>
                <a:sym typeface="Calibri"/>
              </a:defRPr>
            </a:lvl2pPr>
            <a:lvl3pPr marL="1371600" marR="0" lvl="2" indent="-330200" algn="l" rtl="0">
              <a:lnSpc>
                <a:spcPct val="90000"/>
              </a:lnSpc>
              <a:spcBef>
                <a:spcPts val="500"/>
              </a:spcBef>
              <a:spcAft>
                <a:spcPts val="0"/>
              </a:spcAft>
              <a:buClr>
                <a:srgbClr val="C5D92F"/>
              </a:buClr>
              <a:buSzPts val="1600"/>
              <a:buFont typeface="Arial"/>
              <a:buChar char="•"/>
              <a:defRPr sz="1600" b="0" i="0" u="none" strike="noStrike" cap="none">
                <a:solidFill>
                  <a:srgbClr val="3A3838"/>
                </a:solidFill>
                <a:latin typeface="Calibri"/>
                <a:ea typeface="Calibri"/>
                <a:cs typeface="Calibri"/>
                <a:sym typeface="Calibri"/>
              </a:defRPr>
            </a:lvl3pPr>
            <a:lvl4pPr marL="1828800" marR="0" lvl="3" indent="-317500" algn="l" rtl="0">
              <a:lnSpc>
                <a:spcPct val="90000"/>
              </a:lnSpc>
              <a:spcBef>
                <a:spcPts val="500"/>
              </a:spcBef>
              <a:spcAft>
                <a:spcPts val="0"/>
              </a:spcAft>
              <a:buClr>
                <a:srgbClr val="C5D92F"/>
              </a:buClr>
              <a:buSzPts val="1400"/>
              <a:buFont typeface="Arial"/>
              <a:buChar char="•"/>
              <a:defRPr sz="1400" b="0" i="0" u="none" strike="noStrike" cap="none">
                <a:solidFill>
                  <a:srgbClr val="3A3838"/>
                </a:solidFill>
                <a:latin typeface="Calibri"/>
                <a:ea typeface="Calibri"/>
                <a:cs typeface="Calibri"/>
                <a:sym typeface="Calibri"/>
              </a:defRPr>
            </a:lvl4pPr>
            <a:lvl5pPr marL="2286000" marR="0" lvl="4" indent="-304800" algn="l" rtl="0">
              <a:lnSpc>
                <a:spcPct val="90000"/>
              </a:lnSpc>
              <a:spcBef>
                <a:spcPts val="500"/>
              </a:spcBef>
              <a:spcAft>
                <a:spcPts val="0"/>
              </a:spcAft>
              <a:buClr>
                <a:srgbClr val="C5D92F"/>
              </a:buClr>
              <a:buSzPts val="1200"/>
              <a:buFont typeface="Arial"/>
              <a:buChar char="•"/>
              <a:defRPr sz="1200" b="0" i="0" u="none" strike="noStrike" cap="none">
                <a:solidFill>
                  <a:srgbClr val="3A383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Shape 18"/>
          <p:cNvSpPr>
            <a:spLocks noGrp="1"/>
          </p:cNvSpPr>
          <p:nvPr>
            <p:ph type="pic" idx="2"/>
          </p:nvPr>
        </p:nvSpPr>
        <p:spPr>
          <a:xfrm>
            <a:off x="555997" y="1216026"/>
            <a:ext cx="2599022" cy="44471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C5D92F"/>
              </a:buClr>
              <a:buSzPts val="2000"/>
              <a:buFont typeface="Arial"/>
              <a:buChar char="•"/>
              <a:defRPr sz="2000" b="0" i="0" u="none" strike="noStrike" cap="none">
                <a:solidFill>
                  <a:srgbClr val="3A3838"/>
                </a:solidFill>
                <a:latin typeface="Calibri"/>
                <a:ea typeface="Calibri"/>
                <a:cs typeface="Calibri"/>
                <a:sym typeface="Calibri"/>
              </a:defRPr>
            </a:lvl1pPr>
            <a:lvl2pPr marR="0" lvl="1" algn="l" rtl="0">
              <a:lnSpc>
                <a:spcPct val="90000"/>
              </a:lnSpc>
              <a:spcBef>
                <a:spcPts val="500"/>
              </a:spcBef>
              <a:spcAft>
                <a:spcPts val="0"/>
              </a:spcAft>
              <a:buClr>
                <a:srgbClr val="C5D92F"/>
              </a:buClr>
              <a:buSzPts val="1800"/>
              <a:buFont typeface="Arial"/>
              <a:buChar char="•"/>
              <a:defRPr sz="1800" b="0" i="0" u="none" strike="noStrike" cap="none">
                <a:solidFill>
                  <a:srgbClr val="3A3838"/>
                </a:solidFill>
                <a:latin typeface="Calibri"/>
                <a:ea typeface="Calibri"/>
                <a:cs typeface="Calibri"/>
                <a:sym typeface="Calibri"/>
              </a:defRPr>
            </a:lvl2pPr>
            <a:lvl3pPr marR="0" lvl="2" algn="l" rtl="0">
              <a:lnSpc>
                <a:spcPct val="90000"/>
              </a:lnSpc>
              <a:spcBef>
                <a:spcPts val="500"/>
              </a:spcBef>
              <a:spcAft>
                <a:spcPts val="0"/>
              </a:spcAft>
              <a:buClr>
                <a:srgbClr val="C5D92F"/>
              </a:buClr>
              <a:buSzPts val="1600"/>
              <a:buFont typeface="Arial"/>
              <a:buChar char="•"/>
              <a:defRPr sz="1600" b="0" i="0" u="none" strike="noStrike" cap="none">
                <a:solidFill>
                  <a:srgbClr val="3A3838"/>
                </a:solidFill>
                <a:latin typeface="Calibri"/>
                <a:ea typeface="Calibri"/>
                <a:cs typeface="Calibri"/>
                <a:sym typeface="Calibri"/>
              </a:defRPr>
            </a:lvl3pPr>
            <a:lvl4pPr marR="0" lvl="3" algn="l" rtl="0">
              <a:lnSpc>
                <a:spcPct val="90000"/>
              </a:lnSpc>
              <a:spcBef>
                <a:spcPts val="500"/>
              </a:spcBef>
              <a:spcAft>
                <a:spcPts val="0"/>
              </a:spcAft>
              <a:buClr>
                <a:srgbClr val="C5D92F"/>
              </a:buClr>
              <a:buSzPts val="1400"/>
              <a:buFont typeface="Arial"/>
              <a:buChar char="•"/>
              <a:defRPr sz="1400" b="0" i="0" u="none" strike="noStrike" cap="none">
                <a:solidFill>
                  <a:srgbClr val="3A3838"/>
                </a:solidFill>
                <a:latin typeface="Calibri"/>
                <a:ea typeface="Calibri"/>
                <a:cs typeface="Calibri"/>
                <a:sym typeface="Calibri"/>
              </a:defRPr>
            </a:lvl4pPr>
            <a:lvl5pPr marR="0" lvl="4" algn="l" rtl="0">
              <a:lnSpc>
                <a:spcPct val="90000"/>
              </a:lnSpc>
              <a:spcBef>
                <a:spcPts val="500"/>
              </a:spcBef>
              <a:spcAft>
                <a:spcPts val="0"/>
              </a:spcAft>
              <a:buClr>
                <a:srgbClr val="C5D92F"/>
              </a:buClr>
              <a:buSzPts val="1200"/>
              <a:buFont typeface="Arial"/>
              <a:buChar char="•"/>
              <a:defRPr sz="1200" b="0" i="0" u="none" strike="noStrike" cap="none">
                <a:solidFill>
                  <a:srgbClr val="3A3838"/>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96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0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295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11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503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27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BB762-1E2D-4864-B387-055A7C2EC5FD}" type="datetimeFigureOut">
              <a:rPr lang="en-US" smtClean="0">
                <a:solidFill>
                  <a:prstClr val="black">
                    <a:tint val="75000"/>
                  </a:prstClr>
                </a:solidFill>
              </a:rPr>
              <a:pPr/>
              <a:t>7/18/2018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ACDEC-C319-44E5-9703-39EF4CF79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60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459D3FE-1B64-404E-8ADA-920A987D14EF}" type="datetimeFigureOut">
              <a:rPr lang="en-US" smtClean="0">
                <a:solidFill>
                  <a:prstClr val="black">
                    <a:tint val="75000"/>
                  </a:prstClr>
                </a:solidFill>
              </a:rPr>
              <a:pPr defTabSz="457200"/>
              <a:t>7/18/2018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788239C-0178-4971-A87D-E36A5C4C2BB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0448488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711" r:id="rId19"/>
    <p:sldLayoutId id="2147483712"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hyperlink" Target="http://www.fns.usda.gov/farmtoschool/procuring-local-foods" TargetMode="External"/><Relationship Id="rId4" Type="http://schemas.openxmlformats.org/officeDocument/2006/relationships/hyperlink" Target="http://go.usa.gov/KAFH"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533400" y="4114800"/>
            <a:ext cx="8305800" cy="768350"/>
          </a:xfrm>
        </p:spPr>
        <p:txBody>
          <a:bodyPr>
            <a:normAutofit fontScale="90000"/>
          </a:bodyPr>
          <a:lstStyle/>
          <a:p>
            <a:pPr algn="ctr" eaLnBrk="1" hangingPunct="1"/>
            <a:r>
              <a:rPr lang="en-US" sz="2400" dirty="0" smtClean="0">
                <a:solidFill>
                  <a:schemeClr val="tx1"/>
                </a:solidFill>
                <a:latin typeface="Times" charset="0"/>
                <a:ea typeface="ＭＳ Ｐゴシック" charset="-128"/>
                <a:cs typeface="ＭＳ Ｐゴシック" charset="-128"/>
              </a:rPr>
              <a:t/>
            </a:r>
            <a:br>
              <a:rPr lang="en-US" sz="2400" dirty="0" smtClean="0">
                <a:solidFill>
                  <a:schemeClr val="tx1"/>
                </a:solidFill>
                <a:latin typeface="Times" charset="0"/>
                <a:ea typeface="ＭＳ Ｐゴシック" charset="-128"/>
                <a:cs typeface="ＭＳ Ｐゴシック" charset="-128"/>
              </a:rPr>
            </a:br>
            <a:r>
              <a:rPr lang="en-US" sz="2800" dirty="0" smtClean="0">
                <a:solidFill>
                  <a:schemeClr val="tx1"/>
                </a:solidFill>
                <a:latin typeface="Times" charset="0"/>
                <a:ea typeface="ＭＳ Ｐゴシック" charset="-128"/>
                <a:cs typeface="ＭＳ Ｐゴシック" charset="-128"/>
              </a:rPr>
              <a:t/>
            </a:r>
            <a:br>
              <a:rPr lang="en-US" sz="2800" dirty="0" smtClean="0">
                <a:solidFill>
                  <a:schemeClr val="tx1"/>
                </a:solidFill>
                <a:latin typeface="Times" charset="0"/>
                <a:ea typeface="ＭＳ Ｐゴシック" charset="-128"/>
                <a:cs typeface="ＭＳ Ｐゴシック" charset="-128"/>
              </a:rPr>
            </a:br>
            <a:r>
              <a:rPr lang="en-US" sz="2800" dirty="0" smtClean="0">
                <a:solidFill>
                  <a:schemeClr val="tx1"/>
                </a:solidFill>
                <a:latin typeface="Times" charset="0"/>
                <a:ea typeface="ＭＳ Ｐゴシック" charset="-128"/>
                <a:cs typeface="ＭＳ Ｐゴシック" charset="-128"/>
              </a:rPr>
              <a:t/>
            </a:r>
            <a:br>
              <a:rPr lang="en-US" sz="2800" dirty="0" smtClean="0">
                <a:solidFill>
                  <a:schemeClr val="tx1"/>
                </a:solidFill>
                <a:latin typeface="Times" charset="0"/>
                <a:ea typeface="ＭＳ Ｐゴシック" charset="-128"/>
                <a:cs typeface="ＭＳ Ｐゴシック" charset="-128"/>
              </a:rPr>
            </a:br>
            <a:r>
              <a:rPr lang="en-US" sz="2800" dirty="0" smtClean="0">
                <a:latin typeface="Times" charset="0"/>
                <a:ea typeface="ＭＳ Ｐゴシック" charset="-128"/>
                <a:cs typeface="ＭＳ Ｐゴシック" charset="-128"/>
              </a:rPr>
              <a:t/>
            </a:r>
            <a:br>
              <a:rPr lang="en-US" sz="2800" dirty="0" smtClean="0">
                <a:latin typeface="Times" charset="0"/>
                <a:ea typeface="ＭＳ Ｐゴシック" charset="-128"/>
                <a:cs typeface="ＭＳ Ｐゴシック" charset="-128"/>
              </a:rPr>
            </a:br>
            <a:r>
              <a:rPr lang="en-US" sz="2800" dirty="0" smtClean="0">
                <a:latin typeface="Times" charset="0"/>
                <a:ea typeface="ＭＳ Ｐゴシック" charset="-128"/>
                <a:cs typeface="ＭＳ Ｐゴシック" charset="-128"/>
              </a:rPr>
              <a:t/>
            </a:r>
            <a:br>
              <a:rPr lang="en-US" sz="2800" dirty="0" smtClean="0">
                <a:latin typeface="Times" charset="0"/>
                <a:ea typeface="ＭＳ Ｐゴシック" charset="-128"/>
                <a:cs typeface="ＭＳ Ｐゴシック" charset="-128"/>
              </a:rPr>
            </a:br>
            <a:r>
              <a:rPr lang="en-US" sz="2700" b="1" i="1" dirty="0" smtClean="0">
                <a:latin typeface="Times" charset="0"/>
                <a:ea typeface="ＭＳ Ｐゴシック" charset="-128"/>
                <a:cs typeface="ＭＳ Ｐゴシック" charset="-128"/>
              </a:rPr>
              <a:t>Helping Hawaii Eat Healthier</a:t>
            </a:r>
            <a:r>
              <a:rPr lang="en-US" b="1" dirty="0" smtClean="0">
                <a:solidFill>
                  <a:schemeClr val="tx1"/>
                </a:solidFill>
                <a:latin typeface="Times" charset="0"/>
                <a:ea typeface="ＭＳ Ｐゴシック" charset="-128"/>
                <a:cs typeface="ＭＳ Ｐゴシック" charset="-128"/>
              </a:rPr>
              <a:t/>
            </a:r>
            <a:br>
              <a:rPr lang="en-US" b="1" dirty="0" smtClean="0">
                <a:solidFill>
                  <a:schemeClr val="tx1"/>
                </a:solidFill>
                <a:latin typeface="Times" charset="0"/>
                <a:ea typeface="ＭＳ Ｐゴシック" charset="-128"/>
                <a:cs typeface="ＭＳ Ｐゴシック" charset="-128"/>
              </a:rPr>
            </a:br>
            <a:r>
              <a:rPr lang="en-US" sz="4000" b="1" dirty="0" smtClean="0">
                <a:solidFill>
                  <a:schemeClr val="tx1"/>
                </a:solidFill>
                <a:latin typeface="Times" charset="0"/>
                <a:ea typeface="ＭＳ Ｐゴシック" charset="-128"/>
                <a:cs typeface="ＭＳ Ｐゴシック" charset="-128"/>
              </a:rPr>
              <a:t/>
            </a:r>
            <a:br>
              <a:rPr lang="en-US" sz="4000" b="1" dirty="0" smtClean="0">
                <a:solidFill>
                  <a:schemeClr val="tx1"/>
                </a:solidFill>
                <a:latin typeface="Times" charset="0"/>
                <a:ea typeface="ＭＳ Ｐゴシック" charset="-128"/>
                <a:cs typeface="ＭＳ Ｐゴシック" charset="-128"/>
              </a:rPr>
            </a:br>
            <a:r>
              <a:rPr lang="en-US" sz="2900" dirty="0" smtClean="0">
                <a:solidFill>
                  <a:schemeClr val="tx1"/>
                </a:solidFill>
                <a:latin typeface="Times" charset="0"/>
                <a:ea typeface="ＭＳ Ｐゴシック" charset="-128"/>
                <a:cs typeface="ＭＳ Ｐゴシック" charset="-128"/>
              </a:rPr>
              <a:t/>
            </a:r>
            <a:br>
              <a:rPr lang="en-US" sz="2900" dirty="0" smtClean="0">
                <a:solidFill>
                  <a:schemeClr val="tx1"/>
                </a:solidFill>
                <a:latin typeface="Times" charset="0"/>
                <a:ea typeface="ＭＳ Ｐゴシック" charset="-128"/>
                <a:cs typeface="ＭＳ Ｐゴシック" charset="-128"/>
              </a:rPr>
            </a:br>
            <a:r>
              <a:rPr lang="en-US" sz="2900" dirty="0" smtClean="0">
                <a:solidFill>
                  <a:schemeClr val="tx1"/>
                </a:solidFill>
                <a:latin typeface="Times" charset="0"/>
                <a:ea typeface="ＭＳ Ｐゴシック" charset="-128"/>
                <a:cs typeface="ＭＳ Ｐゴシック" charset="-128"/>
              </a:rPr>
              <a:t/>
            </a:r>
            <a:br>
              <a:rPr lang="en-US" sz="2900" dirty="0" smtClean="0">
                <a:solidFill>
                  <a:schemeClr val="tx1"/>
                </a:solidFill>
                <a:latin typeface="Times" charset="0"/>
                <a:ea typeface="ＭＳ Ｐゴシック" charset="-128"/>
                <a:cs typeface="ＭＳ Ｐゴシック" charset="-128"/>
              </a:rPr>
            </a:br>
            <a:endParaRPr lang="en-US" dirty="0" smtClean="0">
              <a:solidFill>
                <a:srgbClr val="FFFF00"/>
              </a:solidFill>
              <a:latin typeface="Times" charset="0"/>
              <a:ea typeface="ＭＳ Ｐゴシック" charset="-128"/>
              <a:cs typeface="ＭＳ Ｐゴシック" charset="-128"/>
            </a:endParaRPr>
          </a:p>
        </p:txBody>
      </p:sp>
      <p:sp>
        <p:nvSpPr>
          <p:cNvPr id="21507" name="Rectangle 4"/>
          <p:cNvSpPr>
            <a:spLocks noChangeArrowheads="1"/>
          </p:cNvSpPr>
          <p:nvPr/>
        </p:nvSpPr>
        <p:spPr bwMode="auto">
          <a:xfrm>
            <a:off x="8396288" y="6242050"/>
            <a:ext cx="214312" cy="457200"/>
          </a:xfrm>
          <a:prstGeom prst="rect">
            <a:avLst/>
          </a:prstGeom>
          <a:noFill/>
          <a:ln w="9525">
            <a:noFill/>
            <a:miter lim="800000"/>
            <a:headEnd/>
            <a:tailEnd/>
          </a:ln>
        </p:spPr>
        <p:txBody>
          <a:bodyPr>
            <a:prstTxWarp prst="textNoShape">
              <a:avLst/>
            </a:prstTxWarp>
            <a:spAutoFit/>
          </a:bodyPr>
          <a:lstStyle/>
          <a:p>
            <a:endParaRPr lang="en-US"/>
          </a:p>
        </p:txBody>
      </p:sp>
      <p:pic>
        <p:nvPicPr>
          <p:cNvPr id="21508" name="Picture 5"/>
          <p:cNvPicPr>
            <a:picLocks noChangeAspect="1" noChangeArrowheads="1"/>
          </p:cNvPicPr>
          <p:nvPr/>
        </p:nvPicPr>
        <p:blipFill>
          <a:blip r:embed="rId3"/>
          <a:srcRect/>
          <a:stretch>
            <a:fillRect/>
          </a:stretch>
        </p:blipFill>
        <p:spPr bwMode="auto">
          <a:xfrm>
            <a:off x="2743200" y="685800"/>
            <a:ext cx="3810000" cy="3369844"/>
          </a:xfrm>
          <a:prstGeom prst="rect">
            <a:avLst/>
          </a:prstGeom>
          <a:noFill/>
          <a:ln w="9525">
            <a:noFill/>
            <a:miter lim="800000"/>
            <a:headEnd/>
            <a:tailEnd/>
          </a:ln>
        </p:spPr>
      </p:pic>
      <p:sp>
        <p:nvSpPr>
          <p:cNvPr id="5" name="Rectangle 2"/>
          <p:cNvSpPr txBox="1">
            <a:spLocks noChangeArrowheads="1"/>
          </p:cNvSpPr>
          <p:nvPr/>
        </p:nvSpPr>
        <p:spPr>
          <a:xfrm>
            <a:off x="457200" y="4953000"/>
            <a:ext cx="8458200" cy="76835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24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r>
              <a:rPr kumimoji="0" lang="en-US" sz="28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28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r>
              <a:rPr kumimoji="0" lang="en-US" sz="28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28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r>
              <a:rPr kumimoji="0" lang="en-US" sz="28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28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r>
              <a:rPr kumimoji="0" lang="en-US" sz="28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28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r>
              <a:rPr lang="en-US" sz="16000" b="1" dirty="0" smtClean="0">
                <a:latin typeface="+mj-lt"/>
                <a:ea typeface="ＭＳ Ｐゴシック" charset="-128"/>
                <a:cs typeface="Arial Rounded MT Bold"/>
              </a:rPr>
              <a:t>NSLP P</a:t>
            </a:r>
            <a:r>
              <a:rPr kumimoji="0" lang="en-US" sz="16000" b="1" i="0" u="none" strike="noStrike" kern="1200" cap="none" spc="0" normalizeH="0" baseline="0" noProof="0" dirty="0" smtClean="0">
                <a:ln>
                  <a:noFill/>
                </a:ln>
                <a:solidFill>
                  <a:schemeClr val="tx1"/>
                </a:solidFill>
                <a:effectLst/>
                <a:uLnTx/>
                <a:uFillTx/>
                <a:latin typeface="+mj-lt"/>
                <a:ea typeface="ＭＳ Ｐゴシック" charset="-128"/>
                <a:cs typeface="Arial Rounded MT Bold"/>
              </a:rPr>
              <a:t>ROCUREMENT TRAINING</a:t>
            </a:r>
            <a:r>
              <a:rPr kumimoji="0" lang="en-US" sz="4400" b="1"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4400" b="1"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r>
              <a:rPr kumimoji="0" lang="en-US" sz="4000" b="1"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4000" b="1"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r>
              <a:rPr kumimoji="0" lang="en-US" sz="29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29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r>
              <a:rPr kumimoji="0" lang="en-US" sz="29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t/>
            </a:r>
            <a:br>
              <a:rPr kumimoji="0" lang="en-US" sz="2900" b="0" i="0" u="none" strike="noStrike" kern="1200" cap="none" spc="0" normalizeH="0" baseline="0" noProof="0" dirty="0" smtClean="0">
                <a:ln>
                  <a:noFill/>
                </a:ln>
                <a:solidFill>
                  <a:schemeClr val="tx1"/>
                </a:solidFill>
                <a:effectLst/>
                <a:uLnTx/>
                <a:uFillTx/>
                <a:latin typeface="Times" charset="0"/>
                <a:ea typeface="ＭＳ Ｐゴシック" charset="-128"/>
                <a:cs typeface="ＭＳ Ｐゴシック" charset="-128"/>
              </a:rPr>
            </a:br>
            <a:endParaRPr kumimoji="0" lang="en-US" sz="4400" b="0" i="0" u="none" strike="noStrike" kern="1200" cap="none" spc="0" normalizeH="0" baseline="0" noProof="0" dirty="0" smtClean="0">
              <a:ln>
                <a:noFill/>
              </a:ln>
              <a:solidFill>
                <a:srgbClr val="FFFF00"/>
              </a:solidFill>
              <a:effectLst/>
              <a:uLnTx/>
              <a:uFillTx/>
              <a:latin typeface="Time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6-26 at 9.19.11 PM.png"/>
          <p:cNvPicPr>
            <a:picLocks noChangeAspect="1"/>
          </p:cNvPicPr>
          <p:nvPr/>
        </p:nvPicPr>
        <p:blipFill>
          <a:blip r:embed="rId2"/>
          <a:stretch>
            <a:fillRect/>
          </a:stretch>
        </p:blipFill>
        <p:spPr>
          <a:xfrm>
            <a:off x="685800" y="228600"/>
            <a:ext cx="7747000" cy="61087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24000"/>
            <a:ext cx="7315200" cy="3046988"/>
          </a:xfrm>
          <a:prstGeom prst="rect">
            <a:avLst/>
          </a:prstGeom>
        </p:spPr>
        <p:txBody>
          <a:bodyPr wrap="square">
            <a:spAutoFit/>
          </a:bodyPr>
          <a:lstStyle/>
          <a:p>
            <a:pPr marL="742950" indent="-742950">
              <a:buFont typeface="Arial"/>
              <a:buChar char="•"/>
            </a:pPr>
            <a:r>
              <a:rPr lang="en-US" sz="3200" dirty="0" smtClean="0">
                <a:solidFill>
                  <a:srgbClr val="000000"/>
                </a:solidFill>
              </a:rPr>
              <a:t>Ensure purchases are made in compliance with federal, state, and local rules.</a:t>
            </a:r>
          </a:p>
          <a:p>
            <a:pPr marL="742950" indent="-742950">
              <a:buFont typeface="Arial"/>
              <a:buChar char="•"/>
            </a:pPr>
            <a:r>
              <a:rPr lang="en-US" sz="3200" dirty="0" smtClean="0">
                <a:solidFill>
                  <a:srgbClr val="000000"/>
                </a:solidFill>
              </a:rPr>
              <a:t>Provide purchasing staff with a guide on proper procuring which will help prevent unallowable purchases. </a:t>
            </a:r>
          </a:p>
        </p:txBody>
      </p:sp>
      <p:sp>
        <p:nvSpPr>
          <p:cNvPr id="3" name="Rectangle 2"/>
          <p:cNvSpPr/>
          <p:nvPr/>
        </p:nvSpPr>
        <p:spPr>
          <a:xfrm>
            <a:off x="1066800" y="533400"/>
            <a:ext cx="7213834" cy="707886"/>
          </a:xfrm>
          <a:prstGeom prst="rect">
            <a:avLst/>
          </a:prstGeom>
        </p:spPr>
        <p:txBody>
          <a:bodyPr wrap="none">
            <a:spAutoFit/>
          </a:bodyPr>
          <a:lstStyle/>
          <a:p>
            <a:r>
              <a:rPr lang="en-US" sz="4000" dirty="0" smtClean="0"/>
              <a:t>Written Procurement Procedures:</a:t>
            </a:r>
            <a:endParaRPr lang="en-US" sz="4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600200"/>
            <a:ext cx="7467600" cy="3826688"/>
          </a:xfrm>
          <a:prstGeom prst="rect">
            <a:avLst/>
          </a:prstGeom>
        </p:spPr>
        <p:txBody>
          <a:bodyPr wrap="square">
            <a:spAutoFit/>
          </a:bodyPr>
          <a:lstStyle/>
          <a:p>
            <a:pPr>
              <a:buNone/>
            </a:pPr>
            <a:r>
              <a:rPr lang="en-US" sz="3200" dirty="0" smtClean="0">
                <a:solidFill>
                  <a:srgbClr val="000000"/>
                </a:solidFill>
              </a:rPr>
              <a:t>Includes a Code of Conduct section.</a:t>
            </a:r>
          </a:p>
          <a:p>
            <a:pPr>
              <a:lnSpc>
                <a:spcPct val="110000"/>
              </a:lnSpc>
            </a:pPr>
            <a:r>
              <a:rPr lang="en-US" sz="3200" dirty="0" smtClean="0">
                <a:solidFill>
                  <a:srgbClr val="000000"/>
                </a:solidFill>
              </a:rPr>
              <a:t>All </a:t>
            </a:r>
            <a:r>
              <a:rPr lang="en-US" sz="3200" dirty="0" err="1" smtClean="0">
                <a:solidFill>
                  <a:srgbClr val="000000"/>
                </a:solidFill>
              </a:rPr>
              <a:t>SFA’s</a:t>
            </a:r>
            <a:r>
              <a:rPr lang="en-US" sz="3200" dirty="0" smtClean="0">
                <a:solidFill>
                  <a:srgbClr val="000000"/>
                </a:solidFill>
              </a:rPr>
              <a:t> must have a written Code of Conduct.</a:t>
            </a:r>
          </a:p>
          <a:p>
            <a:pPr>
              <a:lnSpc>
                <a:spcPct val="110000"/>
              </a:lnSpc>
              <a:buFont typeface="Arial"/>
              <a:buChar char="•"/>
            </a:pPr>
            <a:r>
              <a:rPr lang="en-US" sz="3200" dirty="0" smtClean="0">
                <a:solidFill>
                  <a:srgbClr val="000000"/>
                </a:solidFill>
              </a:rPr>
              <a:t> Protects employees from engaging in unethical and unallowable behavior</a:t>
            </a:r>
          </a:p>
          <a:p>
            <a:pPr>
              <a:lnSpc>
                <a:spcPct val="110000"/>
              </a:lnSpc>
              <a:buFont typeface="Arial"/>
              <a:buChar char="•"/>
            </a:pPr>
            <a:r>
              <a:rPr lang="en-US" sz="3200" dirty="0" smtClean="0">
                <a:solidFill>
                  <a:srgbClr val="000000"/>
                </a:solidFill>
              </a:rPr>
              <a:t> Provides disciplinary actions for violations</a:t>
            </a:r>
          </a:p>
          <a:p>
            <a:pPr>
              <a:lnSpc>
                <a:spcPct val="110000"/>
              </a:lnSpc>
              <a:buFont typeface="Arial"/>
              <a:buChar char="•"/>
            </a:pPr>
            <a:r>
              <a:rPr lang="en-US" sz="3200" dirty="0" smtClean="0">
                <a:solidFill>
                  <a:srgbClr val="000000"/>
                </a:solidFill>
              </a:rPr>
              <a:t> Protects </a:t>
            </a:r>
            <a:r>
              <a:rPr lang="en-US" sz="3200" dirty="0" err="1" smtClean="0">
                <a:solidFill>
                  <a:srgbClr val="000000"/>
                </a:solidFill>
              </a:rPr>
              <a:t>SFA’s</a:t>
            </a:r>
            <a:r>
              <a:rPr lang="en-US" sz="3200" dirty="0" smtClean="0">
                <a:solidFill>
                  <a:srgbClr val="000000"/>
                </a:solidFill>
              </a:rPr>
              <a:t> reputation </a:t>
            </a:r>
          </a:p>
        </p:txBody>
      </p:sp>
      <p:sp>
        <p:nvSpPr>
          <p:cNvPr id="3" name="Rectangle 2"/>
          <p:cNvSpPr/>
          <p:nvPr/>
        </p:nvSpPr>
        <p:spPr>
          <a:xfrm>
            <a:off x="457200" y="609600"/>
            <a:ext cx="7772400" cy="707886"/>
          </a:xfrm>
          <a:prstGeom prst="rect">
            <a:avLst/>
          </a:prstGeom>
        </p:spPr>
        <p:txBody>
          <a:bodyPr wrap="square">
            <a:spAutoFit/>
          </a:bodyPr>
          <a:lstStyle/>
          <a:p>
            <a:r>
              <a:rPr lang="en-US" sz="4000" dirty="0" smtClean="0"/>
              <a:t>HCNP Prototype Procurement Plan </a:t>
            </a:r>
            <a:endParaRPr lang="en-US" sz="4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7924800" cy="1323439"/>
          </a:xfrm>
          <a:prstGeom prst="rect">
            <a:avLst/>
          </a:prstGeom>
        </p:spPr>
        <p:txBody>
          <a:bodyPr wrap="square">
            <a:spAutoFit/>
          </a:bodyPr>
          <a:lstStyle/>
          <a:p>
            <a:r>
              <a:rPr lang="en-US" sz="4000" dirty="0" smtClean="0"/>
              <a:t>Code of Conduct must have consequences if rules are violated.</a:t>
            </a:r>
            <a:endParaRPr lang="en-US" sz="4000" dirty="0"/>
          </a:p>
        </p:txBody>
      </p:sp>
      <p:sp>
        <p:nvSpPr>
          <p:cNvPr id="3" name="Rectangle 2"/>
          <p:cNvSpPr/>
          <p:nvPr/>
        </p:nvSpPr>
        <p:spPr>
          <a:xfrm>
            <a:off x="838200" y="2286000"/>
            <a:ext cx="6400800" cy="2831544"/>
          </a:xfrm>
          <a:prstGeom prst="rect">
            <a:avLst/>
          </a:prstGeom>
        </p:spPr>
        <p:txBody>
          <a:bodyPr wrap="square">
            <a:spAutoFit/>
          </a:bodyPr>
          <a:lstStyle/>
          <a:p>
            <a:r>
              <a:rPr lang="en-US" sz="3200" dirty="0" smtClean="0"/>
              <a:t>Examples of disciplinary actions are:</a:t>
            </a:r>
          </a:p>
          <a:p>
            <a:pPr>
              <a:buFont typeface="Arial"/>
              <a:buChar char="•"/>
            </a:pPr>
            <a:r>
              <a:rPr lang="en-US" sz="3200" dirty="0" smtClean="0"/>
              <a:t> Verbal warning </a:t>
            </a:r>
          </a:p>
          <a:p>
            <a:pPr>
              <a:buFont typeface="Arial"/>
              <a:buChar char="•"/>
            </a:pPr>
            <a:r>
              <a:rPr lang="en-US" sz="3200" dirty="0" smtClean="0"/>
              <a:t> Written warning</a:t>
            </a:r>
          </a:p>
          <a:p>
            <a:pPr>
              <a:buFont typeface="Arial"/>
              <a:buChar char="•"/>
            </a:pPr>
            <a:r>
              <a:rPr lang="en-US" sz="3200" dirty="0" smtClean="0"/>
              <a:t> Fines</a:t>
            </a:r>
          </a:p>
          <a:p>
            <a:pPr>
              <a:buFont typeface="Arial"/>
              <a:buChar char="•"/>
            </a:pPr>
            <a:r>
              <a:rPr lang="en-US" sz="3200" dirty="0" smtClean="0"/>
              <a:t> Suspension or Termination</a:t>
            </a:r>
          </a:p>
          <a:p>
            <a:pPr>
              <a:buFont typeface="Arial"/>
              <a:buChar char="•"/>
            </a:pPr>
            <a:r>
              <a:rPr lang="en-US" dirty="0" smtClean="0">
                <a:solidFill>
                  <a:srgbClr val="FFFFFF"/>
                </a:solidFill>
              </a:rPr>
              <a:t> Police/Legal Action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6-28 at 9.22.25 PM.png"/>
          <p:cNvPicPr>
            <a:picLocks noChangeAspect="1"/>
          </p:cNvPicPr>
          <p:nvPr/>
        </p:nvPicPr>
        <p:blipFill>
          <a:blip r:embed="rId2"/>
          <a:stretch>
            <a:fillRect/>
          </a:stretch>
        </p:blipFill>
        <p:spPr>
          <a:xfrm>
            <a:off x="625162" y="381000"/>
            <a:ext cx="7939121" cy="5791200"/>
          </a:xfrm>
          <a:prstGeom prst="rect">
            <a:avLst/>
          </a:prstGeom>
        </p:spPr>
      </p:pic>
      <p:sp>
        <p:nvSpPr>
          <p:cNvPr id="5" name="Oval 4"/>
          <p:cNvSpPr/>
          <p:nvPr/>
        </p:nvSpPr>
        <p:spPr>
          <a:xfrm>
            <a:off x="457200" y="457200"/>
            <a:ext cx="2362200" cy="457200"/>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295400" y="4648200"/>
            <a:ext cx="3352800" cy="914400"/>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295400"/>
            <a:ext cx="7467600" cy="5016757"/>
          </a:xfrm>
          <a:prstGeom prst="rect">
            <a:avLst/>
          </a:prstGeom>
        </p:spPr>
        <p:txBody>
          <a:bodyPr wrap="square">
            <a:spAutoFit/>
          </a:bodyPr>
          <a:lstStyle/>
          <a:p>
            <a:pPr>
              <a:lnSpc>
                <a:spcPct val="100000"/>
              </a:lnSpc>
            </a:pPr>
            <a:r>
              <a:rPr lang="en-US" sz="3200" dirty="0" smtClean="0"/>
              <a:t>No employee should be involved in the procurement process if they have a conflict of interest – real or perceived.</a:t>
            </a:r>
          </a:p>
          <a:p>
            <a:pPr>
              <a:lnSpc>
                <a:spcPct val="100000"/>
              </a:lnSpc>
              <a:buFont typeface="Arial"/>
              <a:buChar char="•"/>
            </a:pPr>
            <a:r>
              <a:rPr lang="en-US" sz="3200" dirty="0" smtClean="0"/>
              <a:t> REAL: Professional judgment is compromised because of a financial personal benefit.</a:t>
            </a:r>
          </a:p>
          <a:p>
            <a:pPr>
              <a:lnSpc>
                <a:spcPct val="100000"/>
              </a:lnSpc>
              <a:buFont typeface="Arial"/>
              <a:buChar char="•"/>
            </a:pPr>
            <a:r>
              <a:rPr lang="en-US" sz="3200" dirty="0" smtClean="0"/>
              <a:t> PERCEIVED:A reasonable person would think that the professional’s judgment is likely to be compromised. </a:t>
            </a:r>
          </a:p>
          <a:p>
            <a:pPr>
              <a:lnSpc>
                <a:spcPct val="100000"/>
              </a:lnSpc>
              <a:buFont typeface="Arial"/>
              <a:buChar char="•"/>
            </a:pPr>
            <a:r>
              <a:rPr lang="en-US" sz="3200" dirty="0" smtClean="0"/>
              <a:t> The Newspaper/Stink Test</a:t>
            </a:r>
          </a:p>
        </p:txBody>
      </p:sp>
      <p:sp>
        <p:nvSpPr>
          <p:cNvPr id="3" name="Rectangle 2"/>
          <p:cNvSpPr/>
          <p:nvPr/>
        </p:nvSpPr>
        <p:spPr>
          <a:xfrm>
            <a:off x="762000" y="533400"/>
            <a:ext cx="4245022" cy="707886"/>
          </a:xfrm>
          <a:prstGeom prst="rect">
            <a:avLst/>
          </a:prstGeom>
        </p:spPr>
        <p:txBody>
          <a:bodyPr wrap="none">
            <a:spAutoFit/>
          </a:bodyPr>
          <a:lstStyle/>
          <a:p>
            <a:r>
              <a:rPr lang="en-US" sz="4000" dirty="0" smtClean="0"/>
              <a:t>Conflicts of Interest </a:t>
            </a:r>
            <a:endParaRPr lang="en-US" sz="4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0" y="2057400"/>
            <a:ext cx="2971800" cy="2554545"/>
          </a:xfrm>
          <a:prstGeom prst="rect">
            <a:avLst/>
          </a:prstGeom>
        </p:spPr>
        <p:txBody>
          <a:bodyPr wrap="square">
            <a:spAutoFit/>
          </a:bodyPr>
          <a:lstStyle/>
          <a:p>
            <a:r>
              <a:rPr lang="en-US" sz="3200" dirty="0" smtClean="0">
                <a:solidFill>
                  <a:srgbClr val="000000"/>
                </a:solidFill>
              </a:rPr>
              <a:t>Yes, but it must be clearly defined in the </a:t>
            </a:r>
            <a:r>
              <a:rPr lang="en-US" sz="3200" dirty="0" err="1" smtClean="0">
                <a:solidFill>
                  <a:srgbClr val="000000"/>
                </a:solidFill>
              </a:rPr>
              <a:t>SFA’s</a:t>
            </a:r>
            <a:r>
              <a:rPr lang="en-US" sz="3200" dirty="0" smtClean="0">
                <a:solidFill>
                  <a:srgbClr val="000000"/>
                </a:solidFill>
              </a:rPr>
              <a:t> Code of Conduct.</a:t>
            </a:r>
          </a:p>
        </p:txBody>
      </p:sp>
      <p:sp>
        <p:nvSpPr>
          <p:cNvPr id="3" name="Rectangle 2"/>
          <p:cNvSpPr/>
          <p:nvPr/>
        </p:nvSpPr>
        <p:spPr>
          <a:xfrm>
            <a:off x="1143000" y="914400"/>
            <a:ext cx="5226861" cy="707886"/>
          </a:xfrm>
          <a:prstGeom prst="rect">
            <a:avLst/>
          </a:prstGeom>
        </p:spPr>
        <p:txBody>
          <a:bodyPr wrap="none">
            <a:spAutoFit/>
          </a:bodyPr>
          <a:lstStyle/>
          <a:p>
            <a:r>
              <a:rPr lang="en-US" sz="4000" dirty="0" smtClean="0"/>
              <a:t>Can a SFA Receive Gifts? </a:t>
            </a:r>
            <a:endParaRPr lang="en-US" sz="4000" dirty="0"/>
          </a:p>
        </p:txBody>
      </p:sp>
      <p:pic>
        <p:nvPicPr>
          <p:cNvPr id="4" name="Picture 3"/>
          <p:cNvPicPr>
            <a:picLocks noChangeAspect="1"/>
          </p:cNvPicPr>
          <p:nvPr/>
        </p:nvPicPr>
        <p:blipFill>
          <a:blip r:embed="rId2"/>
          <a:stretch>
            <a:fillRect/>
          </a:stretch>
        </p:blipFill>
        <p:spPr>
          <a:xfrm>
            <a:off x="1295400" y="1981200"/>
            <a:ext cx="3499194" cy="329858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0" y="1524000"/>
          <a:ext cx="7848600" cy="4846320"/>
        </p:xfrm>
        <a:graphic>
          <a:graphicData uri="http://schemas.openxmlformats.org/drawingml/2006/table">
            <a:tbl>
              <a:tblPr firstRow="1" bandRow="1">
                <a:tableStyleId>{5940675A-B579-460E-94D1-54222C63F5DA}</a:tableStyleId>
              </a:tblPr>
              <a:tblGrid>
                <a:gridCol w="1962150"/>
                <a:gridCol w="2076450"/>
                <a:gridCol w="2133600"/>
                <a:gridCol w="1676400"/>
              </a:tblGrid>
              <a:tr h="685799">
                <a:tc>
                  <a:txBody>
                    <a:bodyPr/>
                    <a:lstStyle/>
                    <a:p>
                      <a:r>
                        <a:rPr lang="en-US" dirty="0" smtClean="0"/>
                        <a:t>VENDED</a:t>
                      </a:r>
                      <a:r>
                        <a:rPr lang="en-US" baseline="0" dirty="0" smtClean="0"/>
                        <a:t> MEALS</a:t>
                      </a:r>
                      <a:r>
                        <a:rPr lang="en-US" dirty="0" smtClean="0"/>
                        <a:t> (8)</a:t>
                      </a:r>
                      <a:endParaRPr lang="en-US" dirty="0"/>
                    </a:p>
                  </a:txBody>
                  <a:tcPr/>
                </a:tc>
                <a:tc>
                  <a:txBody>
                    <a:bodyPr/>
                    <a:lstStyle/>
                    <a:p>
                      <a:r>
                        <a:rPr lang="en-US" dirty="0" smtClean="0"/>
                        <a:t>SELF-OPS (13) PURCHASE FOOD, GOODS</a:t>
                      </a:r>
                      <a:r>
                        <a:rPr lang="en-US" baseline="0" dirty="0" smtClean="0"/>
                        <a:t> &amp; SERVICES </a:t>
                      </a:r>
                      <a:endParaRPr lang="en-US" dirty="0"/>
                    </a:p>
                  </a:txBody>
                  <a:tcPr/>
                </a:tc>
                <a:tc>
                  <a:txBody>
                    <a:bodyPr/>
                    <a:lstStyle/>
                    <a:p>
                      <a:r>
                        <a:rPr lang="en-US" baseline="0" dirty="0" smtClean="0"/>
                        <a:t>MEALS FROM ANOTHER </a:t>
                      </a:r>
                      <a:r>
                        <a:rPr lang="en-US" dirty="0" smtClean="0"/>
                        <a:t>SFA (4)</a:t>
                      </a:r>
                      <a:endParaRPr lang="en-US" dirty="0"/>
                    </a:p>
                  </a:txBody>
                  <a:tcPr/>
                </a:tc>
                <a:tc>
                  <a:txBody>
                    <a:bodyPr/>
                    <a:lstStyle/>
                    <a:p>
                      <a:r>
                        <a:rPr lang="en-US" dirty="0" smtClean="0"/>
                        <a:t>CONTRACTS WITH</a:t>
                      </a:r>
                      <a:r>
                        <a:rPr lang="en-US" baseline="0" dirty="0" smtClean="0"/>
                        <a:t> FSMC (4)</a:t>
                      </a:r>
                      <a:endParaRPr lang="en-US" dirty="0"/>
                    </a:p>
                  </a:txBody>
                  <a:tcPr/>
                </a:tc>
              </a:tr>
              <a:tr h="531103">
                <a:tc>
                  <a:txBody>
                    <a:bodyPr/>
                    <a:lstStyle/>
                    <a:p>
                      <a:r>
                        <a:rPr lang="en-US" dirty="0" smtClean="0"/>
                        <a:t>Connections</a:t>
                      </a:r>
                    </a:p>
                    <a:p>
                      <a:r>
                        <a:rPr lang="en-US" dirty="0" smtClean="0"/>
                        <a:t>Ka ‘</a:t>
                      </a:r>
                      <a:r>
                        <a:rPr lang="en-US" dirty="0" err="1" smtClean="0"/>
                        <a:t>Umeke</a:t>
                      </a:r>
                      <a:r>
                        <a:rPr lang="en-US" dirty="0" smtClean="0"/>
                        <a:t> </a:t>
                      </a:r>
                      <a:r>
                        <a:rPr lang="en-US" dirty="0" err="1" smtClean="0"/>
                        <a:t>Ka’eo</a:t>
                      </a:r>
                      <a:endParaRPr lang="en-US" dirty="0" smtClean="0"/>
                    </a:p>
                    <a:p>
                      <a:r>
                        <a:rPr lang="en-US" dirty="0" err="1" smtClean="0"/>
                        <a:t>Ka’ohao</a:t>
                      </a:r>
                      <a:r>
                        <a:rPr lang="en-US" baseline="0" dirty="0" smtClean="0"/>
                        <a:t> PCS</a:t>
                      </a:r>
                    </a:p>
                    <a:p>
                      <a:r>
                        <a:rPr lang="en-US" baseline="0" dirty="0" err="1" smtClean="0"/>
                        <a:t>Kamalani</a:t>
                      </a:r>
                      <a:r>
                        <a:rPr lang="en-US" baseline="0" dirty="0" smtClean="0"/>
                        <a:t> PCS</a:t>
                      </a:r>
                    </a:p>
                    <a:p>
                      <a:r>
                        <a:rPr lang="en-US" baseline="0" dirty="0" smtClean="0"/>
                        <a:t>Ka </a:t>
                      </a:r>
                      <a:r>
                        <a:rPr lang="en-US" baseline="0" dirty="0" err="1" smtClean="0"/>
                        <a:t>Waihona</a:t>
                      </a:r>
                      <a:r>
                        <a:rPr lang="en-US" baseline="0" dirty="0" smtClean="0"/>
                        <a:t> PCS</a:t>
                      </a:r>
                    </a:p>
                    <a:p>
                      <a:r>
                        <a:rPr lang="en-US" baseline="0" dirty="0" err="1" smtClean="0"/>
                        <a:t>Malama</a:t>
                      </a:r>
                      <a:r>
                        <a:rPr lang="en-US" baseline="0" dirty="0" smtClean="0"/>
                        <a:t> </a:t>
                      </a:r>
                      <a:r>
                        <a:rPr lang="en-US" baseline="0" dirty="0" err="1" smtClean="0"/>
                        <a:t>Honua</a:t>
                      </a:r>
                      <a:r>
                        <a:rPr lang="en-US" baseline="0" dirty="0" smtClean="0"/>
                        <a:t> </a:t>
                      </a:r>
                    </a:p>
                    <a:p>
                      <a:r>
                        <a:rPr lang="en-US" baseline="0" dirty="0" smtClean="0"/>
                        <a:t>National Guard YC</a:t>
                      </a:r>
                    </a:p>
                    <a:p>
                      <a:r>
                        <a:rPr lang="en-US" baseline="0" dirty="0" smtClean="0"/>
                        <a:t>Voyager</a:t>
                      </a:r>
                    </a:p>
                  </a:txBody>
                  <a:tcPr/>
                </a:tc>
                <a:tc>
                  <a:txBody>
                    <a:bodyPr/>
                    <a:lstStyle/>
                    <a:p>
                      <a:r>
                        <a:rPr lang="en-US" dirty="0" smtClean="0"/>
                        <a:t>Bobby Benson</a:t>
                      </a:r>
                    </a:p>
                    <a:p>
                      <a:r>
                        <a:rPr lang="en-US" dirty="0" smtClean="0"/>
                        <a:t>Child</a:t>
                      </a:r>
                      <a:r>
                        <a:rPr lang="en-US" baseline="0" dirty="0" smtClean="0"/>
                        <a:t> &amp; Family Ser.</a:t>
                      </a:r>
                    </a:p>
                    <a:p>
                      <a:r>
                        <a:rPr lang="en-US" baseline="0" dirty="0" smtClean="0"/>
                        <a:t>HAAS</a:t>
                      </a:r>
                    </a:p>
                    <a:p>
                      <a:r>
                        <a:rPr lang="en-US" baseline="0" dirty="0" smtClean="0"/>
                        <a:t>DOE – SFSB</a:t>
                      </a:r>
                    </a:p>
                    <a:p>
                      <a:r>
                        <a:rPr lang="en-US" baseline="0" dirty="0" err="1" smtClean="0"/>
                        <a:t>Ka’u</a:t>
                      </a:r>
                      <a:r>
                        <a:rPr lang="en-US" baseline="0" dirty="0" smtClean="0"/>
                        <a:t> Learning </a:t>
                      </a:r>
                      <a:r>
                        <a:rPr lang="en-US" baseline="0" dirty="0" err="1" smtClean="0"/>
                        <a:t>Aca</a:t>
                      </a:r>
                      <a:r>
                        <a:rPr lang="en-US" baseline="0" dirty="0" smtClean="0"/>
                        <a:t>.</a:t>
                      </a:r>
                    </a:p>
                    <a:p>
                      <a:r>
                        <a:rPr lang="en-US" baseline="0" dirty="0" err="1" smtClean="0"/>
                        <a:t>Kualapu’u</a:t>
                      </a:r>
                      <a:r>
                        <a:rPr lang="en-US" baseline="0" dirty="0" smtClean="0"/>
                        <a:t> PCS</a:t>
                      </a:r>
                    </a:p>
                    <a:p>
                      <a:r>
                        <a:rPr lang="en-US" baseline="0" dirty="0" err="1" smtClean="0"/>
                        <a:t>Ke</a:t>
                      </a:r>
                      <a:r>
                        <a:rPr lang="en-US" baseline="0" dirty="0" smtClean="0"/>
                        <a:t> Kula Niihau</a:t>
                      </a:r>
                    </a:p>
                    <a:p>
                      <a:r>
                        <a:rPr lang="en-US" baseline="0" dirty="0" smtClean="0"/>
                        <a:t>Kona Pacific PCS</a:t>
                      </a:r>
                    </a:p>
                    <a:p>
                      <a:r>
                        <a:rPr lang="en-US" baseline="0" dirty="0" err="1" smtClean="0"/>
                        <a:t>Laupahoehoe</a:t>
                      </a:r>
                      <a:endParaRPr lang="en-US" baseline="0" dirty="0" smtClean="0"/>
                    </a:p>
                    <a:p>
                      <a:r>
                        <a:rPr lang="en-US" baseline="0" dirty="0" smtClean="0"/>
                        <a:t>Na </a:t>
                      </a:r>
                      <a:r>
                        <a:rPr lang="en-US" baseline="0" dirty="0" err="1" smtClean="0"/>
                        <a:t>Wai</a:t>
                      </a:r>
                      <a:r>
                        <a:rPr lang="en-US" baseline="0" dirty="0" smtClean="0"/>
                        <a:t> Ola PCS</a:t>
                      </a:r>
                    </a:p>
                    <a:p>
                      <a:r>
                        <a:rPr lang="en-US" baseline="0" dirty="0" smtClean="0"/>
                        <a:t>St. Catherine Sch.</a:t>
                      </a:r>
                    </a:p>
                    <a:p>
                      <a:r>
                        <a:rPr lang="en-US" baseline="0" dirty="0" smtClean="0"/>
                        <a:t>Windward Nazarene</a:t>
                      </a:r>
                    </a:p>
                    <a:p>
                      <a:r>
                        <a:rPr lang="en-US" baseline="0" dirty="0" smtClean="0"/>
                        <a:t>Volcano SAS</a:t>
                      </a:r>
                      <a:endParaRPr lang="en-US" dirty="0"/>
                    </a:p>
                  </a:txBody>
                  <a:tcPr/>
                </a:tc>
                <a:tc>
                  <a:txBody>
                    <a:bodyPr/>
                    <a:lstStyle/>
                    <a:p>
                      <a:r>
                        <a:rPr lang="en-US" dirty="0" err="1" smtClean="0"/>
                        <a:t>Ke</a:t>
                      </a:r>
                      <a:r>
                        <a:rPr lang="en-US" baseline="0" dirty="0" smtClean="0"/>
                        <a:t> Ana </a:t>
                      </a:r>
                      <a:r>
                        <a:rPr lang="en-US" baseline="0" dirty="0" err="1" smtClean="0"/>
                        <a:t>La’ahana</a:t>
                      </a:r>
                      <a:endParaRPr lang="en-US" baseline="0" dirty="0" smtClean="0"/>
                    </a:p>
                    <a:p>
                      <a:r>
                        <a:rPr lang="en-US" baseline="0" dirty="0" err="1" smtClean="0"/>
                        <a:t>Kua</a:t>
                      </a:r>
                      <a:r>
                        <a:rPr lang="en-US" baseline="0" dirty="0" smtClean="0"/>
                        <a:t> </a:t>
                      </a:r>
                      <a:r>
                        <a:rPr lang="en-US" baseline="0" dirty="0" err="1" smtClean="0"/>
                        <a:t>o</a:t>
                      </a:r>
                      <a:r>
                        <a:rPr lang="en-US" baseline="0" dirty="0" smtClean="0"/>
                        <a:t> ka La</a:t>
                      </a:r>
                    </a:p>
                    <a:p>
                      <a:r>
                        <a:rPr lang="en-US" baseline="0" dirty="0" err="1" smtClean="0"/>
                        <a:t>Nawahiokalani’opu’u</a:t>
                      </a:r>
                      <a:endParaRPr lang="en-US" baseline="0" dirty="0" smtClean="0"/>
                    </a:p>
                    <a:p>
                      <a:r>
                        <a:rPr lang="en-US" baseline="0" dirty="0" err="1" smtClean="0"/>
                        <a:t>Waimea</a:t>
                      </a:r>
                      <a:r>
                        <a:rPr lang="en-US" baseline="0" dirty="0" smtClean="0"/>
                        <a:t> PCS</a:t>
                      </a:r>
                      <a:endParaRPr lang="en-US" dirty="0"/>
                    </a:p>
                  </a:txBody>
                  <a:tcPr/>
                </a:tc>
                <a:tc>
                  <a:txBody>
                    <a:bodyPr/>
                    <a:lstStyle/>
                    <a:p>
                      <a:r>
                        <a:rPr lang="en-US" dirty="0" err="1" smtClean="0"/>
                        <a:t>Kamaile</a:t>
                      </a:r>
                      <a:r>
                        <a:rPr lang="en-US" baseline="0" dirty="0" smtClean="0"/>
                        <a:t> </a:t>
                      </a:r>
                    </a:p>
                    <a:p>
                      <a:r>
                        <a:rPr lang="en-US" baseline="0" dirty="0" smtClean="0"/>
                        <a:t>St. Joseph?</a:t>
                      </a:r>
                    </a:p>
                    <a:p>
                      <a:r>
                        <a:rPr lang="en-US" baseline="0" dirty="0" smtClean="0"/>
                        <a:t>University Lab</a:t>
                      </a:r>
                    </a:p>
                    <a:p>
                      <a:r>
                        <a:rPr lang="en-US" baseline="0" dirty="0" err="1" smtClean="0"/>
                        <a:t>Waialae</a:t>
                      </a:r>
                      <a:r>
                        <a:rPr lang="en-US" baseline="0" dirty="0" smtClean="0"/>
                        <a:t> Elem.</a:t>
                      </a:r>
                    </a:p>
                  </a:txBody>
                  <a:tcPr/>
                </a:tc>
              </a:tr>
            </a:tbl>
          </a:graphicData>
        </a:graphic>
      </p:graphicFrame>
      <p:sp>
        <p:nvSpPr>
          <p:cNvPr id="4" name="TextBox 3"/>
          <p:cNvSpPr txBox="1"/>
          <p:nvPr/>
        </p:nvSpPr>
        <p:spPr>
          <a:xfrm>
            <a:off x="838200" y="609600"/>
            <a:ext cx="7696200" cy="584776"/>
          </a:xfrm>
          <a:prstGeom prst="rect">
            <a:avLst/>
          </a:prstGeom>
          <a:noFill/>
        </p:spPr>
        <p:txBody>
          <a:bodyPr wrap="square" rtlCol="0">
            <a:spAutoFit/>
          </a:bodyPr>
          <a:lstStyle/>
          <a:p>
            <a:pPr algn="ctr"/>
            <a:r>
              <a:rPr lang="en-US" sz="3200" dirty="0" smtClean="0"/>
              <a:t>WHAT DO HAWAII SCHOOLS PROCURE? </a:t>
            </a:r>
            <a:endParaRPr lang="en-US"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28600" y="1295400"/>
            <a:ext cx="5678488" cy="3848100"/>
          </a:xfrm>
        </p:spPr>
        <p:txBody>
          <a:bodyPr/>
          <a:lstStyle/>
          <a:p>
            <a:r>
              <a:rPr lang="en-US" dirty="0" smtClean="0"/>
              <a:t>Procurement </a:t>
            </a:r>
            <a:r>
              <a:rPr lang="en-US" dirty="0"/>
              <a:t>P</a:t>
            </a:r>
            <a:r>
              <a:rPr lang="en-US" dirty="0" smtClean="0"/>
              <a:t>rinciples and Regulations</a:t>
            </a:r>
            <a:endParaRPr lang="en-US" dirty="0"/>
          </a:p>
        </p:txBody>
      </p:sp>
      <p:pic>
        <p:nvPicPr>
          <p:cNvPr id="4" name="Picture 3" descr="iStock_000012990631Lar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095" y="0"/>
            <a:ext cx="5348838" cy="5610012"/>
          </a:xfrm>
          <a:prstGeom prst="rect">
            <a:avLst/>
          </a:prstGeom>
        </p:spPr>
      </p:pic>
    </p:spTree>
    <p:extLst>
      <p:ext uri="{BB962C8B-B14F-4D97-AF65-F5344CB8AC3E}">
        <p14:creationId xmlns:p14="http://schemas.microsoft.com/office/powerpoint/2010/main" val="299302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423863"/>
            <a:ext cx="8229600" cy="603250"/>
          </a:xfrm>
          <a:prstGeom prst="rect">
            <a:avLst/>
          </a:prstGeom>
        </p:spPr>
        <p:txBody>
          <a:bodyPr>
            <a:normAutofit fontScale="90000"/>
          </a:bodyPr>
          <a:lstStyle/>
          <a:p>
            <a:pPr algn="l"/>
            <a:r>
              <a:rPr lang="en-US" dirty="0" smtClean="0"/>
              <a:t>What Is Procurement?</a:t>
            </a:r>
            <a:endParaRPr lang="en-US" dirty="0"/>
          </a:p>
        </p:txBody>
      </p:sp>
      <p:sp>
        <p:nvSpPr>
          <p:cNvPr id="3" name="Content Placeholder 2"/>
          <p:cNvSpPr>
            <a:spLocks noGrp="1"/>
          </p:cNvSpPr>
          <p:nvPr>
            <p:ph idx="4294967295"/>
          </p:nvPr>
        </p:nvSpPr>
        <p:spPr>
          <a:xfrm>
            <a:off x="304800" y="1304925"/>
            <a:ext cx="8229600" cy="4243388"/>
          </a:xfrm>
        </p:spPr>
        <p:txBody>
          <a:bodyPr/>
          <a:lstStyle/>
          <a:p>
            <a:pPr marL="0" indent="0">
              <a:lnSpc>
                <a:spcPct val="120000"/>
              </a:lnSpc>
              <a:buNone/>
            </a:pPr>
            <a:r>
              <a:rPr lang="en-US" dirty="0"/>
              <a:t>Procurement is the purchasing of</a:t>
            </a:r>
            <a:r>
              <a:rPr lang="en-US" dirty="0" smtClean="0"/>
              <a:t> </a:t>
            </a:r>
          </a:p>
          <a:p>
            <a:pPr marL="0" indent="0">
              <a:lnSpc>
                <a:spcPct val="120000"/>
              </a:lnSpc>
              <a:buNone/>
            </a:pPr>
            <a:r>
              <a:rPr lang="en-US" dirty="0" smtClean="0"/>
              <a:t> goods and </a:t>
            </a:r>
            <a:r>
              <a:rPr lang="en-US" dirty="0"/>
              <a:t>services. </a:t>
            </a:r>
            <a:r>
              <a:rPr lang="en-US" dirty="0" smtClean="0"/>
              <a:t/>
            </a:r>
            <a:br>
              <a:rPr lang="en-US" dirty="0" smtClean="0"/>
            </a:br>
            <a:r>
              <a:rPr lang="en-US" dirty="0" smtClean="0"/>
              <a:t>The </a:t>
            </a:r>
            <a:r>
              <a:rPr lang="en-US" dirty="0"/>
              <a:t>procurement process involves:</a:t>
            </a:r>
          </a:p>
          <a:p>
            <a:endParaRPr lang="en-US" dirty="0"/>
          </a:p>
        </p:txBody>
      </p:sp>
      <p:grpSp>
        <p:nvGrpSpPr>
          <p:cNvPr id="4" name="Group 3"/>
          <p:cNvGrpSpPr/>
          <p:nvPr/>
        </p:nvGrpSpPr>
        <p:grpSpPr>
          <a:xfrm>
            <a:off x="400625" y="3352798"/>
            <a:ext cx="8328327" cy="1905002"/>
            <a:chOff x="400625" y="3110815"/>
            <a:chExt cx="8328327" cy="1905002"/>
          </a:xfrm>
        </p:grpSpPr>
        <p:sp>
          <p:nvSpPr>
            <p:cNvPr id="6" name="Freeform 5"/>
            <p:cNvSpPr/>
            <p:nvPr/>
          </p:nvSpPr>
          <p:spPr>
            <a:xfrm>
              <a:off x="400625" y="3110815"/>
              <a:ext cx="1453896"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rgbClr val="A7C138"/>
            </a:solidFill>
            <a:ln>
              <a:noFill/>
            </a:ln>
          </p:spPr>
          <p:style>
            <a:lnRef idx="2">
              <a:scrgbClr r="0" g="0" b="0"/>
            </a:lnRef>
            <a:fillRef idx="1">
              <a:scrgbClr r="0" g="0" b="0"/>
            </a:fillRef>
            <a:effectRef idx="0">
              <a:schemeClr val="accent3">
                <a:alpha val="90000"/>
                <a:hueOff val="0"/>
                <a:satOff val="0"/>
                <a:lumOff val="0"/>
                <a:alphaOff val="0"/>
              </a:schemeClr>
            </a:effectRef>
            <a:fontRef idx="minor">
              <a:schemeClr val="lt1"/>
            </a:fontRef>
          </p:style>
          <p:txBody>
            <a:bodyPr spcFirstLastPara="0" vert="horz" wrap="square" lIns="128003" tIns="128003" rIns="128003" bIns="128003" numCol="1" spcCol="1270" anchor="ctr" anchorCtr="0">
              <a:noAutofit/>
            </a:bodyPr>
            <a:lstStyle/>
            <a:p>
              <a:pPr algn="ctr" defTabSz="666750">
                <a:lnSpc>
                  <a:spcPct val="90000"/>
                </a:lnSpc>
                <a:spcBef>
                  <a:spcPct val="0"/>
                </a:spcBef>
                <a:spcAft>
                  <a:spcPct val="35000"/>
                </a:spcAft>
              </a:pPr>
              <a:r>
                <a:rPr lang="en-US" sz="1500" dirty="0">
                  <a:solidFill>
                    <a:prstClr val="black"/>
                  </a:solidFill>
                </a:rPr>
                <a:t>Planning</a:t>
              </a:r>
            </a:p>
          </p:txBody>
        </p:sp>
        <p:sp>
          <p:nvSpPr>
            <p:cNvPr id="7" name="Freeform 6"/>
            <p:cNvSpPr/>
            <p:nvPr/>
          </p:nvSpPr>
          <p:spPr>
            <a:xfrm>
              <a:off x="2108383" y="3110815"/>
              <a:ext cx="1451431"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rgbClr val="A7C138"/>
            </a:solidFill>
            <a:ln>
              <a:noFill/>
            </a:ln>
          </p:spPr>
          <p:style>
            <a:lnRef idx="2">
              <a:scrgbClr r="0" g="0" b="0"/>
            </a:lnRef>
            <a:fillRef idx="1">
              <a:scrgbClr r="0" g="0" b="0"/>
            </a:fillRef>
            <a:effectRef idx="0">
              <a:schemeClr val="accent3">
                <a:alpha val="90000"/>
                <a:hueOff val="0"/>
                <a:satOff val="0"/>
                <a:lumOff val="0"/>
                <a:alphaOff val="-10000"/>
              </a:schemeClr>
            </a:effectRef>
            <a:fontRef idx="minor">
              <a:schemeClr val="lt1"/>
            </a:fontRef>
          </p:style>
          <p:txBody>
            <a:bodyPr spcFirstLastPara="0" vert="horz" wrap="square" lIns="128003" tIns="128003" rIns="128003" bIns="128003" numCol="1" spcCol="1270" anchor="ctr" anchorCtr="0">
              <a:noAutofit/>
            </a:bodyPr>
            <a:lstStyle/>
            <a:p>
              <a:pPr algn="ctr" defTabSz="666750">
                <a:lnSpc>
                  <a:spcPct val="90000"/>
                </a:lnSpc>
                <a:spcBef>
                  <a:spcPct val="0"/>
                </a:spcBef>
                <a:spcAft>
                  <a:spcPct val="35000"/>
                </a:spcAft>
              </a:pPr>
              <a:r>
                <a:rPr lang="en-US" sz="1500" dirty="0">
                  <a:solidFill>
                    <a:srgbClr val="000000"/>
                  </a:solidFill>
                </a:rPr>
                <a:t>Drafting Specifications</a:t>
              </a:r>
            </a:p>
          </p:txBody>
        </p:sp>
        <p:sp>
          <p:nvSpPr>
            <p:cNvPr id="8" name="Freeform 7"/>
            <p:cNvSpPr/>
            <p:nvPr/>
          </p:nvSpPr>
          <p:spPr>
            <a:xfrm>
              <a:off x="3846284" y="3110815"/>
              <a:ext cx="1451431"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rgbClr val="A7C138"/>
            </a:solidFill>
            <a:ln>
              <a:noFill/>
            </a:ln>
          </p:spPr>
          <p:style>
            <a:lnRef idx="2">
              <a:scrgbClr r="0" g="0" b="0"/>
            </a:lnRef>
            <a:fillRef idx="1">
              <a:scrgbClr r="0" g="0" b="0"/>
            </a:fillRef>
            <a:effectRef idx="0">
              <a:schemeClr val="accent3">
                <a:alpha val="90000"/>
                <a:hueOff val="0"/>
                <a:satOff val="0"/>
                <a:lumOff val="0"/>
                <a:alphaOff val="-20000"/>
              </a:schemeClr>
            </a:effectRef>
            <a:fontRef idx="minor">
              <a:schemeClr val="lt1"/>
            </a:fontRef>
          </p:style>
          <p:txBody>
            <a:bodyPr spcFirstLastPara="0" vert="horz" wrap="square" lIns="131813" tIns="131813" rIns="131813" bIns="131813" numCol="1" spcCol="1270" anchor="ctr" anchorCtr="0">
              <a:noAutofit/>
            </a:bodyPr>
            <a:lstStyle/>
            <a:p>
              <a:pPr algn="ctr" defTabSz="711200">
                <a:lnSpc>
                  <a:spcPct val="90000"/>
                </a:lnSpc>
                <a:spcBef>
                  <a:spcPct val="0"/>
                </a:spcBef>
                <a:spcAft>
                  <a:spcPct val="35000"/>
                </a:spcAft>
              </a:pPr>
              <a:r>
                <a:rPr lang="en-US" sz="1500" dirty="0">
                  <a:solidFill>
                    <a:srgbClr val="000000"/>
                  </a:solidFill>
                </a:rPr>
                <a:t>Advertising the Procurement</a:t>
              </a:r>
            </a:p>
          </p:txBody>
        </p:sp>
        <p:sp>
          <p:nvSpPr>
            <p:cNvPr id="9" name="Freeform 8"/>
            <p:cNvSpPr/>
            <p:nvPr/>
          </p:nvSpPr>
          <p:spPr>
            <a:xfrm>
              <a:off x="5561902" y="3110815"/>
              <a:ext cx="1451431"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rgbClr val="A7C138"/>
            </a:solidFill>
            <a:ln>
              <a:noFill/>
            </a:ln>
          </p:spPr>
          <p:style>
            <a:lnRef idx="2">
              <a:scrgbClr r="0" g="0" b="0"/>
            </a:lnRef>
            <a:fillRef idx="1">
              <a:scrgbClr r="0" g="0" b="0"/>
            </a:fillRef>
            <a:effectRef idx="0">
              <a:schemeClr val="accent3">
                <a:alpha val="90000"/>
                <a:hueOff val="0"/>
                <a:satOff val="0"/>
                <a:lumOff val="0"/>
                <a:alphaOff val="-30000"/>
              </a:schemeClr>
            </a:effectRef>
            <a:fontRef idx="minor">
              <a:schemeClr val="lt1"/>
            </a:fontRef>
          </p:style>
          <p:txBody>
            <a:bodyPr spcFirstLastPara="0" vert="horz" wrap="square" lIns="131813" tIns="131813" rIns="131813" bIns="131813" numCol="1" spcCol="1270" anchor="ctr" anchorCtr="0">
              <a:noAutofit/>
            </a:bodyPr>
            <a:lstStyle/>
            <a:p>
              <a:pPr algn="ctr" defTabSz="711200">
                <a:lnSpc>
                  <a:spcPct val="90000"/>
                </a:lnSpc>
                <a:spcBef>
                  <a:spcPct val="0"/>
                </a:spcBef>
                <a:spcAft>
                  <a:spcPct val="35000"/>
                </a:spcAft>
              </a:pPr>
              <a:r>
                <a:rPr lang="en-US" sz="1500" dirty="0">
                  <a:solidFill>
                    <a:srgbClr val="000000"/>
                  </a:solidFill>
                </a:rPr>
                <a:t>Awarding</a:t>
              </a:r>
              <a:br>
                <a:rPr lang="en-US" sz="1500" dirty="0">
                  <a:solidFill>
                    <a:srgbClr val="000000"/>
                  </a:solidFill>
                </a:rPr>
              </a:br>
              <a:r>
                <a:rPr lang="en-US" sz="1500" dirty="0">
                  <a:solidFill>
                    <a:srgbClr val="000000"/>
                  </a:solidFill>
                </a:rPr>
                <a:t>a Contract</a:t>
              </a:r>
            </a:p>
          </p:txBody>
        </p:sp>
        <p:sp>
          <p:nvSpPr>
            <p:cNvPr id="10" name="Freeform 9"/>
            <p:cNvSpPr/>
            <p:nvPr/>
          </p:nvSpPr>
          <p:spPr>
            <a:xfrm>
              <a:off x="7277521" y="3110815"/>
              <a:ext cx="1451431"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rgbClr val="A7C138"/>
            </a:solidFill>
            <a:ln>
              <a:noFill/>
            </a:ln>
          </p:spPr>
          <p:style>
            <a:lnRef idx="2">
              <a:scrgbClr r="0" g="0" b="0"/>
            </a:lnRef>
            <a:fillRef idx="1">
              <a:scrgbClr r="0" g="0" b="0"/>
            </a:fillRef>
            <a:effectRef idx="0">
              <a:schemeClr val="accent3">
                <a:alpha val="90000"/>
                <a:hueOff val="0"/>
                <a:satOff val="0"/>
                <a:lumOff val="0"/>
                <a:alphaOff val="-40000"/>
              </a:schemeClr>
            </a:effectRef>
            <a:fontRef idx="minor">
              <a:schemeClr val="lt1"/>
            </a:fontRef>
          </p:style>
          <p:txBody>
            <a:bodyPr spcFirstLastPara="0" vert="horz" wrap="square" lIns="131813" tIns="131813" rIns="131813" bIns="131813" numCol="1" spcCol="1270" anchor="ctr" anchorCtr="0">
              <a:noAutofit/>
            </a:bodyPr>
            <a:lstStyle/>
            <a:p>
              <a:pPr algn="ctr" defTabSz="711200">
                <a:lnSpc>
                  <a:spcPct val="90000"/>
                </a:lnSpc>
                <a:spcBef>
                  <a:spcPct val="0"/>
                </a:spcBef>
                <a:spcAft>
                  <a:spcPct val="35000"/>
                </a:spcAft>
              </a:pPr>
              <a:r>
                <a:rPr lang="en-US" sz="1500" dirty="0">
                  <a:solidFill>
                    <a:srgbClr val="000000"/>
                  </a:solidFill>
                </a:rPr>
                <a:t>Managing</a:t>
              </a:r>
              <a:br>
                <a:rPr lang="en-US" sz="1500" dirty="0">
                  <a:solidFill>
                    <a:srgbClr val="000000"/>
                  </a:solidFill>
                </a:rPr>
              </a:br>
              <a:r>
                <a:rPr lang="en-US" sz="1500" dirty="0">
                  <a:solidFill>
                    <a:srgbClr val="000000"/>
                  </a:solidFill>
                </a:rPr>
                <a:t>the Contract</a:t>
              </a:r>
            </a:p>
          </p:txBody>
        </p:sp>
      </p:grpSp>
      <p:sp>
        <p:nvSpPr>
          <p:cNvPr id="13" name="Right Arrow 12"/>
          <p:cNvSpPr/>
          <p:nvPr/>
        </p:nvSpPr>
        <p:spPr>
          <a:xfrm>
            <a:off x="1890062" y="4179860"/>
            <a:ext cx="191539" cy="1524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ight Arrow 13"/>
          <p:cNvSpPr/>
          <p:nvPr/>
        </p:nvSpPr>
        <p:spPr>
          <a:xfrm>
            <a:off x="3621322" y="4191000"/>
            <a:ext cx="191539" cy="1524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ight Arrow 14"/>
          <p:cNvSpPr/>
          <p:nvPr/>
        </p:nvSpPr>
        <p:spPr>
          <a:xfrm>
            <a:off x="5342279" y="4179860"/>
            <a:ext cx="191539" cy="1524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ight Arrow 17"/>
          <p:cNvSpPr/>
          <p:nvPr/>
        </p:nvSpPr>
        <p:spPr>
          <a:xfrm>
            <a:off x="7055087" y="4179860"/>
            <a:ext cx="191539" cy="1524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Heart 16"/>
          <p:cNvSpPr/>
          <p:nvPr/>
        </p:nvSpPr>
        <p:spPr>
          <a:xfrm>
            <a:off x="6145936" y="847725"/>
            <a:ext cx="2343841" cy="2009007"/>
          </a:xfrm>
          <a:prstGeom prst="heart">
            <a:avLst/>
          </a:prstGeom>
          <a:solidFill>
            <a:srgbClr val="8C2256"/>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a:r>
              <a:rPr lang="en-US" sz="1700" dirty="0">
                <a:solidFill>
                  <a:prstClr val="white"/>
                </a:solidFill>
              </a:rPr>
              <a:t>Procurement</a:t>
            </a:r>
          </a:p>
          <a:p>
            <a:pPr algn="ctr" defTabSz="457200"/>
            <a:r>
              <a:rPr lang="en-US" sz="1700" dirty="0">
                <a:solidFill>
                  <a:prstClr val="white"/>
                </a:solidFill>
              </a:rPr>
              <a:t>Principles</a:t>
            </a:r>
          </a:p>
        </p:txBody>
      </p:sp>
    </p:spTree>
    <p:extLst>
      <p:ext uri="{BB962C8B-B14F-4D97-AF65-F5344CB8AC3E}">
        <p14:creationId xmlns:p14="http://schemas.microsoft.com/office/powerpoint/2010/main" val="128730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additive="base">
                                        <p:cTn id="7"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 calcmode="lin" valueType="num">
                                      <p:cBhvr additive="base">
                                        <p:cTn id="15"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CNP GOALS.pdf"/>
          <p:cNvPicPr>
            <a:picLocks noChangeAspect="1"/>
          </p:cNvPicPr>
          <p:nvPr/>
        </p:nvPicPr>
        <p:blipFill rotWithShape="1">
          <a:blip r:embed="rId2"/>
          <a:srcRect l="9616" t="15946" r="14211" b="12036"/>
          <a:stretch/>
        </p:blipFill>
        <p:spPr bwMode="auto">
          <a:xfrm>
            <a:off x="762000" y="1328383"/>
            <a:ext cx="7467600" cy="5529617"/>
          </a:xfrm>
          <a:prstGeom prst="rect">
            <a:avLst/>
          </a:prstGeom>
          <a:noFill/>
          <a:ln w="9525">
            <a:noFill/>
            <a:miter lim="800000"/>
            <a:headEnd/>
            <a:tailEnd/>
          </a:ln>
        </p:spPr>
      </p:pic>
      <p:sp>
        <p:nvSpPr>
          <p:cNvPr id="3" name="TextBox 2"/>
          <p:cNvSpPr txBox="1"/>
          <p:nvPr/>
        </p:nvSpPr>
        <p:spPr>
          <a:xfrm>
            <a:off x="609600" y="457200"/>
            <a:ext cx="8077200" cy="954107"/>
          </a:xfrm>
          <a:prstGeom prst="rect">
            <a:avLst/>
          </a:prstGeom>
          <a:noFill/>
        </p:spPr>
        <p:txBody>
          <a:bodyPr wrap="square" rtlCol="0">
            <a:spAutoFit/>
          </a:bodyPr>
          <a:lstStyle/>
          <a:p>
            <a:r>
              <a:rPr lang="en-US" sz="2800" dirty="0" smtClean="0"/>
              <a:t>HCNP and community partners work together to assure Hawaii’s children have access to healthy meals.</a:t>
            </a:r>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Four Guiding Principles</a:t>
            </a:r>
            <a:endParaRPr lang="en-US" sz="4000" dirty="0"/>
          </a:p>
        </p:txBody>
      </p:sp>
      <p:sp>
        <p:nvSpPr>
          <p:cNvPr id="3" name="Content Placeholder 2"/>
          <p:cNvSpPr>
            <a:spLocks noGrp="1"/>
          </p:cNvSpPr>
          <p:nvPr>
            <p:ph idx="1"/>
          </p:nvPr>
        </p:nvSpPr>
        <p:spPr>
          <a:xfrm>
            <a:off x="457200" y="1907033"/>
            <a:ext cx="8686800" cy="3926501"/>
          </a:xfrm>
        </p:spPr>
        <p:txBody>
          <a:bodyPr/>
          <a:lstStyle/>
          <a:p>
            <a:pPr marL="514350" indent="-514350">
              <a:buClr>
                <a:srgbClr val="A7C138"/>
              </a:buClr>
              <a:buSzPct val="100000"/>
              <a:buFont typeface="+mj-lt"/>
              <a:buAutoNum type="arabicParenR"/>
            </a:pPr>
            <a:r>
              <a:rPr lang="en-US" sz="3200" dirty="0" smtClean="0"/>
              <a:t>Buy American – Buy Hawaii </a:t>
            </a:r>
          </a:p>
          <a:p>
            <a:pPr marL="514350" indent="-514350">
              <a:buClr>
                <a:srgbClr val="A7C138"/>
              </a:buClr>
              <a:buSzPct val="100000"/>
              <a:buFont typeface="+mj-lt"/>
              <a:buAutoNum type="arabicParenR"/>
            </a:pPr>
            <a:r>
              <a:rPr lang="en-US" sz="3200" dirty="0" smtClean="0"/>
              <a:t>Knowledge </a:t>
            </a:r>
            <a:r>
              <a:rPr lang="en-US" sz="3200" dirty="0"/>
              <a:t>of</a:t>
            </a:r>
            <a:r>
              <a:rPr lang="en-US" sz="3200" dirty="0" smtClean="0"/>
              <a:t> Federal, State, Local </a:t>
            </a:r>
            <a:r>
              <a:rPr lang="en-US" sz="3200" dirty="0"/>
              <a:t>Regulations</a:t>
            </a:r>
            <a:endParaRPr lang="en-US" sz="3200" dirty="0" smtClean="0"/>
          </a:p>
          <a:p>
            <a:pPr marL="514350" indent="-514350">
              <a:buClr>
                <a:srgbClr val="A7C138"/>
              </a:buClr>
              <a:buSzPct val="100000"/>
              <a:buFont typeface="+mj-lt"/>
              <a:buAutoNum type="arabicParenR"/>
            </a:pPr>
            <a:r>
              <a:rPr lang="en-US" sz="3200" dirty="0" smtClean="0"/>
              <a:t>Full and Open Competition</a:t>
            </a:r>
            <a:endParaRPr lang="en-US" sz="3200" dirty="0"/>
          </a:p>
          <a:p>
            <a:pPr marL="514350" indent="-514350">
              <a:buClr>
                <a:srgbClr val="A7C138"/>
              </a:buClr>
              <a:buSzPct val="100000"/>
              <a:buFont typeface="+mj-lt"/>
              <a:buAutoNum type="arabicParenR"/>
            </a:pPr>
            <a:r>
              <a:rPr lang="en-US" sz="3200" dirty="0"/>
              <a:t>Responsive and </a:t>
            </a:r>
            <a:r>
              <a:rPr lang="en-US" sz="3200" dirty="0" smtClean="0"/>
              <a:t>Responsible Vendors</a:t>
            </a:r>
          </a:p>
          <a:p>
            <a:endParaRPr lang="en-US" dirty="0"/>
          </a:p>
        </p:txBody>
      </p:sp>
    </p:spTree>
    <p:extLst>
      <p:ext uri="{BB962C8B-B14F-4D97-AF65-F5344CB8AC3E}">
        <p14:creationId xmlns:p14="http://schemas.microsoft.com/office/powerpoint/2010/main" val="208079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15818"/>
            <a:ext cx="9144000" cy="1539393"/>
          </a:xfrm>
          <a:prstGeom prst="rect">
            <a:avLst/>
          </a:prstGeom>
          <a:solidFill>
            <a:srgbClr val="A7C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TextBox 5"/>
          <p:cNvSpPr txBox="1"/>
          <p:nvPr/>
        </p:nvSpPr>
        <p:spPr>
          <a:xfrm>
            <a:off x="404092" y="1275398"/>
            <a:ext cx="8335816" cy="713016"/>
          </a:xfrm>
          <a:prstGeom prst="rect">
            <a:avLst/>
          </a:prstGeom>
          <a:noFill/>
        </p:spPr>
        <p:txBody>
          <a:bodyPr wrap="square" rtlCol="0">
            <a:spAutoFit/>
          </a:bodyPr>
          <a:lstStyle/>
          <a:p>
            <a:pPr algn="ctr" defTabSz="457200">
              <a:lnSpc>
                <a:spcPct val="90000"/>
              </a:lnSpc>
            </a:pPr>
            <a:r>
              <a:rPr lang="en-US" sz="4400" b="1" dirty="0">
                <a:solidFill>
                  <a:srgbClr val="FFFFFF"/>
                </a:solidFill>
              </a:rPr>
              <a:t>The Buy American Provision</a:t>
            </a:r>
          </a:p>
        </p:txBody>
      </p:sp>
      <p:sp>
        <p:nvSpPr>
          <p:cNvPr id="8" name="Oval 7"/>
          <p:cNvSpPr/>
          <p:nvPr/>
        </p:nvSpPr>
        <p:spPr>
          <a:xfrm>
            <a:off x="4181467" y="426961"/>
            <a:ext cx="781066" cy="7810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extBox 6"/>
          <p:cNvSpPr txBox="1"/>
          <p:nvPr/>
        </p:nvSpPr>
        <p:spPr>
          <a:xfrm>
            <a:off x="4038897" y="414960"/>
            <a:ext cx="1051982" cy="769441"/>
          </a:xfrm>
          <a:prstGeom prst="rect">
            <a:avLst/>
          </a:prstGeom>
          <a:noFill/>
        </p:spPr>
        <p:txBody>
          <a:bodyPr wrap="square" rtlCol="0">
            <a:spAutoFit/>
          </a:bodyPr>
          <a:lstStyle/>
          <a:p>
            <a:pPr algn="ctr" defTabSz="457200"/>
            <a:r>
              <a:rPr lang="en-US" sz="4400" b="1" dirty="0">
                <a:solidFill>
                  <a:srgbClr val="A7C138"/>
                </a:solidFill>
              </a:rPr>
              <a:t>1</a:t>
            </a:r>
            <a:endParaRPr lang="en-US" sz="1400" b="1" dirty="0">
              <a:solidFill>
                <a:srgbClr val="A7C138"/>
              </a:solidFill>
            </a:endParaRPr>
          </a:p>
        </p:txBody>
      </p:sp>
      <p:sp>
        <p:nvSpPr>
          <p:cNvPr id="9" name="Content Placeholder 2"/>
          <p:cNvSpPr txBox="1">
            <a:spLocks/>
          </p:cNvSpPr>
          <p:nvPr/>
        </p:nvSpPr>
        <p:spPr>
          <a:xfrm>
            <a:off x="457200" y="2667000"/>
            <a:ext cx="6934200" cy="205924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solidFill>
                  <a:prstClr val="black"/>
                </a:solidFill>
              </a:rPr>
              <a:t>The National School Lunch Act requires SFAs to purchase domestically grown and </a:t>
            </a:r>
          </a:p>
          <a:p>
            <a:pPr marL="0" indent="0">
              <a:buFont typeface="Arial"/>
              <a:buNone/>
            </a:pPr>
            <a:r>
              <a:rPr lang="en-US" sz="2800" dirty="0" smtClean="0">
                <a:solidFill>
                  <a:prstClr val="black"/>
                </a:solidFill>
              </a:rPr>
              <a:t>processed foods to the maximum </a:t>
            </a:r>
          </a:p>
          <a:p>
            <a:pPr marL="0" indent="0">
              <a:buFont typeface="Arial"/>
              <a:buNone/>
            </a:pPr>
            <a:r>
              <a:rPr lang="en-US" sz="2800" dirty="0" smtClean="0">
                <a:solidFill>
                  <a:prstClr val="black"/>
                </a:solidFill>
              </a:rPr>
              <a:t>extent </a:t>
            </a:r>
            <a:r>
              <a:rPr lang="en-US" sz="2800" u="sng" dirty="0" smtClean="0">
                <a:solidFill>
                  <a:prstClr val="black"/>
                </a:solidFill>
              </a:rPr>
              <a:t>practicable.</a:t>
            </a:r>
            <a:r>
              <a:rPr lang="en-US" sz="2800" dirty="0" smtClean="0">
                <a:solidFill>
                  <a:prstClr val="black"/>
                </a:solidFill>
              </a:rPr>
              <a:t>  </a:t>
            </a:r>
          </a:p>
          <a:p>
            <a:pPr marL="0" indent="0">
              <a:buFont typeface="Arial"/>
              <a:buNone/>
            </a:pPr>
            <a:r>
              <a:rPr lang="en-US" sz="2800" dirty="0" smtClean="0">
                <a:solidFill>
                  <a:prstClr val="black"/>
                </a:solidFill>
              </a:rPr>
              <a:t>Buy American = Buy Hawaii</a:t>
            </a:r>
          </a:p>
          <a:p>
            <a:endParaRPr lang="en-US" sz="2800" dirty="0">
              <a:solidFill>
                <a:prstClr val="black"/>
              </a:solidFill>
            </a:endParaRPr>
          </a:p>
        </p:txBody>
      </p:sp>
      <p:pic>
        <p:nvPicPr>
          <p:cNvPr id="11" name="Picture 10" descr="iStock_000007259051Large.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2676842"/>
            <a:ext cx="6253812" cy="4181158"/>
          </a:xfrm>
          <a:prstGeom prst="rect">
            <a:avLst/>
          </a:prstGeom>
        </p:spPr>
      </p:pic>
    </p:spTree>
    <p:extLst>
      <p:ext uri="{BB962C8B-B14F-4D97-AF65-F5344CB8AC3E}">
        <p14:creationId xmlns:p14="http://schemas.microsoft.com/office/powerpoint/2010/main" val="117370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0" y="1143000"/>
            <a:ext cx="2667000"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5" name="TextBox 4"/>
          <p:cNvSpPr txBox="1"/>
          <p:nvPr/>
        </p:nvSpPr>
        <p:spPr>
          <a:xfrm>
            <a:off x="3213786" y="1143000"/>
            <a:ext cx="2667000" cy="830997"/>
          </a:xfrm>
          <a:prstGeom prst="rect">
            <a:avLst/>
          </a:prstGeom>
          <a:noFill/>
        </p:spPr>
        <p:txBody>
          <a:bodyPr wrap="square" rtlCol="0">
            <a:spAutoFit/>
          </a:bodyPr>
          <a:lstStyle/>
          <a:p>
            <a:pPr algn="ctr"/>
            <a:r>
              <a:rPr lang="en-US" sz="1600" b="1" dirty="0" smtClean="0"/>
              <a:t>Is product produced in Hawaii (&gt; 51% Hawaii product) or grown in Hawaii?</a:t>
            </a:r>
            <a:endParaRPr lang="en-US" sz="1600" b="1" dirty="0"/>
          </a:p>
        </p:txBody>
      </p:sp>
      <p:sp>
        <p:nvSpPr>
          <p:cNvPr id="6" name="Rounded Rectangle 5"/>
          <p:cNvSpPr/>
          <p:nvPr/>
        </p:nvSpPr>
        <p:spPr>
          <a:xfrm>
            <a:off x="1977081" y="2461054"/>
            <a:ext cx="6096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7" name="Rounded Rectangle 6"/>
          <p:cNvSpPr/>
          <p:nvPr/>
        </p:nvSpPr>
        <p:spPr>
          <a:xfrm>
            <a:off x="228600" y="3778418"/>
            <a:ext cx="2895600" cy="4125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8" name="Rounded Rectangle 7"/>
          <p:cNvSpPr/>
          <p:nvPr/>
        </p:nvSpPr>
        <p:spPr>
          <a:xfrm>
            <a:off x="5524500" y="3565953"/>
            <a:ext cx="2247900" cy="845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9" name="Rounded Rectangle 8"/>
          <p:cNvSpPr/>
          <p:nvPr/>
        </p:nvSpPr>
        <p:spPr>
          <a:xfrm>
            <a:off x="2010032" y="5867400"/>
            <a:ext cx="20574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10" name="Rounded Rectangle 9"/>
          <p:cNvSpPr/>
          <p:nvPr/>
        </p:nvSpPr>
        <p:spPr>
          <a:xfrm>
            <a:off x="6299886" y="5867400"/>
            <a:ext cx="2432221"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11" name="Rounded Rectangle 10"/>
          <p:cNvSpPr/>
          <p:nvPr/>
        </p:nvSpPr>
        <p:spPr>
          <a:xfrm>
            <a:off x="6285471" y="2436340"/>
            <a:ext cx="6096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12" name="TextBox 11"/>
          <p:cNvSpPr txBox="1"/>
          <p:nvPr/>
        </p:nvSpPr>
        <p:spPr>
          <a:xfrm>
            <a:off x="2003854" y="2476500"/>
            <a:ext cx="609600" cy="381000"/>
          </a:xfrm>
          <a:prstGeom prst="rect">
            <a:avLst/>
          </a:prstGeom>
          <a:noFill/>
        </p:spPr>
        <p:txBody>
          <a:bodyPr wrap="square" rtlCol="0">
            <a:spAutoFit/>
          </a:bodyPr>
          <a:lstStyle/>
          <a:p>
            <a:r>
              <a:rPr lang="en-US" b="1" dirty="0" smtClean="0"/>
              <a:t>NO</a:t>
            </a:r>
            <a:endParaRPr lang="en-US" b="1" dirty="0"/>
          </a:p>
        </p:txBody>
      </p:sp>
      <p:sp>
        <p:nvSpPr>
          <p:cNvPr id="13" name="TextBox 12"/>
          <p:cNvSpPr txBox="1"/>
          <p:nvPr/>
        </p:nvSpPr>
        <p:spPr>
          <a:xfrm>
            <a:off x="6299886" y="2452816"/>
            <a:ext cx="609600" cy="381000"/>
          </a:xfrm>
          <a:prstGeom prst="rect">
            <a:avLst/>
          </a:prstGeom>
          <a:noFill/>
        </p:spPr>
        <p:txBody>
          <a:bodyPr wrap="square" rtlCol="0">
            <a:spAutoFit/>
          </a:bodyPr>
          <a:lstStyle/>
          <a:p>
            <a:r>
              <a:rPr lang="en-US" b="1" dirty="0" smtClean="0"/>
              <a:t>YES</a:t>
            </a:r>
            <a:endParaRPr lang="en-US" b="1" dirty="0"/>
          </a:p>
        </p:txBody>
      </p:sp>
      <p:sp>
        <p:nvSpPr>
          <p:cNvPr id="14" name="Rounded Rectangle 13"/>
          <p:cNvSpPr/>
          <p:nvPr/>
        </p:nvSpPr>
        <p:spPr>
          <a:xfrm>
            <a:off x="4419600" y="4724400"/>
            <a:ext cx="6096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15" name="Rounded Rectangle 14"/>
          <p:cNvSpPr/>
          <p:nvPr/>
        </p:nvSpPr>
        <p:spPr>
          <a:xfrm>
            <a:off x="7315200" y="4800600"/>
            <a:ext cx="6096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90000"/>
                </a:schemeClr>
              </a:solidFill>
            </a:endParaRPr>
          </a:p>
        </p:txBody>
      </p:sp>
      <p:sp>
        <p:nvSpPr>
          <p:cNvPr id="16" name="TextBox 15"/>
          <p:cNvSpPr txBox="1"/>
          <p:nvPr/>
        </p:nvSpPr>
        <p:spPr>
          <a:xfrm>
            <a:off x="304800" y="3778419"/>
            <a:ext cx="3124200" cy="369332"/>
          </a:xfrm>
          <a:prstGeom prst="rect">
            <a:avLst/>
          </a:prstGeom>
          <a:noFill/>
        </p:spPr>
        <p:txBody>
          <a:bodyPr wrap="square" rtlCol="0">
            <a:spAutoFit/>
          </a:bodyPr>
          <a:lstStyle/>
          <a:p>
            <a:r>
              <a:rPr lang="en-US" b="1" dirty="0" smtClean="0"/>
              <a:t>Buy product from anywhere </a:t>
            </a:r>
            <a:endParaRPr lang="en-US" b="1" dirty="0"/>
          </a:p>
        </p:txBody>
      </p:sp>
      <p:cxnSp>
        <p:nvCxnSpPr>
          <p:cNvPr id="18" name="Straight Arrow Connector 17"/>
          <p:cNvCxnSpPr/>
          <p:nvPr/>
        </p:nvCxnSpPr>
        <p:spPr>
          <a:xfrm flipH="1">
            <a:off x="1676400" y="2842054"/>
            <a:ext cx="333632" cy="8155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586681" y="1828800"/>
            <a:ext cx="613720" cy="533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859677" y="1828800"/>
            <a:ext cx="541123" cy="533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2"/>
          </p:cNvCxnSpPr>
          <p:nvPr/>
        </p:nvCxnSpPr>
        <p:spPr>
          <a:xfrm flipH="1">
            <a:off x="6540844" y="2817340"/>
            <a:ext cx="49427" cy="6662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029200" y="4190999"/>
            <a:ext cx="495300" cy="4572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620530" y="5105400"/>
            <a:ext cx="799070" cy="647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05700" y="4417540"/>
            <a:ext cx="171450" cy="3068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2"/>
          </p:cNvCxnSpPr>
          <p:nvPr/>
        </p:nvCxnSpPr>
        <p:spPr>
          <a:xfrm>
            <a:off x="7620000" y="5181600"/>
            <a:ext cx="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486400" y="3581400"/>
            <a:ext cx="2362200" cy="830997"/>
          </a:xfrm>
          <a:prstGeom prst="rect">
            <a:avLst/>
          </a:prstGeom>
          <a:noFill/>
        </p:spPr>
        <p:txBody>
          <a:bodyPr wrap="square" rtlCol="0">
            <a:spAutoFit/>
          </a:bodyPr>
          <a:lstStyle/>
          <a:p>
            <a:pPr algn="ctr"/>
            <a:r>
              <a:rPr lang="en-US" sz="1600" b="1" dirty="0" smtClean="0"/>
              <a:t>Is price per unit significantly higher for Hawaii product?</a:t>
            </a:r>
            <a:endParaRPr lang="en-US" sz="1600" b="1" dirty="0"/>
          </a:p>
        </p:txBody>
      </p:sp>
      <p:sp>
        <p:nvSpPr>
          <p:cNvPr id="53" name="TextBox 52"/>
          <p:cNvSpPr txBox="1"/>
          <p:nvPr/>
        </p:nvSpPr>
        <p:spPr>
          <a:xfrm>
            <a:off x="4495800" y="4724400"/>
            <a:ext cx="609600" cy="381000"/>
          </a:xfrm>
          <a:prstGeom prst="rect">
            <a:avLst/>
          </a:prstGeom>
          <a:noFill/>
        </p:spPr>
        <p:txBody>
          <a:bodyPr wrap="square" rtlCol="0">
            <a:spAutoFit/>
          </a:bodyPr>
          <a:lstStyle/>
          <a:p>
            <a:r>
              <a:rPr lang="en-US" b="1" dirty="0" smtClean="0"/>
              <a:t>NO</a:t>
            </a:r>
            <a:endParaRPr lang="en-US" b="1" dirty="0"/>
          </a:p>
        </p:txBody>
      </p:sp>
      <p:sp>
        <p:nvSpPr>
          <p:cNvPr id="54" name="TextBox 53"/>
          <p:cNvSpPr txBox="1"/>
          <p:nvPr/>
        </p:nvSpPr>
        <p:spPr>
          <a:xfrm>
            <a:off x="2057400" y="5867400"/>
            <a:ext cx="1878742" cy="646331"/>
          </a:xfrm>
          <a:prstGeom prst="rect">
            <a:avLst/>
          </a:prstGeom>
          <a:noFill/>
        </p:spPr>
        <p:txBody>
          <a:bodyPr wrap="square" rtlCol="0">
            <a:spAutoFit/>
          </a:bodyPr>
          <a:lstStyle/>
          <a:p>
            <a:pPr algn="ctr"/>
            <a:r>
              <a:rPr lang="en-US" b="1" dirty="0" smtClean="0"/>
              <a:t>Must buy product from Hawaii</a:t>
            </a:r>
            <a:endParaRPr lang="en-US" b="1" dirty="0"/>
          </a:p>
        </p:txBody>
      </p:sp>
      <p:sp>
        <p:nvSpPr>
          <p:cNvPr id="55" name="TextBox 54"/>
          <p:cNvSpPr txBox="1"/>
          <p:nvPr/>
        </p:nvSpPr>
        <p:spPr>
          <a:xfrm>
            <a:off x="7372350" y="4803689"/>
            <a:ext cx="609600" cy="381000"/>
          </a:xfrm>
          <a:prstGeom prst="rect">
            <a:avLst/>
          </a:prstGeom>
          <a:noFill/>
        </p:spPr>
        <p:txBody>
          <a:bodyPr wrap="square" rtlCol="0">
            <a:spAutoFit/>
          </a:bodyPr>
          <a:lstStyle/>
          <a:p>
            <a:r>
              <a:rPr lang="en-US" b="1" dirty="0" smtClean="0"/>
              <a:t>YES</a:t>
            </a:r>
            <a:endParaRPr lang="en-US" b="1" dirty="0"/>
          </a:p>
        </p:txBody>
      </p:sp>
      <p:sp>
        <p:nvSpPr>
          <p:cNvPr id="56" name="TextBox 55"/>
          <p:cNvSpPr txBox="1"/>
          <p:nvPr/>
        </p:nvSpPr>
        <p:spPr>
          <a:xfrm>
            <a:off x="6191250" y="5839420"/>
            <a:ext cx="2622207" cy="923330"/>
          </a:xfrm>
          <a:prstGeom prst="rect">
            <a:avLst/>
          </a:prstGeom>
          <a:noFill/>
        </p:spPr>
        <p:txBody>
          <a:bodyPr wrap="square" rtlCol="0">
            <a:spAutoFit/>
          </a:bodyPr>
          <a:lstStyle/>
          <a:p>
            <a:pPr algn="ctr"/>
            <a:r>
              <a:rPr lang="en-US" b="1" dirty="0" smtClean="0"/>
              <a:t>Consider an alternative product or buy product from anywhere</a:t>
            </a:r>
            <a:endParaRPr lang="en-US" b="1" dirty="0"/>
          </a:p>
        </p:txBody>
      </p:sp>
      <p:sp>
        <p:nvSpPr>
          <p:cNvPr id="29" name="Title 1"/>
          <p:cNvSpPr txBox="1">
            <a:spLocks/>
          </p:cNvSpPr>
          <p:nvPr/>
        </p:nvSpPr>
        <p:spPr>
          <a:xfrm>
            <a:off x="4572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Buy Hawaii – Decision Tree</a:t>
            </a:r>
            <a:endParaRPr lang="en-US" b="1" dirty="0"/>
          </a:p>
        </p:txBody>
      </p:sp>
    </p:spTree>
    <p:extLst>
      <p:ext uri="{BB962C8B-B14F-4D97-AF65-F5344CB8AC3E}">
        <p14:creationId xmlns:p14="http://schemas.microsoft.com/office/powerpoint/2010/main" val="303550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Buy American: Things to Remember!</a:t>
            </a:r>
            <a:endParaRPr lang="en-US" dirty="0">
              <a:solidFill>
                <a:srgbClr val="000000"/>
              </a:solidFill>
            </a:endParaRPr>
          </a:p>
        </p:txBody>
      </p:sp>
      <p:graphicFrame>
        <p:nvGraphicFramePr>
          <p:cNvPr id="4" name="Content Placeholder 3"/>
          <p:cNvGraphicFramePr>
            <a:graphicFrameLocks noGrp="1"/>
          </p:cNvGraphicFramePr>
          <p:nvPr>
            <p:ph idx="1"/>
          </p:nvPr>
        </p:nvGraphicFramePr>
        <p:xfrm>
          <a:off x="457200" y="1907033"/>
          <a:ext cx="8229600" cy="3926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nvPicPr>
        <p:blipFill>
          <a:blip r:embed="rId2" cstate="print">
            <a:extLst>
              <a:ext uri="{28A0092B-C50C-407E-A947-70E740481C1C}">
                <a14:useLocalDpi xmlns:a14="http://schemas.microsoft.com/office/drawing/2010/main" val="0"/>
              </a:ext>
            </a:extLst>
          </a:blip>
          <a:srcRect t="4332" b="4689"/>
          <a:stretch>
            <a:fillRect/>
          </a:stretch>
        </p:blipFill>
        <p:spPr>
          <a:xfrm>
            <a:off x="914400" y="990600"/>
            <a:ext cx="7467600" cy="511368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590800"/>
            <a:ext cx="8229600" cy="2922431"/>
          </a:xfrm>
        </p:spPr>
        <p:txBody>
          <a:bodyPr>
            <a:normAutofit fontScale="77500" lnSpcReduction="20000"/>
          </a:bodyPr>
          <a:lstStyle/>
          <a:p>
            <a:r>
              <a:rPr lang="en-US" sz="4000" dirty="0" smtClean="0"/>
              <a:t>Schools must be aware of procurement requirements </a:t>
            </a:r>
            <a:r>
              <a:rPr lang="en-US" sz="4000" dirty="0"/>
              <a:t>at the federal, state and local </a:t>
            </a:r>
            <a:r>
              <a:rPr lang="en-US" sz="4000" dirty="0" smtClean="0"/>
              <a:t>levels and are responsible </a:t>
            </a:r>
            <a:r>
              <a:rPr lang="en-US" sz="4000" dirty="0"/>
              <a:t>for complying with</a:t>
            </a:r>
            <a:r>
              <a:rPr lang="en-US" sz="4000" dirty="0" smtClean="0"/>
              <a:t> ALL levels </a:t>
            </a:r>
            <a:r>
              <a:rPr lang="en-US" sz="4000" dirty="0"/>
              <a:t>of </a:t>
            </a:r>
            <a:r>
              <a:rPr lang="en-US" sz="4000" dirty="0" smtClean="0"/>
              <a:t>regulations.</a:t>
            </a:r>
          </a:p>
          <a:p>
            <a:r>
              <a:rPr lang="en-US" sz="4000" dirty="0" smtClean="0"/>
              <a:t>In </a:t>
            </a:r>
            <a:r>
              <a:rPr lang="en-US" sz="4000" dirty="0"/>
              <a:t>some cases, state and federal regulations may be in conflict with each other. </a:t>
            </a:r>
          </a:p>
          <a:p>
            <a:endParaRPr lang="en-US" dirty="0"/>
          </a:p>
        </p:txBody>
      </p:sp>
      <p:sp>
        <p:nvSpPr>
          <p:cNvPr id="5" name="Rectangle 4"/>
          <p:cNvSpPr/>
          <p:nvPr/>
        </p:nvSpPr>
        <p:spPr>
          <a:xfrm>
            <a:off x="0" y="715818"/>
            <a:ext cx="9144000" cy="1539393"/>
          </a:xfrm>
          <a:prstGeom prst="rect">
            <a:avLst/>
          </a:prstGeom>
          <a:solidFill>
            <a:srgbClr val="A7C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Oval 7"/>
          <p:cNvSpPr/>
          <p:nvPr/>
        </p:nvSpPr>
        <p:spPr>
          <a:xfrm>
            <a:off x="4181467" y="426961"/>
            <a:ext cx="781066" cy="7810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extBox 6"/>
          <p:cNvSpPr txBox="1"/>
          <p:nvPr/>
        </p:nvSpPr>
        <p:spPr>
          <a:xfrm>
            <a:off x="4025966" y="404800"/>
            <a:ext cx="1051982" cy="769441"/>
          </a:xfrm>
          <a:prstGeom prst="rect">
            <a:avLst/>
          </a:prstGeom>
          <a:noFill/>
        </p:spPr>
        <p:txBody>
          <a:bodyPr wrap="square" rtlCol="0">
            <a:spAutoFit/>
          </a:bodyPr>
          <a:lstStyle/>
          <a:p>
            <a:pPr algn="ctr" defTabSz="457200"/>
            <a:r>
              <a:rPr lang="en-US" sz="4400" b="1" dirty="0">
                <a:solidFill>
                  <a:srgbClr val="A7C138"/>
                </a:solidFill>
              </a:rPr>
              <a:t>2</a:t>
            </a:r>
            <a:endParaRPr lang="en-US" sz="1400" b="1" dirty="0">
              <a:solidFill>
                <a:srgbClr val="A7C138"/>
              </a:solidFill>
            </a:endParaRPr>
          </a:p>
        </p:txBody>
      </p:sp>
      <p:sp>
        <p:nvSpPr>
          <p:cNvPr id="9" name="TextBox 8"/>
          <p:cNvSpPr txBox="1"/>
          <p:nvPr/>
        </p:nvSpPr>
        <p:spPr>
          <a:xfrm>
            <a:off x="404092" y="1275398"/>
            <a:ext cx="8335816" cy="674031"/>
          </a:xfrm>
          <a:prstGeom prst="rect">
            <a:avLst/>
          </a:prstGeom>
          <a:noFill/>
        </p:spPr>
        <p:txBody>
          <a:bodyPr wrap="square" rtlCol="0">
            <a:spAutoFit/>
          </a:bodyPr>
          <a:lstStyle/>
          <a:p>
            <a:pPr algn="ctr" defTabSz="457200">
              <a:lnSpc>
                <a:spcPct val="90000"/>
              </a:lnSpc>
            </a:pPr>
            <a:r>
              <a:rPr lang="en-US" sz="4200" b="1" dirty="0">
                <a:solidFill>
                  <a:srgbClr val="FFFFFF"/>
                </a:solidFill>
              </a:rPr>
              <a:t>State and Local Procurement Policies</a:t>
            </a:r>
          </a:p>
        </p:txBody>
      </p:sp>
    </p:spTree>
    <p:extLst>
      <p:ext uri="{BB962C8B-B14F-4D97-AF65-F5344CB8AC3E}">
        <p14:creationId xmlns:p14="http://schemas.microsoft.com/office/powerpoint/2010/main" val="18093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23863"/>
            <a:ext cx="8229600" cy="603250"/>
          </a:xfrm>
        </p:spPr>
        <p:txBody>
          <a:bodyPr>
            <a:noAutofit/>
          </a:bodyPr>
          <a:lstStyle/>
          <a:p>
            <a:r>
              <a:rPr lang="en-US" dirty="0" smtClean="0"/>
              <a:t>State Procurement Policies</a:t>
            </a:r>
            <a:endParaRPr lang="en-US" dirty="0"/>
          </a:p>
        </p:txBody>
      </p:sp>
      <p:sp>
        <p:nvSpPr>
          <p:cNvPr id="3" name="Content Placeholder 2"/>
          <p:cNvSpPr>
            <a:spLocks noGrp="1"/>
          </p:cNvSpPr>
          <p:nvPr>
            <p:ph idx="4294967295"/>
          </p:nvPr>
        </p:nvSpPr>
        <p:spPr>
          <a:xfrm>
            <a:off x="304800" y="1304925"/>
            <a:ext cx="8229600" cy="4243388"/>
          </a:xfrm>
        </p:spPr>
        <p:txBody>
          <a:bodyPr>
            <a:normAutofit/>
          </a:bodyPr>
          <a:lstStyle/>
          <a:p>
            <a:pPr>
              <a:defRPr/>
            </a:pPr>
            <a:r>
              <a:rPr lang="en-US" sz="3200" dirty="0" smtClean="0"/>
              <a:t>State Small Purchase Threshold is $100,000</a:t>
            </a:r>
          </a:p>
          <a:p>
            <a:pPr>
              <a:defRPr/>
            </a:pPr>
            <a:r>
              <a:rPr lang="en-US" sz="3200" dirty="0" smtClean="0"/>
              <a:t>DOE Small Purchase Threshold is $25,000</a:t>
            </a:r>
          </a:p>
          <a:p>
            <a:pPr>
              <a:defRPr/>
            </a:pPr>
            <a:r>
              <a:rPr lang="en-US" sz="3200" dirty="0" smtClean="0"/>
              <a:t>Charter and private schools will need to ask their Board of Directors to establish a Small Purchase Threshold and identify the authorized personnel empowered to sign contracts.</a:t>
            </a:r>
          </a:p>
        </p:txBody>
      </p:sp>
    </p:spTree>
    <p:extLst>
      <p:ext uri="{BB962C8B-B14F-4D97-AF65-F5344CB8AC3E}">
        <p14:creationId xmlns:p14="http://schemas.microsoft.com/office/powerpoint/2010/main" val="412637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15818"/>
            <a:ext cx="9144000" cy="1539393"/>
          </a:xfrm>
          <a:prstGeom prst="rect">
            <a:avLst/>
          </a:prstGeom>
          <a:solidFill>
            <a:srgbClr val="A7C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A7C138"/>
              </a:solidFill>
            </a:endParaRPr>
          </a:p>
        </p:txBody>
      </p:sp>
      <p:sp>
        <p:nvSpPr>
          <p:cNvPr id="8" name="Oval 7"/>
          <p:cNvSpPr/>
          <p:nvPr/>
        </p:nvSpPr>
        <p:spPr>
          <a:xfrm>
            <a:off x="4181467" y="426961"/>
            <a:ext cx="781066" cy="7810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extBox 6"/>
          <p:cNvSpPr txBox="1"/>
          <p:nvPr/>
        </p:nvSpPr>
        <p:spPr>
          <a:xfrm>
            <a:off x="4036436" y="426961"/>
            <a:ext cx="1051982" cy="769441"/>
          </a:xfrm>
          <a:prstGeom prst="rect">
            <a:avLst/>
          </a:prstGeom>
          <a:noFill/>
        </p:spPr>
        <p:txBody>
          <a:bodyPr wrap="square" rtlCol="0">
            <a:spAutoFit/>
          </a:bodyPr>
          <a:lstStyle/>
          <a:p>
            <a:pPr algn="ctr" defTabSz="457200"/>
            <a:r>
              <a:rPr lang="en-US" sz="4400" b="1" dirty="0">
                <a:solidFill>
                  <a:srgbClr val="A7C138"/>
                </a:solidFill>
              </a:rPr>
              <a:t>3</a:t>
            </a:r>
            <a:endParaRPr lang="en-US" sz="1400" b="1" dirty="0">
              <a:solidFill>
                <a:srgbClr val="A7C138"/>
              </a:solidFill>
            </a:endParaRPr>
          </a:p>
        </p:txBody>
      </p:sp>
      <p:sp>
        <p:nvSpPr>
          <p:cNvPr id="9" name="TextBox 8"/>
          <p:cNvSpPr txBox="1"/>
          <p:nvPr/>
        </p:nvSpPr>
        <p:spPr>
          <a:xfrm>
            <a:off x="404092" y="1275398"/>
            <a:ext cx="8335816" cy="741229"/>
          </a:xfrm>
          <a:prstGeom prst="rect">
            <a:avLst/>
          </a:prstGeom>
          <a:noFill/>
        </p:spPr>
        <p:txBody>
          <a:bodyPr wrap="square" rtlCol="0">
            <a:spAutoFit/>
          </a:bodyPr>
          <a:lstStyle/>
          <a:p>
            <a:pPr algn="ctr" defTabSz="457200">
              <a:lnSpc>
                <a:spcPct val="90000"/>
              </a:lnSpc>
            </a:pPr>
            <a:r>
              <a:rPr lang="en-US" sz="4400" b="1" dirty="0">
                <a:solidFill>
                  <a:srgbClr val="FFFFFF"/>
                </a:solidFill>
              </a:rPr>
              <a:t>Competition</a:t>
            </a:r>
          </a:p>
        </p:txBody>
      </p:sp>
      <p:sp>
        <p:nvSpPr>
          <p:cNvPr id="12" name="Content Placeholder 2"/>
          <p:cNvSpPr txBox="1">
            <a:spLocks/>
          </p:cNvSpPr>
          <p:nvPr/>
        </p:nvSpPr>
        <p:spPr>
          <a:xfrm>
            <a:off x="584200" y="2736281"/>
            <a:ext cx="8102600" cy="26086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prstClr val="black"/>
                </a:solidFill>
              </a:rPr>
              <a:t>Competition is essential to ensure the best cost and quality of goods and services. </a:t>
            </a:r>
          </a:p>
          <a:p>
            <a:endParaRPr lang="en-US" dirty="0">
              <a:solidFill>
                <a:prstClr val="black"/>
              </a:solidFill>
            </a:endParaRPr>
          </a:p>
        </p:txBody>
      </p:sp>
      <p:pic>
        <p:nvPicPr>
          <p:cNvPr id="11" name="Picture 10" descr="iStock_000012072245M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169" y="3746846"/>
            <a:ext cx="5515432" cy="3678793"/>
          </a:xfrm>
          <a:prstGeom prst="rect">
            <a:avLst/>
          </a:prstGeom>
        </p:spPr>
      </p:pic>
    </p:spTree>
    <p:extLst>
      <p:ext uri="{BB962C8B-B14F-4D97-AF65-F5344CB8AC3E}">
        <p14:creationId xmlns:p14="http://schemas.microsoft.com/office/powerpoint/2010/main" val="31275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2329"/>
          </a:xfrm>
        </p:spPr>
        <p:txBody>
          <a:bodyPr>
            <a:normAutofit fontScale="90000"/>
          </a:bodyPr>
          <a:lstStyle/>
          <a:p>
            <a:r>
              <a:rPr lang="en-US" dirty="0" smtClean="0"/>
              <a:t>Why is </a:t>
            </a:r>
            <a:r>
              <a:rPr lang="en-US" sz="4444" dirty="0" smtClean="0"/>
              <a:t>Competition</a:t>
            </a:r>
            <a:r>
              <a:rPr lang="en-US" dirty="0" smtClean="0"/>
              <a:t> Important?</a:t>
            </a:r>
            <a:endParaRPr lang="en-US" dirty="0"/>
          </a:p>
        </p:txBody>
      </p:sp>
      <p:sp>
        <p:nvSpPr>
          <p:cNvPr id="3" name="Content Placeholder 2"/>
          <p:cNvSpPr>
            <a:spLocks noGrp="1"/>
          </p:cNvSpPr>
          <p:nvPr>
            <p:ph idx="1"/>
          </p:nvPr>
        </p:nvSpPr>
        <p:spPr>
          <a:xfrm>
            <a:off x="457200" y="1752600"/>
            <a:ext cx="8229600" cy="3962400"/>
          </a:xfrm>
        </p:spPr>
        <p:txBody>
          <a:bodyPr>
            <a:normAutofit lnSpcReduction="10000"/>
          </a:bodyPr>
          <a:lstStyle/>
          <a:p>
            <a:pPr>
              <a:buNone/>
              <a:defRPr/>
            </a:pPr>
            <a:r>
              <a:rPr lang="en-US" sz="3600" dirty="0"/>
              <a:t>Price</a:t>
            </a:r>
            <a:r>
              <a:rPr lang="en-US" sz="3600" dirty="0" smtClean="0"/>
              <a:t>!</a:t>
            </a:r>
          </a:p>
          <a:p>
            <a:pPr lvl="1">
              <a:defRPr/>
            </a:pPr>
            <a:r>
              <a:rPr lang="en-US" sz="2800" dirty="0" smtClean="0"/>
              <a:t>In </a:t>
            </a:r>
            <a:r>
              <a:rPr lang="en-US" sz="2800" dirty="0"/>
              <a:t>a competitive procurement </a:t>
            </a:r>
            <a:r>
              <a:rPr lang="en-US" sz="2800" dirty="0" smtClean="0"/>
              <a:t>environment:</a:t>
            </a:r>
            <a:endParaRPr lang="en-US" sz="2800" dirty="0"/>
          </a:p>
          <a:p>
            <a:pPr lvl="2">
              <a:defRPr/>
            </a:pPr>
            <a:r>
              <a:rPr lang="en-US" sz="2800" dirty="0"/>
              <a:t>Sellers may accept a smaller margin of return on a given </a:t>
            </a:r>
            <a:r>
              <a:rPr lang="en-US" sz="2800" dirty="0" smtClean="0"/>
              <a:t>sale </a:t>
            </a:r>
            <a:r>
              <a:rPr lang="en-US" sz="2800" dirty="0"/>
              <a:t>rather than make no sale at </a:t>
            </a:r>
            <a:r>
              <a:rPr lang="en-US" sz="2800" dirty="0" smtClean="0"/>
              <a:t>all.</a:t>
            </a:r>
            <a:endParaRPr lang="en-US" sz="2800" dirty="0"/>
          </a:p>
          <a:p>
            <a:pPr lvl="2">
              <a:defRPr/>
            </a:pPr>
            <a:r>
              <a:rPr lang="en-US" sz="2800" dirty="0" smtClean="0"/>
              <a:t>Schools </a:t>
            </a:r>
            <a:r>
              <a:rPr lang="en-US" sz="2800" dirty="0"/>
              <a:t>may receive more goods or services at a lower price than in a non-competitive </a:t>
            </a:r>
            <a:r>
              <a:rPr lang="en-US" sz="2800" dirty="0" smtClean="0"/>
              <a:t>environment.</a:t>
            </a:r>
          </a:p>
          <a:p>
            <a:endParaRPr lang="en-US" dirty="0"/>
          </a:p>
        </p:txBody>
      </p:sp>
    </p:spTree>
    <p:extLst>
      <p:ext uri="{BB962C8B-B14F-4D97-AF65-F5344CB8AC3E}">
        <p14:creationId xmlns:p14="http://schemas.microsoft.com/office/powerpoint/2010/main" val="44494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Why is Competition Important?</a:t>
            </a:r>
            <a:endParaRPr lang="en-US" dirty="0"/>
          </a:p>
        </p:txBody>
      </p:sp>
      <p:sp>
        <p:nvSpPr>
          <p:cNvPr id="3" name="Content Placeholder 2"/>
          <p:cNvSpPr>
            <a:spLocks noGrp="1"/>
          </p:cNvSpPr>
          <p:nvPr>
            <p:ph idx="1"/>
          </p:nvPr>
        </p:nvSpPr>
        <p:spPr/>
        <p:txBody>
          <a:bodyPr>
            <a:normAutofit fontScale="92500" lnSpcReduction="10000"/>
          </a:bodyPr>
          <a:lstStyle/>
          <a:p>
            <a:pPr>
              <a:buNone/>
              <a:defRPr/>
            </a:pPr>
            <a:r>
              <a:rPr lang="en-US" sz="3600" dirty="0" smtClean="0"/>
              <a:t>Quality!</a:t>
            </a:r>
          </a:p>
          <a:p>
            <a:pPr lvl="1">
              <a:defRPr/>
            </a:pPr>
            <a:r>
              <a:rPr lang="en-US" sz="2800" dirty="0" smtClean="0"/>
              <a:t>In a competitive environment:</a:t>
            </a:r>
          </a:p>
          <a:p>
            <a:pPr lvl="2">
              <a:defRPr/>
            </a:pPr>
            <a:r>
              <a:rPr lang="en-US" sz="2800" dirty="0"/>
              <a:t>B</a:t>
            </a:r>
            <a:r>
              <a:rPr lang="en-US" sz="2800" dirty="0" smtClean="0"/>
              <a:t>usinesses seek to differentiate themselves in terms of quality and innovation.</a:t>
            </a:r>
          </a:p>
          <a:p>
            <a:pPr lvl="2">
              <a:defRPr/>
            </a:pPr>
            <a:r>
              <a:rPr lang="en-US" sz="2800" dirty="0" smtClean="0"/>
              <a:t>Each procurement offers an opportunity to consider new and/or higher quality products and services.</a:t>
            </a:r>
            <a:endParaRPr lang="en-US" sz="2800" dirty="0"/>
          </a:p>
        </p:txBody>
      </p:sp>
    </p:spTree>
    <p:extLst>
      <p:ext uri="{BB962C8B-B14F-4D97-AF65-F5344CB8AC3E}">
        <p14:creationId xmlns:p14="http://schemas.microsoft.com/office/powerpoint/2010/main" val="25893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nchor="ctr">
            <a:prstTxWarp prst="textNoShape">
              <a:avLst/>
            </a:prstTxWarp>
          </a:bodyPr>
          <a:lstStyle/>
          <a:p>
            <a:pPr algn="r" eaLnBrk="1" hangingPunct="1"/>
            <a:fld id="{BD014EC5-2FB7-8444-9508-F7A74EEAF7A0}" type="slidenum">
              <a:rPr lang="en-US" sz="1200">
                <a:solidFill>
                  <a:srgbClr val="898989"/>
                </a:solidFill>
                <a:latin typeface="Calibri" charset="0"/>
              </a:rPr>
              <a:pPr algn="r" eaLnBrk="1" hangingPunct="1"/>
              <a:t>3</a:t>
            </a:fld>
            <a:endParaRPr lang="en-US" sz="1200">
              <a:solidFill>
                <a:srgbClr val="898989"/>
              </a:solidFill>
              <a:latin typeface="Calibri" charset="0"/>
            </a:endParaRPr>
          </a:p>
        </p:txBody>
      </p:sp>
      <p:sp>
        <p:nvSpPr>
          <p:cNvPr id="57347" name="Oval 12"/>
          <p:cNvSpPr>
            <a:spLocks noChangeArrowheads="1"/>
          </p:cNvSpPr>
          <p:nvPr/>
        </p:nvSpPr>
        <p:spPr bwMode="auto">
          <a:xfrm>
            <a:off x="2743200" y="914400"/>
            <a:ext cx="3810000" cy="1295400"/>
          </a:xfrm>
          <a:prstGeom prst="ellipse">
            <a:avLst/>
          </a:prstGeom>
          <a:solidFill>
            <a:srgbClr val="000090"/>
          </a:solidFill>
          <a:ln w="9525">
            <a:solidFill>
              <a:schemeClr val="tx1"/>
            </a:solidFill>
            <a:round/>
            <a:headEnd/>
            <a:tailEnd/>
          </a:ln>
        </p:spPr>
        <p:txBody>
          <a:bodyPr wrap="none" anchor="ctr">
            <a:prstTxWarp prst="textNoShape">
              <a:avLst/>
            </a:prstTxWarp>
          </a:bodyPr>
          <a:lstStyle/>
          <a:p>
            <a:pPr algn="ctr" eaLnBrk="1" hangingPunct="1"/>
            <a:r>
              <a:rPr lang="en-US" sz="2800" b="1" dirty="0" smtClean="0">
                <a:solidFill>
                  <a:schemeClr val="bg1"/>
                </a:solidFill>
                <a:ea typeface="Arial" charset="0"/>
                <a:cs typeface="Arial" charset="0"/>
              </a:rPr>
              <a:t>USDA FNS</a:t>
            </a:r>
          </a:p>
          <a:p>
            <a:pPr algn="ctr" eaLnBrk="1" hangingPunct="1"/>
            <a:r>
              <a:rPr lang="en-US" b="1" dirty="0" smtClean="0">
                <a:solidFill>
                  <a:schemeClr val="bg1"/>
                </a:solidFill>
                <a:ea typeface="Arial" charset="0"/>
                <a:cs typeface="Arial" charset="0"/>
              </a:rPr>
              <a:t>(Funded by Tax Payer $$$)</a:t>
            </a:r>
          </a:p>
          <a:p>
            <a:pPr algn="ctr" eaLnBrk="1" hangingPunct="1"/>
            <a:endParaRPr lang="en-US" dirty="0">
              <a:solidFill>
                <a:schemeClr val="bg1"/>
              </a:solidFill>
              <a:ea typeface="Arial" charset="0"/>
              <a:cs typeface="Arial" charset="0"/>
            </a:endParaRPr>
          </a:p>
        </p:txBody>
      </p:sp>
      <p:sp>
        <p:nvSpPr>
          <p:cNvPr id="57348" name="Oval 13"/>
          <p:cNvSpPr>
            <a:spLocks noChangeArrowheads="1"/>
          </p:cNvSpPr>
          <p:nvPr/>
        </p:nvSpPr>
        <p:spPr bwMode="auto">
          <a:xfrm>
            <a:off x="685800" y="4648200"/>
            <a:ext cx="1600200" cy="1066800"/>
          </a:xfrm>
          <a:prstGeom prst="ellipse">
            <a:avLst/>
          </a:prstGeom>
          <a:solidFill>
            <a:srgbClr val="000090"/>
          </a:solidFill>
          <a:ln w="9525">
            <a:solidFill>
              <a:schemeClr val="tx1"/>
            </a:solidFill>
            <a:round/>
            <a:headEnd/>
            <a:tailEnd/>
          </a:ln>
        </p:spPr>
        <p:txBody>
          <a:bodyPr wrap="none" anchor="ctr">
            <a:prstTxWarp prst="textNoShape">
              <a:avLst/>
            </a:prstTxWarp>
          </a:bodyPr>
          <a:lstStyle/>
          <a:p>
            <a:pPr algn="ctr" eaLnBrk="1" hangingPunct="1"/>
            <a:r>
              <a:rPr lang="en-US" sz="2000">
                <a:solidFill>
                  <a:schemeClr val="bg1"/>
                </a:solidFill>
                <a:ea typeface="Arial" charset="0"/>
                <a:cs typeface="Arial" charset="0"/>
              </a:rPr>
              <a:t>Charter </a:t>
            </a:r>
          </a:p>
          <a:p>
            <a:pPr algn="ctr" eaLnBrk="1" hangingPunct="1"/>
            <a:r>
              <a:rPr lang="en-US" sz="2000">
                <a:solidFill>
                  <a:schemeClr val="bg1"/>
                </a:solidFill>
                <a:ea typeface="Arial" charset="0"/>
                <a:cs typeface="Arial" charset="0"/>
              </a:rPr>
              <a:t>Schools</a:t>
            </a:r>
          </a:p>
        </p:txBody>
      </p:sp>
      <p:sp>
        <p:nvSpPr>
          <p:cNvPr id="57349" name="Oval 14"/>
          <p:cNvSpPr>
            <a:spLocks noChangeArrowheads="1"/>
          </p:cNvSpPr>
          <p:nvPr/>
        </p:nvSpPr>
        <p:spPr bwMode="auto">
          <a:xfrm>
            <a:off x="2895600" y="5029200"/>
            <a:ext cx="3581400" cy="1524000"/>
          </a:xfrm>
          <a:prstGeom prst="ellipse">
            <a:avLst/>
          </a:prstGeom>
          <a:solidFill>
            <a:srgbClr val="000090"/>
          </a:solidFill>
          <a:ln w="9525">
            <a:solidFill>
              <a:schemeClr val="tx1"/>
            </a:solidFill>
            <a:round/>
            <a:headEnd/>
            <a:tailEnd/>
          </a:ln>
        </p:spPr>
        <p:txBody>
          <a:bodyPr wrap="none" anchor="ctr">
            <a:prstTxWarp prst="textNoShape">
              <a:avLst/>
            </a:prstTxWarp>
          </a:bodyPr>
          <a:lstStyle/>
          <a:p>
            <a:pPr algn="ctr" eaLnBrk="1" hangingPunct="1"/>
            <a:r>
              <a:rPr lang="en-US" b="1" dirty="0">
                <a:solidFill>
                  <a:schemeClr val="bg1"/>
                </a:solidFill>
                <a:ea typeface="Arial" charset="0"/>
                <a:cs typeface="Arial" charset="0"/>
              </a:rPr>
              <a:t>HIDOE</a:t>
            </a:r>
            <a:r>
              <a:rPr lang="en-US" dirty="0" smtClean="0">
                <a:solidFill>
                  <a:schemeClr val="bg1"/>
                </a:solidFill>
                <a:ea typeface="Arial" charset="0"/>
                <a:cs typeface="Arial" charset="0"/>
              </a:rPr>
              <a:t>  </a:t>
            </a:r>
          </a:p>
          <a:p>
            <a:pPr algn="ctr" eaLnBrk="1" hangingPunct="1"/>
            <a:r>
              <a:rPr lang="en-US" sz="2000" dirty="0">
                <a:solidFill>
                  <a:schemeClr val="bg1"/>
                </a:solidFill>
                <a:ea typeface="Arial" charset="0"/>
                <a:cs typeface="Arial" charset="0"/>
              </a:rPr>
              <a:t>School Food Service Branch</a:t>
            </a:r>
          </a:p>
          <a:p>
            <a:pPr algn="ctr" eaLnBrk="1" hangingPunct="1"/>
            <a:r>
              <a:rPr lang="en-US" sz="2000" dirty="0" smtClean="0">
                <a:solidFill>
                  <a:schemeClr val="bg1"/>
                </a:solidFill>
                <a:ea typeface="Arial" charset="0"/>
                <a:cs typeface="Arial" charset="0"/>
              </a:rPr>
              <a:t>256 </a:t>
            </a:r>
            <a:r>
              <a:rPr lang="en-US" sz="2000" dirty="0">
                <a:solidFill>
                  <a:schemeClr val="bg1"/>
                </a:solidFill>
                <a:ea typeface="Arial" charset="0"/>
                <a:cs typeface="Arial" charset="0"/>
              </a:rPr>
              <a:t>(98%) Schools</a:t>
            </a:r>
          </a:p>
        </p:txBody>
      </p:sp>
      <p:sp>
        <p:nvSpPr>
          <p:cNvPr id="57350" name="Oval 16"/>
          <p:cNvSpPr>
            <a:spLocks noChangeArrowheads="1"/>
          </p:cNvSpPr>
          <p:nvPr/>
        </p:nvSpPr>
        <p:spPr bwMode="auto">
          <a:xfrm>
            <a:off x="6934200" y="4648200"/>
            <a:ext cx="1600200" cy="1066800"/>
          </a:xfrm>
          <a:prstGeom prst="ellipse">
            <a:avLst/>
          </a:prstGeom>
          <a:solidFill>
            <a:srgbClr val="000090"/>
          </a:solidFill>
          <a:ln w="9525">
            <a:solidFill>
              <a:schemeClr val="tx1"/>
            </a:solidFill>
            <a:round/>
            <a:headEnd/>
            <a:tailEnd/>
          </a:ln>
        </p:spPr>
        <p:txBody>
          <a:bodyPr wrap="none" anchor="ctr">
            <a:prstTxWarp prst="textNoShape">
              <a:avLst/>
            </a:prstTxWarp>
          </a:bodyPr>
          <a:lstStyle/>
          <a:p>
            <a:pPr algn="ctr" eaLnBrk="1" hangingPunct="1"/>
            <a:r>
              <a:rPr lang="en-US" sz="2000">
                <a:solidFill>
                  <a:schemeClr val="bg1"/>
                </a:solidFill>
                <a:ea typeface="Arial" charset="0"/>
                <a:cs typeface="Arial" charset="0"/>
              </a:rPr>
              <a:t>Independent</a:t>
            </a:r>
          </a:p>
          <a:p>
            <a:pPr algn="ctr" eaLnBrk="1" hangingPunct="1"/>
            <a:r>
              <a:rPr lang="en-US" sz="2000">
                <a:solidFill>
                  <a:schemeClr val="bg1"/>
                </a:solidFill>
                <a:ea typeface="Arial" charset="0"/>
                <a:cs typeface="Arial" charset="0"/>
              </a:rPr>
              <a:t>Schools</a:t>
            </a:r>
          </a:p>
        </p:txBody>
      </p:sp>
      <p:sp>
        <p:nvSpPr>
          <p:cNvPr id="57351" name="AutoShape 22"/>
          <p:cNvSpPr>
            <a:spLocks noChangeArrowheads="1"/>
          </p:cNvSpPr>
          <p:nvPr/>
        </p:nvSpPr>
        <p:spPr bwMode="auto">
          <a:xfrm rot="3245826">
            <a:off x="2267744" y="3829844"/>
            <a:ext cx="485775" cy="976313"/>
          </a:xfrm>
          <a:prstGeom prst="downArrow">
            <a:avLst>
              <a:gd name="adj1" fmla="val 50000"/>
              <a:gd name="adj2" fmla="val 50245"/>
            </a:avLst>
          </a:prstGeom>
          <a:solidFill>
            <a:schemeClr val="tx1"/>
          </a:solidFill>
          <a:ln w="9525">
            <a:solidFill>
              <a:srgbClr val="777777"/>
            </a:solidFill>
            <a:miter lim="800000"/>
            <a:headEnd/>
            <a:tailEnd/>
          </a:ln>
        </p:spPr>
        <p:txBody>
          <a:bodyPr wrap="none" anchor="ctr">
            <a:prstTxWarp prst="textNoShape">
              <a:avLst/>
            </a:prstTxWarp>
          </a:bodyPr>
          <a:lstStyle/>
          <a:p>
            <a:pPr eaLnBrk="1" hangingPunct="1"/>
            <a:endParaRPr lang="en-US" sz="2000">
              <a:ea typeface="Arial" charset="0"/>
              <a:cs typeface="Arial" charset="0"/>
            </a:endParaRPr>
          </a:p>
        </p:txBody>
      </p:sp>
      <p:sp>
        <p:nvSpPr>
          <p:cNvPr id="57352" name="AutoShape 23"/>
          <p:cNvSpPr>
            <a:spLocks noChangeArrowheads="1"/>
          </p:cNvSpPr>
          <p:nvPr/>
        </p:nvSpPr>
        <p:spPr bwMode="auto">
          <a:xfrm>
            <a:off x="4495800" y="4205288"/>
            <a:ext cx="381000" cy="747712"/>
          </a:xfrm>
          <a:prstGeom prst="downArrow">
            <a:avLst>
              <a:gd name="adj1" fmla="val 50000"/>
              <a:gd name="adj2" fmla="val 49062"/>
            </a:avLst>
          </a:prstGeom>
          <a:solidFill>
            <a:schemeClr val="tx1"/>
          </a:solidFill>
          <a:ln w="9525">
            <a:solidFill>
              <a:srgbClr val="777777"/>
            </a:solidFill>
            <a:miter lim="800000"/>
            <a:headEnd/>
            <a:tailEnd/>
          </a:ln>
        </p:spPr>
        <p:txBody>
          <a:bodyPr vert="eaVert" wrap="none" anchor="ctr">
            <a:prstTxWarp prst="textNoShape">
              <a:avLst/>
            </a:prstTxWarp>
          </a:bodyPr>
          <a:lstStyle/>
          <a:p>
            <a:pPr eaLnBrk="1" hangingPunct="1"/>
            <a:endParaRPr lang="en-US" sz="2000">
              <a:ea typeface="Arial" charset="0"/>
              <a:cs typeface="Arial" charset="0"/>
            </a:endParaRPr>
          </a:p>
        </p:txBody>
      </p:sp>
      <p:sp>
        <p:nvSpPr>
          <p:cNvPr id="57353" name="AutoShape 24"/>
          <p:cNvSpPr>
            <a:spLocks noChangeArrowheads="1"/>
          </p:cNvSpPr>
          <p:nvPr/>
        </p:nvSpPr>
        <p:spPr bwMode="auto">
          <a:xfrm rot="-2367893">
            <a:off x="6427788" y="3852863"/>
            <a:ext cx="485775" cy="976312"/>
          </a:xfrm>
          <a:prstGeom prst="downArrow">
            <a:avLst>
              <a:gd name="adj1" fmla="val 50000"/>
              <a:gd name="adj2" fmla="val 50245"/>
            </a:avLst>
          </a:prstGeom>
          <a:solidFill>
            <a:schemeClr val="tx1"/>
          </a:solidFill>
          <a:ln w="9525">
            <a:solidFill>
              <a:srgbClr val="777777"/>
            </a:solidFill>
            <a:miter lim="800000"/>
            <a:headEnd/>
            <a:tailEnd/>
          </a:ln>
        </p:spPr>
        <p:txBody>
          <a:bodyPr vert="eaVert" wrap="none" anchor="ctr">
            <a:prstTxWarp prst="textNoShape">
              <a:avLst/>
            </a:prstTxWarp>
          </a:bodyPr>
          <a:lstStyle/>
          <a:p>
            <a:pPr eaLnBrk="1" hangingPunct="1"/>
            <a:endParaRPr lang="en-US" sz="2000">
              <a:ea typeface="Arial" charset="0"/>
              <a:cs typeface="Arial" charset="0"/>
            </a:endParaRPr>
          </a:p>
        </p:txBody>
      </p:sp>
      <p:sp>
        <p:nvSpPr>
          <p:cNvPr id="57354" name="AutoShape 25"/>
          <p:cNvSpPr>
            <a:spLocks noChangeArrowheads="1"/>
          </p:cNvSpPr>
          <p:nvPr/>
        </p:nvSpPr>
        <p:spPr bwMode="auto">
          <a:xfrm>
            <a:off x="4467225" y="2286000"/>
            <a:ext cx="409575" cy="685800"/>
          </a:xfrm>
          <a:prstGeom prst="downArrow">
            <a:avLst>
              <a:gd name="adj1" fmla="val 50000"/>
              <a:gd name="adj2" fmla="val 41860"/>
            </a:avLst>
          </a:prstGeom>
          <a:solidFill>
            <a:schemeClr val="tx1"/>
          </a:solidFill>
          <a:ln w="9525">
            <a:solidFill>
              <a:srgbClr val="777777"/>
            </a:solidFill>
            <a:miter lim="800000"/>
            <a:headEnd/>
            <a:tailEnd/>
          </a:ln>
        </p:spPr>
        <p:txBody>
          <a:bodyPr vert="eaVert" wrap="none" anchor="ctr">
            <a:prstTxWarp prst="textNoShape">
              <a:avLst/>
            </a:prstTxWarp>
          </a:bodyPr>
          <a:lstStyle/>
          <a:p>
            <a:pPr eaLnBrk="1" hangingPunct="1"/>
            <a:endParaRPr lang="en-US" sz="2000">
              <a:ea typeface="Arial" charset="0"/>
              <a:cs typeface="Arial" charset="0"/>
            </a:endParaRPr>
          </a:p>
        </p:txBody>
      </p:sp>
      <p:sp>
        <p:nvSpPr>
          <p:cNvPr id="57355" name="Oval 26"/>
          <p:cNvSpPr>
            <a:spLocks noChangeArrowheads="1"/>
          </p:cNvSpPr>
          <p:nvPr/>
        </p:nvSpPr>
        <p:spPr bwMode="auto">
          <a:xfrm>
            <a:off x="2743200" y="3073400"/>
            <a:ext cx="3846513" cy="965200"/>
          </a:xfrm>
          <a:prstGeom prst="ellipse">
            <a:avLst/>
          </a:prstGeom>
          <a:solidFill>
            <a:srgbClr val="000090"/>
          </a:solidFill>
          <a:ln w="9525">
            <a:solidFill>
              <a:schemeClr val="tx1"/>
            </a:solidFill>
            <a:round/>
            <a:headEnd/>
            <a:tailEnd/>
          </a:ln>
        </p:spPr>
        <p:txBody>
          <a:bodyPr wrap="none" anchor="ctr">
            <a:prstTxWarp prst="textNoShape">
              <a:avLst/>
            </a:prstTxWarp>
          </a:bodyPr>
          <a:lstStyle/>
          <a:p>
            <a:pPr algn="ctr" eaLnBrk="1" hangingPunct="1"/>
            <a:r>
              <a:rPr lang="en-US" sz="2800" dirty="0">
                <a:solidFill>
                  <a:schemeClr val="bg1"/>
                </a:solidFill>
                <a:ea typeface="Arial" charset="0"/>
                <a:cs typeface="Arial" charset="0"/>
              </a:rPr>
              <a:t>State Agency</a:t>
            </a:r>
          </a:p>
          <a:p>
            <a:pPr algn="ctr" eaLnBrk="1" hangingPunct="1"/>
            <a:r>
              <a:rPr lang="en-US" dirty="0" smtClean="0">
                <a:solidFill>
                  <a:schemeClr val="bg1"/>
                </a:solidFill>
                <a:ea typeface="Arial" charset="0"/>
                <a:cs typeface="Arial" charset="0"/>
              </a:rPr>
              <a:t>HCNP </a:t>
            </a:r>
            <a:endParaRPr lang="en-US" dirty="0">
              <a:solidFill>
                <a:schemeClr val="bg1"/>
              </a:solidFill>
              <a:ea typeface="Arial" charset="0"/>
              <a:cs typeface="Arial" charset="0"/>
            </a:endParaRPr>
          </a:p>
        </p:txBody>
      </p:sp>
      <p:sp>
        <p:nvSpPr>
          <p:cNvPr id="57356" name="Rectangle 11"/>
          <p:cNvSpPr>
            <a:spLocks noChangeArrowheads="1"/>
          </p:cNvSpPr>
          <p:nvPr/>
        </p:nvSpPr>
        <p:spPr bwMode="auto">
          <a:xfrm>
            <a:off x="533400" y="228601"/>
            <a:ext cx="8229600" cy="1200329"/>
          </a:xfrm>
          <a:prstGeom prst="rect">
            <a:avLst/>
          </a:prstGeom>
          <a:noFill/>
          <a:ln w="9525">
            <a:noFill/>
            <a:miter lim="800000"/>
            <a:headEnd/>
            <a:tailEnd/>
          </a:ln>
        </p:spPr>
        <p:txBody>
          <a:bodyPr wrap="square">
            <a:prstTxWarp prst="textNoShape">
              <a:avLst/>
            </a:prstTxWarp>
            <a:spAutoFit/>
          </a:bodyPr>
          <a:lstStyle/>
          <a:p>
            <a:pPr algn="ctr"/>
            <a:r>
              <a:rPr lang="en-US" sz="3600" dirty="0">
                <a:latin typeface="+mj-lt"/>
              </a:rPr>
              <a:t>National School Lunch Program (NSLP</a:t>
            </a:r>
            <a:r>
              <a:rPr lang="en-US" sz="3600" dirty="0" smtClean="0">
                <a:latin typeface="+mj-lt"/>
              </a:rPr>
              <a:t>)</a:t>
            </a:r>
            <a:r>
              <a:rPr lang="en-US" sz="3600" dirty="0" smtClean="0">
                <a:latin typeface="Times" charset="0"/>
              </a:rPr>
              <a:t/>
            </a:r>
            <a:br>
              <a:rPr lang="en-US" sz="3600" dirty="0" smtClean="0">
                <a:latin typeface="Times" charset="0"/>
              </a:rPr>
            </a:br>
            <a:endParaRPr lang="en-US" sz="36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2329"/>
          </a:xfrm>
        </p:spPr>
        <p:txBody>
          <a:bodyPr>
            <a:noAutofit/>
          </a:bodyPr>
          <a:lstStyle/>
          <a:p>
            <a:r>
              <a:rPr lang="en-US" sz="4000" dirty="0" smtClean="0"/>
              <a:t>Competition Killers</a:t>
            </a:r>
            <a:endParaRPr lang="en-US" sz="4000" dirty="0"/>
          </a:p>
        </p:txBody>
      </p:sp>
      <p:sp>
        <p:nvSpPr>
          <p:cNvPr id="3" name="Content Placeholder 2"/>
          <p:cNvSpPr>
            <a:spLocks noGrp="1"/>
          </p:cNvSpPr>
          <p:nvPr>
            <p:ph idx="1"/>
          </p:nvPr>
        </p:nvSpPr>
        <p:spPr>
          <a:xfrm>
            <a:off x="457200" y="1295400"/>
            <a:ext cx="8153400" cy="4953000"/>
          </a:xfrm>
        </p:spPr>
        <p:txBody>
          <a:bodyPr>
            <a:normAutofit fontScale="62500" lnSpcReduction="20000"/>
          </a:bodyPr>
          <a:lstStyle/>
          <a:p>
            <a:pPr lvl="0">
              <a:buNone/>
            </a:pPr>
            <a:r>
              <a:rPr lang="en-US" sz="3143" b="1" dirty="0">
                <a:solidFill>
                  <a:schemeClr val="tx1"/>
                </a:solidFill>
              </a:rPr>
              <a:t>Do not</a:t>
            </a:r>
            <a:r>
              <a:rPr lang="en-US" sz="3143" b="1" dirty="0" smtClean="0">
                <a:solidFill>
                  <a:schemeClr val="tx1"/>
                </a:solidFill>
              </a:rPr>
              <a:t>…</a:t>
            </a:r>
            <a:endParaRPr lang="en-US" sz="3143" b="1" dirty="0">
              <a:solidFill>
                <a:schemeClr val="tx1"/>
              </a:solidFill>
            </a:endParaRPr>
          </a:p>
          <a:p>
            <a:pPr lvl="0"/>
            <a:r>
              <a:rPr lang="en-US" sz="3143" dirty="0"/>
              <a:t>Place unreasonable requirements on firms;</a:t>
            </a:r>
          </a:p>
          <a:p>
            <a:pPr lvl="0"/>
            <a:r>
              <a:rPr lang="en-US" sz="3143" dirty="0"/>
              <a:t>Require unnecessary </a:t>
            </a:r>
            <a:r>
              <a:rPr lang="en-US" sz="3143" dirty="0" smtClean="0"/>
              <a:t>experience;</a:t>
            </a:r>
          </a:p>
          <a:p>
            <a:pPr lvl="0"/>
            <a:r>
              <a:rPr lang="en-US" sz="3143" dirty="0" smtClean="0"/>
              <a:t>Give </a:t>
            </a:r>
            <a:r>
              <a:rPr lang="en-US" sz="3143" dirty="0"/>
              <a:t>noncompetitive awards to </a:t>
            </a:r>
            <a:r>
              <a:rPr lang="en-US" sz="3143" dirty="0" smtClean="0"/>
              <a:t>consultants or vendors;</a:t>
            </a:r>
            <a:endParaRPr lang="en-US" sz="3143" dirty="0"/>
          </a:p>
          <a:p>
            <a:pPr lvl="0"/>
            <a:r>
              <a:rPr lang="en-US" sz="3143" dirty="0"/>
              <a:t>Have organizational conflicts of interest;</a:t>
            </a:r>
          </a:p>
          <a:p>
            <a:pPr lvl="0"/>
            <a:r>
              <a:rPr lang="en-US" sz="3143" dirty="0"/>
              <a:t>Specify only brand name products; </a:t>
            </a:r>
          </a:p>
          <a:p>
            <a:pPr lvl="0"/>
            <a:r>
              <a:rPr lang="en-US" sz="3143" dirty="0"/>
              <a:t>Make arbitrary decisions in the procurement </a:t>
            </a:r>
            <a:r>
              <a:rPr lang="en-US" sz="3143" dirty="0" smtClean="0"/>
              <a:t>process; </a:t>
            </a:r>
          </a:p>
          <a:p>
            <a:pPr lvl="0"/>
            <a:r>
              <a:rPr lang="en-US" sz="3143" dirty="0" smtClean="0"/>
              <a:t>Write </a:t>
            </a:r>
            <a:r>
              <a:rPr lang="en-US" sz="3143" dirty="0"/>
              <a:t>bid specifications that are too narrow and limit competition; </a:t>
            </a:r>
          </a:p>
          <a:p>
            <a:pPr lvl="0"/>
            <a:r>
              <a:rPr lang="en-US" sz="3143" dirty="0"/>
              <a:t>Allow potential contractors to write or otherwise influence bid specifications; or, </a:t>
            </a:r>
          </a:p>
          <a:p>
            <a:pPr lvl="0"/>
            <a:r>
              <a:rPr lang="en-US" sz="3143" dirty="0"/>
              <a:t>Provide insufficient time for vendors to submit bids</a:t>
            </a:r>
            <a:r>
              <a:rPr lang="en-US" sz="3143" dirty="0" smtClean="0"/>
              <a:t>.</a:t>
            </a:r>
          </a:p>
          <a:p>
            <a:r>
              <a:rPr lang="en-US" sz="3143" b="1" dirty="0">
                <a:solidFill>
                  <a:srgbClr val="FF0000"/>
                </a:solidFill>
              </a:rPr>
              <a:t>Use local as a product specification.  </a:t>
            </a:r>
          </a:p>
          <a:p>
            <a:pPr lvl="0"/>
            <a:endParaRPr lang="en-US" dirty="0"/>
          </a:p>
        </p:txBody>
      </p:sp>
    </p:spTree>
    <p:extLst>
      <p:ext uri="{BB962C8B-B14F-4D97-AF65-F5344CB8AC3E}">
        <p14:creationId xmlns:p14="http://schemas.microsoft.com/office/powerpoint/2010/main" val="49977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15818"/>
            <a:ext cx="9144000" cy="1539393"/>
          </a:xfrm>
          <a:prstGeom prst="rect">
            <a:avLst/>
          </a:prstGeom>
          <a:solidFill>
            <a:srgbClr val="A7C1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Oval 7"/>
          <p:cNvSpPr/>
          <p:nvPr/>
        </p:nvSpPr>
        <p:spPr>
          <a:xfrm>
            <a:off x="4181467" y="426961"/>
            <a:ext cx="781066" cy="7810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extBox 6"/>
          <p:cNvSpPr txBox="1"/>
          <p:nvPr/>
        </p:nvSpPr>
        <p:spPr>
          <a:xfrm>
            <a:off x="4046594" y="414960"/>
            <a:ext cx="1051982" cy="769441"/>
          </a:xfrm>
          <a:prstGeom prst="rect">
            <a:avLst/>
          </a:prstGeom>
          <a:noFill/>
        </p:spPr>
        <p:txBody>
          <a:bodyPr wrap="square" rtlCol="0">
            <a:spAutoFit/>
          </a:bodyPr>
          <a:lstStyle/>
          <a:p>
            <a:pPr algn="ctr" defTabSz="457200"/>
            <a:r>
              <a:rPr lang="en-US" sz="4400" b="1" dirty="0">
                <a:solidFill>
                  <a:srgbClr val="A7C138"/>
                </a:solidFill>
              </a:rPr>
              <a:t>4</a:t>
            </a:r>
            <a:endParaRPr lang="en-US" sz="1400" b="1" dirty="0">
              <a:solidFill>
                <a:srgbClr val="A7C138"/>
              </a:solidFill>
            </a:endParaRPr>
          </a:p>
        </p:txBody>
      </p:sp>
      <p:sp>
        <p:nvSpPr>
          <p:cNvPr id="9" name="TextBox 8"/>
          <p:cNvSpPr txBox="1"/>
          <p:nvPr/>
        </p:nvSpPr>
        <p:spPr>
          <a:xfrm>
            <a:off x="404092" y="1275398"/>
            <a:ext cx="8335816" cy="741229"/>
          </a:xfrm>
          <a:prstGeom prst="rect">
            <a:avLst/>
          </a:prstGeom>
          <a:noFill/>
        </p:spPr>
        <p:txBody>
          <a:bodyPr wrap="square" rtlCol="0">
            <a:spAutoFit/>
          </a:bodyPr>
          <a:lstStyle/>
          <a:p>
            <a:pPr algn="ctr" defTabSz="457200">
              <a:lnSpc>
                <a:spcPct val="90000"/>
              </a:lnSpc>
            </a:pPr>
            <a:r>
              <a:rPr lang="en-US" sz="4400" b="1" dirty="0">
                <a:solidFill>
                  <a:srgbClr val="FFFFFF"/>
                </a:solidFill>
              </a:rPr>
              <a:t>Responsive and Responsible</a:t>
            </a:r>
          </a:p>
        </p:txBody>
      </p:sp>
      <p:sp>
        <p:nvSpPr>
          <p:cNvPr id="11" name="Content Placeholder 2"/>
          <p:cNvSpPr txBox="1">
            <a:spLocks/>
          </p:cNvSpPr>
          <p:nvPr/>
        </p:nvSpPr>
        <p:spPr>
          <a:xfrm>
            <a:off x="609600" y="2438400"/>
            <a:ext cx="7998689" cy="3733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smtClean="0">
                <a:solidFill>
                  <a:prstClr val="black"/>
                </a:solidFill>
              </a:rPr>
              <a:t>Awards must be made to vendors that are responsive and responsible.</a:t>
            </a:r>
          </a:p>
          <a:p>
            <a:r>
              <a:rPr lang="en-US" sz="2800" dirty="0" smtClean="0">
                <a:solidFill>
                  <a:prstClr val="black"/>
                </a:solidFill>
              </a:rPr>
              <a:t>Responsive means that the vendor submits a bid that conforms to all terms of the solicitation.</a:t>
            </a:r>
          </a:p>
          <a:p>
            <a:r>
              <a:rPr lang="en-US" sz="2800" dirty="0" smtClean="0">
                <a:solidFill>
                  <a:prstClr val="black"/>
                </a:solidFill>
              </a:rPr>
              <a:t>Responsible means that the vendor is capable of performing successfully under the terms of the contract.</a:t>
            </a:r>
            <a:endParaRPr lang="en-US" sz="2800" dirty="0">
              <a:solidFill>
                <a:prstClr val="black"/>
              </a:solidFill>
            </a:endParaRPr>
          </a:p>
        </p:txBody>
      </p:sp>
    </p:spTree>
    <p:extLst>
      <p:ext uri="{BB962C8B-B14F-4D97-AF65-F5344CB8AC3E}">
        <p14:creationId xmlns:p14="http://schemas.microsoft.com/office/powerpoint/2010/main" val="24321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58750" y="1931988"/>
            <a:ext cx="4946650" cy="3930650"/>
          </a:xfrm>
        </p:spPr>
        <p:txBody>
          <a:bodyPr/>
          <a:lstStyle/>
          <a:p>
            <a:r>
              <a:rPr lang="en-US" dirty="0" smtClean="0"/>
              <a:t>Procurement Methods</a:t>
            </a:r>
            <a:endParaRPr lang="en-US" dirty="0"/>
          </a:p>
        </p:txBody>
      </p:sp>
      <p:pic>
        <p:nvPicPr>
          <p:cNvPr id="5" name="Picture 4" descr="iStock_000032302828M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081" y="-207818"/>
            <a:ext cx="12454828" cy="8298029"/>
          </a:xfrm>
          <a:prstGeom prst="rect">
            <a:avLst/>
          </a:prstGeom>
        </p:spPr>
      </p:pic>
    </p:spTree>
    <p:extLst>
      <p:ext uri="{BB962C8B-B14F-4D97-AF65-F5344CB8AC3E}">
        <p14:creationId xmlns:p14="http://schemas.microsoft.com/office/powerpoint/2010/main" val="375118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Shape 179"/>
          <p:cNvSpPr txBox="1">
            <a:spLocks noGrp="1"/>
          </p:cNvSpPr>
          <p:nvPr>
            <p:ph type="body" idx="4294967295"/>
          </p:nvPr>
        </p:nvSpPr>
        <p:spPr>
          <a:xfrm>
            <a:off x="2046288" y="2362200"/>
            <a:ext cx="5802312" cy="31448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5D92F"/>
              </a:buClr>
              <a:buSzPts val="4070"/>
              <a:buFont typeface="Arial"/>
              <a:buNone/>
            </a:pPr>
            <a:r>
              <a:rPr lang="en-US" sz="3200" b="0" i="0" u="none" strike="noStrike" cap="none" dirty="0">
                <a:solidFill>
                  <a:schemeClr val="accent1">
                    <a:lumMod val="75000"/>
                  </a:schemeClr>
                </a:solidFill>
                <a:latin typeface="Calibri"/>
                <a:ea typeface="Calibri"/>
                <a:cs typeface="Calibri"/>
                <a:sym typeface="Calibri"/>
              </a:rPr>
              <a:t>Micro-</a:t>
            </a:r>
            <a:r>
              <a:rPr lang="en-US" sz="3200" b="0" i="0" u="none" strike="noStrike" cap="none" dirty="0" smtClean="0">
                <a:solidFill>
                  <a:schemeClr val="accent1">
                    <a:lumMod val="75000"/>
                  </a:schemeClr>
                </a:solidFill>
                <a:latin typeface="Calibri"/>
                <a:ea typeface="Calibri"/>
                <a:cs typeface="Calibri"/>
                <a:sym typeface="Calibri"/>
              </a:rPr>
              <a:t>purchase – not services</a:t>
            </a:r>
            <a:endParaRPr sz="1400" dirty="0" smtClean="0">
              <a:solidFill>
                <a:schemeClr val="accent1">
                  <a:lumMod val="75000"/>
                </a:schemeClr>
              </a:solidFill>
            </a:endParaRPr>
          </a:p>
          <a:p>
            <a:pPr marL="0" marR="0" lvl="0" indent="0" algn="l" rtl="0">
              <a:lnSpc>
                <a:spcPct val="90000"/>
              </a:lnSpc>
              <a:spcBef>
                <a:spcPts val="1000"/>
              </a:spcBef>
              <a:spcAft>
                <a:spcPts val="0"/>
              </a:spcAft>
              <a:buClr>
                <a:srgbClr val="C5D92F"/>
              </a:buClr>
              <a:buSzPts val="4070"/>
              <a:buFont typeface="Arial"/>
              <a:buNone/>
            </a:pPr>
            <a:r>
              <a:rPr lang="en-US" sz="3200" b="0" i="0" u="none" strike="noStrike" cap="none" dirty="0">
                <a:solidFill>
                  <a:schemeClr val="accent1">
                    <a:lumMod val="75000"/>
                  </a:schemeClr>
                </a:solidFill>
                <a:latin typeface="Calibri"/>
                <a:ea typeface="Calibri"/>
                <a:cs typeface="Calibri"/>
                <a:sym typeface="Calibri"/>
              </a:rPr>
              <a:t>Small purchase</a:t>
            </a:r>
            <a:endParaRPr sz="1400" dirty="0">
              <a:solidFill>
                <a:schemeClr val="accent1">
                  <a:lumMod val="75000"/>
                </a:schemeClr>
              </a:solidFill>
            </a:endParaRPr>
          </a:p>
          <a:p>
            <a:pPr marL="0" marR="0" lvl="0" indent="0" algn="l" rtl="0">
              <a:lnSpc>
                <a:spcPct val="90000"/>
              </a:lnSpc>
              <a:spcBef>
                <a:spcPts val="1000"/>
              </a:spcBef>
              <a:spcAft>
                <a:spcPts val="0"/>
              </a:spcAft>
              <a:buClr>
                <a:srgbClr val="C5D92F"/>
              </a:buClr>
              <a:buSzPts val="4070"/>
              <a:buFont typeface="Arial"/>
              <a:buNone/>
            </a:pPr>
            <a:r>
              <a:rPr lang="en-US" sz="3200" b="0" i="0" u="none" strike="noStrike" cap="none" dirty="0">
                <a:solidFill>
                  <a:schemeClr val="accent1">
                    <a:lumMod val="75000"/>
                  </a:schemeClr>
                </a:solidFill>
                <a:latin typeface="Calibri"/>
                <a:ea typeface="Calibri"/>
                <a:cs typeface="Calibri"/>
                <a:sym typeface="Calibri"/>
              </a:rPr>
              <a:t>Invitation for Bids</a:t>
            </a:r>
            <a:endParaRPr sz="1400" dirty="0">
              <a:solidFill>
                <a:schemeClr val="accent1">
                  <a:lumMod val="75000"/>
                </a:schemeClr>
              </a:solidFill>
            </a:endParaRPr>
          </a:p>
          <a:p>
            <a:pPr marL="0" marR="0" lvl="0" indent="0" algn="l" rtl="0">
              <a:lnSpc>
                <a:spcPct val="90000"/>
              </a:lnSpc>
              <a:spcBef>
                <a:spcPts val="1000"/>
              </a:spcBef>
              <a:spcAft>
                <a:spcPts val="0"/>
              </a:spcAft>
              <a:buClr>
                <a:srgbClr val="C5D92F"/>
              </a:buClr>
              <a:buSzPts val="4070"/>
              <a:buFont typeface="Arial"/>
              <a:buNone/>
            </a:pPr>
            <a:r>
              <a:rPr lang="en-US" sz="3200" b="0" i="0" u="none" strike="noStrike" cap="none" dirty="0">
                <a:solidFill>
                  <a:schemeClr val="accent1">
                    <a:lumMod val="75000"/>
                  </a:schemeClr>
                </a:solidFill>
                <a:latin typeface="Calibri"/>
                <a:ea typeface="Calibri"/>
                <a:cs typeface="Calibri"/>
                <a:sym typeface="Calibri"/>
              </a:rPr>
              <a:t>Request for Bids</a:t>
            </a:r>
            <a:endParaRPr sz="1400" dirty="0">
              <a:solidFill>
                <a:schemeClr val="accent1">
                  <a:lumMod val="75000"/>
                </a:schemeClr>
              </a:solidFill>
            </a:endParaRPr>
          </a:p>
          <a:p>
            <a:pPr marL="0" marR="0" lvl="0" indent="0" algn="l" rtl="0">
              <a:lnSpc>
                <a:spcPct val="90000"/>
              </a:lnSpc>
              <a:spcBef>
                <a:spcPts val="1000"/>
              </a:spcBef>
              <a:spcAft>
                <a:spcPts val="0"/>
              </a:spcAft>
              <a:buClr>
                <a:srgbClr val="C5D92F"/>
              </a:buClr>
              <a:buSzPts val="4070"/>
              <a:buFont typeface="Arial"/>
              <a:buNone/>
            </a:pPr>
            <a:r>
              <a:rPr lang="en-US" sz="3200" dirty="0" smtClean="0"/>
              <a:t>Single/Sole Source</a:t>
            </a:r>
          </a:p>
          <a:p>
            <a:pPr marL="0" marR="0" lvl="0" indent="0" algn="l" rtl="0">
              <a:lnSpc>
                <a:spcPct val="90000"/>
              </a:lnSpc>
              <a:spcBef>
                <a:spcPts val="1000"/>
              </a:spcBef>
              <a:spcAft>
                <a:spcPts val="0"/>
              </a:spcAft>
              <a:buClr>
                <a:srgbClr val="C5D92F"/>
              </a:buClr>
              <a:buSzPts val="4070"/>
              <a:buFont typeface="Arial"/>
              <a:buNone/>
            </a:pPr>
            <a:r>
              <a:rPr lang="en-US" sz="3200" dirty="0" smtClean="0"/>
              <a:t>Emergency Procurement</a:t>
            </a:r>
            <a:endParaRPr sz="3200" b="0" i="0" u="none" strike="noStrike" cap="none" dirty="0">
              <a:solidFill>
                <a:srgbClr val="C5D92F"/>
              </a:solidFill>
              <a:latin typeface="Calibri"/>
              <a:ea typeface="Calibri"/>
              <a:cs typeface="Calibri"/>
              <a:sym typeface="Calibri"/>
            </a:endParaRPr>
          </a:p>
        </p:txBody>
      </p:sp>
      <p:sp>
        <p:nvSpPr>
          <p:cNvPr id="180" name="Shape 180"/>
          <p:cNvSpPr/>
          <p:nvPr/>
        </p:nvSpPr>
        <p:spPr>
          <a:xfrm rot="652429">
            <a:off x="5874668" y="275197"/>
            <a:ext cx="3108271" cy="2003376"/>
          </a:xfrm>
          <a:prstGeom prst="ellipse">
            <a:avLst/>
          </a:prstGeom>
          <a:solidFill>
            <a:srgbClr val="9934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b="1" i="0" u="none" strike="noStrike" cap="none" dirty="0">
                <a:solidFill>
                  <a:schemeClr val="lt1"/>
                </a:solidFill>
                <a:latin typeface="Arial"/>
                <a:ea typeface="Arial"/>
                <a:cs typeface="Arial"/>
                <a:sym typeface="Arial"/>
              </a:rPr>
              <a:t>§200.320</a:t>
            </a:r>
            <a:endParaRPr dirty="0"/>
          </a:p>
          <a:p>
            <a:pPr marL="0" marR="0" lvl="0" indent="0" algn="ctr" rtl="0">
              <a:spcBef>
                <a:spcPts val="0"/>
              </a:spcBef>
              <a:spcAft>
                <a:spcPts val="0"/>
              </a:spcAft>
              <a:buNone/>
            </a:pPr>
            <a:r>
              <a:rPr lang="en-US" sz="2400" b="1" i="0" u="none" strike="noStrike" cap="none" dirty="0">
                <a:solidFill>
                  <a:schemeClr val="lt1"/>
                </a:solidFill>
                <a:latin typeface="Arial"/>
                <a:ea typeface="Arial"/>
                <a:cs typeface="Arial"/>
                <a:sym typeface="Arial"/>
              </a:rPr>
              <a:t>Methods of procurement</a:t>
            </a:r>
            <a:endParaRPr sz="1800" b="1"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Shape 186"/>
          <p:cNvGraphicFramePr/>
          <p:nvPr>
            <p:extLst>
              <p:ext uri="{D42A27DB-BD31-4B8C-83A1-F6EECF244321}">
                <p14:modId xmlns:p14="http://schemas.microsoft.com/office/powerpoint/2010/main" val="3276289961"/>
              </p:ext>
            </p:extLst>
          </p:nvPr>
        </p:nvGraphicFramePr>
        <p:xfrm>
          <a:off x="152380" y="944815"/>
          <a:ext cx="8915420" cy="5608385"/>
        </p:xfrm>
        <a:graphic>
          <a:graphicData uri="http://schemas.openxmlformats.org/drawingml/2006/table">
            <a:tbl>
              <a:tblPr firstRow="1" bandRow="1">
                <a:noFill/>
              </a:tblPr>
              <a:tblGrid>
                <a:gridCol w="1408388"/>
                <a:gridCol w="1947956"/>
                <a:gridCol w="1992900"/>
                <a:gridCol w="1783088"/>
                <a:gridCol w="1783088"/>
              </a:tblGrid>
              <a:tr h="609600">
                <a:tc>
                  <a:txBody>
                    <a:bodyPr/>
                    <a:lstStyle/>
                    <a:p>
                      <a:pPr marL="0" marR="0" lvl="0" indent="0" algn="ctr" rtl="0">
                        <a:lnSpc>
                          <a:spcPct val="100000"/>
                        </a:lnSpc>
                        <a:spcBef>
                          <a:spcPts val="0"/>
                        </a:spcBef>
                        <a:spcAft>
                          <a:spcPts val="0"/>
                        </a:spcAft>
                        <a:buNone/>
                      </a:pPr>
                      <a:endParaRPr sz="1200" u="none" strike="noStrike" cap="none" dirty="0"/>
                    </a:p>
                    <a:p>
                      <a:pPr marL="0" marR="0" lvl="0" indent="0" algn="ctr" rtl="0">
                        <a:lnSpc>
                          <a:spcPct val="100000"/>
                        </a:lnSpc>
                        <a:spcBef>
                          <a:spcPts val="0"/>
                        </a:spcBef>
                        <a:spcAft>
                          <a:spcPts val="0"/>
                        </a:spcAft>
                        <a:buNone/>
                      </a:pPr>
                      <a:r>
                        <a:rPr lang="en-US" sz="1200" u="none" strike="noStrike" cap="none" dirty="0"/>
                        <a:t>Requirements</a:t>
                      </a:r>
                      <a:endParaRPr dirty="0"/>
                    </a:p>
                  </a:txBody>
                  <a:tcPr marL="91444" marR="91444" marT="45725" marB="45725"/>
                </a:tc>
                <a:tc>
                  <a:txBody>
                    <a:bodyPr/>
                    <a:lstStyle/>
                    <a:p>
                      <a:pPr marL="0" marR="0" lvl="0" indent="0" algn="ctr" rtl="0">
                        <a:spcBef>
                          <a:spcPts val="0"/>
                        </a:spcBef>
                        <a:spcAft>
                          <a:spcPts val="0"/>
                        </a:spcAft>
                        <a:buNone/>
                      </a:pPr>
                      <a:endParaRPr sz="800" u="none" strike="noStrike" cap="none"/>
                    </a:p>
                    <a:p>
                      <a:pPr marL="0" marR="0" lvl="0" indent="0" algn="ctr" rtl="0">
                        <a:spcBef>
                          <a:spcPts val="0"/>
                        </a:spcBef>
                        <a:spcAft>
                          <a:spcPts val="0"/>
                        </a:spcAft>
                        <a:buNone/>
                      </a:pPr>
                      <a:r>
                        <a:rPr lang="en-US" sz="1800" u="none" strike="noStrike" cap="none"/>
                        <a:t>Micro-purchase</a:t>
                      </a:r>
                      <a:endParaRPr/>
                    </a:p>
                  </a:txBody>
                  <a:tcPr marL="91444" marR="91444" marT="45725" marB="45725"/>
                </a:tc>
                <a:tc>
                  <a:txBody>
                    <a:bodyPr/>
                    <a:lstStyle/>
                    <a:p>
                      <a:pPr marL="0" marR="0" lvl="0" indent="0" algn="ctr" rtl="0">
                        <a:spcBef>
                          <a:spcPts val="0"/>
                        </a:spcBef>
                        <a:spcAft>
                          <a:spcPts val="0"/>
                        </a:spcAft>
                        <a:buNone/>
                      </a:pPr>
                      <a:endParaRPr sz="800" u="none" strike="noStrike" cap="none"/>
                    </a:p>
                    <a:p>
                      <a:pPr marL="0" marR="0" lvl="0" indent="0" algn="ctr" rtl="0">
                        <a:spcBef>
                          <a:spcPts val="0"/>
                        </a:spcBef>
                        <a:spcAft>
                          <a:spcPts val="0"/>
                        </a:spcAft>
                        <a:buNone/>
                      </a:pPr>
                      <a:r>
                        <a:rPr lang="en-US" sz="1800" u="none" strike="noStrike" cap="none"/>
                        <a:t>Small purchase</a:t>
                      </a:r>
                      <a:endParaRPr sz="1800" u="none" strike="noStrike" cap="none"/>
                    </a:p>
                  </a:txBody>
                  <a:tcPr marL="91444" marR="91444" marT="45725" marB="45725"/>
                </a:tc>
                <a:tc>
                  <a:txBody>
                    <a:bodyPr/>
                    <a:lstStyle/>
                    <a:p>
                      <a:pPr marL="0" marR="0" lvl="0" indent="0" algn="ctr" rtl="0">
                        <a:spcBef>
                          <a:spcPts val="0"/>
                        </a:spcBef>
                        <a:spcAft>
                          <a:spcPts val="0"/>
                        </a:spcAft>
                        <a:buNone/>
                      </a:pPr>
                      <a:endParaRPr sz="800" u="none" strike="noStrike" cap="none"/>
                    </a:p>
                    <a:p>
                      <a:pPr marL="0" marR="0" lvl="0" indent="0" algn="ctr" rtl="0">
                        <a:spcBef>
                          <a:spcPts val="0"/>
                        </a:spcBef>
                        <a:spcAft>
                          <a:spcPts val="0"/>
                        </a:spcAft>
                        <a:buNone/>
                      </a:pPr>
                      <a:r>
                        <a:rPr lang="en-US" sz="1800" u="none" strike="noStrike" cap="none"/>
                        <a:t>Invitation for Bids</a:t>
                      </a:r>
                      <a:endParaRPr sz="1800" u="none" strike="noStrike" cap="none"/>
                    </a:p>
                  </a:txBody>
                  <a:tcPr marL="91444" marR="91444" marT="45725" marB="45725"/>
                </a:tc>
                <a:tc>
                  <a:txBody>
                    <a:bodyPr/>
                    <a:lstStyle/>
                    <a:p>
                      <a:pPr marL="0" marR="0" lvl="0" indent="0" algn="ctr" rtl="0">
                        <a:spcBef>
                          <a:spcPts val="0"/>
                        </a:spcBef>
                        <a:spcAft>
                          <a:spcPts val="0"/>
                        </a:spcAft>
                        <a:buNone/>
                      </a:pPr>
                      <a:endParaRPr sz="800" u="none" strike="noStrike" cap="none"/>
                    </a:p>
                    <a:p>
                      <a:pPr marL="0" marR="0" lvl="0" indent="0" algn="ctr" rtl="0">
                        <a:spcBef>
                          <a:spcPts val="0"/>
                        </a:spcBef>
                        <a:spcAft>
                          <a:spcPts val="0"/>
                        </a:spcAft>
                        <a:buNone/>
                      </a:pPr>
                      <a:r>
                        <a:rPr lang="en-US" sz="1800" u="none" strike="noStrike" cap="none"/>
                        <a:t>Request for Proposals</a:t>
                      </a:r>
                      <a:endParaRPr/>
                    </a:p>
                  </a:txBody>
                  <a:tcPr marL="91444" marR="91444" marT="45725" marB="45725"/>
                </a:tc>
              </a:tr>
              <a:tr h="335275">
                <a:tc>
                  <a:txBody>
                    <a:bodyPr/>
                    <a:lstStyle/>
                    <a:p>
                      <a:pPr marL="0" marR="0" lvl="0" indent="0" algn="ctr" rtl="0">
                        <a:spcBef>
                          <a:spcPts val="0"/>
                        </a:spcBef>
                        <a:spcAft>
                          <a:spcPts val="0"/>
                        </a:spcAft>
                        <a:buNone/>
                      </a:pPr>
                      <a:r>
                        <a:rPr lang="en-US" sz="1200" b="1" u="none" strike="noStrike" cap="none"/>
                        <a:t>Value</a:t>
                      </a:r>
                      <a:endParaRPr sz="1200" b="1" u="none" strike="noStrike" cap="none"/>
                    </a:p>
                  </a:txBody>
                  <a:tcPr marL="91444" marR="91444" marT="45725" marB="45725"/>
                </a:tc>
                <a:tc>
                  <a:txBody>
                    <a:bodyPr/>
                    <a:lstStyle/>
                    <a:p>
                      <a:pPr marL="0" marR="0" lvl="0" indent="0" algn="ctr" rtl="0">
                        <a:spcBef>
                          <a:spcPts val="0"/>
                        </a:spcBef>
                        <a:spcAft>
                          <a:spcPts val="0"/>
                        </a:spcAft>
                        <a:buNone/>
                      </a:pPr>
                      <a:r>
                        <a:rPr lang="en-US" sz="1200" b="1" u="none" strike="noStrike" cap="none"/>
                        <a:t>≤3,500</a:t>
                      </a:r>
                      <a:endParaRPr/>
                    </a:p>
                  </a:txBody>
                  <a:tcPr marL="91444" marR="91444" marT="45725" marB="45725"/>
                </a:tc>
                <a:tc>
                  <a:txBody>
                    <a:bodyPr/>
                    <a:lstStyle/>
                    <a:p>
                      <a:pPr marL="0" marR="0" lvl="0" indent="0" algn="ctr" rtl="0">
                        <a:spcBef>
                          <a:spcPts val="0"/>
                        </a:spcBef>
                        <a:spcAft>
                          <a:spcPts val="0"/>
                        </a:spcAft>
                        <a:buNone/>
                      </a:pPr>
                      <a:r>
                        <a:rPr lang="en-US" sz="1200" b="1" u="none" strike="noStrike" cap="none"/>
                        <a:t>≤$150,000</a:t>
                      </a:r>
                      <a:endParaRPr/>
                    </a:p>
                  </a:txBody>
                  <a:tcPr marL="91444" marR="91444" marT="45725" marB="45725"/>
                </a:tc>
                <a:tc>
                  <a:txBody>
                    <a:bodyPr/>
                    <a:lstStyle/>
                    <a:p>
                      <a:pPr marL="0" marR="0" lvl="0" indent="0" algn="ctr" rtl="0">
                        <a:spcBef>
                          <a:spcPts val="0"/>
                        </a:spcBef>
                        <a:spcAft>
                          <a:spcPts val="0"/>
                        </a:spcAft>
                        <a:buNone/>
                      </a:pPr>
                      <a:r>
                        <a:rPr lang="en-US" sz="1200" b="1" u="none" strike="noStrike" cap="none"/>
                        <a:t>&gt;$150,000</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u="none" strike="noStrike" cap="none"/>
                        <a:t>&gt;$150,000</a:t>
                      </a:r>
                      <a:endParaRPr/>
                    </a:p>
                  </a:txBody>
                  <a:tcPr marL="91444" marR="91444" marT="45725" marB="45725"/>
                </a:tc>
              </a:tr>
              <a:tr h="609600">
                <a:tc>
                  <a:txBody>
                    <a:bodyPr/>
                    <a:lstStyle/>
                    <a:p>
                      <a:pPr marL="0" marR="0" lvl="0" indent="0" algn="ctr" rtl="0">
                        <a:spcBef>
                          <a:spcPts val="0"/>
                        </a:spcBef>
                        <a:spcAft>
                          <a:spcPts val="0"/>
                        </a:spcAft>
                        <a:buNone/>
                      </a:pPr>
                      <a:r>
                        <a:rPr lang="en-US" sz="1200" b="1" u="none" strike="noStrike" cap="none"/>
                        <a:t>Use</a:t>
                      </a:r>
                      <a:endParaRPr/>
                    </a:p>
                  </a:txBody>
                  <a:tcPr marL="91444" marR="91444"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u="none" strike="noStrike" cap="none"/>
                        <a:t>One-time purchases</a:t>
                      </a:r>
                      <a:endParaRPr/>
                    </a:p>
                    <a:p>
                      <a:pPr marL="285750" marR="0" lvl="0" indent="-285750" algn="l" rtl="0">
                        <a:spcBef>
                          <a:spcPts val="0"/>
                        </a:spcBef>
                        <a:spcAft>
                          <a:spcPts val="0"/>
                        </a:spcAft>
                        <a:buClr>
                          <a:schemeClr val="dk1"/>
                        </a:buClr>
                        <a:buSzPts val="1200"/>
                        <a:buFont typeface="Arial"/>
                        <a:buChar char="•"/>
                      </a:pPr>
                      <a:r>
                        <a:rPr lang="en-US" sz="1200" u="none" strike="noStrike" cap="none"/>
                        <a:t>React to quickly changing markets or urgent needs</a:t>
                      </a:r>
                      <a:endParaRPr sz="1200" u="none" strike="noStrike" cap="none"/>
                    </a:p>
                  </a:txBody>
                  <a:tcPr marL="91444" marR="91444" marT="45725" marB="45725"/>
                </a:tc>
                <a:tc>
                  <a:txBody>
                    <a:bodyPr/>
                    <a:lstStyle/>
                    <a:p>
                      <a:pPr marL="171450" marR="0" lvl="0" indent="-171450" algn="l" rtl="0">
                        <a:spcBef>
                          <a:spcPts val="0"/>
                        </a:spcBef>
                        <a:spcAft>
                          <a:spcPts val="0"/>
                        </a:spcAft>
                        <a:buClr>
                          <a:schemeClr val="dk1"/>
                        </a:buClr>
                        <a:buSzPts val="1200"/>
                        <a:buFont typeface="Arial"/>
                        <a:buChar char="•"/>
                      </a:pPr>
                      <a:r>
                        <a:rPr lang="en-US" sz="1200" u="none" strike="noStrike" cap="none"/>
                        <a:t>Purchases &gt;$3,500 and ≤ local, state, and federal small purchase threshold</a:t>
                      </a:r>
                      <a:endParaRPr/>
                    </a:p>
                  </a:txBody>
                  <a:tcPr marL="91444" marR="91444" marT="45725" marB="45725"/>
                </a:tc>
                <a:tc>
                  <a:txBody>
                    <a:bodyPr/>
                    <a:lstStyle/>
                    <a:p>
                      <a:pPr marL="171450" marR="0" lvl="0" indent="-171450" algn="l" rtl="0">
                        <a:lnSpc>
                          <a:spcPct val="100000"/>
                        </a:lnSpc>
                        <a:spcBef>
                          <a:spcPts val="0"/>
                        </a:spcBef>
                        <a:spcAft>
                          <a:spcPts val="0"/>
                        </a:spcAft>
                        <a:buClr>
                          <a:schemeClr val="dk1"/>
                        </a:buClr>
                        <a:buSzPts val="1200"/>
                        <a:buFont typeface="Arial"/>
                        <a:buChar char="•"/>
                      </a:pPr>
                      <a:r>
                        <a:rPr lang="en-US" sz="1200" u="none" strike="noStrike" cap="none"/>
                        <a:t>Purchases ≤ local, state, and federal small purchase threshold</a:t>
                      </a:r>
                      <a:endParaRPr/>
                    </a:p>
                    <a:p>
                      <a:pPr marL="171450" marR="0" lvl="0" indent="-171450" algn="l" rtl="0">
                        <a:lnSpc>
                          <a:spcPct val="100000"/>
                        </a:lnSpc>
                        <a:spcBef>
                          <a:spcPts val="0"/>
                        </a:spcBef>
                        <a:spcAft>
                          <a:spcPts val="0"/>
                        </a:spcAft>
                        <a:buClr>
                          <a:schemeClr val="dk1"/>
                        </a:buClr>
                        <a:buSzPts val="1200"/>
                        <a:buFont typeface="Arial"/>
                        <a:buChar char="•"/>
                      </a:pPr>
                      <a:r>
                        <a:rPr lang="en-US" sz="1200" u="none" strike="noStrike" cap="none"/>
                        <a:t>Complete, adequate, &amp; realistic specification available</a:t>
                      </a:r>
                      <a:endParaRPr/>
                    </a:p>
                    <a:p>
                      <a:pPr marL="171450" marR="0" lvl="0" indent="-171450" algn="l" rtl="0">
                        <a:lnSpc>
                          <a:spcPct val="100000"/>
                        </a:lnSpc>
                        <a:spcBef>
                          <a:spcPts val="0"/>
                        </a:spcBef>
                        <a:spcAft>
                          <a:spcPts val="0"/>
                        </a:spcAft>
                        <a:buClr>
                          <a:schemeClr val="dk1"/>
                        </a:buClr>
                        <a:buSzPts val="1200"/>
                        <a:buFont typeface="Arial"/>
                        <a:buChar char="•"/>
                      </a:pPr>
                      <a:r>
                        <a:rPr lang="en-US" sz="1200" u="none" strike="noStrike" cap="none"/>
                        <a:t>Contract can be awarded on price</a:t>
                      </a:r>
                      <a:endParaRPr sz="1200" u="none" strike="noStrike" cap="none"/>
                    </a:p>
                  </a:txBody>
                  <a:tcPr marL="91444" marR="91444" marT="45725" marB="45725"/>
                </a:tc>
                <a:tc>
                  <a:txBody>
                    <a:bodyPr/>
                    <a:lstStyle/>
                    <a:p>
                      <a:pPr marL="171450" marR="0" lvl="0" indent="-171450" algn="l" rtl="0">
                        <a:lnSpc>
                          <a:spcPct val="100000"/>
                        </a:lnSpc>
                        <a:spcBef>
                          <a:spcPts val="0"/>
                        </a:spcBef>
                        <a:spcAft>
                          <a:spcPts val="0"/>
                        </a:spcAft>
                        <a:buClr>
                          <a:schemeClr val="dk1"/>
                        </a:buClr>
                        <a:buSzPts val="1200"/>
                        <a:buFont typeface="Arial"/>
                        <a:buChar char="•"/>
                      </a:pPr>
                      <a:r>
                        <a:rPr lang="en-US" sz="1200" u="none" strike="noStrike" cap="none"/>
                        <a:t>Purchases ≤ local, state, and federal small purchase threshold</a:t>
                      </a:r>
                      <a:endParaRPr/>
                    </a:p>
                    <a:p>
                      <a:pPr marL="171450" marR="0" lvl="0" indent="-171450" algn="l" rtl="0">
                        <a:lnSpc>
                          <a:spcPct val="100000"/>
                        </a:lnSpc>
                        <a:spcBef>
                          <a:spcPts val="0"/>
                        </a:spcBef>
                        <a:spcAft>
                          <a:spcPts val="0"/>
                        </a:spcAft>
                        <a:buClr>
                          <a:schemeClr val="dk1"/>
                        </a:buClr>
                        <a:buSzPts val="1200"/>
                        <a:buFont typeface="Arial"/>
                        <a:buChar char="•"/>
                      </a:pPr>
                      <a:r>
                        <a:rPr lang="en-US" sz="1200" u="none" strike="noStrike" cap="none"/>
                        <a:t>Considerations other than price; price is still primary</a:t>
                      </a:r>
                      <a:endParaRPr sz="1200" u="none" strike="noStrike" cap="none"/>
                    </a:p>
                    <a:p>
                      <a:pPr marL="0" marR="0" lvl="0" indent="0" algn="l" rtl="0">
                        <a:spcBef>
                          <a:spcPts val="0"/>
                        </a:spcBef>
                        <a:spcAft>
                          <a:spcPts val="0"/>
                        </a:spcAft>
                        <a:buNone/>
                      </a:pPr>
                      <a:endParaRPr sz="1200"/>
                    </a:p>
                  </a:txBody>
                  <a:tcPr marL="91444" marR="91444" marT="45725" marB="45725"/>
                </a:tc>
              </a:tr>
              <a:tr h="609600">
                <a:tc>
                  <a:txBody>
                    <a:bodyPr/>
                    <a:lstStyle/>
                    <a:p>
                      <a:pPr marL="0" marR="0" lvl="0" indent="0" algn="ctr" rtl="0">
                        <a:spcBef>
                          <a:spcPts val="0"/>
                        </a:spcBef>
                        <a:spcAft>
                          <a:spcPts val="0"/>
                        </a:spcAft>
                        <a:buNone/>
                      </a:pPr>
                      <a:r>
                        <a:rPr lang="en-US" sz="1200" b="1"/>
                        <a:t>Miscellaneous</a:t>
                      </a:r>
                      <a:endParaRPr/>
                    </a:p>
                  </a:txBody>
                  <a:tcPr marL="91444" marR="91444"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Reasonable price </a:t>
                      </a:r>
                      <a:br>
                        <a:rPr lang="en-US" sz="1200"/>
                      </a:br>
                      <a:r>
                        <a:rPr lang="en-US" sz="1200"/>
                        <a:t>(no competitive quotes)</a:t>
                      </a:r>
                      <a:endParaRPr/>
                    </a:p>
                    <a:p>
                      <a:pPr marL="285750" marR="0" lvl="0" indent="-285750" algn="l" rtl="0">
                        <a:spcBef>
                          <a:spcPts val="0"/>
                        </a:spcBef>
                        <a:spcAft>
                          <a:spcPts val="0"/>
                        </a:spcAft>
                        <a:buClr>
                          <a:schemeClr val="dk1"/>
                        </a:buClr>
                        <a:buSzPts val="1200"/>
                        <a:buFont typeface="Arial"/>
                        <a:buChar char="•"/>
                      </a:pPr>
                      <a:r>
                        <a:rPr lang="en-US" sz="1200"/>
                        <a:t>Equitable distribution among qualified suppliers</a:t>
                      </a:r>
                      <a:endParaRPr sz="1200"/>
                    </a:p>
                  </a:txBody>
                  <a:tcPr marL="91444" marR="91444" marT="45725" marB="45725"/>
                </a:tc>
                <a:tc>
                  <a:txBody>
                    <a:bodyPr/>
                    <a:lstStyle/>
                    <a:p>
                      <a:pPr marL="171450" marR="0" lvl="0" indent="-171450" algn="l" rtl="0">
                        <a:spcBef>
                          <a:spcPts val="0"/>
                        </a:spcBef>
                        <a:spcAft>
                          <a:spcPts val="0"/>
                        </a:spcAft>
                        <a:buClr>
                          <a:schemeClr val="dk1"/>
                        </a:buClr>
                        <a:buSzPts val="1200"/>
                        <a:buFont typeface="Arial"/>
                        <a:buChar char="•"/>
                      </a:pPr>
                      <a:r>
                        <a:rPr lang="en-US" sz="1200"/>
                        <a:t>No overly restrictive requirements</a:t>
                      </a:r>
                      <a:endParaRPr/>
                    </a:p>
                    <a:p>
                      <a:pPr marL="171450" marR="0" lvl="0" indent="-171450" algn="l" rtl="0">
                        <a:lnSpc>
                          <a:spcPct val="100000"/>
                        </a:lnSpc>
                        <a:spcBef>
                          <a:spcPts val="0"/>
                        </a:spcBef>
                        <a:spcAft>
                          <a:spcPts val="0"/>
                        </a:spcAft>
                        <a:buClr>
                          <a:schemeClr val="dk1"/>
                        </a:buClr>
                        <a:buSzPts val="1200"/>
                        <a:buFont typeface="Arial"/>
                        <a:buChar char="•"/>
                      </a:pPr>
                      <a:r>
                        <a:rPr lang="en-US" sz="1200"/>
                        <a:t>3 bids and a buy</a:t>
                      </a:r>
                      <a:endParaRPr/>
                    </a:p>
                  </a:txBody>
                  <a:tcPr marL="91444" marR="91444" marT="45725" marB="45725"/>
                </a:tc>
                <a:tc>
                  <a:txBody>
                    <a:bodyPr/>
                    <a:lstStyle/>
                    <a:p>
                      <a:pPr marL="171450" marR="0" lvl="0" indent="-171450" algn="l" rtl="0">
                        <a:lnSpc>
                          <a:spcPct val="100000"/>
                        </a:lnSpc>
                        <a:spcBef>
                          <a:spcPts val="0"/>
                        </a:spcBef>
                        <a:spcAft>
                          <a:spcPts val="0"/>
                        </a:spcAft>
                        <a:buClr>
                          <a:schemeClr val="dk1"/>
                        </a:buClr>
                        <a:buSzPts val="1200"/>
                        <a:buFont typeface="Arial"/>
                        <a:buChar char="•"/>
                      </a:pPr>
                      <a:r>
                        <a:rPr lang="en-US" sz="1200"/>
                        <a:t>No overly restrictive requirements</a:t>
                      </a:r>
                      <a:endParaRPr/>
                    </a:p>
                  </a:txBody>
                  <a:tcPr marL="91444" marR="91444" marT="45725" marB="45725"/>
                </a:tc>
                <a:tc>
                  <a:txBody>
                    <a:bodyPr/>
                    <a:lstStyle/>
                    <a:p>
                      <a:pPr marL="171450" marR="0" lvl="0" indent="-171450" algn="l" rtl="0">
                        <a:lnSpc>
                          <a:spcPct val="100000"/>
                        </a:lnSpc>
                        <a:spcBef>
                          <a:spcPts val="0"/>
                        </a:spcBef>
                        <a:spcAft>
                          <a:spcPts val="0"/>
                        </a:spcAft>
                        <a:buClr>
                          <a:schemeClr val="dk1"/>
                        </a:buClr>
                        <a:buSzPts val="1200"/>
                        <a:buFont typeface="Arial"/>
                        <a:buChar char="•"/>
                      </a:pPr>
                      <a:r>
                        <a:rPr lang="en-US" sz="1200"/>
                        <a:t>No overly restrictive requirements</a:t>
                      </a:r>
                      <a:endParaRPr/>
                    </a:p>
                    <a:p>
                      <a:pPr marL="171450" marR="0" lvl="0" indent="-171450" algn="l" rtl="0">
                        <a:lnSpc>
                          <a:spcPct val="100000"/>
                        </a:lnSpc>
                        <a:spcBef>
                          <a:spcPts val="0"/>
                        </a:spcBef>
                        <a:spcAft>
                          <a:spcPts val="0"/>
                        </a:spcAft>
                        <a:buClr>
                          <a:schemeClr val="dk1"/>
                        </a:buClr>
                        <a:buSzPts val="1200"/>
                        <a:buFont typeface="Arial"/>
                        <a:buChar char="•"/>
                      </a:pPr>
                      <a:r>
                        <a:rPr lang="en-US" sz="1200"/>
                        <a:t>Clear evaluation criteria</a:t>
                      </a:r>
                      <a:endParaRPr sz="1200"/>
                    </a:p>
                    <a:p>
                      <a:pPr marL="0" marR="0" lvl="0" indent="0" algn="l" rtl="0">
                        <a:spcBef>
                          <a:spcPts val="0"/>
                        </a:spcBef>
                        <a:spcAft>
                          <a:spcPts val="0"/>
                        </a:spcAft>
                        <a:buNone/>
                      </a:pPr>
                      <a:endParaRPr sz="1200"/>
                    </a:p>
                  </a:txBody>
                  <a:tcPr marL="91444" marR="91444" marT="45725" marB="45725"/>
                </a:tc>
              </a:tr>
              <a:tr h="411475">
                <a:tc>
                  <a:txBody>
                    <a:bodyPr/>
                    <a:lstStyle/>
                    <a:p>
                      <a:pPr marL="0" marR="0" lvl="0" indent="0" algn="ctr" rtl="0">
                        <a:spcBef>
                          <a:spcPts val="0"/>
                        </a:spcBef>
                        <a:spcAft>
                          <a:spcPts val="0"/>
                        </a:spcAft>
                        <a:buNone/>
                      </a:pPr>
                      <a:r>
                        <a:rPr lang="en-US" sz="1200" b="1"/>
                        <a:t>Written</a:t>
                      </a:r>
                      <a:endParaRPr/>
                    </a:p>
                    <a:p>
                      <a:pPr marL="0" marR="0" lvl="0" indent="0" algn="ctr" rtl="0">
                        <a:spcBef>
                          <a:spcPts val="0"/>
                        </a:spcBef>
                        <a:spcAft>
                          <a:spcPts val="0"/>
                        </a:spcAft>
                        <a:buNone/>
                      </a:pPr>
                      <a:r>
                        <a:rPr lang="en-US" sz="1200" b="1"/>
                        <a:t>Specifications</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dirty="0" smtClean="0"/>
                        <a:t>Best</a:t>
                      </a:r>
                      <a:r>
                        <a:rPr lang="en-US" sz="1200" b="1" baseline="0" dirty="0" smtClean="0"/>
                        <a:t> Price</a:t>
                      </a:r>
                      <a:endParaRPr dirty="0"/>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r>
              <a:tr h="335275">
                <a:tc>
                  <a:txBody>
                    <a:bodyPr/>
                    <a:lstStyle/>
                    <a:p>
                      <a:pPr marL="0" marR="0" lvl="0" indent="0" algn="ctr" rtl="0">
                        <a:spcBef>
                          <a:spcPts val="0"/>
                        </a:spcBef>
                        <a:spcAft>
                          <a:spcPts val="0"/>
                        </a:spcAft>
                        <a:buNone/>
                      </a:pPr>
                      <a:r>
                        <a:rPr lang="en-US" sz="1200" b="1"/>
                        <a:t>Public Notification</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200"/>
                        <a:buFont typeface="Calibri"/>
                        <a:buNone/>
                      </a:pPr>
                      <a:endParaRPr sz="1200" b="1" dirty="0"/>
                    </a:p>
                  </a:txBody>
                  <a:tcPr marL="91444" marR="91444" marT="45725" marB="45725"/>
                </a:tc>
                <a:tc>
                  <a:txBody>
                    <a:bodyPr/>
                    <a:lstStyle/>
                    <a:p>
                      <a:pPr marL="0" marR="0" lvl="0" indent="0" algn="ctr" rtl="0">
                        <a:spcBef>
                          <a:spcPts val="0"/>
                        </a:spcBef>
                        <a:spcAft>
                          <a:spcPts val="0"/>
                        </a:spcAft>
                        <a:buNone/>
                      </a:pPr>
                      <a:endParaRPr sz="1600" b="0"/>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r>
              <a:tr h="335275">
                <a:tc>
                  <a:txBody>
                    <a:bodyPr/>
                    <a:lstStyle/>
                    <a:p>
                      <a:pPr marL="0" marR="0" lvl="0" indent="0" algn="ctr" rtl="0">
                        <a:spcBef>
                          <a:spcPts val="0"/>
                        </a:spcBef>
                        <a:spcAft>
                          <a:spcPts val="0"/>
                        </a:spcAft>
                        <a:buNone/>
                      </a:pPr>
                      <a:r>
                        <a:rPr lang="en-US" sz="1200" b="1"/>
                        <a:t>Contract Management</a:t>
                      </a:r>
                      <a:endParaRPr/>
                    </a:p>
                  </a:txBody>
                  <a:tcPr marL="91444" marR="91444" marT="45725" marB="45725"/>
                </a:tc>
                <a:tc>
                  <a:txBody>
                    <a:bodyPr/>
                    <a:lstStyle/>
                    <a:p>
                      <a:pPr marL="0" marR="0" lvl="0" indent="0" algn="ctr" rtl="0">
                        <a:spcBef>
                          <a:spcPts val="0"/>
                        </a:spcBef>
                        <a:spcAft>
                          <a:spcPts val="0"/>
                        </a:spcAft>
                        <a:buNone/>
                      </a:pPr>
                      <a:r>
                        <a:rPr lang="en-US" sz="1600" b="0" dirty="0"/>
                        <a:t>√</a:t>
                      </a:r>
                      <a:endParaRPr dirty="0"/>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r>
              <a:tr h="304800">
                <a:tc>
                  <a:txBody>
                    <a:bodyPr/>
                    <a:lstStyle/>
                    <a:p>
                      <a:pPr marL="0" marR="0" lvl="0" indent="0" algn="ctr" rtl="0">
                        <a:spcBef>
                          <a:spcPts val="0"/>
                        </a:spcBef>
                        <a:spcAft>
                          <a:spcPts val="0"/>
                        </a:spcAft>
                        <a:buNone/>
                      </a:pPr>
                      <a:r>
                        <a:rPr lang="en-US" sz="1200" b="1"/>
                        <a:t>Documentation</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dirty="0"/>
                        <a:t>√</a:t>
                      </a:r>
                      <a:endParaRPr dirty="0"/>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dirty="0"/>
                        <a:t>√</a:t>
                      </a:r>
                      <a:endParaRPr dirty="0"/>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a:t>√</a:t>
                      </a:r>
                      <a:endParaRPr/>
                    </a:p>
                  </a:txBody>
                  <a:tcPr marL="91444" marR="91444" marT="45725" marB="45725"/>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b="0" dirty="0"/>
                        <a:t>√</a:t>
                      </a:r>
                      <a:endParaRPr dirty="0"/>
                    </a:p>
                  </a:txBody>
                  <a:tcPr marL="91444" marR="91444" marT="45725" marB="45725"/>
                </a:tc>
              </a:tr>
            </a:tbl>
          </a:graphicData>
        </a:graphic>
      </p:graphicFrame>
      <p:sp>
        <p:nvSpPr>
          <p:cNvPr id="188" name="Shape 188"/>
          <p:cNvSpPr txBox="1">
            <a:spLocks noGrp="1"/>
          </p:cNvSpPr>
          <p:nvPr>
            <p:ph type="title"/>
          </p:nvPr>
        </p:nvSpPr>
        <p:spPr>
          <a:xfrm>
            <a:off x="152400" y="217586"/>
            <a:ext cx="5230368" cy="83678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4408E"/>
              </a:buClr>
              <a:buSzPts val="3600"/>
              <a:buFont typeface="Calibri"/>
              <a:buNone/>
            </a:pPr>
            <a:r>
              <a:rPr lang="en-US" sz="3600" b="1" i="0" u="none" strike="noStrike" cap="none">
                <a:solidFill>
                  <a:srgbClr val="24408E"/>
                </a:solidFill>
                <a:latin typeface="Calibri"/>
                <a:ea typeface="Calibri"/>
                <a:cs typeface="Calibri"/>
                <a:sym typeface="Calibri"/>
              </a:rPr>
              <a:t>Procurement Methods</a:t>
            </a:r>
            <a:endParaRPr sz="3600" b="1" i="0" u="none" strike="noStrike" cap="none">
              <a:solidFill>
                <a:srgbClr val="24408E"/>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1143000"/>
          </a:xfrm>
        </p:spPr>
        <p:txBody>
          <a:bodyPr>
            <a:normAutofit fontScale="90000"/>
          </a:bodyPr>
          <a:lstStyle/>
          <a:p>
            <a:r>
              <a:rPr lang="en-US" dirty="0" smtClean="0"/>
              <a:t>Micro-purchasing for food and supplies &lt; $3,500:  No solicitation, no cost comparisons necessary </a:t>
            </a:r>
            <a:endParaRPr lang="en-US" dirty="0"/>
          </a:p>
        </p:txBody>
      </p:sp>
      <p:sp>
        <p:nvSpPr>
          <p:cNvPr id="3" name="Text Placeholder 2"/>
          <p:cNvSpPr>
            <a:spLocks noGrp="1"/>
          </p:cNvSpPr>
          <p:nvPr>
            <p:ph type="body" idx="1"/>
          </p:nvPr>
        </p:nvSpPr>
        <p:spPr>
          <a:xfrm>
            <a:off x="838200" y="4495800"/>
            <a:ext cx="7543800" cy="1524000"/>
          </a:xfrm>
        </p:spPr>
        <p:txBody>
          <a:bodyPr>
            <a:noAutofit/>
          </a:bodyPr>
          <a:lstStyle/>
          <a:p>
            <a:pPr>
              <a:buNone/>
            </a:pPr>
            <a:r>
              <a:rPr lang="en-US" sz="2400" dirty="0" smtClean="0"/>
              <a:t>For one-time food &amp; supplies purchases valued between 0-$3,500. No solicitation or cost comparisons are necessary. Rotate all food and supply purchases between grocery or warehouse stores, etc. Total annual expenditures at each store should be somewhat equal. Not to be used for equipment or services. </a:t>
            </a:r>
            <a:endParaRPr lang="en-US" sz="2400" dirty="0"/>
          </a:p>
        </p:txBody>
      </p:sp>
      <p:pic>
        <p:nvPicPr>
          <p:cNvPr id="5" name="Content Placeholder 3" descr="images-1.jpeg"/>
          <p:cNvPicPr/>
          <p:nvPr/>
        </p:nvPicPr>
        <p:blipFill>
          <a:blip r:embed="rId2"/>
          <a:srcRect l="-41519" r="-41519"/>
          <a:stretch>
            <a:fillRect/>
          </a:stretch>
        </p:blipFill>
        <p:spPr>
          <a:xfrm>
            <a:off x="2819400" y="1828800"/>
            <a:ext cx="3365500" cy="2374900"/>
          </a:xfrm>
          <a:prstGeom prst="rect">
            <a:avLst/>
          </a:prstGeom>
        </p:spPr>
      </p:pic>
      <p:pic>
        <p:nvPicPr>
          <p:cNvPr id="6" name="Picture 5" descr="images-3.jpeg"/>
          <p:cNvPicPr/>
          <p:nvPr/>
        </p:nvPicPr>
        <p:blipFill>
          <a:blip r:embed="rId3"/>
          <a:stretch>
            <a:fillRect/>
          </a:stretch>
        </p:blipFill>
        <p:spPr>
          <a:xfrm>
            <a:off x="1371600" y="1752600"/>
            <a:ext cx="1930400" cy="683260"/>
          </a:xfrm>
          <a:prstGeom prst="rect">
            <a:avLst/>
          </a:prstGeom>
        </p:spPr>
      </p:pic>
      <p:pic>
        <p:nvPicPr>
          <p:cNvPr id="7" name="Picture 6" descr="images.png"/>
          <p:cNvPicPr/>
          <p:nvPr/>
        </p:nvPicPr>
        <p:blipFill>
          <a:blip r:embed="rId4"/>
          <a:stretch>
            <a:fillRect/>
          </a:stretch>
        </p:blipFill>
        <p:spPr>
          <a:xfrm>
            <a:off x="5867400" y="1524000"/>
            <a:ext cx="1066800" cy="1231900"/>
          </a:xfrm>
          <a:prstGeom prst="rect">
            <a:avLst/>
          </a:prstGeom>
        </p:spPr>
      </p:pic>
      <p:pic>
        <p:nvPicPr>
          <p:cNvPr id="8" name="Picture 7" descr="Foodland-logo.png"/>
          <p:cNvPicPr/>
          <p:nvPr/>
        </p:nvPicPr>
        <p:blipFill>
          <a:blip r:embed="rId5"/>
          <a:stretch>
            <a:fillRect/>
          </a:stretch>
        </p:blipFill>
        <p:spPr>
          <a:xfrm>
            <a:off x="762000" y="2971800"/>
            <a:ext cx="2263775" cy="673100"/>
          </a:xfrm>
          <a:prstGeom prst="rect">
            <a:avLst/>
          </a:prstGeom>
        </p:spPr>
      </p:pic>
      <p:pic>
        <p:nvPicPr>
          <p:cNvPr id="9" name="Picture 8" descr="images-2.jpeg"/>
          <p:cNvPicPr/>
          <p:nvPr/>
        </p:nvPicPr>
        <p:blipFill>
          <a:blip r:embed="rId6"/>
          <a:srcRect t="23431" b="50000"/>
          <a:stretch>
            <a:fillRect/>
          </a:stretch>
        </p:blipFill>
        <p:spPr>
          <a:xfrm>
            <a:off x="5943600" y="3048000"/>
            <a:ext cx="2006600" cy="533400"/>
          </a:xfrm>
          <a:prstGeom prst="rect">
            <a:avLst/>
          </a:prstGeom>
        </p:spPr>
      </p:pic>
      <p:cxnSp>
        <p:nvCxnSpPr>
          <p:cNvPr id="10" name="Straight Connector 9"/>
          <p:cNvCxnSpPr/>
          <p:nvPr/>
        </p:nvCxnSpPr>
        <p:spPr>
          <a:xfrm>
            <a:off x="3048000" y="2514600"/>
            <a:ext cx="422366" cy="40785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flipV="1">
            <a:off x="5410200" y="2438400"/>
            <a:ext cx="415834" cy="33165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flipV="1">
            <a:off x="5334000" y="3505200"/>
            <a:ext cx="568234" cy="38100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95600" y="3733800"/>
            <a:ext cx="609600" cy="38100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23863"/>
            <a:ext cx="8458200" cy="603250"/>
          </a:xfrm>
        </p:spPr>
        <p:txBody>
          <a:bodyPr>
            <a:normAutofit fontScale="90000"/>
          </a:bodyPr>
          <a:lstStyle/>
          <a:p>
            <a:r>
              <a:rPr lang="en-US" dirty="0" smtClean="0"/>
              <a:t>Procurement Methods for goods &amp; services</a:t>
            </a:r>
            <a:endParaRPr lang="en-US" dirty="0"/>
          </a:p>
        </p:txBody>
      </p:sp>
      <p:sp>
        <p:nvSpPr>
          <p:cNvPr id="17" name="TextBox 16"/>
          <p:cNvSpPr txBox="1"/>
          <p:nvPr/>
        </p:nvSpPr>
        <p:spPr>
          <a:xfrm>
            <a:off x="3054381" y="2241193"/>
            <a:ext cx="3131175" cy="584776"/>
          </a:xfrm>
          <a:prstGeom prst="rect">
            <a:avLst/>
          </a:prstGeom>
          <a:noFill/>
        </p:spPr>
        <p:txBody>
          <a:bodyPr wrap="square" rtlCol="0">
            <a:spAutoFit/>
          </a:bodyPr>
          <a:lstStyle/>
          <a:p>
            <a:pPr algn="ctr" defTabSz="457200"/>
            <a:r>
              <a:rPr lang="en-US" sz="1400" b="1" dirty="0">
                <a:ln w="28575">
                  <a:noFill/>
                  <a:prstDash val="solid"/>
                </a:ln>
                <a:cs typeface="Arial"/>
              </a:rPr>
              <a:t>(Federal Threshold = $150,000)</a:t>
            </a:r>
          </a:p>
          <a:p>
            <a:pPr defTabSz="457200"/>
            <a:endParaRPr lang="en-US" b="1" dirty="0">
              <a:solidFill>
                <a:prstClr val="black">
                  <a:lumMod val="65000"/>
                  <a:lumOff val="35000"/>
                </a:prstClr>
              </a:solidFill>
            </a:endParaRPr>
          </a:p>
        </p:txBody>
      </p:sp>
      <p:sp>
        <p:nvSpPr>
          <p:cNvPr id="20" name="TextBox 19"/>
          <p:cNvSpPr txBox="1"/>
          <p:nvPr/>
        </p:nvSpPr>
        <p:spPr>
          <a:xfrm>
            <a:off x="554182" y="4035425"/>
            <a:ext cx="2792141" cy="1086451"/>
          </a:xfrm>
          <a:prstGeom prst="rect">
            <a:avLst/>
          </a:prstGeom>
          <a:noFill/>
        </p:spPr>
        <p:txBody>
          <a:bodyPr wrap="square" rtlCol="0">
            <a:spAutoFit/>
          </a:bodyPr>
          <a:lstStyle/>
          <a:p>
            <a:pPr algn="ctr" defTabSz="457200">
              <a:lnSpc>
                <a:spcPct val="110000"/>
              </a:lnSpc>
            </a:pPr>
            <a:r>
              <a:rPr lang="en-US" dirty="0">
                <a:cs typeface="Georgia"/>
              </a:rPr>
              <a:t>Small Purchase</a:t>
            </a:r>
          </a:p>
          <a:p>
            <a:pPr algn="ctr" defTabSz="457200">
              <a:lnSpc>
                <a:spcPct val="110000"/>
              </a:lnSpc>
            </a:pPr>
            <a:r>
              <a:rPr lang="en-US" sz="1400" dirty="0">
                <a:cs typeface="Times"/>
              </a:rPr>
              <a:t>(Requires price quotes from</a:t>
            </a:r>
            <a:br>
              <a:rPr lang="en-US" sz="1400" dirty="0">
                <a:cs typeface="Times"/>
              </a:rPr>
            </a:br>
            <a:r>
              <a:rPr lang="en-US" sz="1400" dirty="0">
                <a:cs typeface="Times"/>
              </a:rPr>
              <a:t>at least 3 bidders)</a:t>
            </a:r>
          </a:p>
          <a:p>
            <a:pPr defTabSz="457200"/>
            <a:endParaRPr lang="en-US" sz="1400" dirty="0">
              <a:solidFill>
                <a:srgbClr val="595959"/>
              </a:solidFill>
              <a:latin typeface="Arial"/>
              <a:cs typeface="Arial"/>
            </a:endParaRPr>
          </a:p>
        </p:txBody>
      </p:sp>
      <p:sp>
        <p:nvSpPr>
          <p:cNvPr id="21" name="TextBox 20"/>
          <p:cNvSpPr txBox="1"/>
          <p:nvPr/>
        </p:nvSpPr>
        <p:spPr>
          <a:xfrm>
            <a:off x="5947115" y="4127789"/>
            <a:ext cx="2844151" cy="1375761"/>
          </a:xfrm>
          <a:prstGeom prst="rect">
            <a:avLst/>
          </a:prstGeom>
          <a:noFill/>
        </p:spPr>
        <p:txBody>
          <a:bodyPr wrap="square" rtlCol="0">
            <a:spAutoFit/>
          </a:bodyPr>
          <a:lstStyle/>
          <a:p>
            <a:pPr algn="ctr" defTabSz="457200"/>
            <a:r>
              <a:rPr lang="en-US" dirty="0">
                <a:cs typeface="Times"/>
              </a:rPr>
              <a:t>Sealed Bids (IFBs)</a:t>
            </a:r>
            <a:br>
              <a:rPr lang="en-US" dirty="0">
                <a:cs typeface="Times"/>
              </a:rPr>
            </a:br>
            <a:r>
              <a:rPr lang="en-US" dirty="0">
                <a:cs typeface="Times"/>
              </a:rPr>
              <a:t>&amp; Competitive</a:t>
            </a:r>
            <a:br>
              <a:rPr lang="en-US" dirty="0">
                <a:cs typeface="Times"/>
              </a:rPr>
            </a:br>
            <a:r>
              <a:rPr lang="en-US" dirty="0">
                <a:cs typeface="Times"/>
              </a:rPr>
              <a:t> Proposals (RFPs)</a:t>
            </a:r>
          </a:p>
          <a:p>
            <a:pPr algn="ctr" defTabSz="457200">
              <a:lnSpc>
                <a:spcPct val="110000"/>
              </a:lnSpc>
            </a:pPr>
            <a:r>
              <a:rPr lang="en-US" sz="1400" dirty="0"/>
              <a:t> (Requires public advertising)</a:t>
            </a:r>
          </a:p>
          <a:p>
            <a:pPr defTabSz="457200"/>
            <a:endParaRPr lang="en-US" sz="1400" dirty="0"/>
          </a:p>
        </p:txBody>
      </p:sp>
      <p:cxnSp>
        <p:nvCxnSpPr>
          <p:cNvPr id="22" name="Straight Connector 21"/>
          <p:cNvCxnSpPr/>
          <p:nvPr/>
        </p:nvCxnSpPr>
        <p:spPr>
          <a:xfrm>
            <a:off x="1905000" y="1903528"/>
            <a:ext cx="116609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202267" y="1903528"/>
            <a:ext cx="117527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905000" y="1907625"/>
            <a:ext cx="0" cy="9741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905000" y="3481244"/>
            <a:ext cx="0" cy="55418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380317" y="3481244"/>
            <a:ext cx="0" cy="55418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377546" y="1903528"/>
            <a:ext cx="0" cy="9741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626918" y="2936154"/>
            <a:ext cx="2556164" cy="447126"/>
          </a:xfrm>
          <a:prstGeom prst="roundRect">
            <a:avLst/>
          </a:prstGeom>
          <a:solidFill>
            <a:srgbClr val="FBAE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ln w="28575">
                  <a:noFill/>
                  <a:prstDash val="solid"/>
                </a:ln>
                <a:solidFill>
                  <a:srgbClr val="000000"/>
                </a:solidFill>
                <a:cs typeface="Times"/>
              </a:rPr>
              <a:t>Informal</a:t>
            </a:r>
            <a:endParaRPr lang="en-US" dirty="0">
              <a:solidFill>
                <a:prstClr val="white"/>
              </a:solidFill>
            </a:endParaRPr>
          </a:p>
        </p:txBody>
      </p:sp>
      <p:sp>
        <p:nvSpPr>
          <p:cNvPr id="28" name="Rounded Rectangle 27"/>
          <p:cNvSpPr/>
          <p:nvPr/>
        </p:nvSpPr>
        <p:spPr>
          <a:xfrm>
            <a:off x="6059824" y="2936154"/>
            <a:ext cx="2556164" cy="447126"/>
          </a:xfrm>
          <a:prstGeom prst="roundRect">
            <a:avLst/>
          </a:prstGeom>
          <a:solidFill>
            <a:srgbClr val="A7C1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ln w="28575">
                  <a:noFill/>
                  <a:prstDash val="solid"/>
                </a:ln>
                <a:solidFill>
                  <a:srgbClr val="000000"/>
                </a:solidFill>
                <a:cs typeface="Times"/>
              </a:rPr>
              <a:t>Formal</a:t>
            </a:r>
            <a:endParaRPr lang="en-US" dirty="0">
              <a:solidFill>
                <a:prstClr val="white"/>
              </a:solidFill>
            </a:endParaRPr>
          </a:p>
        </p:txBody>
      </p:sp>
      <p:sp>
        <p:nvSpPr>
          <p:cNvPr id="29" name="Rounded Rectangle 28"/>
          <p:cNvSpPr/>
          <p:nvPr/>
        </p:nvSpPr>
        <p:spPr>
          <a:xfrm>
            <a:off x="2209800" y="1645177"/>
            <a:ext cx="4876800" cy="524896"/>
          </a:xfrm>
          <a:prstGeom prst="roundRect">
            <a:avLst/>
          </a:prstGeom>
          <a:solidFill>
            <a:srgbClr val="BC2E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90000"/>
              </a:lnSpc>
            </a:pPr>
            <a:r>
              <a:rPr lang="en-US" sz="2400" dirty="0">
                <a:ln w="28575">
                  <a:noFill/>
                  <a:prstDash val="solid"/>
                </a:ln>
                <a:solidFill>
                  <a:schemeClr val="tx1"/>
                </a:solidFill>
                <a:cs typeface="Times"/>
              </a:rPr>
              <a:t>≤ Small Purchase Threshold &gt; </a:t>
            </a:r>
          </a:p>
        </p:txBody>
      </p:sp>
    </p:spTree>
    <p:extLst>
      <p:ext uri="{BB962C8B-B14F-4D97-AF65-F5344CB8AC3E}">
        <p14:creationId xmlns:p14="http://schemas.microsoft.com/office/powerpoint/2010/main" val="202213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602329"/>
          </a:xfrm>
        </p:spPr>
        <p:txBody>
          <a:bodyPr>
            <a:normAutofit fontScale="90000"/>
          </a:bodyPr>
          <a:lstStyle/>
          <a:p>
            <a:r>
              <a:rPr lang="en-US" dirty="0"/>
              <a:t>Small </a:t>
            </a:r>
            <a:r>
              <a:rPr lang="en-US" dirty="0" smtClean="0"/>
              <a:t>Purchase Procedures </a:t>
            </a:r>
            <a:br>
              <a:rPr lang="en-US" dirty="0" smtClean="0"/>
            </a:br>
            <a:r>
              <a:rPr lang="en-US" dirty="0" smtClean="0"/>
              <a:t>for goods &amp; services </a:t>
            </a:r>
            <a:endParaRPr lang="en-US" dirty="0"/>
          </a:p>
        </p:txBody>
      </p:sp>
      <p:sp>
        <p:nvSpPr>
          <p:cNvPr id="3" name="Content Placeholder 2"/>
          <p:cNvSpPr>
            <a:spLocks noGrp="1"/>
          </p:cNvSpPr>
          <p:nvPr>
            <p:ph idx="1"/>
          </p:nvPr>
        </p:nvSpPr>
        <p:spPr/>
        <p:txBody>
          <a:bodyPr>
            <a:normAutofit/>
          </a:bodyPr>
          <a:lstStyle/>
          <a:p>
            <a:pPr marL="0" indent="0">
              <a:buNone/>
            </a:pPr>
            <a:r>
              <a:rPr lang="en-US" b="1" dirty="0">
                <a:solidFill>
                  <a:srgbClr val="000000"/>
                </a:solidFill>
              </a:rPr>
              <a:t>Use it </a:t>
            </a:r>
            <a:r>
              <a:rPr lang="en-US" b="1" dirty="0" smtClean="0">
                <a:solidFill>
                  <a:srgbClr val="000000"/>
                </a:solidFill>
              </a:rPr>
              <a:t>when:</a:t>
            </a:r>
            <a:endParaRPr lang="en-US" b="1" dirty="0">
              <a:solidFill>
                <a:srgbClr val="000000"/>
              </a:solidFill>
            </a:endParaRPr>
          </a:p>
          <a:p>
            <a:pPr marL="0" indent="0">
              <a:buNone/>
            </a:pPr>
            <a:r>
              <a:rPr lang="en-US" dirty="0" smtClean="0"/>
              <a:t>The </a:t>
            </a:r>
            <a:r>
              <a:rPr lang="en-US" dirty="0"/>
              <a:t>estimated amount of your purchase falls below your small purchase threshold. </a:t>
            </a:r>
            <a:r>
              <a:rPr lang="en-US" dirty="0" smtClean="0"/>
              <a:t>Small purchases </a:t>
            </a:r>
            <a:r>
              <a:rPr lang="en-US" dirty="0"/>
              <a:t>require that schools:</a:t>
            </a:r>
          </a:p>
          <a:p>
            <a:pPr lvl="0"/>
            <a:r>
              <a:rPr lang="en-US" dirty="0"/>
              <a:t>Acquire bids from </a:t>
            </a:r>
            <a:r>
              <a:rPr lang="en-US" dirty="0" smtClean="0"/>
              <a:t>ideally </a:t>
            </a:r>
            <a:r>
              <a:rPr lang="en-US" dirty="0"/>
              <a:t>three responsible and responsive vendors;</a:t>
            </a:r>
          </a:p>
          <a:p>
            <a:pPr lvl="0"/>
            <a:r>
              <a:rPr lang="en-US" dirty="0"/>
              <a:t>Develop written </a:t>
            </a:r>
            <a:r>
              <a:rPr lang="en-US" dirty="0" smtClean="0"/>
              <a:t>specifications; and,</a:t>
            </a:r>
            <a:endParaRPr lang="en-US" dirty="0"/>
          </a:p>
          <a:p>
            <a:pPr lvl="0"/>
            <a:r>
              <a:rPr lang="en-US" dirty="0"/>
              <a:t>Document all </a:t>
            </a:r>
            <a:r>
              <a:rPr lang="en-US" dirty="0" smtClean="0"/>
              <a:t>bids. </a:t>
            </a:r>
            <a:endParaRPr lang="en-US" dirty="0"/>
          </a:p>
          <a:p>
            <a:pPr marL="0" indent="0">
              <a:buNone/>
            </a:pPr>
            <a:endParaRPr lang="en-US" dirty="0"/>
          </a:p>
          <a:p>
            <a:endParaRPr lang="en-US" dirty="0"/>
          </a:p>
        </p:txBody>
      </p:sp>
      <p:pic>
        <p:nvPicPr>
          <p:cNvPr id="4" name="Picture 3" descr="iStock_000017173205M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795" y="3581400"/>
            <a:ext cx="4946484" cy="3627422"/>
          </a:xfrm>
          <a:prstGeom prst="rect">
            <a:avLst/>
          </a:prstGeom>
        </p:spPr>
      </p:pic>
    </p:spTree>
    <p:extLst>
      <p:ext uri="{BB962C8B-B14F-4D97-AF65-F5344CB8AC3E}">
        <p14:creationId xmlns:p14="http://schemas.microsoft.com/office/powerpoint/2010/main" val="170427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23863"/>
            <a:ext cx="8686800" cy="603250"/>
          </a:xfrm>
        </p:spPr>
        <p:txBody>
          <a:bodyPr>
            <a:normAutofit fontScale="90000"/>
          </a:bodyPr>
          <a:lstStyle/>
          <a:p>
            <a:r>
              <a:rPr lang="en-US" dirty="0"/>
              <a:t>The </a:t>
            </a:r>
            <a:r>
              <a:rPr lang="en-US" dirty="0" smtClean="0"/>
              <a:t>Informal Procurement Process</a:t>
            </a:r>
            <a:endParaRPr lang="en-US" dirty="0"/>
          </a:p>
        </p:txBody>
      </p:sp>
      <p:pic>
        <p:nvPicPr>
          <p:cNvPr id="3" name="Picture 2" descr="InformalProcurementProcess_0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371600"/>
            <a:ext cx="6780147" cy="4419600"/>
          </a:xfrm>
          <a:prstGeom prst="rect">
            <a:avLst/>
          </a:prstGeom>
        </p:spPr>
      </p:pic>
      <p:sp>
        <p:nvSpPr>
          <p:cNvPr id="6" name="Bent Arrow 5"/>
          <p:cNvSpPr/>
          <p:nvPr/>
        </p:nvSpPr>
        <p:spPr>
          <a:xfrm rot="5400000">
            <a:off x="5638800" y="1828800"/>
            <a:ext cx="914400" cy="609600"/>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a:off x="2324100" y="1752600"/>
            <a:ext cx="800100" cy="971550"/>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8" name="Bent Arrow 7"/>
          <p:cNvSpPr/>
          <p:nvPr/>
        </p:nvSpPr>
        <p:spPr>
          <a:xfrm rot="10800000">
            <a:off x="3771073" y="5562600"/>
            <a:ext cx="1524000" cy="695325"/>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9" name="Up Arrow 8"/>
          <p:cNvSpPr/>
          <p:nvPr/>
        </p:nvSpPr>
        <p:spPr>
          <a:xfrm>
            <a:off x="2133600" y="3810000"/>
            <a:ext cx="304800" cy="6096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Up Arrow 9"/>
          <p:cNvSpPr/>
          <p:nvPr/>
        </p:nvSpPr>
        <p:spPr>
          <a:xfrm rot="10800000">
            <a:off x="6553200" y="4114799"/>
            <a:ext cx="304800" cy="4572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99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6-28 at 10.01.23 PM.png"/>
          <p:cNvPicPr>
            <a:picLocks noChangeAspect="1"/>
          </p:cNvPicPr>
          <p:nvPr/>
        </p:nvPicPr>
        <p:blipFill>
          <a:blip r:embed="rId2"/>
          <a:stretch>
            <a:fillRect/>
          </a:stretch>
        </p:blipFill>
        <p:spPr>
          <a:xfrm>
            <a:off x="1447800" y="457200"/>
            <a:ext cx="6299200" cy="5981700"/>
          </a:xfrm>
          <a:prstGeom prst="rect">
            <a:avLst/>
          </a:prstGeom>
        </p:spPr>
      </p:pic>
      <p:sp>
        <p:nvSpPr>
          <p:cNvPr id="6" name="Oval 5"/>
          <p:cNvSpPr/>
          <p:nvPr/>
        </p:nvSpPr>
        <p:spPr>
          <a:xfrm>
            <a:off x="2286000" y="457200"/>
            <a:ext cx="4114800" cy="914400"/>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838200" y="5410200"/>
            <a:ext cx="7239000" cy="1219200"/>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sed Down.png"/>
          <p:cNvPicPr>
            <a:picLocks noChangeAspect="1"/>
          </p:cNvPicPr>
          <p:nvPr/>
        </p:nvPicPr>
        <p:blipFill>
          <a:blip r:embed="rId2"/>
          <a:srcRect l="5000" t="12630" r="5000"/>
          <a:stretch>
            <a:fillRect/>
          </a:stretch>
        </p:blipFill>
        <p:spPr>
          <a:xfrm>
            <a:off x="685800" y="1143000"/>
            <a:ext cx="7786779" cy="5486400"/>
          </a:xfrm>
          <a:prstGeom prst="rect">
            <a:avLst/>
          </a:prstGeom>
        </p:spPr>
      </p:pic>
      <p:sp>
        <p:nvSpPr>
          <p:cNvPr id="3" name="TextBox 2"/>
          <p:cNvSpPr txBox="1"/>
          <p:nvPr/>
        </p:nvSpPr>
        <p:spPr>
          <a:xfrm>
            <a:off x="152400" y="304800"/>
            <a:ext cx="8763000" cy="800219"/>
          </a:xfrm>
          <a:prstGeom prst="rect">
            <a:avLst/>
          </a:prstGeom>
          <a:noFill/>
        </p:spPr>
        <p:txBody>
          <a:bodyPr wrap="square" rtlCol="0">
            <a:spAutoFit/>
          </a:bodyPr>
          <a:lstStyle/>
          <a:p>
            <a:pPr algn="ctr"/>
            <a:r>
              <a:rPr lang="en-US" sz="2300" b="1" dirty="0" smtClean="0"/>
              <a:t>RESPONSIBILITY for assuring procurement compliance is “passed down” from one level to the next through agreements and contracts.</a:t>
            </a:r>
            <a:endParaRPr lang="en-US" sz="23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8-07-01 at 8.55.09 PM.png"/>
          <p:cNvPicPr>
            <a:picLocks noChangeAspect="1"/>
          </p:cNvPicPr>
          <p:nvPr/>
        </p:nvPicPr>
        <p:blipFill>
          <a:blip r:embed="rId2"/>
          <a:stretch>
            <a:fillRect/>
          </a:stretch>
        </p:blipFill>
        <p:spPr>
          <a:xfrm>
            <a:off x="457200" y="381000"/>
            <a:ext cx="8077200" cy="5613218"/>
          </a:xfrm>
          <a:prstGeom prst="rect">
            <a:avLst/>
          </a:prstGeom>
        </p:spPr>
      </p:pic>
      <p:sp>
        <p:nvSpPr>
          <p:cNvPr id="13" name="Oval 12"/>
          <p:cNvSpPr/>
          <p:nvPr/>
        </p:nvSpPr>
        <p:spPr>
          <a:xfrm>
            <a:off x="17060" y="3810000"/>
            <a:ext cx="8305800" cy="2339454"/>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important clauses… </a:t>
            </a:r>
            <a:endParaRPr lang="en-US" dirty="0"/>
          </a:p>
        </p:txBody>
      </p:sp>
      <p:pic>
        <p:nvPicPr>
          <p:cNvPr id="4" name="Content Placeholder 3" descr="Screen Shot 2018-06-28 at 10.15.32 PM.png"/>
          <p:cNvPicPr>
            <a:picLocks noGrp="1" noChangeAspect="1"/>
          </p:cNvPicPr>
          <p:nvPr>
            <p:ph idx="1"/>
          </p:nvPr>
        </p:nvPicPr>
        <p:blipFill>
          <a:blip r:embed="rId2"/>
          <a:srcRect l="-6413" r="-6413"/>
          <a:stretch>
            <a:fillRect/>
          </a:stretch>
        </p:blipFill>
        <p:spPr>
          <a:xfrm>
            <a:off x="360179" y="1295400"/>
            <a:ext cx="8783821" cy="4830763"/>
          </a:xfrm>
        </p:spPr>
      </p:pic>
      <p:sp>
        <p:nvSpPr>
          <p:cNvPr id="7" name="Rectangle 6"/>
          <p:cNvSpPr/>
          <p:nvPr/>
        </p:nvSpPr>
        <p:spPr>
          <a:xfrm>
            <a:off x="457200" y="1066800"/>
            <a:ext cx="838200" cy="584776"/>
          </a:xfrm>
          <a:prstGeom prst="rect">
            <a:avLst/>
          </a:prstGeom>
        </p:spPr>
        <p:txBody>
          <a:bodyPr wrap="square">
            <a:spAutoFit/>
          </a:bodyPr>
          <a:lstStyle/>
          <a:p>
            <a:r>
              <a:rPr lang="en-US" sz="3200" dirty="0" smtClean="0">
                <a:latin typeface="Zapf Dingbats"/>
                <a:ea typeface="Zapf Dingbats"/>
                <a:cs typeface="Zapf Dingbats"/>
              </a:rPr>
              <a:t>✔</a:t>
            </a:r>
            <a:endParaRPr lang="en-US" sz="3200" dirty="0"/>
          </a:p>
        </p:txBody>
      </p:sp>
      <p:sp>
        <p:nvSpPr>
          <p:cNvPr id="9" name="Rectangle 8"/>
          <p:cNvSpPr/>
          <p:nvPr/>
        </p:nvSpPr>
        <p:spPr>
          <a:xfrm>
            <a:off x="533400" y="2133600"/>
            <a:ext cx="533400" cy="584776"/>
          </a:xfrm>
          <a:prstGeom prst="rect">
            <a:avLst/>
          </a:prstGeom>
        </p:spPr>
        <p:txBody>
          <a:bodyPr wrap="square">
            <a:spAutoFit/>
          </a:bodyPr>
          <a:lstStyle/>
          <a:p>
            <a:r>
              <a:rPr lang="en-US" sz="3200" dirty="0" smtClean="0">
                <a:latin typeface="Zapf Dingbats"/>
                <a:ea typeface="Zapf Dingbats"/>
                <a:cs typeface="Zapf Dingbats"/>
              </a:rPr>
              <a:t>✔</a:t>
            </a:r>
            <a:endParaRPr lang="en-US" sz="3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rmalProcurementProcess_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717" y="1371600"/>
            <a:ext cx="6921933" cy="4495800"/>
          </a:xfrm>
          <a:prstGeom prst="rect">
            <a:avLst/>
          </a:prstGeom>
        </p:spPr>
      </p:pic>
      <p:sp>
        <p:nvSpPr>
          <p:cNvPr id="2" name="Title 1"/>
          <p:cNvSpPr>
            <a:spLocks noGrp="1"/>
          </p:cNvSpPr>
          <p:nvPr>
            <p:ph type="title" idx="4294967295"/>
          </p:nvPr>
        </p:nvSpPr>
        <p:spPr>
          <a:xfrm>
            <a:off x="0" y="423863"/>
            <a:ext cx="8899525" cy="603250"/>
          </a:xfrm>
        </p:spPr>
        <p:txBody>
          <a:bodyPr>
            <a:noAutofit/>
          </a:bodyPr>
          <a:lstStyle/>
          <a:p>
            <a:r>
              <a:rPr lang="en-US" sz="4000" dirty="0"/>
              <a:t>The </a:t>
            </a:r>
            <a:r>
              <a:rPr lang="en-US" sz="4000" dirty="0" smtClean="0"/>
              <a:t>Formal Procurement Process for FSMC and Contracts &gt; $150,000</a:t>
            </a:r>
            <a:endParaRPr lang="en-US" sz="4000" dirty="0"/>
          </a:p>
        </p:txBody>
      </p:sp>
      <p:sp>
        <p:nvSpPr>
          <p:cNvPr id="4" name="Bent Arrow 3"/>
          <p:cNvSpPr/>
          <p:nvPr/>
        </p:nvSpPr>
        <p:spPr>
          <a:xfrm rot="5400000">
            <a:off x="5981700" y="1790700"/>
            <a:ext cx="838200" cy="609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Bent Arrow 4"/>
          <p:cNvSpPr/>
          <p:nvPr/>
        </p:nvSpPr>
        <p:spPr>
          <a:xfrm rot="10800000">
            <a:off x="3962401" y="5598903"/>
            <a:ext cx="1491462" cy="776631"/>
          </a:xfrm>
          <a:prstGeom prst="bentArrow">
            <a:avLst>
              <a:gd name="adj1" fmla="val 25000"/>
              <a:gd name="adj2" fmla="val 1592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a:off x="1981200" y="1752600"/>
            <a:ext cx="1066800" cy="762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Up Arrow 2"/>
          <p:cNvSpPr/>
          <p:nvPr/>
        </p:nvSpPr>
        <p:spPr>
          <a:xfrm>
            <a:off x="2057400" y="3810000"/>
            <a:ext cx="457200"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0800000">
            <a:off x="6781800" y="3810000"/>
            <a:ext cx="45720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59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Competitive Sealed Bidding</a:t>
            </a:r>
            <a:endParaRPr lang="en-US" sz="4000" dirty="0"/>
          </a:p>
        </p:txBody>
      </p:sp>
      <p:sp>
        <p:nvSpPr>
          <p:cNvPr id="3" name="Content Placeholder 2"/>
          <p:cNvSpPr>
            <a:spLocks noGrp="1"/>
          </p:cNvSpPr>
          <p:nvPr>
            <p:ph idx="1"/>
          </p:nvPr>
        </p:nvSpPr>
        <p:spPr/>
        <p:txBody>
          <a:bodyPr>
            <a:normAutofit fontScale="85000" lnSpcReduction="10000"/>
          </a:bodyPr>
          <a:lstStyle/>
          <a:p>
            <a:pPr marL="0" indent="0">
              <a:buNone/>
            </a:pPr>
            <a:r>
              <a:rPr lang="en-US" sz="3765" dirty="0"/>
              <a:t>P</a:t>
            </a:r>
            <a:r>
              <a:rPr lang="en-US" sz="3200" dirty="0"/>
              <a:t>rocurement by competitive sealed bidding is done by issuing an invitation for bid (IFB)</a:t>
            </a:r>
            <a:r>
              <a:rPr lang="en-US" sz="3200" dirty="0" smtClean="0"/>
              <a:t>.</a:t>
            </a:r>
          </a:p>
          <a:p>
            <a:pPr marL="0" indent="0">
              <a:buNone/>
            </a:pPr>
            <a:endParaRPr lang="en-US" sz="3200" dirty="0" smtClean="0"/>
          </a:p>
          <a:p>
            <a:pPr marL="0" indent="0">
              <a:buNone/>
            </a:pPr>
            <a:r>
              <a:rPr lang="en-US" sz="3200" b="1" dirty="0" smtClean="0">
                <a:solidFill>
                  <a:schemeClr val="tx1"/>
                </a:solidFill>
              </a:rPr>
              <a:t>Use </a:t>
            </a:r>
            <a:r>
              <a:rPr lang="en-US" sz="3200" b="1" dirty="0">
                <a:solidFill>
                  <a:schemeClr val="tx1"/>
                </a:solidFill>
              </a:rPr>
              <a:t>it when: </a:t>
            </a:r>
            <a:endParaRPr lang="en-US" sz="3200" b="1" dirty="0" smtClean="0">
              <a:solidFill>
                <a:schemeClr val="tx1"/>
              </a:solidFill>
            </a:endParaRPr>
          </a:p>
          <a:p>
            <a:r>
              <a:rPr lang="en-US" sz="3200" dirty="0" smtClean="0"/>
              <a:t>A </a:t>
            </a:r>
            <a:r>
              <a:rPr lang="en-US" sz="3200" dirty="0"/>
              <a:t>complete, adequate, and realistic </a:t>
            </a:r>
            <a:r>
              <a:rPr lang="en-US" sz="3200" dirty="0" smtClean="0"/>
              <a:t>specification is available.</a:t>
            </a:r>
          </a:p>
          <a:p>
            <a:r>
              <a:rPr lang="en-US" sz="3200" dirty="0" smtClean="0"/>
              <a:t>The </a:t>
            </a:r>
            <a:r>
              <a:rPr lang="en-US" sz="3200" dirty="0"/>
              <a:t>contract can be awarded on the basis of price. </a:t>
            </a:r>
          </a:p>
          <a:p>
            <a:endParaRPr lang="en-US" dirty="0"/>
          </a:p>
        </p:txBody>
      </p:sp>
    </p:spTree>
    <p:extLst>
      <p:ext uri="{BB962C8B-B14F-4D97-AF65-F5344CB8AC3E}">
        <p14:creationId xmlns:p14="http://schemas.microsoft.com/office/powerpoint/2010/main" val="113427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44" dirty="0" smtClean="0"/>
              <a:t>Invitation for Bid (IFB</a:t>
            </a:r>
            <a:r>
              <a:rPr lang="en-US" dirty="0" smtClean="0"/>
              <a:t>)</a:t>
            </a: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p:txBody>
      </p:sp>
      <p:sp>
        <p:nvSpPr>
          <p:cNvPr id="5" name="Content Placeholder 2"/>
          <p:cNvSpPr txBox="1">
            <a:spLocks/>
          </p:cNvSpPr>
          <p:nvPr/>
        </p:nvSpPr>
        <p:spPr>
          <a:xfrm>
            <a:off x="457200" y="1907033"/>
            <a:ext cx="8229600" cy="4035634"/>
          </a:xfrm>
          <a:prstGeom prst="rect">
            <a:avLst/>
          </a:prstGeom>
          <a:ln>
            <a:noFill/>
          </a:ln>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Font typeface="Arial"/>
              <a:buChar char="•"/>
              <a:defRPr sz="2400" b="0" i="0" kern="1200">
                <a:solidFill>
                  <a:schemeClr val="tx1">
                    <a:lumMod val="85000"/>
                    <a:lumOff val="15000"/>
                  </a:schemeClr>
                </a:solidFill>
                <a:latin typeface="+mj-lt"/>
                <a:ea typeface="+mn-ea"/>
                <a:cs typeface="Georgia"/>
              </a:defRPr>
            </a:lvl1pPr>
            <a:lvl2pPr marL="742950" indent="-285750" algn="l" defTabSz="914400" rtl="0" eaLnBrk="1" latinLnBrk="0" hangingPunct="1">
              <a:lnSpc>
                <a:spcPct val="110000"/>
              </a:lnSpc>
              <a:spcBef>
                <a:spcPct val="20000"/>
              </a:spcBef>
              <a:spcAft>
                <a:spcPts val="1000"/>
              </a:spcAft>
              <a:buFont typeface="Calibri" pitchFamily="34" charset="0"/>
              <a:buChar char="»"/>
              <a:defRPr sz="2400" b="0" i="0" kern="1200">
                <a:solidFill>
                  <a:schemeClr val="tx1">
                    <a:lumMod val="85000"/>
                    <a:lumOff val="15000"/>
                  </a:schemeClr>
                </a:solidFill>
                <a:latin typeface="+mj-lt"/>
                <a:ea typeface="+mn-ea"/>
                <a:cs typeface="Arial"/>
              </a:defRPr>
            </a:lvl2pPr>
            <a:lvl3pPr marL="1143000" indent="-228600" algn="l" defTabSz="914400" rtl="0" eaLnBrk="1" latinLnBrk="0" hangingPunct="1">
              <a:lnSpc>
                <a:spcPct val="110000"/>
              </a:lnSpc>
              <a:spcBef>
                <a:spcPct val="20000"/>
              </a:spcBef>
              <a:spcAft>
                <a:spcPts val="1000"/>
              </a:spcAft>
              <a:buFont typeface="Arial" panose="020B0604020202020204" pitchFamily="34" charset="0"/>
              <a:buChar char="•"/>
              <a:defRPr sz="2400" b="0" i="0" kern="1200">
                <a:solidFill>
                  <a:schemeClr val="tx1">
                    <a:lumMod val="85000"/>
                    <a:lumOff val="15000"/>
                  </a:schemeClr>
                </a:solidFill>
                <a:latin typeface="+mj-lt"/>
                <a:ea typeface="+mn-ea"/>
                <a:cs typeface="Arial"/>
              </a:defRPr>
            </a:lvl3pPr>
            <a:lvl4pPr marL="1600200" indent="-228600" algn="l" defTabSz="914400" rtl="0" eaLnBrk="1" latinLnBrk="0" hangingPunct="1">
              <a:lnSpc>
                <a:spcPct val="110000"/>
              </a:lnSpc>
              <a:spcBef>
                <a:spcPct val="20000"/>
              </a:spcBef>
              <a:spcAft>
                <a:spcPts val="1000"/>
              </a:spcAft>
              <a:buFont typeface="Arial" panose="020B0604020202020204" pitchFamily="34" charset="0"/>
              <a:buChar char="–"/>
              <a:defRPr sz="2400" b="0" i="0" kern="1200">
                <a:solidFill>
                  <a:schemeClr val="tx1">
                    <a:lumMod val="85000"/>
                    <a:lumOff val="15000"/>
                  </a:schemeClr>
                </a:solidFill>
                <a:latin typeface="+mj-lt"/>
                <a:ea typeface="+mn-ea"/>
                <a:cs typeface="Arial"/>
              </a:defRPr>
            </a:lvl4pPr>
            <a:lvl5pPr marL="2057400" indent="-228600" algn="l" defTabSz="914400" rtl="0" eaLnBrk="1" latinLnBrk="0" hangingPunct="1">
              <a:lnSpc>
                <a:spcPct val="110000"/>
              </a:lnSpc>
              <a:spcBef>
                <a:spcPct val="20000"/>
              </a:spcBef>
              <a:spcAft>
                <a:spcPts val="1000"/>
              </a:spcAft>
              <a:buFont typeface="Arial" panose="020B0604020202020204" pitchFamily="34" charset="0"/>
              <a:buChar char="»"/>
              <a:defRPr sz="2400" b="0" i="0" kern="1200">
                <a:solidFill>
                  <a:schemeClr val="tx1">
                    <a:lumMod val="85000"/>
                    <a:lumOff val="15000"/>
                  </a:schemeClr>
                </a:solidFill>
                <a:latin typeface="+mj-lt"/>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200" dirty="0" smtClean="0">
                <a:solidFill>
                  <a:prstClr val="black">
                    <a:lumMod val="85000"/>
                    <a:lumOff val="15000"/>
                  </a:prstClr>
                </a:solidFill>
              </a:rPr>
              <a:t>Contract Type</a:t>
            </a:r>
          </a:p>
          <a:p>
            <a:r>
              <a:rPr lang="en-US" sz="3200" dirty="0" smtClean="0">
                <a:solidFill>
                  <a:prstClr val="black">
                    <a:lumMod val="85000"/>
                    <a:lumOff val="15000"/>
                  </a:prstClr>
                </a:solidFill>
              </a:rPr>
              <a:t>Introduction/Scope</a:t>
            </a:r>
          </a:p>
          <a:p>
            <a:r>
              <a:rPr lang="en-US" sz="3200" dirty="0" smtClean="0">
                <a:solidFill>
                  <a:prstClr val="black">
                    <a:lumMod val="85000"/>
                    <a:lumOff val="15000"/>
                  </a:prstClr>
                </a:solidFill>
              </a:rPr>
              <a:t>General Descriptions of Goods and Services (AKA Specifications)</a:t>
            </a:r>
          </a:p>
          <a:p>
            <a:r>
              <a:rPr lang="en-US" sz="3200" dirty="0" smtClean="0">
                <a:solidFill>
                  <a:prstClr val="black">
                    <a:lumMod val="85000"/>
                    <a:lumOff val="15000"/>
                  </a:prstClr>
                </a:solidFill>
              </a:rPr>
              <a:t>Timelines and Procedures</a:t>
            </a:r>
          </a:p>
          <a:p>
            <a:r>
              <a:rPr lang="en-US" sz="3200" dirty="0" smtClean="0">
                <a:solidFill>
                  <a:prstClr val="black">
                    <a:lumMod val="85000"/>
                    <a:lumOff val="15000"/>
                  </a:prstClr>
                </a:solidFill>
              </a:rPr>
              <a:t>Technical Requirements</a:t>
            </a:r>
          </a:p>
        </p:txBody>
      </p:sp>
    </p:spTree>
    <p:extLst>
      <p:ext uri="{BB962C8B-B14F-4D97-AF65-F5344CB8AC3E}">
        <p14:creationId xmlns:p14="http://schemas.microsoft.com/office/powerpoint/2010/main" val="13335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02329"/>
          </a:xfrm>
        </p:spPr>
        <p:txBody>
          <a:bodyPr>
            <a:noAutofit/>
          </a:bodyPr>
          <a:lstStyle/>
          <a:p>
            <a:r>
              <a:rPr lang="en-US" sz="4000" dirty="0" smtClean="0"/>
              <a:t>Competitive Proposals (RFP)</a:t>
            </a:r>
            <a:endParaRPr lang="en-US" sz="4000" dirty="0"/>
          </a:p>
        </p:txBody>
      </p:sp>
      <p:sp>
        <p:nvSpPr>
          <p:cNvPr id="3" name="Content Placeholder 2"/>
          <p:cNvSpPr>
            <a:spLocks noGrp="1"/>
          </p:cNvSpPr>
          <p:nvPr>
            <p:ph idx="1"/>
          </p:nvPr>
        </p:nvSpPr>
        <p:spPr>
          <a:xfrm>
            <a:off x="457200" y="1676400"/>
            <a:ext cx="8229600" cy="4267200"/>
          </a:xfrm>
        </p:spPr>
        <p:txBody>
          <a:bodyPr>
            <a:noAutofit/>
          </a:bodyPr>
          <a:lstStyle/>
          <a:p>
            <a:pPr marL="0" indent="0">
              <a:buNone/>
            </a:pPr>
            <a:r>
              <a:rPr lang="en-US" sz="2800" dirty="0"/>
              <a:t>Procurement by competitive proposal is done by issuing a request for proposal (RFP)</a:t>
            </a:r>
            <a:r>
              <a:rPr lang="en-US" sz="2800" dirty="0" smtClean="0"/>
              <a:t>.</a:t>
            </a:r>
          </a:p>
          <a:p>
            <a:pPr marL="0" indent="0">
              <a:buNone/>
            </a:pPr>
            <a:r>
              <a:rPr lang="en-US" sz="2800" b="1" dirty="0" smtClean="0">
                <a:solidFill>
                  <a:srgbClr val="000000"/>
                </a:solidFill>
              </a:rPr>
              <a:t>Use </a:t>
            </a:r>
            <a:r>
              <a:rPr lang="en-US" sz="2800" b="1" dirty="0">
                <a:solidFill>
                  <a:srgbClr val="000000"/>
                </a:solidFill>
              </a:rPr>
              <a:t>it </a:t>
            </a:r>
            <a:r>
              <a:rPr lang="en-US" sz="2800" b="1" dirty="0" smtClean="0">
                <a:solidFill>
                  <a:srgbClr val="000000"/>
                </a:solidFill>
              </a:rPr>
              <a:t>when:</a:t>
            </a:r>
          </a:p>
          <a:p>
            <a:r>
              <a:rPr lang="en-US" sz="2800" dirty="0" smtClean="0"/>
              <a:t>Conditions </a:t>
            </a:r>
            <a:r>
              <a:rPr lang="en-US" sz="2800" dirty="0"/>
              <a:t>aren’t appropriate for a sealed </a:t>
            </a:r>
            <a:r>
              <a:rPr lang="en-US" sz="2800" dirty="0" smtClean="0"/>
              <a:t>bid.</a:t>
            </a:r>
          </a:p>
          <a:p>
            <a:r>
              <a:rPr lang="en-US" sz="2800" dirty="0" smtClean="0"/>
              <a:t>Price </a:t>
            </a:r>
            <a:r>
              <a:rPr lang="en-US" sz="2800" dirty="0"/>
              <a:t>won’t necessarily be the sole basis for the </a:t>
            </a:r>
            <a:r>
              <a:rPr lang="en-US" sz="2800" dirty="0" smtClean="0"/>
              <a:t>award.</a:t>
            </a:r>
          </a:p>
          <a:p>
            <a:r>
              <a:rPr lang="en-US" sz="2800" dirty="0" smtClean="0"/>
              <a:t>Price must still be weighted the highest % of total</a:t>
            </a:r>
          </a:p>
          <a:p>
            <a:endParaRPr lang="en-US" sz="2800" dirty="0"/>
          </a:p>
        </p:txBody>
      </p:sp>
    </p:spTree>
    <p:extLst>
      <p:ext uri="{BB962C8B-B14F-4D97-AF65-F5344CB8AC3E}">
        <p14:creationId xmlns:p14="http://schemas.microsoft.com/office/powerpoint/2010/main" val="25065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Request for Proposals (RFP)</a:t>
            </a:r>
          </a:p>
        </p:txBody>
      </p:sp>
      <p:sp>
        <p:nvSpPr>
          <p:cNvPr id="4" name="Content Placeholder 2"/>
          <p:cNvSpPr txBox="1">
            <a:spLocks/>
          </p:cNvSpPr>
          <p:nvPr/>
        </p:nvSpPr>
        <p:spPr>
          <a:xfrm>
            <a:off x="457200" y="1699835"/>
            <a:ext cx="8229600" cy="4242832"/>
          </a:xfrm>
          <a:prstGeom prst="rect">
            <a:avLst/>
          </a:prstGeom>
          <a:ln>
            <a:noFill/>
          </a:ln>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Font typeface="Arial"/>
              <a:buChar char="•"/>
              <a:defRPr sz="2400" b="0" i="0" kern="1200">
                <a:solidFill>
                  <a:schemeClr val="tx1">
                    <a:lumMod val="85000"/>
                    <a:lumOff val="15000"/>
                  </a:schemeClr>
                </a:solidFill>
                <a:latin typeface="+mj-lt"/>
                <a:ea typeface="+mn-ea"/>
                <a:cs typeface="Georgia"/>
              </a:defRPr>
            </a:lvl1pPr>
            <a:lvl2pPr marL="742950" indent="-285750" algn="l" defTabSz="914400" rtl="0" eaLnBrk="1" latinLnBrk="0" hangingPunct="1">
              <a:lnSpc>
                <a:spcPct val="110000"/>
              </a:lnSpc>
              <a:spcBef>
                <a:spcPct val="20000"/>
              </a:spcBef>
              <a:spcAft>
                <a:spcPts val="1000"/>
              </a:spcAft>
              <a:buFont typeface="Calibri" pitchFamily="34" charset="0"/>
              <a:buChar char="»"/>
              <a:defRPr sz="2400" b="0" i="0" kern="1200">
                <a:solidFill>
                  <a:schemeClr val="tx1">
                    <a:lumMod val="85000"/>
                    <a:lumOff val="15000"/>
                  </a:schemeClr>
                </a:solidFill>
                <a:latin typeface="+mj-lt"/>
                <a:ea typeface="+mn-ea"/>
                <a:cs typeface="Arial"/>
              </a:defRPr>
            </a:lvl2pPr>
            <a:lvl3pPr marL="1143000" indent="-228600" algn="l" defTabSz="914400" rtl="0" eaLnBrk="1" latinLnBrk="0" hangingPunct="1">
              <a:lnSpc>
                <a:spcPct val="110000"/>
              </a:lnSpc>
              <a:spcBef>
                <a:spcPct val="20000"/>
              </a:spcBef>
              <a:spcAft>
                <a:spcPts val="1000"/>
              </a:spcAft>
              <a:buFont typeface="Arial" panose="020B0604020202020204" pitchFamily="34" charset="0"/>
              <a:buChar char="•"/>
              <a:defRPr sz="2400" b="0" i="0" kern="1200">
                <a:solidFill>
                  <a:schemeClr val="tx1">
                    <a:lumMod val="85000"/>
                    <a:lumOff val="15000"/>
                  </a:schemeClr>
                </a:solidFill>
                <a:latin typeface="+mj-lt"/>
                <a:ea typeface="+mn-ea"/>
                <a:cs typeface="Arial"/>
              </a:defRPr>
            </a:lvl3pPr>
            <a:lvl4pPr marL="1600200" indent="-228600" algn="l" defTabSz="914400" rtl="0" eaLnBrk="1" latinLnBrk="0" hangingPunct="1">
              <a:lnSpc>
                <a:spcPct val="110000"/>
              </a:lnSpc>
              <a:spcBef>
                <a:spcPct val="20000"/>
              </a:spcBef>
              <a:spcAft>
                <a:spcPts val="1000"/>
              </a:spcAft>
              <a:buFont typeface="Arial" panose="020B0604020202020204" pitchFamily="34" charset="0"/>
              <a:buChar char="–"/>
              <a:defRPr sz="2400" b="0" i="0" kern="1200">
                <a:solidFill>
                  <a:schemeClr val="tx1">
                    <a:lumMod val="85000"/>
                    <a:lumOff val="15000"/>
                  </a:schemeClr>
                </a:solidFill>
                <a:latin typeface="+mj-lt"/>
                <a:ea typeface="+mn-ea"/>
                <a:cs typeface="Arial"/>
              </a:defRPr>
            </a:lvl4pPr>
            <a:lvl5pPr marL="2057400" indent="-228600" algn="l" defTabSz="914400" rtl="0" eaLnBrk="1" latinLnBrk="0" hangingPunct="1">
              <a:lnSpc>
                <a:spcPct val="110000"/>
              </a:lnSpc>
              <a:spcBef>
                <a:spcPct val="20000"/>
              </a:spcBef>
              <a:spcAft>
                <a:spcPts val="1000"/>
              </a:spcAft>
              <a:buFont typeface="Arial" panose="020B0604020202020204" pitchFamily="34" charset="0"/>
              <a:buChar char="»"/>
              <a:defRPr sz="2400" b="0" i="0" kern="1200">
                <a:solidFill>
                  <a:schemeClr val="tx1">
                    <a:lumMod val="85000"/>
                    <a:lumOff val="15000"/>
                  </a:schemeClr>
                </a:solidFill>
                <a:latin typeface="+mj-lt"/>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solidFill>
                  <a:prstClr val="black">
                    <a:lumMod val="85000"/>
                    <a:lumOff val="15000"/>
                  </a:prstClr>
                </a:solidFill>
              </a:rPr>
              <a:t>Contract Type</a:t>
            </a:r>
          </a:p>
          <a:p>
            <a:r>
              <a:rPr lang="en-US" sz="2800" dirty="0" smtClean="0">
                <a:solidFill>
                  <a:prstClr val="black">
                    <a:lumMod val="85000"/>
                    <a:lumOff val="15000"/>
                  </a:prstClr>
                </a:solidFill>
              </a:rPr>
              <a:t>Introduction/Scope</a:t>
            </a:r>
          </a:p>
          <a:p>
            <a:r>
              <a:rPr lang="en-US" sz="2800" dirty="0" smtClean="0">
                <a:solidFill>
                  <a:prstClr val="black">
                    <a:lumMod val="85000"/>
                    <a:lumOff val="15000"/>
                  </a:prstClr>
                </a:solidFill>
              </a:rPr>
              <a:t>General Descriptions of Goods and Services (AKA Specifications)</a:t>
            </a:r>
          </a:p>
          <a:p>
            <a:r>
              <a:rPr lang="en-US" sz="2800" dirty="0" smtClean="0">
                <a:solidFill>
                  <a:prstClr val="black">
                    <a:lumMod val="85000"/>
                    <a:lumOff val="15000"/>
                  </a:prstClr>
                </a:solidFill>
              </a:rPr>
              <a:t>Timelines and Procedures</a:t>
            </a:r>
          </a:p>
          <a:p>
            <a:r>
              <a:rPr lang="en-US" sz="2800" dirty="0" smtClean="0">
                <a:solidFill>
                  <a:prstClr val="black">
                    <a:lumMod val="85000"/>
                    <a:lumOff val="15000"/>
                  </a:prstClr>
                </a:solidFill>
              </a:rPr>
              <a:t>Technical Requirements</a:t>
            </a:r>
          </a:p>
          <a:p>
            <a:r>
              <a:rPr lang="en-US" sz="2800" dirty="0" smtClean="0">
                <a:solidFill>
                  <a:srgbClr val="FF0000"/>
                </a:solidFill>
              </a:rPr>
              <a:t>Evaluation Criteria</a:t>
            </a:r>
            <a:endParaRPr lang="en-US" sz="2800" dirty="0">
              <a:solidFill>
                <a:srgbClr val="FF0000"/>
              </a:solidFill>
            </a:endParaRPr>
          </a:p>
        </p:txBody>
      </p:sp>
    </p:spTree>
    <p:extLst>
      <p:ext uri="{BB962C8B-B14F-4D97-AF65-F5344CB8AC3E}">
        <p14:creationId xmlns:p14="http://schemas.microsoft.com/office/powerpoint/2010/main" val="102608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t>7-Step Procurement Process</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1545335"/>
              </p:ext>
            </p:extLst>
          </p:nvPr>
        </p:nvGraphicFramePr>
        <p:xfrm>
          <a:off x="0" y="990600"/>
          <a:ext cx="91440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22439664M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69" y="76200"/>
            <a:ext cx="10177196" cy="6781800"/>
          </a:xfrm>
          <a:prstGeom prst="rect">
            <a:avLst/>
          </a:prstGeom>
        </p:spPr>
      </p:pic>
      <p:sp>
        <p:nvSpPr>
          <p:cNvPr id="2" name="Text Placeholder 1"/>
          <p:cNvSpPr>
            <a:spLocks noGrp="1"/>
          </p:cNvSpPr>
          <p:nvPr>
            <p:ph type="body" sz="quarter" idx="4294967295"/>
          </p:nvPr>
        </p:nvSpPr>
        <p:spPr>
          <a:xfrm>
            <a:off x="392112" y="1127125"/>
            <a:ext cx="4560888" cy="3444875"/>
          </a:xfrm>
        </p:spPr>
        <p:txBody>
          <a:bodyPr/>
          <a:lstStyle/>
          <a:p>
            <a:r>
              <a:rPr lang="en-US" dirty="0" smtClean="0"/>
              <a:t>Quiz:</a:t>
            </a:r>
          </a:p>
          <a:p>
            <a:pPr>
              <a:lnSpc>
                <a:spcPct val="90000"/>
              </a:lnSpc>
            </a:pPr>
            <a:r>
              <a:rPr lang="en-US" dirty="0" smtClean="0">
                <a:solidFill>
                  <a:schemeClr val="accent1">
                    <a:lumMod val="75000"/>
                  </a:schemeClr>
                </a:solidFill>
              </a:rPr>
              <a:t>Procurement Basics</a:t>
            </a:r>
            <a:endParaRPr lang="en-US" dirty="0">
              <a:solidFill>
                <a:schemeClr val="accent1">
                  <a:lumMod val="75000"/>
                </a:schemeClr>
              </a:solidFill>
            </a:endParaRPr>
          </a:p>
        </p:txBody>
      </p:sp>
    </p:spTree>
    <p:extLst>
      <p:ext uri="{BB962C8B-B14F-4D97-AF65-F5344CB8AC3E}">
        <p14:creationId xmlns:p14="http://schemas.microsoft.com/office/powerpoint/2010/main" val="211047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219200"/>
            <a:ext cx="8077200" cy="3886200"/>
          </a:xfrm>
        </p:spPr>
        <p:txBody>
          <a:bodyPr>
            <a:normAutofit/>
          </a:bodyPr>
          <a:lstStyle/>
          <a:p>
            <a:r>
              <a:rPr lang="en-US" sz="5400" dirty="0" smtClean="0"/>
              <a:t>If a vendor cannot meet a school’s specifications or requirements, is the vendor responsive?</a:t>
            </a:r>
            <a:endParaRPr lang="en-US" sz="5400" dirty="0"/>
          </a:p>
        </p:txBody>
      </p:sp>
    </p:spTree>
    <p:extLst>
      <p:ext uri="{BB962C8B-B14F-4D97-AF65-F5344CB8AC3E}">
        <p14:creationId xmlns:p14="http://schemas.microsoft.com/office/powerpoint/2010/main" val="90498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nefits of Competition.png"/>
          <p:cNvPicPr>
            <a:picLocks noChangeAspect="1"/>
          </p:cNvPicPr>
          <p:nvPr/>
        </p:nvPicPr>
        <p:blipFill>
          <a:blip r:embed="rId3"/>
          <a:srcRect l="5000" t="35417" r="5000"/>
          <a:stretch>
            <a:fillRect/>
          </a:stretch>
        </p:blipFill>
        <p:spPr>
          <a:xfrm>
            <a:off x="457200" y="1828800"/>
            <a:ext cx="8229600" cy="4267200"/>
          </a:xfrm>
          <a:prstGeom prst="rect">
            <a:avLst/>
          </a:prstGeom>
        </p:spPr>
      </p:pic>
      <p:sp>
        <p:nvSpPr>
          <p:cNvPr id="3" name="TextBox 2"/>
          <p:cNvSpPr txBox="1"/>
          <p:nvPr/>
        </p:nvSpPr>
        <p:spPr>
          <a:xfrm>
            <a:off x="609600" y="381000"/>
            <a:ext cx="8077200" cy="1200328"/>
          </a:xfrm>
          <a:prstGeom prst="rect">
            <a:avLst/>
          </a:prstGeom>
          <a:noFill/>
        </p:spPr>
        <p:txBody>
          <a:bodyPr wrap="square" rtlCol="0">
            <a:spAutoFit/>
          </a:bodyPr>
          <a:lstStyle/>
          <a:p>
            <a:r>
              <a:rPr lang="en-US" sz="2400" dirty="0" smtClean="0"/>
              <a:t>Competitive purchasing could improve meal quality, which can increase participation. Increased revenue improves the NSLP program overall and decreases need for school’s general funds</a:t>
            </a:r>
            <a:r>
              <a:rPr lang="en-US" dirty="0" smtClean="0"/>
              <a: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219200"/>
            <a:ext cx="8077200" cy="3886200"/>
          </a:xfrm>
        </p:spPr>
        <p:txBody>
          <a:bodyPr>
            <a:normAutofit/>
          </a:bodyPr>
          <a:lstStyle/>
          <a:p>
            <a:r>
              <a:rPr lang="en-US" sz="5400" dirty="0" smtClean="0"/>
              <a:t>Is documentation required for informal procurements?</a:t>
            </a:r>
            <a:endParaRPr lang="en-US" sz="5400" dirty="0"/>
          </a:p>
        </p:txBody>
      </p:sp>
    </p:spTree>
    <p:extLst>
      <p:ext uri="{BB962C8B-B14F-4D97-AF65-F5344CB8AC3E}">
        <p14:creationId xmlns:p14="http://schemas.microsoft.com/office/powerpoint/2010/main" val="61398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219200"/>
            <a:ext cx="8077200" cy="3886200"/>
          </a:xfrm>
        </p:spPr>
        <p:txBody>
          <a:bodyPr>
            <a:normAutofit/>
          </a:bodyPr>
          <a:lstStyle/>
          <a:p>
            <a:r>
              <a:rPr lang="en-US" sz="5400" dirty="0" smtClean="0"/>
              <a:t>Can a school award a contract if only one bid was received?</a:t>
            </a:r>
            <a:endParaRPr lang="en-US" sz="5400" dirty="0"/>
          </a:p>
        </p:txBody>
      </p:sp>
    </p:spTree>
    <p:extLst>
      <p:ext uri="{BB962C8B-B14F-4D97-AF65-F5344CB8AC3E}">
        <p14:creationId xmlns:p14="http://schemas.microsoft.com/office/powerpoint/2010/main" val="32410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219200"/>
            <a:ext cx="8077200" cy="3886200"/>
          </a:xfrm>
        </p:spPr>
        <p:txBody>
          <a:bodyPr>
            <a:normAutofit/>
          </a:bodyPr>
          <a:lstStyle/>
          <a:p>
            <a:r>
              <a:rPr lang="en-US" sz="5400" dirty="0" smtClean="0"/>
              <a:t>Can a school require a vendor to provide references?</a:t>
            </a:r>
            <a:endParaRPr lang="en-US" sz="5400" dirty="0"/>
          </a:p>
        </p:txBody>
      </p:sp>
    </p:spTree>
    <p:extLst>
      <p:ext uri="{BB962C8B-B14F-4D97-AF65-F5344CB8AC3E}">
        <p14:creationId xmlns:p14="http://schemas.microsoft.com/office/powerpoint/2010/main" val="41701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1219200"/>
            <a:ext cx="8077200" cy="3886200"/>
          </a:xfrm>
        </p:spPr>
        <p:txBody>
          <a:bodyPr>
            <a:normAutofit/>
          </a:bodyPr>
          <a:lstStyle/>
          <a:p>
            <a:r>
              <a:rPr lang="en-US" sz="5400" dirty="0" smtClean="0"/>
              <a:t>Can a school require a specific brand name product?</a:t>
            </a:r>
            <a:endParaRPr lang="en-US" sz="5400" dirty="0"/>
          </a:p>
        </p:txBody>
      </p:sp>
    </p:spTree>
    <p:extLst>
      <p:ext uri="{BB962C8B-B14F-4D97-AF65-F5344CB8AC3E}">
        <p14:creationId xmlns:p14="http://schemas.microsoft.com/office/powerpoint/2010/main" val="90668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219200"/>
            <a:ext cx="8077200" cy="3886200"/>
          </a:xfrm>
        </p:spPr>
        <p:txBody>
          <a:bodyPr>
            <a:normAutofit fontScale="90000"/>
          </a:bodyPr>
          <a:lstStyle/>
          <a:p>
            <a:r>
              <a:rPr lang="en-US" sz="5400" dirty="0" smtClean="0"/>
              <a:t>Can a vendor request that a school change specifications or solicitation language after the solicitation has gone out?</a:t>
            </a:r>
            <a:endParaRPr lang="en-US" sz="5400" dirty="0"/>
          </a:p>
        </p:txBody>
      </p:sp>
    </p:spTree>
    <p:extLst>
      <p:ext uri="{BB962C8B-B14F-4D97-AF65-F5344CB8AC3E}">
        <p14:creationId xmlns:p14="http://schemas.microsoft.com/office/powerpoint/2010/main" val="283437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219200"/>
            <a:ext cx="8077200" cy="3886200"/>
          </a:xfrm>
        </p:spPr>
        <p:txBody>
          <a:bodyPr>
            <a:normAutofit/>
          </a:bodyPr>
          <a:lstStyle/>
          <a:p>
            <a:r>
              <a:rPr lang="en-US" sz="5400" dirty="0" smtClean="0"/>
              <a:t>Can a school award a contract to a local vendor without conducting a procurement?</a:t>
            </a:r>
            <a:endParaRPr lang="en-US" sz="5400" dirty="0"/>
          </a:p>
        </p:txBody>
      </p:sp>
    </p:spTree>
    <p:extLst>
      <p:ext uri="{BB962C8B-B14F-4D97-AF65-F5344CB8AC3E}">
        <p14:creationId xmlns:p14="http://schemas.microsoft.com/office/powerpoint/2010/main" val="397990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219200"/>
            <a:ext cx="8077200" cy="3886200"/>
          </a:xfrm>
        </p:spPr>
        <p:txBody>
          <a:bodyPr>
            <a:normAutofit/>
          </a:bodyPr>
          <a:lstStyle/>
          <a:p>
            <a:r>
              <a:rPr lang="en-US" sz="5400" dirty="0" smtClean="0"/>
              <a:t>Should schools always use the formal procurement method when making a purchase over $150,000?</a:t>
            </a:r>
            <a:endParaRPr lang="en-US" sz="5400" dirty="0"/>
          </a:p>
        </p:txBody>
      </p:sp>
    </p:spTree>
    <p:extLst>
      <p:ext uri="{BB962C8B-B14F-4D97-AF65-F5344CB8AC3E}">
        <p14:creationId xmlns:p14="http://schemas.microsoft.com/office/powerpoint/2010/main" val="35379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066800"/>
            <a:ext cx="8077200" cy="3886200"/>
          </a:xfrm>
        </p:spPr>
        <p:txBody>
          <a:bodyPr>
            <a:normAutofit/>
          </a:bodyPr>
          <a:lstStyle/>
          <a:p>
            <a:r>
              <a:rPr lang="en-US" sz="5400" dirty="0" smtClean="0"/>
              <a:t>Are there other rules besides federal regulations that schools must follow?</a:t>
            </a:r>
            <a:endParaRPr lang="en-US" sz="5400" dirty="0"/>
          </a:p>
        </p:txBody>
      </p:sp>
    </p:spTree>
    <p:extLst>
      <p:ext uri="{BB962C8B-B14F-4D97-AF65-F5344CB8AC3E}">
        <p14:creationId xmlns:p14="http://schemas.microsoft.com/office/powerpoint/2010/main" val="287349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1219200"/>
            <a:ext cx="7600950" cy="3390900"/>
          </a:xfrm>
        </p:spPr>
        <p:txBody>
          <a:bodyPr>
            <a:normAutofit/>
          </a:bodyPr>
          <a:lstStyle/>
          <a:p>
            <a:r>
              <a:rPr lang="en-US" sz="5400" dirty="0" smtClean="0"/>
              <a:t>Must schools always award to the lowest bidder?</a:t>
            </a:r>
            <a:endParaRPr lang="en-US" sz="5400" dirty="0"/>
          </a:p>
        </p:txBody>
      </p:sp>
    </p:spTree>
    <p:extLst>
      <p:ext uri="{BB962C8B-B14F-4D97-AF65-F5344CB8AC3E}">
        <p14:creationId xmlns:p14="http://schemas.microsoft.com/office/powerpoint/2010/main" val="22310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2450" y="1219200"/>
            <a:ext cx="7600950" cy="3390900"/>
          </a:xfrm>
        </p:spPr>
        <p:txBody>
          <a:bodyPr>
            <a:normAutofit/>
          </a:bodyPr>
          <a:lstStyle/>
          <a:p>
            <a:r>
              <a:rPr lang="en-US" sz="5400" dirty="0" smtClean="0"/>
              <a:t>Is price the only consideration in an IFB? </a:t>
            </a:r>
            <a:endParaRPr lang="en-US" sz="5400" dirty="0"/>
          </a:p>
        </p:txBody>
      </p:sp>
    </p:spTree>
    <p:extLst>
      <p:ext uri="{BB962C8B-B14F-4D97-AF65-F5344CB8AC3E}">
        <p14:creationId xmlns:p14="http://schemas.microsoft.com/office/powerpoint/2010/main" val="187206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etitive Procurement.png"/>
          <p:cNvPicPr>
            <a:picLocks noChangeAspect="1"/>
          </p:cNvPicPr>
          <p:nvPr/>
        </p:nvPicPr>
        <p:blipFill>
          <a:blip r:embed="rId2"/>
          <a:stretch>
            <a:fillRect/>
          </a:stretch>
        </p:blipFill>
        <p:spPr>
          <a:xfrm>
            <a:off x="1295400" y="1143000"/>
            <a:ext cx="6697180" cy="5318560"/>
          </a:xfrm>
          <a:prstGeom prst="rect">
            <a:avLst/>
          </a:prstGeom>
        </p:spPr>
      </p:pic>
      <p:sp>
        <p:nvSpPr>
          <p:cNvPr id="4" name="TextBox 3"/>
          <p:cNvSpPr txBox="1"/>
          <p:nvPr/>
        </p:nvSpPr>
        <p:spPr>
          <a:xfrm>
            <a:off x="1066800" y="381000"/>
            <a:ext cx="7147469" cy="584776"/>
          </a:xfrm>
          <a:prstGeom prst="rect">
            <a:avLst/>
          </a:prstGeom>
          <a:noFill/>
        </p:spPr>
        <p:txBody>
          <a:bodyPr wrap="square" rtlCol="0">
            <a:spAutoFit/>
          </a:bodyPr>
          <a:lstStyle/>
          <a:p>
            <a:pPr algn="ctr"/>
            <a:r>
              <a:rPr lang="en-US" sz="3200" dirty="0" smtClean="0"/>
              <a:t>Elements of Competitive Procurement</a:t>
            </a:r>
            <a:endParaRPr lang="en-US" sz="32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4850" y="1219200"/>
            <a:ext cx="7600950" cy="3390900"/>
          </a:xfrm>
        </p:spPr>
        <p:txBody>
          <a:bodyPr>
            <a:normAutofit/>
          </a:bodyPr>
          <a:lstStyle/>
          <a:p>
            <a:r>
              <a:rPr lang="en-US" sz="5400" dirty="0" smtClean="0"/>
              <a:t>Do you know the difference between an IFB and an RFP?</a:t>
            </a:r>
            <a:endParaRPr lang="en-US" sz="5400" dirty="0"/>
          </a:p>
        </p:txBody>
      </p:sp>
    </p:spTree>
    <p:extLst>
      <p:ext uri="{BB962C8B-B14F-4D97-AF65-F5344CB8AC3E}">
        <p14:creationId xmlns:p14="http://schemas.microsoft.com/office/powerpoint/2010/main" val="24719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423863"/>
            <a:ext cx="8382000" cy="603250"/>
          </a:xfrm>
        </p:spPr>
        <p:txBody>
          <a:bodyPr>
            <a:noAutofit/>
          </a:bodyPr>
          <a:lstStyle/>
          <a:p>
            <a:r>
              <a:rPr lang="en-US" dirty="0" smtClean="0"/>
              <a:t>Local Procurement Guide</a:t>
            </a:r>
            <a:endParaRPr lang="en-US" dirty="0"/>
          </a:p>
        </p:txBody>
      </p:sp>
      <p:pic>
        <p:nvPicPr>
          <p:cNvPr id="5" name="Content Placeholder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675313" y="1304925"/>
            <a:ext cx="3468687" cy="4486275"/>
          </a:xfrm>
        </p:spPr>
      </p:pic>
      <p:sp>
        <p:nvSpPr>
          <p:cNvPr id="6" name="Content Placeholder 2"/>
          <p:cNvSpPr txBox="1">
            <a:spLocks/>
          </p:cNvSpPr>
          <p:nvPr/>
        </p:nvSpPr>
        <p:spPr>
          <a:xfrm>
            <a:off x="457200" y="1305401"/>
            <a:ext cx="4114800" cy="4104799"/>
          </a:xfrm>
          <a:prstGeom prst="rect">
            <a:avLst/>
          </a:prstGeom>
          <a:ln>
            <a:noFill/>
          </a:ln>
        </p:spPr>
        <p:txBody>
          <a:bodyPr vert="horz" lIns="91440" tIns="45720" rIns="91440" bIns="45720" rtlCol="0">
            <a:normAutofit/>
          </a:bodyPr>
          <a:lstStyle>
            <a:lvl1pPr marL="342900" indent="-342900" algn="l" defTabSz="914400" rtl="0" eaLnBrk="1" latinLnBrk="0" hangingPunct="1">
              <a:lnSpc>
                <a:spcPct val="120000"/>
              </a:lnSpc>
              <a:spcBef>
                <a:spcPts val="0"/>
              </a:spcBef>
              <a:buFont typeface="Arial"/>
              <a:buChar char="•"/>
              <a:defRPr sz="2400" b="0" i="0" kern="1200">
                <a:solidFill>
                  <a:schemeClr val="bg1"/>
                </a:solidFill>
                <a:latin typeface="+mj-lt"/>
                <a:ea typeface="+mn-ea"/>
                <a:cs typeface="Georgia"/>
              </a:defRPr>
            </a:lvl1pPr>
            <a:lvl2pPr marL="742950" indent="-285750" algn="l" defTabSz="914400" rtl="0" eaLnBrk="1" latinLnBrk="0" hangingPunct="1">
              <a:lnSpc>
                <a:spcPct val="120000"/>
              </a:lnSpc>
              <a:spcBef>
                <a:spcPct val="20000"/>
              </a:spcBef>
              <a:buFont typeface="Calibri" pitchFamily="34" charset="0"/>
              <a:buChar char="»"/>
              <a:defRPr sz="1800" b="0" i="0" kern="1200">
                <a:solidFill>
                  <a:schemeClr val="bg1"/>
                </a:solidFill>
                <a:latin typeface="+mj-lt"/>
                <a:ea typeface="+mn-ea"/>
                <a:cs typeface="Arial"/>
              </a:defRPr>
            </a:lvl2pPr>
            <a:lvl3pPr marL="1143000" indent="-228600" algn="l" defTabSz="914400" rtl="0" eaLnBrk="1" latinLnBrk="0" hangingPunct="1">
              <a:lnSpc>
                <a:spcPct val="120000"/>
              </a:lnSpc>
              <a:spcBef>
                <a:spcPct val="20000"/>
              </a:spcBef>
              <a:buFont typeface="Arial" panose="020B0604020202020204" pitchFamily="34" charset="0"/>
              <a:buChar char="•"/>
              <a:defRPr sz="1800" b="0" i="0" kern="1200">
                <a:solidFill>
                  <a:schemeClr val="bg1"/>
                </a:solidFill>
                <a:latin typeface="+mj-lt"/>
                <a:ea typeface="+mn-ea"/>
                <a:cs typeface="Arial"/>
              </a:defRPr>
            </a:lvl3pPr>
            <a:lvl4pPr marL="1600200" indent="-228600" algn="l" defTabSz="914400" rtl="0" eaLnBrk="1" latinLnBrk="0" hangingPunct="1">
              <a:lnSpc>
                <a:spcPct val="120000"/>
              </a:lnSpc>
              <a:spcBef>
                <a:spcPct val="20000"/>
              </a:spcBef>
              <a:buFont typeface="Arial" panose="020B0604020202020204" pitchFamily="34" charset="0"/>
              <a:buChar char="–"/>
              <a:defRPr sz="1600" b="0" i="0" kern="1200">
                <a:solidFill>
                  <a:schemeClr val="bg1"/>
                </a:solidFill>
                <a:latin typeface="+mj-lt"/>
                <a:ea typeface="+mn-ea"/>
                <a:cs typeface="Arial"/>
              </a:defRPr>
            </a:lvl4pPr>
            <a:lvl5pPr marL="2057400" indent="-228600" algn="l" defTabSz="914400" rtl="0" eaLnBrk="1" latinLnBrk="0" hangingPunct="1">
              <a:lnSpc>
                <a:spcPct val="120000"/>
              </a:lnSpc>
              <a:spcBef>
                <a:spcPct val="20000"/>
              </a:spcBef>
              <a:buFont typeface="Arial" panose="020B0604020202020204" pitchFamily="34" charset="0"/>
              <a:buChar char="»"/>
              <a:defRPr sz="1600" b="0" i="0" kern="1200">
                <a:solidFill>
                  <a:schemeClr val="bg1"/>
                </a:solidFill>
                <a:latin typeface="+mj-lt"/>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Calibri" pitchFamily="34" charset="0"/>
              <a:buNone/>
            </a:pPr>
            <a:endParaRPr lang="en-US" dirty="0" smtClean="0">
              <a:solidFill>
                <a:prstClr val="white"/>
              </a:solidFill>
            </a:endParaRPr>
          </a:p>
          <a:p>
            <a:pPr marL="0" lvl="1" indent="0">
              <a:spcBef>
                <a:spcPts val="0"/>
              </a:spcBef>
              <a:buFont typeface="Calibri" pitchFamily="34" charset="0"/>
              <a:buNone/>
            </a:pPr>
            <a:r>
              <a:rPr lang="en-US" sz="2400" dirty="0" smtClean="0">
                <a:solidFill>
                  <a:schemeClr val="tx1"/>
                </a:solidFill>
              </a:rPr>
              <a:t>Available at: </a:t>
            </a:r>
            <a:r>
              <a:rPr lang="en-US" sz="2400" u="sng" dirty="0" smtClean="0">
                <a:solidFill>
                  <a:prstClr val="white"/>
                </a:solidFill>
                <a:hlinkClick r:id="rId4"/>
              </a:rPr>
              <a:t>http</a:t>
            </a:r>
            <a:r>
              <a:rPr lang="en-US" sz="2400" u="sng" dirty="0">
                <a:solidFill>
                  <a:prstClr val="white"/>
                </a:solidFill>
                <a:hlinkClick r:id="rId4"/>
              </a:rPr>
              <a:t>://</a:t>
            </a:r>
            <a:r>
              <a:rPr lang="en-US" sz="2400" u="sng" dirty="0" smtClean="0">
                <a:solidFill>
                  <a:prstClr val="white"/>
                </a:solidFill>
                <a:hlinkClick r:id="rId4"/>
              </a:rPr>
              <a:t>go.usa.gov/KAFH</a:t>
            </a:r>
            <a:endParaRPr lang="en-US" sz="2400" u="sng" dirty="0" smtClean="0">
              <a:solidFill>
                <a:prstClr val="white"/>
              </a:solidFill>
            </a:endParaRPr>
          </a:p>
          <a:p>
            <a:pPr marL="0" lvl="1" indent="0">
              <a:spcBef>
                <a:spcPts val="0"/>
              </a:spcBef>
              <a:buFont typeface="Calibri" pitchFamily="34" charset="0"/>
              <a:buNone/>
            </a:pPr>
            <a:r>
              <a:rPr lang="en-US" dirty="0" smtClean="0">
                <a:solidFill>
                  <a:prstClr val="white"/>
                </a:solidFill>
              </a:rPr>
              <a:t> </a:t>
            </a:r>
            <a:r>
              <a:rPr lang="en-US" sz="2400" dirty="0" smtClean="0">
                <a:solidFill>
                  <a:schemeClr val="tx1"/>
                </a:solidFill>
              </a:rPr>
              <a:t>or on the Procuring Local Foods page of the USDA Farm to School website: </a:t>
            </a:r>
            <a:r>
              <a:rPr lang="en-US" sz="2400" dirty="0" smtClean="0">
                <a:solidFill>
                  <a:prstClr val="white"/>
                </a:solidFill>
                <a:hlinkClick r:id="rId5"/>
              </a:rPr>
              <a:t>http</a:t>
            </a:r>
            <a:r>
              <a:rPr lang="en-US" sz="2400" dirty="0">
                <a:solidFill>
                  <a:prstClr val="white"/>
                </a:solidFill>
                <a:hlinkClick r:id="rId5"/>
              </a:rPr>
              <a:t>://</a:t>
            </a:r>
            <a:r>
              <a:rPr lang="en-US" sz="2400" dirty="0" smtClean="0">
                <a:solidFill>
                  <a:prstClr val="white"/>
                </a:solidFill>
                <a:hlinkClick r:id="rId5"/>
              </a:rPr>
              <a:t>www.fns.usda.gov/farmtoschool/procuring-local-foods</a:t>
            </a:r>
            <a:r>
              <a:rPr lang="en-US" sz="2400" dirty="0" smtClean="0">
                <a:solidFill>
                  <a:prstClr val="white"/>
                </a:solidFill>
              </a:rPr>
              <a:t> </a:t>
            </a:r>
            <a:endParaRPr lang="en-US" sz="2400" dirty="0">
              <a:solidFill>
                <a:prstClr val="white"/>
              </a:solidFill>
            </a:endParaRPr>
          </a:p>
        </p:txBody>
      </p:sp>
    </p:spTree>
    <p:extLst>
      <p:ext uri="{BB962C8B-B14F-4D97-AF65-F5344CB8AC3E}">
        <p14:creationId xmlns:p14="http://schemas.microsoft.com/office/powerpoint/2010/main" val="24925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25136604M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208" y="-457200"/>
            <a:ext cx="6370792" cy="6870888"/>
          </a:xfrm>
          <a:prstGeom prst="rect">
            <a:avLst/>
          </a:prstGeom>
        </p:spPr>
      </p:pic>
      <p:sp>
        <p:nvSpPr>
          <p:cNvPr id="4" name="Text Placeholder 3"/>
          <p:cNvSpPr>
            <a:spLocks noGrp="1"/>
          </p:cNvSpPr>
          <p:nvPr>
            <p:ph type="body" sz="quarter" idx="4294967295"/>
          </p:nvPr>
        </p:nvSpPr>
        <p:spPr>
          <a:xfrm>
            <a:off x="304800" y="685800"/>
            <a:ext cx="3581400" cy="1862138"/>
          </a:xfrm>
        </p:spPr>
        <p:txBody>
          <a:bodyPr/>
          <a:lstStyle/>
          <a:p>
            <a:r>
              <a:rPr lang="en-US" dirty="0" smtClean="0">
                <a:solidFill>
                  <a:schemeClr val="tx1"/>
                </a:solidFill>
              </a:rPr>
              <a:t>Questions!</a:t>
            </a:r>
            <a:endParaRPr lang="en-US" dirty="0">
              <a:solidFill>
                <a:schemeClr val="tx1"/>
              </a:solidFill>
            </a:endParaRPr>
          </a:p>
        </p:txBody>
      </p:sp>
      <p:sp>
        <p:nvSpPr>
          <p:cNvPr id="5" name="TextBox 4"/>
          <p:cNvSpPr txBox="1"/>
          <p:nvPr/>
        </p:nvSpPr>
        <p:spPr>
          <a:xfrm>
            <a:off x="228600" y="5667375"/>
            <a:ext cx="5486400" cy="415498"/>
          </a:xfrm>
          <a:prstGeom prst="rect">
            <a:avLst/>
          </a:prstGeom>
          <a:noFill/>
        </p:spPr>
        <p:txBody>
          <a:bodyPr wrap="square" rtlCol="0">
            <a:spAutoFit/>
          </a:bodyPr>
          <a:lstStyle/>
          <a:p>
            <a:r>
              <a:rPr lang="en-US" sz="2100" dirty="0" smtClean="0"/>
              <a:t>This institution is an equal opportunity provider.</a:t>
            </a:r>
            <a:endParaRPr lang="en-US" sz="2100" dirty="0"/>
          </a:p>
        </p:txBody>
      </p:sp>
    </p:spTree>
    <p:extLst>
      <p:ext uri="{BB962C8B-B14F-4D97-AF65-F5344CB8AC3E}">
        <p14:creationId xmlns:p14="http://schemas.microsoft.com/office/powerpoint/2010/main" val="264793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066800"/>
            <a:ext cx="7315200" cy="4154983"/>
          </a:xfrm>
          <a:prstGeom prst="rect">
            <a:avLst/>
          </a:prstGeom>
        </p:spPr>
        <p:txBody>
          <a:bodyPr wrap="square">
            <a:spAutoFit/>
          </a:bodyPr>
          <a:lstStyle/>
          <a:p>
            <a:pPr algn="ctr"/>
            <a:r>
              <a:rPr lang="en-US" sz="4400" b="1" dirty="0" smtClean="0"/>
              <a:t>HCNP will conduct Procurement Reviews every three years in conjunction with a school or organization’s </a:t>
            </a:r>
          </a:p>
          <a:p>
            <a:pPr algn="ctr"/>
            <a:r>
              <a:rPr lang="en-US" sz="4400" b="1" dirty="0" smtClean="0"/>
              <a:t>tri-annual Administrative Review.</a:t>
            </a:r>
            <a:endParaRPr lang="en-US" sz="44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00200"/>
            <a:ext cx="7543800" cy="3539430"/>
          </a:xfrm>
          <a:prstGeom prst="rect">
            <a:avLst/>
          </a:prstGeom>
        </p:spPr>
        <p:txBody>
          <a:bodyPr wrap="square">
            <a:spAutoFit/>
          </a:bodyPr>
          <a:lstStyle/>
          <a:p>
            <a:r>
              <a:rPr lang="en-US" sz="3200" dirty="0" smtClean="0"/>
              <a:t>A procurement plan is a detailed description of an </a:t>
            </a:r>
            <a:r>
              <a:rPr lang="en-US" sz="3200" dirty="0" err="1" smtClean="0"/>
              <a:t>SFA’s</a:t>
            </a:r>
            <a:r>
              <a:rPr lang="en-US" sz="3200" dirty="0" smtClean="0"/>
              <a:t> procurement process that demonstrates that they procure in a manner that is consistent with federal, state, and local law and regulation. The plan must</a:t>
            </a:r>
          </a:p>
          <a:p>
            <a:pPr>
              <a:lnSpc>
                <a:spcPct val="100000"/>
              </a:lnSpc>
              <a:buNone/>
            </a:pPr>
            <a:r>
              <a:rPr lang="en-US" sz="3200" dirty="0" smtClean="0"/>
              <a:t>demonstrate that the procurement process allows for fair competition for all products.</a:t>
            </a:r>
          </a:p>
        </p:txBody>
      </p:sp>
      <p:sp>
        <p:nvSpPr>
          <p:cNvPr id="3" name="TextBox 2"/>
          <p:cNvSpPr txBox="1"/>
          <p:nvPr/>
        </p:nvSpPr>
        <p:spPr>
          <a:xfrm>
            <a:off x="609600" y="609600"/>
            <a:ext cx="8001000" cy="707886"/>
          </a:xfrm>
          <a:prstGeom prst="rect">
            <a:avLst/>
          </a:prstGeom>
          <a:noFill/>
        </p:spPr>
        <p:txBody>
          <a:bodyPr wrap="square" rtlCol="0">
            <a:spAutoFit/>
          </a:bodyPr>
          <a:lstStyle/>
          <a:p>
            <a:r>
              <a:rPr lang="en-US" sz="4000" dirty="0" smtClean="0"/>
              <a:t>SFAs must have a Procurement Plan</a:t>
            </a:r>
            <a:endParaRPr lang="en-US" sz="4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6-26 at 9.34.55 PM.png"/>
          <p:cNvPicPr>
            <a:picLocks noChangeAspect="1"/>
          </p:cNvPicPr>
          <p:nvPr/>
        </p:nvPicPr>
        <p:blipFill>
          <a:blip r:embed="rId2"/>
          <a:stretch>
            <a:fillRect/>
          </a:stretch>
        </p:blipFill>
        <p:spPr>
          <a:xfrm>
            <a:off x="1219200" y="381000"/>
            <a:ext cx="7162800" cy="6133741"/>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Farm to School Color Palette">
      <a:dk1>
        <a:sysClr val="windowText" lastClr="000000"/>
      </a:dk1>
      <a:lt1>
        <a:sysClr val="window" lastClr="FFFFFF"/>
      </a:lt1>
      <a:dk2>
        <a:srgbClr val="1F497D"/>
      </a:dk2>
      <a:lt2>
        <a:srgbClr val="EEECE1"/>
      </a:lt2>
      <a:accent1>
        <a:srgbClr val="A6C04D"/>
      </a:accent1>
      <a:accent2>
        <a:srgbClr val="8C2256"/>
      </a:accent2>
      <a:accent3>
        <a:srgbClr val="FBAE22"/>
      </a:accent3>
      <a:accent4>
        <a:srgbClr val="278AB7"/>
      </a:accent4>
      <a:accent5>
        <a:srgbClr val="4BACC6"/>
      </a:accent5>
      <a:accent6>
        <a:srgbClr val="F79646"/>
      </a:accent6>
      <a:hlink>
        <a:srgbClr val="278AB7"/>
      </a:hlink>
      <a:folHlink>
        <a:srgbClr val="8C22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6348</TotalTime>
  <Words>2311</Words>
  <Application>Microsoft Office PowerPoint</Application>
  <PresentationFormat>On-screen Show (4:3)</PresentationFormat>
  <Paragraphs>344</Paragraphs>
  <Slides>62</Slides>
  <Notes>12</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1_Office Theme</vt:lpstr>
      <vt:lpstr>2_Office Theme</vt:lpstr>
      <vt:lpstr>     Helping Hawaii Eat Healthier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Procurement?</vt:lpstr>
      <vt:lpstr>Four Guiding Principles</vt:lpstr>
      <vt:lpstr>PowerPoint Presentation</vt:lpstr>
      <vt:lpstr>PowerPoint Presentation</vt:lpstr>
      <vt:lpstr>Buy American: Things to Remember!</vt:lpstr>
      <vt:lpstr>PowerPoint Presentation</vt:lpstr>
      <vt:lpstr>PowerPoint Presentation</vt:lpstr>
      <vt:lpstr>State Procurement Policies</vt:lpstr>
      <vt:lpstr>PowerPoint Presentation</vt:lpstr>
      <vt:lpstr>Why is Competition Important?</vt:lpstr>
      <vt:lpstr>Why is Competition Important?</vt:lpstr>
      <vt:lpstr>Competition Killers</vt:lpstr>
      <vt:lpstr>PowerPoint Presentation</vt:lpstr>
      <vt:lpstr>PowerPoint Presentation</vt:lpstr>
      <vt:lpstr>PowerPoint Presentation</vt:lpstr>
      <vt:lpstr>Procurement Methods</vt:lpstr>
      <vt:lpstr>Micro-purchasing for food and supplies &lt; $3,500:  No solicitation, no cost comparisons necessary </vt:lpstr>
      <vt:lpstr>Procurement Methods for goods &amp; services</vt:lpstr>
      <vt:lpstr>Small Purchase Procedures  for goods &amp; services </vt:lpstr>
      <vt:lpstr>The Informal Procurement Process</vt:lpstr>
      <vt:lpstr>PowerPoint Presentation</vt:lpstr>
      <vt:lpstr>PowerPoint Presentation</vt:lpstr>
      <vt:lpstr>Other important clauses… </vt:lpstr>
      <vt:lpstr>The Formal Procurement Process for FSMC and Contracts &gt; $150,000</vt:lpstr>
      <vt:lpstr>Competitive Sealed Bidding</vt:lpstr>
      <vt:lpstr>Invitation for Bid (IFB)</vt:lpstr>
      <vt:lpstr>Competitive Proposals (RFP)</vt:lpstr>
      <vt:lpstr>Request for Proposals (RFP)</vt:lpstr>
      <vt:lpstr>7-Step Procurement Process</vt:lpstr>
      <vt:lpstr>PowerPoint Presentation</vt:lpstr>
      <vt:lpstr>If a vendor cannot meet a school’s specifications or requirements, is the vendor responsive?</vt:lpstr>
      <vt:lpstr>Is documentation required for informal procurements?</vt:lpstr>
      <vt:lpstr>Can a school award a contract if only one bid was received?</vt:lpstr>
      <vt:lpstr>Can a school require a vendor to provide references?</vt:lpstr>
      <vt:lpstr>Can a school require a specific brand name product?</vt:lpstr>
      <vt:lpstr>Can a vendor request that a school change specifications or solicitation language after the solicitation has gone out?</vt:lpstr>
      <vt:lpstr>Can a school award a contract to a local vendor without conducting a procurement?</vt:lpstr>
      <vt:lpstr>Should schools always use the formal procurement method when making a purchase over $150,000?</vt:lpstr>
      <vt:lpstr>Are there other rules besides federal regulations that schools must follow?</vt:lpstr>
      <vt:lpstr>Must schools always award to the lowest bidder?</vt:lpstr>
      <vt:lpstr>Is price the only consideration in an IFB? </vt:lpstr>
      <vt:lpstr>Do you know the difference between an IFB and an RFP?</vt:lpstr>
      <vt:lpstr>Local Procurement Guide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Procuring Local Foods</dc:title>
  <dc:creator>Windows User</dc:creator>
  <cp:lastModifiedBy>Chelsey Yoneda</cp:lastModifiedBy>
  <cp:revision>160</cp:revision>
  <cp:lastPrinted>2018-07-02T07:00:42Z</cp:lastPrinted>
  <dcterms:created xsi:type="dcterms:W3CDTF">2018-07-02T07:00:13Z</dcterms:created>
  <dcterms:modified xsi:type="dcterms:W3CDTF">2018-07-18T20:13:39Z</dcterms:modified>
</cp:coreProperties>
</file>