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26"/>
  </p:notesMasterIdLst>
  <p:handoutMasterIdLst>
    <p:handoutMasterId r:id="rId27"/>
  </p:handoutMasterIdLst>
  <p:sldIdLst>
    <p:sldId id="310" r:id="rId2"/>
    <p:sldId id="312" r:id="rId3"/>
    <p:sldId id="340" r:id="rId4"/>
    <p:sldId id="314" r:id="rId5"/>
    <p:sldId id="350" r:id="rId6"/>
    <p:sldId id="352" r:id="rId7"/>
    <p:sldId id="318" r:id="rId8"/>
    <p:sldId id="320" r:id="rId9"/>
    <p:sldId id="319" r:id="rId10"/>
    <p:sldId id="326" r:id="rId11"/>
    <p:sldId id="324" r:id="rId12"/>
    <p:sldId id="353" r:id="rId13"/>
    <p:sldId id="354" r:id="rId14"/>
    <p:sldId id="355" r:id="rId15"/>
    <p:sldId id="343" r:id="rId16"/>
    <p:sldId id="357" r:id="rId17"/>
    <p:sldId id="356" r:id="rId18"/>
    <p:sldId id="344" r:id="rId19"/>
    <p:sldId id="345" r:id="rId20"/>
    <p:sldId id="346" r:id="rId21"/>
    <p:sldId id="348" r:id="rId22"/>
    <p:sldId id="347" r:id="rId23"/>
    <p:sldId id="349" r:id="rId24"/>
    <p:sldId id="323" r:id="rId25"/>
  </p:sldIdLst>
  <p:sldSz cx="9144000" cy="6858000" type="screen4x3"/>
  <p:notesSz cx="6900863" cy="9291638"/>
  <p:defaultTextStyle>
    <a:defPPr>
      <a:defRPr lang="en-US"/>
    </a:defPPr>
    <a:lvl1pPr algn="l" rtl="0" fontAlgn="base">
      <a:spcBef>
        <a:spcPct val="20000"/>
      </a:spcBef>
      <a:spcAft>
        <a:spcPct val="0"/>
      </a:spcAft>
      <a:buClr>
        <a:schemeClr val="hlink"/>
      </a:buClr>
      <a:buSzPct val="60000"/>
      <a:buFont typeface="Wingdings" pitchFamily="2" charset="2"/>
      <a:defRPr b="1" kern="1200">
        <a:solidFill>
          <a:schemeClr val="tx1"/>
        </a:solidFill>
        <a:latin typeface="Arial" charset="0"/>
        <a:ea typeface="+mn-ea"/>
        <a:cs typeface="+mn-cs"/>
      </a:defRPr>
    </a:lvl1pPr>
    <a:lvl2pPr marL="457200" algn="l" rtl="0" fontAlgn="base">
      <a:spcBef>
        <a:spcPct val="20000"/>
      </a:spcBef>
      <a:spcAft>
        <a:spcPct val="0"/>
      </a:spcAft>
      <a:buClr>
        <a:schemeClr val="hlink"/>
      </a:buClr>
      <a:buSzPct val="60000"/>
      <a:buFont typeface="Wingdings" pitchFamily="2" charset="2"/>
      <a:defRPr b="1" kern="1200">
        <a:solidFill>
          <a:schemeClr val="tx1"/>
        </a:solidFill>
        <a:latin typeface="Arial" charset="0"/>
        <a:ea typeface="+mn-ea"/>
        <a:cs typeface="+mn-cs"/>
      </a:defRPr>
    </a:lvl2pPr>
    <a:lvl3pPr marL="914400" algn="l" rtl="0" fontAlgn="base">
      <a:spcBef>
        <a:spcPct val="20000"/>
      </a:spcBef>
      <a:spcAft>
        <a:spcPct val="0"/>
      </a:spcAft>
      <a:buClr>
        <a:schemeClr val="hlink"/>
      </a:buClr>
      <a:buSzPct val="60000"/>
      <a:buFont typeface="Wingdings" pitchFamily="2" charset="2"/>
      <a:defRPr b="1" kern="1200">
        <a:solidFill>
          <a:schemeClr val="tx1"/>
        </a:solidFill>
        <a:latin typeface="Arial" charset="0"/>
        <a:ea typeface="+mn-ea"/>
        <a:cs typeface="+mn-cs"/>
      </a:defRPr>
    </a:lvl3pPr>
    <a:lvl4pPr marL="1371600" algn="l" rtl="0" fontAlgn="base">
      <a:spcBef>
        <a:spcPct val="20000"/>
      </a:spcBef>
      <a:spcAft>
        <a:spcPct val="0"/>
      </a:spcAft>
      <a:buClr>
        <a:schemeClr val="hlink"/>
      </a:buClr>
      <a:buSzPct val="60000"/>
      <a:buFont typeface="Wingdings" pitchFamily="2" charset="2"/>
      <a:defRPr b="1" kern="1200">
        <a:solidFill>
          <a:schemeClr val="tx1"/>
        </a:solidFill>
        <a:latin typeface="Arial" charset="0"/>
        <a:ea typeface="+mn-ea"/>
        <a:cs typeface="+mn-cs"/>
      </a:defRPr>
    </a:lvl4pPr>
    <a:lvl5pPr marL="1828800" algn="l" rtl="0" fontAlgn="base">
      <a:spcBef>
        <a:spcPct val="20000"/>
      </a:spcBef>
      <a:spcAft>
        <a:spcPct val="0"/>
      </a:spcAft>
      <a:buClr>
        <a:schemeClr val="hlink"/>
      </a:buClr>
      <a:buSzPct val="60000"/>
      <a:buFont typeface="Wingdings" pitchFamily="2" charset="2"/>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78514" autoAdjust="0"/>
  </p:normalViewPr>
  <p:slideViewPr>
    <p:cSldViewPr>
      <p:cViewPr varScale="1">
        <p:scale>
          <a:sx n="101" d="100"/>
          <a:sy n="101" d="100"/>
        </p:scale>
        <p:origin x="-18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798" y="414"/>
      </p:cViewPr>
      <p:guideLst>
        <p:guide orient="horz" pos="2927"/>
        <p:guide pos="217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29908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spcBef>
                <a:spcPct val="0"/>
              </a:spcBef>
              <a:buClrTx/>
              <a:buSzTx/>
              <a:buFontTx/>
              <a:buNone/>
              <a:defRPr sz="1200" b="0">
                <a:latin typeface="Arial" charset="0"/>
              </a:defRPr>
            </a:lvl1pPr>
          </a:lstStyle>
          <a:p>
            <a:pPr>
              <a:defRPr/>
            </a:pPr>
            <a:endParaRPr lang="en-US" altLang="en-US"/>
          </a:p>
        </p:txBody>
      </p:sp>
      <p:sp>
        <p:nvSpPr>
          <p:cNvPr id="179203" name="Rectangle 3"/>
          <p:cNvSpPr>
            <a:spLocks noGrp="1" noChangeArrowheads="1"/>
          </p:cNvSpPr>
          <p:nvPr>
            <p:ph type="dt" sz="quarter" idx="1"/>
          </p:nvPr>
        </p:nvSpPr>
        <p:spPr bwMode="auto">
          <a:xfrm>
            <a:off x="3908425" y="0"/>
            <a:ext cx="29908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r">
              <a:spcBef>
                <a:spcPct val="0"/>
              </a:spcBef>
              <a:buClrTx/>
              <a:buSzTx/>
              <a:buFontTx/>
              <a:buNone/>
              <a:defRPr sz="1200" b="0">
                <a:latin typeface="Arial" charset="0"/>
              </a:defRPr>
            </a:lvl1pPr>
          </a:lstStyle>
          <a:p>
            <a:pPr>
              <a:defRPr/>
            </a:pPr>
            <a:endParaRPr lang="en-US" altLang="en-US"/>
          </a:p>
        </p:txBody>
      </p:sp>
      <p:sp>
        <p:nvSpPr>
          <p:cNvPr id="179204" name="Rectangle 4"/>
          <p:cNvSpPr>
            <a:spLocks noGrp="1" noChangeArrowheads="1"/>
          </p:cNvSpPr>
          <p:nvPr>
            <p:ph type="ftr" sz="quarter" idx="2"/>
          </p:nvPr>
        </p:nvSpPr>
        <p:spPr bwMode="auto">
          <a:xfrm>
            <a:off x="0" y="8824913"/>
            <a:ext cx="29908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spcBef>
                <a:spcPct val="0"/>
              </a:spcBef>
              <a:buClrTx/>
              <a:buSzTx/>
              <a:buFontTx/>
              <a:buNone/>
              <a:defRPr sz="1200" b="0">
                <a:latin typeface="Arial" charset="0"/>
              </a:defRPr>
            </a:lvl1pPr>
          </a:lstStyle>
          <a:p>
            <a:pPr>
              <a:defRPr/>
            </a:pPr>
            <a:endParaRPr lang="en-US" altLang="en-US"/>
          </a:p>
        </p:txBody>
      </p:sp>
      <p:sp>
        <p:nvSpPr>
          <p:cNvPr id="179205" name="Rectangle 5"/>
          <p:cNvSpPr>
            <a:spLocks noGrp="1" noChangeArrowheads="1"/>
          </p:cNvSpPr>
          <p:nvPr>
            <p:ph type="sldNum" sz="quarter" idx="3"/>
          </p:nvPr>
        </p:nvSpPr>
        <p:spPr bwMode="auto">
          <a:xfrm>
            <a:off x="3908425" y="8824913"/>
            <a:ext cx="29908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lgn="r">
              <a:spcBef>
                <a:spcPct val="0"/>
              </a:spcBef>
              <a:buClrTx/>
              <a:buSzTx/>
              <a:buFontTx/>
              <a:buNone/>
              <a:defRPr sz="1200" b="0">
                <a:latin typeface="Arial" charset="0"/>
              </a:defRPr>
            </a:lvl1pPr>
          </a:lstStyle>
          <a:p>
            <a:pPr>
              <a:defRPr/>
            </a:pPr>
            <a:fld id="{A548EF08-EA86-487F-968E-D27885BB0FDB}" type="slidenum">
              <a:rPr lang="en-US" altLang="en-US"/>
              <a:pPr>
                <a:defRPr/>
              </a:pPr>
              <a:t>‹#›</a:t>
            </a:fld>
            <a:endParaRPr lang="en-US" altLang="en-US" dirty="0"/>
          </a:p>
        </p:txBody>
      </p:sp>
    </p:spTree>
    <p:extLst>
      <p:ext uri="{BB962C8B-B14F-4D97-AF65-F5344CB8AC3E}">
        <p14:creationId xmlns:p14="http://schemas.microsoft.com/office/powerpoint/2010/main" val="3896134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908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defTabSz="931723">
              <a:spcBef>
                <a:spcPct val="0"/>
              </a:spcBef>
              <a:buClrTx/>
              <a:buSzTx/>
              <a:buFontTx/>
              <a:buNone/>
              <a:defRPr sz="1200" b="0">
                <a:latin typeface="Arial" charset="0"/>
              </a:defRPr>
            </a:lvl1pPr>
          </a:lstStyle>
          <a:p>
            <a:pPr>
              <a:defRPr/>
            </a:pPr>
            <a:endParaRPr lang="en-US" altLang="en-US"/>
          </a:p>
        </p:txBody>
      </p:sp>
      <p:sp>
        <p:nvSpPr>
          <p:cNvPr id="47107" name="Rectangle 3"/>
          <p:cNvSpPr>
            <a:spLocks noGrp="1" noChangeArrowheads="1"/>
          </p:cNvSpPr>
          <p:nvPr>
            <p:ph type="dt" idx="1"/>
          </p:nvPr>
        </p:nvSpPr>
        <p:spPr bwMode="auto">
          <a:xfrm>
            <a:off x="3908425" y="0"/>
            <a:ext cx="29908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defTabSz="931723">
              <a:spcBef>
                <a:spcPct val="0"/>
              </a:spcBef>
              <a:buClrTx/>
              <a:buSzTx/>
              <a:buFontTx/>
              <a:buNone/>
              <a:defRPr sz="1200" b="0">
                <a:latin typeface="Arial" charset="0"/>
              </a:defRPr>
            </a:lvl1pPr>
          </a:lstStyle>
          <a:p>
            <a:pPr>
              <a:defRPr/>
            </a:pPr>
            <a:endParaRPr lang="en-US" altLang="en-US"/>
          </a:p>
        </p:txBody>
      </p:sp>
      <p:sp>
        <p:nvSpPr>
          <p:cNvPr id="33796" name="Rectangle 4"/>
          <p:cNvSpPr>
            <a:spLocks noRot="1" noChangeArrowheads="1" noTextEdit="1"/>
          </p:cNvSpPr>
          <p:nvPr>
            <p:ph type="sldImg" idx="2"/>
          </p:nvPr>
        </p:nvSpPr>
        <p:spPr bwMode="auto">
          <a:xfrm>
            <a:off x="1128713" y="696913"/>
            <a:ext cx="4643437" cy="3484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p:cNvSpPr>
            <a:spLocks noGrp="1" noChangeArrowheads="1"/>
          </p:cNvSpPr>
          <p:nvPr>
            <p:ph type="body" sz="quarter" idx="3"/>
          </p:nvPr>
        </p:nvSpPr>
        <p:spPr bwMode="auto">
          <a:xfrm>
            <a:off x="690563" y="4414838"/>
            <a:ext cx="5519737" cy="417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7110" name="Rectangle 6"/>
          <p:cNvSpPr>
            <a:spLocks noGrp="1" noChangeArrowheads="1"/>
          </p:cNvSpPr>
          <p:nvPr>
            <p:ph type="ftr" sz="quarter" idx="4"/>
          </p:nvPr>
        </p:nvSpPr>
        <p:spPr bwMode="auto">
          <a:xfrm>
            <a:off x="0" y="8824913"/>
            <a:ext cx="29908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defTabSz="931723">
              <a:spcBef>
                <a:spcPct val="0"/>
              </a:spcBef>
              <a:buClrTx/>
              <a:buSzTx/>
              <a:buFontTx/>
              <a:buNone/>
              <a:defRPr sz="1200" b="0">
                <a:latin typeface="Arial" charset="0"/>
              </a:defRPr>
            </a:lvl1pPr>
          </a:lstStyle>
          <a:p>
            <a:pPr>
              <a:defRPr/>
            </a:pPr>
            <a:endParaRPr lang="en-US" altLang="en-US"/>
          </a:p>
        </p:txBody>
      </p:sp>
      <p:sp>
        <p:nvSpPr>
          <p:cNvPr id="47111" name="Rectangle 7"/>
          <p:cNvSpPr>
            <a:spLocks noGrp="1" noChangeArrowheads="1"/>
          </p:cNvSpPr>
          <p:nvPr>
            <p:ph type="sldNum" sz="quarter" idx="5"/>
          </p:nvPr>
        </p:nvSpPr>
        <p:spPr bwMode="auto">
          <a:xfrm>
            <a:off x="3908425" y="8824913"/>
            <a:ext cx="29908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defTabSz="931723">
              <a:spcBef>
                <a:spcPct val="0"/>
              </a:spcBef>
              <a:buClrTx/>
              <a:buSzTx/>
              <a:buFontTx/>
              <a:buNone/>
              <a:defRPr sz="1200" b="0">
                <a:latin typeface="Arial" charset="0"/>
              </a:defRPr>
            </a:lvl1pPr>
          </a:lstStyle>
          <a:p>
            <a:pPr>
              <a:defRPr/>
            </a:pPr>
            <a:fld id="{6ADF3464-CF81-44E0-BE3B-6F521450FDAB}" type="slidenum">
              <a:rPr lang="en-US" altLang="en-US"/>
              <a:pPr>
                <a:defRPr/>
              </a:pPr>
              <a:t>‹#›</a:t>
            </a:fld>
            <a:endParaRPr lang="en-US" altLang="en-US" dirty="0"/>
          </a:p>
        </p:txBody>
      </p:sp>
    </p:spTree>
    <p:extLst>
      <p:ext uri="{BB962C8B-B14F-4D97-AF65-F5344CB8AC3E}">
        <p14:creationId xmlns:p14="http://schemas.microsoft.com/office/powerpoint/2010/main" val="3503178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676275" y="4494213"/>
            <a:ext cx="5518150" cy="4179887"/>
          </a:xfrm>
          <a:noFill/>
        </p:spPr>
        <p:txBody>
          <a:bodyPr/>
          <a:lstStyle/>
          <a:p>
            <a:r>
              <a:rPr lang="en-US" altLang="en-US" b="1" smtClean="0"/>
              <a:t>The USDA Foods Distribution Program strengthens the nation’s nutrition safety net by providing food and nutrition assistance to school children and families.</a:t>
            </a:r>
          </a:p>
          <a:p>
            <a:endParaRPr lang="en-US" altLang="en-US" b="1" smtClean="0"/>
          </a:p>
          <a:p>
            <a:r>
              <a:rPr lang="en-US" altLang="en-US" b="1" smtClean="0"/>
              <a:t>USDA Foods Program also supports American agriculture by distributing 100% American-grown USDA Foods.</a:t>
            </a:r>
          </a:p>
          <a:p>
            <a:endParaRPr lang="en-US" altLang="en-US" b="1" smtClean="0"/>
          </a:p>
          <a:p>
            <a:r>
              <a:rPr lang="en-US" altLang="en-US" b="1" smtClean="0"/>
              <a:t>USDA provides these foods to State Agencies for distribution.</a:t>
            </a:r>
          </a:p>
          <a:p>
            <a:endParaRPr lang="en-US" altLang="en-US" b="1" smtClean="0"/>
          </a:p>
          <a:p>
            <a:endParaRPr lang="en-US" altLang="en-US" smtClean="0"/>
          </a:p>
        </p:txBody>
      </p:sp>
      <p:sp>
        <p:nvSpPr>
          <p:cNvPr id="34820"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9FD630D-3F83-4167-9BA1-64FE9EEDA19D}"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xfrm>
            <a:off x="676275" y="4494213"/>
            <a:ext cx="5518150" cy="4179887"/>
          </a:xfrm>
          <a:noFill/>
        </p:spPr>
        <p:txBody>
          <a:bodyPr/>
          <a:lstStyle/>
          <a:p>
            <a:r>
              <a:rPr lang="en-US" altLang="en-US" b="1" smtClean="0"/>
              <a:t>Y. Hata is the current DOE’s contracted warehouse for USDA Foods.</a:t>
            </a:r>
          </a:p>
          <a:p>
            <a:endParaRPr lang="en-US" altLang="en-US" b="1" smtClean="0"/>
          </a:p>
          <a:p>
            <a:r>
              <a:rPr lang="en-US" altLang="en-US" b="1" smtClean="0"/>
              <a:t>Each smaller SFA receiving USDA Foods must have a Warehouse-SFA Agreement.   Agreements run concurrently with the DOE’s contract.</a:t>
            </a:r>
          </a:p>
          <a:p>
            <a:endParaRPr lang="en-US" altLang="en-US" b="1" smtClean="0"/>
          </a:p>
          <a:p>
            <a:r>
              <a:rPr lang="en-US" altLang="en-US" b="1" smtClean="0"/>
              <a:t>These are the delivery and handling fees for dry items, such as canned peaches,  and delivery handling fees for items that require temperature controlled, refrigerated, or frozen storage and transportation.</a:t>
            </a:r>
          </a:p>
          <a:p>
            <a:endParaRPr lang="en-US" altLang="en-US" b="1" smtClean="0"/>
          </a:p>
          <a:p>
            <a:r>
              <a:rPr lang="en-US" altLang="en-US" b="1" smtClean="0"/>
              <a:t>Fees vary per island.</a:t>
            </a:r>
          </a:p>
          <a:p>
            <a:endParaRPr lang="en-US" altLang="en-US" b="1" smtClean="0"/>
          </a:p>
          <a:p>
            <a:r>
              <a:rPr lang="en-US" altLang="en-US" b="1" smtClean="0"/>
              <a:t>These fees are invoiced to the SFA from Hata at the time of delivery.</a:t>
            </a:r>
          </a:p>
          <a:p>
            <a:endParaRPr lang="en-US" altLang="en-US" b="1" smtClean="0"/>
          </a:p>
          <a:p>
            <a:r>
              <a:rPr lang="en-US" altLang="en-US" b="1" smtClean="0"/>
              <a:t>SFAs are responsible to make payment for delivery and handling fees directly to Hata.</a:t>
            </a:r>
          </a:p>
          <a:p>
            <a:endParaRPr lang="en-US" altLang="en-US" b="1" smtClean="0"/>
          </a:p>
          <a:p>
            <a:r>
              <a:rPr lang="en-US" altLang="en-US" b="1" smtClean="0"/>
              <a:t>These payments cannot be made using entitlement dollars.  Entitlement dollars are for buying USDA Food items only.</a:t>
            </a:r>
          </a:p>
          <a:p>
            <a:pPr algn="just"/>
            <a:endParaRPr lang="en-US" altLang="en-US" sz="1800" b="1" smtClean="0"/>
          </a:p>
          <a:p>
            <a:pPr algn="just"/>
            <a:endParaRPr lang="en-US" altLang="en-US" sz="1800" b="1" smtClean="0"/>
          </a:p>
          <a:p>
            <a:endParaRPr lang="en-US" altLang="en-US" sz="1800" b="1" smtClean="0"/>
          </a:p>
          <a:p>
            <a:endParaRPr lang="en-US" altLang="en-US" smtClean="0"/>
          </a:p>
        </p:txBody>
      </p:sp>
      <p:sp>
        <p:nvSpPr>
          <p:cNvPr id="44036"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6F5C9FC-A79D-469A-A610-2163F3F45B6F}"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xfrm>
            <a:off x="676275" y="4494213"/>
            <a:ext cx="5518150" cy="4179887"/>
          </a:xfrm>
          <a:noFill/>
        </p:spPr>
        <p:txBody>
          <a:bodyPr/>
          <a:lstStyle/>
          <a:p>
            <a:r>
              <a:rPr lang="en-US" altLang="en-US" b="1" smtClean="0"/>
              <a:t>Please Note:  The prices shown are just examples.</a:t>
            </a:r>
          </a:p>
          <a:p>
            <a:endParaRPr lang="en-US" altLang="en-US" b="1" smtClean="0"/>
          </a:p>
          <a:p>
            <a:r>
              <a:rPr lang="en-US" altLang="en-US" b="1" smtClean="0"/>
              <a:t>Let’s say an SFA orders a case each of yellow cheese, ground beef, and sliced peaches, for a total of $222.20.</a:t>
            </a:r>
          </a:p>
          <a:p>
            <a:endParaRPr lang="en-US" altLang="en-US" b="1" smtClean="0"/>
          </a:p>
          <a:p>
            <a:r>
              <a:rPr lang="en-US" altLang="en-US" b="1" smtClean="0"/>
              <a:t>This is the amount that would be deducted from their entitlement.</a:t>
            </a:r>
          </a:p>
          <a:p>
            <a:endParaRPr lang="en-US" altLang="en-US" b="1" smtClean="0"/>
          </a:p>
          <a:p>
            <a:r>
              <a:rPr lang="en-US" altLang="en-US" b="1" smtClean="0"/>
              <a:t>The delivery &amp; handling fees would total $22.10 which the SFA must pay directly to Hata, as per their Warehouse-SFA Agreement.</a:t>
            </a:r>
            <a:endParaRPr lang="en-US" altLang="en-US" smtClean="0"/>
          </a:p>
        </p:txBody>
      </p:sp>
      <p:sp>
        <p:nvSpPr>
          <p:cNvPr id="45060"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22B734-2751-45D8-ABF8-CDBAAD039811}"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xfrm>
            <a:off x="676275" y="4494213"/>
            <a:ext cx="5518150" cy="4179887"/>
          </a:xfrm>
          <a:noFill/>
        </p:spPr>
        <p:txBody>
          <a:bodyPr/>
          <a:lstStyle/>
          <a:p>
            <a:r>
              <a:rPr lang="en-US" altLang="en-US" b="1" smtClean="0"/>
              <a:t>Now let’s take a look at ordering USDA DOD Fresh Produce with entitlement.</a:t>
            </a:r>
          </a:p>
          <a:p>
            <a:endParaRPr lang="en-US" altLang="en-US" b="1" smtClean="0"/>
          </a:p>
          <a:p>
            <a:r>
              <a:rPr lang="en-US" altLang="en-US" b="1" smtClean="0"/>
              <a:t>The price of the produce used to include the DOD’s 4.6% Cost Recovery Rate, or handling cost.</a:t>
            </a:r>
          </a:p>
          <a:p>
            <a:endParaRPr lang="en-US" altLang="en-US" b="1" smtClean="0"/>
          </a:p>
          <a:p>
            <a:r>
              <a:rPr lang="en-US" altLang="en-US" b="1" smtClean="0"/>
              <a:t>But starting with SY2018, USDA now pays that fee so </a:t>
            </a:r>
            <a:r>
              <a:rPr lang="en-US" altLang="en-US" b="1" u="sng" smtClean="0"/>
              <a:t>there are no out-of-pocket fees for the SFA to pay</a:t>
            </a:r>
            <a:r>
              <a:rPr lang="en-US" altLang="en-US" b="1" smtClean="0"/>
              <a:t>!  </a:t>
            </a:r>
          </a:p>
          <a:p>
            <a:endParaRPr lang="en-US" altLang="en-US" b="1" smtClean="0"/>
          </a:p>
          <a:p>
            <a:r>
              <a:rPr lang="en-US" altLang="en-US" b="1" smtClean="0"/>
              <a:t>SFAs that use some or all of their entitlement as USDA DOD Fresh Produce entitlement are required to order on-line.</a:t>
            </a:r>
          </a:p>
          <a:p>
            <a:endParaRPr lang="en-US" altLang="en-US" b="1" smtClean="0"/>
          </a:p>
          <a:p>
            <a:r>
              <a:rPr lang="en-US" altLang="en-US" b="1" smtClean="0"/>
              <a:t>The USDA DOD’s web-based ordering site called FFAVORS – Fresh Fruit and Vegetables Order Receipt System.</a:t>
            </a:r>
          </a:p>
          <a:p>
            <a:pPr algn="just"/>
            <a:endParaRPr lang="en-US" altLang="en-US" smtClean="0"/>
          </a:p>
        </p:txBody>
      </p:sp>
      <p:sp>
        <p:nvSpPr>
          <p:cNvPr id="46084"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F23909-99A1-4962-96E3-17C55E09FEF4}"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676275" y="4494213"/>
            <a:ext cx="5518150" cy="4179887"/>
          </a:xfrm>
          <a:noFill/>
        </p:spPr>
        <p:txBody>
          <a:bodyPr/>
          <a:lstStyle/>
          <a:p>
            <a:r>
              <a:rPr lang="en-US" altLang="en-US" b="1" smtClean="0"/>
              <a:t>SFAs that participate in USDA Foods are required to follow Food Safety practices which include holds and recalls.</a:t>
            </a:r>
          </a:p>
          <a:p>
            <a:endParaRPr lang="en-US" altLang="en-US" b="1" smtClean="0"/>
          </a:p>
          <a:p>
            <a:r>
              <a:rPr lang="en-US" altLang="en-US" b="1" smtClean="0"/>
              <a:t>A hold is a precautionary step required by USDA.</a:t>
            </a:r>
          </a:p>
          <a:p>
            <a:endParaRPr lang="en-US" altLang="en-US" b="1" smtClean="0"/>
          </a:p>
          <a:p>
            <a:r>
              <a:rPr lang="en-US" altLang="en-US" b="1" smtClean="0"/>
              <a:t>USDA will notify all State Agencies of a hold while it investigates the product.</a:t>
            </a:r>
          </a:p>
          <a:p>
            <a:endParaRPr lang="en-US" altLang="en-US" b="1" smtClean="0"/>
          </a:p>
          <a:p>
            <a:r>
              <a:rPr lang="en-US" altLang="en-US" b="1" smtClean="0"/>
              <a:t>All participating SFAs are registered in the USDA ‘s State Emergency Notification System, or SENS, so they are immediately notified of hold and recalls.</a:t>
            </a:r>
          </a:p>
          <a:p>
            <a:endParaRPr lang="en-US" altLang="en-US" b="1" smtClean="0"/>
          </a:p>
          <a:p>
            <a:r>
              <a:rPr lang="en-US" altLang="en-US" b="1" smtClean="0"/>
              <a:t>SFAs are not to serve the product but rather hold the product in a separate area of storage that will isolate the product from other foods until further instructions are received.</a:t>
            </a:r>
          </a:p>
          <a:p>
            <a:pPr algn="just"/>
            <a:endParaRPr lang="en-US" altLang="en-US" smtClean="0"/>
          </a:p>
        </p:txBody>
      </p:sp>
      <p:sp>
        <p:nvSpPr>
          <p:cNvPr id="47108"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3C55EFC-1168-43C9-857E-7846EEA3A7A9}"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xfrm>
            <a:off x="676275" y="4494213"/>
            <a:ext cx="5518150" cy="4179887"/>
          </a:xfrm>
          <a:noFill/>
        </p:spPr>
        <p:txBody>
          <a:bodyPr/>
          <a:lstStyle/>
          <a:p>
            <a:r>
              <a:rPr lang="en-US" altLang="en-US" b="1" smtClean="0"/>
              <a:t>The State Agency may ask for some critical information from the packaging of the product. </a:t>
            </a:r>
          </a:p>
          <a:p>
            <a:endParaRPr lang="en-US" altLang="en-US" b="1" smtClean="0"/>
          </a:p>
          <a:p>
            <a:r>
              <a:rPr lang="en-US" altLang="en-US" b="1" smtClean="0"/>
              <a:t>This is an example of the information you may be asked to provide.</a:t>
            </a:r>
          </a:p>
          <a:p>
            <a:pPr algn="just"/>
            <a:endParaRPr lang="en-US" altLang="en-US" smtClean="0"/>
          </a:p>
        </p:txBody>
      </p:sp>
      <p:sp>
        <p:nvSpPr>
          <p:cNvPr id="48132"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90AE14B-E1F9-49D9-A3DA-F24371F72199}"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676275" y="4494213"/>
            <a:ext cx="5518150" cy="4179887"/>
          </a:xfrm>
          <a:noFill/>
        </p:spPr>
        <p:txBody>
          <a:bodyPr/>
          <a:lstStyle/>
          <a:p>
            <a:r>
              <a:rPr lang="en-US" altLang="en-US" b="1" smtClean="0"/>
              <a:t>If a product is determined to be safe, USDA will release the product.</a:t>
            </a:r>
          </a:p>
          <a:p>
            <a:endParaRPr lang="en-US" altLang="en-US" b="1" smtClean="0"/>
          </a:p>
          <a:p>
            <a:r>
              <a:rPr lang="en-US" altLang="en-US" b="1" smtClean="0"/>
              <a:t>The release means that USDA has investigated the item and it has been found to be safe and the item can be used.</a:t>
            </a:r>
          </a:p>
          <a:p>
            <a:endParaRPr lang="en-US" altLang="en-US" b="1" smtClean="0"/>
          </a:p>
        </p:txBody>
      </p:sp>
      <p:sp>
        <p:nvSpPr>
          <p:cNvPr id="49156"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700A2FF-7E83-4509-95FD-3513722CCAD5}"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xfrm>
            <a:off x="676275" y="4494213"/>
            <a:ext cx="5518150" cy="4179887"/>
          </a:xfrm>
          <a:noFill/>
        </p:spPr>
        <p:txBody>
          <a:bodyPr/>
          <a:lstStyle/>
          <a:p>
            <a:r>
              <a:rPr lang="en-US" altLang="en-US" b="1" smtClean="0"/>
              <a:t>A recall is performed when USDA determines the product is not to be served because it may cause health problems or even death. </a:t>
            </a:r>
          </a:p>
          <a:p>
            <a:endParaRPr lang="en-US" altLang="en-US" b="1" smtClean="0"/>
          </a:p>
          <a:p>
            <a:r>
              <a:rPr lang="en-US" altLang="en-US" b="1" smtClean="0"/>
              <a:t>Here again, USDA will notify the State Agency on how to proceed and will give full instructions on how to destroy the product.</a:t>
            </a:r>
          </a:p>
          <a:p>
            <a:endParaRPr lang="en-US" altLang="en-US" b="1" smtClean="0"/>
          </a:p>
          <a:p>
            <a:r>
              <a:rPr lang="en-US" altLang="en-US" b="1" smtClean="0"/>
              <a:t>These instructions will be forwarded to the SFAs by the State Agency through SENS.</a:t>
            </a:r>
          </a:p>
          <a:p>
            <a:endParaRPr lang="en-US" altLang="en-US" b="1" smtClean="0"/>
          </a:p>
          <a:p>
            <a:r>
              <a:rPr lang="en-US" altLang="en-US" b="1" smtClean="0"/>
              <a:t>The SFA must follow the instructions.</a:t>
            </a:r>
          </a:p>
        </p:txBody>
      </p:sp>
      <p:sp>
        <p:nvSpPr>
          <p:cNvPr id="50180"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F277B6-9608-4024-8E65-C7DB3A256AEB}"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xfrm>
            <a:off x="676275" y="4494213"/>
            <a:ext cx="5518150" cy="4179887"/>
          </a:xfrm>
        </p:spPr>
        <p:txBody>
          <a:bodyPr/>
          <a:lstStyle/>
          <a:p>
            <a:pPr>
              <a:defRPr/>
            </a:pPr>
            <a:r>
              <a:rPr lang="en-US" b="1" dirty="0"/>
              <a:t>If your meal service is contracted to a vendor, your </a:t>
            </a:r>
            <a:r>
              <a:rPr lang="en-US" b="1" dirty="0" smtClean="0"/>
              <a:t>contract </a:t>
            </a:r>
            <a:r>
              <a:rPr lang="en-US" b="1" u="sng" dirty="0"/>
              <a:t>MUST</a:t>
            </a:r>
            <a:r>
              <a:rPr lang="en-US" b="1" dirty="0"/>
              <a:t> include verbiage regarding the following </a:t>
            </a:r>
            <a:r>
              <a:rPr lang="en-US" b="1" dirty="0" smtClean="0"/>
              <a:t>points:</a:t>
            </a:r>
          </a:p>
          <a:p>
            <a:pPr>
              <a:defRPr/>
            </a:pPr>
            <a:endParaRPr lang="en-US" b="1" dirty="0" smtClean="0"/>
          </a:p>
          <a:p>
            <a:pPr>
              <a:defRPr/>
            </a:pPr>
            <a:r>
              <a:rPr lang="en-US" b="1" dirty="0" smtClean="0">
                <a:latin typeface="Arial"/>
                <a:cs typeface="Arial"/>
              </a:rPr>
              <a:t>●   </a:t>
            </a:r>
            <a:r>
              <a:rPr lang="en-US" b="1" dirty="0" smtClean="0"/>
              <a:t>USDA </a:t>
            </a:r>
            <a:r>
              <a:rPr lang="en-US" b="1" dirty="0"/>
              <a:t>Foods that are received by your vendor are for your food service only and intended for use in that school year</a:t>
            </a:r>
            <a:r>
              <a:rPr lang="en-US" b="1" dirty="0" smtClean="0"/>
              <a:t>.</a:t>
            </a:r>
          </a:p>
          <a:p>
            <a:pPr>
              <a:defRPr/>
            </a:pPr>
            <a:r>
              <a:rPr lang="en-US" b="1" dirty="0" smtClean="0"/>
              <a:t>       Your vendor must be in compliance with requirements in 7 CFR 250 relating to USDA Foods, as well as other Federal requirements as applicable.</a:t>
            </a:r>
          </a:p>
          <a:p>
            <a:pPr>
              <a:defRPr/>
            </a:pPr>
            <a:endParaRPr lang="en-US" b="1" dirty="0" smtClean="0"/>
          </a:p>
          <a:p>
            <a:pPr>
              <a:defRPr/>
            </a:pPr>
            <a:r>
              <a:rPr lang="en-US" b="1" dirty="0" smtClean="0">
                <a:latin typeface="Arial"/>
                <a:cs typeface="Arial"/>
              </a:rPr>
              <a:t>●   </a:t>
            </a:r>
            <a:r>
              <a:rPr lang="en-US" b="1" dirty="0" smtClean="0"/>
              <a:t>Your  </a:t>
            </a:r>
            <a:r>
              <a:rPr lang="en-US" b="1" dirty="0"/>
              <a:t>vendor must credit you for the value of the USDA Foods received, including both entitlement and bonus USDA Foods, and including the value of USDA Foods contained in processed end </a:t>
            </a:r>
            <a:r>
              <a:rPr lang="en-US" b="1" dirty="0" smtClean="0"/>
              <a:t>products.</a:t>
            </a:r>
            <a:endParaRPr lang="en-US" b="1" dirty="0"/>
          </a:p>
          <a:p>
            <a:pPr>
              <a:defRPr/>
            </a:pPr>
            <a:r>
              <a:rPr lang="en-US" b="1" dirty="0" smtClean="0"/>
              <a:t>     </a:t>
            </a:r>
            <a:r>
              <a:rPr lang="en-US" b="1" dirty="0"/>
              <a:t>Even if the USDA Food is not used in the specified school year, your Vendor </a:t>
            </a:r>
            <a:r>
              <a:rPr lang="en-US" b="1" u="sng" dirty="0"/>
              <a:t>must</a:t>
            </a:r>
            <a:r>
              <a:rPr lang="en-US" b="1" dirty="0"/>
              <a:t> credit you the value of that USDA Food in the school year it was received.</a:t>
            </a:r>
          </a:p>
          <a:p>
            <a:pPr>
              <a:defRPr/>
            </a:pPr>
            <a:r>
              <a:rPr lang="en-US" b="1" dirty="0" smtClean="0"/>
              <a:t>     </a:t>
            </a:r>
            <a:r>
              <a:rPr lang="en-US" b="1" dirty="0"/>
              <a:t>Any unused USDA Food should be carried over to the next school year and used for your meal service as soon as possible.</a:t>
            </a:r>
          </a:p>
          <a:p>
            <a:pPr marL="228566" indent="-228566">
              <a:buFontTx/>
              <a:buAutoNum type="arabicPeriod" startAt="2"/>
              <a:defRPr/>
            </a:pPr>
            <a:endParaRPr lang="en-US" dirty="0"/>
          </a:p>
          <a:p>
            <a:pPr>
              <a:defRPr/>
            </a:pPr>
            <a:endParaRPr lang="en-US" altLang="en-US" sz="1800" b="1" dirty="0">
              <a:latin typeface="Arial" pitchFamily="34" charset="0"/>
            </a:endParaRPr>
          </a:p>
        </p:txBody>
      </p:sp>
      <p:sp>
        <p:nvSpPr>
          <p:cNvPr id="51204"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572089B-044D-4C72-BD59-C1A23AE4304C}" type="slidenum">
              <a:rPr lang="en-US" altLang="en-US" smtClean="0"/>
              <a:pPr eaLnBrk="1" hangingPunct="1">
                <a:spcBef>
                  <a:spcPct val="0"/>
                </a:spcBef>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xfrm>
            <a:off x="676275" y="4494213"/>
            <a:ext cx="5518150" cy="4179887"/>
          </a:xfrm>
        </p:spPr>
        <p:txBody>
          <a:bodyPr/>
          <a:lstStyle/>
          <a:p>
            <a:pPr>
              <a:defRPr/>
            </a:pPr>
            <a:r>
              <a:rPr lang="en-US" b="1" dirty="0" smtClean="0">
                <a:latin typeface="Arial"/>
                <a:cs typeface="Arial"/>
              </a:rPr>
              <a:t>●   </a:t>
            </a:r>
            <a:r>
              <a:rPr lang="en-US" b="1" dirty="0" smtClean="0"/>
              <a:t>Your </a:t>
            </a:r>
            <a:r>
              <a:rPr lang="en-US" b="1" dirty="0"/>
              <a:t>vendor must issue you credit for the value of the USDA Foods through invoice reductions.  </a:t>
            </a:r>
          </a:p>
          <a:p>
            <a:pPr marL="228566" indent="-228566">
              <a:buFontTx/>
              <a:buAutoNum type="arabicPeriod" startAt="3"/>
              <a:defRPr/>
            </a:pPr>
            <a:endParaRPr lang="en-US" b="1" dirty="0"/>
          </a:p>
          <a:p>
            <a:pPr>
              <a:defRPr/>
            </a:pPr>
            <a:r>
              <a:rPr lang="en-US" b="1" dirty="0"/>
              <a:t>     Clear documentation of the value received from the USDA Foods must be provided---for example, by separate line items on invoices.</a:t>
            </a:r>
          </a:p>
          <a:p>
            <a:pPr>
              <a:defRPr/>
            </a:pPr>
            <a:endParaRPr lang="en-US" b="1" dirty="0"/>
          </a:p>
          <a:p>
            <a:pPr>
              <a:defRPr/>
            </a:pPr>
            <a:r>
              <a:rPr lang="en-US" b="1" dirty="0"/>
              <a:t>     Your vendor should issue credit in the month they received the USDA Foods. </a:t>
            </a:r>
          </a:p>
          <a:p>
            <a:pPr>
              <a:defRPr/>
            </a:pPr>
            <a:endParaRPr lang="en-US" b="1" dirty="0"/>
          </a:p>
          <a:p>
            <a:pPr>
              <a:defRPr/>
            </a:pPr>
            <a:r>
              <a:rPr lang="en-US" b="1" dirty="0"/>
              <a:t> </a:t>
            </a:r>
            <a:r>
              <a:rPr lang="en-US" b="1" dirty="0" smtClean="0">
                <a:latin typeface="Arial"/>
                <a:cs typeface="Arial"/>
              </a:rPr>
              <a:t>●  </a:t>
            </a:r>
            <a:r>
              <a:rPr lang="en-US" b="1" dirty="0" smtClean="0"/>
              <a:t>Your </a:t>
            </a:r>
            <a:r>
              <a:rPr lang="en-US" b="1" dirty="0"/>
              <a:t>vendor must use the USDA Food value determined by HCNP.    </a:t>
            </a:r>
            <a:r>
              <a:rPr lang="en-US" b="1" u="sng" dirty="0"/>
              <a:t>Negotiation of the value is not permitted.</a:t>
            </a:r>
            <a:r>
              <a:rPr lang="en-US" b="1" dirty="0"/>
              <a:t>  </a:t>
            </a:r>
          </a:p>
          <a:p>
            <a:pPr>
              <a:defRPr/>
            </a:pPr>
            <a:endParaRPr lang="en-US" altLang="en-US" sz="1800" dirty="0">
              <a:latin typeface="Arial" pitchFamily="34" charset="0"/>
            </a:endParaRPr>
          </a:p>
        </p:txBody>
      </p:sp>
      <p:sp>
        <p:nvSpPr>
          <p:cNvPr id="52228"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6EF715-AB99-45DE-8D44-59BAE408C346}" type="slidenum">
              <a:rPr lang="en-US" altLang="en-US" smtClean="0"/>
              <a:pPr eaLnBrk="1" hangingPunct="1">
                <a:spcBef>
                  <a:spcPct val="0"/>
                </a:spcBef>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xfrm>
            <a:off x="676275" y="4494213"/>
            <a:ext cx="5518150" cy="4179887"/>
          </a:xfrm>
        </p:spPr>
        <p:txBody>
          <a:bodyPr/>
          <a:lstStyle/>
          <a:p>
            <a:pPr>
              <a:defRPr/>
            </a:pPr>
            <a:r>
              <a:rPr lang="en-US" b="1" dirty="0" smtClean="0">
                <a:latin typeface="Arial"/>
                <a:cs typeface="Arial"/>
              </a:rPr>
              <a:t>●   </a:t>
            </a:r>
            <a:r>
              <a:rPr lang="en-US" b="1" dirty="0" smtClean="0"/>
              <a:t>Your </a:t>
            </a:r>
            <a:r>
              <a:rPr lang="en-US" b="1" dirty="0"/>
              <a:t>vendor must meet the general requirements of §250.14(b) for the storage and inventory management of USDA Foods.</a:t>
            </a:r>
          </a:p>
          <a:p>
            <a:pPr>
              <a:defRPr/>
            </a:pPr>
            <a:endParaRPr lang="en-US" b="1" dirty="0"/>
          </a:p>
          <a:p>
            <a:pPr>
              <a:defRPr/>
            </a:pPr>
            <a:r>
              <a:rPr lang="en-US" b="1" dirty="0"/>
              <a:t>     Your vendor may store and inventory USDA Foods together with foods purchased commercially, but only to the extent that such a system ensures compliance with the </a:t>
            </a:r>
            <a:r>
              <a:rPr lang="en-US" b="1" dirty="0" smtClean="0"/>
              <a:t>requirements.  </a:t>
            </a:r>
            <a:endParaRPr lang="en-US" b="1" dirty="0"/>
          </a:p>
          <a:p>
            <a:pPr marL="228566" indent="-228566">
              <a:buFontTx/>
              <a:buAutoNum type="arabicPeriod" startAt="6"/>
              <a:defRPr/>
            </a:pPr>
            <a:endParaRPr lang="en-US" b="1" dirty="0"/>
          </a:p>
          <a:p>
            <a:pPr>
              <a:defRPr/>
            </a:pPr>
            <a:r>
              <a:rPr lang="en-US" b="1" dirty="0"/>
              <a:t>     Your vendor may use commercially purchased foods of the same generic identity but it must be of U.S. origin, and of equal or better quality than the USDA Foods.</a:t>
            </a:r>
          </a:p>
          <a:p>
            <a:pPr>
              <a:defRPr/>
            </a:pPr>
            <a:endParaRPr lang="en-US" b="1" dirty="0"/>
          </a:p>
          <a:p>
            <a:pPr>
              <a:defRPr/>
            </a:pPr>
            <a:r>
              <a:rPr lang="en-US" b="1" dirty="0"/>
              <a:t>     The only exceptions are for except for USDA Foods Ground Beef and Ground Pork which cannot be substituted.</a:t>
            </a:r>
          </a:p>
          <a:p>
            <a:pPr>
              <a:defRPr/>
            </a:pPr>
            <a:endParaRPr lang="en-US" b="1" dirty="0"/>
          </a:p>
          <a:p>
            <a:pPr>
              <a:defRPr/>
            </a:pPr>
            <a:r>
              <a:rPr lang="en-US" b="1" dirty="0" smtClean="0">
                <a:latin typeface="Arial"/>
                <a:cs typeface="Arial"/>
              </a:rPr>
              <a:t>●   </a:t>
            </a:r>
            <a:r>
              <a:rPr lang="en-US" b="1" dirty="0" smtClean="0"/>
              <a:t>Be </a:t>
            </a:r>
            <a:r>
              <a:rPr lang="en-US" b="1" dirty="0"/>
              <a:t>sure that your Vendor’s inventory management does not result in you being charged for USDA Foods.</a:t>
            </a:r>
          </a:p>
          <a:p>
            <a:pPr>
              <a:defRPr/>
            </a:pPr>
            <a:endParaRPr lang="en-US" b="1" dirty="0"/>
          </a:p>
          <a:p>
            <a:pPr>
              <a:defRPr/>
            </a:pPr>
            <a:endParaRPr lang="en-US" altLang="en-US" dirty="0">
              <a:latin typeface="Arial" pitchFamily="34" charset="0"/>
            </a:endParaRPr>
          </a:p>
        </p:txBody>
      </p:sp>
      <p:sp>
        <p:nvSpPr>
          <p:cNvPr id="53252"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6069D59-6A94-4FBE-A1E1-7713BCC9191D}" type="slidenum">
              <a:rPr lang="en-US" altLang="en-US" smtClean="0"/>
              <a:pPr eaLnBrk="1" hangingPunct="1">
                <a:spcBef>
                  <a:spcPct val="0"/>
                </a:spcBef>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xfrm>
            <a:off x="676275" y="4494213"/>
            <a:ext cx="5518150" cy="4179887"/>
          </a:xfrm>
          <a:noFill/>
        </p:spPr>
        <p:txBody>
          <a:bodyPr/>
          <a:lstStyle/>
          <a:p>
            <a:r>
              <a:rPr lang="en-US" altLang="en-US" b="1" smtClean="0"/>
              <a:t>In Hawaii, HCNP is the State Agency that distributes USDA Foods</a:t>
            </a:r>
          </a:p>
          <a:p>
            <a:endParaRPr lang="en-US" altLang="en-US" sz="1800" b="1" smtClean="0"/>
          </a:p>
          <a:p>
            <a:endParaRPr lang="en-US" altLang="en-US" smtClean="0"/>
          </a:p>
        </p:txBody>
      </p:sp>
      <p:sp>
        <p:nvSpPr>
          <p:cNvPr id="35844"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6DED4E-A19C-4553-85B3-6721FC9EF62D}"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76275" y="4494213"/>
            <a:ext cx="5518150" cy="4179887"/>
          </a:xfrm>
        </p:spPr>
        <p:txBody>
          <a:bodyPr/>
          <a:lstStyle/>
          <a:p>
            <a:pPr>
              <a:defRPr/>
            </a:pPr>
            <a:r>
              <a:rPr lang="en-US" altLang="en-US" b="1" dirty="0" smtClean="0">
                <a:latin typeface="Arial"/>
                <a:cs typeface="Arial"/>
              </a:rPr>
              <a:t>● </a:t>
            </a:r>
            <a:r>
              <a:rPr lang="en-US" altLang="en-US" b="1" dirty="0" smtClean="0"/>
              <a:t>You</a:t>
            </a:r>
            <a:r>
              <a:rPr lang="en-US" altLang="en-US" b="1" dirty="0"/>
              <a:t>, HCNP, the Comptroller General, and the Department of Agriculture, or their duly authorized representatives, may perform onsite reviews of your vendor’s operation, including the review of records, to ensure compliance with the requirements for the management and use of USDA Foods.</a:t>
            </a:r>
          </a:p>
          <a:p>
            <a:pPr marL="228554" indent="-228554">
              <a:defRPr/>
            </a:pPr>
            <a:endParaRPr lang="en-US" altLang="en-US" b="1" dirty="0"/>
          </a:p>
          <a:p>
            <a:pPr marL="228554" indent="-228554">
              <a:defRPr/>
            </a:pPr>
            <a:r>
              <a:rPr lang="en-US" altLang="en-US" b="1" dirty="0" smtClean="0">
                <a:latin typeface="Arial"/>
                <a:cs typeface="Arial"/>
              </a:rPr>
              <a:t>● </a:t>
            </a:r>
            <a:r>
              <a:rPr lang="en-US" altLang="en-US" b="1" dirty="0" smtClean="0"/>
              <a:t>Your </a:t>
            </a:r>
            <a:r>
              <a:rPr lang="en-US" altLang="en-US" b="1" dirty="0"/>
              <a:t>vendor must maintain records to document their compliance </a:t>
            </a:r>
            <a:r>
              <a:rPr lang="en-US" altLang="en-US" b="1" dirty="0" smtClean="0"/>
              <a:t>with requirements </a:t>
            </a:r>
            <a:r>
              <a:rPr lang="en-US" altLang="en-US" b="1" dirty="0"/>
              <a:t>relating to USDA Foods, in accordance with §250.54(b).</a:t>
            </a:r>
          </a:p>
          <a:p>
            <a:pPr marL="228554" indent="-228554">
              <a:defRPr/>
            </a:pPr>
            <a:endParaRPr lang="en-US" altLang="en-US" b="1" dirty="0" smtClean="0"/>
          </a:p>
          <a:p>
            <a:pPr marL="228554" indent="-228554">
              <a:defRPr/>
            </a:pPr>
            <a:r>
              <a:rPr lang="en-US" altLang="en-US" b="1" dirty="0" smtClean="0">
                <a:latin typeface="Arial"/>
                <a:cs typeface="Arial"/>
              </a:rPr>
              <a:t>● </a:t>
            </a:r>
            <a:r>
              <a:rPr lang="en-US" altLang="en-US" b="1" dirty="0" smtClean="0"/>
              <a:t>Any </a:t>
            </a:r>
            <a:r>
              <a:rPr lang="en-US" altLang="en-US" b="1" dirty="0"/>
              <a:t>extensions or renewals of your contract are contingent upon the fulfillment of all contract provisions relating to USDA Foods.</a:t>
            </a:r>
          </a:p>
          <a:p>
            <a:pPr marL="228554" indent="-228554">
              <a:defRPr/>
            </a:pPr>
            <a:endParaRPr lang="en-US" altLang="en-US" b="1" dirty="0" smtClean="0"/>
          </a:p>
          <a:p>
            <a:pPr marL="228554" indent="-228554">
              <a:defRPr/>
            </a:pPr>
            <a:endParaRPr lang="en-US" altLang="en-US" b="1" dirty="0" smtClean="0"/>
          </a:p>
          <a:p>
            <a:pPr marL="228554" indent="-228554">
              <a:defRPr/>
            </a:pPr>
            <a:endParaRPr lang="en-US" altLang="en-US" sz="1800" dirty="0"/>
          </a:p>
        </p:txBody>
      </p:sp>
      <p:sp>
        <p:nvSpPr>
          <p:cNvPr id="54276"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2D1630-86D0-4962-92AB-B6D15D287E6E}" type="slidenum">
              <a:rPr lang="en-US" altLang="en-US" smtClean="0"/>
              <a:pPr eaLnBrk="1" hangingPunct="1">
                <a:spcBef>
                  <a:spcPct val="0"/>
                </a:spcBef>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xfrm>
            <a:off x="676275" y="4494213"/>
            <a:ext cx="5518150" cy="4179887"/>
          </a:xfrm>
          <a:noFill/>
        </p:spPr>
        <p:txBody>
          <a:bodyPr/>
          <a:lstStyle/>
          <a:p>
            <a:r>
              <a:rPr lang="en-US" altLang="en-US" b="1" smtClean="0">
                <a:cs typeface="Arial" charset="0"/>
              </a:rPr>
              <a:t>● </a:t>
            </a:r>
            <a:r>
              <a:rPr lang="en-US" altLang="en-US" b="1" smtClean="0"/>
              <a:t>Your vendor must maintain records relating to the use of USDA Foods, such as:</a:t>
            </a:r>
          </a:p>
          <a:p>
            <a:endParaRPr lang="en-US" altLang="en-US" b="1" smtClean="0"/>
          </a:p>
          <a:p>
            <a:r>
              <a:rPr lang="en-US" altLang="en-US" b="1" smtClean="0"/>
              <a:t>       </a:t>
            </a:r>
            <a:r>
              <a:rPr lang="en-US" altLang="en-US" b="1" smtClean="0">
                <a:cs typeface="Arial" charset="0"/>
              </a:rPr>
              <a:t>●  </a:t>
            </a:r>
            <a:r>
              <a:rPr lang="en-US" altLang="en-US" b="1" smtClean="0"/>
              <a:t>What USDA Foods and processed end products were received from you, or on your behalf, for use in your food service; and</a:t>
            </a:r>
          </a:p>
          <a:p>
            <a:endParaRPr lang="en-US" altLang="en-US" b="1" smtClean="0"/>
          </a:p>
          <a:p>
            <a:r>
              <a:rPr lang="en-US" altLang="en-US" b="1" smtClean="0"/>
              <a:t>       </a:t>
            </a:r>
            <a:r>
              <a:rPr lang="en-US" altLang="en-US" b="1" smtClean="0">
                <a:cs typeface="Arial" charset="0"/>
              </a:rPr>
              <a:t>●  </a:t>
            </a:r>
            <a:r>
              <a:rPr lang="en-US" altLang="en-US" b="1" smtClean="0"/>
              <a:t>Documentation that they have credited you for the value of all USDA Foods received in the specified school year.</a:t>
            </a:r>
          </a:p>
          <a:p>
            <a:endParaRPr lang="en-US" altLang="en-US" b="1" smtClean="0"/>
          </a:p>
          <a:p>
            <a:endParaRPr lang="en-US" altLang="en-US" sz="1800" smtClean="0"/>
          </a:p>
        </p:txBody>
      </p:sp>
      <p:sp>
        <p:nvSpPr>
          <p:cNvPr id="55300"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8F5592B-9012-4CBF-A0B1-C4A7BE03D2AF}" type="slidenum">
              <a:rPr lang="en-US" altLang="en-US" smtClean="0"/>
              <a:pPr eaLnBrk="1" hangingPunct="1">
                <a:spcBef>
                  <a:spcPct val="0"/>
                </a:spcBef>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76275" y="4494213"/>
            <a:ext cx="5518150" cy="4179887"/>
          </a:xfrm>
          <a:noFill/>
        </p:spPr>
        <p:txBody>
          <a:bodyPr/>
          <a:lstStyle/>
          <a:p>
            <a:r>
              <a:rPr lang="en-US" altLang="en-US" b="1" smtClean="0">
                <a:cs typeface="Arial" charset="0"/>
              </a:rPr>
              <a:t>● </a:t>
            </a:r>
            <a:r>
              <a:rPr lang="en-US" altLang="en-US" b="1" smtClean="0"/>
              <a:t>You must maintain records relating to the use of USDA Foods, such as:</a:t>
            </a:r>
          </a:p>
          <a:p>
            <a:endParaRPr lang="en-US" altLang="en-US" b="1" smtClean="0"/>
          </a:p>
          <a:p>
            <a:r>
              <a:rPr lang="en-US" altLang="en-US" b="1" smtClean="0"/>
              <a:t>       </a:t>
            </a:r>
            <a:r>
              <a:rPr lang="en-US" altLang="en-US" b="1" smtClean="0">
                <a:cs typeface="Arial" charset="0"/>
              </a:rPr>
              <a:t>●  </a:t>
            </a:r>
            <a:r>
              <a:rPr lang="en-US" altLang="en-US" b="1" smtClean="0"/>
              <a:t>What USDA Foods and processed end products were received and provided to your vendor for use in your food service;</a:t>
            </a:r>
          </a:p>
          <a:p>
            <a:endParaRPr lang="en-US" altLang="en-US" b="1" smtClean="0"/>
          </a:p>
          <a:p>
            <a:r>
              <a:rPr lang="en-US" altLang="en-US" b="1" smtClean="0"/>
              <a:t>       </a:t>
            </a:r>
            <a:r>
              <a:rPr lang="en-US" altLang="en-US" b="1" smtClean="0">
                <a:cs typeface="Arial" charset="0"/>
              </a:rPr>
              <a:t>●  </a:t>
            </a:r>
            <a:r>
              <a:rPr lang="en-US" altLang="en-US" b="1" smtClean="0"/>
              <a:t>Documentation that your vendor has credited you for the value of the USDA Foods and processed end products received in the specified school year; and</a:t>
            </a:r>
          </a:p>
          <a:p>
            <a:endParaRPr lang="en-US" altLang="en-US" b="1" smtClean="0"/>
          </a:p>
          <a:p>
            <a:r>
              <a:rPr lang="en-US" altLang="en-US" b="1" smtClean="0"/>
              <a:t>       </a:t>
            </a:r>
            <a:r>
              <a:rPr lang="en-US" altLang="en-US" b="1" smtClean="0">
                <a:cs typeface="Arial" charset="0"/>
              </a:rPr>
              <a:t>● </a:t>
            </a:r>
            <a:r>
              <a:rPr lang="en-US" altLang="en-US" b="1" smtClean="0"/>
              <a:t>The actual USDA Foods values used in crediting.</a:t>
            </a:r>
          </a:p>
          <a:p>
            <a:endParaRPr lang="en-US" altLang="en-US" b="1" smtClean="0"/>
          </a:p>
          <a:p>
            <a:endParaRPr lang="en-US" altLang="en-US" b="1" smtClean="0"/>
          </a:p>
          <a:p>
            <a:endParaRPr lang="en-US" altLang="en-US" sz="1800" smtClean="0"/>
          </a:p>
        </p:txBody>
      </p:sp>
      <p:sp>
        <p:nvSpPr>
          <p:cNvPr id="56324"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1310460-4F9A-4CE8-9019-87AE80DBCC39}"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xfrm>
            <a:off x="676275" y="4494213"/>
            <a:ext cx="5518150" cy="4179887"/>
          </a:xfrm>
          <a:noFill/>
        </p:spPr>
        <p:txBody>
          <a:bodyPr/>
          <a:lstStyle/>
          <a:p>
            <a:pPr defTabSz="912813"/>
            <a:r>
              <a:rPr lang="en-US" altLang="en-US" b="1" smtClean="0">
                <a:cs typeface="Arial" charset="0"/>
              </a:rPr>
              <a:t>● </a:t>
            </a:r>
            <a:r>
              <a:rPr lang="en-US" altLang="en-US" b="1" smtClean="0"/>
              <a:t>You must ensure that your vendor is in compliance with the requirements of 7 CFR 250 Subpart D.</a:t>
            </a:r>
          </a:p>
          <a:p>
            <a:pPr defTabSz="912813"/>
            <a:endParaRPr lang="en-US" altLang="en-US" b="1" smtClean="0"/>
          </a:p>
          <a:p>
            <a:pPr defTabSz="912813"/>
            <a:r>
              <a:rPr lang="en-US" altLang="en-US" b="1" smtClean="0"/>
              <a:t>        </a:t>
            </a:r>
            <a:r>
              <a:rPr lang="en-US" altLang="en-US" b="1" smtClean="0">
                <a:cs typeface="Arial" charset="0"/>
              </a:rPr>
              <a:t>●  You must </a:t>
            </a:r>
            <a:r>
              <a:rPr lang="en-US" altLang="en-US" b="1" smtClean="0"/>
              <a:t>monitor your food service operation.</a:t>
            </a:r>
          </a:p>
          <a:p>
            <a:pPr defTabSz="912813"/>
            <a:endParaRPr lang="en-US" altLang="en-US" b="1" smtClean="0"/>
          </a:p>
          <a:p>
            <a:pPr defTabSz="912813"/>
            <a:r>
              <a:rPr lang="en-US" altLang="en-US" b="1" smtClean="0"/>
              <a:t>        </a:t>
            </a:r>
            <a:r>
              <a:rPr lang="en-US" altLang="en-US" b="1" smtClean="0">
                <a:cs typeface="Arial" charset="0"/>
              </a:rPr>
              <a:t>●  </a:t>
            </a:r>
            <a:r>
              <a:rPr lang="en-US" altLang="en-US" b="1" smtClean="0"/>
              <a:t>You must also conduct a reconciliation at least annually (and upon termination of your contract) to ensure that your vendor has credited you for the full value of all USDA Foods and processed </a:t>
            </a:r>
          </a:p>
          <a:p>
            <a:pPr defTabSz="912813"/>
            <a:r>
              <a:rPr lang="en-US" altLang="en-US" b="1" smtClean="0"/>
              <a:t>            end products.</a:t>
            </a:r>
            <a:endParaRPr lang="en-US" altLang="en-US" smtClean="0"/>
          </a:p>
          <a:p>
            <a:pPr defTabSz="912813"/>
            <a:endParaRPr lang="en-US" altLang="en-US" sz="1800" smtClean="0"/>
          </a:p>
        </p:txBody>
      </p:sp>
      <p:sp>
        <p:nvSpPr>
          <p:cNvPr id="57348"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79B906-71D8-4414-98B4-F0A6E9418307}"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xfrm>
            <a:off x="676275" y="4494213"/>
            <a:ext cx="5518150" cy="4179887"/>
          </a:xfrm>
          <a:noFill/>
        </p:spPr>
        <p:txBody>
          <a:bodyPr/>
          <a:lstStyle/>
          <a:p>
            <a:r>
              <a:rPr lang="en-US" altLang="en-US" b="1" smtClean="0"/>
              <a:t>If you have any questions please do not hesitate to contact us.</a:t>
            </a:r>
          </a:p>
          <a:p>
            <a:endParaRPr lang="en-US" altLang="en-US" b="1" smtClean="0"/>
          </a:p>
          <a:p>
            <a:r>
              <a:rPr lang="en-US" altLang="en-US" b="1" smtClean="0"/>
              <a:t>We’re here to assist you! </a:t>
            </a:r>
          </a:p>
        </p:txBody>
      </p:sp>
      <p:sp>
        <p:nvSpPr>
          <p:cNvPr id="58372"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596B17-2AE8-43B7-B163-3978A75B20D0}" type="slidenum">
              <a:rPr lang="en-US" altLang="en-US" smtClean="0"/>
              <a:pPr eaLnBrk="1" hangingPunct="1">
                <a:spcBef>
                  <a:spcPct val="0"/>
                </a:spcBef>
              </a:pPr>
              <a:t>24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674688" y="4494213"/>
            <a:ext cx="5519737" cy="4179887"/>
          </a:xfrm>
          <a:noFill/>
        </p:spPr>
        <p:txBody>
          <a:bodyPr/>
          <a:lstStyle/>
          <a:p>
            <a:r>
              <a:rPr lang="en-US" altLang="en-US" b="1" smtClean="0"/>
              <a:t>USDA purchases foods through direct appropriations from Congress.</a:t>
            </a:r>
          </a:p>
          <a:p>
            <a:endParaRPr lang="en-US" altLang="en-US" b="1" smtClean="0"/>
          </a:p>
          <a:p>
            <a:r>
              <a:rPr lang="en-US" altLang="en-US" b="1" smtClean="0"/>
              <a:t>These appropriations support the American farmers, dairymen, ranchers, and fishermen by purchasing their surplus.  </a:t>
            </a:r>
          </a:p>
          <a:p>
            <a:endParaRPr lang="en-US" altLang="en-US" b="1" smtClean="0"/>
          </a:p>
          <a:p>
            <a:r>
              <a:rPr lang="en-US" altLang="en-US" b="1" smtClean="0"/>
              <a:t>Purchasing their surplus helps to stabilize market prices, thus benefitting all American consumers.</a:t>
            </a:r>
          </a:p>
          <a:p>
            <a:endParaRPr lang="en-US" altLang="en-US" sz="1800" b="1" smtClean="0"/>
          </a:p>
          <a:p>
            <a:endParaRPr lang="en-US" altLang="en-US" smtClean="0"/>
          </a:p>
        </p:txBody>
      </p:sp>
      <p:sp>
        <p:nvSpPr>
          <p:cNvPr id="36868"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buClr>
                <a:srgbClr val="0000FF"/>
              </a:buClr>
            </a:pPr>
            <a:fld id="{FB76786E-8B6F-4A10-8AB8-4E65745EA326}" type="slidenum">
              <a:rPr lang="en-US" altLang="en-US" smtClean="0">
                <a:solidFill>
                  <a:srgbClr val="000000"/>
                </a:solidFill>
              </a:rPr>
              <a:pPr eaLnBrk="1" hangingPunct="1">
                <a:spcBef>
                  <a:spcPct val="0"/>
                </a:spcBef>
                <a:buClr>
                  <a:srgbClr val="0000FF"/>
                </a:buClr>
              </a:pPr>
              <a:t>3</a:t>
            </a:fld>
            <a:endParaRPr lang="en-US"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676275" y="4494213"/>
            <a:ext cx="5518150" cy="4179887"/>
          </a:xfrm>
          <a:noFill/>
        </p:spPr>
        <p:txBody>
          <a:bodyPr/>
          <a:lstStyle/>
          <a:p>
            <a:r>
              <a:rPr lang="en-US" altLang="en-US" b="1" smtClean="0"/>
              <a:t>USDA Foods are offered to the National School Lunch Program,  the Summer Food Service Program,  and the Child and Adult Care Food Program.</a:t>
            </a:r>
          </a:p>
          <a:p>
            <a:endParaRPr lang="en-US" altLang="en-US" b="1" smtClean="0"/>
          </a:p>
          <a:p>
            <a:r>
              <a:rPr lang="en-US" altLang="en-US" b="1" smtClean="0"/>
              <a:t>This benefits our children and families with wholesome foods.</a:t>
            </a:r>
          </a:p>
          <a:p>
            <a:endParaRPr lang="en-US" altLang="en-US" smtClean="0"/>
          </a:p>
          <a:p>
            <a:r>
              <a:rPr lang="en-US" altLang="en-US" smtClean="0"/>
              <a:t>(Note:  In Hawaii, the Child and Adult Care Food Program receives cash in lieu of commodities.)</a:t>
            </a:r>
          </a:p>
        </p:txBody>
      </p:sp>
      <p:sp>
        <p:nvSpPr>
          <p:cNvPr id="37892"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F9E41E1-E3DA-48B5-912C-69DECEB989C8}"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676275" y="4494213"/>
            <a:ext cx="5518150" cy="4179887"/>
          </a:xfrm>
          <a:noFill/>
        </p:spPr>
        <p:txBody>
          <a:bodyPr/>
          <a:lstStyle/>
          <a:p>
            <a:r>
              <a:rPr lang="en-US" altLang="en-US" b="1" smtClean="0"/>
              <a:t>The USDA Foods Distribution Program in regulated by the Code of Federal Regulation 7CFR Part 250.</a:t>
            </a:r>
          </a:p>
          <a:p>
            <a:endParaRPr lang="en-US" altLang="en-US" b="1" smtClean="0"/>
          </a:p>
          <a:p>
            <a:r>
              <a:rPr lang="en-US" altLang="en-US" b="1" smtClean="0"/>
              <a:t>Here are a few of the subjects the regulations cover.</a:t>
            </a:r>
          </a:p>
          <a:p>
            <a:pPr algn="just"/>
            <a:endParaRPr lang="en-US" altLang="en-US" smtClean="0"/>
          </a:p>
        </p:txBody>
      </p:sp>
      <p:sp>
        <p:nvSpPr>
          <p:cNvPr id="38916"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9073FD6-4864-4274-B0D6-D5B79538243D}"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xfrm>
            <a:off x="676275" y="4494213"/>
            <a:ext cx="5518150" cy="4179887"/>
          </a:xfrm>
          <a:noFill/>
        </p:spPr>
        <p:txBody>
          <a:bodyPr/>
          <a:lstStyle/>
          <a:p>
            <a:r>
              <a:rPr lang="en-US" altLang="en-US" b="1" smtClean="0"/>
              <a:t>The USDA Foods Distribution Program is also regulated by the Code of Federal Regulation 7CFR Part 252 for commodity processing.</a:t>
            </a:r>
          </a:p>
          <a:p>
            <a:pPr algn="just"/>
            <a:endParaRPr lang="en-US" altLang="en-US" smtClean="0"/>
          </a:p>
        </p:txBody>
      </p:sp>
      <p:sp>
        <p:nvSpPr>
          <p:cNvPr id="39940"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D595AA3-C529-47D5-AB3B-5DD264806AD7}"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676275" y="4494213"/>
            <a:ext cx="5518150" cy="4179887"/>
          </a:xfrm>
          <a:noFill/>
        </p:spPr>
        <p:txBody>
          <a:bodyPr/>
          <a:lstStyle/>
          <a:p>
            <a:pPr eaLnBrk="1" hangingPunct="1"/>
            <a:r>
              <a:rPr lang="en-US" altLang="en-US" b="1" smtClean="0"/>
              <a:t>USDA gives each State a calculated dollar amount every school year known as entitlement.</a:t>
            </a:r>
          </a:p>
          <a:p>
            <a:pPr eaLnBrk="1" hangingPunct="1"/>
            <a:endParaRPr lang="en-US" altLang="en-US" b="1" smtClean="0"/>
          </a:p>
          <a:p>
            <a:pPr eaLnBrk="1" hangingPunct="1"/>
            <a:r>
              <a:rPr lang="en-US" altLang="en-US" b="1" smtClean="0"/>
              <a:t>Entitlement is estimated by taking the total number of reimbursed lunches from the </a:t>
            </a:r>
            <a:r>
              <a:rPr lang="en-US" altLang="en-US" b="1" u="sng" smtClean="0"/>
              <a:t>previous</a:t>
            </a:r>
            <a:r>
              <a:rPr lang="en-US" altLang="en-US" b="1" smtClean="0"/>
              <a:t> school year and multiplying that quantity by the </a:t>
            </a:r>
            <a:r>
              <a:rPr lang="en-US" altLang="en-US" b="1" u="sng" smtClean="0"/>
              <a:t>current</a:t>
            </a:r>
            <a:r>
              <a:rPr lang="en-US" altLang="en-US" b="1" smtClean="0"/>
              <a:t> Food Distribution Meal Rate.</a:t>
            </a:r>
          </a:p>
          <a:p>
            <a:pPr eaLnBrk="1" hangingPunct="1"/>
            <a:endParaRPr lang="en-US" altLang="en-US" b="1" smtClean="0"/>
          </a:p>
          <a:p>
            <a:pPr eaLnBrk="1" hangingPunct="1"/>
            <a:r>
              <a:rPr lang="en-US" altLang="en-US" b="1" smtClean="0"/>
              <a:t>Entitlement dollars are then allocated to the participating School Food Authorities (SFAs) based on their fair share.</a:t>
            </a:r>
          </a:p>
          <a:p>
            <a:pPr eaLnBrk="1" hangingPunct="1"/>
            <a:endParaRPr lang="en-US" altLang="en-US" b="1" smtClean="0"/>
          </a:p>
          <a:p>
            <a:pPr eaLnBrk="1" hangingPunct="1"/>
            <a:r>
              <a:rPr lang="en-US" altLang="en-US" b="1" smtClean="0"/>
              <a:t>SFAs are able to use entitlement for USDA Foods and/or USDA DOD Fresh Produce.</a:t>
            </a:r>
          </a:p>
          <a:p>
            <a:pPr algn="just"/>
            <a:endParaRPr lang="en-US" altLang="en-US" b="1" smtClean="0"/>
          </a:p>
          <a:p>
            <a:pPr algn="just"/>
            <a:endParaRPr lang="en-US" altLang="en-US" smtClean="0"/>
          </a:p>
        </p:txBody>
      </p:sp>
      <p:sp>
        <p:nvSpPr>
          <p:cNvPr id="40964"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E0790EA-1DFD-42A8-8E04-AFF0D2F4D5D7}"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676275" y="4494213"/>
            <a:ext cx="5518150" cy="4179887"/>
          </a:xfrm>
          <a:noFill/>
        </p:spPr>
        <p:txBody>
          <a:bodyPr/>
          <a:lstStyle/>
          <a:p>
            <a:r>
              <a:rPr lang="en-US" altLang="en-US" b="1" smtClean="0"/>
              <a:t>Its important to note that what is available to the smaller SFAs is what has already been purchased by School Food Services Branch.</a:t>
            </a:r>
          </a:p>
          <a:p>
            <a:endParaRPr lang="en-US" altLang="en-US" b="1" smtClean="0"/>
          </a:p>
          <a:p>
            <a:r>
              <a:rPr lang="en-US" altLang="en-US" b="1" smtClean="0"/>
              <a:t>School Food Services Branch is the DOE SFA.</a:t>
            </a:r>
          </a:p>
          <a:p>
            <a:endParaRPr lang="en-US" altLang="en-US" b="1" smtClean="0"/>
          </a:p>
          <a:p>
            <a:r>
              <a:rPr lang="en-US" altLang="en-US" b="1" smtClean="0"/>
              <a:t>They decide what to purchase based on their menus.</a:t>
            </a:r>
          </a:p>
          <a:p>
            <a:endParaRPr lang="en-US" altLang="en-US" b="1" smtClean="0"/>
          </a:p>
          <a:p>
            <a:r>
              <a:rPr lang="en-US" altLang="en-US" b="1" smtClean="0"/>
              <a:t>When an SFA orders, the SFA should consider projected usage for the item and the ability to menu the item in a timely manner.</a:t>
            </a:r>
          </a:p>
          <a:p>
            <a:endParaRPr lang="en-US" altLang="en-US" b="1" smtClean="0"/>
          </a:p>
          <a:p>
            <a:r>
              <a:rPr lang="en-US" altLang="en-US" b="1" smtClean="0"/>
              <a:t>SFAs should also consider whether they have ample storage space to keep the food safe and in good condition.</a:t>
            </a:r>
          </a:p>
          <a:p>
            <a:endParaRPr lang="en-US" altLang="en-US" smtClean="0"/>
          </a:p>
        </p:txBody>
      </p:sp>
      <p:sp>
        <p:nvSpPr>
          <p:cNvPr id="41988"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5F6A956-5008-496B-AA37-CA1D091FBCF5}"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676275" y="4494213"/>
            <a:ext cx="5518150" cy="4179887"/>
          </a:xfrm>
          <a:noFill/>
        </p:spPr>
        <p:txBody>
          <a:bodyPr/>
          <a:lstStyle/>
          <a:p>
            <a:r>
              <a:rPr lang="en-US" altLang="en-US" b="1" smtClean="0"/>
              <a:t>School year 2017-18 USDA Foods consists of brown rice, cheddar and yellow cheese, and white whole wheat blended flour.</a:t>
            </a:r>
          </a:p>
          <a:p>
            <a:endParaRPr lang="en-US" altLang="en-US" b="1" smtClean="0"/>
          </a:p>
          <a:p>
            <a:r>
              <a:rPr lang="en-US" altLang="en-US" b="1" smtClean="0"/>
              <a:t>Items may be cancelled if USDA does not receive bids from the various vendors.</a:t>
            </a:r>
            <a:endParaRPr lang="en-US" altLang="en-US" smtClean="0"/>
          </a:p>
        </p:txBody>
      </p:sp>
      <p:sp>
        <p:nvSpPr>
          <p:cNvPr id="43012"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96FF565-87B9-445C-849E-DD07224BF8A7}"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ltLang="en-US"/>
              <a:t>09/2017</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F3D53624-20A9-43CF-8038-1ADF87E3C0C7}" type="slidenum">
              <a:rPr lang="en-US" altLang="en-US"/>
              <a:pPr>
                <a:defRPr/>
              </a:pPr>
              <a:t>‹#›</a:t>
            </a:fld>
            <a:endParaRPr lang="en-US" altLang="en-US" dirty="0"/>
          </a:p>
        </p:txBody>
      </p:sp>
    </p:spTree>
    <p:extLst>
      <p:ext uri="{BB962C8B-B14F-4D97-AF65-F5344CB8AC3E}">
        <p14:creationId xmlns:p14="http://schemas.microsoft.com/office/powerpoint/2010/main" val="160632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ltLang="en-US"/>
              <a:t>09/2017</a:t>
            </a:r>
          </a:p>
        </p:txBody>
      </p:sp>
      <p:sp>
        <p:nvSpPr>
          <p:cNvPr id="6" name="Slide Number Placeholder 17"/>
          <p:cNvSpPr>
            <a:spLocks noGrp="1"/>
          </p:cNvSpPr>
          <p:nvPr>
            <p:ph type="sldNum" sz="quarter" idx="12"/>
          </p:nvPr>
        </p:nvSpPr>
        <p:spPr/>
        <p:txBody>
          <a:bodyPr/>
          <a:lstStyle>
            <a:lvl1pPr>
              <a:defRPr/>
            </a:lvl1pPr>
          </a:lstStyle>
          <a:p>
            <a:pPr>
              <a:defRPr/>
            </a:pPr>
            <a:fld id="{30ABDCA3-A0D4-4152-A090-D54603CE9B62}" type="slidenum">
              <a:rPr lang="en-US" altLang="en-US"/>
              <a:pPr>
                <a:defRPr/>
              </a:pPr>
              <a:t>‹#›</a:t>
            </a:fld>
            <a:endParaRPr lang="en-US" altLang="en-US" dirty="0"/>
          </a:p>
        </p:txBody>
      </p:sp>
    </p:spTree>
    <p:extLst>
      <p:ext uri="{BB962C8B-B14F-4D97-AF65-F5344CB8AC3E}">
        <p14:creationId xmlns:p14="http://schemas.microsoft.com/office/powerpoint/2010/main" val="115443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ltLang="en-US"/>
              <a:t>09/2017</a:t>
            </a:r>
          </a:p>
        </p:txBody>
      </p:sp>
      <p:sp>
        <p:nvSpPr>
          <p:cNvPr id="6" name="Slide Number Placeholder 17"/>
          <p:cNvSpPr>
            <a:spLocks noGrp="1"/>
          </p:cNvSpPr>
          <p:nvPr>
            <p:ph type="sldNum" sz="quarter" idx="12"/>
          </p:nvPr>
        </p:nvSpPr>
        <p:spPr/>
        <p:txBody>
          <a:bodyPr/>
          <a:lstStyle>
            <a:lvl1pPr>
              <a:defRPr/>
            </a:lvl1pPr>
          </a:lstStyle>
          <a:p>
            <a:pPr>
              <a:defRPr/>
            </a:pPr>
            <a:fld id="{50567D53-1B83-4CBE-A462-05242B0E386D}" type="slidenum">
              <a:rPr lang="en-US" altLang="en-US"/>
              <a:pPr>
                <a:defRPr/>
              </a:pPr>
              <a:t>‹#›</a:t>
            </a:fld>
            <a:endParaRPr lang="en-US" altLang="en-US" dirty="0"/>
          </a:p>
        </p:txBody>
      </p:sp>
    </p:spTree>
    <p:extLst>
      <p:ext uri="{BB962C8B-B14F-4D97-AF65-F5344CB8AC3E}">
        <p14:creationId xmlns:p14="http://schemas.microsoft.com/office/powerpoint/2010/main" val="212961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ltLang="en-US"/>
              <a:t>09/2017</a:t>
            </a:r>
          </a:p>
        </p:txBody>
      </p:sp>
      <p:sp>
        <p:nvSpPr>
          <p:cNvPr id="6" name="Slide Number Placeholder 17"/>
          <p:cNvSpPr>
            <a:spLocks noGrp="1"/>
          </p:cNvSpPr>
          <p:nvPr>
            <p:ph type="sldNum" sz="quarter" idx="12"/>
          </p:nvPr>
        </p:nvSpPr>
        <p:spPr/>
        <p:txBody>
          <a:bodyPr/>
          <a:lstStyle>
            <a:lvl1pPr>
              <a:defRPr/>
            </a:lvl1pPr>
          </a:lstStyle>
          <a:p>
            <a:pPr>
              <a:defRPr/>
            </a:pPr>
            <a:fld id="{1707003E-D567-4162-8523-5479616CF040}" type="slidenum">
              <a:rPr lang="en-US" altLang="en-US"/>
              <a:pPr>
                <a:defRPr/>
              </a:pPr>
              <a:t>‹#›</a:t>
            </a:fld>
            <a:endParaRPr lang="en-US" altLang="en-US" dirty="0"/>
          </a:p>
        </p:txBody>
      </p:sp>
    </p:spTree>
    <p:extLst>
      <p:ext uri="{BB962C8B-B14F-4D97-AF65-F5344CB8AC3E}">
        <p14:creationId xmlns:p14="http://schemas.microsoft.com/office/powerpoint/2010/main" val="207769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ltLang="en-US"/>
          </a:p>
        </p:txBody>
      </p:sp>
      <p:sp>
        <p:nvSpPr>
          <p:cNvPr id="7" name="Footer Placeholder 4"/>
          <p:cNvSpPr>
            <a:spLocks noGrp="1"/>
          </p:cNvSpPr>
          <p:nvPr>
            <p:ph type="ftr" sz="quarter" idx="11"/>
          </p:nvPr>
        </p:nvSpPr>
        <p:spPr/>
        <p:txBody>
          <a:bodyPr/>
          <a:lstStyle>
            <a:lvl1pPr>
              <a:defRPr/>
            </a:lvl1pPr>
            <a:extLst/>
          </a:lstStyle>
          <a:p>
            <a:pPr>
              <a:defRPr/>
            </a:pPr>
            <a:r>
              <a:rPr lang="en-US" altLang="en-US"/>
              <a:t>09/2017</a:t>
            </a:r>
          </a:p>
        </p:txBody>
      </p:sp>
      <p:sp>
        <p:nvSpPr>
          <p:cNvPr id="8" name="Slide Number Placeholder 5"/>
          <p:cNvSpPr>
            <a:spLocks noGrp="1"/>
          </p:cNvSpPr>
          <p:nvPr>
            <p:ph type="sldNum" sz="quarter" idx="12"/>
          </p:nvPr>
        </p:nvSpPr>
        <p:spPr/>
        <p:txBody>
          <a:bodyPr/>
          <a:lstStyle>
            <a:lvl1pPr>
              <a:defRPr/>
            </a:lvl1pPr>
            <a:extLst/>
          </a:lstStyle>
          <a:p>
            <a:pPr>
              <a:defRPr/>
            </a:pPr>
            <a:fld id="{66F203C6-A5B1-4E6B-B94F-C89511452ECB}" type="slidenum">
              <a:rPr lang="en-US" altLang="en-US"/>
              <a:pPr>
                <a:defRPr/>
              </a:pPr>
              <a:t>‹#›</a:t>
            </a:fld>
            <a:endParaRPr lang="en-US" altLang="en-US" dirty="0"/>
          </a:p>
        </p:txBody>
      </p:sp>
    </p:spTree>
    <p:extLst>
      <p:ext uri="{BB962C8B-B14F-4D97-AF65-F5344CB8AC3E}">
        <p14:creationId xmlns:p14="http://schemas.microsoft.com/office/powerpoint/2010/main" val="42088442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en-US"/>
          </a:p>
        </p:txBody>
      </p:sp>
      <p:sp>
        <p:nvSpPr>
          <p:cNvPr id="6" name="Footer Placeholder 5"/>
          <p:cNvSpPr>
            <a:spLocks noGrp="1"/>
          </p:cNvSpPr>
          <p:nvPr>
            <p:ph type="ftr" sz="quarter" idx="11"/>
          </p:nvPr>
        </p:nvSpPr>
        <p:spPr/>
        <p:txBody>
          <a:bodyPr/>
          <a:lstStyle>
            <a:lvl1pPr>
              <a:defRPr/>
            </a:lvl1pPr>
            <a:extLst/>
          </a:lstStyle>
          <a:p>
            <a:pPr>
              <a:defRPr/>
            </a:pPr>
            <a:r>
              <a:rPr lang="en-US" altLang="en-US"/>
              <a:t>09/2017</a:t>
            </a:r>
          </a:p>
        </p:txBody>
      </p:sp>
      <p:sp>
        <p:nvSpPr>
          <p:cNvPr id="7" name="Slide Number Placeholder 6"/>
          <p:cNvSpPr>
            <a:spLocks noGrp="1"/>
          </p:cNvSpPr>
          <p:nvPr>
            <p:ph type="sldNum" sz="quarter" idx="12"/>
          </p:nvPr>
        </p:nvSpPr>
        <p:spPr/>
        <p:txBody>
          <a:bodyPr/>
          <a:lstStyle>
            <a:lvl1pPr>
              <a:defRPr/>
            </a:lvl1pPr>
            <a:extLst/>
          </a:lstStyle>
          <a:p>
            <a:pPr>
              <a:defRPr/>
            </a:pPr>
            <a:fld id="{6C5DCC76-E088-4DF0-976E-3238DE5A1D94}" type="slidenum">
              <a:rPr lang="en-US" altLang="en-US"/>
              <a:pPr>
                <a:defRPr/>
              </a:pPr>
              <a:t>‹#›</a:t>
            </a:fld>
            <a:endParaRPr lang="en-US" altLang="en-US" dirty="0"/>
          </a:p>
        </p:txBody>
      </p:sp>
    </p:spTree>
    <p:extLst>
      <p:ext uri="{BB962C8B-B14F-4D97-AF65-F5344CB8AC3E}">
        <p14:creationId xmlns:p14="http://schemas.microsoft.com/office/powerpoint/2010/main" val="254779172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ltLang="en-US"/>
          </a:p>
        </p:txBody>
      </p:sp>
      <p:sp>
        <p:nvSpPr>
          <p:cNvPr id="8" name="Footer Placeholder 7"/>
          <p:cNvSpPr>
            <a:spLocks noGrp="1"/>
          </p:cNvSpPr>
          <p:nvPr>
            <p:ph type="ftr" sz="quarter" idx="11"/>
          </p:nvPr>
        </p:nvSpPr>
        <p:spPr/>
        <p:txBody>
          <a:bodyPr/>
          <a:lstStyle>
            <a:lvl1pPr>
              <a:defRPr/>
            </a:lvl1pPr>
            <a:extLst/>
          </a:lstStyle>
          <a:p>
            <a:pPr>
              <a:defRPr/>
            </a:pPr>
            <a:r>
              <a:rPr lang="en-US" altLang="en-US"/>
              <a:t>09/2017</a:t>
            </a:r>
          </a:p>
        </p:txBody>
      </p:sp>
      <p:sp>
        <p:nvSpPr>
          <p:cNvPr id="9" name="Slide Number Placeholder 8"/>
          <p:cNvSpPr>
            <a:spLocks noGrp="1"/>
          </p:cNvSpPr>
          <p:nvPr>
            <p:ph type="sldNum" sz="quarter" idx="12"/>
          </p:nvPr>
        </p:nvSpPr>
        <p:spPr/>
        <p:txBody>
          <a:bodyPr/>
          <a:lstStyle>
            <a:lvl1pPr>
              <a:defRPr/>
            </a:lvl1pPr>
            <a:extLst/>
          </a:lstStyle>
          <a:p>
            <a:pPr>
              <a:defRPr/>
            </a:pPr>
            <a:fld id="{A569EAE3-CCB3-4FDC-AD83-1669C206EFAF}" type="slidenum">
              <a:rPr lang="en-US" altLang="en-US"/>
              <a:pPr>
                <a:defRPr/>
              </a:pPr>
              <a:t>‹#›</a:t>
            </a:fld>
            <a:endParaRPr lang="en-US" altLang="en-US" dirty="0"/>
          </a:p>
        </p:txBody>
      </p:sp>
    </p:spTree>
    <p:extLst>
      <p:ext uri="{BB962C8B-B14F-4D97-AF65-F5344CB8AC3E}">
        <p14:creationId xmlns:p14="http://schemas.microsoft.com/office/powerpoint/2010/main" val="395291572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ltLang="en-US"/>
          </a:p>
        </p:txBody>
      </p:sp>
      <p:sp>
        <p:nvSpPr>
          <p:cNvPr id="4" name="Footer Placeholder 3"/>
          <p:cNvSpPr>
            <a:spLocks noGrp="1"/>
          </p:cNvSpPr>
          <p:nvPr>
            <p:ph type="ftr" sz="quarter" idx="11"/>
          </p:nvPr>
        </p:nvSpPr>
        <p:spPr/>
        <p:txBody>
          <a:bodyPr/>
          <a:lstStyle>
            <a:lvl1pPr>
              <a:defRPr/>
            </a:lvl1pPr>
            <a:extLst/>
          </a:lstStyle>
          <a:p>
            <a:pPr>
              <a:defRPr/>
            </a:pPr>
            <a:r>
              <a:rPr lang="en-US" altLang="en-US"/>
              <a:t>09/2017</a:t>
            </a:r>
          </a:p>
        </p:txBody>
      </p:sp>
      <p:sp>
        <p:nvSpPr>
          <p:cNvPr id="5" name="Slide Number Placeholder 4"/>
          <p:cNvSpPr>
            <a:spLocks noGrp="1"/>
          </p:cNvSpPr>
          <p:nvPr>
            <p:ph type="sldNum" sz="quarter" idx="12"/>
          </p:nvPr>
        </p:nvSpPr>
        <p:spPr/>
        <p:txBody>
          <a:bodyPr/>
          <a:lstStyle>
            <a:lvl1pPr>
              <a:defRPr/>
            </a:lvl1pPr>
            <a:extLst/>
          </a:lstStyle>
          <a:p>
            <a:pPr>
              <a:defRPr/>
            </a:pPr>
            <a:fld id="{4B67BB69-4AE9-47BD-A5FD-BA3C44CAFC18}" type="slidenum">
              <a:rPr lang="en-US" altLang="en-US"/>
              <a:pPr>
                <a:defRPr/>
              </a:pPr>
              <a:t>‹#›</a:t>
            </a:fld>
            <a:endParaRPr lang="en-US" altLang="en-US" dirty="0"/>
          </a:p>
        </p:txBody>
      </p:sp>
    </p:spTree>
    <p:extLst>
      <p:ext uri="{BB962C8B-B14F-4D97-AF65-F5344CB8AC3E}">
        <p14:creationId xmlns:p14="http://schemas.microsoft.com/office/powerpoint/2010/main" val="111871013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a:p>
        </p:txBody>
      </p:sp>
      <p:sp>
        <p:nvSpPr>
          <p:cNvPr id="3" name="Footer Placeholder 21"/>
          <p:cNvSpPr>
            <a:spLocks noGrp="1"/>
          </p:cNvSpPr>
          <p:nvPr>
            <p:ph type="ftr" sz="quarter" idx="11"/>
          </p:nvPr>
        </p:nvSpPr>
        <p:spPr/>
        <p:txBody>
          <a:bodyPr/>
          <a:lstStyle>
            <a:lvl1pPr>
              <a:defRPr/>
            </a:lvl1pPr>
          </a:lstStyle>
          <a:p>
            <a:pPr>
              <a:defRPr/>
            </a:pPr>
            <a:r>
              <a:rPr lang="en-US" altLang="en-US"/>
              <a:t>09/2017</a:t>
            </a:r>
          </a:p>
        </p:txBody>
      </p:sp>
      <p:sp>
        <p:nvSpPr>
          <p:cNvPr id="4" name="Slide Number Placeholder 17"/>
          <p:cNvSpPr>
            <a:spLocks noGrp="1"/>
          </p:cNvSpPr>
          <p:nvPr>
            <p:ph type="sldNum" sz="quarter" idx="12"/>
          </p:nvPr>
        </p:nvSpPr>
        <p:spPr/>
        <p:txBody>
          <a:bodyPr/>
          <a:lstStyle>
            <a:lvl1pPr>
              <a:defRPr/>
            </a:lvl1pPr>
          </a:lstStyle>
          <a:p>
            <a:pPr>
              <a:defRPr/>
            </a:pPr>
            <a:fld id="{0DC75F2F-0DB8-4E7A-B44A-59FAD7666F4A}" type="slidenum">
              <a:rPr lang="en-US" altLang="en-US"/>
              <a:pPr>
                <a:defRPr/>
              </a:pPr>
              <a:t>‹#›</a:t>
            </a:fld>
            <a:endParaRPr lang="en-US" altLang="en-US" dirty="0"/>
          </a:p>
        </p:txBody>
      </p:sp>
    </p:spTree>
    <p:extLst>
      <p:ext uri="{BB962C8B-B14F-4D97-AF65-F5344CB8AC3E}">
        <p14:creationId xmlns:p14="http://schemas.microsoft.com/office/powerpoint/2010/main" val="202791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en-US"/>
          </a:p>
        </p:txBody>
      </p:sp>
      <p:sp>
        <p:nvSpPr>
          <p:cNvPr id="6" name="Footer Placeholder 5"/>
          <p:cNvSpPr>
            <a:spLocks noGrp="1"/>
          </p:cNvSpPr>
          <p:nvPr>
            <p:ph type="ftr" sz="quarter" idx="11"/>
          </p:nvPr>
        </p:nvSpPr>
        <p:spPr/>
        <p:txBody>
          <a:bodyPr/>
          <a:lstStyle>
            <a:lvl1pPr>
              <a:defRPr/>
            </a:lvl1pPr>
            <a:extLst/>
          </a:lstStyle>
          <a:p>
            <a:pPr>
              <a:defRPr/>
            </a:pPr>
            <a:r>
              <a:rPr lang="en-US" altLang="en-US"/>
              <a:t>09/2017</a:t>
            </a:r>
          </a:p>
        </p:txBody>
      </p:sp>
      <p:sp>
        <p:nvSpPr>
          <p:cNvPr id="7" name="Slide Number Placeholder 6"/>
          <p:cNvSpPr>
            <a:spLocks noGrp="1"/>
          </p:cNvSpPr>
          <p:nvPr>
            <p:ph type="sldNum" sz="quarter" idx="12"/>
          </p:nvPr>
        </p:nvSpPr>
        <p:spPr/>
        <p:txBody>
          <a:bodyPr/>
          <a:lstStyle>
            <a:lvl1pPr>
              <a:defRPr/>
            </a:lvl1pPr>
            <a:extLst/>
          </a:lstStyle>
          <a:p>
            <a:pPr>
              <a:defRPr/>
            </a:pPr>
            <a:fld id="{615A4E1F-03E9-4A72-B7A3-47E878A0F9E4}" type="slidenum">
              <a:rPr lang="en-US" altLang="en-US"/>
              <a:pPr>
                <a:defRPr/>
              </a:pPr>
              <a:t>‹#›</a:t>
            </a:fld>
            <a:endParaRPr lang="en-US" altLang="en-US" dirty="0"/>
          </a:p>
        </p:txBody>
      </p:sp>
    </p:spTree>
    <p:extLst>
      <p:ext uri="{BB962C8B-B14F-4D97-AF65-F5344CB8AC3E}">
        <p14:creationId xmlns:p14="http://schemas.microsoft.com/office/powerpoint/2010/main" val="75457217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ltLang="en-US"/>
              <a:t>09/2017</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1B5B587F-C4C8-4066-96E3-E2611F9D0D06}" type="slidenum">
              <a:rPr lang="en-US" altLang="en-US"/>
              <a:pPr>
                <a:defRPr/>
              </a:pPr>
              <a:t>‹#›</a:t>
            </a:fld>
            <a:endParaRPr lang="en-US" altLang="en-US" dirty="0"/>
          </a:p>
        </p:txBody>
      </p:sp>
    </p:spTree>
    <p:extLst>
      <p:ext uri="{BB962C8B-B14F-4D97-AF65-F5344CB8AC3E}">
        <p14:creationId xmlns:p14="http://schemas.microsoft.com/office/powerpoint/2010/main" val="423279390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endParaRPr lang="en-US" alt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r>
              <a:rPr lang="en-US" altLang="en-US"/>
              <a:t>09/2017</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defRPr>
            </a:lvl1pPr>
            <a:extLst/>
          </a:lstStyle>
          <a:p>
            <a:pPr>
              <a:defRPr/>
            </a:pPr>
            <a:fld id="{8F909403-D169-40CB-A7DD-C9638C0658A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270" r:id="rId1"/>
    <p:sldLayoutId id="2147484266" r:id="rId2"/>
    <p:sldLayoutId id="2147484271" r:id="rId3"/>
    <p:sldLayoutId id="2147484272" r:id="rId4"/>
    <p:sldLayoutId id="2147484273" r:id="rId5"/>
    <p:sldLayoutId id="2147484274" r:id="rId6"/>
    <p:sldLayoutId id="2147484267" r:id="rId7"/>
    <p:sldLayoutId id="2147484275" r:id="rId8"/>
    <p:sldLayoutId id="2147484276" r:id="rId9"/>
    <p:sldLayoutId id="2147484268" r:id="rId10"/>
    <p:sldLayoutId id="2147484269"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0" y="2057400"/>
            <a:ext cx="3054350" cy="2971800"/>
          </a:xfrm>
        </p:spPr>
      </p:pic>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latin typeface="Palatino Linotype" panose="02040502050505030304" pitchFamily="18" charset="0"/>
              </a:rPr>
              <a:t>USDA Foods </a:t>
            </a:r>
            <a:br>
              <a:rPr lang="en-US" dirty="0" smtClean="0">
                <a:latin typeface="Palatino Linotype" panose="02040502050505030304" pitchFamily="18" charset="0"/>
              </a:rPr>
            </a:br>
            <a:r>
              <a:rPr lang="en-US" dirty="0" smtClean="0">
                <a:latin typeface="Palatino Linotype" panose="02040502050505030304" pitchFamily="18" charset="0"/>
              </a:rPr>
              <a:t>Distribution Program</a:t>
            </a:r>
            <a:r>
              <a:rPr lang="en-US" dirty="0" smtClean="0"/>
              <a:t/>
            </a:r>
            <a:br>
              <a:rPr lang="en-US" dirty="0" smtClean="0"/>
            </a:br>
            <a:endParaRPr lang="en-US" dirty="0"/>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26" y="381000"/>
            <a:ext cx="8229600" cy="1676400"/>
          </a:xfrm>
        </p:spPr>
        <p:txBody>
          <a:bodyPr>
            <a:normAutofit fontScale="90000"/>
          </a:bodyPr>
          <a:lstStyle/>
          <a:p>
            <a:pPr algn="ctr" eaLnBrk="1" fontAlgn="auto" hangingPunct="1">
              <a:spcAft>
                <a:spcPts val="0"/>
              </a:spcAft>
              <a:defRPr/>
            </a:pPr>
            <a:r>
              <a:rPr lang="en-US" dirty="0" smtClean="0"/>
              <a:t/>
            </a:r>
            <a:br>
              <a:rPr lang="en-US" dirty="0" smtClean="0"/>
            </a:br>
            <a:r>
              <a:rPr lang="en-US" dirty="0" smtClean="0">
                <a:latin typeface="Palatino Linotype" panose="02040502050505030304" pitchFamily="18" charset="0"/>
              </a:rPr>
              <a:t>Warehouse–SFA Agreement</a:t>
            </a:r>
            <a:br>
              <a:rPr lang="en-US" dirty="0" smtClean="0">
                <a:latin typeface="Palatino Linotype" panose="02040502050505030304" pitchFamily="18" charset="0"/>
              </a:rPr>
            </a:br>
            <a:r>
              <a:rPr lang="en-US" dirty="0" smtClean="0">
                <a:latin typeface="Palatino Linotype" panose="02040502050505030304" pitchFamily="18" charset="0"/>
              </a:rPr>
              <a:t>Delivery &amp; Handling Fees</a:t>
            </a:r>
            <a:r>
              <a:rPr lang="en-US" dirty="0" smtClean="0"/>
              <a:t/>
            </a:r>
            <a:br>
              <a:rPr lang="en-US" dirty="0" smtClean="0"/>
            </a:br>
            <a:endParaRPr lang="en-US" dirty="0"/>
          </a:p>
        </p:txBody>
      </p:sp>
      <p:pic>
        <p:nvPicPr>
          <p:cNvPr id="184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noGrp="1"/>
          </p:cNvGraphicFramePr>
          <p:nvPr>
            <p:ph idx="1"/>
          </p:nvPr>
        </p:nvGraphicFramePr>
        <p:xfrm>
          <a:off x="474663" y="2286000"/>
          <a:ext cx="8367712" cy="3383082"/>
        </p:xfrm>
        <a:graphic>
          <a:graphicData uri="http://schemas.openxmlformats.org/drawingml/2006/table">
            <a:tbl>
              <a:tblPr firstRow="1" bandRow="1">
                <a:tableStyleId>{5C22544A-7EE6-4342-B048-85BDC9FD1C3A}</a:tableStyleId>
              </a:tblPr>
              <a:tblGrid>
                <a:gridCol w="2077400"/>
                <a:gridCol w="6290312"/>
              </a:tblGrid>
              <a:tr h="3382963">
                <a:tc>
                  <a:txBody>
                    <a:bodyPr/>
                    <a:lstStyle/>
                    <a:p>
                      <a:r>
                        <a:rPr lang="en-US" sz="2400" u="sng" baseline="0" dirty="0" smtClean="0">
                          <a:latin typeface="Palatino Linotype" panose="02040502050505030304" pitchFamily="18" charset="0"/>
                        </a:rPr>
                        <a:t>Food Type</a:t>
                      </a:r>
                    </a:p>
                    <a:p>
                      <a:endParaRPr lang="en-US" sz="2400" u="none" baseline="0" dirty="0" smtClean="0">
                        <a:latin typeface="Palatino Linotype" panose="02040502050505030304" pitchFamily="18" charset="0"/>
                      </a:endParaRPr>
                    </a:p>
                    <a:p>
                      <a:endParaRPr lang="en-US" sz="2400" u="none" baseline="0" dirty="0" smtClean="0">
                        <a:latin typeface="Palatino Linotype" panose="02040502050505030304" pitchFamily="18" charset="0"/>
                      </a:endParaRPr>
                    </a:p>
                    <a:p>
                      <a:r>
                        <a:rPr lang="en-US" sz="2400" u="none" baseline="0" dirty="0" smtClean="0">
                          <a:latin typeface="Palatino Linotype" panose="02040502050505030304" pitchFamily="18" charset="0"/>
                        </a:rPr>
                        <a:t>Dry</a:t>
                      </a:r>
                    </a:p>
                    <a:p>
                      <a:endParaRPr lang="en-US" sz="2400" u="none" baseline="0" dirty="0" smtClean="0">
                        <a:latin typeface="Palatino Linotype" panose="02040502050505030304" pitchFamily="18" charset="0"/>
                      </a:endParaRPr>
                    </a:p>
                    <a:p>
                      <a:r>
                        <a:rPr lang="en-US" sz="2400" u="none" baseline="0" dirty="0" smtClean="0">
                          <a:latin typeface="Palatino Linotype" panose="02040502050505030304" pitchFamily="18" charset="0"/>
                        </a:rPr>
                        <a:t>Temperature Controlled,</a:t>
                      </a:r>
                    </a:p>
                    <a:p>
                      <a:r>
                        <a:rPr lang="en-US" sz="2400" u="none" baseline="0" dirty="0" smtClean="0">
                          <a:latin typeface="Palatino Linotype" panose="02040502050505030304" pitchFamily="18" charset="0"/>
                        </a:rPr>
                        <a:t>Refrigerated,</a:t>
                      </a:r>
                    </a:p>
                    <a:p>
                      <a:r>
                        <a:rPr lang="en-US" sz="2400" u="none" baseline="0" dirty="0" smtClean="0">
                          <a:latin typeface="Palatino Linotype" panose="02040502050505030304" pitchFamily="18" charset="0"/>
                        </a:rPr>
                        <a:t>Frozen</a:t>
                      </a:r>
                    </a:p>
                  </a:txBody>
                  <a:tcPr marT="45621" marB="45621"/>
                </a:tc>
                <a:tc>
                  <a:txBody>
                    <a:bodyPr/>
                    <a:lstStyle/>
                    <a:p>
                      <a:pPr algn="ctr"/>
                      <a:r>
                        <a:rPr lang="en-US" sz="2400" u="none" dirty="0" smtClean="0">
                          <a:latin typeface="Palatino Linotype" panose="02040502050505030304" pitchFamily="18" charset="0"/>
                        </a:rPr>
                        <a:t> </a:t>
                      </a:r>
                      <a:r>
                        <a:rPr lang="en-US" sz="2400" u="sng" dirty="0" smtClean="0">
                          <a:latin typeface="Palatino Linotype" panose="02040502050505030304" pitchFamily="18" charset="0"/>
                        </a:rPr>
                        <a:t>Per Unit/Case</a:t>
                      </a:r>
                    </a:p>
                    <a:p>
                      <a:endParaRPr lang="en-US" sz="2400" u="sng" dirty="0" smtClean="0">
                        <a:latin typeface="Palatino Linotype" panose="02040502050505030304" pitchFamily="18" charset="0"/>
                      </a:endParaRPr>
                    </a:p>
                    <a:p>
                      <a:r>
                        <a:rPr lang="en-US" sz="2400" u="none" dirty="0" smtClean="0">
                          <a:latin typeface="Palatino Linotype" panose="02040502050505030304" pitchFamily="18" charset="0"/>
                        </a:rPr>
                        <a:t>  </a:t>
                      </a:r>
                      <a:r>
                        <a:rPr lang="en-US" sz="2400" u="sng" dirty="0" smtClean="0">
                          <a:latin typeface="Palatino Linotype" panose="02040502050505030304" pitchFamily="18" charset="0"/>
                        </a:rPr>
                        <a:t>Oahu</a:t>
                      </a:r>
                      <a:r>
                        <a:rPr lang="en-US" sz="2400" u="none" baseline="0" dirty="0" smtClean="0">
                          <a:latin typeface="Palatino Linotype" panose="02040502050505030304" pitchFamily="18" charset="0"/>
                        </a:rPr>
                        <a:t>       </a:t>
                      </a:r>
                      <a:r>
                        <a:rPr lang="en-US" sz="2400" u="sng" dirty="0" smtClean="0">
                          <a:latin typeface="Palatino Linotype" panose="02040502050505030304" pitchFamily="18" charset="0"/>
                        </a:rPr>
                        <a:t>Hawaii</a:t>
                      </a:r>
                      <a:r>
                        <a:rPr lang="en-US" sz="2400" u="none" baseline="0" dirty="0" smtClean="0">
                          <a:latin typeface="Palatino Linotype" panose="02040502050505030304" pitchFamily="18" charset="0"/>
                        </a:rPr>
                        <a:t>/</a:t>
                      </a:r>
                      <a:r>
                        <a:rPr lang="en-US" sz="2400" u="sng" dirty="0" smtClean="0">
                          <a:latin typeface="Palatino Linotype" panose="02040502050505030304" pitchFamily="18" charset="0"/>
                        </a:rPr>
                        <a:t>Maui/Kauai</a:t>
                      </a:r>
                      <a:r>
                        <a:rPr lang="en-US" sz="2400" u="none" baseline="0" dirty="0" smtClean="0">
                          <a:latin typeface="Palatino Linotype" panose="02040502050505030304" pitchFamily="18" charset="0"/>
                        </a:rPr>
                        <a:t>   </a:t>
                      </a:r>
                      <a:r>
                        <a:rPr lang="en-US" sz="2400" u="sng" dirty="0" err="1" smtClean="0">
                          <a:latin typeface="Palatino Linotype" panose="02040502050505030304" pitchFamily="18" charset="0"/>
                        </a:rPr>
                        <a:t>Mol</a:t>
                      </a:r>
                      <a:r>
                        <a:rPr lang="en-US" sz="2400" u="sng" dirty="0" smtClean="0">
                          <a:latin typeface="Palatino Linotype" panose="02040502050505030304" pitchFamily="18" charset="0"/>
                        </a:rPr>
                        <a:t>/Lan</a:t>
                      </a:r>
                    </a:p>
                    <a:p>
                      <a:r>
                        <a:rPr lang="en-US" sz="2400" u="none" dirty="0" smtClean="0">
                          <a:latin typeface="Palatino Linotype" panose="02040502050505030304" pitchFamily="18" charset="0"/>
                        </a:rPr>
                        <a:t>   $6.44                 $11.95                     $15.60</a:t>
                      </a:r>
                    </a:p>
                    <a:p>
                      <a:endParaRPr lang="en-US" sz="2400" u="none" dirty="0" smtClean="0">
                        <a:latin typeface="Palatino Linotype" panose="02040502050505030304" pitchFamily="18" charset="0"/>
                      </a:endParaRPr>
                    </a:p>
                    <a:p>
                      <a:r>
                        <a:rPr lang="en-US" sz="2400" u="none" dirty="0" smtClean="0">
                          <a:latin typeface="Palatino Linotype" panose="02040502050505030304" pitchFamily="18" charset="0"/>
                        </a:rPr>
                        <a:t>   $7.83                 $13.05                     $16.53</a:t>
                      </a:r>
                      <a:endParaRPr lang="en-US" sz="2400" u="none" dirty="0">
                        <a:latin typeface="Palatino Linotype" panose="02040502050505030304" pitchFamily="18" charset="0"/>
                      </a:endParaRPr>
                    </a:p>
                  </a:txBody>
                  <a:tcPr marT="45621" marB="45621"/>
                </a:tc>
              </a:tr>
            </a:tbl>
          </a:graphicData>
        </a:graphic>
      </p:graphicFrame>
      <p:sp>
        <p:nvSpPr>
          <p:cNvPr id="1844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latin typeface="Palatino Linotype" panose="02040502050505030304" pitchFamily="18" charset="0"/>
              </a:rPr>
              <a:t>USDA Foods Cost Example</a:t>
            </a:r>
            <a:r>
              <a:rPr lang="en-US" dirty="0" smtClean="0"/>
              <a:t/>
            </a:r>
            <a:br>
              <a:rPr lang="en-US" dirty="0" smtClean="0"/>
            </a:br>
            <a:endParaRPr lang="en-US" dirty="0"/>
          </a:p>
        </p:txBody>
      </p:sp>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noGrp="1"/>
          </p:cNvGraphicFramePr>
          <p:nvPr>
            <p:ph idx="1"/>
          </p:nvPr>
        </p:nvGraphicFramePr>
        <p:xfrm>
          <a:off x="471488" y="1752600"/>
          <a:ext cx="8229600" cy="3886200"/>
        </p:xfrm>
        <a:graphic>
          <a:graphicData uri="http://schemas.openxmlformats.org/drawingml/2006/table">
            <a:tbl>
              <a:tblPr firstRow="1" bandRow="1">
                <a:tableStyleId>{5C22544A-7EE6-4342-B048-85BDC9FD1C3A}</a:tableStyleId>
              </a:tblPr>
              <a:tblGrid>
                <a:gridCol w="5319712"/>
                <a:gridCol w="2909888"/>
              </a:tblGrid>
              <a:tr h="3886200">
                <a:tc>
                  <a:txBody>
                    <a:bodyPr/>
                    <a:lstStyle/>
                    <a:p>
                      <a:r>
                        <a:rPr lang="en-US" sz="2400" u="none" baseline="0" dirty="0" smtClean="0">
                          <a:latin typeface="Palatino Linotype" panose="02040502050505030304" pitchFamily="18" charset="0"/>
                        </a:rPr>
                        <a:t>1 case Yellow Sliced Cheese</a:t>
                      </a:r>
                    </a:p>
                    <a:p>
                      <a:r>
                        <a:rPr lang="en-US" sz="2400" u="none" baseline="0" dirty="0" smtClean="0">
                          <a:latin typeface="Palatino Linotype" panose="02040502050505030304" pitchFamily="18" charset="0"/>
                        </a:rPr>
                        <a:t>1 case Fine Ground Beef</a:t>
                      </a:r>
                    </a:p>
                    <a:p>
                      <a:r>
                        <a:rPr lang="en-US" sz="2400" u="none" baseline="0" dirty="0" smtClean="0">
                          <a:latin typeface="Palatino Linotype" panose="02040502050505030304" pitchFamily="18" charset="0"/>
                        </a:rPr>
                        <a:t>1 case Sliced Peaches</a:t>
                      </a:r>
                    </a:p>
                    <a:p>
                      <a:r>
                        <a:rPr lang="en-US" sz="2400" u="none" baseline="0" dirty="0" smtClean="0">
                          <a:solidFill>
                            <a:srgbClr val="000000"/>
                          </a:solidFill>
                          <a:latin typeface="Palatino Linotype" panose="02040502050505030304" pitchFamily="18" charset="0"/>
                        </a:rPr>
                        <a:t>Value Deducted from Entitlement</a:t>
                      </a:r>
                    </a:p>
                    <a:p>
                      <a:endParaRPr lang="en-US" sz="2400" u="none" baseline="0" dirty="0" smtClean="0">
                        <a:solidFill>
                          <a:srgbClr val="000000"/>
                        </a:solidFill>
                        <a:latin typeface="Palatino Linotype" panose="02040502050505030304" pitchFamily="18" charset="0"/>
                      </a:endParaRPr>
                    </a:p>
                    <a:p>
                      <a:r>
                        <a:rPr lang="en-US" sz="2400" u="none" baseline="0" dirty="0" smtClean="0">
                          <a:solidFill>
                            <a:schemeClr val="bg1"/>
                          </a:solidFill>
                          <a:latin typeface="Palatino Linotype" panose="02040502050505030304" pitchFamily="18" charset="0"/>
                        </a:rPr>
                        <a:t>Frozen</a:t>
                      </a:r>
                    </a:p>
                    <a:p>
                      <a:r>
                        <a:rPr lang="en-US" sz="2400" u="none" baseline="0" dirty="0" smtClean="0">
                          <a:solidFill>
                            <a:schemeClr val="bg1"/>
                          </a:solidFill>
                          <a:latin typeface="Palatino Linotype" panose="02040502050505030304" pitchFamily="18" charset="0"/>
                        </a:rPr>
                        <a:t>Frozen</a:t>
                      </a:r>
                    </a:p>
                    <a:p>
                      <a:r>
                        <a:rPr lang="en-US" sz="2400" u="none" baseline="0" dirty="0" smtClean="0">
                          <a:solidFill>
                            <a:schemeClr val="bg1"/>
                          </a:solidFill>
                          <a:latin typeface="Palatino Linotype" panose="02040502050505030304" pitchFamily="18" charset="0"/>
                        </a:rPr>
                        <a:t>Dry</a:t>
                      </a:r>
                    </a:p>
                    <a:p>
                      <a:r>
                        <a:rPr lang="en-US" sz="2400" u="none" baseline="0" dirty="0" smtClean="0">
                          <a:solidFill>
                            <a:srgbClr val="000000"/>
                          </a:solidFill>
                          <a:latin typeface="Palatino Linotype" panose="02040502050505030304" pitchFamily="18" charset="0"/>
                        </a:rPr>
                        <a:t>Your Out-of-Pocket Cost</a:t>
                      </a:r>
                    </a:p>
                  </a:txBody>
                  <a:tcPr/>
                </a:tc>
                <a:tc>
                  <a:txBody>
                    <a:bodyPr/>
                    <a:lstStyle/>
                    <a:p>
                      <a:r>
                        <a:rPr lang="en-US" sz="2400" u="none" dirty="0" smtClean="0">
                          <a:latin typeface="Palatino Linotype" panose="02040502050505030304" pitchFamily="18" charset="0"/>
                        </a:rPr>
                        <a:t>   $  57.90 / case</a:t>
                      </a:r>
                    </a:p>
                    <a:p>
                      <a:r>
                        <a:rPr lang="en-US" sz="2400" u="none" dirty="0" smtClean="0">
                          <a:latin typeface="Palatino Linotype" panose="02040502050505030304" pitchFamily="18" charset="0"/>
                        </a:rPr>
                        <a:t>   $122.00 / case</a:t>
                      </a:r>
                    </a:p>
                    <a:p>
                      <a:r>
                        <a:rPr lang="en-US" sz="2400" u="sng" dirty="0" smtClean="0">
                          <a:latin typeface="Palatino Linotype" panose="02040502050505030304" pitchFamily="18" charset="0"/>
                        </a:rPr>
                        <a:t>   $  42.30 / case</a:t>
                      </a:r>
                    </a:p>
                    <a:p>
                      <a:r>
                        <a:rPr lang="en-US" sz="2400" u="none" dirty="0" smtClean="0">
                          <a:solidFill>
                            <a:srgbClr val="000000"/>
                          </a:solidFill>
                          <a:latin typeface="Palatino Linotype" panose="02040502050505030304" pitchFamily="18" charset="0"/>
                        </a:rPr>
                        <a:t>   $222.20</a:t>
                      </a:r>
                    </a:p>
                    <a:p>
                      <a:endParaRPr lang="en-US" sz="2400" u="none" dirty="0" smtClean="0">
                        <a:latin typeface="Palatino Linotype" panose="02040502050505030304" pitchFamily="18" charset="0"/>
                      </a:endParaRPr>
                    </a:p>
                    <a:p>
                      <a:r>
                        <a:rPr lang="en-US" sz="2400" u="none" dirty="0" smtClean="0">
                          <a:latin typeface="Palatino Linotype" panose="02040502050505030304" pitchFamily="18" charset="0"/>
                        </a:rPr>
                        <a:t>   $</a:t>
                      </a:r>
                      <a:r>
                        <a:rPr lang="en-US" sz="2400" u="none" baseline="0" dirty="0" smtClean="0">
                          <a:latin typeface="Palatino Linotype" panose="02040502050505030304" pitchFamily="18" charset="0"/>
                        </a:rPr>
                        <a:t>   7.83</a:t>
                      </a:r>
                      <a:endParaRPr lang="en-US" sz="2400" u="none" dirty="0" smtClean="0">
                        <a:latin typeface="Palatino Linotype" panose="02040502050505030304" pitchFamily="18" charset="0"/>
                      </a:endParaRPr>
                    </a:p>
                    <a:p>
                      <a:r>
                        <a:rPr lang="en-US" sz="2400" u="none" dirty="0" smtClean="0">
                          <a:latin typeface="Palatino Linotype" panose="02040502050505030304" pitchFamily="18" charset="0"/>
                        </a:rPr>
                        <a:t>   $</a:t>
                      </a:r>
                      <a:r>
                        <a:rPr lang="en-US" sz="2400" u="none" baseline="0" dirty="0" smtClean="0">
                          <a:latin typeface="Palatino Linotype" panose="02040502050505030304" pitchFamily="18" charset="0"/>
                        </a:rPr>
                        <a:t>   7.83</a:t>
                      </a:r>
                      <a:endParaRPr lang="en-US" sz="2400" u="none" dirty="0" smtClean="0">
                        <a:latin typeface="Palatino Linotype" panose="02040502050505030304" pitchFamily="18" charset="0"/>
                      </a:endParaRPr>
                    </a:p>
                    <a:p>
                      <a:r>
                        <a:rPr lang="en-US" sz="2400" u="sng" dirty="0" smtClean="0">
                          <a:latin typeface="Palatino Linotype" panose="02040502050505030304" pitchFamily="18" charset="0"/>
                        </a:rPr>
                        <a:t>   $</a:t>
                      </a:r>
                      <a:r>
                        <a:rPr lang="en-US" sz="2400" u="sng" baseline="0" dirty="0" smtClean="0">
                          <a:latin typeface="Palatino Linotype" panose="02040502050505030304" pitchFamily="18" charset="0"/>
                        </a:rPr>
                        <a:t>   6.44</a:t>
                      </a:r>
                      <a:endParaRPr lang="en-US" sz="2400" u="sng" dirty="0" smtClean="0">
                        <a:latin typeface="Palatino Linotype" panose="02040502050505030304" pitchFamily="18" charset="0"/>
                      </a:endParaRPr>
                    </a:p>
                    <a:p>
                      <a:r>
                        <a:rPr lang="en-US" sz="2400" u="none" dirty="0" smtClean="0">
                          <a:solidFill>
                            <a:srgbClr val="000000"/>
                          </a:solidFill>
                          <a:latin typeface="Palatino Linotype" panose="02040502050505030304" pitchFamily="18" charset="0"/>
                        </a:rPr>
                        <a:t>   $</a:t>
                      </a:r>
                      <a:r>
                        <a:rPr lang="en-US" sz="2400" u="none" baseline="0" dirty="0" smtClean="0">
                          <a:solidFill>
                            <a:srgbClr val="000000"/>
                          </a:solidFill>
                          <a:latin typeface="Palatino Linotype" panose="02040502050505030304" pitchFamily="18" charset="0"/>
                        </a:rPr>
                        <a:t> 22.10</a:t>
                      </a:r>
                      <a:endParaRPr lang="en-US" sz="2400" u="none" dirty="0">
                        <a:solidFill>
                          <a:srgbClr val="000000"/>
                        </a:solidFill>
                        <a:latin typeface="Palatino Linotype" panose="02040502050505030304" pitchFamily="18" charset="0"/>
                      </a:endParaRPr>
                    </a:p>
                  </a:txBody>
                  <a:tcPr/>
                </a:tc>
              </a:tr>
            </a:tbl>
          </a:graphicData>
        </a:graphic>
      </p:graphicFrame>
      <p:sp>
        <p:nvSpPr>
          <p:cNvPr id="1946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a:latin typeface="Palatino Linotype" panose="02040502050505030304" pitchFamily="18" charset="0"/>
              </a:rPr>
              <a:t>Ordering </a:t>
            </a:r>
            <a:r>
              <a:rPr lang="en-US" dirty="0" smtClean="0">
                <a:latin typeface="Palatino Linotype" panose="02040502050505030304" pitchFamily="18" charset="0"/>
              </a:rPr>
              <a:t>USDA </a:t>
            </a:r>
            <a:r>
              <a:rPr lang="en-US" dirty="0">
                <a:latin typeface="Palatino Linotype" panose="02040502050505030304" pitchFamily="18" charset="0"/>
              </a:rPr>
              <a:t>DOD Fresh Produce</a:t>
            </a:r>
            <a:endParaRPr lang="en-US" dirty="0"/>
          </a:p>
        </p:txBody>
      </p:sp>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Grp="1" noChangeArrowheads="1"/>
          </p:cNvSpPr>
          <p:nvPr>
            <p:ph idx="1"/>
          </p:nvPr>
        </p:nvSpPr>
        <p:spPr>
          <a:xfrm>
            <a:off x="609600" y="1828800"/>
            <a:ext cx="8229600" cy="4495800"/>
          </a:xfrm>
        </p:spPr>
        <p:txBody>
          <a:bodyPr>
            <a:normAutofit/>
          </a:bodyPr>
          <a:lstStyle/>
          <a:p>
            <a:pPr>
              <a:defRPr/>
            </a:pPr>
            <a:r>
              <a:rPr lang="en-US" sz="2800" dirty="0">
                <a:latin typeface="Palatino Linotype" panose="02040502050505030304" pitchFamily="18" charset="0"/>
              </a:rPr>
              <a:t>USDA DOD Fresh Produce Prices Used to Include a  4.6% Cost Recovery Rate</a:t>
            </a:r>
          </a:p>
          <a:p>
            <a:pPr>
              <a:defRPr/>
            </a:pPr>
            <a:endParaRPr lang="en-US" sz="2800" dirty="0">
              <a:latin typeface="Palatino Linotype" panose="02040502050505030304" pitchFamily="18" charset="0"/>
            </a:endParaRPr>
          </a:p>
          <a:p>
            <a:pPr>
              <a:defRPr/>
            </a:pPr>
            <a:r>
              <a:rPr lang="en-US" sz="2800" dirty="0">
                <a:latin typeface="Palatino Linotype" panose="02040502050505030304" pitchFamily="18" charset="0"/>
              </a:rPr>
              <a:t>The Cost Recovery Rate is Now Paid by USDA</a:t>
            </a:r>
          </a:p>
          <a:p>
            <a:pPr marL="109537" indent="0">
              <a:buFont typeface="Wingdings 3" pitchFamily="18" charset="2"/>
              <a:buNone/>
              <a:defRPr/>
            </a:pPr>
            <a:endParaRPr lang="en-US" sz="2800" dirty="0">
              <a:latin typeface="Palatino Linotype" panose="02040502050505030304" pitchFamily="18" charset="0"/>
            </a:endParaRPr>
          </a:p>
          <a:p>
            <a:pPr>
              <a:defRPr/>
            </a:pPr>
            <a:r>
              <a:rPr lang="en-US" sz="2800" dirty="0">
                <a:latin typeface="Palatino Linotype" panose="02040502050505030304" pitchFamily="18" charset="0"/>
              </a:rPr>
              <a:t>There are No Out-of-Pocket Fees </a:t>
            </a:r>
          </a:p>
          <a:p>
            <a:pPr marL="365760" indent="-256032" eaLnBrk="1" fontAlgn="auto" hangingPunct="1">
              <a:spcAft>
                <a:spcPts val="0"/>
              </a:spcAft>
              <a:buFont typeface="Wingdings 3"/>
              <a:buChar char=""/>
              <a:defRPr/>
            </a:pPr>
            <a:endParaRPr lang="en-US" altLang="en-US" dirty="0" smtClean="0"/>
          </a:p>
        </p:txBody>
      </p:sp>
      <p:sp>
        <p:nvSpPr>
          <p:cNvPr id="2048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400" dirty="0">
                <a:latin typeface="Palatino Linotype" panose="02040502050505030304" pitchFamily="18" charset="0"/>
              </a:rPr>
              <a:t>Food Safety - Holds</a:t>
            </a:r>
            <a:endParaRPr lang="en-US" dirty="0"/>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Grp="1" noChangeArrowheads="1"/>
          </p:cNvSpPr>
          <p:nvPr>
            <p:ph idx="1"/>
          </p:nvPr>
        </p:nvSpPr>
        <p:spPr>
          <a:xfrm>
            <a:off x="609600" y="1828800"/>
            <a:ext cx="8229600" cy="4495800"/>
          </a:xfrm>
        </p:spPr>
        <p:txBody>
          <a:bodyPr>
            <a:normAutofit/>
          </a:bodyPr>
          <a:lstStyle/>
          <a:p>
            <a:pPr>
              <a:defRPr/>
            </a:pPr>
            <a:r>
              <a:rPr lang="en-US" sz="2800" dirty="0">
                <a:latin typeface="Palatino Linotype" panose="02040502050505030304" pitchFamily="18" charset="0"/>
              </a:rPr>
              <a:t>Precautionary </a:t>
            </a:r>
            <a:r>
              <a:rPr lang="en-US" sz="2800" dirty="0" smtClean="0">
                <a:latin typeface="Palatino Linotype" panose="02040502050505030304" pitchFamily="18" charset="0"/>
              </a:rPr>
              <a:t>step</a:t>
            </a:r>
            <a:endParaRPr lang="en-US" sz="2800" dirty="0">
              <a:latin typeface="Palatino Linotype" panose="02040502050505030304" pitchFamily="18" charset="0"/>
            </a:endParaRPr>
          </a:p>
          <a:p>
            <a:pPr>
              <a:defRPr/>
            </a:pPr>
            <a:endParaRPr lang="en-US" sz="2800" dirty="0">
              <a:latin typeface="Palatino Linotype" panose="02040502050505030304" pitchFamily="18" charset="0"/>
            </a:endParaRPr>
          </a:p>
          <a:p>
            <a:pPr>
              <a:defRPr/>
            </a:pPr>
            <a:r>
              <a:rPr lang="en-US" sz="2800" dirty="0">
                <a:latin typeface="Palatino Linotype" panose="02040502050505030304" pitchFamily="18" charset="0"/>
              </a:rPr>
              <a:t>Do not serve the </a:t>
            </a:r>
            <a:r>
              <a:rPr lang="en-US" sz="2800" dirty="0" smtClean="0">
                <a:latin typeface="Palatino Linotype" panose="02040502050505030304" pitchFamily="18" charset="0"/>
              </a:rPr>
              <a:t>product</a:t>
            </a:r>
            <a:endParaRPr lang="en-US" sz="2800" dirty="0">
              <a:latin typeface="Palatino Linotype" panose="02040502050505030304" pitchFamily="18" charset="0"/>
            </a:endParaRPr>
          </a:p>
          <a:p>
            <a:pPr>
              <a:defRPr/>
            </a:pPr>
            <a:endParaRPr lang="en-US" sz="2800" dirty="0">
              <a:latin typeface="Palatino Linotype" panose="02040502050505030304" pitchFamily="18" charset="0"/>
            </a:endParaRPr>
          </a:p>
          <a:p>
            <a:pPr>
              <a:defRPr/>
            </a:pPr>
            <a:r>
              <a:rPr lang="en-US" altLang="en-US" sz="2800" dirty="0">
                <a:latin typeface="Palatino Linotype" panose="02040502050505030304" pitchFamily="18" charset="0"/>
              </a:rPr>
              <a:t>Physically segregate the food product to a separate area of storage that will isolate it from other </a:t>
            </a:r>
            <a:r>
              <a:rPr lang="en-US" altLang="en-US" sz="2800" dirty="0" smtClean="0">
                <a:latin typeface="Palatino Linotype" panose="02040502050505030304" pitchFamily="18" charset="0"/>
              </a:rPr>
              <a:t>foods</a:t>
            </a:r>
            <a:endParaRPr lang="en-US" altLang="en-US" sz="2800" dirty="0">
              <a:latin typeface="Palatino Linotype" panose="02040502050505030304" pitchFamily="18" charset="0"/>
            </a:endParaRPr>
          </a:p>
          <a:p>
            <a:pPr marL="365760" indent="-256032" eaLnBrk="1" fontAlgn="auto" hangingPunct="1">
              <a:spcAft>
                <a:spcPts val="0"/>
              </a:spcAft>
              <a:buFont typeface="Wingdings 3"/>
              <a:buChar char=""/>
              <a:defRPr/>
            </a:pPr>
            <a:endParaRPr lang="en-US" altLang="en-US" dirty="0" smtClean="0"/>
          </a:p>
        </p:txBody>
      </p:sp>
      <p:sp>
        <p:nvSpPr>
          <p:cNvPr id="2150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834" y="304800"/>
            <a:ext cx="8229600" cy="1143000"/>
          </a:xfrm>
        </p:spPr>
        <p:txBody>
          <a:bodyPr/>
          <a:lstStyle/>
          <a:p>
            <a:pPr algn="ctr" eaLnBrk="1" fontAlgn="auto" hangingPunct="1">
              <a:spcAft>
                <a:spcPts val="0"/>
              </a:spcAft>
              <a:defRPr/>
            </a:pPr>
            <a:r>
              <a:rPr lang="en-US" dirty="0">
                <a:effectLst/>
                <a:latin typeface="Palatino Linotype" panose="02040502050505030304" pitchFamily="18" charset="0"/>
              </a:rPr>
              <a:t>Reading a Product Label</a:t>
            </a:r>
            <a:endParaRPr lang="en-US" dirty="0"/>
          </a:p>
        </p:txBody>
      </p:sp>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pic>
        <p:nvPicPr>
          <p:cNvPr id="22533"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800225" y="1371600"/>
            <a:ext cx="5591175" cy="33004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4" name="Rectangle 3"/>
          <p:cNvSpPr>
            <a:spLocks noChangeArrowheads="1"/>
          </p:cNvSpPr>
          <p:nvPr/>
        </p:nvSpPr>
        <p:spPr bwMode="auto">
          <a:xfrm>
            <a:off x="1143000" y="5181600"/>
            <a:ext cx="7615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800">
                <a:solidFill>
                  <a:srgbClr val="FF0000"/>
                </a:solidFill>
                <a:latin typeface="Arial" charset="0"/>
              </a:rPr>
              <a:t>Lot Number          Establishment      Product       Run or</a:t>
            </a:r>
          </a:p>
          <a:p>
            <a:pPr eaLnBrk="1" hangingPunct="1">
              <a:spcBef>
                <a:spcPct val="20000"/>
              </a:spcBef>
              <a:buClr>
                <a:schemeClr val="hlink"/>
              </a:buClr>
              <a:buSzPct val="60000"/>
              <a:buFont typeface="Wingdings" pitchFamily="2" charset="2"/>
              <a:buNone/>
            </a:pPr>
            <a:r>
              <a:rPr lang="en-US" altLang="en-US" sz="1800">
                <a:solidFill>
                  <a:srgbClr val="FF0000"/>
                </a:solidFill>
                <a:latin typeface="Arial" charset="0"/>
              </a:rPr>
              <a:t>                               Number                 Code           Code Number</a:t>
            </a:r>
          </a:p>
        </p:txBody>
      </p:sp>
      <p:cxnSp>
        <p:nvCxnSpPr>
          <p:cNvPr id="9" name="Straight Arrow Connector 8"/>
          <p:cNvCxnSpPr/>
          <p:nvPr/>
        </p:nvCxnSpPr>
        <p:spPr>
          <a:xfrm flipV="1">
            <a:off x="2035175" y="4179888"/>
            <a:ext cx="152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62400" y="4419600"/>
            <a:ext cx="533400" cy="728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867400" y="4419600"/>
            <a:ext cx="152400" cy="827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781800" y="4648200"/>
            <a:ext cx="609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sz="4400" dirty="0">
                <a:latin typeface="Palatino Linotype" panose="02040502050505030304" pitchFamily="18" charset="0"/>
              </a:rPr>
              <a:t/>
            </a:r>
            <a:br>
              <a:rPr lang="en-US" sz="4400" dirty="0">
                <a:latin typeface="Palatino Linotype" panose="02040502050505030304" pitchFamily="18" charset="0"/>
              </a:rPr>
            </a:br>
            <a:r>
              <a:rPr lang="en-US" sz="4400" dirty="0" smtClean="0">
                <a:latin typeface="Palatino Linotype" panose="02040502050505030304" pitchFamily="18" charset="0"/>
              </a:rPr>
              <a:t>Release</a:t>
            </a:r>
            <a:r>
              <a:rPr lang="en-US" dirty="0" smtClean="0"/>
              <a:t/>
            </a:r>
            <a:br>
              <a:rPr lang="en-US" dirty="0" smtClean="0"/>
            </a:br>
            <a:r>
              <a:rPr lang="en-US" dirty="0" smtClean="0">
                <a:latin typeface="Palatino Linotype" panose="02040502050505030304" pitchFamily="18" charset="0"/>
              </a:rPr>
              <a:t> </a:t>
            </a:r>
            <a:r>
              <a:rPr lang="en-US" dirty="0" smtClean="0"/>
              <a:t/>
            </a:r>
            <a:br>
              <a:rPr lang="en-US" dirty="0" smtClean="0"/>
            </a:br>
            <a:endParaRPr lang="en-US" dirty="0"/>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3"/>
          <p:cNvSpPr>
            <a:spLocks noGrp="1" noChangeArrowheads="1"/>
          </p:cNvSpPr>
          <p:nvPr>
            <p:ph idx="1"/>
          </p:nvPr>
        </p:nvSpPr>
        <p:spPr>
          <a:xfrm>
            <a:off x="457200" y="1447800"/>
            <a:ext cx="8229600" cy="4525963"/>
          </a:xfrm>
        </p:spPr>
        <p:txBody>
          <a:bodyPr/>
          <a:lstStyle/>
          <a:p>
            <a:endParaRPr lang="en-US" altLang="en-US" smtClean="0">
              <a:latin typeface="Palatino Linotype" pitchFamily="18" charset="0"/>
            </a:endParaRPr>
          </a:p>
          <a:p>
            <a:r>
              <a:rPr lang="en-US" altLang="en-US" sz="2800" smtClean="0">
                <a:latin typeface="Palatino Linotype" pitchFamily="18" charset="0"/>
              </a:rPr>
              <a:t>You will receive notification that a product on “hold” has been “released”</a:t>
            </a:r>
          </a:p>
          <a:p>
            <a:endParaRPr lang="en-US" altLang="en-US" sz="2800" smtClean="0">
              <a:latin typeface="Palatino Linotype" pitchFamily="18" charset="0"/>
            </a:endParaRPr>
          </a:p>
          <a:p>
            <a:r>
              <a:rPr lang="en-US" altLang="en-US" sz="2800" smtClean="0">
                <a:latin typeface="Palatino Linotype" pitchFamily="18" charset="0"/>
              </a:rPr>
              <a:t>A release means that after the investigation the food item has been found to be safe and can be used</a:t>
            </a:r>
          </a:p>
        </p:txBody>
      </p:sp>
      <p:sp>
        <p:nvSpPr>
          <p:cNvPr id="2355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400" dirty="0">
                <a:latin typeface="Palatino Linotype" panose="02040502050505030304" pitchFamily="18" charset="0"/>
              </a:rPr>
              <a:t>Food Safety - Recalls</a:t>
            </a:r>
            <a:endParaRPr lang="en-US" dirty="0"/>
          </a:p>
        </p:txBody>
      </p:sp>
      <p:pic>
        <p:nvPicPr>
          <p:cNvPr id="245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Grp="1" noChangeArrowheads="1"/>
          </p:cNvSpPr>
          <p:nvPr>
            <p:ph idx="1"/>
          </p:nvPr>
        </p:nvSpPr>
        <p:spPr>
          <a:xfrm>
            <a:off x="500063" y="1371600"/>
            <a:ext cx="8229600" cy="4800600"/>
          </a:xfrm>
        </p:spPr>
        <p:txBody>
          <a:bodyPr>
            <a:normAutofit/>
          </a:bodyPr>
          <a:lstStyle/>
          <a:p>
            <a:pPr>
              <a:defRPr/>
            </a:pPr>
            <a:r>
              <a:rPr lang="en-US" sz="2800" dirty="0">
                <a:latin typeface="Palatino Linotype" panose="02040502050505030304" pitchFamily="18" charset="0"/>
              </a:rPr>
              <a:t>Removal of the product to protect the public from food that may cause health problems or </a:t>
            </a:r>
            <a:r>
              <a:rPr lang="en-US" sz="2800" dirty="0" smtClean="0">
                <a:latin typeface="Palatino Linotype" panose="02040502050505030304" pitchFamily="18" charset="0"/>
              </a:rPr>
              <a:t>death</a:t>
            </a:r>
            <a:endParaRPr lang="en-US" sz="2800" dirty="0">
              <a:latin typeface="Palatino Linotype" panose="02040502050505030304" pitchFamily="18" charset="0"/>
            </a:endParaRPr>
          </a:p>
          <a:p>
            <a:pPr marL="109537" indent="0">
              <a:buFont typeface="Wingdings 3" pitchFamily="18" charset="2"/>
              <a:buNone/>
              <a:defRPr/>
            </a:pPr>
            <a:endParaRPr lang="en-US" sz="2800" dirty="0">
              <a:latin typeface="Palatino Linotype" panose="02040502050505030304" pitchFamily="18" charset="0"/>
            </a:endParaRPr>
          </a:p>
          <a:p>
            <a:pPr>
              <a:defRPr/>
            </a:pPr>
            <a:r>
              <a:rPr lang="en-US" sz="2800" dirty="0">
                <a:latin typeface="Palatino Linotype" panose="02040502050505030304" pitchFamily="18" charset="0"/>
              </a:rPr>
              <a:t>Removal of a product that is </a:t>
            </a:r>
            <a:r>
              <a:rPr lang="en-US" sz="2800" dirty="0" smtClean="0">
                <a:latin typeface="Palatino Linotype" panose="02040502050505030304" pitchFamily="18" charset="0"/>
              </a:rPr>
              <a:t>mislabeled</a:t>
            </a:r>
            <a:endParaRPr lang="en-US" sz="2800" dirty="0">
              <a:latin typeface="Palatino Linotype" panose="02040502050505030304" pitchFamily="18" charset="0"/>
            </a:endParaRPr>
          </a:p>
          <a:p>
            <a:pPr>
              <a:defRPr/>
            </a:pPr>
            <a:endParaRPr lang="en-US" sz="2800" dirty="0">
              <a:latin typeface="Palatino Linotype" panose="02040502050505030304" pitchFamily="18" charset="0"/>
            </a:endParaRPr>
          </a:p>
          <a:p>
            <a:pPr>
              <a:defRPr/>
            </a:pPr>
            <a:r>
              <a:rPr lang="en-US" sz="2800" dirty="0">
                <a:latin typeface="Palatino Linotype" panose="02040502050505030304" pitchFamily="18" charset="0"/>
              </a:rPr>
              <a:t>DO NOT SERVE THE </a:t>
            </a:r>
            <a:r>
              <a:rPr lang="en-US" sz="2800" dirty="0" smtClean="0">
                <a:latin typeface="Palatino Linotype" panose="02040502050505030304" pitchFamily="18" charset="0"/>
              </a:rPr>
              <a:t>PRODUCT</a:t>
            </a:r>
            <a:endParaRPr lang="en-US" sz="2800" dirty="0">
              <a:latin typeface="Palatino Linotype" panose="02040502050505030304" pitchFamily="18" charset="0"/>
            </a:endParaRPr>
          </a:p>
          <a:p>
            <a:pPr>
              <a:defRPr/>
            </a:pPr>
            <a:endParaRPr lang="en-US" sz="2800" dirty="0">
              <a:latin typeface="Palatino Linotype" panose="02040502050505030304" pitchFamily="18" charset="0"/>
            </a:endParaRPr>
          </a:p>
          <a:p>
            <a:pPr>
              <a:defRPr/>
            </a:pPr>
            <a:r>
              <a:rPr lang="en-US" sz="2800" dirty="0">
                <a:latin typeface="Palatino Linotype" panose="02040502050505030304" pitchFamily="18" charset="0"/>
              </a:rPr>
              <a:t>PRODUCT MUST BE </a:t>
            </a:r>
            <a:r>
              <a:rPr lang="en-US" sz="2800" dirty="0" smtClean="0">
                <a:latin typeface="Palatino Linotype" panose="02040502050505030304" pitchFamily="18" charset="0"/>
              </a:rPr>
              <a:t>DESTROYED</a:t>
            </a:r>
            <a:endParaRPr lang="en-US" sz="2800" dirty="0">
              <a:latin typeface="Palatino Linotype" panose="02040502050505030304" pitchFamily="18" charset="0"/>
            </a:endParaRPr>
          </a:p>
          <a:p>
            <a:pPr marL="109537" indent="0">
              <a:buFont typeface="Wingdings 3" pitchFamily="18" charset="2"/>
              <a:buNone/>
              <a:defRPr/>
            </a:pPr>
            <a:r>
              <a:rPr lang="en-US" sz="2800" dirty="0">
                <a:latin typeface="Palatino Linotype" panose="02040502050505030304" pitchFamily="18" charset="0"/>
              </a:rPr>
              <a:t>   (SFAs will receive instructions from </a:t>
            </a:r>
            <a:r>
              <a:rPr lang="en-US" sz="2800" dirty="0" smtClean="0">
                <a:latin typeface="Palatino Linotype" panose="02040502050505030304" pitchFamily="18" charset="0"/>
              </a:rPr>
              <a:t>HCNP)</a:t>
            </a:r>
            <a:endParaRPr lang="en-US" sz="2800" dirty="0">
              <a:latin typeface="Palatino Linotype" panose="02040502050505030304" pitchFamily="18" charset="0"/>
            </a:endParaRPr>
          </a:p>
        </p:txBody>
      </p:sp>
      <p:sp>
        <p:nvSpPr>
          <p:cNvPr id="2458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dirty="0" smtClean="0">
                <a:latin typeface="Palatino Linotype" panose="02040502050505030304" pitchFamily="18" charset="0"/>
              </a:rPr>
              <a:t>Vendor Contract Verbiage</a:t>
            </a:r>
            <a:r>
              <a:rPr lang="en-US" dirty="0" smtClean="0"/>
              <a:t/>
            </a:r>
            <a:br>
              <a:rPr lang="en-US" dirty="0" smtClean="0"/>
            </a:br>
            <a:endParaRPr lang="en-US" dirty="0"/>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Rectangle 3"/>
          <p:cNvSpPr>
            <a:spLocks noGrp="1" noChangeArrowheads="1"/>
          </p:cNvSpPr>
          <p:nvPr>
            <p:ph idx="1"/>
          </p:nvPr>
        </p:nvSpPr>
        <p:spPr>
          <a:xfrm>
            <a:off x="457200" y="1447800"/>
            <a:ext cx="8229600" cy="4525963"/>
          </a:xfrm>
        </p:spPr>
        <p:txBody>
          <a:bodyPr/>
          <a:lstStyle/>
          <a:p>
            <a:pPr eaLnBrk="1" hangingPunct="1"/>
            <a:endParaRPr lang="en-US" altLang="en-US" smtClean="0"/>
          </a:p>
          <a:p>
            <a:pPr eaLnBrk="1" hangingPunct="1"/>
            <a:r>
              <a:rPr lang="en-US" altLang="en-US" sz="3200" smtClean="0">
                <a:latin typeface="Palatino Linotype" pitchFamily="18" charset="0"/>
              </a:rPr>
              <a:t>USDA Foods received for use by your vendor are intended for use in that school       year</a:t>
            </a:r>
          </a:p>
          <a:p>
            <a:pPr eaLnBrk="1" hangingPunct="1"/>
            <a:endParaRPr lang="en-US" altLang="en-US" sz="3200" smtClean="0">
              <a:latin typeface="Palatino Linotype" pitchFamily="18" charset="0"/>
            </a:endParaRPr>
          </a:p>
          <a:p>
            <a:pPr eaLnBrk="1" hangingPunct="1"/>
            <a:r>
              <a:rPr lang="en-US" altLang="en-US" sz="3200" smtClean="0">
                <a:latin typeface="Palatino Linotype" pitchFamily="18" charset="0"/>
              </a:rPr>
              <a:t>Vendor </a:t>
            </a:r>
            <a:r>
              <a:rPr lang="en-US" altLang="en-US" sz="3200" u="sng" smtClean="0">
                <a:latin typeface="Palatino Linotype" pitchFamily="18" charset="0"/>
              </a:rPr>
              <a:t>must</a:t>
            </a:r>
            <a:r>
              <a:rPr lang="en-US" altLang="en-US" sz="3200" smtClean="0">
                <a:latin typeface="Palatino Linotype" pitchFamily="18" charset="0"/>
              </a:rPr>
              <a:t> credit you for the value of the USDA Foods received in the specified school year</a:t>
            </a:r>
            <a:endParaRPr lang="en-US" altLang="en-US" sz="3600" smtClean="0"/>
          </a:p>
          <a:p>
            <a:pPr eaLnBrk="1" hangingPunct="1"/>
            <a:endParaRPr lang="en-US" altLang="en-US" sz="2000" smtClean="0"/>
          </a:p>
          <a:p>
            <a:pPr lvl="1" eaLnBrk="1" hangingPunct="1"/>
            <a:endParaRPr lang="en-US" altLang="en-US" sz="2400" smtClean="0"/>
          </a:p>
          <a:p>
            <a:pPr eaLnBrk="1" hangingPunct="1">
              <a:buFont typeface="Wingdings" pitchFamily="2" charset="2"/>
              <a:buNone/>
            </a:pPr>
            <a:endParaRPr lang="en-US" altLang="en-US" sz="2800" smtClean="0"/>
          </a:p>
        </p:txBody>
      </p:sp>
      <p:sp>
        <p:nvSpPr>
          <p:cNvPr id="2560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dirty="0" smtClean="0">
                <a:latin typeface="Palatino Linotype" panose="02040502050505030304" pitchFamily="18" charset="0"/>
              </a:rPr>
              <a:t>Vendor Contract Verbiage</a:t>
            </a:r>
            <a:r>
              <a:rPr lang="en-US" dirty="0" smtClean="0"/>
              <a:t/>
            </a:r>
            <a:br>
              <a:rPr lang="en-US" dirty="0" smtClean="0"/>
            </a:br>
            <a:endParaRPr lang="en-US" dirty="0"/>
          </a:p>
        </p:txBody>
      </p:sp>
      <p:pic>
        <p:nvPicPr>
          <p:cNvPr id="266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Grp="1" noChangeArrowheads="1"/>
          </p:cNvSpPr>
          <p:nvPr>
            <p:ph idx="1"/>
          </p:nvPr>
        </p:nvSpPr>
        <p:spPr>
          <a:xfrm>
            <a:off x="457200" y="1447800"/>
            <a:ext cx="8229600" cy="4525963"/>
          </a:xfrm>
        </p:spPr>
        <p:txBody>
          <a:bodyPr>
            <a:normAutofit/>
          </a:bodyPr>
          <a:lstStyle/>
          <a:p>
            <a:pPr marL="365760" indent="-256032" eaLnBrk="1" fontAlgn="auto" hangingPunct="1">
              <a:spcAft>
                <a:spcPts val="0"/>
              </a:spcAft>
              <a:buFont typeface="Wingdings 3"/>
              <a:buChar char=""/>
              <a:defRPr/>
            </a:pPr>
            <a:endParaRPr lang="en-US" altLang="en-US" dirty="0" smtClean="0"/>
          </a:p>
          <a:p>
            <a:pPr marL="365760" indent="-256032" eaLnBrk="1" fontAlgn="auto" hangingPunct="1">
              <a:spcAft>
                <a:spcPts val="0"/>
              </a:spcAft>
              <a:buFont typeface="Wingdings 3"/>
              <a:buChar char=""/>
              <a:defRPr/>
            </a:pPr>
            <a:r>
              <a:rPr lang="en-US" altLang="en-US" sz="3200" dirty="0" smtClean="0">
                <a:latin typeface="Palatino Linotype" panose="02040502050505030304" pitchFamily="18" charset="0"/>
              </a:rPr>
              <a:t>Vendor will credit you the value of    </a:t>
            </a:r>
          </a:p>
          <a:p>
            <a:pPr marL="109728" indent="0" eaLnBrk="1" fontAlgn="auto" hangingPunct="1">
              <a:spcAft>
                <a:spcPts val="0"/>
              </a:spcAft>
              <a:buFont typeface="Wingdings 3" pitchFamily="18" charset="2"/>
              <a:buNone/>
              <a:defRPr/>
            </a:pPr>
            <a:r>
              <a:rPr lang="en-US" altLang="en-US" sz="3200" dirty="0" smtClean="0">
                <a:latin typeface="Palatino Linotype" panose="02040502050505030304" pitchFamily="18" charset="0"/>
              </a:rPr>
              <a:t>   the USDA Foods through invoice  </a:t>
            </a:r>
          </a:p>
          <a:p>
            <a:pPr marL="109728" indent="0" eaLnBrk="1" fontAlgn="auto" hangingPunct="1">
              <a:spcAft>
                <a:spcPts val="0"/>
              </a:spcAft>
              <a:buFont typeface="Wingdings 3" pitchFamily="18" charset="2"/>
              <a:buNone/>
              <a:defRPr/>
            </a:pPr>
            <a:r>
              <a:rPr lang="en-US" altLang="en-US" sz="3200" dirty="0">
                <a:latin typeface="Palatino Linotype" panose="02040502050505030304" pitchFamily="18" charset="0"/>
              </a:rPr>
              <a:t> </a:t>
            </a:r>
            <a:r>
              <a:rPr lang="en-US" altLang="en-US" sz="3200" dirty="0" smtClean="0">
                <a:latin typeface="Palatino Linotype" panose="02040502050505030304" pitchFamily="18" charset="0"/>
              </a:rPr>
              <a:t>  reductions</a:t>
            </a:r>
          </a:p>
          <a:p>
            <a:pPr marL="365760" indent="-256032" eaLnBrk="1" fontAlgn="auto" hangingPunct="1">
              <a:spcAft>
                <a:spcPts val="0"/>
              </a:spcAft>
              <a:buFont typeface="Wingdings 3"/>
              <a:buChar char=""/>
              <a:defRPr/>
            </a:pPr>
            <a:endParaRPr lang="en-US" altLang="en-US" sz="3200" dirty="0" smtClean="0">
              <a:latin typeface="Palatino Linotype" panose="02040502050505030304" pitchFamily="18" charset="0"/>
            </a:endParaRPr>
          </a:p>
          <a:p>
            <a:pPr marL="365760" indent="-256032" eaLnBrk="1" fontAlgn="auto" hangingPunct="1">
              <a:spcAft>
                <a:spcPts val="0"/>
              </a:spcAft>
              <a:buFont typeface="Wingdings 3"/>
              <a:buChar char=""/>
              <a:defRPr/>
            </a:pPr>
            <a:r>
              <a:rPr lang="en-US" altLang="en-US" sz="3200" dirty="0">
                <a:latin typeface="Palatino Linotype" panose="02040502050505030304" pitchFamily="18" charset="0"/>
              </a:rPr>
              <a:t>E</a:t>
            </a:r>
            <a:r>
              <a:rPr lang="en-US" altLang="en-US" sz="3200" dirty="0" smtClean="0">
                <a:latin typeface="Palatino Linotype" panose="02040502050505030304" pitchFamily="18" charset="0"/>
              </a:rPr>
              <a:t>nsure your vendor is crediting the value of the USDA Food as determined by the State Agency</a:t>
            </a:r>
            <a:endParaRPr lang="en-US" altLang="en-US" sz="2000" dirty="0" smtClean="0"/>
          </a:p>
          <a:p>
            <a:pPr marL="621792" lvl="1" eaLnBrk="1" fontAlgn="auto" hangingPunct="1">
              <a:spcBef>
                <a:spcPts val="324"/>
              </a:spcBef>
              <a:spcAft>
                <a:spcPts val="0"/>
              </a:spcAft>
              <a:buFont typeface="Verdana"/>
              <a:buChar char="◦"/>
              <a:defRPr/>
            </a:pPr>
            <a:endParaRPr lang="en-US" altLang="en-US" sz="2400" dirty="0" smtClean="0"/>
          </a:p>
          <a:p>
            <a:pPr marL="365760" indent="-256032" eaLnBrk="1" fontAlgn="auto" hangingPunct="1">
              <a:spcAft>
                <a:spcPts val="0"/>
              </a:spcAft>
              <a:buFont typeface="Wingdings" pitchFamily="2" charset="2"/>
              <a:buNone/>
              <a:defRPr/>
            </a:pPr>
            <a:endParaRPr lang="en-US" altLang="en-US" sz="2800" dirty="0" smtClean="0"/>
          </a:p>
        </p:txBody>
      </p:sp>
      <p:sp>
        <p:nvSpPr>
          <p:cNvPr id="2662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dirty="0" smtClean="0">
                <a:latin typeface="Palatino Linotype" panose="02040502050505030304" pitchFamily="18" charset="0"/>
              </a:rPr>
              <a:t>Vendor Contract Verbiage</a:t>
            </a:r>
            <a:r>
              <a:rPr lang="en-US" dirty="0" smtClean="0"/>
              <a:t/>
            </a:r>
            <a:br>
              <a:rPr lang="en-US" dirty="0" smtClean="0"/>
            </a:br>
            <a:endParaRPr lang="en-US" dirty="0"/>
          </a:p>
        </p:txBody>
      </p:sp>
      <p:pic>
        <p:nvPicPr>
          <p:cNvPr id="276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Rectangle 3"/>
          <p:cNvSpPr>
            <a:spLocks noGrp="1" noChangeArrowheads="1"/>
          </p:cNvSpPr>
          <p:nvPr>
            <p:ph idx="1"/>
          </p:nvPr>
        </p:nvSpPr>
        <p:spPr>
          <a:xfrm>
            <a:off x="457200" y="1447800"/>
            <a:ext cx="8229600" cy="4525963"/>
          </a:xfrm>
        </p:spPr>
        <p:txBody>
          <a:bodyPr/>
          <a:lstStyle/>
          <a:p>
            <a:pPr eaLnBrk="1" hangingPunct="1"/>
            <a:endParaRPr lang="en-US" altLang="en-US" smtClean="0"/>
          </a:p>
          <a:p>
            <a:pPr eaLnBrk="1" hangingPunct="1"/>
            <a:r>
              <a:rPr lang="en-US" altLang="en-US" sz="3200" smtClean="0">
                <a:latin typeface="Palatino Linotype" pitchFamily="18" charset="0"/>
              </a:rPr>
              <a:t>Vendor must meet the general requirements for storage and inventory management</a:t>
            </a:r>
          </a:p>
          <a:p>
            <a:pPr eaLnBrk="1" hangingPunct="1"/>
            <a:endParaRPr lang="en-US" altLang="en-US" sz="3200" smtClean="0">
              <a:latin typeface="Palatino Linotype" pitchFamily="18" charset="0"/>
            </a:endParaRPr>
          </a:p>
          <a:p>
            <a:pPr eaLnBrk="1" hangingPunct="1"/>
            <a:r>
              <a:rPr lang="en-US" altLang="en-US" sz="3200" smtClean="0">
                <a:latin typeface="Palatino Linotype" pitchFamily="18" charset="0"/>
              </a:rPr>
              <a:t>Ensure your vendor does not charge you for USDA Foods</a:t>
            </a:r>
            <a:endParaRPr lang="en-US" altLang="en-US" sz="2400" smtClean="0"/>
          </a:p>
          <a:p>
            <a:pPr eaLnBrk="1" hangingPunct="1">
              <a:buFont typeface="Wingdings" pitchFamily="2" charset="2"/>
              <a:buNone/>
            </a:pPr>
            <a:endParaRPr lang="en-US" altLang="en-US" sz="2800" smtClean="0"/>
          </a:p>
        </p:txBody>
      </p:sp>
      <p:sp>
        <p:nvSpPr>
          <p:cNvPr id="2765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latin typeface="Palatino Linotype" panose="02040502050505030304" pitchFamily="18" charset="0"/>
              </a:rPr>
              <a:t>Hawaii Child Nutrition Programs</a:t>
            </a:r>
            <a:r>
              <a:rPr lang="en-US" dirty="0" smtClean="0"/>
              <a:t/>
            </a:r>
            <a:br>
              <a:rPr lang="en-US" dirty="0" smtClean="0"/>
            </a:br>
            <a:endParaRPr lang="en-US" dirty="0"/>
          </a:p>
        </p:txBody>
      </p:sp>
      <p:pic>
        <p:nvPicPr>
          <p:cNvPr id="10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014663" y="2133600"/>
            <a:ext cx="3114675" cy="2743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3"/>
          <p:cNvSpPr>
            <a:spLocks noChangeArrowheads="1"/>
          </p:cNvSpPr>
          <p:nvPr/>
        </p:nvSpPr>
        <p:spPr bwMode="auto">
          <a:xfrm>
            <a:off x="3048000" y="5105400"/>
            <a:ext cx="29908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20000"/>
              </a:spcBef>
              <a:buClr>
                <a:schemeClr val="hlink"/>
              </a:buClr>
              <a:buSzPct val="60000"/>
              <a:buFont typeface="Wingdings" pitchFamily="2" charset="2"/>
              <a:buNone/>
            </a:pPr>
            <a:r>
              <a:rPr lang="en-US" altLang="en-US" sz="4400">
                <a:latin typeface="Palatino Linotype" pitchFamily="18" charset="0"/>
              </a:rPr>
              <a:t>HCNP</a:t>
            </a:r>
          </a:p>
        </p:txBody>
      </p:sp>
      <p:sp>
        <p:nvSpPr>
          <p:cNvPr id="1024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dirty="0" smtClean="0">
                <a:latin typeface="Palatino Linotype" panose="02040502050505030304" pitchFamily="18" charset="0"/>
              </a:rPr>
              <a:t>Vendor Contract Verbiage</a:t>
            </a:r>
            <a:r>
              <a:rPr lang="en-US" dirty="0" smtClean="0"/>
              <a:t/>
            </a:r>
            <a:br>
              <a:rPr lang="en-US" dirty="0" smtClean="0"/>
            </a:br>
            <a:endParaRPr lang="en-US" dirty="0"/>
          </a:p>
        </p:txBody>
      </p:sp>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Grp="1" noChangeArrowheads="1"/>
          </p:cNvSpPr>
          <p:nvPr>
            <p:ph idx="1"/>
          </p:nvPr>
        </p:nvSpPr>
        <p:spPr>
          <a:xfrm>
            <a:off x="457200" y="1447800"/>
            <a:ext cx="8229600" cy="4525963"/>
          </a:xfrm>
        </p:spPr>
        <p:txBody>
          <a:bodyPr>
            <a:normAutofit lnSpcReduction="10000"/>
          </a:bodyPr>
          <a:lstStyle/>
          <a:p>
            <a:pPr marL="365760" indent="-256032" eaLnBrk="1" fontAlgn="auto" hangingPunct="1">
              <a:spcAft>
                <a:spcPts val="0"/>
              </a:spcAft>
              <a:buFont typeface="Wingdings 3"/>
              <a:buChar char=""/>
              <a:defRPr/>
            </a:pPr>
            <a:endParaRPr lang="en-US" altLang="en-US" dirty="0" smtClean="0"/>
          </a:p>
          <a:p>
            <a:pPr marL="365760" indent="-256032" eaLnBrk="1" fontAlgn="auto" hangingPunct="1">
              <a:spcAft>
                <a:spcPts val="0"/>
              </a:spcAft>
              <a:buFont typeface="Wingdings 3"/>
              <a:buChar char=""/>
              <a:defRPr/>
            </a:pPr>
            <a:r>
              <a:rPr lang="en-US" altLang="en-US" sz="3200" dirty="0" smtClean="0">
                <a:latin typeface="Palatino Linotype" panose="02040502050505030304" pitchFamily="18" charset="0"/>
              </a:rPr>
              <a:t>The SFA, State Agency, Comptroller General and Dept. of Agriculture may perform on-site reviews</a:t>
            </a:r>
          </a:p>
          <a:p>
            <a:pPr marL="365760" indent="-256032" eaLnBrk="1" fontAlgn="auto" hangingPunct="1">
              <a:spcAft>
                <a:spcPts val="0"/>
              </a:spcAft>
              <a:buFont typeface="Wingdings 3"/>
              <a:buChar char=""/>
              <a:defRPr/>
            </a:pPr>
            <a:endParaRPr lang="en-US" altLang="en-US" sz="3200" dirty="0" smtClean="0">
              <a:latin typeface="Palatino Linotype" panose="02040502050505030304" pitchFamily="18" charset="0"/>
            </a:endParaRPr>
          </a:p>
          <a:p>
            <a:pPr marL="365760" indent="-256032" eaLnBrk="1" fontAlgn="auto" hangingPunct="1">
              <a:spcAft>
                <a:spcPts val="0"/>
              </a:spcAft>
              <a:buFont typeface="Wingdings 3"/>
              <a:buChar char=""/>
              <a:defRPr/>
            </a:pPr>
            <a:r>
              <a:rPr lang="en-US" altLang="en-US" sz="3200" dirty="0" smtClean="0">
                <a:latin typeface="Palatino Linotype" panose="02040502050505030304" pitchFamily="18" charset="0"/>
              </a:rPr>
              <a:t>Vendor must maintain required records</a:t>
            </a:r>
          </a:p>
          <a:p>
            <a:pPr marL="365760" indent="-256032" eaLnBrk="1" fontAlgn="auto" hangingPunct="1">
              <a:spcAft>
                <a:spcPts val="0"/>
              </a:spcAft>
              <a:buFont typeface="Wingdings 3"/>
              <a:buChar char=""/>
              <a:defRPr/>
            </a:pPr>
            <a:endParaRPr lang="en-US" altLang="en-US" sz="3200" dirty="0">
              <a:latin typeface="Palatino Linotype" panose="02040502050505030304" pitchFamily="18" charset="0"/>
            </a:endParaRPr>
          </a:p>
          <a:p>
            <a:pPr marL="365760" indent="-256032" eaLnBrk="1" fontAlgn="auto" hangingPunct="1">
              <a:spcAft>
                <a:spcPts val="0"/>
              </a:spcAft>
              <a:buFont typeface="Wingdings 3"/>
              <a:buChar char=""/>
              <a:defRPr/>
            </a:pPr>
            <a:r>
              <a:rPr lang="en-US" altLang="en-US" sz="3200" dirty="0" smtClean="0">
                <a:latin typeface="Palatino Linotype" panose="02040502050505030304" pitchFamily="18" charset="0"/>
              </a:rPr>
              <a:t>Extensions of contract are contingent on fulfillment of contract provisions</a:t>
            </a:r>
            <a:endParaRPr lang="en-US" altLang="en-US" sz="2800" dirty="0" smtClean="0"/>
          </a:p>
        </p:txBody>
      </p:sp>
      <p:sp>
        <p:nvSpPr>
          <p:cNvPr id="2867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dirty="0" smtClean="0">
                <a:latin typeface="Palatino Linotype" panose="02040502050505030304" pitchFamily="18" charset="0"/>
              </a:rPr>
              <a:t>Vendor Contract Verbiage</a:t>
            </a:r>
            <a:r>
              <a:rPr lang="en-US" dirty="0" smtClean="0"/>
              <a:t/>
            </a:r>
            <a:br>
              <a:rPr lang="en-US" dirty="0" smtClean="0"/>
            </a:br>
            <a:endParaRPr lang="en-US" dirty="0"/>
          </a:p>
        </p:txBody>
      </p:sp>
      <p:pic>
        <p:nvPicPr>
          <p:cNvPr id="296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Rectangle 3"/>
          <p:cNvSpPr>
            <a:spLocks noGrp="1" noChangeArrowheads="1"/>
          </p:cNvSpPr>
          <p:nvPr>
            <p:ph idx="1"/>
          </p:nvPr>
        </p:nvSpPr>
        <p:spPr>
          <a:xfrm>
            <a:off x="457200" y="1447800"/>
            <a:ext cx="8229600" cy="4525963"/>
          </a:xfrm>
        </p:spPr>
        <p:txBody>
          <a:bodyPr/>
          <a:lstStyle/>
          <a:p>
            <a:pPr eaLnBrk="1" hangingPunct="1"/>
            <a:endParaRPr lang="en-US" altLang="en-US" smtClean="0"/>
          </a:p>
          <a:p>
            <a:pPr eaLnBrk="1" hangingPunct="1"/>
            <a:r>
              <a:rPr lang="en-US" altLang="en-US" sz="3200" smtClean="0">
                <a:latin typeface="Palatino Linotype" pitchFamily="18" charset="0"/>
              </a:rPr>
              <a:t>Your vendor must maintain records relating to:</a:t>
            </a:r>
          </a:p>
          <a:p>
            <a:pPr lvl="1" indent="-255588" eaLnBrk="1" hangingPunct="1">
              <a:buFont typeface="Wingdings 3" pitchFamily="18" charset="2"/>
              <a:buChar char=""/>
            </a:pPr>
            <a:endParaRPr lang="en-US" altLang="en-US" sz="2400" smtClean="0">
              <a:latin typeface="Palatino Linotype" pitchFamily="18" charset="0"/>
            </a:endParaRPr>
          </a:p>
          <a:p>
            <a:pPr lvl="3" indent="-255588" eaLnBrk="1" hangingPunct="1">
              <a:buFont typeface="Wingdings 3" pitchFamily="18" charset="2"/>
              <a:buChar char=""/>
            </a:pPr>
            <a:r>
              <a:rPr lang="en-US" altLang="en-US" sz="3200" smtClean="0">
                <a:latin typeface="Palatino Linotype" pitchFamily="18" charset="0"/>
              </a:rPr>
              <a:t>USDA Foods and processed end products received</a:t>
            </a:r>
          </a:p>
          <a:p>
            <a:pPr lvl="3" indent="-255588" eaLnBrk="1" hangingPunct="1">
              <a:buFont typeface="Wingdings 3" pitchFamily="18" charset="2"/>
              <a:buChar char=""/>
            </a:pPr>
            <a:endParaRPr lang="en-US" altLang="en-US" sz="3200" smtClean="0">
              <a:latin typeface="Palatino Linotype" pitchFamily="18" charset="0"/>
            </a:endParaRPr>
          </a:p>
          <a:p>
            <a:pPr lvl="3" indent="-255588" eaLnBrk="1" hangingPunct="1">
              <a:buFont typeface="Wingdings 3" pitchFamily="18" charset="2"/>
              <a:buChar char=""/>
            </a:pPr>
            <a:r>
              <a:rPr lang="en-US" altLang="en-US" sz="3200" smtClean="0">
                <a:latin typeface="Palatino Linotype" pitchFamily="18" charset="0"/>
              </a:rPr>
              <a:t>Documentation of credits</a:t>
            </a:r>
          </a:p>
          <a:p>
            <a:pPr lvl="1" indent="-255588" eaLnBrk="1" hangingPunct="1">
              <a:buFont typeface="Wingdings 3" pitchFamily="18" charset="2"/>
              <a:buChar char=""/>
            </a:pPr>
            <a:endParaRPr lang="en-US" altLang="en-US" sz="3200" smtClean="0">
              <a:latin typeface="Palatino Linotype" pitchFamily="18" charset="0"/>
            </a:endParaRPr>
          </a:p>
        </p:txBody>
      </p:sp>
      <p:sp>
        <p:nvSpPr>
          <p:cNvPr id="2970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dirty="0" smtClean="0">
                <a:latin typeface="Palatino Linotype" panose="02040502050505030304" pitchFamily="18" charset="0"/>
              </a:rPr>
              <a:t>Vendor Contract Verbiage</a:t>
            </a:r>
            <a:r>
              <a:rPr lang="en-US" dirty="0" smtClean="0"/>
              <a:t/>
            </a:r>
            <a:br>
              <a:rPr lang="en-US" dirty="0" smtClean="0"/>
            </a:br>
            <a:endParaRPr lang="en-US" dirty="0"/>
          </a:p>
        </p:txBody>
      </p:sp>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Grp="1" noChangeArrowheads="1"/>
          </p:cNvSpPr>
          <p:nvPr>
            <p:ph idx="1"/>
          </p:nvPr>
        </p:nvSpPr>
        <p:spPr>
          <a:xfrm>
            <a:off x="457200" y="1447800"/>
            <a:ext cx="8229600" cy="4525963"/>
          </a:xfrm>
        </p:spPr>
        <p:txBody>
          <a:bodyPr>
            <a:normAutofit fontScale="92500" lnSpcReduction="10000"/>
          </a:bodyPr>
          <a:lstStyle/>
          <a:p>
            <a:pPr marL="365760" indent="-256032" eaLnBrk="1" fontAlgn="auto" hangingPunct="1">
              <a:spcAft>
                <a:spcPts val="0"/>
              </a:spcAft>
              <a:buFont typeface="Wingdings 3"/>
              <a:buChar char=""/>
              <a:defRPr/>
            </a:pPr>
            <a:endParaRPr lang="en-US" altLang="en-US" dirty="0" smtClean="0"/>
          </a:p>
          <a:p>
            <a:pPr marL="365760" indent="-256032" eaLnBrk="1" fontAlgn="auto" hangingPunct="1">
              <a:spcAft>
                <a:spcPts val="0"/>
              </a:spcAft>
              <a:buFont typeface="Wingdings 3"/>
              <a:buChar char=""/>
              <a:defRPr/>
            </a:pPr>
            <a:r>
              <a:rPr lang="en-US" altLang="en-US" sz="3200" dirty="0" smtClean="0">
                <a:latin typeface="Palatino Linotype" panose="02040502050505030304" pitchFamily="18" charset="0"/>
              </a:rPr>
              <a:t>You must maintain records relating to:</a:t>
            </a:r>
          </a:p>
          <a:p>
            <a:pPr marL="621348" lvl="1" indent="-256032" eaLnBrk="1" fontAlgn="auto" hangingPunct="1">
              <a:spcAft>
                <a:spcPts val="0"/>
              </a:spcAft>
              <a:buFont typeface="Wingdings 3"/>
              <a:buChar char=""/>
              <a:defRPr/>
            </a:pPr>
            <a:endParaRPr lang="en-US" altLang="en-US" sz="2400" dirty="0" smtClean="0">
              <a:latin typeface="Palatino Linotype" panose="02040502050505030304" pitchFamily="18" charset="0"/>
            </a:endParaRPr>
          </a:p>
          <a:p>
            <a:pPr marL="1143635" lvl="3" indent="-256032" eaLnBrk="1" fontAlgn="auto" hangingPunct="1">
              <a:spcAft>
                <a:spcPts val="0"/>
              </a:spcAft>
              <a:buFont typeface="Wingdings 3"/>
              <a:buChar char=""/>
              <a:defRPr/>
            </a:pPr>
            <a:r>
              <a:rPr lang="en-US" altLang="en-US" sz="3200" dirty="0" smtClean="0">
                <a:latin typeface="Palatino Linotype" panose="02040502050505030304" pitchFamily="18" charset="0"/>
              </a:rPr>
              <a:t>USDA Foods and processed end products received and provided to your vendor</a:t>
            </a:r>
          </a:p>
          <a:p>
            <a:pPr marL="621348" lvl="1" indent="-256032" eaLnBrk="1" fontAlgn="auto" hangingPunct="1">
              <a:spcAft>
                <a:spcPts val="0"/>
              </a:spcAft>
              <a:buFont typeface="Wingdings 3"/>
              <a:buChar char=""/>
              <a:defRPr/>
            </a:pPr>
            <a:endParaRPr lang="en-US" altLang="en-US" sz="3200" dirty="0" smtClean="0">
              <a:latin typeface="Palatino Linotype" panose="02040502050505030304" pitchFamily="18" charset="0"/>
            </a:endParaRPr>
          </a:p>
          <a:p>
            <a:pPr marL="1143635" lvl="3" indent="-256032" eaLnBrk="1" fontAlgn="auto" hangingPunct="1">
              <a:spcAft>
                <a:spcPts val="0"/>
              </a:spcAft>
              <a:buFont typeface="Wingdings 3"/>
              <a:buChar char=""/>
              <a:defRPr/>
            </a:pPr>
            <a:r>
              <a:rPr lang="en-US" altLang="en-US" sz="3200" dirty="0" smtClean="0">
                <a:latin typeface="Palatino Linotype" panose="02040502050505030304" pitchFamily="18" charset="0"/>
              </a:rPr>
              <a:t>Documentation of credits</a:t>
            </a:r>
          </a:p>
          <a:p>
            <a:pPr marL="621348" lvl="1" indent="-256032" eaLnBrk="1" fontAlgn="auto" hangingPunct="1">
              <a:spcAft>
                <a:spcPts val="0"/>
              </a:spcAft>
              <a:buFont typeface="Wingdings 3"/>
              <a:buChar char=""/>
              <a:defRPr/>
            </a:pPr>
            <a:endParaRPr lang="en-US" altLang="en-US" sz="3200" dirty="0" smtClean="0">
              <a:latin typeface="Palatino Linotype" panose="02040502050505030304" pitchFamily="18" charset="0"/>
            </a:endParaRPr>
          </a:p>
          <a:p>
            <a:pPr marL="1143635" lvl="3" indent="-256032" eaLnBrk="1" fontAlgn="auto" hangingPunct="1">
              <a:spcAft>
                <a:spcPts val="0"/>
              </a:spcAft>
              <a:buFont typeface="Wingdings 3"/>
              <a:buChar char=""/>
              <a:defRPr/>
            </a:pPr>
            <a:r>
              <a:rPr lang="en-US" altLang="en-US" sz="3200" dirty="0" smtClean="0">
                <a:latin typeface="Palatino Linotype" panose="02040502050505030304" pitchFamily="18" charset="0"/>
              </a:rPr>
              <a:t>Actual USDA Foods value</a:t>
            </a:r>
            <a:endParaRPr lang="en-US" altLang="en-US" sz="3200" dirty="0" smtClean="0"/>
          </a:p>
        </p:txBody>
      </p:sp>
      <p:sp>
        <p:nvSpPr>
          <p:cNvPr id="3072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dirty="0" smtClean="0">
                <a:latin typeface="Palatino Linotype" panose="02040502050505030304" pitchFamily="18" charset="0"/>
              </a:rPr>
              <a:t>Vendor Contract Verbiage</a:t>
            </a:r>
            <a:r>
              <a:rPr lang="en-US" dirty="0" smtClean="0"/>
              <a:t/>
            </a:r>
            <a:br>
              <a:rPr lang="en-US" dirty="0" smtClean="0"/>
            </a:br>
            <a:endParaRPr lang="en-US" dirty="0"/>
          </a:p>
        </p:txBody>
      </p:sp>
      <p:pic>
        <p:nvPicPr>
          <p:cNvPr id="317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Rectangle 3"/>
          <p:cNvSpPr>
            <a:spLocks noGrp="1" noChangeArrowheads="1"/>
          </p:cNvSpPr>
          <p:nvPr>
            <p:ph idx="1"/>
          </p:nvPr>
        </p:nvSpPr>
        <p:spPr>
          <a:xfrm>
            <a:off x="457200" y="1447800"/>
            <a:ext cx="8229600" cy="4525963"/>
          </a:xfrm>
        </p:spPr>
        <p:txBody>
          <a:bodyPr/>
          <a:lstStyle/>
          <a:p>
            <a:pPr eaLnBrk="1" hangingPunct="1"/>
            <a:endParaRPr lang="en-US" altLang="en-US" smtClean="0"/>
          </a:p>
          <a:p>
            <a:pPr eaLnBrk="1" hangingPunct="1"/>
            <a:r>
              <a:rPr lang="en-US" altLang="en-US" sz="3200" smtClean="0">
                <a:latin typeface="Palatino Linotype" pitchFamily="18" charset="0"/>
              </a:rPr>
              <a:t>You must ensure your vendor is in compliance</a:t>
            </a:r>
          </a:p>
          <a:p>
            <a:pPr lvl="1" indent="-255588" eaLnBrk="1" hangingPunct="1">
              <a:buFont typeface="Wingdings 3" pitchFamily="18" charset="2"/>
              <a:buChar char=""/>
            </a:pPr>
            <a:endParaRPr lang="en-US" altLang="en-US" sz="2400" smtClean="0">
              <a:latin typeface="Palatino Linotype" pitchFamily="18" charset="0"/>
            </a:endParaRPr>
          </a:p>
          <a:p>
            <a:pPr lvl="3" indent="-255588" eaLnBrk="1" hangingPunct="1">
              <a:buFont typeface="Wingdings 3" pitchFamily="18" charset="2"/>
              <a:buChar char=""/>
            </a:pPr>
            <a:r>
              <a:rPr lang="en-US" altLang="en-US" sz="3200" smtClean="0">
                <a:latin typeface="Palatino Linotype" pitchFamily="18" charset="0"/>
              </a:rPr>
              <a:t>Monitor your food service operation</a:t>
            </a:r>
          </a:p>
          <a:p>
            <a:pPr lvl="3" indent="-255588" eaLnBrk="1" hangingPunct="1">
              <a:buFont typeface="Wingdings 3" pitchFamily="18" charset="2"/>
              <a:buChar char=""/>
            </a:pPr>
            <a:endParaRPr lang="en-US" altLang="en-US" sz="3200" smtClean="0">
              <a:latin typeface="Palatino Linotype" pitchFamily="18" charset="0"/>
            </a:endParaRPr>
          </a:p>
          <a:p>
            <a:pPr lvl="3" indent="-255588" eaLnBrk="1" hangingPunct="1">
              <a:buFont typeface="Wingdings 3" pitchFamily="18" charset="2"/>
              <a:buChar char=""/>
            </a:pPr>
            <a:r>
              <a:rPr lang="en-US" altLang="en-US" sz="3200" smtClean="0">
                <a:latin typeface="Palatino Linotype" pitchFamily="18" charset="0"/>
              </a:rPr>
              <a:t>Conduct reconciliations</a:t>
            </a:r>
          </a:p>
          <a:p>
            <a:pPr lvl="1" indent="-255588" eaLnBrk="1" hangingPunct="1">
              <a:buFont typeface="Wingdings 3" pitchFamily="18" charset="2"/>
              <a:buChar char=""/>
            </a:pPr>
            <a:endParaRPr lang="en-US" altLang="en-US" sz="3200" smtClean="0">
              <a:latin typeface="Palatino Linotype" pitchFamily="18" charset="0"/>
            </a:endParaRPr>
          </a:p>
        </p:txBody>
      </p:sp>
      <p:sp>
        <p:nvSpPr>
          <p:cNvPr id="3174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latin typeface="Palatino Linotype" panose="02040502050505030304" pitchFamily="18" charset="0"/>
              </a:rPr>
              <a:t>Contact Information</a:t>
            </a:r>
            <a:r>
              <a:rPr lang="en-US" dirty="0" smtClean="0"/>
              <a:t/>
            </a:r>
            <a:br>
              <a:rPr lang="en-US" dirty="0" smtClean="0"/>
            </a:br>
            <a:endParaRPr lang="en-US" dirty="0"/>
          </a:p>
        </p:txBody>
      </p:sp>
      <p:pic>
        <p:nvPicPr>
          <p:cNvPr id="32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Grp="1" noChangeArrowheads="1"/>
          </p:cNvSpPr>
          <p:nvPr>
            <p:ph idx="1"/>
          </p:nvPr>
        </p:nvSpPr>
        <p:spPr>
          <a:xfrm>
            <a:off x="457200" y="1447800"/>
            <a:ext cx="8229600" cy="4525963"/>
          </a:xfrm>
        </p:spPr>
        <p:txBody>
          <a:bodyPr>
            <a:normAutofit/>
          </a:bodyPr>
          <a:lstStyle/>
          <a:p>
            <a:pPr marL="365760" indent="-256032" eaLnBrk="1" fontAlgn="auto" hangingPunct="1">
              <a:spcAft>
                <a:spcPts val="0"/>
              </a:spcAft>
              <a:buFont typeface="Wingdings 3"/>
              <a:buChar char=""/>
              <a:defRPr/>
            </a:pPr>
            <a:endParaRPr lang="en-US" altLang="en-US" dirty="0" smtClean="0"/>
          </a:p>
          <a:p>
            <a:pPr marL="365760" indent="-256032" eaLnBrk="1" fontAlgn="auto" hangingPunct="1">
              <a:spcAft>
                <a:spcPts val="0"/>
              </a:spcAft>
              <a:buFont typeface="Wingdings 3"/>
              <a:buChar char=""/>
              <a:defRPr/>
            </a:pPr>
            <a:r>
              <a:rPr lang="en-US" altLang="en-US" sz="3200" dirty="0" smtClean="0">
                <a:latin typeface="Palatino Linotype" panose="02040502050505030304" pitchFamily="18" charset="0"/>
              </a:rPr>
              <a:t>HCNP</a:t>
            </a:r>
          </a:p>
          <a:p>
            <a:pPr marL="621792" lvl="1" eaLnBrk="1" fontAlgn="auto" hangingPunct="1">
              <a:spcBef>
                <a:spcPts val="324"/>
              </a:spcBef>
              <a:spcAft>
                <a:spcPts val="0"/>
              </a:spcAft>
              <a:buFont typeface="Verdana"/>
              <a:buChar char="◦"/>
              <a:defRPr/>
            </a:pPr>
            <a:r>
              <a:rPr lang="en-US" altLang="en-US" sz="3200" dirty="0" smtClean="0">
                <a:latin typeface="Palatino Linotype" panose="02040502050505030304" pitchFamily="18" charset="0"/>
              </a:rPr>
              <a:t>Phone	(808) 587-3600</a:t>
            </a:r>
          </a:p>
          <a:p>
            <a:pPr marL="621792" lvl="1" eaLnBrk="1" fontAlgn="auto" hangingPunct="1">
              <a:spcBef>
                <a:spcPts val="324"/>
              </a:spcBef>
              <a:spcAft>
                <a:spcPts val="0"/>
              </a:spcAft>
              <a:buFont typeface="Verdana"/>
              <a:buChar char="◦"/>
              <a:defRPr/>
            </a:pPr>
            <a:r>
              <a:rPr lang="en-US" altLang="en-US" sz="3200" dirty="0" smtClean="0">
                <a:latin typeface="Palatino Linotype" panose="02040502050505030304" pitchFamily="18" charset="0"/>
              </a:rPr>
              <a:t>Fax	(808) 587-3606</a:t>
            </a:r>
          </a:p>
          <a:p>
            <a:pPr marL="365760" indent="-256032" eaLnBrk="1" fontAlgn="auto" hangingPunct="1">
              <a:spcAft>
                <a:spcPts val="0"/>
              </a:spcAft>
              <a:buFont typeface="Wingdings 3"/>
              <a:buChar char=""/>
              <a:defRPr/>
            </a:pPr>
            <a:endParaRPr lang="en-US" altLang="en-US" sz="3200" dirty="0" smtClean="0">
              <a:latin typeface="Palatino Linotype" panose="02040502050505030304" pitchFamily="18" charset="0"/>
            </a:endParaRPr>
          </a:p>
          <a:p>
            <a:pPr marL="365760" indent="-256032" eaLnBrk="1" fontAlgn="auto" hangingPunct="1">
              <a:spcAft>
                <a:spcPts val="0"/>
              </a:spcAft>
              <a:buFont typeface="Wingdings 3"/>
              <a:buChar char=""/>
              <a:defRPr/>
            </a:pPr>
            <a:r>
              <a:rPr lang="en-US" altLang="en-US" sz="3200" dirty="0" smtClean="0">
                <a:latin typeface="Palatino Linotype" panose="02040502050505030304" pitchFamily="18" charset="0"/>
              </a:rPr>
              <a:t>Haley_Fulmer@notes.k12.hi.us</a:t>
            </a:r>
          </a:p>
          <a:p>
            <a:pPr marL="365760" indent="-256032" eaLnBrk="1" fontAlgn="auto" hangingPunct="1">
              <a:spcAft>
                <a:spcPts val="0"/>
              </a:spcAft>
              <a:buFont typeface="Wingdings 3"/>
              <a:buChar char=""/>
              <a:defRPr/>
            </a:pPr>
            <a:r>
              <a:rPr lang="en-US" altLang="en-US" sz="3200" dirty="0" smtClean="0">
                <a:latin typeface="Palatino Linotype" panose="02040502050505030304" pitchFamily="18" charset="0"/>
              </a:rPr>
              <a:t>Lynn_Vidal@notes.k12.hi.us</a:t>
            </a:r>
          </a:p>
          <a:p>
            <a:pPr marL="0" indent="0" eaLnBrk="1" fontAlgn="auto" hangingPunct="1">
              <a:spcAft>
                <a:spcPts val="0"/>
              </a:spcAft>
              <a:buFont typeface="Wingdings" pitchFamily="2" charset="2"/>
              <a:buNone/>
              <a:defRPr/>
            </a:pPr>
            <a:endParaRPr lang="en-US" altLang="en-US" sz="3600" dirty="0" smtClean="0"/>
          </a:p>
          <a:p>
            <a:pPr marL="365760" indent="-256032" eaLnBrk="1" fontAlgn="auto" hangingPunct="1">
              <a:spcAft>
                <a:spcPts val="0"/>
              </a:spcAft>
              <a:buFont typeface="Wingdings 3"/>
              <a:buChar char=""/>
              <a:defRPr/>
            </a:pPr>
            <a:endParaRPr lang="en-US" altLang="en-US" sz="2000" dirty="0" smtClean="0"/>
          </a:p>
          <a:p>
            <a:pPr marL="621792" lvl="1" eaLnBrk="1" fontAlgn="auto" hangingPunct="1">
              <a:spcBef>
                <a:spcPts val="324"/>
              </a:spcBef>
              <a:spcAft>
                <a:spcPts val="0"/>
              </a:spcAft>
              <a:buFont typeface="Verdana"/>
              <a:buChar char="◦"/>
              <a:defRPr/>
            </a:pPr>
            <a:endParaRPr lang="en-US" altLang="en-US" sz="2400" dirty="0" smtClean="0"/>
          </a:p>
          <a:p>
            <a:pPr marL="365760" indent="-256032" eaLnBrk="1" fontAlgn="auto" hangingPunct="1">
              <a:spcAft>
                <a:spcPts val="0"/>
              </a:spcAft>
              <a:buFont typeface="Wingdings" pitchFamily="2" charset="2"/>
              <a:buNone/>
              <a:defRPr/>
            </a:pPr>
            <a:endParaRPr lang="en-US" altLang="en-US" sz="2800" dirty="0" smtClean="0"/>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003425"/>
            <a:ext cx="155416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latin typeface="Palatino Linotype" panose="02040502050505030304" pitchFamily="18" charset="0"/>
              </a:rPr>
              <a:t>USDA Foods </a:t>
            </a:r>
            <a:br>
              <a:rPr lang="en-US" dirty="0" smtClean="0">
                <a:latin typeface="Palatino Linotype" panose="02040502050505030304" pitchFamily="18" charset="0"/>
              </a:rPr>
            </a:br>
            <a:r>
              <a:rPr lang="en-US" dirty="0" smtClean="0">
                <a:latin typeface="Palatino Linotype" panose="02040502050505030304" pitchFamily="18" charset="0"/>
              </a:rPr>
              <a:t>Distribution Program</a:t>
            </a:r>
            <a:r>
              <a:rPr lang="en-US" dirty="0" smtClean="0"/>
              <a:t/>
            </a:r>
            <a:br>
              <a:rPr lang="en-US" dirty="0" smtClean="0"/>
            </a:br>
            <a:endParaRPr lang="en-US" dirty="0"/>
          </a:p>
        </p:txBody>
      </p:sp>
      <p:pic>
        <p:nvPicPr>
          <p:cNvPr id="112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ctangle 3"/>
          <p:cNvSpPr>
            <a:spLocks noGrp="1" noChangeArrowheads="1"/>
          </p:cNvSpPr>
          <p:nvPr>
            <p:ph idx="1"/>
          </p:nvPr>
        </p:nvSpPr>
        <p:spPr>
          <a:xfrm>
            <a:off x="457200" y="1676400"/>
            <a:ext cx="8229600" cy="4330700"/>
          </a:xfrm>
        </p:spPr>
        <p:txBody>
          <a:bodyPr/>
          <a:lstStyle/>
          <a:p>
            <a:pPr eaLnBrk="1" hangingPunct="1"/>
            <a:endParaRPr lang="en-US" altLang="en-US" smtClean="0"/>
          </a:p>
          <a:p>
            <a:pPr eaLnBrk="1" hangingPunct="1"/>
            <a:r>
              <a:rPr lang="en-US" altLang="en-US" sz="3200" smtClean="0">
                <a:latin typeface="Palatino Linotype" pitchFamily="18" charset="0"/>
              </a:rPr>
              <a:t>Direct Appropriations from Congress</a:t>
            </a:r>
          </a:p>
          <a:p>
            <a:pPr eaLnBrk="1" hangingPunct="1"/>
            <a:endParaRPr lang="en-US" altLang="en-US" sz="3200" smtClean="0">
              <a:latin typeface="Palatino Linotype" pitchFamily="18" charset="0"/>
            </a:endParaRPr>
          </a:p>
          <a:p>
            <a:pPr eaLnBrk="1" hangingPunct="1"/>
            <a:r>
              <a:rPr lang="en-US" altLang="en-US" sz="3200" smtClean="0">
                <a:latin typeface="Palatino Linotype" pitchFamily="18" charset="0"/>
              </a:rPr>
              <a:t>Surplus Removal Activities</a:t>
            </a:r>
          </a:p>
          <a:p>
            <a:pPr eaLnBrk="1" hangingPunct="1"/>
            <a:endParaRPr lang="en-US" altLang="en-US" sz="3200" smtClean="0">
              <a:latin typeface="Palatino Linotype" pitchFamily="18" charset="0"/>
            </a:endParaRPr>
          </a:p>
          <a:p>
            <a:pPr eaLnBrk="1" hangingPunct="1"/>
            <a:r>
              <a:rPr lang="en-US" altLang="en-US" sz="3200" smtClean="0">
                <a:latin typeface="Palatino Linotype" pitchFamily="18" charset="0"/>
              </a:rPr>
              <a:t>Price Support Activities</a:t>
            </a:r>
          </a:p>
        </p:txBody>
      </p:sp>
      <p:sp>
        <p:nvSpPr>
          <p:cNvPr id="1126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latin typeface="Palatino Linotype" panose="02040502050505030304" pitchFamily="18" charset="0"/>
              </a:rPr>
              <a:t>State of Hawaii</a:t>
            </a:r>
            <a:br>
              <a:rPr lang="en-US" dirty="0" smtClean="0">
                <a:latin typeface="Palatino Linotype" panose="02040502050505030304" pitchFamily="18" charset="0"/>
              </a:rPr>
            </a:br>
            <a:r>
              <a:rPr lang="en-US" dirty="0" smtClean="0">
                <a:latin typeface="Palatino Linotype" panose="02040502050505030304" pitchFamily="18" charset="0"/>
              </a:rPr>
              <a:t>USDA Foods Distribution Program</a:t>
            </a:r>
            <a:r>
              <a:rPr lang="en-US" dirty="0" smtClean="0"/>
              <a:t/>
            </a:r>
            <a:br>
              <a:rPr lang="en-US" dirty="0" smtClean="0"/>
            </a:br>
            <a:endParaRPr lang="en-US" dirty="0"/>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Grp="1" noChangeArrowheads="1"/>
          </p:cNvSpPr>
          <p:nvPr>
            <p:ph idx="1"/>
          </p:nvPr>
        </p:nvSpPr>
        <p:spPr>
          <a:xfrm>
            <a:off x="925513" y="1828800"/>
            <a:ext cx="8229600" cy="4178300"/>
          </a:xfrm>
        </p:spPr>
        <p:txBody>
          <a:bodyPr>
            <a:normAutofit/>
          </a:bodyPr>
          <a:lstStyle/>
          <a:p>
            <a:pPr marL="109728" indent="0" eaLnBrk="1" fontAlgn="auto" hangingPunct="1">
              <a:lnSpc>
                <a:spcPct val="90000"/>
              </a:lnSpc>
              <a:spcAft>
                <a:spcPts val="0"/>
              </a:spcAft>
              <a:buFont typeface="Wingdings 3" pitchFamily="18" charset="2"/>
              <a:buNone/>
              <a:defRPr/>
            </a:pPr>
            <a:endParaRPr lang="en-US" altLang="en-US" sz="2800" dirty="0" smtClean="0">
              <a:latin typeface="Palatino Linotype" panose="02040502050505030304" pitchFamily="18" charset="0"/>
            </a:endParaRPr>
          </a:p>
          <a:p>
            <a:pPr marL="365760" indent="-256032" eaLnBrk="1" fontAlgn="auto" hangingPunct="1">
              <a:lnSpc>
                <a:spcPct val="90000"/>
              </a:lnSpc>
              <a:spcAft>
                <a:spcPts val="0"/>
              </a:spcAft>
              <a:buFont typeface="Wingdings 3"/>
              <a:buChar char=""/>
              <a:defRPr/>
            </a:pPr>
            <a:r>
              <a:rPr lang="en-US" altLang="en-US" sz="3200" dirty="0" smtClean="0">
                <a:latin typeface="Palatino Linotype" panose="02040502050505030304" pitchFamily="18" charset="0"/>
              </a:rPr>
              <a:t>National School Lunch Program</a:t>
            </a:r>
          </a:p>
          <a:p>
            <a:pPr marL="365760" indent="-256032" eaLnBrk="1" fontAlgn="auto" hangingPunct="1">
              <a:lnSpc>
                <a:spcPct val="90000"/>
              </a:lnSpc>
              <a:spcAft>
                <a:spcPts val="0"/>
              </a:spcAft>
              <a:buFont typeface="Wingdings 3"/>
              <a:buChar char=""/>
              <a:defRPr/>
            </a:pPr>
            <a:endParaRPr lang="en-US" altLang="en-US" sz="3200" dirty="0" smtClean="0">
              <a:latin typeface="Palatino Linotype" panose="02040502050505030304" pitchFamily="18" charset="0"/>
            </a:endParaRPr>
          </a:p>
          <a:p>
            <a:pPr marL="365760" indent="-256032" eaLnBrk="1" fontAlgn="auto" hangingPunct="1">
              <a:lnSpc>
                <a:spcPct val="90000"/>
              </a:lnSpc>
              <a:spcAft>
                <a:spcPts val="0"/>
              </a:spcAft>
              <a:buFont typeface="Wingdings 3"/>
              <a:buChar char=""/>
              <a:defRPr/>
            </a:pPr>
            <a:r>
              <a:rPr lang="en-US" altLang="en-US" sz="3200" dirty="0" smtClean="0">
                <a:latin typeface="Palatino Linotype" panose="02040502050505030304" pitchFamily="18" charset="0"/>
              </a:rPr>
              <a:t>Summer Food Service Program</a:t>
            </a:r>
          </a:p>
          <a:p>
            <a:pPr marL="365760" indent="-256032" eaLnBrk="1" fontAlgn="auto" hangingPunct="1">
              <a:lnSpc>
                <a:spcPct val="90000"/>
              </a:lnSpc>
              <a:spcAft>
                <a:spcPts val="0"/>
              </a:spcAft>
              <a:buFont typeface="Wingdings 3"/>
              <a:buChar char=""/>
              <a:defRPr/>
            </a:pPr>
            <a:endParaRPr lang="en-US" altLang="en-US" sz="3200" dirty="0">
              <a:latin typeface="Palatino Linotype" panose="02040502050505030304" pitchFamily="18" charset="0"/>
            </a:endParaRPr>
          </a:p>
          <a:p>
            <a:pPr marL="365760" indent="-256032" eaLnBrk="1" fontAlgn="auto" hangingPunct="1">
              <a:lnSpc>
                <a:spcPct val="90000"/>
              </a:lnSpc>
              <a:spcAft>
                <a:spcPts val="0"/>
              </a:spcAft>
              <a:buFont typeface="Wingdings 3"/>
              <a:buChar char=""/>
              <a:defRPr/>
            </a:pPr>
            <a:r>
              <a:rPr lang="en-US" altLang="en-US" sz="3200" dirty="0" smtClean="0">
                <a:latin typeface="Palatino Linotype" panose="02040502050505030304" pitchFamily="18" charset="0"/>
              </a:rPr>
              <a:t>Child and Adult Care Food Program</a:t>
            </a:r>
          </a:p>
          <a:p>
            <a:pPr marL="109728" indent="0" eaLnBrk="1" fontAlgn="auto" hangingPunct="1">
              <a:lnSpc>
                <a:spcPct val="90000"/>
              </a:lnSpc>
              <a:spcAft>
                <a:spcPts val="0"/>
              </a:spcAft>
              <a:buFont typeface="Wingdings 3" pitchFamily="18" charset="2"/>
              <a:buNone/>
              <a:defRPr/>
            </a:pPr>
            <a:r>
              <a:rPr lang="en-US" altLang="en-US" sz="2000" dirty="0">
                <a:latin typeface="Palatino Linotype" panose="02040502050505030304" pitchFamily="18" charset="0"/>
              </a:rPr>
              <a:t> </a:t>
            </a:r>
            <a:r>
              <a:rPr lang="en-US" altLang="en-US" sz="2000" dirty="0" smtClean="0">
                <a:latin typeface="Palatino Linotype" panose="02040502050505030304" pitchFamily="18" charset="0"/>
              </a:rPr>
              <a:t>    (In Hawaii, CACFP receives cash in lieu of commodities)</a:t>
            </a:r>
          </a:p>
          <a:p>
            <a:pPr marL="109728" indent="0" eaLnBrk="1" fontAlgn="auto" hangingPunct="1">
              <a:lnSpc>
                <a:spcPct val="90000"/>
              </a:lnSpc>
              <a:spcAft>
                <a:spcPts val="0"/>
              </a:spcAft>
              <a:buFont typeface="Wingdings 3"/>
              <a:buNone/>
              <a:defRPr/>
            </a:pPr>
            <a:endParaRPr lang="en-US" altLang="en-US" sz="2800" dirty="0" smtClean="0"/>
          </a:p>
        </p:txBody>
      </p:sp>
      <p:sp>
        <p:nvSpPr>
          <p:cNvPr id="1229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altLang="en-US" dirty="0">
                <a:latin typeface="Palatino Linotype" panose="02040502050505030304" pitchFamily="18" charset="0"/>
                <a:sym typeface="Garamond" pitchFamily="18" charset="0"/>
              </a:rPr>
              <a:t/>
            </a:r>
            <a:br>
              <a:rPr lang="en-US" altLang="en-US" dirty="0">
                <a:latin typeface="Palatino Linotype" panose="02040502050505030304" pitchFamily="18" charset="0"/>
                <a:sym typeface="Garamond" pitchFamily="18" charset="0"/>
              </a:rPr>
            </a:br>
            <a:r>
              <a:rPr lang="en-US" altLang="en-US" dirty="0" smtClean="0">
                <a:latin typeface="Palatino Linotype" panose="02040502050505030304" pitchFamily="18" charset="0"/>
                <a:sym typeface="Garamond" pitchFamily="18" charset="0"/>
              </a:rPr>
              <a:t>   Federal </a:t>
            </a:r>
            <a:r>
              <a:rPr lang="en-US" altLang="en-US" dirty="0">
                <a:latin typeface="Palatino Linotype" panose="02040502050505030304" pitchFamily="18" charset="0"/>
                <a:sym typeface="Garamond" pitchFamily="18" charset="0"/>
              </a:rPr>
              <a:t>Regulation 7CFR Part 250</a:t>
            </a:r>
            <a:r>
              <a:rPr lang="en-US" altLang="en-US" sz="3700" dirty="0">
                <a:latin typeface="Palatino Linotype" panose="02040502050505030304" pitchFamily="18" charset="0"/>
                <a:sym typeface="Garamond" pitchFamily="18" charset="0"/>
              </a:rPr>
              <a:t/>
            </a:r>
            <a:br>
              <a:rPr lang="en-US" altLang="en-US" sz="3700" dirty="0">
                <a:latin typeface="Palatino Linotype" panose="02040502050505030304" pitchFamily="18" charset="0"/>
                <a:sym typeface="Garamond" pitchFamily="18" charset="0"/>
              </a:rPr>
            </a:br>
            <a:endParaRPr lang="en-US" dirty="0"/>
          </a:p>
        </p:txBody>
      </p:sp>
      <p:pic>
        <p:nvPicPr>
          <p:cNvPr id="133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Grp="1" noChangeArrowheads="1"/>
          </p:cNvSpPr>
          <p:nvPr>
            <p:ph idx="1"/>
          </p:nvPr>
        </p:nvSpPr>
        <p:spPr>
          <a:xfrm>
            <a:off x="500063" y="1371600"/>
            <a:ext cx="8339137" cy="4178300"/>
          </a:xfrm>
        </p:spPr>
        <p:txBody>
          <a:bodyPr>
            <a:normAutofit lnSpcReduction="10000"/>
          </a:bodyPr>
          <a:lstStyle/>
          <a:p>
            <a:pPr marL="182563" lvl="1" indent="0" algn="ctr">
              <a:lnSpc>
                <a:spcPct val="90000"/>
              </a:lnSpc>
              <a:spcBef>
                <a:spcPts val="88"/>
              </a:spcBef>
              <a:buFont typeface="Verdana" pitchFamily="34" charset="0"/>
              <a:buNone/>
              <a:defRPr/>
            </a:pPr>
            <a:r>
              <a:rPr lang="en-US" altLang="en-US" sz="2400" b="1" dirty="0">
                <a:latin typeface="Palatino Linotype" panose="02040502050505030304" pitchFamily="18" charset="0"/>
                <a:sym typeface="Garamond" pitchFamily="18" charset="0"/>
              </a:rPr>
              <a:t>DONATION OF FOOD FOR USE IN THE UNITED STATES, ITS TERRITORIES AND POSSESSIONS AND AREAS UNDER ITS JUSRISDICTION</a:t>
            </a:r>
          </a:p>
          <a:p>
            <a:pPr marL="182563" lvl="1" indent="0">
              <a:lnSpc>
                <a:spcPct val="90000"/>
              </a:lnSpc>
              <a:spcBef>
                <a:spcPts val="88"/>
              </a:spcBef>
              <a:buFont typeface="Verdana" pitchFamily="34" charset="0"/>
              <a:buNone/>
              <a:defRPr/>
            </a:pPr>
            <a:endParaRPr lang="en-US" altLang="en-US" sz="2400" b="1" dirty="0">
              <a:latin typeface="Palatino Linotype" panose="02040502050505030304" pitchFamily="18" charset="0"/>
              <a:sym typeface="Garamond" pitchFamily="18" charset="0"/>
            </a:endParaRPr>
          </a:p>
          <a:p>
            <a:pPr>
              <a:defRPr/>
            </a:pPr>
            <a:r>
              <a:rPr lang="en-US" altLang="en-US" sz="2000" b="1" dirty="0" smtClean="0">
                <a:latin typeface="Palatino Linotype" panose="02040502050505030304" pitchFamily="18" charset="0"/>
                <a:sym typeface="Garamond" pitchFamily="18" charset="0"/>
              </a:rPr>
              <a:t>Adequate </a:t>
            </a:r>
            <a:r>
              <a:rPr lang="en-US" altLang="en-US" sz="2000" b="1" dirty="0">
                <a:latin typeface="Palatino Linotype" panose="02040502050505030304" pitchFamily="18" charset="0"/>
                <a:sym typeface="Garamond" pitchFamily="18" charset="0"/>
              </a:rPr>
              <a:t>facility</a:t>
            </a:r>
          </a:p>
          <a:p>
            <a:pPr>
              <a:defRPr/>
            </a:pPr>
            <a:r>
              <a:rPr lang="en-US" altLang="en-US" sz="2000" b="1" dirty="0">
                <a:latin typeface="Palatino Linotype" panose="02040502050505030304" pitchFamily="18" charset="0"/>
                <a:sym typeface="Garamond" pitchFamily="18" charset="0"/>
              </a:rPr>
              <a:t>Safeguard USDA Foods and USDA DOD Fresh Produce</a:t>
            </a:r>
          </a:p>
          <a:p>
            <a:pPr>
              <a:defRPr/>
            </a:pPr>
            <a:r>
              <a:rPr lang="en-US" altLang="en-US" sz="2000" b="1" dirty="0">
                <a:latin typeface="Palatino Linotype" panose="02040502050505030304" pitchFamily="18" charset="0"/>
                <a:sym typeface="Garamond" pitchFamily="18" charset="0"/>
              </a:rPr>
              <a:t>Use USDA Foods for the sole benefit of NSLP</a:t>
            </a:r>
          </a:p>
          <a:p>
            <a:pPr>
              <a:defRPr/>
            </a:pPr>
            <a:r>
              <a:rPr lang="en-US" altLang="en-US" sz="2000" b="1" dirty="0">
                <a:latin typeface="Palatino Linotype" panose="02040502050505030304" pitchFamily="18" charset="0"/>
                <a:sym typeface="Garamond" pitchFamily="18" charset="0"/>
              </a:rPr>
              <a:t>Maintain and submit reports</a:t>
            </a:r>
          </a:p>
          <a:p>
            <a:pPr>
              <a:defRPr/>
            </a:pPr>
            <a:r>
              <a:rPr lang="en-US" altLang="en-US" sz="2000" b="1" dirty="0">
                <a:latin typeface="Palatino Linotype" panose="02040502050505030304" pitchFamily="18" charset="0"/>
                <a:sym typeface="Garamond" pitchFamily="18" charset="0"/>
              </a:rPr>
              <a:t>Comply with Civil Rights &amp; Nondiscrimination laws/regulations</a:t>
            </a:r>
          </a:p>
          <a:p>
            <a:pPr>
              <a:defRPr/>
            </a:pPr>
            <a:r>
              <a:rPr lang="en-US" altLang="en-US" sz="2000" b="1" dirty="0">
                <a:latin typeface="Palatino Linotype" panose="02040502050505030304" pitchFamily="18" charset="0"/>
                <a:sym typeface="Garamond" pitchFamily="18" charset="0"/>
              </a:rPr>
              <a:t>Conduct audits and reviews as required</a:t>
            </a:r>
          </a:p>
          <a:p>
            <a:pPr>
              <a:defRPr/>
            </a:pPr>
            <a:r>
              <a:rPr lang="en-US" altLang="en-US" sz="2000" b="1" dirty="0">
                <a:latin typeface="Palatino Linotype" panose="02040502050505030304" pitchFamily="18" charset="0"/>
                <a:sym typeface="Garamond" pitchFamily="18" charset="0"/>
              </a:rPr>
              <a:t>Maintain financial responsibility</a:t>
            </a:r>
          </a:p>
          <a:p>
            <a:pPr>
              <a:defRPr/>
            </a:pPr>
            <a:r>
              <a:rPr lang="en-US" altLang="en-US" sz="2000" b="1" dirty="0">
                <a:latin typeface="Palatino Linotype" panose="02040502050505030304" pitchFamily="18" charset="0"/>
                <a:sym typeface="Garamond" pitchFamily="18" charset="0"/>
              </a:rPr>
              <a:t>Vended meal services agreement/contract</a:t>
            </a:r>
          </a:p>
          <a:p>
            <a:pPr marL="109728" indent="0" eaLnBrk="1" fontAlgn="auto" hangingPunct="1">
              <a:lnSpc>
                <a:spcPct val="90000"/>
              </a:lnSpc>
              <a:spcAft>
                <a:spcPts val="0"/>
              </a:spcAft>
              <a:buFont typeface="Wingdings 3"/>
              <a:buNone/>
              <a:defRPr/>
            </a:pPr>
            <a:endParaRPr lang="en-US" altLang="en-US" sz="2800" dirty="0" smtClean="0"/>
          </a:p>
        </p:txBody>
      </p:sp>
      <p:sp>
        <p:nvSpPr>
          <p:cNvPr id="1331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altLang="en-US" dirty="0">
                <a:latin typeface="Palatino Linotype" panose="02040502050505030304" pitchFamily="18" charset="0"/>
                <a:sym typeface="Garamond" pitchFamily="18" charset="0"/>
              </a:rPr>
              <a:t/>
            </a:r>
            <a:br>
              <a:rPr lang="en-US" altLang="en-US" dirty="0">
                <a:latin typeface="Palatino Linotype" panose="02040502050505030304" pitchFamily="18" charset="0"/>
                <a:sym typeface="Garamond" pitchFamily="18" charset="0"/>
              </a:rPr>
            </a:br>
            <a:r>
              <a:rPr lang="en-US" altLang="en-US" dirty="0" smtClean="0">
                <a:latin typeface="Palatino Linotype" panose="02040502050505030304" pitchFamily="18" charset="0"/>
                <a:sym typeface="Garamond" pitchFamily="18" charset="0"/>
              </a:rPr>
              <a:t>   Federal </a:t>
            </a:r>
            <a:r>
              <a:rPr lang="en-US" altLang="en-US" dirty="0">
                <a:latin typeface="Palatino Linotype" panose="02040502050505030304" pitchFamily="18" charset="0"/>
                <a:sym typeface="Garamond" pitchFamily="18" charset="0"/>
              </a:rPr>
              <a:t>Regulation 7CFR Part </a:t>
            </a:r>
            <a:r>
              <a:rPr lang="en-US" altLang="en-US" dirty="0" smtClean="0">
                <a:latin typeface="Palatino Linotype" panose="02040502050505030304" pitchFamily="18" charset="0"/>
                <a:sym typeface="Garamond" pitchFamily="18" charset="0"/>
              </a:rPr>
              <a:t>252</a:t>
            </a:r>
            <a:r>
              <a:rPr lang="en-US" altLang="en-US" sz="3700" dirty="0">
                <a:latin typeface="Palatino Linotype" panose="02040502050505030304" pitchFamily="18" charset="0"/>
                <a:sym typeface="Garamond" pitchFamily="18" charset="0"/>
              </a:rPr>
              <a:t/>
            </a:r>
            <a:br>
              <a:rPr lang="en-US" altLang="en-US" sz="3700" dirty="0">
                <a:latin typeface="Palatino Linotype" panose="02040502050505030304" pitchFamily="18" charset="0"/>
                <a:sym typeface="Garamond" pitchFamily="18" charset="0"/>
              </a:rPr>
            </a:br>
            <a:endParaRPr lang="en-US" dirty="0"/>
          </a:p>
        </p:txBody>
      </p:sp>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Grp="1" noChangeArrowheads="1"/>
          </p:cNvSpPr>
          <p:nvPr>
            <p:ph idx="1"/>
          </p:nvPr>
        </p:nvSpPr>
        <p:spPr>
          <a:xfrm>
            <a:off x="609600" y="1371600"/>
            <a:ext cx="8229600" cy="4178300"/>
          </a:xfrm>
        </p:spPr>
        <p:txBody>
          <a:bodyPr>
            <a:normAutofit/>
          </a:bodyPr>
          <a:lstStyle/>
          <a:p>
            <a:pPr marL="182563" lvl="1" indent="0" algn="ctr">
              <a:lnSpc>
                <a:spcPct val="90000"/>
              </a:lnSpc>
              <a:spcBef>
                <a:spcPts val="88"/>
              </a:spcBef>
              <a:buFont typeface="Verdana" pitchFamily="34" charset="0"/>
              <a:buNone/>
              <a:defRPr/>
            </a:pPr>
            <a:r>
              <a:rPr lang="en-US" altLang="en-US" sz="2400" b="1" dirty="0">
                <a:latin typeface="Palatino Linotype" panose="02040502050505030304" pitchFamily="18" charset="0"/>
                <a:sym typeface="Garamond" pitchFamily="18" charset="0"/>
              </a:rPr>
              <a:t>NATIONAL COMMODITY PROCESSING PROGRAM</a:t>
            </a:r>
          </a:p>
          <a:p>
            <a:pPr marL="182563" lvl="1" indent="0">
              <a:lnSpc>
                <a:spcPct val="90000"/>
              </a:lnSpc>
              <a:spcBef>
                <a:spcPts val="88"/>
              </a:spcBef>
              <a:buFont typeface="Verdana" pitchFamily="34" charset="0"/>
              <a:buNone/>
              <a:defRPr/>
            </a:pPr>
            <a:endParaRPr lang="en-US" altLang="en-US" sz="2400" b="1" dirty="0">
              <a:latin typeface="Palatino Linotype" panose="02040502050505030304" pitchFamily="18" charset="0"/>
              <a:sym typeface="Garamond" pitchFamily="18" charset="0"/>
            </a:endParaRPr>
          </a:p>
          <a:p>
            <a:pPr>
              <a:defRPr/>
            </a:pPr>
            <a:r>
              <a:rPr lang="en-US" altLang="en-US" sz="2000" b="1" dirty="0">
                <a:latin typeface="Palatino Linotype" panose="02040502050505030304" pitchFamily="18" charset="0"/>
                <a:sym typeface="Garamond" pitchFamily="18" charset="0"/>
              </a:rPr>
              <a:t>Food and Nutrition Service (FNS) and private processors enter </a:t>
            </a:r>
            <a:r>
              <a:rPr lang="en-US" altLang="en-US" sz="2000" b="1" dirty="0" smtClean="0">
                <a:latin typeface="Palatino Linotype" panose="02040502050505030304" pitchFamily="18" charset="0"/>
                <a:sym typeface="Garamond" pitchFamily="18" charset="0"/>
              </a:rPr>
              <a:t>into agreements </a:t>
            </a:r>
            <a:r>
              <a:rPr lang="en-US" altLang="en-US" sz="2000" b="1" dirty="0">
                <a:latin typeface="Palatino Linotype" panose="02040502050505030304" pitchFamily="18" charset="0"/>
                <a:sym typeface="Garamond" pitchFamily="18" charset="0"/>
              </a:rPr>
              <a:t>to process and distribute designated commodity </a:t>
            </a:r>
            <a:r>
              <a:rPr lang="en-US" altLang="en-US" sz="2000" b="1" dirty="0" smtClean="0">
                <a:latin typeface="Palatino Linotype" panose="02040502050505030304" pitchFamily="18" charset="0"/>
                <a:sym typeface="Garamond" pitchFamily="18" charset="0"/>
              </a:rPr>
              <a:t>foods to </a:t>
            </a:r>
            <a:r>
              <a:rPr lang="en-US" altLang="en-US" sz="2000" b="1" dirty="0">
                <a:latin typeface="Palatino Linotype" panose="02040502050505030304" pitchFamily="18" charset="0"/>
                <a:sym typeface="Garamond" pitchFamily="18" charset="0"/>
              </a:rPr>
              <a:t>eligible SFAs</a:t>
            </a:r>
          </a:p>
          <a:p>
            <a:pPr>
              <a:defRPr/>
            </a:pPr>
            <a:r>
              <a:rPr lang="en-US" altLang="en-US" sz="2000" b="1" dirty="0">
                <a:latin typeface="Palatino Linotype" panose="02040502050505030304" pitchFamily="18" charset="0"/>
                <a:sym typeface="Garamond" pitchFamily="18" charset="0"/>
              </a:rPr>
              <a:t>Processors must meet minimum requirements </a:t>
            </a:r>
          </a:p>
          <a:p>
            <a:pPr>
              <a:defRPr/>
            </a:pPr>
            <a:r>
              <a:rPr lang="en-US" altLang="en-US" sz="2000" b="1" dirty="0">
                <a:latin typeface="Palatino Linotype" panose="02040502050505030304" pitchFamily="18" charset="0"/>
                <a:sym typeface="Garamond" pitchFamily="18" charset="0"/>
              </a:rPr>
              <a:t>SFAs benefit by being able to purchase processed end products at </a:t>
            </a:r>
          </a:p>
          <a:p>
            <a:pPr marL="109537" indent="0">
              <a:buFont typeface="Wingdings 3" pitchFamily="18" charset="2"/>
              <a:buNone/>
              <a:defRPr/>
            </a:pPr>
            <a:r>
              <a:rPr lang="en-US" altLang="en-US" sz="2000" b="1" dirty="0">
                <a:latin typeface="Palatino Linotype" panose="02040502050505030304" pitchFamily="18" charset="0"/>
                <a:sym typeface="Garamond" pitchFamily="18" charset="0"/>
              </a:rPr>
              <a:t>     a substantially reduced price</a:t>
            </a:r>
          </a:p>
          <a:p>
            <a:pPr>
              <a:defRPr/>
            </a:pPr>
            <a:r>
              <a:rPr lang="en-US" altLang="en-US" sz="2000" b="1" dirty="0">
                <a:latin typeface="Palatino Linotype" panose="02040502050505030304" pitchFamily="18" charset="0"/>
                <a:sym typeface="Garamond" pitchFamily="18" charset="0"/>
              </a:rPr>
              <a:t>SFAs are able to participate to the extent of their eligibility to receive commodity foods</a:t>
            </a:r>
          </a:p>
          <a:p>
            <a:pPr marL="109728" indent="0" eaLnBrk="1" fontAlgn="auto" hangingPunct="1">
              <a:lnSpc>
                <a:spcPct val="90000"/>
              </a:lnSpc>
              <a:spcAft>
                <a:spcPts val="0"/>
              </a:spcAft>
              <a:buFont typeface="Wingdings 3"/>
              <a:buNone/>
              <a:defRPr/>
            </a:pPr>
            <a:endParaRPr lang="en-US" altLang="en-US" sz="2800" dirty="0" smtClean="0"/>
          </a:p>
        </p:txBody>
      </p:sp>
      <p:sp>
        <p:nvSpPr>
          <p:cNvPr id="1434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latin typeface="Palatino Linotype" panose="02040502050505030304" pitchFamily="18" charset="0"/>
              </a:rPr>
              <a:t>Entitlement</a:t>
            </a:r>
            <a:r>
              <a:rPr lang="en-US" dirty="0" smtClean="0"/>
              <a:t/>
            </a:r>
            <a:br>
              <a:rPr lang="en-US" dirty="0" smtClean="0"/>
            </a:br>
            <a:endParaRPr lang="en-US" dirty="0"/>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Grp="1" noChangeArrowheads="1"/>
          </p:cNvSpPr>
          <p:nvPr>
            <p:ph idx="1"/>
          </p:nvPr>
        </p:nvSpPr>
        <p:spPr>
          <a:xfrm>
            <a:off x="766763" y="1981200"/>
            <a:ext cx="8229600" cy="4025900"/>
          </a:xfrm>
        </p:spPr>
        <p:txBody>
          <a:bodyPr>
            <a:normAutofit/>
          </a:bodyPr>
          <a:lstStyle/>
          <a:p>
            <a:pPr marL="365760" indent="-256032" eaLnBrk="1" fontAlgn="auto" hangingPunct="1">
              <a:lnSpc>
                <a:spcPct val="90000"/>
              </a:lnSpc>
              <a:spcAft>
                <a:spcPts val="0"/>
              </a:spcAft>
              <a:buFont typeface="Wingdings 3"/>
              <a:buChar char=""/>
              <a:defRPr/>
            </a:pPr>
            <a:r>
              <a:rPr lang="en-US" altLang="en-US" sz="3200" dirty="0" smtClean="0">
                <a:latin typeface="Palatino Linotype" panose="02040502050505030304" pitchFamily="18" charset="0"/>
              </a:rPr>
              <a:t>    Number of Reimbursed Lunches  </a:t>
            </a:r>
          </a:p>
          <a:p>
            <a:pPr marL="109728" indent="0" eaLnBrk="1" fontAlgn="auto" hangingPunct="1">
              <a:lnSpc>
                <a:spcPct val="90000"/>
              </a:lnSpc>
              <a:spcAft>
                <a:spcPts val="0"/>
              </a:spcAft>
              <a:buFont typeface="Wingdings 3"/>
              <a:buNone/>
              <a:defRPr/>
            </a:pPr>
            <a:r>
              <a:rPr lang="en-US" altLang="en-US" sz="3200" dirty="0">
                <a:latin typeface="Palatino Linotype" panose="02040502050505030304" pitchFamily="18" charset="0"/>
              </a:rPr>
              <a:t> </a:t>
            </a:r>
            <a:r>
              <a:rPr lang="en-US" altLang="en-US" sz="3200" dirty="0" smtClean="0">
                <a:latin typeface="Palatino Linotype" panose="02040502050505030304" pitchFamily="18" charset="0"/>
              </a:rPr>
              <a:t> X  USDA FDP Meal Rate                   </a:t>
            </a:r>
          </a:p>
          <a:p>
            <a:pPr marL="109728" indent="0" eaLnBrk="1" fontAlgn="auto" hangingPunct="1">
              <a:lnSpc>
                <a:spcPct val="150000"/>
              </a:lnSpc>
              <a:spcAft>
                <a:spcPts val="0"/>
              </a:spcAft>
              <a:buFont typeface="Wingdings 3"/>
              <a:buNone/>
              <a:defRPr/>
            </a:pPr>
            <a:r>
              <a:rPr lang="en-US" altLang="en-US" sz="3200" dirty="0" smtClean="0">
                <a:latin typeface="Palatino Linotype" panose="02040502050505030304" pitchFamily="18" charset="0"/>
              </a:rPr>
              <a:t>       </a:t>
            </a:r>
            <a:r>
              <a:rPr lang="en-US" altLang="en-US" sz="3600" dirty="0" smtClean="0">
                <a:latin typeface="Palatino Linotype" panose="02040502050505030304" pitchFamily="18" charset="0"/>
              </a:rPr>
              <a:t>E  N  T  I  T  L  E  M  E  N  T</a:t>
            </a:r>
            <a:endParaRPr lang="en-US" altLang="en-US" sz="3600" u="sng" dirty="0" smtClean="0">
              <a:latin typeface="Palatino Linotype" panose="02040502050505030304" pitchFamily="18" charset="0"/>
            </a:endParaRPr>
          </a:p>
          <a:p>
            <a:pPr marL="0" indent="0" eaLnBrk="1" fontAlgn="auto" hangingPunct="1">
              <a:lnSpc>
                <a:spcPct val="90000"/>
              </a:lnSpc>
              <a:spcAft>
                <a:spcPts val="0"/>
              </a:spcAft>
              <a:buFont typeface="Wingdings" pitchFamily="2" charset="2"/>
              <a:buNone/>
              <a:defRPr/>
            </a:pPr>
            <a:r>
              <a:rPr lang="en-US" altLang="en-US" sz="3200" dirty="0" smtClean="0">
                <a:latin typeface="Palatino Linotype" panose="02040502050505030304" pitchFamily="18" charset="0"/>
              </a:rPr>
              <a:t> </a:t>
            </a:r>
          </a:p>
          <a:p>
            <a:pPr marL="0" indent="0" eaLnBrk="1" fontAlgn="auto" hangingPunct="1">
              <a:lnSpc>
                <a:spcPct val="90000"/>
              </a:lnSpc>
              <a:spcAft>
                <a:spcPts val="0"/>
              </a:spcAft>
              <a:buFont typeface="Wingdings" pitchFamily="2" charset="2"/>
              <a:buNone/>
              <a:defRPr/>
            </a:pPr>
            <a:endParaRPr lang="en-US" altLang="en-US" sz="3200" dirty="0" smtClean="0">
              <a:latin typeface="Palatino Linotype" panose="02040502050505030304" pitchFamily="18" charset="0"/>
            </a:endParaRPr>
          </a:p>
          <a:p>
            <a:pPr marL="365760" indent="-256032" eaLnBrk="1" fontAlgn="auto" hangingPunct="1">
              <a:lnSpc>
                <a:spcPct val="90000"/>
              </a:lnSpc>
              <a:spcAft>
                <a:spcPts val="0"/>
              </a:spcAft>
              <a:buFont typeface="Wingdings 3"/>
              <a:buChar char=""/>
              <a:defRPr/>
            </a:pPr>
            <a:r>
              <a:rPr lang="en-US" altLang="en-US" sz="3200" dirty="0" smtClean="0">
                <a:latin typeface="Palatino Linotype" panose="02040502050505030304" pitchFamily="18" charset="0"/>
              </a:rPr>
              <a:t>Allocated Between SFAs Based on </a:t>
            </a:r>
          </a:p>
          <a:p>
            <a:pPr marL="109728" indent="0" eaLnBrk="1" fontAlgn="auto" hangingPunct="1">
              <a:lnSpc>
                <a:spcPct val="90000"/>
              </a:lnSpc>
              <a:spcAft>
                <a:spcPts val="0"/>
              </a:spcAft>
              <a:buFont typeface="Wingdings 3" pitchFamily="18" charset="2"/>
              <a:buNone/>
              <a:defRPr/>
            </a:pPr>
            <a:r>
              <a:rPr lang="en-US" altLang="en-US" sz="3200" dirty="0">
                <a:latin typeface="Palatino Linotype" panose="02040502050505030304" pitchFamily="18" charset="0"/>
              </a:rPr>
              <a:t> </a:t>
            </a:r>
            <a:r>
              <a:rPr lang="en-US" altLang="en-US" sz="3200" dirty="0" smtClean="0">
                <a:latin typeface="Palatino Linotype" panose="02040502050505030304" pitchFamily="18" charset="0"/>
              </a:rPr>
              <a:t> “Fair Share” of  Entitlement</a:t>
            </a:r>
          </a:p>
        </p:txBody>
      </p:sp>
      <p:cxnSp>
        <p:nvCxnSpPr>
          <p:cNvPr id="4" name="Straight Connector 3"/>
          <p:cNvCxnSpPr/>
          <p:nvPr/>
        </p:nvCxnSpPr>
        <p:spPr>
          <a:xfrm>
            <a:off x="1219200" y="2971800"/>
            <a:ext cx="64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1536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latin typeface="Palatino Linotype" panose="02040502050505030304" pitchFamily="18" charset="0"/>
              </a:rPr>
              <a:t>Ordering Foods</a:t>
            </a:r>
            <a:br>
              <a:rPr lang="en-US" dirty="0" smtClean="0">
                <a:latin typeface="Palatino Linotype" panose="02040502050505030304" pitchFamily="18" charset="0"/>
              </a:rPr>
            </a:br>
            <a:r>
              <a:rPr lang="en-US" dirty="0" smtClean="0"/>
              <a:t/>
            </a:r>
            <a:br>
              <a:rPr lang="en-US" dirty="0" smtClean="0"/>
            </a:br>
            <a:endParaRPr lang="en-US" dirty="0"/>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33525" y="1619250"/>
            <a:ext cx="6076950" cy="42497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latin typeface="Palatino Linotype" panose="02040502050505030304" pitchFamily="18" charset="0"/>
              </a:rPr>
              <a:t>USDA Foods</a:t>
            </a:r>
            <a:br>
              <a:rPr lang="en-US" dirty="0" smtClean="0">
                <a:latin typeface="Palatino Linotype" panose="02040502050505030304" pitchFamily="18" charset="0"/>
              </a:rPr>
            </a:br>
            <a:r>
              <a:rPr lang="en-US" dirty="0" smtClean="0"/>
              <a:t/>
            </a:r>
            <a:br>
              <a:rPr lang="en-US" dirty="0" smtClean="0"/>
            </a:br>
            <a:endParaRPr lang="en-US" dirty="0"/>
          </a:p>
        </p:txBody>
      </p:sp>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172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Rectangle 3"/>
          <p:cNvSpPr>
            <a:spLocks noGrp="1" noChangeArrowheads="1"/>
          </p:cNvSpPr>
          <p:nvPr>
            <p:ph idx="1"/>
          </p:nvPr>
        </p:nvSpPr>
        <p:spPr>
          <a:xfrm>
            <a:off x="914400" y="1870075"/>
            <a:ext cx="8229600" cy="4525963"/>
          </a:xfrm>
        </p:spPr>
        <p:txBody>
          <a:bodyPr/>
          <a:lstStyle/>
          <a:p>
            <a:pPr eaLnBrk="1" hangingPunct="1"/>
            <a:endParaRPr lang="en-US" altLang="en-US" sz="3200" smtClean="0">
              <a:latin typeface="Palatino Linotype" pitchFamily="18" charset="0"/>
            </a:endParaRPr>
          </a:p>
          <a:p>
            <a:pPr eaLnBrk="1" hangingPunct="1"/>
            <a:r>
              <a:rPr lang="en-US" altLang="en-US" sz="3200" smtClean="0">
                <a:latin typeface="Palatino Linotype" pitchFamily="18" charset="0"/>
              </a:rPr>
              <a:t>Brown Rice</a:t>
            </a:r>
          </a:p>
          <a:p>
            <a:pPr eaLnBrk="1" hangingPunct="1"/>
            <a:r>
              <a:rPr lang="en-US" altLang="en-US" sz="3200" smtClean="0">
                <a:latin typeface="Palatino Linotype" pitchFamily="18" charset="0"/>
              </a:rPr>
              <a:t>Cheddar Cheese</a:t>
            </a:r>
          </a:p>
          <a:p>
            <a:pPr eaLnBrk="1" hangingPunct="1"/>
            <a:r>
              <a:rPr lang="en-US" altLang="en-US" sz="3200" smtClean="0">
                <a:latin typeface="Palatino Linotype" pitchFamily="18" charset="0"/>
              </a:rPr>
              <a:t>Sliced Yellow Cheese</a:t>
            </a:r>
          </a:p>
          <a:p>
            <a:pPr eaLnBrk="1" hangingPunct="1"/>
            <a:r>
              <a:rPr lang="en-US" altLang="en-US" sz="3200" smtClean="0">
                <a:latin typeface="Palatino Linotype" pitchFamily="18" charset="0"/>
              </a:rPr>
              <a:t>White WW Flour</a:t>
            </a:r>
          </a:p>
          <a:p>
            <a:pPr eaLnBrk="1" hangingPunct="1">
              <a:buFont typeface="Wingdings" pitchFamily="2" charset="2"/>
              <a:buNone/>
            </a:pPr>
            <a:endParaRPr lang="en-US" altLang="en-US" smtClean="0">
              <a:latin typeface="Palatino Linotype" pitchFamily="18" charset="0"/>
            </a:endParaRPr>
          </a:p>
          <a:p>
            <a:pPr eaLnBrk="1" hangingPunct="1"/>
            <a:endParaRPr lang="en-US" altLang="en-US" smtClean="0"/>
          </a:p>
        </p:txBody>
      </p:sp>
      <p:pic>
        <p:nvPicPr>
          <p:cNvPr id="174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295400"/>
            <a:ext cx="2792413"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851150"/>
            <a:ext cx="1487488"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625" y="3200400"/>
            <a:ext cx="2005013"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0463" y="4624388"/>
            <a:ext cx="2590800"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20000"/>
              </a:spcBef>
              <a:buClr>
                <a:schemeClr val="hlink"/>
              </a:buClr>
              <a:buSzPct val="60000"/>
              <a:buFont typeface="Wingdings" pitchFamily="2" charset="2"/>
              <a:buNone/>
            </a:pPr>
            <a:r>
              <a:rPr lang="en-US" altLang="en-US" sz="1000" smtClean="0">
                <a:latin typeface="Arial" charset="0"/>
              </a:rPr>
              <a:t>09/2017</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3564</TotalTime>
  <Words>2300</Words>
  <Application>Microsoft Office PowerPoint</Application>
  <PresentationFormat>On-screen Show (4:3)</PresentationFormat>
  <Paragraphs>365</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Wingdings</vt:lpstr>
      <vt:lpstr>Lucida Sans Unicode</vt:lpstr>
      <vt:lpstr>Wingdings 3</vt:lpstr>
      <vt:lpstr>Verdana</vt:lpstr>
      <vt:lpstr>Wingdings 2</vt:lpstr>
      <vt:lpstr>Palatino Linotype</vt:lpstr>
      <vt:lpstr>Garamond</vt:lpstr>
      <vt:lpstr>Concourse</vt:lpstr>
      <vt:lpstr> USDA Foods  Distribution Program </vt:lpstr>
      <vt:lpstr> Hawaii Child Nutrition Programs </vt:lpstr>
      <vt:lpstr> USDA Foods  Distribution Program </vt:lpstr>
      <vt:lpstr> State of Hawaii USDA Foods Distribution Program </vt:lpstr>
      <vt:lpstr>    Federal Regulation 7CFR Part 250 </vt:lpstr>
      <vt:lpstr>    Federal Regulation 7CFR Part 252 </vt:lpstr>
      <vt:lpstr> Entitlement </vt:lpstr>
      <vt:lpstr> Ordering Foods  </vt:lpstr>
      <vt:lpstr> USDA Foods  </vt:lpstr>
      <vt:lpstr> Warehouse–SFA Agreement Delivery &amp; Handling Fees </vt:lpstr>
      <vt:lpstr> USDA Foods Cost Example </vt:lpstr>
      <vt:lpstr>Ordering USDA DOD Fresh Produce</vt:lpstr>
      <vt:lpstr>Food Safety - Holds</vt:lpstr>
      <vt:lpstr>Reading a Product Label</vt:lpstr>
      <vt:lpstr>  Release   </vt:lpstr>
      <vt:lpstr>Food Safety - Recalls</vt:lpstr>
      <vt:lpstr>  Vendor Contract Verbiage </vt:lpstr>
      <vt:lpstr>  Vendor Contract Verbiage </vt:lpstr>
      <vt:lpstr>  Vendor Contract Verbiage </vt:lpstr>
      <vt:lpstr>  Vendor Contract Verbiage </vt:lpstr>
      <vt:lpstr>  Vendor Contract Verbiage </vt:lpstr>
      <vt:lpstr>  Vendor Contract Verbiage </vt:lpstr>
      <vt:lpstr>  Vendor Contract Verbiage </vt:lpstr>
      <vt:lpstr> Contact Information </vt:lpstr>
    </vt:vector>
  </TitlesOfParts>
  <Company>Office of Hawaii Child Nutrition Programs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lvidal</dc:creator>
  <cp:lastModifiedBy>Jasmine Oshio</cp:lastModifiedBy>
  <cp:revision>198</cp:revision>
  <cp:lastPrinted>2017-09-29T00:53:50Z</cp:lastPrinted>
  <dcterms:created xsi:type="dcterms:W3CDTF">2011-05-02T00:24:25Z</dcterms:created>
  <dcterms:modified xsi:type="dcterms:W3CDTF">2017-10-04T20:57:20Z</dcterms:modified>
</cp:coreProperties>
</file>