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7" r:id="rId2"/>
    <p:sldId id="267" r:id="rId3"/>
    <p:sldId id="258" r:id="rId4"/>
    <p:sldId id="279" r:id="rId5"/>
    <p:sldId id="272" r:id="rId6"/>
    <p:sldId id="273" r:id="rId7"/>
    <p:sldId id="274" r:id="rId8"/>
    <p:sldId id="278" r:id="rId9"/>
    <p:sldId id="280" r:id="rId10"/>
    <p:sldId id="281" r:id="rId1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47957" autoAdjust="0"/>
  </p:normalViewPr>
  <p:slideViewPr>
    <p:cSldViewPr snapToGrid="0">
      <p:cViewPr varScale="1">
        <p:scale>
          <a:sx n="45" d="100"/>
          <a:sy n="45" d="100"/>
        </p:scale>
        <p:origin x="2078" y="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43F44E6-3156-46C4-9C98-B24E5C4E9725}" type="datetimeFigureOut">
              <a:rPr lang="en-US" smtClean="0"/>
              <a:t>9/12/2017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1F046BB-C392-4931-8AAA-1FD7F8F35BED}" type="slidenum">
              <a:rPr lang="en-US" smtClean="0"/>
              <a:t>‹#›</a:t>
            </a:fld>
            <a:endParaRPr lang="en-US"/>
          </a:p>
        </p:txBody>
      </p:sp>
    </p:spTree>
    <p:extLst>
      <p:ext uri="{BB962C8B-B14F-4D97-AF65-F5344CB8AC3E}">
        <p14:creationId xmlns:p14="http://schemas.microsoft.com/office/powerpoint/2010/main" val="288214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Aloha everyone,</a:t>
            </a:r>
          </a:p>
          <a:p>
            <a:r>
              <a:rPr lang="en-US" baseline="0" dirty="0" smtClean="0"/>
              <a:t>This power point </a:t>
            </a:r>
            <a:r>
              <a:rPr lang="en-US" dirty="0" smtClean="0"/>
              <a:t>is focused on an School Food</a:t>
            </a:r>
            <a:r>
              <a:rPr lang="en-US" baseline="0" dirty="0" smtClean="0"/>
              <a:t> Authority’s (</a:t>
            </a:r>
            <a:r>
              <a:rPr lang="en-US" dirty="0" smtClean="0"/>
              <a:t>SFA) decision</a:t>
            </a:r>
            <a:r>
              <a:rPr lang="en-US" baseline="0" dirty="0" smtClean="0"/>
              <a:t> to contribute non federal funds to meet the Paid Lunch Equity (PLE) requirements. </a:t>
            </a:r>
            <a:endParaRPr lang="en-US" dirty="0"/>
          </a:p>
        </p:txBody>
      </p:sp>
      <p:sp>
        <p:nvSpPr>
          <p:cNvPr id="4" name="Slide Number Placeholder 3"/>
          <p:cNvSpPr>
            <a:spLocks noGrp="1"/>
          </p:cNvSpPr>
          <p:nvPr>
            <p:ph type="sldNum" sz="quarter" idx="10"/>
          </p:nvPr>
        </p:nvSpPr>
        <p:spPr/>
        <p:txBody>
          <a:bodyPr/>
          <a:lstStyle/>
          <a:p>
            <a:fld id="{F16C5766-C742-4C10-B0F0-1FABA6890725}" type="slidenum">
              <a:rPr lang="en-US" smtClean="0"/>
              <a:pPr/>
              <a:t>1</a:t>
            </a:fld>
            <a:endParaRPr lang="en-US" dirty="0"/>
          </a:p>
        </p:txBody>
      </p:sp>
    </p:spTree>
    <p:extLst>
      <p:ext uri="{BB962C8B-B14F-4D97-AF65-F5344CB8AC3E}">
        <p14:creationId xmlns:p14="http://schemas.microsoft.com/office/powerpoint/2010/main" val="3137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institution</a:t>
            </a:r>
            <a:r>
              <a:rPr lang="en-US" baseline="0" dirty="0" smtClean="0"/>
              <a:t> is an equal opportunity provider.</a:t>
            </a:r>
            <a:endParaRPr lang="en-US" dirty="0"/>
          </a:p>
        </p:txBody>
      </p:sp>
      <p:sp>
        <p:nvSpPr>
          <p:cNvPr id="4" name="Slide Number Placeholder 3"/>
          <p:cNvSpPr>
            <a:spLocks noGrp="1"/>
          </p:cNvSpPr>
          <p:nvPr>
            <p:ph type="sldNum" sz="quarter" idx="10"/>
          </p:nvPr>
        </p:nvSpPr>
        <p:spPr/>
        <p:txBody>
          <a:bodyPr/>
          <a:lstStyle/>
          <a:p>
            <a:fld id="{81BC3D1D-202E-485E-A26B-F1BE806BC518}" type="slidenum">
              <a:rPr lang="en-US" smtClean="0"/>
              <a:t>10</a:t>
            </a:fld>
            <a:endParaRPr lang="en-US"/>
          </a:p>
        </p:txBody>
      </p:sp>
    </p:spTree>
    <p:extLst>
      <p:ext uri="{BB962C8B-B14F-4D97-AF65-F5344CB8AC3E}">
        <p14:creationId xmlns:p14="http://schemas.microsoft.com/office/powerpoint/2010/main" val="158741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begin on the instructions tab. I would advise everyone to review the PLE instructions before starting on the PLE Tool. After you had a chance to take a look at the instruction,  we will move on to the unrounded requirement finder tab.</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2</a:t>
            </a:fld>
            <a:endParaRPr lang="en-US"/>
          </a:p>
        </p:txBody>
      </p:sp>
    </p:spTree>
    <p:extLst>
      <p:ext uri="{BB962C8B-B14F-4D97-AF65-F5344CB8AC3E}">
        <p14:creationId xmlns:p14="http://schemas.microsoft.com/office/powerpoint/2010/main" val="290637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enter </a:t>
            </a:r>
            <a:r>
              <a:rPr lang="en-US" dirty="0" smtClean="0"/>
              <a:t>SY2016-2017 unrounded price requirement,</a:t>
            </a:r>
            <a:r>
              <a:rPr lang="en-US" baseline="0" dirty="0" smtClean="0"/>
              <a:t> in the orange box. </a:t>
            </a:r>
          </a:p>
          <a:p>
            <a:endParaRPr lang="en-US" baseline="0" dirty="0" smtClean="0"/>
          </a:p>
          <a:p>
            <a:r>
              <a:rPr lang="en-US" baseline="0" dirty="0" smtClean="0"/>
              <a:t>This information is found in last year PLE tool, on the SY 2016-2017 Report tab in Box A.</a:t>
            </a:r>
          </a:p>
          <a:p>
            <a:endParaRPr lang="en-US" baseline="0" dirty="0" smtClean="0"/>
          </a:p>
          <a:p>
            <a:r>
              <a:rPr lang="en-US" baseline="0" dirty="0" smtClean="0"/>
              <a:t>In this situation, the SY 2017-2018 weighted average price requirement is $3.34. The SFA’s unrounded price requirement is $3.25 (see green arrow). Since this SFA has decided to use a Non Federal Funds contribution to meet the PLE requirement, we will have to know this SFA’s SY16-17 average weighted price. To accomplish this, we will click on SY 17-18 </a:t>
            </a:r>
            <a:r>
              <a:rPr lang="en-US" baseline="0" dirty="0" err="1" smtClean="0"/>
              <a:t>NonFederal</a:t>
            </a:r>
            <a:r>
              <a:rPr lang="en-US" baseline="0" dirty="0" smtClean="0"/>
              <a:t> Calculator tab.</a:t>
            </a:r>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3</a:t>
            </a:fld>
            <a:endParaRPr lang="en-US"/>
          </a:p>
        </p:txBody>
      </p:sp>
    </p:spTree>
    <p:extLst>
      <p:ext uri="{BB962C8B-B14F-4D97-AF65-F5344CB8AC3E}">
        <p14:creationId xmlns:p14="http://schemas.microsoft.com/office/powerpoint/2010/main" val="395564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calculate</a:t>
            </a:r>
            <a:r>
              <a:rPr lang="en-US" baseline="0" dirty="0" smtClean="0"/>
              <a:t> the SY2016-2017 Weighted Average Price we will complete the following steps:</a:t>
            </a:r>
          </a:p>
          <a:p>
            <a:pPr marL="233309" indent="-233309">
              <a:buAutoNum type="arabicParenR"/>
            </a:pPr>
            <a:r>
              <a:rPr lang="en-US" baseline="0" dirty="0" smtClean="0"/>
              <a:t>First enter the October 2016 paid lunch total (see the green arrow).</a:t>
            </a:r>
          </a:p>
          <a:p>
            <a:pPr marL="457200" lvl="1" indent="0">
              <a:buNone/>
            </a:pPr>
            <a:r>
              <a:rPr lang="en-US" baseline="0" dirty="0" smtClean="0"/>
              <a:t>In this example there were 500 paid lunches for the elementary and 500 paid lunches for the middle school.</a:t>
            </a:r>
          </a:p>
          <a:p>
            <a:pPr marL="233309" indent="-233309">
              <a:buAutoNum type="arabicParenR"/>
            </a:pPr>
            <a:r>
              <a:rPr lang="en-US" baseline="0" dirty="0" smtClean="0"/>
              <a:t>Then enter the prices of the paid lunches (see blue arrow).</a:t>
            </a:r>
          </a:p>
          <a:p>
            <a:pPr marL="457200" lvl="1" indent="0">
              <a:buNone/>
            </a:pPr>
            <a:r>
              <a:rPr lang="en-US" baseline="0" dirty="0" smtClean="0"/>
              <a:t>The elementary paid lunch price was $3.10 and the middle school paid lunch price was $3.40.</a:t>
            </a:r>
          </a:p>
          <a:p>
            <a:pPr marL="457200" lvl="1" indent="0">
              <a:buNone/>
            </a:pPr>
            <a:r>
              <a:rPr lang="en-US" baseline="0" dirty="0" smtClean="0"/>
              <a:t>Enter each student paid lunch price (including all schools- elementary, middle, and high school.</a:t>
            </a:r>
          </a:p>
          <a:p>
            <a:r>
              <a:rPr lang="en-US" baseline="0" dirty="0" smtClean="0"/>
              <a:t>After the quantity and price of paid lunches were entered we see this SFA’s SY2016-2017 Weighted Average Price was $3.25 (see red arrow)</a:t>
            </a:r>
          </a:p>
          <a:p>
            <a:endParaRPr lang="en-US" baseline="0" dirty="0" smtClean="0"/>
          </a:p>
          <a:p>
            <a:r>
              <a:rPr lang="en-US" baseline="0" dirty="0" smtClean="0"/>
              <a:t>In this situation because the SFA’s SY2016-2017 weighted average price of $3.25 is less then the SY2017-2018 required weighted average price of $3.34. The SFA needs to increase its paid lunch price by $0.09 to meet the PLE requirement or contribute nonfederal funds. Now lets assume this SFA does not want to increase it lunch prices for the upcoming school year, so the SFA must contribute Non Federal Funds to the nonprofit school food service account. </a:t>
            </a:r>
          </a:p>
          <a:p>
            <a:endParaRPr lang="en-US" baseline="0" dirty="0" smtClean="0"/>
          </a:p>
          <a:p>
            <a:r>
              <a:rPr lang="en-US" baseline="0" dirty="0" smtClean="0"/>
              <a:t>Next click on the SY 17-18 Non Federal Calculator tab. </a:t>
            </a:r>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4</a:t>
            </a:fld>
            <a:endParaRPr lang="en-US"/>
          </a:p>
        </p:txBody>
      </p:sp>
    </p:spTree>
    <p:extLst>
      <p:ext uri="{BB962C8B-B14F-4D97-AF65-F5344CB8AC3E}">
        <p14:creationId xmlns:p14="http://schemas.microsoft.com/office/powerpoint/2010/main" val="31522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section of the Non Federal Calculator tab </a:t>
            </a:r>
            <a:r>
              <a:rPr lang="en-US" dirty="0" smtClean="0"/>
              <a:t>we can see:</a:t>
            </a:r>
          </a:p>
          <a:p>
            <a:pPr marL="228600" indent="-228600">
              <a:buAutoNum type="arabicParenR"/>
            </a:pPr>
            <a:r>
              <a:rPr lang="en-US" dirty="0" smtClean="0"/>
              <a:t>the SFA weighted</a:t>
            </a:r>
            <a:r>
              <a:rPr lang="en-US" baseline="0" dirty="0" smtClean="0"/>
              <a:t> average price $3.25 (see green arrow)</a:t>
            </a:r>
          </a:p>
          <a:p>
            <a:pPr marL="228600" indent="-228600">
              <a:buAutoNum type="arabicParenR"/>
            </a:pPr>
            <a:r>
              <a:rPr lang="en-US" baseline="0" dirty="0" smtClean="0"/>
              <a:t>the SY2017-2018 weighted average price requirement $3.34 (see blue arrow)</a:t>
            </a:r>
          </a:p>
          <a:p>
            <a:pPr marL="228600" indent="-228600">
              <a:buAutoNum type="arabicParenR"/>
            </a:pPr>
            <a:r>
              <a:rPr lang="en-US" baseline="0" dirty="0" smtClean="0"/>
              <a:t>The optional rounded down price is $3.30 (see purple arrow). By USDA policy, SFAs have the option of either raising the prices to the full weighted average price $3.34 or using the optional rounded down price of $3.30. Please remember if a SFA chooses to use the round down price of $3.30, next year unrounded requirement price will be $3.30 and the SFA might have to increase its lunch prices next school year. </a:t>
            </a:r>
          </a:p>
          <a:p>
            <a:pPr marL="0" indent="0">
              <a:buNone/>
            </a:pPr>
            <a:endParaRPr lang="en-US" baseline="0" dirty="0" smtClean="0"/>
          </a:p>
          <a:p>
            <a:pPr marL="0" indent="0">
              <a:buFontTx/>
              <a:buNone/>
            </a:pPr>
            <a:r>
              <a:rPr lang="en-US" baseline="0" dirty="0" smtClean="0"/>
              <a:t>The next 2 slides will have 2 scenarios to demonstrate how this SFA calculates is Non Federal Funds Contribution.</a:t>
            </a:r>
          </a:p>
        </p:txBody>
      </p:sp>
      <p:sp>
        <p:nvSpPr>
          <p:cNvPr id="4" name="Slide Number Placeholder 3"/>
          <p:cNvSpPr>
            <a:spLocks noGrp="1"/>
          </p:cNvSpPr>
          <p:nvPr>
            <p:ph type="sldNum" sz="quarter" idx="10"/>
          </p:nvPr>
        </p:nvSpPr>
        <p:spPr/>
        <p:txBody>
          <a:bodyPr/>
          <a:lstStyle/>
          <a:p>
            <a:fld id="{F1F046BB-C392-4931-8AAA-1FD7F8F35BED}" type="slidenum">
              <a:rPr lang="en-US" smtClean="0"/>
              <a:t>5</a:t>
            </a:fld>
            <a:endParaRPr lang="en-US"/>
          </a:p>
        </p:txBody>
      </p:sp>
    </p:spTree>
    <p:extLst>
      <p:ext uri="{BB962C8B-B14F-4D97-AF65-F5344CB8AC3E}">
        <p14:creationId xmlns:p14="http://schemas.microsoft.com/office/powerpoint/2010/main" val="260123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Scenario</a:t>
            </a:r>
            <a:r>
              <a:rPr lang="en-US" baseline="0" dirty="0" smtClean="0"/>
              <a:t> 1</a:t>
            </a:r>
          </a:p>
          <a:p>
            <a:r>
              <a:rPr lang="en-US" dirty="0" smtClean="0"/>
              <a:t>In</a:t>
            </a:r>
            <a:r>
              <a:rPr lang="en-US" baseline="0" dirty="0" smtClean="0"/>
              <a:t> the orange</a:t>
            </a:r>
            <a:r>
              <a:rPr lang="en-US" dirty="0" smtClean="0"/>
              <a:t> section of this tab, enter</a:t>
            </a:r>
            <a:r>
              <a:rPr lang="en-US" baseline="0" dirty="0" smtClean="0"/>
              <a:t> the annual number of paid lunches for SY2015-2016. In this example there were 10,000  total paid lunches (see green arrow).</a:t>
            </a:r>
          </a:p>
          <a:p>
            <a:r>
              <a:rPr lang="en-US" i="0" baseline="0" dirty="0" smtClean="0"/>
              <a:t>If we take the 10,000 paid lunches times the “total price increase for SY 2017-2018” for $0.05, we see that this SFA must contribute $500.00 from a non federal source to the nonprofit school food service account to meet the PLE requirements. </a:t>
            </a:r>
          </a:p>
          <a:p>
            <a:endParaRPr lang="en-US" i="0" baseline="0" dirty="0" smtClean="0"/>
          </a:p>
          <a:p>
            <a:r>
              <a:rPr lang="en-US" i="0" baseline="0" dirty="0" smtClean="0"/>
              <a:t>If you scroll down a little, you will see a box that says, “Enter total amount of Non-Federal Source Funds Contributed for SY 2011-2012 through SY2016-2017. Now before you fill  in this box, take a moment to consider, may SFAs are under the mistaken impression that any funds they contribute into the nonprofit school food service account should be entered in this box, and that is incorrect. There are many reason SFAs transfer funds to the nonprofit school food service account. For the purpose of the PLE tool, we are only looking at the nonfederal funds that were specifically used to satisfy the PLE requirement. For this scenario let’s assume at this specific time that this SFA contributed $1,000.00 for this specific time period. Since the SFA has already contributed $1,000.00, which is $500.00 more than is required, the SFA does not have to contribute any funds this year. </a:t>
            </a:r>
          </a:p>
          <a:p>
            <a:r>
              <a:rPr lang="en-US" i="0" baseline="0" dirty="0" smtClean="0"/>
              <a:t>The remaining $500.00 would be carried forward to SY 2018-2019 (see purple arrow).</a:t>
            </a:r>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6</a:t>
            </a:fld>
            <a:endParaRPr lang="en-US"/>
          </a:p>
        </p:txBody>
      </p:sp>
    </p:spTree>
    <p:extLst>
      <p:ext uri="{BB962C8B-B14F-4D97-AF65-F5344CB8AC3E}">
        <p14:creationId xmlns:p14="http://schemas.microsoft.com/office/powerpoint/2010/main" val="390501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Scenario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scenario</a:t>
            </a:r>
            <a:r>
              <a:rPr lang="en-US" baseline="0" dirty="0" smtClean="0"/>
              <a:t> 2 please enter the annual number of paid lunches for SY 2015-2016 in the orange box. In this example we are using  10,000 paid lunches. The required SY 17-18 non federal contribution is $500.00 (see green arrow).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In scenario 2, the SFA did not contribute any funds from SY 2011-2012 through SY 2016-2017. In this instance the SFA is required to make $500.00 contribution to the nonprofit school food service to satisfy the PLE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Now click on the SY 2017-2018 Report  tab.</a:t>
            </a:r>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7</a:t>
            </a:fld>
            <a:endParaRPr lang="en-US"/>
          </a:p>
        </p:txBody>
      </p:sp>
    </p:spTree>
    <p:extLst>
      <p:ext uri="{BB962C8B-B14F-4D97-AF65-F5344CB8AC3E}">
        <p14:creationId xmlns:p14="http://schemas.microsoft.com/office/powerpoint/2010/main" val="267170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SY 2017-2018 Report tab is used for SFAs to inform the department how they will meet the paid lunch equity requirement. They do this by selecting one of the five options from the drop down menu (see green arrow). Because this SFA  has chosen not to adjust their lunch price but is required to make a nonfederal contribution they will select “Contribute Non-Federal Sources for SY2017-2018” (see green arrow).</a:t>
            </a:r>
          </a:p>
          <a:p>
            <a:endParaRPr lang="en-US" baseline="0" dirty="0" smtClean="0"/>
          </a:p>
          <a:p>
            <a:r>
              <a:rPr lang="en-US" baseline="0" dirty="0" smtClean="0"/>
              <a:t>Scroll down to the Non-Federal Source Contribution.</a:t>
            </a:r>
          </a:p>
          <a:p>
            <a:r>
              <a:rPr lang="en-US" baseline="0" dirty="0" smtClean="0"/>
              <a:t>Here is where we will enter the amount of money the SFA will contribute to the nonprofit school food service account (see blue arrow)</a:t>
            </a:r>
          </a:p>
          <a:p>
            <a:r>
              <a:rPr lang="en-US" baseline="0" dirty="0" smtClean="0"/>
              <a:t>From the previous slide, we know the amount is $500.00.</a:t>
            </a:r>
          </a:p>
          <a:p>
            <a:endParaRPr lang="en-US" baseline="0" dirty="0" smtClean="0"/>
          </a:p>
          <a:p>
            <a:r>
              <a:rPr lang="en-US" baseline="0" dirty="0" smtClean="0"/>
              <a:t>Next the tool will ask you where the nonfederal funds are coming from. We want to make sure the funds are coming from an allowable source.</a:t>
            </a:r>
          </a:p>
          <a:p>
            <a:r>
              <a:rPr lang="en-US" baseline="0" dirty="0" smtClean="0"/>
              <a:t>In this instance, the SFA is contributing monies from its “General funds” (see purple arrow).</a:t>
            </a:r>
          </a:p>
          <a:p>
            <a:endParaRPr lang="en-US" baseline="0" dirty="0" smtClean="0"/>
          </a:p>
          <a:p>
            <a:pPr defTabSz="933237">
              <a:defRPr/>
            </a:pPr>
            <a:r>
              <a:rPr lang="en-US" baseline="0" dirty="0" smtClean="0"/>
              <a:t>Next </a:t>
            </a:r>
            <a:r>
              <a:rPr lang="en-US" baseline="0" smtClean="0"/>
              <a:t>print and save </a:t>
            </a:r>
            <a:r>
              <a:rPr lang="en-US" baseline="0" dirty="0" smtClean="0"/>
              <a:t>a copy for your file. Then submit a copy of the PLE tool to HCNP. Include documentation (example, student handbook or menu) which identifies the paid lunch prices for SY2017-2018 and identify when the general funds will be transferred into the nonprofit school food service account. </a:t>
            </a:r>
            <a:endParaRPr lang="en-US" dirty="0" smtClean="0"/>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8</a:t>
            </a:fld>
            <a:endParaRPr lang="en-US"/>
          </a:p>
        </p:txBody>
      </p:sp>
    </p:spTree>
    <p:extLst>
      <p:ext uri="{BB962C8B-B14F-4D97-AF65-F5344CB8AC3E}">
        <p14:creationId xmlns:p14="http://schemas.microsoft.com/office/powerpoint/2010/main" val="253354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Slide Image Placeholder 1"/>
          <p:cNvSpPr>
            <a:spLocks noGrp="1" noRot="1" noChangeAspect="1" noTextEdit="1"/>
          </p:cNvSpPr>
          <p:nvPr>
            <p:ph type="sldImg"/>
          </p:nvPr>
        </p:nvSpPr>
        <p:spPr bwMode="auto">
          <a:noFill/>
          <a:ln>
            <a:solidFill>
              <a:srgbClr val="000000"/>
            </a:solidFill>
            <a:miter lim="800000"/>
            <a:headEnd/>
            <a:tailEnd/>
          </a:ln>
        </p:spPr>
      </p:sp>
      <p:sp>
        <p:nvSpPr>
          <p:cNvPr id="78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Please contact Shaynee Moreno or Derek </a:t>
            </a:r>
            <a:r>
              <a:rPr lang="en-US" dirty="0" err="1" smtClean="0"/>
              <a:t>Vidinha</a:t>
            </a:r>
            <a:r>
              <a:rPr lang="en-US" baseline="0" dirty="0" smtClean="0"/>
              <a:t> at the Hawaii Child Nutrition Programs if you have questions.</a:t>
            </a:r>
            <a:endParaRPr lang="en-US" dirty="0"/>
          </a:p>
        </p:txBody>
      </p:sp>
      <p:sp>
        <p:nvSpPr>
          <p:cNvPr id="78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DC8AA-5F8E-4398-9A2F-06E7F7593817}" type="slidenum">
              <a:rPr lang="en-US">
                <a:solidFill>
                  <a:srgbClr val="000000"/>
                </a:solidFill>
              </a:rPr>
              <a:pPr fontAlgn="base">
                <a:spcBef>
                  <a:spcPct val="0"/>
                </a:spcBef>
                <a:spcAft>
                  <a:spcPct val="0"/>
                </a:spcAft>
              </a:pPr>
              <a:t>9</a:t>
            </a:fld>
            <a:endParaRPr lang="en-US" dirty="0">
              <a:solidFill>
                <a:srgbClr val="000000"/>
              </a:solidFill>
            </a:endParaRPr>
          </a:p>
        </p:txBody>
      </p:sp>
    </p:spTree>
    <p:extLst>
      <p:ext uri="{BB962C8B-B14F-4D97-AF65-F5344CB8AC3E}">
        <p14:creationId xmlns:p14="http://schemas.microsoft.com/office/powerpoint/2010/main" val="3436176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9/12/2017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9/12/2017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mailto:program.intake@usda.gov" TargetMode="Externa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hyperlink" Target="http://www.ascr.usda.gov/complaint_filing_cust.html" TargetMode="External"/><Relationship Id="rId5" Type="http://schemas.openxmlformats.org/officeDocument/2006/relationships/hyperlink" Target="http://www.ocio.usda.gov/sites/default/files/docs/2012/Complain_combined_6_8_12.pdf" TargetMode="Externa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mailto:Derek_Vidinha@notes.k12.hi.us" TargetMode="Externa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hyperlink" Target="mailto:Shaynee_Moreno@notes.k12.hi.us" TargetMode="External"/><Relationship Id="rId5" Type="http://schemas.openxmlformats.org/officeDocument/2006/relationships/image" Target="../media/image13.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7681" y="734785"/>
            <a:ext cx="8791575" cy="3363685"/>
          </a:xfrm>
        </p:spPr>
        <p:txBody>
          <a:bodyPr>
            <a:normAutofit/>
          </a:bodyPr>
          <a:lstStyle/>
          <a:p>
            <a:r>
              <a:rPr lang="en-US" sz="6000" dirty="0" smtClean="0"/>
              <a:t>Paid Lunch Equity</a:t>
            </a:r>
            <a:r>
              <a:rPr lang="en-US" dirty="0" smtClean="0"/>
              <a:t/>
            </a:r>
            <a:br>
              <a:rPr lang="en-US" dirty="0" smtClean="0"/>
            </a:br>
            <a:r>
              <a:rPr lang="en-US" dirty="0" smtClean="0"/>
              <a:t>PART 2</a:t>
            </a:r>
            <a:br>
              <a:rPr lang="en-US" dirty="0" smtClean="0"/>
            </a:br>
            <a:r>
              <a:rPr lang="en-US" dirty="0" smtClean="0"/>
              <a:t>Contributing Non Federal source fund</a:t>
            </a:r>
            <a:endParaRPr lang="en-US" dirty="0"/>
          </a:p>
        </p:txBody>
      </p:sp>
      <p:sp>
        <p:nvSpPr>
          <p:cNvPr id="3" name="Subtitle 2"/>
          <p:cNvSpPr>
            <a:spLocks noGrp="1"/>
          </p:cNvSpPr>
          <p:nvPr>
            <p:ph type="subTitle" idx="1"/>
          </p:nvPr>
        </p:nvSpPr>
        <p:spPr>
          <a:xfrm>
            <a:off x="1876424" y="4294414"/>
            <a:ext cx="8791575" cy="963386"/>
          </a:xfrm>
        </p:spPr>
        <p:txBody>
          <a:bodyPr/>
          <a:lstStyle/>
          <a:p>
            <a:r>
              <a:rPr lang="en-US" dirty="0" smtClean="0">
                <a:solidFill>
                  <a:schemeClr val="tx1"/>
                </a:solidFill>
              </a:rPr>
              <a:t>Hawaii Child Nutrition Programs </a:t>
            </a:r>
          </a:p>
          <a:p>
            <a:r>
              <a:rPr lang="en-US" dirty="0" smtClean="0">
                <a:solidFill>
                  <a:schemeClr val="tx1"/>
                </a:solidFill>
              </a:rPr>
              <a:t>SY 2017-2018</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67196" y="5987329"/>
            <a:ext cx="609600" cy="609600"/>
          </a:xfrm>
          <a:prstGeom prst="rect">
            <a:avLst/>
          </a:prstGeom>
        </p:spPr>
      </p:pic>
    </p:spTree>
    <p:extLst>
      <p:ext uri="{BB962C8B-B14F-4D97-AF65-F5344CB8AC3E}">
        <p14:creationId xmlns:p14="http://schemas.microsoft.com/office/powerpoint/2010/main" val="3288960787"/>
      </p:ext>
    </p:extLst>
  </p:cSld>
  <p:clrMapOvr>
    <a:masterClrMapping/>
  </p:clrMapOvr>
  <mc:AlternateContent xmlns:mc="http://schemas.openxmlformats.org/markup-compatibility/2006" xmlns:p14="http://schemas.microsoft.com/office/powerpoint/2010/main">
    <mc:Choice Requires="p14">
      <p:transition p14:dur="10" advClick="0" advTm="16000"/>
    </mc:Choice>
    <mc:Fallback xmlns="">
      <p:transition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55233"/>
            <a:ext cx="9905998" cy="552473"/>
          </a:xfrm>
        </p:spPr>
        <p:txBody>
          <a:bodyPr>
            <a:normAutofit fontScale="90000"/>
          </a:bodyPr>
          <a:lstStyle/>
          <a:p>
            <a:r>
              <a:rPr lang="en-US" dirty="0" smtClean="0">
                <a:solidFill>
                  <a:srgbClr val="00467A"/>
                </a:solidFill>
              </a:rPr>
              <a:t>Nondiscrimination </a:t>
            </a:r>
            <a:r>
              <a:rPr lang="en-US" dirty="0">
                <a:solidFill>
                  <a:srgbClr val="00467A"/>
                </a:solidFill>
              </a:rPr>
              <a:t>Statement</a:t>
            </a:r>
            <a:endParaRPr lang="en-US" dirty="0"/>
          </a:p>
        </p:txBody>
      </p:sp>
      <p:sp>
        <p:nvSpPr>
          <p:cNvPr id="3" name="Content Placeholder 2"/>
          <p:cNvSpPr>
            <a:spLocks noGrp="1"/>
          </p:cNvSpPr>
          <p:nvPr>
            <p:ph idx="1"/>
          </p:nvPr>
        </p:nvSpPr>
        <p:spPr>
          <a:xfrm>
            <a:off x="783771" y="1126672"/>
            <a:ext cx="10991461" cy="5504309"/>
          </a:xfrm>
        </p:spPr>
        <p:txBody>
          <a:bodyPr>
            <a:normAutofit fontScale="47500" lnSpcReduction="20000"/>
          </a:bodyPr>
          <a:lstStyle/>
          <a:p>
            <a:pPr marL="0" indent="0">
              <a:lnSpc>
                <a:spcPct val="115000"/>
              </a:lnSpc>
              <a:spcAft>
                <a:spcPts val="1000"/>
              </a:spcAft>
              <a:buNone/>
            </a:pPr>
            <a:r>
              <a:rPr lang="en-US" dirty="0" smtClean="0">
                <a:solidFill>
                  <a:schemeClr val="bg1"/>
                </a:solidFill>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0" indent="0">
              <a:buNone/>
            </a:pPr>
            <a:r>
              <a:rPr lang="en-US" dirty="0" smtClean="0">
                <a:solidFill>
                  <a:schemeClr val="bg1"/>
                </a:solidFill>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endParaRPr lang="en-US" dirty="0" smtClean="0">
              <a:solidFill>
                <a:schemeClr val="bg1"/>
              </a:solidFill>
            </a:endParaRPr>
          </a:p>
          <a:p>
            <a:pPr marL="0" indent="0">
              <a:buNone/>
            </a:pPr>
            <a:r>
              <a:rPr lang="en-US" dirty="0" smtClean="0">
                <a:solidFill>
                  <a:schemeClr val="bg1"/>
                </a:solidFill>
              </a:rPr>
              <a:t>To file a program complaint of discrimination, complete the </a:t>
            </a:r>
            <a:r>
              <a:rPr lang="en-US" u="sng" dirty="0" smtClean="0">
                <a:solidFill>
                  <a:schemeClr val="bg1"/>
                </a:solidFill>
              </a:rPr>
              <a:t>USDA Program </a:t>
            </a:r>
            <a:r>
              <a:rPr lang="en-US" u="sng" dirty="0" err="1" smtClean="0">
                <a:solidFill>
                  <a:schemeClr val="bg1"/>
                </a:solidFill>
              </a:rPr>
              <a:t>Discrimintion</a:t>
            </a:r>
            <a:r>
              <a:rPr lang="en-US" dirty="0" smtClean="0">
                <a:solidFill>
                  <a:schemeClr val="bg1"/>
                </a:solidFill>
              </a:rPr>
              <a:t> </a:t>
            </a:r>
            <a:r>
              <a:rPr lang="en-US" u="sng" dirty="0" smtClean="0">
                <a:solidFill>
                  <a:schemeClr val="bg1"/>
                </a:solidFill>
              </a:rPr>
              <a:t>Complaint Form</a:t>
            </a:r>
            <a:r>
              <a:rPr lang="en-US" dirty="0" smtClean="0">
                <a:solidFill>
                  <a:schemeClr val="bg1"/>
                </a:solidFill>
              </a:rPr>
              <a:t>, (AD-3027) found online at: </a:t>
            </a:r>
            <a:endParaRPr lang="en-US" dirty="0" smtClean="0">
              <a:solidFill>
                <a:schemeClr val="bg1"/>
              </a:solidFill>
              <a:hlinkClick r:id="rId5"/>
            </a:endParaRPr>
          </a:p>
          <a:p>
            <a:pPr marL="0" indent="0">
              <a:buNone/>
            </a:pPr>
            <a:r>
              <a:rPr lang="en-US" u="sng" dirty="0" smtClean="0">
                <a:solidFill>
                  <a:schemeClr val="bg1"/>
                </a:solidFill>
              </a:rPr>
              <a:t>http://www.ascr.usda.gov/complaint_filing_cust.html</a:t>
            </a:r>
            <a:r>
              <a:rPr lang="en-US" dirty="0" smtClean="0">
                <a:solidFill>
                  <a:schemeClr val="bg1"/>
                </a:solidFill>
              </a:rPr>
              <a:t>,  and at any USDA office, or write a letter addressed to USDA and provide in the letter all of the information requested in the form. To request a copy of the complaint form, call (866) 632-9992. Submit your completed form or letter to USDA by:</a:t>
            </a:r>
            <a:endParaRPr lang="en-US" dirty="0" smtClean="0">
              <a:solidFill>
                <a:schemeClr val="bg1"/>
              </a:solidFill>
              <a:hlinkClick r:id="rId6"/>
            </a:endParaRPr>
          </a:p>
          <a:p>
            <a:endParaRPr lang="en-US" dirty="0" smtClean="0">
              <a:solidFill>
                <a:schemeClr val="bg1"/>
              </a:solidFill>
            </a:endParaRPr>
          </a:p>
          <a:p>
            <a:pPr marL="0" indent="0">
              <a:buNone/>
            </a:pPr>
            <a:r>
              <a:rPr lang="en-US" spc="-100" dirty="0">
                <a:solidFill>
                  <a:schemeClr val="bg1"/>
                </a:solidFill>
              </a:rPr>
              <a:t>1)	mail: U.S. Department of Agriculture</a:t>
            </a:r>
          </a:p>
          <a:p>
            <a:pPr marL="0" indent="0">
              <a:buNone/>
            </a:pPr>
            <a:r>
              <a:rPr lang="en-US" spc="-100" dirty="0">
                <a:solidFill>
                  <a:schemeClr val="bg1"/>
                </a:solidFill>
              </a:rPr>
              <a:t>	Office of the Assistant Secretary for Civil Rights </a:t>
            </a:r>
          </a:p>
          <a:p>
            <a:pPr marL="0" indent="0">
              <a:buNone/>
            </a:pPr>
            <a:r>
              <a:rPr lang="en-US" spc="-100" dirty="0">
                <a:solidFill>
                  <a:schemeClr val="bg1"/>
                </a:solidFill>
              </a:rPr>
              <a:t>	1400 Independence Avenue, SW</a:t>
            </a:r>
          </a:p>
          <a:p>
            <a:pPr marL="0" indent="0">
              <a:buNone/>
            </a:pPr>
            <a:r>
              <a:rPr lang="en-US" spc="-100" dirty="0">
                <a:solidFill>
                  <a:schemeClr val="bg1"/>
                </a:solidFill>
              </a:rPr>
              <a:t>	Washington, D.C. 20250-9410;</a:t>
            </a:r>
          </a:p>
          <a:p>
            <a:pPr marL="0" indent="0">
              <a:buNone/>
            </a:pPr>
            <a:r>
              <a:rPr lang="en-US" spc="-100" dirty="0">
                <a:solidFill>
                  <a:schemeClr val="bg1"/>
                </a:solidFill>
              </a:rPr>
              <a:t>2)	fax: (202) 690-7442; or</a:t>
            </a:r>
          </a:p>
          <a:p>
            <a:pPr marL="0" indent="0">
              <a:buNone/>
            </a:pPr>
            <a:r>
              <a:rPr lang="en-US" spc="-100" dirty="0">
                <a:solidFill>
                  <a:schemeClr val="bg1"/>
                </a:solidFill>
              </a:rPr>
              <a:t>3)	email: </a:t>
            </a:r>
            <a:r>
              <a:rPr lang="en-US" u="sng" spc="-100" dirty="0">
                <a:solidFill>
                  <a:schemeClr val="bg1"/>
                </a:solidFill>
              </a:rPr>
              <a:t>program.intake@usda.gov</a:t>
            </a:r>
            <a:r>
              <a:rPr lang="en-US" spc="-100" dirty="0">
                <a:solidFill>
                  <a:schemeClr val="bg1"/>
                </a:solidFill>
              </a:rPr>
              <a:t> </a:t>
            </a:r>
            <a:endParaRPr lang="en-US" spc="-100" dirty="0">
              <a:solidFill>
                <a:schemeClr val="bg1"/>
              </a:solidFill>
              <a:hlinkClick r:id="rId7"/>
            </a:endParaRPr>
          </a:p>
          <a:p>
            <a:pPr marL="0" indent="0">
              <a:buNone/>
            </a:pPr>
            <a:endParaRPr lang="en-US" dirty="0" smtClean="0">
              <a:solidFill>
                <a:schemeClr val="tx1"/>
              </a:solidFill>
            </a:endParaRPr>
          </a:p>
          <a:p>
            <a:pPr marL="0" indent="0">
              <a:buNone/>
            </a:pPr>
            <a:r>
              <a:rPr lang="en-US" dirty="0" smtClean="0">
                <a:solidFill>
                  <a:schemeClr val="tx1"/>
                </a:solidFill>
              </a:rPr>
              <a:t>				</a:t>
            </a:r>
            <a:r>
              <a:rPr lang="en-US" dirty="0" smtClean="0">
                <a:solidFill>
                  <a:schemeClr val="bg1"/>
                </a:solidFill>
              </a:rPr>
              <a:t>This institution is an equal opportunity provider.</a:t>
            </a:r>
            <a:endParaRPr lang="en-US" dirty="0">
              <a:solidFill>
                <a:schemeClr val="bg1"/>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75918" y="5973315"/>
            <a:ext cx="609600" cy="609600"/>
          </a:xfrm>
          <a:prstGeom prst="rect">
            <a:avLst/>
          </a:prstGeom>
        </p:spPr>
      </p:pic>
    </p:spTree>
    <p:extLst>
      <p:ext uri="{BB962C8B-B14F-4D97-AF65-F5344CB8AC3E}">
        <p14:creationId xmlns:p14="http://schemas.microsoft.com/office/powerpoint/2010/main" val="495650117"/>
      </p:ext>
    </p:extLst>
  </p:cSld>
  <p:clrMapOvr>
    <a:masterClrMapping/>
  </p:clrMapOvr>
  <mc:AlternateContent xmlns:mc="http://schemas.openxmlformats.org/markup-compatibility/2006" xmlns:p14="http://schemas.microsoft.com/office/powerpoint/2010/main">
    <mc:Choice Requires="p14">
      <p:transition p14:dur="15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78" y="1755776"/>
            <a:ext cx="3147646" cy="3320436"/>
          </a:xfrm>
        </p:spPr>
        <p:txBody>
          <a:bodyPr/>
          <a:lstStyle/>
          <a:p>
            <a:r>
              <a:rPr lang="en-US" dirty="0"/>
              <a:t>PLE Instructions</a:t>
            </a:r>
            <a:br>
              <a:rPr lang="en-US" dirty="0"/>
            </a:br>
            <a:r>
              <a:rPr lang="en-US" dirty="0"/>
              <a:t>tab</a:t>
            </a:r>
          </a:p>
        </p:txBody>
      </p:sp>
      <p:pic>
        <p:nvPicPr>
          <p:cNvPr id="4" name="Content Placeholder 3"/>
          <p:cNvPicPr>
            <a:picLocks noGrp="1" noChangeAspect="1"/>
          </p:cNvPicPr>
          <p:nvPr>
            <p:ph idx="1"/>
          </p:nvPr>
        </p:nvPicPr>
        <p:blipFill>
          <a:blip r:embed="rId5"/>
          <a:stretch>
            <a:fillRect/>
          </a:stretch>
        </p:blipFill>
        <p:spPr>
          <a:xfrm>
            <a:off x="3454841" y="732451"/>
            <a:ext cx="7600824" cy="5847596"/>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15801" y="5976255"/>
            <a:ext cx="682597" cy="718457"/>
          </a:xfrm>
          <a:prstGeom prst="rect">
            <a:avLst/>
          </a:prstGeom>
        </p:spPr>
      </p:pic>
    </p:spTree>
    <p:extLst>
      <p:ext uri="{BB962C8B-B14F-4D97-AF65-F5344CB8AC3E}">
        <p14:creationId xmlns:p14="http://schemas.microsoft.com/office/powerpoint/2010/main" val="2906927904"/>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1354015"/>
            <a:ext cx="3112477" cy="3305907"/>
          </a:xfrm>
        </p:spPr>
        <p:txBody>
          <a:bodyPr/>
          <a:lstStyle/>
          <a:p>
            <a:r>
              <a:rPr lang="en-US" dirty="0" smtClean="0"/>
              <a:t>UNROUNDED REQUIREMENT FINDER TAB</a:t>
            </a:r>
            <a:br>
              <a:rPr lang="en-US" dirty="0" smtClean="0"/>
            </a:br>
            <a:endParaRPr lang="en-US" dirty="0"/>
          </a:p>
        </p:txBody>
      </p:sp>
      <p:pic>
        <p:nvPicPr>
          <p:cNvPr id="7" name="Picture 6"/>
          <p:cNvPicPr>
            <a:picLocks noChangeAspect="1"/>
          </p:cNvPicPr>
          <p:nvPr/>
        </p:nvPicPr>
        <p:blipFill>
          <a:blip r:embed="rId5"/>
          <a:stretch>
            <a:fillRect/>
          </a:stretch>
        </p:blipFill>
        <p:spPr>
          <a:xfrm>
            <a:off x="5081096" y="300170"/>
            <a:ext cx="5469673" cy="6241640"/>
          </a:xfrm>
          <a:prstGeom prst="rect">
            <a:avLst/>
          </a:prstGeom>
          <a:solidFill>
            <a:schemeClr val="tx1"/>
          </a:solidFill>
        </p:spPr>
      </p:pic>
      <p:sp>
        <p:nvSpPr>
          <p:cNvPr id="8" name="Right Arrow 7"/>
          <p:cNvSpPr/>
          <p:nvPr/>
        </p:nvSpPr>
        <p:spPr>
          <a:xfrm>
            <a:off x="6207369" y="5152292"/>
            <a:ext cx="1037493" cy="3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33256" y="5898537"/>
            <a:ext cx="609600" cy="776445"/>
          </a:xfrm>
          <a:prstGeom prst="rect">
            <a:avLst/>
          </a:prstGeom>
        </p:spPr>
      </p:pic>
    </p:spTree>
    <p:extLst>
      <p:ext uri="{BB962C8B-B14F-4D97-AF65-F5344CB8AC3E}">
        <p14:creationId xmlns:p14="http://schemas.microsoft.com/office/powerpoint/2010/main" val="2500363204"/>
      </p:ext>
    </p:extLst>
  </p:cSld>
  <p:clrMapOvr>
    <a:masterClrMapping/>
  </p:clrMapOvr>
  <mc:AlternateContent xmlns:mc="http://schemas.openxmlformats.org/markup-compatibility/2006" xmlns:p14="http://schemas.microsoft.com/office/powerpoint/2010/main">
    <mc:Choice Requires="p14">
      <p:transition spd="slow" p14:dur="2000" advClick="0" advTm="50000"/>
    </mc:Choice>
    <mc:Fallback xmlns="">
      <p:transition spd="slow" advClick="0"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9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0" y="1603257"/>
            <a:ext cx="2708031" cy="3144590"/>
          </a:xfrm>
        </p:spPr>
        <p:txBody>
          <a:bodyPr/>
          <a:lstStyle/>
          <a:p>
            <a:r>
              <a:rPr lang="en-US" dirty="0"/>
              <a:t>SY 17-18 PRICE CALCULATOR </a:t>
            </a:r>
            <a:r>
              <a:rPr lang="en-US" dirty="0" smtClean="0"/>
              <a:t>tab  </a:t>
            </a:r>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40862" y="6085682"/>
            <a:ext cx="609600" cy="609600"/>
          </a:xfrm>
          <a:prstGeom prst="rect">
            <a:avLst/>
          </a:prstGeom>
        </p:spPr>
      </p:pic>
      <p:pic>
        <p:nvPicPr>
          <p:cNvPr id="8" name="Picture 7"/>
          <p:cNvPicPr>
            <a:picLocks noChangeAspect="1"/>
          </p:cNvPicPr>
          <p:nvPr/>
        </p:nvPicPr>
        <p:blipFill>
          <a:blip r:embed="rId6"/>
          <a:stretch>
            <a:fillRect/>
          </a:stretch>
        </p:blipFill>
        <p:spPr>
          <a:xfrm>
            <a:off x="3094891" y="643467"/>
            <a:ext cx="8016730" cy="5672665"/>
          </a:xfrm>
          <a:prstGeom prst="rect">
            <a:avLst/>
          </a:prstGeom>
        </p:spPr>
      </p:pic>
      <p:sp>
        <p:nvSpPr>
          <p:cNvPr id="6" name="Down Arrow 5"/>
          <p:cNvSpPr/>
          <p:nvPr/>
        </p:nvSpPr>
        <p:spPr>
          <a:xfrm>
            <a:off x="10524066" y="4360986"/>
            <a:ext cx="457200" cy="77372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5964016" y="3345038"/>
            <a:ext cx="404446" cy="738554"/>
          </a:xfrm>
          <a:prstGeom prst="up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a:off x="4552460" y="3345038"/>
            <a:ext cx="404446" cy="7385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144957"/>
      </p:ext>
    </p:extLst>
  </p:cSld>
  <p:clrMapOvr>
    <a:masterClrMapping/>
  </p:clrMapOvr>
  <mc:AlternateContent xmlns:mc="http://schemas.openxmlformats.org/markup-compatibility/2006" xmlns:p14="http://schemas.microsoft.com/office/powerpoint/2010/main">
    <mc:Choice Requires="p14">
      <p:transition spd="slow" p14:dur="2000" advTm="89000"/>
    </mc:Choice>
    <mc:Fallback xmlns="">
      <p:transition spd="slow" advTm="8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120" fill="hold"/>
                                        <p:tgtEl>
                                          <p:spTgt spid="7"/>
                                        </p:tgtEl>
                                      </p:cBhvr>
                                    </p:cmd>
                                  </p:childTnLst>
                                </p:cTn>
                              </p:par>
                              <p:par>
                                <p:cTn id="7" presetID="1" presetClass="entr" presetSubtype="0" fill="hold" grpId="0" nodeType="withEffect">
                                  <p:stCondLst>
                                    <p:cond delay="101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222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43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bldLst>
      <p:bldP spid="6" grpId="0" animBg="1"/>
      <p:bldP spid="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75" y="1462579"/>
            <a:ext cx="2973387" cy="3724882"/>
          </a:xfrm>
        </p:spPr>
        <p:txBody>
          <a:bodyPr>
            <a:normAutofit/>
          </a:bodyPr>
          <a:lstStyle/>
          <a:p>
            <a:r>
              <a:rPr lang="en-US" dirty="0" smtClean="0"/>
              <a:t>SY 17-18 Non Federal calculator tab</a:t>
            </a:r>
            <a:endParaRPr lang="en-US" dirty="0"/>
          </a:p>
        </p:txBody>
      </p:sp>
      <p:pic>
        <p:nvPicPr>
          <p:cNvPr id="14" name="Picture 13"/>
          <p:cNvPicPr>
            <a:picLocks noChangeAspect="1"/>
          </p:cNvPicPr>
          <p:nvPr/>
        </p:nvPicPr>
        <p:blipFill>
          <a:blip r:embed="rId5"/>
          <a:stretch>
            <a:fillRect/>
          </a:stretch>
        </p:blipFill>
        <p:spPr>
          <a:xfrm>
            <a:off x="4308231" y="441506"/>
            <a:ext cx="6342763" cy="6101664"/>
          </a:xfrm>
          <a:prstGeom prst="rect">
            <a:avLst/>
          </a:prstGeom>
          <a:solidFill>
            <a:schemeClr val="tx1"/>
          </a:solidFill>
        </p:spPr>
      </p:pic>
      <p:sp>
        <p:nvSpPr>
          <p:cNvPr id="15" name="Right Arrow 14"/>
          <p:cNvSpPr/>
          <p:nvPr/>
        </p:nvSpPr>
        <p:spPr>
          <a:xfrm>
            <a:off x="5562945" y="6011712"/>
            <a:ext cx="914400" cy="423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591908" y="1805354"/>
            <a:ext cx="914400" cy="423724"/>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856785" y="1805354"/>
            <a:ext cx="914400" cy="423724"/>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6325" y="5706912"/>
            <a:ext cx="609600" cy="609600"/>
          </a:xfrm>
          <a:prstGeom prst="rect">
            <a:avLst/>
          </a:prstGeom>
        </p:spPr>
      </p:pic>
    </p:spTree>
    <p:extLst>
      <p:ext uri="{BB962C8B-B14F-4D97-AF65-F5344CB8AC3E}">
        <p14:creationId xmlns:p14="http://schemas.microsoft.com/office/powerpoint/2010/main" val="3640248902"/>
      </p:ext>
    </p:extLst>
  </p:cSld>
  <p:clrMapOvr>
    <a:masterClrMapping/>
  </p:clrMapOvr>
  <mc:AlternateContent xmlns:mc="http://schemas.openxmlformats.org/markup-compatibility/2006" xmlns:p14="http://schemas.microsoft.com/office/powerpoint/2010/main">
    <mc:Choice Requires="p14">
      <p:transition spd="slow" p14:dur="2000" advTm="64000"/>
    </mc:Choice>
    <mc:Fallback xmlns="">
      <p:transition spd="slow" advTm="6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630" fill="hold"/>
                                        <p:tgtEl>
                                          <p:spTgt spid="3"/>
                                        </p:tgtEl>
                                      </p:cBhvr>
                                    </p:cmd>
                                  </p:childTnLst>
                                </p:cTn>
                              </p:par>
                              <p:par>
                                <p:cTn id="7" presetID="1" presetClass="entr" presetSubtype="0" fill="hold" grpId="0" nodeType="withEffect">
                                  <p:stCondLst>
                                    <p:cond delay="95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161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2080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bldLst>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2955091" y="719920"/>
            <a:ext cx="8316599" cy="5823857"/>
          </a:xfrm>
          <a:prstGeom prst="rect">
            <a:avLst/>
          </a:prstGeom>
        </p:spPr>
      </p:pic>
      <p:sp>
        <p:nvSpPr>
          <p:cNvPr id="5" name="Right Arrow 4"/>
          <p:cNvSpPr/>
          <p:nvPr/>
        </p:nvSpPr>
        <p:spPr>
          <a:xfrm>
            <a:off x="3371223" y="2022813"/>
            <a:ext cx="602569" cy="30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9470991" y="1872340"/>
            <a:ext cx="602569" cy="300945"/>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184613" y="5965623"/>
            <a:ext cx="602569" cy="300945"/>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457201" y="2690445"/>
            <a:ext cx="2569114" cy="2303585"/>
          </a:xfrm>
        </p:spPr>
        <p:txBody>
          <a:bodyPr>
            <a:normAutofit fontScale="90000"/>
          </a:bodyPr>
          <a:lstStyle/>
          <a:p>
            <a:r>
              <a:rPr lang="en-US" dirty="0" err="1" smtClean="0"/>
              <a:t>Sy</a:t>
            </a:r>
            <a:r>
              <a:rPr lang="en-US" dirty="0" smtClean="0"/>
              <a:t> 17-18 nonfederal calculator tab</a:t>
            </a:r>
            <a:br>
              <a:rPr lang="en-US" dirty="0" smtClean="0"/>
            </a:br>
            <a:endParaRPr lang="en-US" dirty="0"/>
          </a:p>
        </p:txBody>
      </p:sp>
      <p:sp>
        <p:nvSpPr>
          <p:cNvPr id="10" name="Right Arrow 9"/>
          <p:cNvSpPr/>
          <p:nvPr/>
        </p:nvSpPr>
        <p:spPr>
          <a:xfrm>
            <a:off x="4159028" y="3481376"/>
            <a:ext cx="602569" cy="3009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27700" y="5965623"/>
            <a:ext cx="724561" cy="724561"/>
          </a:xfrm>
          <a:prstGeom prst="rect">
            <a:avLst/>
          </a:prstGeom>
        </p:spPr>
      </p:pic>
    </p:spTree>
    <p:extLst>
      <p:ext uri="{BB962C8B-B14F-4D97-AF65-F5344CB8AC3E}">
        <p14:creationId xmlns:p14="http://schemas.microsoft.com/office/powerpoint/2010/main" val="720695138"/>
      </p:ext>
    </p:extLst>
  </p:cSld>
  <p:clrMapOvr>
    <a:masterClrMapping/>
  </p:clrMapOvr>
  <mc:AlternateContent xmlns:mc="http://schemas.openxmlformats.org/markup-compatibility/2006" xmlns:p14="http://schemas.microsoft.com/office/powerpoint/2010/main">
    <mc:Choice Requires="p14">
      <p:transition spd="slow" p14:dur="2000" advClick="0" advTm="99000"/>
    </mc:Choice>
    <mc:Fallback xmlns="">
      <p:transition spd="slow" advClick="0" advTm="9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040" fill="hold"/>
                                        <p:tgtEl>
                                          <p:spTgt spid="3"/>
                                        </p:tgtEl>
                                      </p:cBhvr>
                                    </p:cmd>
                                  </p:childTnLst>
                                </p:cTn>
                              </p:par>
                              <p:par>
                                <p:cTn id="7" presetID="1" presetClass="entr" presetSubtype="0" fill="hold" grpId="0" nodeType="withEffect">
                                  <p:stCondLst>
                                    <p:cond delay="39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248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358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908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5" grpId="0" animBg="1"/>
      <p:bldP spid="6" grpId="0" animBg="1"/>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3235569" y="275073"/>
            <a:ext cx="8483320" cy="6188529"/>
          </a:xfrm>
          <a:prstGeom prst="rect">
            <a:avLst/>
          </a:prstGeom>
        </p:spPr>
      </p:pic>
      <p:sp>
        <p:nvSpPr>
          <p:cNvPr id="2" name="Title 1"/>
          <p:cNvSpPr>
            <a:spLocks noGrp="1"/>
          </p:cNvSpPr>
          <p:nvPr>
            <p:ph type="title"/>
          </p:nvPr>
        </p:nvSpPr>
        <p:spPr>
          <a:xfrm>
            <a:off x="580292" y="2113210"/>
            <a:ext cx="2426677" cy="3021498"/>
          </a:xfrm>
        </p:spPr>
        <p:txBody>
          <a:bodyPr>
            <a:normAutofit fontScale="90000"/>
          </a:bodyPr>
          <a:lstStyle/>
          <a:p>
            <a:r>
              <a:rPr lang="en-US" dirty="0" err="1"/>
              <a:t>Sy</a:t>
            </a:r>
            <a:r>
              <a:rPr lang="en-US" dirty="0"/>
              <a:t> 17-18 nonfederal calculator tab</a:t>
            </a:r>
            <a:br>
              <a:rPr lang="en-US" dirty="0"/>
            </a:br>
            <a:endParaRPr lang="en-US" dirty="0"/>
          </a:p>
        </p:txBody>
      </p:sp>
      <p:sp>
        <p:nvSpPr>
          <p:cNvPr id="3" name="Right Arrow 2"/>
          <p:cNvSpPr/>
          <p:nvPr/>
        </p:nvSpPr>
        <p:spPr>
          <a:xfrm>
            <a:off x="3478165" y="1754155"/>
            <a:ext cx="851239" cy="298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134417" y="3623387"/>
            <a:ext cx="851239" cy="298580"/>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9418654" y="3539411"/>
            <a:ext cx="851239" cy="2985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4875" y="5334000"/>
            <a:ext cx="609600" cy="609600"/>
          </a:xfrm>
          <a:prstGeom prst="rect">
            <a:avLst/>
          </a:prstGeom>
        </p:spPr>
      </p:pic>
    </p:spTree>
    <p:extLst>
      <p:ext uri="{BB962C8B-B14F-4D97-AF65-F5344CB8AC3E}">
        <p14:creationId xmlns:p14="http://schemas.microsoft.com/office/powerpoint/2010/main" val="3911379592"/>
      </p:ext>
    </p:extLst>
  </p:cSld>
  <p:clrMapOvr>
    <a:masterClrMapping/>
  </p:clrMapOvr>
  <mc:AlternateContent xmlns:mc="http://schemas.openxmlformats.org/markup-compatibility/2006" xmlns:p14="http://schemas.microsoft.com/office/powerpoint/2010/main">
    <mc:Choice Requires="p14">
      <p:transition spd="slow" p14:dur="2000" advClick="0" advTm="42000"/>
    </mc:Choice>
    <mc:Fallback xmlns="">
      <p:transition spd="slow" advClick="0" advTm="4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179" fill="hold"/>
                                        <p:tgtEl>
                                          <p:spTgt spid="8"/>
                                        </p:tgtEl>
                                      </p:cBhvr>
                                    </p:cmd>
                                  </p:childTnLst>
                                </p:cTn>
                              </p:par>
                              <p:par>
                                <p:cTn id="7" presetID="1" presetClass="entr" presetSubtype="0" fill="hold" grpId="0" nodeType="withEffect">
                                  <p:stCondLst>
                                    <p:cond delay="80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220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287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bldLst>
      <p:bldP spid="3"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505" y="324401"/>
            <a:ext cx="7387125" cy="739285"/>
          </a:xfrm>
        </p:spPr>
        <p:txBody>
          <a:bodyPr/>
          <a:lstStyle/>
          <a:p>
            <a:r>
              <a:rPr lang="en-US" dirty="0"/>
              <a:t>SY 2017-2018 Report tab</a:t>
            </a:r>
          </a:p>
        </p:txBody>
      </p:sp>
      <p:pic>
        <p:nvPicPr>
          <p:cNvPr id="3" name="Picture 2"/>
          <p:cNvPicPr>
            <a:picLocks noChangeAspect="1"/>
          </p:cNvPicPr>
          <p:nvPr/>
        </p:nvPicPr>
        <p:blipFill>
          <a:blip r:embed="rId5"/>
          <a:stretch>
            <a:fillRect/>
          </a:stretch>
        </p:blipFill>
        <p:spPr>
          <a:xfrm>
            <a:off x="1047383" y="1519237"/>
            <a:ext cx="10200910" cy="1771650"/>
          </a:xfrm>
          <a:prstGeom prst="rect">
            <a:avLst/>
          </a:prstGeom>
        </p:spPr>
      </p:pic>
      <p:pic>
        <p:nvPicPr>
          <p:cNvPr id="4" name="Picture 3"/>
          <p:cNvPicPr>
            <a:picLocks noChangeAspect="1"/>
          </p:cNvPicPr>
          <p:nvPr/>
        </p:nvPicPr>
        <p:blipFill>
          <a:blip r:embed="rId6"/>
          <a:stretch>
            <a:fillRect/>
          </a:stretch>
        </p:blipFill>
        <p:spPr>
          <a:xfrm>
            <a:off x="1047383" y="3462704"/>
            <a:ext cx="10200910" cy="2781300"/>
          </a:xfrm>
          <a:prstGeom prst="rect">
            <a:avLst/>
          </a:prstGeom>
        </p:spPr>
      </p:pic>
      <p:sp>
        <p:nvSpPr>
          <p:cNvPr id="5" name="Left Arrow 4"/>
          <p:cNvSpPr/>
          <p:nvPr/>
        </p:nvSpPr>
        <p:spPr>
          <a:xfrm>
            <a:off x="9583616" y="2405062"/>
            <a:ext cx="808893" cy="3868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10685585" y="4659923"/>
            <a:ext cx="808893" cy="386861"/>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9583615" y="5857143"/>
            <a:ext cx="808893" cy="386861"/>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83028" y="6050573"/>
            <a:ext cx="609600" cy="609600"/>
          </a:xfrm>
          <a:prstGeom prst="rect">
            <a:avLst/>
          </a:prstGeom>
        </p:spPr>
      </p:pic>
    </p:spTree>
    <p:extLst>
      <p:ext uri="{BB962C8B-B14F-4D97-AF65-F5344CB8AC3E}">
        <p14:creationId xmlns:p14="http://schemas.microsoft.com/office/powerpoint/2010/main" val="3895810188"/>
      </p:ext>
    </p:extLst>
  </p:cSld>
  <p:clrMapOvr>
    <a:masterClrMapping/>
  </p:clrMapOvr>
  <mc:AlternateContent xmlns:mc="http://schemas.openxmlformats.org/markup-compatibility/2006" xmlns:p14="http://schemas.microsoft.com/office/powerpoint/2010/main">
    <mc:Choice Requires="p14">
      <p:transition spd="slow" p14:dur="2000" advTm="78000"/>
    </mc:Choice>
    <mc:Fallback xmlns="">
      <p:transition spd="slow" advTm="7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669" fill="hold"/>
                                        <p:tgtEl>
                                          <p:spTgt spid="8"/>
                                        </p:tgtEl>
                                      </p:cBhvr>
                                    </p:cmd>
                                  </p:childTnLst>
                                </p:cTn>
                              </p:par>
                              <p:par>
                                <p:cTn id="7" presetID="1" presetClass="entr" presetSubtype="0" fill="hold" grpId="0" nodeType="withEffect">
                                  <p:stCondLst>
                                    <p:cond delay="13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424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451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Title 1"/>
          <p:cNvSpPr>
            <a:spLocks noGrp="1"/>
          </p:cNvSpPr>
          <p:nvPr>
            <p:ph type="title"/>
          </p:nvPr>
        </p:nvSpPr>
        <p:spPr/>
        <p:txBody>
          <a:bodyPr/>
          <a:lstStyle/>
          <a:p>
            <a:r>
              <a:rPr lang="en-US" dirty="0" smtClean="0">
                <a:solidFill>
                  <a:srgbClr val="164C6C"/>
                </a:solidFill>
              </a:rPr>
              <a:t>Questions?</a:t>
            </a:r>
          </a:p>
        </p:txBody>
      </p:sp>
      <p:pic>
        <p:nvPicPr>
          <p:cNvPr id="782338" name="Picture 4"/>
          <p:cNvPicPr>
            <a:picLocks noGrp="1" noChangeAspect="1" noChangeArrowheads="1"/>
          </p:cNvPicPr>
          <p:nvPr>
            <p:ph idx="1"/>
          </p:nvPr>
        </p:nvPicPr>
        <p:blipFill>
          <a:blip r:embed="rId5" cstate="print"/>
          <a:srcRect/>
          <a:stretch>
            <a:fillRect/>
          </a:stretch>
        </p:blipFill>
        <p:spPr>
          <a:xfrm>
            <a:off x="6503931" y="1040723"/>
            <a:ext cx="2770071" cy="2945158"/>
          </a:xfrm>
        </p:spPr>
      </p:pic>
      <p:sp>
        <p:nvSpPr>
          <p:cNvPr id="782339" name="Slide Number Placeholder 3"/>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7F1614FE-E0E3-4809-A90A-D3ACDFB56AB0}" type="slidenum">
              <a:rPr lang="en-US">
                <a:solidFill>
                  <a:srgbClr val="164C6C"/>
                </a:solidFill>
              </a:rPr>
              <a:pPr fontAlgn="base">
                <a:spcBef>
                  <a:spcPct val="0"/>
                </a:spcBef>
                <a:spcAft>
                  <a:spcPct val="0"/>
                </a:spcAft>
              </a:pPr>
              <a:t>9</a:t>
            </a:fld>
            <a:endParaRPr lang="en-US" dirty="0">
              <a:solidFill>
                <a:srgbClr val="164C6C"/>
              </a:solidFill>
            </a:endParaRPr>
          </a:p>
        </p:txBody>
      </p:sp>
      <p:sp>
        <p:nvSpPr>
          <p:cNvPr id="2" name="TextBox 1"/>
          <p:cNvSpPr txBox="1"/>
          <p:nvPr/>
        </p:nvSpPr>
        <p:spPr>
          <a:xfrm>
            <a:off x="677334" y="1573145"/>
            <a:ext cx="5431918" cy="2677656"/>
          </a:xfrm>
          <a:prstGeom prst="rect">
            <a:avLst/>
          </a:prstGeom>
          <a:noFill/>
        </p:spPr>
        <p:txBody>
          <a:bodyPr wrap="square" rtlCol="0">
            <a:spAutoFit/>
          </a:bodyPr>
          <a:lstStyle/>
          <a:p>
            <a:r>
              <a:rPr lang="en-US" sz="2400" dirty="0" smtClean="0"/>
              <a:t>Contact:</a:t>
            </a:r>
          </a:p>
          <a:p>
            <a:r>
              <a:rPr lang="en-US" sz="2400" dirty="0" smtClean="0"/>
              <a:t>Shaynee Moreno or Derek </a:t>
            </a:r>
            <a:r>
              <a:rPr lang="en-US" sz="2400" dirty="0" err="1" smtClean="0"/>
              <a:t>Vidinha</a:t>
            </a:r>
            <a:endParaRPr lang="en-US" sz="2400" dirty="0" smtClean="0"/>
          </a:p>
          <a:p>
            <a:endParaRPr lang="en-US" sz="2400" dirty="0" smtClean="0"/>
          </a:p>
          <a:p>
            <a:r>
              <a:rPr lang="en-US" sz="2400" dirty="0" smtClean="0"/>
              <a:t>Email: </a:t>
            </a:r>
            <a:r>
              <a:rPr lang="en-US" sz="2400" dirty="0" smtClean="0">
                <a:hlinkClick r:id="rId6"/>
              </a:rPr>
              <a:t>Shaynee_Moreno@notes.k12.hi.us</a:t>
            </a:r>
            <a:endParaRPr lang="en-US" sz="2400" dirty="0" smtClean="0"/>
          </a:p>
          <a:p>
            <a:r>
              <a:rPr lang="en-US" sz="2400" dirty="0" smtClean="0">
                <a:hlinkClick r:id="rId7"/>
              </a:rPr>
              <a:t>Derek_Vidinha@notes.k12.hi.us</a:t>
            </a:r>
            <a:endParaRPr lang="en-US" sz="2400" dirty="0" smtClean="0"/>
          </a:p>
          <a:p>
            <a:endParaRPr lang="en-US" sz="2400" dirty="0" smtClean="0"/>
          </a:p>
          <a:p>
            <a:endParaRPr lang="en-US" sz="24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82979" y="5998029"/>
            <a:ext cx="609600" cy="609600"/>
          </a:xfrm>
          <a:prstGeom prst="rect">
            <a:avLst/>
          </a:prstGeom>
        </p:spPr>
      </p:pic>
    </p:spTree>
    <p:extLst>
      <p:ext uri="{BB962C8B-B14F-4D97-AF65-F5344CB8AC3E}">
        <p14:creationId xmlns:p14="http://schemas.microsoft.com/office/powerpoint/2010/main" val="2853370356"/>
      </p:ext>
    </p:extLst>
  </p:cSld>
  <p:clrMapOvr>
    <a:masterClrMapping/>
  </p:clrMapOvr>
  <mc:AlternateContent xmlns:mc="http://schemas.openxmlformats.org/markup-compatibility/2006" xmlns:p14="http://schemas.microsoft.com/office/powerpoint/2010/main">
    <mc:Choice Requires="p14">
      <p:transition p14:dur="15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930</TotalTime>
  <Words>1471</Words>
  <Application>Microsoft Office PowerPoint</Application>
  <PresentationFormat>Widescreen</PresentationFormat>
  <Paragraphs>95</Paragraphs>
  <Slides>10</Slides>
  <Notes>10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Tw Cen MT</vt:lpstr>
      <vt:lpstr>Circuit</vt:lpstr>
      <vt:lpstr>Paid Lunch Equity PART 2 Contributing Non Federal source fund</vt:lpstr>
      <vt:lpstr>PLE Instructions tab</vt:lpstr>
      <vt:lpstr>UNROUNDED REQUIREMENT FINDER TAB </vt:lpstr>
      <vt:lpstr>SY 17-18 PRICE CALCULATOR tab  </vt:lpstr>
      <vt:lpstr>SY 17-18 Non Federal calculator tab</vt:lpstr>
      <vt:lpstr>Sy 17-18 nonfederal calculator tab </vt:lpstr>
      <vt:lpstr>Sy 17-18 nonfederal calculator tab </vt:lpstr>
      <vt:lpstr>SY 2017-2018 Report tab</vt:lpstr>
      <vt:lpstr>Questions?</vt:lpstr>
      <vt:lpstr>Nondiscrimination Statement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Lunch Equity PART 1-AT OR ABOVE EQUITY</dc:title>
  <dc:creator>Shaynee Moreno</dc:creator>
  <cp:lastModifiedBy>Shaynee Moreno</cp:lastModifiedBy>
  <cp:revision>67</cp:revision>
  <cp:lastPrinted>2017-08-31T17:28:18Z</cp:lastPrinted>
  <dcterms:created xsi:type="dcterms:W3CDTF">2017-08-30T20:38:20Z</dcterms:created>
  <dcterms:modified xsi:type="dcterms:W3CDTF">2017-09-12T18:01:46Z</dcterms:modified>
</cp:coreProperties>
</file>