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7" r:id="rId2"/>
    <p:sldId id="269" r:id="rId3"/>
    <p:sldId id="256" r:id="rId4"/>
    <p:sldId id="266" r:id="rId5"/>
    <p:sldId id="263" r:id="rId6"/>
    <p:sldId id="264" r:id="rId7"/>
    <p:sldId id="265" r:id="rId8"/>
    <p:sldId id="258" r:id="rId9"/>
    <p:sldId id="259" r:id="rId10"/>
    <p:sldId id="262" r:id="rId11"/>
    <p:sldId id="267" r:id="rId12"/>
    <p:sldId id="268" r:id="rId1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60924" autoAdjust="0"/>
  </p:normalViewPr>
  <p:slideViewPr>
    <p:cSldViewPr snapToGrid="0">
      <p:cViewPr varScale="1">
        <p:scale>
          <a:sx n="50" d="100"/>
          <a:sy n="50" d="100"/>
        </p:scale>
        <p:origin x="38" y="19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43F44E6-3156-46C4-9C98-B24E5C4E9725}" type="datetimeFigureOut">
              <a:rPr lang="en-US" smtClean="0"/>
              <a:t>9/12/2017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1F046BB-C392-4931-8AAA-1FD7F8F35BED}" type="slidenum">
              <a:rPr lang="en-US" smtClean="0"/>
              <a:t>‹#›</a:t>
            </a:fld>
            <a:endParaRPr lang="en-US"/>
          </a:p>
        </p:txBody>
      </p:sp>
    </p:spTree>
    <p:extLst>
      <p:ext uri="{BB962C8B-B14F-4D97-AF65-F5344CB8AC3E}">
        <p14:creationId xmlns:p14="http://schemas.microsoft.com/office/powerpoint/2010/main" val="288214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Aloha,</a:t>
            </a:r>
            <a:r>
              <a:rPr lang="en-US" baseline="0" dirty="0" smtClean="0"/>
              <a:t> my name is Shaynee Moreno and I will train on the Paid Lunch Equity (PLE)</a:t>
            </a:r>
          </a:p>
          <a:p>
            <a:endParaRPr lang="en-US" baseline="0" dirty="0" smtClean="0"/>
          </a:p>
          <a:p>
            <a:r>
              <a:rPr lang="en-US" baseline="0" dirty="0" smtClean="0"/>
              <a:t>This power point </a:t>
            </a:r>
            <a:r>
              <a:rPr lang="en-US" dirty="0" smtClean="0"/>
              <a:t>is focused on an School Food Authority's (SFA) weighted average price from the current school year when it equals or exceeds the weighted average price for the upcoming school year. </a:t>
            </a:r>
          </a:p>
          <a:p>
            <a:endParaRPr lang="en-US" dirty="0"/>
          </a:p>
        </p:txBody>
      </p:sp>
      <p:sp>
        <p:nvSpPr>
          <p:cNvPr id="4" name="Slide Number Placeholder 3"/>
          <p:cNvSpPr>
            <a:spLocks noGrp="1"/>
          </p:cNvSpPr>
          <p:nvPr>
            <p:ph type="sldNum" sz="quarter" idx="10"/>
          </p:nvPr>
        </p:nvSpPr>
        <p:spPr/>
        <p:txBody>
          <a:bodyPr/>
          <a:lstStyle/>
          <a:p>
            <a:fld id="{F16C5766-C742-4C10-B0F0-1FABA6890725}" type="slidenum">
              <a:rPr lang="en-US" smtClean="0"/>
              <a:pPr/>
              <a:t>1</a:t>
            </a:fld>
            <a:endParaRPr lang="en-US" dirty="0"/>
          </a:p>
        </p:txBody>
      </p:sp>
    </p:spTree>
    <p:extLst>
      <p:ext uri="{BB962C8B-B14F-4D97-AF65-F5344CB8AC3E}">
        <p14:creationId xmlns:p14="http://schemas.microsoft.com/office/powerpoint/2010/main" val="3137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this tab is used to inform the department how SFA will meet the paid lunch equity requirement. They do that by selecting one of the five options from the pull down menu (see green arrow). </a:t>
            </a:r>
          </a:p>
          <a:p>
            <a:endParaRPr lang="en-US" baseline="0" dirty="0" smtClean="0"/>
          </a:p>
          <a:p>
            <a:r>
              <a:rPr lang="en-US" baseline="0" dirty="0" smtClean="0"/>
              <a:t>This SFA  will not be adjusting their price because their current average weight price of $3.50 exceeds the required weighted average price of $3.34, they will select “At or above Equity.” </a:t>
            </a:r>
          </a:p>
          <a:p>
            <a:endParaRPr lang="en-US" baseline="0" dirty="0" smtClean="0"/>
          </a:p>
          <a:p>
            <a:pPr defTabSz="933237"/>
            <a:r>
              <a:rPr lang="en-US" baseline="0" dirty="0" smtClean="0"/>
              <a:t>Once the SFA selects this option a new box appears and the SFA enters the SY 2016-2017 average weighted price (see blue arrow).</a:t>
            </a:r>
          </a:p>
          <a:p>
            <a:pPr defTabSz="933237"/>
            <a:r>
              <a:rPr lang="en-US" baseline="0" dirty="0" smtClean="0"/>
              <a:t>Finally, in the Average Weighted Price Adjustment  the SFA must enter the new average weighted price for SY2017-2018 (see purple arrow).</a:t>
            </a:r>
          </a:p>
          <a:p>
            <a:pPr defTabSz="933237"/>
            <a:endParaRPr lang="en-US" baseline="0" dirty="0" smtClean="0"/>
          </a:p>
          <a:p>
            <a:pPr defTabSz="933237"/>
            <a:endParaRPr lang="en-US" baseline="0" dirty="0" smtClean="0"/>
          </a:p>
          <a:p>
            <a:pPr defTabSz="933237"/>
            <a:r>
              <a:rPr lang="en-US" baseline="0" dirty="0" smtClean="0"/>
              <a:t>Next print and save a copy for your file. Then submit a copy of the PLE tool to HCNP. Include documentation (example, student handbook or lunch menu) which identifies the paid lunch prices for SY2017-2018.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10</a:t>
            </a:fld>
            <a:endParaRPr lang="en-US"/>
          </a:p>
        </p:txBody>
      </p:sp>
    </p:spTree>
    <p:extLst>
      <p:ext uri="{BB962C8B-B14F-4D97-AF65-F5344CB8AC3E}">
        <p14:creationId xmlns:p14="http://schemas.microsoft.com/office/powerpoint/2010/main" val="272594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bwMode="auto">
          <a:noFill/>
          <a:ln>
            <a:solidFill>
              <a:srgbClr val="000000"/>
            </a:solidFill>
            <a:miter lim="800000"/>
            <a:headEnd/>
            <a:tailEnd/>
          </a:ln>
        </p:spPr>
      </p:sp>
      <p:sp>
        <p:nvSpPr>
          <p:cNvPr id="78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Please contact Shaynee Moreno or Derek </a:t>
            </a:r>
            <a:r>
              <a:rPr lang="en-US" dirty="0" err="1" smtClean="0"/>
              <a:t>Vidinha</a:t>
            </a:r>
            <a:r>
              <a:rPr lang="en-US" baseline="0" dirty="0" smtClean="0"/>
              <a:t> at the Hawaii Child Nutrition Programs if you have questions.</a:t>
            </a:r>
            <a:endParaRPr lang="en-US" dirty="0"/>
          </a:p>
        </p:txBody>
      </p:sp>
      <p:sp>
        <p:nvSpPr>
          <p:cNvPr id="78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DC8AA-5F8E-4398-9A2F-06E7F7593817}" type="slidenum">
              <a:rPr lang="en-US">
                <a:solidFill>
                  <a:srgbClr val="000000"/>
                </a:solidFill>
              </a:rPr>
              <a:pPr fontAlgn="base">
                <a:spcBef>
                  <a:spcPct val="0"/>
                </a:spcBef>
                <a:spcAft>
                  <a:spcPct val="0"/>
                </a:spcAft>
              </a:pPr>
              <a:t>11</a:t>
            </a:fld>
            <a:endParaRPr lang="en-US" dirty="0">
              <a:solidFill>
                <a:srgbClr val="000000"/>
              </a:solidFill>
            </a:endParaRPr>
          </a:p>
        </p:txBody>
      </p:sp>
    </p:spTree>
    <p:extLst>
      <p:ext uri="{BB962C8B-B14F-4D97-AF65-F5344CB8AC3E}">
        <p14:creationId xmlns:p14="http://schemas.microsoft.com/office/powerpoint/2010/main" val="343617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institution</a:t>
            </a:r>
            <a:r>
              <a:rPr lang="en-US" baseline="0" dirty="0" smtClean="0"/>
              <a:t> is an equal opportunity provider.</a:t>
            </a:r>
            <a:endParaRPr lang="en-US" dirty="0"/>
          </a:p>
        </p:txBody>
      </p:sp>
      <p:sp>
        <p:nvSpPr>
          <p:cNvPr id="4" name="Slide Number Placeholder 3"/>
          <p:cNvSpPr>
            <a:spLocks noGrp="1"/>
          </p:cNvSpPr>
          <p:nvPr>
            <p:ph type="sldNum" sz="quarter" idx="10"/>
          </p:nvPr>
        </p:nvSpPr>
        <p:spPr/>
        <p:txBody>
          <a:bodyPr/>
          <a:lstStyle/>
          <a:p>
            <a:fld id="{81BC3D1D-202E-485E-A26B-F1BE806BC518}" type="slidenum">
              <a:rPr lang="en-US" smtClean="0"/>
              <a:t>12</a:t>
            </a:fld>
            <a:endParaRPr lang="en-US"/>
          </a:p>
        </p:txBody>
      </p:sp>
    </p:spTree>
    <p:extLst>
      <p:ext uri="{BB962C8B-B14F-4D97-AF65-F5344CB8AC3E}">
        <p14:creationId xmlns:p14="http://schemas.microsoft.com/office/powerpoint/2010/main" val="158741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begin on the instructions tab. Please review the PLE instructions before starting on the PLE Tool. After you had a chance to take a look at the instruction,  we will move on to the unrounded requirement finder tab.</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2</a:t>
            </a:fld>
            <a:endParaRPr lang="en-US"/>
          </a:p>
        </p:txBody>
      </p:sp>
    </p:spTree>
    <p:extLst>
      <p:ext uri="{BB962C8B-B14F-4D97-AF65-F5344CB8AC3E}">
        <p14:creationId xmlns:p14="http://schemas.microsoft.com/office/powerpoint/2010/main" val="29063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If not do not have SY2016-2017  unrounded price requirement, then </a:t>
            </a:r>
            <a:r>
              <a:rPr lang="en-US" dirty="0" smtClean="0"/>
              <a:t>you</a:t>
            </a:r>
            <a:r>
              <a:rPr lang="en-US" baseline="0" dirty="0" smtClean="0"/>
              <a:t> would have to complete</a:t>
            </a:r>
            <a:r>
              <a:rPr lang="en-US" dirty="0" smtClean="0"/>
              <a:t> </a:t>
            </a:r>
            <a:r>
              <a:rPr lang="en-US" dirty="0"/>
              <a:t>the Annual Unrounded Requirement </a:t>
            </a:r>
            <a:r>
              <a:rPr lang="en-US" dirty="0" smtClean="0"/>
              <a:t>Finder.</a:t>
            </a:r>
          </a:p>
          <a:p>
            <a:pPr defTabSz="933237">
              <a:defRPr/>
            </a:pPr>
            <a:r>
              <a:rPr lang="en-US" dirty="0" smtClean="0"/>
              <a:t>Let’s assume that most of you have last year’s PLE tool.</a:t>
            </a:r>
          </a:p>
          <a:p>
            <a:pPr defTabSz="933237">
              <a:defRPr/>
            </a:pPr>
            <a:r>
              <a:rPr lang="en-US" dirty="0" smtClean="0"/>
              <a:t>Next</a:t>
            </a:r>
            <a:r>
              <a:rPr lang="en-US" baseline="0" dirty="0" smtClean="0"/>
              <a:t> click on </a:t>
            </a:r>
            <a:r>
              <a:rPr lang="en-US" dirty="0" smtClean="0"/>
              <a:t>SY </a:t>
            </a:r>
            <a:r>
              <a:rPr lang="en-US" dirty="0"/>
              <a:t>2017-2018 Price </a:t>
            </a:r>
            <a:r>
              <a:rPr lang="en-US" dirty="0" smtClean="0"/>
              <a:t>Calculator tab</a:t>
            </a:r>
            <a:endParaRPr lang="en-US" dirty="0"/>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3</a:t>
            </a:fld>
            <a:endParaRPr lang="en-US"/>
          </a:p>
        </p:txBody>
      </p:sp>
    </p:spTree>
    <p:extLst>
      <p:ext uri="{BB962C8B-B14F-4D97-AF65-F5344CB8AC3E}">
        <p14:creationId xmlns:p14="http://schemas.microsoft.com/office/powerpoint/2010/main" val="193710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Today</a:t>
            </a:r>
            <a:r>
              <a:rPr lang="en-US" baseline="0" dirty="0" smtClean="0"/>
              <a:t> we will discuss 2 scenarios for PLE Tool when the SFA’s weighted average price is “At or above equity.”</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Unrounded price requirement is greater then the SY2017-2018 weighted average price</a:t>
            </a:r>
          </a:p>
          <a:p>
            <a:pPr marL="457200" indent="-457200">
              <a:buFont typeface="+mj-lt"/>
              <a:buAutoNum type="arabicPeriod"/>
            </a:pPr>
            <a:r>
              <a:rPr lang="en-US" dirty="0" smtClean="0"/>
              <a:t>Unrounded price requirement is less than the SY 2017-2018 weighted average price</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4</a:t>
            </a:fld>
            <a:endParaRPr lang="en-US"/>
          </a:p>
        </p:txBody>
      </p:sp>
    </p:spTree>
    <p:extLst>
      <p:ext uri="{BB962C8B-B14F-4D97-AF65-F5344CB8AC3E}">
        <p14:creationId xmlns:p14="http://schemas.microsoft.com/office/powerpoint/2010/main" val="3931698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Scenario</a:t>
            </a:r>
            <a:r>
              <a:rPr lang="en-US" baseline="0" dirty="0" smtClean="0"/>
              <a:t>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have SY2016-2017 unrounded price requirement,</a:t>
            </a:r>
            <a:r>
              <a:rPr lang="en-US" baseline="0" dirty="0" smtClean="0"/>
              <a:t> enter it in the orange box. (see green arrow)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information is found in last years PLE tool, on the SY 2016-2017 Report tab in Box A. </a:t>
            </a:r>
          </a:p>
          <a:p>
            <a:endParaRPr lang="en-US" baseline="0" dirty="0" smtClean="0"/>
          </a:p>
          <a:p>
            <a:r>
              <a:rPr lang="en-US" dirty="0" smtClean="0"/>
              <a:t>If your SY 2016-2017 Unrounded price requirement is</a:t>
            </a:r>
            <a:r>
              <a:rPr lang="en-US" baseline="0" dirty="0" smtClean="0"/>
              <a:t> equal to or greater then the SY2017-2018 average price requirement, a new cell will pop up and state, “ Proceed to the Report Tab” (see blue arrow).</a:t>
            </a:r>
          </a:p>
          <a:p>
            <a:endParaRPr lang="en-US" baseline="0" dirty="0" smtClean="0"/>
          </a:p>
          <a:p>
            <a:r>
              <a:rPr lang="en-US" baseline="0" dirty="0" smtClean="0"/>
              <a:t>If you see this box, click on SY 2017-2018 Report tab.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5</a:t>
            </a:fld>
            <a:endParaRPr lang="en-US"/>
          </a:p>
        </p:txBody>
      </p:sp>
    </p:spTree>
    <p:extLst>
      <p:ext uri="{BB962C8B-B14F-4D97-AF65-F5344CB8AC3E}">
        <p14:creationId xmlns:p14="http://schemas.microsoft.com/office/powerpoint/2010/main" val="96110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top section of</a:t>
            </a:r>
            <a:r>
              <a:rPr lang="en-US" baseline="0" dirty="0" smtClean="0"/>
              <a:t> the SY 2017-2018 Report, it reminds the SFA to keep the SY2016-2017 average weighted price to be used in next year’s PLE tool (see yellow arrow).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6</a:t>
            </a:fld>
            <a:endParaRPr lang="en-US"/>
          </a:p>
        </p:txBody>
      </p:sp>
    </p:spTree>
    <p:extLst>
      <p:ext uri="{BB962C8B-B14F-4D97-AF65-F5344CB8AC3E}">
        <p14:creationId xmlns:p14="http://schemas.microsoft.com/office/powerpoint/2010/main" val="231185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a:t>
            </a:r>
            <a:r>
              <a:rPr lang="en-US" baseline="0" dirty="0" smtClean="0"/>
              <a:t> tab, SFAs inform the department how they will meet the paid lunch equity requirement. They do that by selecting one of the five options from the pull down menu (see green arrow). </a:t>
            </a:r>
          </a:p>
          <a:p>
            <a:pPr defTabSz="933237"/>
            <a:r>
              <a:rPr lang="en-US" baseline="0" dirty="0" smtClean="0"/>
              <a:t>This SFA will not be adjusting their lunch price because their current average weight price of $3.50 exceeds the required weighted average price of $3.34, they will select “At or above Equity.” Once the SFA selects this option a new box appears and the SFA enters the SY 2016-2017 average weighted price (see blue arrow).</a:t>
            </a:r>
          </a:p>
          <a:p>
            <a:pPr defTabSz="933237"/>
            <a:r>
              <a:rPr lang="en-US" baseline="0" dirty="0" smtClean="0"/>
              <a:t>Finally, in the Average Weighted Price Adjustment  the SFA must enter the new average weighted price for SY2017-2018 (see purple arrow).</a:t>
            </a:r>
          </a:p>
          <a:p>
            <a:pPr defTabSz="933237"/>
            <a:endParaRPr lang="en-US" baseline="0" dirty="0" smtClean="0"/>
          </a:p>
          <a:p>
            <a:pPr defTabSz="933237"/>
            <a:endParaRPr lang="en-US" baseline="0" dirty="0" smtClean="0"/>
          </a:p>
          <a:p>
            <a:pPr defTabSz="933237"/>
            <a:r>
              <a:rPr lang="en-US" baseline="0" dirty="0" smtClean="0"/>
              <a:t>Next print and save a copy for your file. Then submit a copy of the PLE tool to HCNP. Include documentation (example, student handbook or menu) which identifies the paid lunch prices for SY2017-2018. </a:t>
            </a:r>
          </a:p>
          <a:p>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7</a:t>
            </a:fld>
            <a:endParaRPr lang="en-US"/>
          </a:p>
        </p:txBody>
      </p:sp>
    </p:spTree>
    <p:extLst>
      <p:ext uri="{BB962C8B-B14F-4D97-AF65-F5344CB8AC3E}">
        <p14:creationId xmlns:p14="http://schemas.microsoft.com/office/powerpoint/2010/main" val="373442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Sceneraio</a:t>
            </a:r>
            <a:r>
              <a:rPr lang="en-US" dirty="0" smtClean="0"/>
              <a:t> 2</a:t>
            </a:r>
          </a:p>
          <a:p>
            <a:r>
              <a:rPr lang="en-US" dirty="0" smtClean="0"/>
              <a:t>If you have SY2016-2017 unrounded price requirement,</a:t>
            </a:r>
            <a:r>
              <a:rPr lang="en-US" baseline="0" dirty="0" smtClean="0"/>
              <a:t> enter it in the orange box. </a:t>
            </a:r>
          </a:p>
          <a:p>
            <a:r>
              <a:rPr lang="en-US" baseline="0" dirty="0" smtClean="0"/>
              <a:t>This information is found in last year (SY2016-2017) PLE tool, on the SY 2016-2017 Report tab in Box A. If your SY 2016-2017 unrounded price requirement is lower than the SY 2017-2018 weighted average price requirement, then please click on the SY2017-2018 Price Calculator Tab. </a:t>
            </a:r>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F1F046BB-C392-4931-8AAA-1FD7F8F35BED}" type="slidenum">
              <a:rPr lang="en-US" smtClean="0"/>
              <a:t>8</a:t>
            </a:fld>
            <a:endParaRPr lang="en-US"/>
          </a:p>
        </p:txBody>
      </p:sp>
    </p:spTree>
    <p:extLst>
      <p:ext uri="{BB962C8B-B14F-4D97-AF65-F5344CB8AC3E}">
        <p14:creationId xmlns:p14="http://schemas.microsoft.com/office/powerpoint/2010/main" val="395564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smtClean="0"/>
              <a:t>Since the unrounded price requirement $3.30 was less than SY 2017-2018 weighted average price requirement of $3.34 (see purple arrow), we will have to calculate the SY2016-2017 Weighted Average Price.</a:t>
            </a:r>
          </a:p>
          <a:p>
            <a:pPr marL="233309" indent="-233309">
              <a:buAutoNum type="arabicParenR"/>
            </a:pPr>
            <a:r>
              <a:rPr lang="en-US" baseline="0" dirty="0" smtClean="0"/>
              <a:t>First enter the October 2016 paid lunch total (see the green arrow). In this example there were 500 paid lunches for elementary and 500 paid lunches for the middle school</a:t>
            </a:r>
          </a:p>
          <a:p>
            <a:pPr marL="233309" indent="-233309">
              <a:buAutoNum type="arabicParenR"/>
            </a:pPr>
            <a:r>
              <a:rPr lang="en-US" baseline="0" dirty="0" smtClean="0"/>
              <a:t>Then enter the price of the paid lunch (see blue arrow).The elementary paid lunch price was $3.40  and the middle school paid lunch price was $3.60.</a:t>
            </a:r>
          </a:p>
          <a:p>
            <a:pPr marL="1147709" lvl="2" indent="-233309">
              <a:buAutoNum type="arabicParenR"/>
            </a:pPr>
            <a:r>
              <a:rPr lang="en-US" baseline="0" dirty="0" smtClean="0"/>
              <a:t>Enter each student paid lunch price (including all schools- elementary, middle, and high school.</a:t>
            </a:r>
          </a:p>
          <a:p>
            <a:r>
              <a:rPr lang="en-US" baseline="0" dirty="0" smtClean="0"/>
              <a:t>After the quantity and price of paid lunches were entered we see this SFA’s SY2016-2017 Weighted Average Price was $3.50 (see red arrow)</a:t>
            </a:r>
          </a:p>
          <a:p>
            <a:endParaRPr lang="en-US" baseline="0" dirty="0" smtClean="0"/>
          </a:p>
          <a:p>
            <a:r>
              <a:rPr lang="en-US" baseline="0" dirty="0" smtClean="0"/>
              <a:t>In this situation because the SFA’s SY2016-2017 weighted average price of $3.50 was greater then the SY2017-2018 weighted average price of $3.34. The SFA does not need to increase its paid lunch price and does not need to contribute non federal funds. The SFA can if it so chooses to raise its prices or keeps its current average price the way it is. Now lets assume this SFA has chosen to keep it current weighted average price $3.50 for the upcoming school year. </a:t>
            </a:r>
          </a:p>
          <a:p>
            <a:endParaRPr lang="en-US" baseline="0" dirty="0" smtClean="0"/>
          </a:p>
          <a:p>
            <a:r>
              <a:rPr lang="en-US" baseline="0" dirty="0" smtClean="0"/>
              <a:t>Then the SFA would click on: SY2017-2018 Report tab</a:t>
            </a:r>
          </a:p>
        </p:txBody>
      </p:sp>
      <p:sp>
        <p:nvSpPr>
          <p:cNvPr id="4" name="Slide Number Placeholder 3"/>
          <p:cNvSpPr>
            <a:spLocks noGrp="1"/>
          </p:cNvSpPr>
          <p:nvPr>
            <p:ph type="sldNum" sz="quarter" idx="10"/>
          </p:nvPr>
        </p:nvSpPr>
        <p:spPr/>
        <p:txBody>
          <a:bodyPr/>
          <a:lstStyle/>
          <a:p>
            <a:fld id="{F1F046BB-C392-4931-8AAA-1FD7F8F35BED}" type="slidenum">
              <a:rPr lang="en-US" smtClean="0"/>
              <a:t>9</a:t>
            </a:fld>
            <a:endParaRPr lang="en-US"/>
          </a:p>
        </p:txBody>
      </p:sp>
    </p:spTree>
    <p:extLst>
      <p:ext uri="{BB962C8B-B14F-4D97-AF65-F5344CB8AC3E}">
        <p14:creationId xmlns:p14="http://schemas.microsoft.com/office/powerpoint/2010/main" val="3053401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9/12/2017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Derek_Vidinha@notes.k12.hi.us" TargetMode="Externa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hyperlink" Target="mailto:Shaynee_Moreno@notes.k12.hi.us" TargetMode="External"/><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mailto:program.intake@usda.gov" TargetMode="Externa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hyperlink" Target="http://www.ascr.usda.gov/complaint_filing_cust.html" TargetMode="External"/><Relationship Id="rId5" Type="http://schemas.openxmlformats.org/officeDocument/2006/relationships/hyperlink" Target="http://www.ocio.usda.gov/sites/default/files/docs/2012/Complain_combined_6_8_12.pdf" TargetMode="Externa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8938" y="786461"/>
            <a:ext cx="8791575" cy="2430268"/>
          </a:xfrm>
        </p:spPr>
        <p:txBody>
          <a:bodyPr>
            <a:normAutofit/>
          </a:bodyPr>
          <a:lstStyle/>
          <a:p>
            <a:r>
              <a:rPr lang="en-US" sz="6700" dirty="0" smtClean="0"/>
              <a:t>Paid Lunch Equity</a:t>
            </a:r>
            <a:r>
              <a:rPr lang="en-US" dirty="0" smtClean="0"/>
              <a:t/>
            </a:r>
            <a:br>
              <a:rPr lang="en-US" dirty="0" smtClean="0"/>
            </a:br>
            <a:r>
              <a:rPr lang="en-US" dirty="0" smtClean="0"/>
              <a:t>PART 1</a:t>
            </a:r>
            <a:br>
              <a:rPr lang="en-US" dirty="0" smtClean="0"/>
            </a:br>
            <a:r>
              <a:rPr lang="en-US" dirty="0" smtClean="0"/>
              <a:t>AT OR ABOVE EQUITY</a:t>
            </a:r>
            <a:endParaRPr lang="en-US" dirty="0"/>
          </a:p>
        </p:txBody>
      </p:sp>
      <p:sp>
        <p:nvSpPr>
          <p:cNvPr id="3" name="Subtitle 2"/>
          <p:cNvSpPr>
            <a:spLocks noGrp="1"/>
          </p:cNvSpPr>
          <p:nvPr>
            <p:ph type="subTitle" idx="1"/>
          </p:nvPr>
        </p:nvSpPr>
        <p:spPr/>
        <p:txBody>
          <a:bodyPr/>
          <a:lstStyle/>
          <a:p>
            <a:r>
              <a:rPr lang="en-US" dirty="0" smtClean="0">
                <a:solidFill>
                  <a:schemeClr val="bg2"/>
                </a:solidFill>
              </a:rPr>
              <a:t>Hawaii Child Nutrition Programs </a:t>
            </a:r>
          </a:p>
          <a:p>
            <a:r>
              <a:rPr lang="en-US" dirty="0" smtClean="0">
                <a:solidFill>
                  <a:schemeClr val="bg2"/>
                </a:solidFill>
              </a:rPr>
              <a:t>SY 2017-2018</a:t>
            </a: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60767" y="5486501"/>
            <a:ext cx="609600" cy="609600"/>
          </a:xfrm>
          <a:prstGeom prst="rect">
            <a:avLst/>
          </a:prstGeom>
        </p:spPr>
      </p:pic>
    </p:spTree>
    <p:extLst>
      <p:ext uri="{BB962C8B-B14F-4D97-AF65-F5344CB8AC3E}">
        <p14:creationId xmlns:p14="http://schemas.microsoft.com/office/powerpoint/2010/main" val="3288960787"/>
      </p:ext>
    </p:extLst>
  </p:cSld>
  <p:clrMapOvr>
    <a:masterClrMapping/>
  </p:clrMapOvr>
  <mc:AlternateContent xmlns:mc="http://schemas.openxmlformats.org/markup-compatibility/2006" xmlns:p14="http://schemas.microsoft.com/office/powerpoint/2010/main">
    <mc:Choice Requires="p14">
      <p:transition p14:dur="150" advClick="0" advTm="23000"/>
    </mc:Choice>
    <mc:Fallback xmlns="">
      <p:transition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2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310" y="3153209"/>
            <a:ext cx="2008415" cy="894782"/>
          </a:xfrm>
        </p:spPr>
        <p:txBody>
          <a:bodyPr>
            <a:normAutofit fontScale="90000"/>
          </a:bodyPr>
          <a:lstStyle/>
          <a:p>
            <a:r>
              <a:rPr lang="en-US" dirty="0"/>
              <a:t>SY 2017-2018 REPORT TAB</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1725" y="475435"/>
            <a:ext cx="8296700" cy="5999152"/>
          </a:xfrm>
          <a:prstGeom prst="rect">
            <a:avLst/>
          </a:prstGeom>
          <a:solidFill>
            <a:schemeClr val="tx1"/>
          </a:solidFill>
          <a:ln>
            <a:noFill/>
          </a:ln>
        </p:spPr>
      </p:pic>
      <p:sp>
        <p:nvSpPr>
          <p:cNvPr id="3" name="Left Arrow 2"/>
          <p:cNvSpPr/>
          <p:nvPr/>
        </p:nvSpPr>
        <p:spPr>
          <a:xfrm>
            <a:off x="9120085" y="1916254"/>
            <a:ext cx="861646"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9550908" y="2769161"/>
            <a:ext cx="861646" cy="457200"/>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9960981" y="5906992"/>
            <a:ext cx="861646" cy="457200"/>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64987"/>
            <a:ext cx="609600" cy="609600"/>
          </a:xfrm>
          <a:prstGeom prst="rect">
            <a:avLst/>
          </a:prstGeom>
        </p:spPr>
      </p:pic>
    </p:spTree>
    <p:extLst>
      <p:ext uri="{BB962C8B-B14F-4D97-AF65-F5344CB8AC3E}">
        <p14:creationId xmlns:p14="http://schemas.microsoft.com/office/powerpoint/2010/main" val="2067633354"/>
      </p:ext>
    </p:extLst>
  </p:cSld>
  <p:clrMapOvr>
    <a:masterClrMapping/>
  </p:clrMapOvr>
  <mc:AlternateContent xmlns:mc="http://schemas.openxmlformats.org/markup-compatibility/2006" xmlns:p14="http://schemas.microsoft.com/office/powerpoint/2010/main">
    <mc:Choice Requires="p14">
      <p:transition p14:dur="150" advClick="0" advTm="69000"/>
    </mc:Choice>
    <mc:Fallback xmlns="">
      <p:transition advClick="0" advTm="6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10" fill="hold"/>
                                        <p:tgtEl>
                                          <p:spTgt spid="2"/>
                                        </p:tgtEl>
                                      </p:cBhvr>
                                    </p:cmd>
                                  </p:childTnLst>
                                </p:cTn>
                              </p:par>
                              <p:par>
                                <p:cTn id="7" presetID="1" presetClass="entr" presetSubtype="0" fill="hold" grpId="0" nodeType="withEffect">
                                  <p:stCondLst>
                                    <p:cond delay="11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331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402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3"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p:nvPr>
        </p:nvSpPr>
        <p:spPr/>
        <p:txBody>
          <a:bodyPr/>
          <a:lstStyle/>
          <a:p>
            <a:r>
              <a:rPr lang="en-US" dirty="0" smtClean="0">
                <a:solidFill>
                  <a:srgbClr val="164C6C"/>
                </a:solidFill>
              </a:rPr>
              <a:t>Questions?</a:t>
            </a:r>
          </a:p>
        </p:txBody>
      </p:sp>
      <p:pic>
        <p:nvPicPr>
          <p:cNvPr id="782338" name="Picture 4"/>
          <p:cNvPicPr>
            <a:picLocks noGrp="1" noChangeAspect="1" noChangeArrowheads="1"/>
          </p:cNvPicPr>
          <p:nvPr>
            <p:ph idx="1"/>
          </p:nvPr>
        </p:nvPicPr>
        <p:blipFill>
          <a:blip r:embed="rId5" cstate="print"/>
          <a:srcRect/>
          <a:stretch>
            <a:fillRect/>
          </a:stretch>
        </p:blipFill>
        <p:spPr>
          <a:xfrm>
            <a:off x="6503931" y="1040723"/>
            <a:ext cx="2770071" cy="2945158"/>
          </a:xfrm>
        </p:spPr>
      </p:pic>
      <p:sp>
        <p:nvSpPr>
          <p:cNvPr id="782339"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7F1614FE-E0E3-4809-A90A-D3ACDFB56AB0}" type="slidenum">
              <a:rPr lang="en-US">
                <a:solidFill>
                  <a:srgbClr val="164C6C"/>
                </a:solidFill>
              </a:rPr>
              <a:pPr fontAlgn="base">
                <a:spcBef>
                  <a:spcPct val="0"/>
                </a:spcBef>
                <a:spcAft>
                  <a:spcPct val="0"/>
                </a:spcAft>
              </a:pPr>
              <a:t>11</a:t>
            </a:fld>
            <a:endParaRPr lang="en-US" dirty="0">
              <a:solidFill>
                <a:srgbClr val="164C6C"/>
              </a:solidFill>
            </a:endParaRPr>
          </a:p>
        </p:txBody>
      </p:sp>
      <p:sp>
        <p:nvSpPr>
          <p:cNvPr id="2" name="TextBox 1"/>
          <p:cNvSpPr txBox="1"/>
          <p:nvPr/>
        </p:nvSpPr>
        <p:spPr>
          <a:xfrm>
            <a:off x="677334" y="1573145"/>
            <a:ext cx="5431918" cy="2677656"/>
          </a:xfrm>
          <a:prstGeom prst="rect">
            <a:avLst/>
          </a:prstGeom>
          <a:noFill/>
        </p:spPr>
        <p:txBody>
          <a:bodyPr wrap="square" rtlCol="0">
            <a:spAutoFit/>
          </a:bodyPr>
          <a:lstStyle/>
          <a:p>
            <a:r>
              <a:rPr lang="en-US" sz="2400" dirty="0" smtClean="0"/>
              <a:t>Contact:</a:t>
            </a:r>
          </a:p>
          <a:p>
            <a:r>
              <a:rPr lang="en-US" sz="2400" dirty="0" smtClean="0"/>
              <a:t>Shaynee Moreno or Derek </a:t>
            </a:r>
            <a:r>
              <a:rPr lang="en-US" sz="2400" dirty="0" err="1" smtClean="0"/>
              <a:t>Vidinha</a:t>
            </a:r>
            <a:endParaRPr lang="en-US" sz="2400" dirty="0" smtClean="0"/>
          </a:p>
          <a:p>
            <a:endParaRPr lang="en-US" sz="2400" dirty="0" smtClean="0"/>
          </a:p>
          <a:p>
            <a:r>
              <a:rPr lang="en-US" sz="2400" dirty="0" smtClean="0"/>
              <a:t>Email: </a:t>
            </a:r>
            <a:r>
              <a:rPr lang="en-US" sz="2400" dirty="0" smtClean="0">
                <a:hlinkClick r:id="rId6"/>
              </a:rPr>
              <a:t>Shaynee_Moreno@notes.k12.hi.us</a:t>
            </a:r>
            <a:endParaRPr lang="en-US" sz="2400" dirty="0" smtClean="0"/>
          </a:p>
          <a:p>
            <a:r>
              <a:rPr lang="en-US" sz="2400" dirty="0" smtClean="0">
                <a:hlinkClick r:id="rId7"/>
              </a:rPr>
              <a:t>Derek_Vidinha@notes.k12.hi.us</a:t>
            </a:r>
            <a:endParaRPr lang="en-US" sz="2400" dirty="0" smtClean="0"/>
          </a:p>
          <a:p>
            <a:endParaRPr lang="en-US" sz="2400" dirty="0" smtClean="0"/>
          </a:p>
          <a:p>
            <a:endParaRPr lang="en-US" sz="24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06898" y="5579327"/>
            <a:ext cx="609600" cy="609600"/>
          </a:xfrm>
          <a:prstGeom prst="rect">
            <a:avLst/>
          </a:prstGeom>
        </p:spPr>
      </p:pic>
    </p:spTree>
    <p:extLst>
      <p:ext uri="{BB962C8B-B14F-4D97-AF65-F5344CB8AC3E}">
        <p14:creationId xmlns:p14="http://schemas.microsoft.com/office/powerpoint/2010/main" val="1030900301"/>
      </p:ext>
    </p:extLst>
  </p:cSld>
  <p:clrMapOvr>
    <a:masterClrMapping/>
  </p:clrMapOvr>
  <mc:AlternateContent xmlns:mc="http://schemas.openxmlformats.org/markup-compatibility/2006" xmlns:p14="http://schemas.microsoft.com/office/powerpoint/2010/main">
    <mc:Choice Requires="p14">
      <p:transition p14:dur="150" advClick="0" advTm="11000"/>
    </mc:Choice>
    <mc:Fallback xmlns="">
      <p:transition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80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55233"/>
            <a:ext cx="9905998" cy="671439"/>
          </a:xfrm>
        </p:spPr>
        <p:txBody>
          <a:bodyPr/>
          <a:lstStyle/>
          <a:p>
            <a:r>
              <a:rPr lang="en-US" dirty="0" smtClean="0">
                <a:solidFill>
                  <a:srgbClr val="00467A"/>
                </a:solidFill>
              </a:rPr>
              <a:t>Nondiscrimination </a:t>
            </a:r>
            <a:r>
              <a:rPr lang="en-US" dirty="0">
                <a:solidFill>
                  <a:srgbClr val="00467A"/>
                </a:solidFill>
              </a:rPr>
              <a:t>Statement</a:t>
            </a:r>
            <a:endParaRPr lang="en-US" dirty="0"/>
          </a:p>
        </p:txBody>
      </p:sp>
      <p:sp>
        <p:nvSpPr>
          <p:cNvPr id="3" name="Content Placeholder 2"/>
          <p:cNvSpPr>
            <a:spLocks noGrp="1"/>
          </p:cNvSpPr>
          <p:nvPr>
            <p:ph idx="1"/>
          </p:nvPr>
        </p:nvSpPr>
        <p:spPr>
          <a:xfrm>
            <a:off x="1141412" y="1126672"/>
            <a:ext cx="10517187" cy="5504309"/>
          </a:xfrm>
        </p:spPr>
        <p:txBody>
          <a:bodyPr>
            <a:normAutofit fontScale="47500" lnSpcReduction="20000"/>
          </a:bodyPr>
          <a:lstStyle/>
          <a:p>
            <a:pPr marL="0" indent="0">
              <a:lnSpc>
                <a:spcPct val="115000"/>
              </a:lnSpc>
              <a:spcAft>
                <a:spcPts val="1000"/>
              </a:spcAft>
              <a:buNone/>
            </a:pPr>
            <a:r>
              <a:rPr lang="en-US" dirty="0" smtClean="0">
                <a:solidFill>
                  <a:schemeClr val="bg1"/>
                </a:solidFill>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marL="0" indent="0">
              <a:buNone/>
            </a:pPr>
            <a:r>
              <a:rPr lang="en-US" dirty="0" smtClean="0">
                <a:solidFill>
                  <a:schemeClr val="bg1"/>
                </a:solidFill>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indent="0">
              <a:buNone/>
            </a:pPr>
            <a:endParaRPr lang="en-US" dirty="0" smtClean="0">
              <a:solidFill>
                <a:schemeClr val="bg1"/>
              </a:solidFill>
            </a:endParaRPr>
          </a:p>
          <a:p>
            <a:pPr marL="0" indent="0">
              <a:buNone/>
            </a:pPr>
            <a:r>
              <a:rPr lang="en-US" dirty="0" smtClean="0">
                <a:solidFill>
                  <a:schemeClr val="bg1"/>
                </a:solidFill>
              </a:rPr>
              <a:t>To file a program complaint of discrimination, complete the </a:t>
            </a:r>
            <a:r>
              <a:rPr lang="en-US" u="sng" dirty="0" smtClean="0">
                <a:solidFill>
                  <a:schemeClr val="bg1"/>
                </a:solidFill>
              </a:rPr>
              <a:t>USDA Program </a:t>
            </a:r>
            <a:r>
              <a:rPr lang="en-US" u="sng" dirty="0" err="1" smtClean="0">
                <a:solidFill>
                  <a:schemeClr val="bg1"/>
                </a:solidFill>
              </a:rPr>
              <a:t>Discrimintion</a:t>
            </a:r>
            <a:r>
              <a:rPr lang="en-US" dirty="0" smtClean="0">
                <a:solidFill>
                  <a:schemeClr val="bg1"/>
                </a:solidFill>
              </a:rPr>
              <a:t> </a:t>
            </a:r>
            <a:r>
              <a:rPr lang="en-US" u="sng" dirty="0" smtClean="0">
                <a:solidFill>
                  <a:schemeClr val="bg1"/>
                </a:solidFill>
              </a:rPr>
              <a:t>Complaint Form</a:t>
            </a:r>
            <a:r>
              <a:rPr lang="en-US" dirty="0" smtClean="0">
                <a:solidFill>
                  <a:schemeClr val="bg1"/>
                </a:solidFill>
              </a:rPr>
              <a:t>, (AD-3027) found online at: </a:t>
            </a:r>
            <a:endParaRPr lang="en-US" dirty="0" smtClean="0">
              <a:solidFill>
                <a:schemeClr val="bg1"/>
              </a:solidFill>
              <a:hlinkClick r:id="rId5"/>
            </a:endParaRPr>
          </a:p>
          <a:p>
            <a:pPr marL="0" indent="0">
              <a:buNone/>
            </a:pPr>
            <a:r>
              <a:rPr lang="en-US" u="sng" dirty="0" smtClean="0">
                <a:solidFill>
                  <a:schemeClr val="bg1"/>
                </a:solidFill>
              </a:rPr>
              <a:t>http://www.ascr.usda.gov/complaint_filing_cust.html</a:t>
            </a:r>
            <a:r>
              <a:rPr lang="en-US" dirty="0" smtClean="0">
                <a:solidFill>
                  <a:schemeClr val="bg1"/>
                </a:solidFill>
              </a:rPr>
              <a:t>,  and at any USDA office, or write a letter addressed to USDA and provide in the letter all of the information requested in the form. To request a copy of the complaint form, call (866) 632-9992. Submit your completed form or letter to USDA by:</a:t>
            </a:r>
            <a:endParaRPr lang="en-US" dirty="0" smtClean="0">
              <a:solidFill>
                <a:schemeClr val="bg1"/>
              </a:solidFill>
              <a:hlinkClick r:id="rId6"/>
            </a:endParaRPr>
          </a:p>
          <a:p>
            <a:endParaRPr lang="en-US" dirty="0" smtClean="0">
              <a:solidFill>
                <a:schemeClr val="bg1"/>
              </a:solidFill>
            </a:endParaRPr>
          </a:p>
          <a:p>
            <a:pPr marL="0" indent="0">
              <a:buNone/>
            </a:pPr>
            <a:r>
              <a:rPr lang="en-US" spc="-100" dirty="0">
                <a:solidFill>
                  <a:schemeClr val="bg1"/>
                </a:solidFill>
              </a:rPr>
              <a:t>1)	mail: U.S. Department of Agriculture</a:t>
            </a:r>
          </a:p>
          <a:p>
            <a:pPr marL="0" indent="0">
              <a:buNone/>
            </a:pPr>
            <a:r>
              <a:rPr lang="en-US" spc="-100" dirty="0">
                <a:solidFill>
                  <a:schemeClr val="bg1"/>
                </a:solidFill>
              </a:rPr>
              <a:t>	Office of the Assistant Secretary for Civil Rights </a:t>
            </a:r>
          </a:p>
          <a:p>
            <a:pPr marL="0" indent="0">
              <a:buNone/>
            </a:pPr>
            <a:r>
              <a:rPr lang="en-US" spc="-100" dirty="0">
                <a:solidFill>
                  <a:schemeClr val="bg1"/>
                </a:solidFill>
              </a:rPr>
              <a:t>	1400 Independence Avenue, SW</a:t>
            </a:r>
          </a:p>
          <a:p>
            <a:pPr marL="0" indent="0">
              <a:buNone/>
            </a:pPr>
            <a:r>
              <a:rPr lang="en-US" spc="-100" dirty="0">
                <a:solidFill>
                  <a:schemeClr val="bg1"/>
                </a:solidFill>
              </a:rPr>
              <a:t>	Washington, D.C. 20250-9410;</a:t>
            </a:r>
          </a:p>
          <a:p>
            <a:pPr marL="0" indent="0">
              <a:buNone/>
            </a:pPr>
            <a:r>
              <a:rPr lang="en-US" spc="-100" dirty="0">
                <a:solidFill>
                  <a:schemeClr val="bg1"/>
                </a:solidFill>
              </a:rPr>
              <a:t>2)	fax: (202) 690-7442; or</a:t>
            </a:r>
          </a:p>
          <a:p>
            <a:pPr marL="0" indent="0">
              <a:buNone/>
            </a:pPr>
            <a:r>
              <a:rPr lang="en-US" spc="-100" dirty="0">
                <a:solidFill>
                  <a:schemeClr val="bg1"/>
                </a:solidFill>
              </a:rPr>
              <a:t>3)	email: </a:t>
            </a:r>
            <a:r>
              <a:rPr lang="en-US" u="sng" spc="-100" dirty="0">
                <a:solidFill>
                  <a:schemeClr val="bg1"/>
                </a:solidFill>
              </a:rPr>
              <a:t>program.intake@usda.gov</a:t>
            </a:r>
            <a:r>
              <a:rPr lang="en-US" spc="-100" dirty="0">
                <a:solidFill>
                  <a:schemeClr val="bg1"/>
                </a:solidFill>
              </a:rPr>
              <a:t> </a:t>
            </a:r>
            <a:endParaRPr lang="en-US" spc="-100" dirty="0">
              <a:solidFill>
                <a:schemeClr val="bg1"/>
              </a:solidFill>
              <a:hlinkClick r:id="rId7"/>
            </a:endParaRPr>
          </a:p>
          <a:p>
            <a:pPr marL="0" indent="0">
              <a:buNone/>
            </a:pPr>
            <a:endParaRPr lang="en-US" dirty="0" smtClean="0">
              <a:solidFill>
                <a:schemeClr val="tx1"/>
              </a:solidFill>
            </a:endParaRPr>
          </a:p>
          <a:p>
            <a:pPr marL="0" indent="0">
              <a:buNone/>
            </a:pPr>
            <a:r>
              <a:rPr lang="en-US" dirty="0" smtClean="0">
                <a:solidFill>
                  <a:schemeClr val="tx1"/>
                </a:solidFill>
              </a:rPr>
              <a:t>				</a:t>
            </a:r>
            <a:r>
              <a:rPr lang="en-US" dirty="0" smtClean="0">
                <a:solidFill>
                  <a:schemeClr val="bg1"/>
                </a:solidFill>
              </a:rPr>
              <a:t>This institution is an equal opportunity provider.</a:t>
            </a:r>
            <a:endParaRPr lang="en-US" dirty="0">
              <a:solidFill>
                <a:schemeClr val="bg1"/>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30465" y="5842686"/>
            <a:ext cx="609600" cy="609600"/>
          </a:xfrm>
          <a:prstGeom prst="rect">
            <a:avLst/>
          </a:prstGeom>
        </p:spPr>
      </p:pic>
    </p:spTree>
    <p:extLst>
      <p:ext uri="{BB962C8B-B14F-4D97-AF65-F5344CB8AC3E}">
        <p14:creationId xmlns:p14="http://schemas.microsoft.com/office/powerpoint/2010/main" val="139539666"/>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20" y="2119680"/>
            <a:ext cx="3237156" cy="2845651"/>
          </a:xfrm>
        </p:spPr>
        <p:txBody>
          <a:bodyPr/>
          <a:lstStyle/>
          <a:p>
            <a:r>
              <a:rPr lang="en-US" dirty="0"/>
              <a:t>PLE Instructions</a:t>
            </a:r>
            <a:br>
              <a:rPr lang="en-US" dirty="0"/>
            </a:br>
            <a:r>
              <a:rPr lang="en-US" dirty="0"/>
              <a:t>tab</a:t>
            </a:r>
          </a:p>
        </p:txBody>
      </p:sp>
      <p:pic>
        <p:nvPicPr>
          <p:cNvPr id="4" name="Content Placeholder 3"/>
          <p:cNvPicPr>
            <a:picLocks noGrp="1" noChangeAspect="1"/>
          </p:cNvPicPr>
          <p:nvPr>
            <p:ph idx="4294967295"/>
          </p:nvPr>
        </p:nvPicPr>
        <p:blipFill>
          <a:blip r:embed="rId5"/>
          <a:stretch>
            <a:fillRect/>
          </a:stretch>
        </p:blipFill>
        <p:spPr>
          <a:xfrm>
            <a:off x="3600328" y="619123"/>
            <a:ext cx="7882426" cy="584676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0635" y="5840506"/>
            <a:ext cx="609600" cy="609600"/>
          </a:xfrm>
          <a:prstGeom prst="rect">
            <a:avLst/>
          </a:prstGeom>
        </p:spPr>
      </p:pic>
    </p:spTree>
    <p:extLst>
      <p:ext uri="{BB962C8B-B14F-4D97-AF65-F5344CB8AC3E}">
        <p14:creationId xmlns:p14="http://schemas.microsoft.com/office/powerpoint/2010/main" val="2159448065"/>
      </p:ext>
    </p:extLst>
  </p:cSld>
  <p:clrMapOvr>
    <a:masterClrMapping/>
  </p:clrMapOvr>
  <mc:AlternateContent xmlns:mc="http://schemas.openxmlformats.org/markup-compatibility/2006" xmlns:p14="http://schemas.microsoft.com/office/powerpoint/2010/main">
    <mc:Choice Requires="p14">
      <p:transition p14:dur="150" advTm="19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277" y="618518"/>
            <a:ext cx="2831123" cy="4481020"/>
          </a:xfrm>
        </p:spPr>
        <p:txBody>
          <a:bodyPr/>
          <a:lstStyle/>
          <a:p>
            <a:r>
              <a:rPr lang="en-US" dirty="0"/>
              <a:t>Unrounded requirement finder tab</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4730" y="618518"/>
            <a:ext cx="7162038" cy="5565867"/>
          </a:xfrm>
          <a:prstGeom prst="rect">
            <a:avLst/>
          </a:prstGeom>
          <a:solidFill>
            <a:schemeClr val="tx1"/>
          </a:solidFill>
          <a:ln>
            <a:noFill/>
          </a:ln>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4606" y="5879585"/>
            <a:ext cx="609600" cy="609600"/>
          </a:xfrm>
          <a:prstGeom prst="rect">
            <a:avLst/>
          </a:prstGeom>
        </p:spPr>
      </p:pic>
    </p:spTree>
    <p:extLst>
      <p:ext uri="{BB962C8B-B14F-4D97-AF65-F5344CB8AC3E}">
        <p14:creationId xmlns:p14="http://schemas.microsoft.com/office/powerpoint/2010/main" val="3223322765"/>
      </p:ext>
    </p:extLst>
  </p:cSld>
  <p:clrMapOvr>
    <a:masterClrMapping/>
  </p:clrMapOvr>
  <mc:AlternateContent xmlns:mc="http://schemas.openxmlformats.org/markup-compatibility/2006" xmlns:p14="http://schemas.microsoft.com/office/powerpoint/2010/main">
    <mc:Choice Requires="p14">
      <p:transition p14:dur="150" advClick="0" advTm="27000"/>
    </mc:Choice>
    <mc:Fallback xmlns="">
      <p:transition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2 Scenarios</a:t>
            </a:r>
            <a:endParaRPr lang="en-US" dirty="0"/>
          </a:p>
        </p:txBody>
      </p:sp>
      <p:sp>
        <p:nvSpPr>
          <p:cNvPr id="3" name="Content Placeholder 2"/>
          <p:cNvSpPr>
            <a:spLocks noGrp="1"/>
          </p:cNvSpPr>
          <p:nvPr>
            <p:ph idx="1"/>
          </p:nvPr>
        </p:nvSpPr>
        <p:spPr>
          <a:xfrm>
            <a:off x="1165655" y="2190514"/>
            <a:ext cx="9905999" cy="3541714"/>
          </a:xfrm>
        </p:spPr>
        <p:txBody>
          <a:bodyPr/>
          <a:lstStyle/>
          <a:p>
            <a:pPr marL="457200" indent="-457200">
              <a:buFont typeface="+mj-lt"/>
              <a:buAutoNum type="arabicPeriod"/>
            </a:pPr>
            <a:r>
              <a:rPr lang="en-US" dirty="0" smtClean="0"/>
              <a:t>Unrounded price requirement is greater then the SY2017-2018 weighted average price</a:t>
            </a:r>
          </a:p>
          <a:p>
            <a:pPr marL="457200" indent="-457200">
              <a:buFont typeface="+mj-lt"/>
              <a:buAutoNum type="arabicPeriod"/>
            </a:pPr>
            <a:r>
              <a:rPr lang="en-US" dirty="0" smtClean="0"/>
              <a:t>Unrounded price requirement is less than the SY 2017-2018 weighted average price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62054" y="5241324"/>
            <a:ext cx="609600" cy="609600"/>
          </a:xfrm>
          <a:prstGeom prst="rect">
            <a:avLst/>
          </a:prstGeom>
        </p:spPr>
      </p:pic>
    </p:spTree>
    <p:extLst>
      <p:ext uri="{BB962C8B-B14F-4D97-AF65-F5344CB8AC3E}">
        <p14:creationId xmlns:p14="http://schemas.microsoft.com/office/powerpoint/2010/main" val="4077009111"/>
      </p:ext>
    </p:extLst>
  </p:cSld>
  <p:clrMapOvr>
    <a:masterClrMapping/>
  </p:clrMapOvr>
  <mc:AlternateContent xmlns:mc="http://schemas.openxmlformats.org/markup-compatibility/2006" xmlns:p14="http://schemas.microsoft.com/office/powerpoint/2010/main">
    <mc:Choice Requires="p14">
      <p:transition p14:dur="150" advClick="0" advTm="28000"/>
    </mc:Choice>
    <mc:Fallback xmlns="">
      <p:transition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7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1534717"/>
            <a:ext cx="3042138" cy="3918313"/>
          </a:xfrm>
        </p:spPr>
        <p:txBody>
          <a:bodyPr>
            <a:normAutofit/>
          </a:bodyPr>
          <a:lstStyle/>
          <a:p>
            <a:r>
              <a:rPr lang="en-US" dirty="0"/>
              <a:t>Unrounded requirement finder tab</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0386" y="650748"/>
            <a:ext cx="7208989" cy="5529326"/>
          </a:xfrm>
          <a:prstGeom prst="rect">
            <a:avLst/>
          </a:prstGeom>
          <a:solidFill>
            <a:schemeClr val="tx1"/>
          </a:solidFill>
          <a:ln>
            <a:noFill/>
          </a:ln>
        </p:spPr>
      </p:pic>
      <p:sp>
        <p:nvSpPr>
          <p:cNvPr id="8" name="Right Arrow 7"/>
          <p:cNvSpPr/>
          <p:nvPr/>
        </p:nvSpPr>
        <p:spPr>
          <a:xfrm>
            <a:off x="4669619" y="4788359"/>
            <a:ext cx="1021665" cy="615854"/>
          </a:xfrm>
          <a:prstGeom prst="rightArrow">
            <a:avLst/>
          </a:prstGeom>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9675340" y="3220171"/>
            <a:ext cx="617838" cy="1023139"/>
          </a:xfrm>
          <a:prstGeom prst="downArrow">
            <a:avLst/>
          </a:prstGeom>
          <a:solidFill>
            <a:schemeClr val="bg2">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02313" y="5489791"/>
            <a:ext cx="609600" cy="609600"/>
          </a:xfrm>
          <a:prstGeom prst="rect">
            <a:avLst/>
          </a:prstGeom>
        </p:spPr>
      </p:pic>
    </p:spTree>
    <p:extLst>
      <p:ext uri="{BB962C8B-B14F-4D97-AF65-F5344CB8AC3E}">
        <p14:creationId xmlns:p14="http://schemas.microsoft.com/office/powerpoint/2010/main" val="1725003335"/>
      </p:ext>
    </p:extLst>
  </p:cSld>
  <p:clrMapOvr>
    <a:masterClrMapping/>
  </p:clrMapOvr>
  <mc:AlternateContent xmlns:mc="http://schemas.openxmlformats.org/markup-compatibility/2006" xmlns:p14="http://schemas.microsoft.com/office/powerpoint/2010/main">
    <mc:Choice Requires="p14">
      <p:transition p14:dur="150" advClick="0" advTm="43000"/>
    </mc:Choice>
    <mc:Fallback xmlns="">
      <p:transition advClick="0" advTm="4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280" fill="hold"/>
                                        <p:tgtEl>
                                          <p:spTgt spid="4"/>
                                        </p:tgtEl>
                                      </p:cBhvr>
                                    </p:cmd>
                                  </p:childTnLst>
                                </p:cTn>
                              </p:par>
                              <p:par>
                                <p:cTn id="7" presetID="1" presetClass="entr" presetSubtype="0" fill="hold" grpId="0" nodeType="withEffect">
                                  <p:stCondLst>
                                    <p:cond delay="73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9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childTnLst>
        </p:cTn>
      </p:par>
    </p:tnLst>
    <p:bldLst>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2744"/>
          </a:xfrm>
        </p:spPr>
        <p:txBody>
          <a:bodyPr/>
          <a:lstStyle/>
          <a:p>
            <a:r>
              <a:rPr lang="en-US" dirty="0" smtClean="0"/>
              <a:t>SY 2017-2018 REPORT TAB</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0032" y="1301262"/>
            <a:ext cx="9267379" cy="4812172"/>
          </a:xfrm>
          <a:prstGeom prst="rect">
            <a:avLst/>
          </a:prstGeom>
          <a:solidFill>
            <a:schemeClr val="tx1"/>
          </a:solidFill>
          <a:ln>
            <a:noFill/>
          </a:ln>
        </p:spPr>
      </p:pic>
      <p:sp>
        <p:nvSpPr>
          <p:cNvPr id="3" name="Down Arrow 2"/>
          <p:cNvSpPr/>
          <p:nvPr/>
        </p:nvSpPr>
        <p:spPr>
          <a:xfrm>
            <a:off x="9588843" y="3015049"/>
            <a:ext cx="741406" cy="11862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73499" y="6036790"/>
            <a:ext cx="609600" cy="609600"/>
          </a:xfrm>
          <a:prstGeom prst="rect">
            <a:avLst/>
          </a:prstGeom>
        </p:spPr>
      </p:pic>
    </p:spTree>
    <p:extLst>
      <p:ext uri="{BB962C8B-B14F-4D97-AF65-F5344CB8AC3E}">
        <p14:creationId xmlns:p14="http://schemas.microsoft.com/office/powerpoint/2010/main" val="1084779286"/>
      </p:ext>
    </p:extLst>
  </p:cSld>
  <p:clrMapOvr>
    <a:masterClrMapping/>
  </p:clrMapOvr>
  <mc:AlternateContent xmlns:mc="http://schemas.openxmlformats.org/markup-compatibility/2006" xmlns:p14="http://schemas.microsoft.com/office/powerpoint/2010/main">
    <mc:Choice Requires="p14">
      <p:transition p14:dur="150" advClick="0" advTm="17000"/>
    </mc:Choice>
    <mc:Fallback xmlns="">
      <p:transition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96818"/>
          </a:xfrm>
        </p:spPr>
        <p:txBody>
          <a:bodyPr/>
          <a:lstStyle/>
          <a:p>
            <a:r>
              <a:rPr lang="en-US" dirty="0" smtClean="0"/>
              <a:t>SY 2017-2018 REPORT TAB</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4723" y="1310983"/>
            <a:ext cx="7280148" cy="5264107"/>
          </a:xfrm>
          <a:prstGeom prst="rect">
            <a:avLst/>
          </a:prstGeom>
          <a:solidFill>
            <a:schemeClr val="tx1"/>
          </a:solidFill>
          <a:ln>
            <a:noFill/>
          </a:ln>
        </p:spPr>
      </p:pic>
      <p:sp>
        <p:nvSpPr>
          <p:cNvPr id="12" name="Left Arrow 11"/>
          <p:cNvSpPr/>
          <p:nvPr/>
        </p:nvSpPr>
        <p:spPr>
          <a:xfrm>
            <a:off x="8224123" y="2596591"/>
            <a:ext cx="702129" cy="375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8703682" y="3350079"/>
            <a:ext cx="702129" cy="37555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9054746" y="6126724"/>
            <a:ext cx="702129" cy="375557"/>
          </a:xfrm>
          <a:prstGeom prst="lef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56324" y="5638982"/>
            <a:ext cx="609600" cy="609600"/>
          </a:xfrm>
          <a:prstGeom prst="rect">
            <a:avLst/>
          </a:prstGeom>
        </p:spPr>
      </p:pic>
    </p:spTree>
    <p:extLst>
      <p:ext uri="{BB962C8B-B14F-4D97-AF65-F5344CB8AC3E}">
        <p14:creationId xmlns:p14="http://schemas.microsoft.com/office/powerpoint/2010/main" val="2103930770"/>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430" fill="hold"/>
                                        <p:tgtEl>
                                          <p:spTgt spid="4"/>
                                        </p:tgtEl>
                                      </p:cBhvr>
                                    </p:cmd>
                                  </p:childTnLst>
                                </p:cTn>
                              </p:par>
                              <p:par>
                                <p:cTn id="7" presetID="1" presetClass="entr" presetSubtype="0" fill="hold" grpId="0" nodeType="withEffect">
                                  <p:stCondLst>
                                    <p:cond delay="120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301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430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64942" y="1147762"/>
            <a:ext cx="3006970" cy="4481020"/>
          </a:xfrm>
        </p:spPr>
        <p:txBody>
          <a:bodyPr>
            <a:normAutofit/>
          </a:bodyPr>
          <a:lstStyle/>
          <a:p>
            <a:r>
              <a:rPr lang="en-US" dirty="0"/>
              <a:t>Unrounded requirement finder tab</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5518" y="324802"/>
            <a:ext cx="5258562" cy="5993630"/>
          </a:xfrm>
          <a:prstGeom prst="rect">
            <a:avLst/>
          </a:prstGeom>
          <a:solidFill>
            <a:schemeClr val="tx1"/>
          </a:solidFill>
          <a:ln>
            <a:noFill/>
          </a:ln>
        </p:spPr>
      </p:pic>
      <p:sp>
        <p:nvSpPr>
          <p:cNvPr id="14" name="Right Arrow 13"/>
          <p:cNvSpPr/>
          <p:nvPr/>
        </p:nvSpPr>
        <p:spPr>
          <a:xfrm>
            <a:off x="5715000" y="4975070"/>
            <a:ext cx="996043" cy="440872"/>
          </a:xfrm>
          <a:prstGeom prst="rightArrow">
            <a:avLst/>
          </a:prstGeom>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33903" y="5702654"/>
            <a:ext cx="609600" cy="609600"/>
          </a:xfrm>
          <a:prstGeom prst="rect">
            <a:avLst/>
          </a:prstGeom>
        </p:spPr>
      </p:pic>
    </p:spTree>
    <p:extLst>
      <p:ext uri="{BB962C8B-B14F-4D97-AF65-F5344CB8AC3E}">
        <p14:creationId xmlns:p14="http://schemas.microsoft.com/office/powerpoint/2010/main" val="2500363204"/>
      </p:ext>
    </p:extLst>
  </p:cSld>
  <p:clrMapOvr>
    <a:masterClrMapping/>
  </p:clrMapOvr>
  <mc:AlternateContent xmlns:mc="http://schemas.openxmlformats.org/markup-compatibility/2006" xmlns:p14="http://schemas.microsoft.com/office/powerpoint/2010/main">
    <mc:Choice Requires="p14">
      <p:transition p14:dur="15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50" fill="hold"/>
                                        <p:tgtEl>
                                          <p:spTgt spid="2"/>
                                        </p:tgtEl>
                                      </p:cBhvr>
                                    </p:cmd>
                                  </p:childTnLst>
                                </p:cTn>
                              </p:par>
                              <p:par>
                                <p:cTn id="7" presetID="1" presetClass="entr" presetSubtype="0" fill="hold" grpId="0" nodeType="withEffect">
                                  <p:stCondLst>
                                    <p:cond delay="810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1886" y="1419226"/>
            <a:ext cx="2841171" cy="3414031"/>
          </a:xfrm>
        </p:spPr>
        <p:txBody>
          <a:bodyPr/>
          <a:lstStyle/>
          <a:p>
            <a:r>
              <a:rPr lang="en-US" dirty="0" smtClean="0"/>
              <a:t>SY 17-18 PRICE CALCULATOR TAB </a:t>
            </a:r>
            <a:br>
              <a:rPr lang="en-US" dirty="0" smtClean="0"/>
            </a:br>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56325" y="5761987"/>
            <a:ext cx="609600" cy="609600"/>
          </a:xfrm>
          <a:prstGeom prst="rect">
            <a:avLst/>
          </a:prstGeom>
        </p:spPr>
      </p:pic>
      <p:pic>
        <p:nvPicPr>
          <p:cNvPr id="3" name="Picture 2"/>
          <p:cNvPicPr>
            <a:picLocks noChangeAspect="1"/>
          </p:cNvPicPr>
          <p:nvPr/>
        </p:nvPicPr>
        <p:blipFill>
          <a:blip r:embed="rId6"/>
          <a:stretch>
            <a:fillRect/>
          </a:stretch>
        </p:blipFill>
        <p:spPr>
          <a:xfrm>
            <a:off x="3225545" y="618487"/>
            <a:ext cx="7598205" cy="5753100"/>
          </a:xfrm>
          <a:prstGeom prst="rect">
            <a:avLst/>
          </a:prstGeom>
        </p:spPr>
      </p:pic>
      <p:sp>
        <p:nvSpPr>
          <p:cNvPr id="12" name="Right Arrow 11"/>
          <p:cNvSpPr/>
          <p:nvPr/>
        </p:nvSpPr>
        <p:spPr>
          <a:xfrm>
            <a:off x="7024647" y="1419226"/>
            <a:ext cx="693637" cy="458560"/>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501248" y="4344053"/>
            <a:ext cx="440871" cy="89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6066716" y="4344053"/>
            <a:ext cx="440871" cy="898072"/>
          </a:xfrm>
          <a:prstGeom prst="up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10245227" y="434405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053488"/>
      </p:ext>
    </p:extLst>
  </p:cSld>
  <p:clrMapOvr>
    <a:masterClrMapping/>
  </p:clrMapOvr>
  <mc:AlternateContent xmlns:mc="http://schemas.openxmlformats.org/markup-compatibility/2006" xmlns:p14="http://schemas.microsoft.com/office/powerpoint/2010/main">
    <mc:Choice Requires="p14">
      <p:transition p14:dur="150" advClick="0" advTm="15000"/>
    </mc:Choice>
    <mc:Fallback xmlns="">
      <p:transition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660" fill="hold"/>
                                        <p:tgtEl>
                                          <p:spTgt spid="2"/>
                                        </p:tgtEl>
                                      </p:cBhvr>
                                    </p:cmd>
                                  </p:childTnLst>
                                </p:cTn>
                              </p:par>
                              <p:par>
                                <p:cTn id="7" presetID="1" presetClass="entr" presetSubtype="0" fill="hold" grpId="0" nodeType="withEffect">
                                  <p:stCondLst>
                                    <p:cond delay="8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174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282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4700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63415">
                <p:cTn id="15"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4" grpId="0" animBg="1"/>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813</TotalTime>
  <Words>1319</Words>
  <Application>Microsoft Office PowerPoint</Application>
  <PresentationFormat>Widescreen</PresentationFormat>
  <Paragraphs>98</Paragraphs>
  <Slides>12</Slides>
  <Notes>12</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Tw Cen MT</vt:lpstr>
      <vt:lpstr>Circuit</vt:lpstr>
      <vt:lpstr>Paid Lunch Equity PART 1 AT OR ABOVE EQUITY</vt:lpstr>
      <vt:lpstr>PLE Instructions tab</vt:lpstr>
      <vt:lpstr>Unrounded requirement finder tab</vt:lpstr>
      <vt:lpstr> 2 Scenarios</vt:lpstr>
      <vt:lpstr>Unrounded requirement finder tab</vt:lpstr>
      <vt:lpstr>SY 2017-2018 REPORT TAB</vt:lpstr>
      <vt:lpstr>SY 2017-2018 REPORT TAB</vt:lpstr>
      <vt:lpstr>Unrounded requirement finder tab</vt:lpstr>
      <vt:lpstr>SY 17-18 PRICE CALCULATOR TAB  </vt:lpstr>
      <vt:lpstr>SY 2017-2018 REPORT TAB</vt:lpstr>
      <vt:lpstr>Questions?</vt:lpstr>
      <vt:lpstr>Nondiscrimination Statement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Lunch Equity PART 1-AT OR ABOVE EQUITY</dc:title>
  <dc:creator>Shaynee Moreno</dc:creator>
  <cp:lastModifiedBy>Shaynee Moreno</cp:lastModifiedBy>
  <cp:revision>51</cp:revision>
  <cp:lastPrinted>2017-08-31T23:35:27Z</cp:lastPrinted>
  <dcterms:created xsi:type="dcterms:W3CDTF">2017-08-30T20:38:20Z</dcterms:created>
  <dcterms:modified xsi:type="dcterms:W3CDTF">2017-09-12T19:22:39Z</dcterms:modified>
</cp:coreProperties>
</file>