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2"/>
  </p:notesMasterIdLst>
  <p:handoutMasterIdLst>
    <p:handoutMasterId r:id="rId83"/>
  </p:handoutMasterIdLst>
  <p:sldIdLst>
    <p:sldId id="377" r:id="rId2"/>
    <p:sldId id="328" r:id="rId3"/>
    <p:sldId id="339" r:id="rId4"/>
    <p:sldId id="370" r:id="rId5"/>
    <p:sldId id="257" r:id="rId6"/>
    <p:sldId id="271" r:id="rId7"/>
    <p:sldId id="266" r:id="rId8"/>
    <p:sldId id="330" r:id="rId9"/>
    <p:sldId id="331" r:id="rId10"/>
    <p:sldId id="378" r:id="rId11"/>
    <p:sldId id="354" r:id="rId12"/>
    <p:sldId id="264" r:id="rId13"/>
    <p:sldId id="379" r:id="rId14"/>
    <p:sldId id="358" r:id="rId15"/>
    <p:sldId id="272" r:id="rId16"/>
    <p:sldId id="277" r:id="rId17"/>
    <p:sldId id="273" r:id="rId18"/>
    <p:sldId id="366" r:id="rId19"/>
    <p:sldId id="367" r:id="rId20"/>
    <p:sldId id="368" r:id="rId21"/>
    <p:sldId id="262" r:id="rId22"/>
    <p:sldId id="333" r:id="rId23"/>
    <p:sldId id="334" r:id="rId24"/>
    <p:sldId id="280" r:id="rId25"/>
    <p:sldId id="281" r:id="rId26"/>
    <p:sldId id="283" r:id="rId27"/>
    <p:sldId id="282" r:id="rId28"/>
    <p:sldId id="304" r:id="rId29"/>
    <p:sldId id="369" r:id="rId30"/>
    <p:sldId id="335" r:id="rId31"/>
    <p:sldId id="336" r:id="rId32"/>
    <p:sldId id="325" r:id="rId33"/>
    <p:sldId id="305" r:id="rId34"/>
    <p:sldId id="308" r:id="rId35"/>
    <p:sldId id="306" r:id="rId36"/>
    <p:sldId id="284" r:id="rId37"/>
    <p:sldId id="310" r:id="rId38"/>
    <p:sldId id="337" r:id="rId39"/>
    <p:sldId id="313" r:id="rId40"/>
    <p:sldId id="338" r:id="rId41"/>
    <p:sldId id="350" r:id="rId42"/>
    <p:sldId id="359" r:id="rId43"/>
    <p:sldId id="347" r:id="rId44"/>
    <p:sldId id="300" r:id="rId45"/>
    <p:sldId id="314" r:id="rId46"/>
    <p:sldId id="340" r:id="rId47"/>
    <p:sldId id="315" r:id="rId48"/>
    <p:sldId id="341" r:id="rId49"/>
    <p:sldId id="316" r:id="rId50"/>
    <p:sldId id="298" r:id="rId51"/>
    <p:sldId id="374" r:id="rId52"/>
    <p:sldId id="297" r:id="rId53"/>
    <p:sldId id="375" r:id="rId54"/>
    <p:sldId id="292" r:id="rId55"/>
    <p:sldId id="373" r:id="rId56"/>
    <p:sldId id="372" r:id="rId57"/>
    <p:sldId id="371" r:id="rId58"/>
    <p:sldId id="360" r:id="rId59"/>
    <p:sldId id="351" r:id="rId60"/>
    <p:sldId id="318" r:id="rId61"/>
    <p:sldId id="355" r:id="rId62"/>
    <p:sldId id="356" r:id="rId63"/>
    <p:sldId id="357" r:id="rId64"/>
    <p:sldId id="287" r:id="rId65"/>
    <p:sldId id="348" r:id="rId66"/>
    <p:sldId id="319" r:id="rId67"/>
    <p:sldId id="320" r:id="rId68"/>
    <p:sldId id="321" r:id="rId69"/>
    <p:sldId id="361" r:id="rId70"/>
    <p:sldId id="362" r:id="rId71"/>
    <p:sldId id="363" r:id="rId72"/>
    <p:sldId id="364" r:id="rId73"/>
    <p:sldId id="365" r:id="rId74"/>
    <p:sldId id="322" r:id="rId75"/>
    <p:sldId id="345" r:id="rId76"/>
    <p:sldId id="349" r:id="rId77"/>
    <p:sldId id="291" r:id="rId78"/>
    <p:sldId id="265" r:id="rId79"/>
    <p:sldId id="376" r:id="rId80"/>
    <p:sldId id="352" r:id="rId81"/>
  </p:sldIdLst>
  <p:sldSz cx="9144000" cy="6858000" type="screen4x3"/>
  <p:notesSz cx="7023100" cy="9309100"/>
  <p:custDataLst>
    <p:tags r:id="rId8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8D7B"/>
    <a:srgbClr val="C9F7E8"/>
    <a:srgbClr val="247519"/>
    <a:srgbClr val="EF6DD6"/>
    <a:srgbClr val="FCC4E5"/>
    <a:srgbClr val="BDF5E2"/>
    <a:srgbClr val="35AD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6738" autoAdjust="0"/>
  </p:normalViewPr>
  <p:slideViewPr>
    <p:cSldViewPr snapToGrid="0">
      <p:cViewPr>
        <p:scale>
          <a:sx n="77" d="100"/>
          <a:sy n="77" d="100"/>
        </p:scale>
        <p:origin x="-1368" y="-204"/>
      </p:cViewPr>
      <p:guideLst>
        <p:guide orient="horz" pos="2160"/>
        <p:guide pos="2880"/>
      </p:guideLst>
    </p:cSldViewPr>
  </p:slideViewPr>
  <p:notesTextViewPr>
    <p:cViewPr>
      <p:scale>
        <a:sx n="1" d="1"/>
        <a:sy n="1" d="1"/>
      </p:scale>
      <p:origin x="0" y="906"/>
    </p:cViewPr>
  </p:notesTextViewPr>
  <p:sorterViewPr>
    <p:cViewPr>
      <p:scale>
        <a:sx n="100" d="100"/>
        <a:sy n="100" d="100"/>
      </p:scale>
      <p:origin x="0" y="-136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36FA05-589E-486D-96EA-B227A497E984}" type="doc">
      <dgm:prSet loTypeId="urn:microsoft.com/office/officeart/2005/8/layout/process3" loCatId="process" qsTypeId="urn:microsoft.com/office/officeart/2005/8/quickstyle/simple2" qsCatId="simple" csTypeId="urn:microsoft.com/office/officeart/2005/8/colors/accent1_2" csCatId="accent1" phldr="1"/>
      <dgm:spPr/>
      <dgm:t>
        <a:bodyPr/>
        <a:lstStyle/>
        <a:p>
          <a:endParaRPr lang="en-US"/>
        </a:p>
      </dgm:t>
    </dgm:pt>
    <dgm:pt modelId="{838EE333-7527-4C76-BF9C-AAD7AAE994E7}">
      <dgm:prSet phldrT="[Text]"/>
      <dgm:spPr/>
      <dgm:t>
        <a:bodyPr/>
        <a:lstStyle/>
        <a:p>
          <a:r>
            <a:rPr lang="en-US" b="1" dirty="0" smtClean="0"/>
            <a:t>AR CYCLE 1</a:t>
          </a:r>
          <a:endParaRPr lang="en-US" b="1" dirty="0"/>
        </a:p>
      </dgm:t>
    </dgm:pt>
    <dgm:pt modelId="{879E57B3-5529-4526-BF83-573962F008A5}" type="parTrans" cxnId="{D3FAB6AE-14AF-4D5A-BD5A-5B6ED541FE95}">
      <dgm:prSet/>
      <dgm:spPr/>
      <dgm:t>
        <a:bodyPr/>
        <a:lstStyle/>
        <a:p>
          <a:endParaRPr lang="en-US"/>
        </a:p>
      </dgm:t>
    </dgm:pt>
    <dgm:pt modelId="{E2AEE5E3-8E24-4144-AA90-2AD73FB64A91}" type="sibTrans" cxnId="{D3FAB6AE-14AF-4D5A-BD5A-5B6ED541FE95}">
      <dgm:prSet/>
      <dgm:spPr/>
      <dgm:t>
        <a:bodyPr/>
        <a:lstStyle/>
        <a:p>
          <a:endParaRPr lang="en-US"/>
        </a:p>
      </dgm:t>
    </dgm:pt>
    <dgm:pt modelId="{431B5E49-2115-4EB5-A678-FFEF9CA02428}">
      <dgm:prSet phldrT="[Text]" custT="1"/>
      <dgm:spPr/>
      <dgm:t>
        <a:bodyPr/>
        <a:lstStyle/>
        <a:p>
          <a:r>
            <a:rPr lang="en-US" sz="3600" dirty="0" smtClean="0"/>
            <a:t>SY 13-14</a:t>
          </a:r>
          <a:endParaRPr lang="en-US" sz="3600" dirty="0"/>
        </a:p>
      </dgm:t>
    </dgm:pt>
    <dgm:pt modelId="{F1B57286-F06E-48B1-B593-3DC17AEAD871}" type="parTrans" cxnId="{E0552E96-8BFD-4CFF-A0A8-5F51EA3338D9}">
      <dgm:prSet/>
      <dgm:spPr/>
      <dgm:t>
        <a:bodyPr/>
        <a:lstStyle/>
        <a:p>
          <a:endParaRPr lang="en-US"/>
        </a:p>
      </dgm:t>
    </dgm:pt>
    <dgm:pt modelId="{31CC81AE-44F6-46C8-8A11-48D29DD3DF8D}" type="sibTrans" cxnId="{E0552E96-8BFD-4CFF-A0A8-5F51EA3338D9}">
      <dgm:prSet/>
      <dgm:spPr/>
      <dgm:t>
        <a:bodyPr/>
        <a:lstStyle/>
        <a:p>
          <a:endParaRPr lang="en-US"/>
        </a:p>
      </dgm:t>
    </dgm:pt>
    <dgm:pt modelId="{DBBE7912-6A83-4AD8-AB19-180D5D40DF2E}">
      <dgm:prSet phldrT="[Text]"/>
      <dgm:spPr/>
      <dgm:t>
        <a:bodyPr/>
        <a:lstStyle/>
        <a:p>
          <a:r>
            <a:rPr lang="en-US" b="1" dirty="0" smtClean="0"/>
            <a:t>AR CYCLE 2</a:t>
          </a:r>
          <a:endParaRPr lang="en-US" b="1" dirty="0"/>
        </a:p>
      </dgm:t>
    </dgm:pt>
    <dgm:pt modelId="{5EBDD126-F585-4BCE-BC90-7E19B44F6116}" type="parTrans" cxnId="{32189715-EA8F-4B3B-892E-A6213AAB1DCF}">
      <dgm:prSet/>
      <dgm:spPr/>
      <dgm:t>
        <a:bodyPr/>
        <a:lstStyle/>
        <a:p>
          <a:endParaRPr lang="en-US"/>
        </a:p>
      </dgm:t>
    </dgm:pt>
    <dgm:pt modelId="{A0FAD33D-4F36-49A3-B277-F37B73D1EDD9}" type="sibTrans" cxnId="{32189715-EA8F-4B3B-892E-A6213AAB1DCF}">
      <dgm:prSet/>
      <dgm:spPr/>
      <dgm:t>
        <a:bodyPr/>
        <a:lstStyle/>
        <a:p>
          <a:endParaRPr lang="en-US"/>
        </a:p>
      </dgm:t>
    </dgm:pt>
    <dgm:pt modelId="{CEA0EFE5-1F6C-4BF9-8C5F-ECCAF1610129}">
      <dgm:prSet phldrT="[Text]" custT="1"/>
      <dgm:spPr/>
      <dgm:t>
        <a:bodyPr/>
        <a:lstStyle/>
        <a:p>
          <a:r>
            <a:rPr lang="en-US" sz="3600" dirty="0" smtClean="0"/>
            <a:t>SY 16-17</a:t>
          </a:r>
          <a:endParaRPr lang="en-US" sz="3600" dirty="0"/>
        </a:p>
      </dgm:t>
    </dgm:pt>
    <dgm:pt modelId="{A2B6A77E-E82D-4E91-BB7E-486C9588A8D7}" type="parTrans" cxnId="{E1222F15-85FE-4336-B96A-A55DA45B3592}">
      <dgm:prSet/>
      <dgm:spPr/>
      <dgm:t>
        <a:bodyPr/>
        <a:lstStyle/>
        <a:p>
          <a:endParaRPr lang="en-US"/>
        </a:p>
      </dgm:t>
    </dgm:pt>
    <dgm:pt modelId="{49299FBB-2F71-4FB7-AA8F-C112615163B3}" type="sibTrans" cxnId="{E1222F15-85FE-4336-B96A-A55DA45B3592}">
      <dgm:prSet/>
      <dgm:spPr/>
      <dgm:t>
        <a:bodyPr/>
        <a:lstStyle/>
        <a:p>
          <a:endParaRPr lang="en-US"/>
        </a:p>
      </dgm:t>
    </dgm:pt>
    <dgm:pt modelId="{44A09502-8865-4DE4-9E20-F797FC26AAE4}">
      <dgm:prSet phldrT="[Text]" custT="1"/>
      <dgm:spPr/>
      <dgm:t>
        <a:bodyPr/>
        <a:lstStyle/>
        <a:p>
          <a:r>
            <a:rPr lang="en-US" sz="3600" dirty="0" smtClean="0"/>
            <a:t>SY 14-15</a:t>
          </a:r>
          <a:endParaRPr lang="en-US" sz="3600" dirty="0"/>
        </a:p>
      </dgm:t>
    </dgm:pt>
    <dgm:pt modelId="{E2B4AFBF-4285-4855-91AA-42F7D3426C5F}" type="parTrans" cxnId="{D00FB7B3-633D-40A8-9086-0C5A02342B5E}">
      <dgm:prSet/>
      <dgm:spPr/>
      <dgm:t>
        <a:bodyPr/>
        <a:lstStyle/>
        <a:p>
          <a:endParaRPr lang="en-US"/>
        </a:p>
      </dgm:t>
    </dgm:pt>
    <dgm:pt modelId="{E985FC88-24C3-40AA-B167-723A9FADC749}" type="sibTrans" cxnId="{D00FB7B3-633D-40A8-9086-0C5A02342B5E}">
      <dgm:prSet/>
      <dgm:spPr/>
      <dgm:t>
        <a:bodyPr/>
        <a:lstStyle/>
        <a:p>
          <a:endParaRPr lang="en-US"/>
        </a:p>
      </dgm:t>
    </dgm:pt>
    <dgm:pt modelId="{FAF88D59-5C41-408F-BE4B-D1A0E499B495}">
      <dgm:prSet phldrT="[Text]" custT="1"/>
      <dgm:spPr/>
      <dgm:t>
        <a:bodyPr/>
        <a:lstStyle/>
        <a:p>
          <a:r>
            <a:rPr lang="en-US" sz="3600" dirty="0" smtClean="0"/>
            <a:t>SY 15-16</a:t>
          </a:r>
          <a:endParaRPr lang="en-US" sz="3600" dirty="0"/>
        </a:p>
      </dgm:t>
    </dgm:pt>
    <dgm:pt modelId="{83252793-2136-45D0-8A48-62FABB8C129E}" type="parTrans" cxnId="{106550CA-9FBC-4B17-AF15-A4700D6FD8F1}">
      <dgm:prSet/>
      <dgm:spPr/>
      <dgm:t>
        <a:bodyPr/>
        <a:lstStyle/>
        <a:p>
          <a:endParaRPr lang="en-US"/>
        </a:p>
      </dgm:t>
    </dgm:pt>
    <dgm:pt modelId="{881F882C-0E5E-42D7-863D-A907E10639FB}" type="sibTrans" cxnId="{106550CA-9FBC-4B17-AF15-A4700D6FD8F1}">
      <dgm:prSet/>
      <dgm:spPr/>
      <dgm:t>
        <a:bodyPr/>
        <a:lstStyle/>
        <a:p>
          <a:endParaRPr lang="en-US"/>
        </a:p>
      </dgm:t>
    </dgm:pt>
    <dgm:pt modelId="{D127E07C-A5A1-4CFB-8AF0-682BF1647E72}">
      <dgm:prSet phldrT="[Text]" custT="1"/>
      <dgm:spPr/>
      <dgm:t>
        <a:bodyPr/>
        <a:lstStyle/>
        <a:p>
          <a:r>
            <a:rPr lang="en-US" sz="3600" dirty="0" smtClean="0"/>
            <a:t>SY 17-18</a:t>
          </a:r>
          <a:endParaRPr lang="en-US" sz="3600" dirty="0"/>
        </a:p>
      </dgm:t>
    </dgm:pt>
    <dgm:pt modelId="{D0418718-1900-4C77-8337-501E389BC149}" type="parTrans" cxnId="{B1C4E49D-7010-4A08-8CFC-5C24AEB37F14}">
      <dgm:prSet/>
      <dgm:spPr/>
      <dgm:t>
        <a:bodyPr/>
        <a:lstStyle/>
        <a:p>
          <a:endParaRPr lang="en-US"/>
        </a:p>
      </dgm:t>
    </dgm:pt>
    <dgm:pt modelId="{ACBA2E9C-70FA-49CC-BBD3-5C181583E9AD}" type="sibTrans" cxnId="{B1C4E49D-7010-4A08-8CFC-5C24AEB37F14}">
      <dgm:prSet/>
      <dgm:spPr/>
      <dgm:t>
        <a:bodyPr/>
        <a:lstStyle/>
        <a:p>
          <a:endParaRPr lang="en-US"/>
        </a:p>
      </dgm:t>
    </dgm:pt>
    <dgm:pt modelId="{186C90E7-EEF4-47DB-8440-4049676A9B57}">
      <dgm:prSet phldrT="[Text]" custT="1"/>
      <dgm:spPr/>
      <dgm:t>
        <a:bodyPr/>
        <a:lstStyle/>
        <a:p>
          <a:r>
            <a:rPr lang="en-US" sz="3600" dirty="0" smtClean="0"/>
            <a:t>SY 18-19</a:t>
          </a:r>
          <a:endParaRPr lang="en-US" sz="3600" dirty="0"/>
        </a:p>
      </dgm:t>
    </dgm:pt>
    <dgm:pt modelId="{E709CCE3-9DBF-4A90-909A-6EC3CC65AE3C}" type="parTrans" cxnId="{EEE61EAA-3ED0-4F01-A8C5-5EE4B12EB01E}">
      <dgm:prSet/>
      <dgm:spPr/>
      <dgm:t>
        <a:bodyPr/>
        <a:lstStyle/>
        <a:p>
          <a:endParaRPr lang="en-US"/>
        </a:p>
      </dgm:t>
    </dgm:pt>
    <dgm:pt modelId="{51D2F899-F93A-4BAF-8CC8-D3CE9A4287D4}" type="sibTrans" cxnId="{EEE61EAA-3ED0-4F01-A8C5-5EE4B12EB01E}">
      <dgm:prSet/>
      <dgm:spPr/>
      <dgm:t>
        <a:bodyPr/>
        <a:lstStyle/>
        <a:p>
          <a:endParaRPr lang="en-US"/>
        </a:p>
      </dgm:t>
    </dgm:pt>
    <dgm:pt modelId="{062B8BC7-95A0-43DA-8B5F-E8AE9C91932B}" type="pres">
      <dgm:prSet presAssocID="{D936FA05-589E-486D-96EA-B227A497E984}" presName="linearFlow" presStyleCnt="0">
        <dgm:presLayoutVars>
          <dgm:dir/>
          <dgm:animLvl val="lvl"/>
          <dgm:resizeHandles val="exact"/>
        </dgm:presLayoutVars>
      </dgm:prSet>
      <dgm:spPr/>
      <dgm:t>
        <a:bodyPr/>
        <a:lstStyle/>
        <a:p>
          <a:endParaRPr lang="en-US"/>
        </a:p>
      </dgm:t>
    </dgm:pt>
    <dgm:pt modelId="{D267B198-36C6-4F75-B759-F16987671BCE}" type="pres">
      <dgm:prSet presAssocID="{838EE333-7527-4C76-BF9C-AAD7AAE994E7}" presName="composite" presStyleCnt="0"/>
      <dgm:spPr/>
    </dgm:pt>
    <dgm:pt modelId="{C9B9AA44-8185-44D3-94FC-7D6BE6355F7B}" type="pres">
      <dgm:prSet presAssocID="{838EE333-7527-4C76-BF9C-AAD7AAE994E7}" presName="parTx" presStyleLbl="node1" presStyleIdx="0" presStyleCnt="2">
        <dgm:presLayoutVars>
          <dgm:chMax val="0"/>
          <dgm:chPref val="0"/>
          <dgm:bulletEnabled val="1"/>
        </dgm:presLayoutVars>
      </dgm:prSet>
      <dgm:spPr/>
      <dgm:t>
        <a:bodyPr/>
        <a:lstStyle/>
        <a:p>
          <a:endParaRPr lang="en-US"/>
        </a:p>
      </dgm:t>
    </dgm:pt>
    <dgm:pt modelId="{C9709927-486B-40B7-B841-41EC1FB9AFD6}" type="pres">
      <dgm:prSet presAssocID="{838EE333-7527-4C76-BF9C-AAD7AAE994E7}" presName="parSh" presStyleLbl="node1" presStyleIdx="0" presStyleCnt="2"/>
      <dgm:spPr/>
      <dgm:t>
        <a:bodyPr/>
        <a:lstStyle/>
        <a:p>
          <a:endParaRPr lang="en-US"/>
        </a:p>
      </dgm:t>
    </dgm:pt>
    <dgm:pt modelId="{A92573EA-58C7-4F7A-926F-8887F4CA8F4F}" type="pres">
      <dgm:prSet presAssocID="{838EE333-7527-4C76-BF9C-AAD7AAE994E7}" presName="desTx" presStyleLbl="fgAcc1" presStyleIdx="0" presStyleCnt="2">
        <dgm:presLayoutVars>
          <dgm:bulletEnabled val="1"/>
        </dgm:presLayoutVars>
      </dgm:prSet>
      <dgm:spPr/>
      <dgm:t>
        <a:bodyPr/>
        <a:lstStyle/>
        <a:p>
          <a:endParaRPr lang="en-US"/>
        </a:p>
      </dgm:t>
    </dgm:pt>
    <dgm:pt modelId="{F3F4016F-E7A3-4613-8377-261962184C25}" type="pres">
      <dgm:prSet presAssocID="{E2AEE5E3-8E24-4144-AA90-2AD73FB64A91}" presName="sibTrans" presStyleLbl="sibTrans2D1" presStyleIdx="0" presStyleCnt="1"/>
      <dgm:spPr/>
      <dgm:t>
        <a:bodyPr/>
        <a:lstStyle/>
        <a:p>
          <a:endParaRPr lang="en-US"/>
        </a:p>
      </dgm:t>
    </dgm:pt>
    <dgm:pt modelId="{C51AE887-F357-4F63-A39F-6A7F1B8AA126}" type="pres">
      <dgm:prSet presAssocID="{E2AEE5E3-8E24-4144-AA90-2AD73FB64A91}" presName="connTx" presStyleLbl="sibTrans2D1" presStyleIdx="0" presStyleCnt="1"/>
      <dgm:spPr/>
      <dgm:t>
        <a:bodyPr/>
        <a:lstStyle/>
        <a:p>
          <a:endParaRPr lang="en-US"/>
        </a:p>
      </dgm:t>
    </dgm:pt>
    <dgm:pt modelId="{0AC7133C-498E-4F12-B020-3749CD332FEC}" type="pres">
      <dgm:prSet presAssocID="{DBBE7912-6A83-4AD8-AB19-180D5D40DF2E}" presName="composite" presStyleCnt="0"/>
      <dgm:spPr/>
    </dgm:pt>
    <dgm:pt modelId="{FC186DD9-2EDB-4130-B719-5CF07EB3350F}" type="pres">
      <dgm:prSet presAssocID="{DBBE7912-6A83-4AD8-AB19-180D5D40DF2E}" presName="parTx" presStyleLbl="node1" presStyleIdx="0" presStyleCnt="2">
        <dgm:presLayoutVars>
          <dgm:chMax val="0"/>
          <dgm:chPref val="0"/>
          <dgm:bulletEnabled val="1"/>
        </dgm:presLayoutVars>
      </dgm:prSet>
      <dgm:spPr/>
      <dgm:t>
        <a:bodyPr/>
        <a:lstStyle/>
        <a:p>
          <a:endParaRPr lang="en-US"/>
        </a:p>
      </dgm:t>
    </dgm:pt>
    <dgm:pt modelId="{8DDD5733-2574-47C4-B5D4-5617EF1C8172}" type="pres">
      <dgm:prSet presAssocID="{DBBE7912-6A83-4AD8-AB19-180D5D40DF2E}" presName="parSh" presStyleLbl="node1" presStyleIdx="1" presStyleCnt="2" custLinFactNeighborY="-753"/>
      <dgm:spPr/>
      <dgm:t>
        <a:bodyPr/>
        <a:lstStyle/>
        <a:p>
          <a:endParaRPr lang="en-US"/>
        </a:p>
      </dgm:t>
    </dgm:pt>
    <dgm:pt modelId="{CFFCD2CD-6B38-42EE-AD67-1F87A904E8AA}" type="pres">
      <dgm:prSet presAssocID="{DBBE7912-6A83-4AD8-AB19-180D5D40DF2E}" presName="desTx" presStyleLbl="fgAcc1" presStyleIdx="1" presStyleCnt="2">
        <dgm:presLayoutVars>
          <dgm:bulletEnabled val="1"/>
        </dgm:presLayoutVars>
      </dgm:prSet>
      <dgm:spPr/>
      <dgm:t>
        <a:bodyPr/>
        <a:lstStyle/>
        <a:p>
          <a:endParaRPr lang="en-US"/>
        </a:p>
      </dgm:t>
    </dgm:pt>
  </dgm:ptLst>
  <dgm:cxnLst>
    <dgm:cxn modelId="{A767ADC3-A088-4023-8167-3CDD9005E0A5}" type="presOf" srcId="{186C90E7-EEF4-47DB-8440-4049676A9B57}" destId="{CFFCD2CD-6B38-42EE-AD67-1F87A904E8AA}" srcOrd="0" destOrd="2" presId="urn:microsoft.com/office/officeart/2005/8/layout/process3"/>
    <dgm:cxn modelId="{DC5AB17A-C76C-4D37-BD3D-828ACB68DD02}" type="presOf" srcId="{431B5E49-2115-4EB5-A678-FFEF9CA02428}" destId="{A92573EA-58C7-4F7A-926F-8887F4CA8F4F}" srcOrd="0" destOrd="0" presId="urn:microsoft.com/office/officeart/2005/8/layout/process3"/>
    <dgm:cxn modelId="{46F4AF18-AFDE-44CC-95F7-C21CADA7EE42}" type="presOf" srcId="{838EE333-7527-4C76-BF9C-AAD7AAE994E7}" destId="{C9709927-486B-40B7-B841-41EC1FB9AFD6}" srcOrd="1" destOrd="0" presId="urn:microsoft.com/office/officeart/2005/8/layout/process3"/>
    <dgm:cxn modelId="{45D84257-4127-466F-9983-AD4166BBBAD8}" type="presOf" srcId="{CEA0EFE5-1F6C-4BF9-8C5F-ECCAF1610129}" destId="{CFFCD2CD-6B38-42EE-AD67-1F87A904E8AA}" srcOrd="0" destOrd="0" presId="urn:microsoft.com/office/officeart/2005/8/layout/process3"/>
    <dgm:cxn modelId="{AD1252F1-EF50-4978-AC5D-DC0051BB3277}" type="presOf" srcId="{838EE333-7527-4C76-BF9C-AAD7AAE994E7}" destId="{C9B9AA44-8185-44D3-94FC-7D6BE6355F7B}" srcOrd="0" destOrd="0" presId="urn:microsoft.com/office/officeart/2005/8/layout/process3"/>
    <dgm:cxn modelId="{8DE93ECC-4B5B-44A2-8781-9656965D61D7}" type="presOf" srcId="{E2AEE5E3-8E24-4144-AA90-2AD73FB64A91}" destId="{C51AE887-F357-4F63-A39F-6A7F1B8AA126}" srcOrd="1" destOrd="0" presId="urn:microsoft.com/office/officeart/2005/8/layout/process3"/>
    <dgm:cxn modelId="{D00FB7B3-633D-40A8-9086-0C5A02342B5E}" srcId="{838EE333-7527-4C76-BF9C-AAD7AAE994E7}" destId="{44A09502-8865-4DE4-9E20-F797FC26AAE4}" srcOrd="1" destOrd="0" parTransId="{E2B4AFBF-4285-4855-91AA-42F7D3426C5F}" sibTransId="{E985FC88-24C3-40AA-B167-723A9FADC749}"/>
    <dgm:cxn modelId="{B1C4E49D-7010-4A08-8CFC-5C24AEB37F14}" srcId="{DBBE7912-6A83-4AD8-AB19-180D5D40DF2E}" destId="{D127E07C-A5A1-4CFB-8AF0-682BF1647E72}" srcOrd="1" destOrd="0" parTransId="{D0418718-1900-4C77-8337-501E389BC149}" sibTransId="{ACBA2E9C-70FA-49CC-BBD3-5C181583E9AD}"/>
    <dgm:cxn modelId="{4B9E1BA8-1E6F-4893-A89B-C5973D1B84F6}" type="presOf" srcId="{DBBE7912-6A83-4AD8-AB19-180D5D40DF2E}" destId="{FC186DD9-2EDB-4130-B719-5CF07EB3350F}" srcOrd="0" destOrd="0" presId="urn:microsoft.com/office/officeart/2005/8/layout/process3"/>
    <dgm:cxn modelId="{106550CA-9FBC-4B17-AF15-A4700D6FD8F1}" srcId="{838EE333-7527-4C76-BF9C-AAD7AAE994E7}" destId="{FAF88D59-5C41-408F-BE4B-D1A0E499B495}" srcOrd="2" destOrd="0" parTransId="{83252793-2136-45D0-8A48-62FABB8C129E}" sibTransId="{881F882C-0E5E-42D7-863D-A907E10639FB}"/>
    <dgm:cxn modelId="{32189715-EA8F-4B3B-892E-A6213AAB1DCF}" srcId="{D936FA05-589E-486D-96EA-B227A497E984}" destId="{DBBE7912-6A83-4AD8-AB19-180D5D40DF2E}" srcOrd="1" destOrd="0" parTransId="{5EBDD126-F585-4BCE-BC90-7E19B44F6116}" sibTransId="{A0FAD33D-4F36-49A3-B277-F37B73D1EDD9}"/>
    <dgm:cxn modelId="{2B873B1D-7231-47DC-BC57-32BFB37C3D62}" type="presOf" srcId="{D936FA05-589E-486D-96EA-B227A497E984}" destId="{062B8BC7-95A0-43DA-8B5F-E8AE9C91932B}" srcOrd="0" destOrd="0" presId="urn:microsoft.com/office/officeart/2005/8/layout/process3"/>
    <dgm:cxn modelId="{499DEFC5-AD29-42CD-A9CD-85F33BCF35F7}" type="presOf" srcId="{E2AEE5E3-8E24-4144-AA90-2AD73FB64A91}" destId="{F3F4016F-E7A3-4613-8377-261962184C25}" srcOrd="0" destOrd="0" presId="urn:microsoft.com/office/officeart/2005/8/layout/process3"/>
    <dgm:cxn modelId="{D3FAB6AE-14AF-4D5A-BD5A-5B6ED541FE95}" srcId="{D936FA05-589E-486D-96EA-B227A497E984}" destId="{838EE333-7527-4C76-BF9C-AAD7AAE994E7}" srcOrd="0" destOrd="0" parTransId="{879E57B3-5529-4526-BF83-573962F008A5}" sibTransId="{E2AEE5E3-8E24-4144-AA90-2AD73FB64A91}"/>
    <dgm:cxn modelId="{E0552E96-8BFD-4CFF-A0A8-5F51EA3338D9}" srcId="{838EE333-7527-4C76-BF9C-AAD7AAE994E7}" destId="{431B5E49-2115-4EB5-A678-FFEF9CA02428}" srcOrd="0" destOrd="0" parTransId="{F1B57286-F06E-48B1-B593-3DC17AEAD871}" sibTransId="{31CC81AE-44F6-46C8-8A11-48D29DD3DF8D}"/>
    <dgm:cxn modelId="{E1222F15-85FE-4336-B96A-A55DA45B3592}" srcId="{DBBE7912-6A83-4AD8-AB19-180D5D40DF2E}" destId="{CEA0EFE5-1F6C-4BF9-8C5F-ECCAF1610129}" srcOrd="0" destOrd="0" parTransId="{A2B6A77E-E82D-4E91-BB7E-486C9588A8D7}" sibTransId="{49299FBB-2F71-4FB7-AA8F-C112615163B3}"/>
    <dgm:cxn modelId="{EEE61EAA-3ED0-4F01-A8C5-5EE4B12EB01E}" srcId="{DBBE7912-6A83-4AD8-AB19-180D5D40DF2E}" destId="{186C90E7-EEF4-47DB-8440-4049676A9B57}" srcOrd="2" destOrd="0" parTransId="{E709CCE3-9DBF-4A90-909A-6EC3CC65AE3C}" sibTransId="{51D2F899-F93A-4BAF-8CC8-D3CE9A4287D4}"/>
    <dgm:cxn modelId="{BC275C8E-9FA4-4554-A6CA-BA9696E3015E}" type="presOf" srcId="{D127E07C-A5A1-4CFB-8AF0-682BF1647E72}" destId="{CFFCD2CD-6B38-42EE-AD67-1F87A904E8AA}" srcOrd="0" destOrd="1" presId="urn:microsoft.com/office/officeart/2005/8/layout/process3"/>
    <dgm:cxn modelId="{1B17C1F0-2214-4092-ADA2-6D452934F023}" type="presOf" srcId="{44A09502-8865-4DE4-9E20-F797FC26AAE4}" destId="{A92573EA-58C7-4F7A-926F-8887F4CA8F4F}" srcOrd="0" destOrd="1" presId="urn:microsoft.com/office/officeart/2005/8/layout/process3"/>
    <dgm:cxn modelId="{EC2533C9-34AC-4919-9CF1-4080764511C2}" type="presOf" srcId="{FAF88D59-5C41-408F-BE4B-D1A0E499B495}" destId="{A92573EA-58C7-4F7A-926F-8887F4CA8F4F}" srcOrd="0" destOrd="2" presId="urn:microsoft.com/office/officeart/2005/8/layout/process3"/>
    <dgm:cxn modelId="{8B9D8CF1-F6DF-447E-8AA0-CE916C83C341}" type="presOf" srcId="{DBBE7912-6A83-4AD8-AB19-180D5D40DF2E}" destId="{8DDD5733-2574-47C4-B5D4-5617EF1C8172}" srcOrd="1" destOrd="0" presId="urn:microsoft.com/office/officeart/2005/8/layout/process3"/>
    <dgm:cxn modelId="{DE5B4E9E-9F2C-4BCA-9890-9503F6585F9F}" type="presParOf" srcId="{062B8BC7-95A0-43DA-8B5F-E8AE9C91932B}" destId="{D267B198-36C6-4F75-B759-F16987671BCE}" srcOrd="0" destOrd="0" presId="urn:microsoft.com/office/officeart/2005/8/layout/process3"/>
    <dgm:cxn modelId="{4D0DDE1B-B2BC-4F73-95B9-141E06342207}" type="presParOf" srcId="{D267B198-36C6-4F75-B759-F16987671BCE}" destId="{C9B9AA44-8185-44D3-94FC-7D6BE6355F7B}" srcOrd="0" destOrd="0" presId="urn:microsoft.com/office/officeart/2005/8/layout/process3"/>
    <dgm:cxn modelId="{25D0C261-FB72-459D-A112-248CF7802279}" type="presParOf" srcId="{D267B198-36C6-4F75-B759-F16987671BCE}" destId="{C9709927-486B-40B7-B841-41EC1FB9AFD6}" srcOrd="1" destOrd="0" presId="urn:microsoft.com/office/officeart/2005/8/layout/process3"/>
    <dgm:cxn modelId="{D97AD65D-334C-4A38-9157-FFF90D4233E0}" type="presParOf" srcId="{D267B198-36C6-4F75-B759-F16987671BCE}" destId="{A92573EA-58C7-4F7A-926F-8887F4CA8F4F}" srcOrd="2" destOrd="0" presId="urn:microsoft.com/office/officeart/2005/8/layout/process3"/>
    <dgm:cxn modelId="{CE80EDBF-7192-4B03-AC89-3FCB5591099C}" type="presParOf" srcId="{062B8BC7-95A0-43DA-8B5F-E8AE9C91932B}" destId="{F3F4016F-E7A3-4613-8377-261962184C25}" srcOrd="1" destOrd="0" presId="urn:microsoft.com/office/officeart/2005/8/layout/process3"/>
    <dgm:cxn modelId="{514BBD47-627B-4ECC-8C6C-CD82B466DD12}" type="presParOf" srcId="{F3F4016F-E7A3-4613-8377-261962184C25}" destId="{C51AE887-F357-4F63-A39F-6A7F1B8AA126}" srcOrd="0" destOrd="0" presId="urn:microsoft.com/office/officeart/2005/8/layout/process3"/>
    <dgm:cxn modelId="{349471A3-FC7E-4123-A5B6-93B904304E60}" type="presParOf" srcId="{062B8BC7-95A0-43DA-8B5F-E8AE9C91932B}" destId="{0AC7133C-498E-4F12-B020-3749CD332FEC}" srcOrd="2" destOrd="0" presId="urn:microsoft.com/office/officeart/2005/8/layout/process3"/>
    <dgm:cxn modelId="{A6569622-B41E-4EDE-8342-BA92D4ED3B71}" type="presParOf" srcId="{0AC7133C-498E-4F12-B020-3749CD332FEC}" destId="{FC186DD9-2EDB-4130-B719-5CF07EB3350F}" srcOrd="0" destOrd="0" presId="urn:microsoft.com/office/officeart/2005/8/layout/process3"/>
    <dgm:cxn modelId="{06CB273F-F498-4A3D-B8DF-6441F18FA72C}" type="presParOf" srcId="{0AC7133C-498E-4F12-B020-3749CD332FEC}" destId="{8DDD5733-2574-47C4-B5D4-5617EF1C8172}" srcOrd="1" destOrd="0" presId="urn:microsoft.com/office/officeart/2005/8/layout/process3"/>
    <dgm:cxn modelId="{955BA1D6-002A-46D2-AD6F-6DA54D67C549}" type="presParOf" srcId="{0AC7133C-498E-4F12-B020-3749CD332FEC}" destId="{CFFCD2CD-6B38-42EE-AD67-1F87A904E8AA}"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8C4122-F0C3-4605-A91B-70DC247EDC72}"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en-US"/>
        </a:p>
      </dgm:t>
    </dgm:pt>
    <dgm:pt modelId="{B4D5F397-4973-4C53-AE1F-76B9D57EEEA2}">
      <dgm:prSet phldrT="[Text]" custT="1"/>
      <dgm:spPr>
        <a:solidFill>
          <a:srgbClr val="2F8D7B"/>
        </a:solidFill>
      </dgm:spPr>
      <dgm:t>
        <a:bodyPr/>
        <a:lstStyle/>
        <a:p>
          <a:r>
            <a:rPr lang="en-US" sz="3200" b="1" dirty="0" smtClean="0"/>
            <a:t>School Meals                     Administrative Review</a:t>
          </a:r>
          <a:endParaRPr lang="en-US" sz="3200" b="1" dirty="0"/>
        </a:p>
      </dgm:t>
    </dgm:pt>
    <dgm:pt modelId="{535AA082-5A9C-4D5A-B350-4294EA5098C7}" type="parTrans" cxnId="{3CBEEFF1-C496-4C94-9AD7-232EDCD7203A}">
      <dgm:prSet/>
      <dgm:spPr/>
      <dgm:t>
        <a:bodyPr/>
        <a:lstStyle/>
        <a:p>
          <a:endParaRPr lang="en-US"/>
        </a:p>
      </dgm:t>
    </dgm:pt>
    <dgm:pt modelId="{1C85CF52-34C2-40A8-855D-0FCDD8C30A96}" type="sibTrans" cxnId="{3CBEEFF1-C496-4C94-9AD7-232EDCD7203A}">
      <dgm:prSet/>
      <dgm:spPr/>
      <dgm:t>
        <a:bodyPr/>
        <a:lstStyle/>
        <a:p>
          <a:endParaRPr lang="en-US"/>
        </a:p>
      </dgm:t>
    </dgm:pt>
    <dgm:pt modelId="{F18507EB-632F-4A67-ACD7-6D1A33F22C9B}" type="asst">
      <dgm:prSet phldrT="[Text]" custT="1"/>
      <dgm:spPr>
        <a:solidFill>
          <a:srgbClr val="2F8D7B"/>
        </a:solidFill>
      </dgm:spPr>
      <dgm:t>
        <a:bodyPr/>
        <a:lstStyle/>
        <a:p>
          <a:r>
            <a:rPr lang="en-US" sz="2800" b="1" dirty="0" smtClean="0"/>
            <a:t>Critical Areas</a:t>
          </a:r>
          <a:endParaRPr lang="en-US" sz="2800" b="1" dirty="0"/>
        </a:p>
      </dgm:t>
    </dgm:pt>
    <dgm:pt modelId="{E70C23B0-6A8B-4EDF-94E9-24F2F2D7BD61}" type="parTrans" cxnId="{8201B1B7-65BA-490D-AF9A-DE61754BBDB8}">
      <dgm:prSet/>
      <dgm:spPr>
        <a:ln w="19050">
          <a:solidFill>
            <a:schemeClr val="accent1"/>
          </a:solidFill>
        </a:ln>
      </dgm:spPr>
      <dgm:t>
        <a:bodyPr/>
        <a:lstStyle/>
        <a:p>
          <a:endParaRPr lang="en-US"/>
        </a:p>
      </dgm:t>
    </dgm:pt>
    <dgm:pt modelId="{C50F3281-0880-4549-AA3A-266D833500C9}" type="sibTrans" cxnId="{8201B1B7-65BA-490D-AF9A-DE61754BBDB8}">
      <dgm:prSet/>
      <dgm:spPr/>
      <dgm:t>
        <a:bodyPr/>
        <a:lstStyle/>
        <a:p>
          <a:endParaRPr lang="en-US"/>
        </a:p>
      </dgm:t>
    </dgm:pt>
    <dgm:pt modelId="{62775C05-B1D3-4FEE-ABDB-3C13C42083FE}" type="asst">
      <dgm:prSet custT="1"/>
      <dgm:spPr>
        <a:solidFill>
          <a:srgbClr val="2F8D7B"/>
        </a:solidFill>
      </dgm:spPr>
      <dgm:t>
        <a:bodyPr/>
        <a:lstStyle/>
        <a:p>
          <a:r>
            <a:rPr lang="en-US" sz="2800" b="1" dirty="0" smtClean="0"/>
            <a:t>General Areas</a:t>
          </a:r>
          <a:endParaRPr lang="en-US" sz="2800" b="1" dirty="0"/>
        </a:p>
      </dgm:t>
    </dgm:pt>
    <dgm:pt modelId="{7BE31325-C2B7-49C7-A8EC-34365E4987A1}" type="parTrans" cxnId="{968198F4-31D9-4563-AE0C-224A917C21CD}">
      <dgm:prSet/>
      <dgm:spPr>
        <a:ln w="19050">
          <a:solidFill>
            <a:schemeClr val="accent1"/>
          </a:solidFill>
        </a:ln>
      </dgm:spPr>
      <dgm:t>
        <a:bodyPr/>
        <a:lstStyle/>
        <a:p>
          <a:endParaRPr lang="en-US"/>
        </a:p>
      </dgm:t>
    </dgm:pt>
    <dgm:pt modelId="{E50277F4-C2AA-4BCE-A5E7-FA596DEAD1A9}" type="sibTrans" cxnId="{968198F4-31D9-4563-AE0C-224A917C21CD}">
      <dgm:prSet/>
      <dgm:spPr/>
      <dgm:t>
        <a:bodyPr/>
        <a:lstStyle/>
        <a:p>
          <a:endParaRPr lang="en-US"/>
        </a:p>
      </dgm:t>
    </dgm:pt>
    <dgm:pt modelId="{DC0F4587-C4CA-46F6-91C6-D55F04DB8B89}" type="asst">
      <dgm:prSet custT="1"/>
      <dgm:spPr>
        <a:solidFill>
          <a:srgbClr val="2F8D7B"/>
        </a:solidFill>
      </dgm:spPr>
      <dgm:t>
        <a:bodyPr/>
        <a:lstStyle/>
        <a:p>
          <a:r>
            <a:rPr lang="en-US" sz="2800" b="1" dirty="0" smtClean="0"/>
            <a:t>Other Federal Program Reviews</a:t>
          </a:r>
          <a:endParaRPr lang="en-US" sz="2800" b="1" dirty="0"/>
        </a:p>
      </dgm:t>
    </dgm:pt>
    <dgm:pt modelId="{E179913F-61CC-46E9-A4E3-EBCC0CE72462}" type="parTrans" cxnId="{0B1FDD7E-7D18-4187-A625-CA039F587B50}">
      <dgm:prSet/>
      <dgm:spPr>
        <a:ln w="19050">
          <a:solidFill>
            <a:schemeClr val="accent1"/>
          </a:solidFill>
        </a:ln>
      </dgm:spPr>
      <dgm:t>
        <a:bodyPr/>
        <a:lstStyle/>
        <a:p>
          <a:endParaRPr lang="en-US">
            <a:solidFill>
              <a:schemeClr val="accent1"/>
            </a:solidFill>
          </a:endParaRPr>
        </a:p>
      </dgm:t>
    </dgm:pt>
    <dgm:pt modelId="{C0613768-5F23-4841-9347-F791A6D0F336}" type="sibTrans" cxnId="{0B1FDD7E-7D18-4187-A625-CA039F587B50}">
      <dgm:prSet/>
      <dgm:spPr/>
      <dgm:t>
        <a:bodyPr/>
        <a:lstStyle/>
        <a:p>
          <a:endParaRPr lang="en-US"/>
        </a:p>
      </dgm:t>
    </dgm:pt>
    <dgm:pt modelId="{9BD55017-AE3E-4EDB-A17B-50B983E17DCA}" type="pres">
      <dgm:prSet presAssocID="{848C4122-F0C3-4605-A91B-70DC247EDC72}" presName="hierChild1" presStyleCnt="0">
        <dgm:presLayoutVars>
          <dgm:orgChart val="1"/>
          <dgm:chPref val="1"/>
          <dgm:dir/>
          <dgm:animOne val="branch"/>
          <dgm:animLvl val="lvl"/>
          <dgm:resizeHandles/>
        </dgm:presLayoutVars>
      </dgm:prSet>
      <dgm:spPr/>
      <dgm:t>
        <a:bodyPr/>
        <a:lstStyle/>
        <a:p>
          <a:endParaRPr lang="en-US"/>
        </a:p>
      </dgm:t>
    </dgm:pt>
    <dgm:pt modelId="{921F5533-B433-4F9E-8FC5-10ED06B23ACA}" type="pres">
      <dgm:prSet presAssocID="{B4D5F397-4973-4C53-AE1F-76B9D57EEEA2}" presName="hierRoot1" presStyleCnt="0">
        <dgm:presLayoutVars>
          <dgm:hierBranch val="init"/>
        </dgm:presLayoutVars>
      </dgm:prSet>
      <dgm:spPr/>
      <dgm:t>
        <a:bodyPr/>
        <a:lstStyle/>
        <a:p>
          <a:endParaRPr lang="en-US"/>
        </a:p>
      </dgm:t>
    </dgm:pt>
    <dgm:pt modelId="{8775560D-79B3-4803-8858-CF20EEB53B13}" type="pres">
      <dgm:prSet presAssocID="{B4D5F397-4973-4C53-AE1F-76B9D57EEEA2}" presName="rootComposite1" presStyleCnt="0"/>
      <dgm:spPr/>
      <dgm:t>
        <a:bodyPr/>
        <a:lstStyle/>
        <a:p>
          <a:endParaRPr lang="en-US"/>
        </a:p>
      </dgm:t>
    </dgm:pt>
    <dgm:pt modelId="{03B31DF1-9299-4AFB-BF2A-25179AD51F00}" type="pres">
      <dgm:prSet presAssocID="{B4D5F397-4973-4C53-AE1F-76B9D57EEEA2}" presName="rootText1" presStyleLbl="node0" presStyleIdx="0" presStyleCnt="1" custScaleX="134552" custScaleY="73444" custLinFactNeighborX="-1434" custLinFactNeighborY="-2178">
        <dgm:presLayoutVars>
          <dgm:chPref val="3"/>
        </dgm:presLayoutVars>
      </dgm:prSet>
      <dgm:spPr>
        <a:prstGeom prst="roundRect">
          <a:avLst/>
        </a:prstGeom>
      </dgm:spPr>
      <dgm:t>
        <a:bodyPr/>
        <a:lstStyle/>
        <a:p>
          <a:endParaRPr lang="en-US"/>
        </a:p>
      </dgm:t>
    </dgm:pt>
    <dgm:pt modelId="{570CF205-7919-4D00-8F7A-39E12887D5FB}" type="pres">
      <dgm:prSet presAssocID="{B4D5F397-4973-4C53-AE1F-76B9D57EEEA2}" presName="rootConnector1" presStyleLbl="node1" presStyleIdx="0" presStyleCnt="0"/>
      <dgm:spPr/>
      <dgm:t>
        <a:bodyPr/>
        <a:lstStyle/>
        <a:p>
          <a:endParaRPr lang="en-US"/>
        </a:p>
      </dgm:t>
    </dgm:pt>
    <dgm:pt modelId="{7DF5DF5C-D603-40AB-8EAE-DF7505DA10E3}" type="pres">
      <dgm:prSet presAssocID="{B4D5F397-4973-4C53-AE1F-76B9D57EEEA2}" presName="hierChild2" presStyleCnt="0"/>
      <dgm:spPr/>
      <dgm:t>
        <a:bodyPr/>
        <a:lstStyle/>
        <a:p>
          <a:endParaRPr lang="en-US"/>
        </a:p>
      </dgm:t>
    </dgm:pt>
    <dgm:pt modelId="{B4046196-4CF0-4BFA-800F-E8A87BD8A1C7}" type="pres">
      <dgm:prSet presAssocID="{B4D5F397-4973-4C53-AE1F-76B9D57EEEA2}" presName="hierChild3" presStyleCnt="0"/>
      <dgm:spPr/>
      <dgm:t>
        <a:bodyPr/>
        <a:lstStyle/>
        <a:p>
          <a:endParaRPr lang="en-US"/>
        </a:p>
      </dgm:t>
    </dgm:pt>
    <dgm:pt modelId="{368B7C31-864F-426B-87B5-004F6E4A5172}" type="pres">
      <dgm:prSet presAssocID="{E70C23B0-6A8B-4EDF-94E9-24F2F2D7BD61}" presName="Name111" presStyleLbl="parChTrans1D2" presStyleIdx="0" presStyleCnt="3"/>
      <dgm:spPr/>
      <dgm:t>
        <a:bodyPr/>
        <a:lstStyle/>
        <a:p>
          <a:endParaRPr lang="en-US"/>
        </a:p>
      </dgm:t>
    </dgm:pt>
    <dgm:pt modelId="{A694A088-2A1A-4D0A-BDB8-426297F588A1}" type="pres">
      <dgm:prSet presAssocID="{F18507EB-632F-4A67-ACD7-6D1A33F22C9B}" presName="hierRoot3" presStyleCnt="0">
        <dgm:presLayoutVars>
          <dgm:hierBranch val="init"/>
        </dgm:presLayoutVars>
      </dgm:prSet>
      <dgm:spPr/>
      <dgm:t>
        <a:bodyPr/>
        <a:lstStyle/>
        <a:p>
          <a:endParaRPr lang="en-US"/>
        </a:p>
      </dgm:t>
    </dgm:pt>
    <dgm:pt modelId="{701F23C9-9595-4053-AFDD-F809C35996B5}" type="pres">
      <dgm:prSet presAssocID="{F18507EB-632F-4A67-ACD7-6D1A33F22C9B}" presName="rootComposite3" presStyleCnt="0"/>
      <dgm:spPr/>
      <dgm:t>
        <a:bodyPr/>
        <a:lstStyle/>
        <a:p>
          <a:endParaRPr lang="en-US"/>
        </a:p>
      </dgm:t>
    </dgm:pt>
    <dgm:pt modelId="{BA7BB0DD-B8D4-4E42-979B-833261CC9BBF}" type="pres">
      <dgm:prSet presAssocID="{F18507EB-632F-4A67-ACD7-6D1A33F22C9B}" presName="rootText3" presStyleLbl="asst1" presStyleIdx="0" presStyleCnt="3" custScaleX="82501" custScaleY="52844" custLinFactNeighborX="-6583" custLinFactNeighborY="-33160">
        <dgm:presLayoutVars>
          <dgm:chPref val="3"/>
        </dgm:presLayoutVars>
      </dgm:prSet>
      <dgm:spPr>
        <a:prstGeom prst="roundRect">
          <a:avLst/>
        </a:prstGeom>
      </dgm:spPr>
      <dgm:t>
        <a:bodyPr/>
        <a:lstStyle/>
        <a:p>
          <a:endParaRPr lang="en-US"/>
        </a:p>
      </dgm:t>
    </dgm:pt>
    <dgm:pt modelId="{3B6F809D-BE34-4117-A2EE-AA6589415A24}" type="pres">
      <dgm:prSet presAssocID="{F18507EB-632F-4A67-ACD7-6D1A33F22C9B}" presName="rootConnector3" presStyleLbl="asst1" presStyleIdx="0" presStyleCnt="3"/>
      <dgm:spPr/>
      <dgm:t>
        <a:bodyPr/>
        <a:lstStyle/>
        <a:p>
          <a:endParaRPr lang="en-US"/>
        </a:p>
      </dgm:t>
    </dgm:pt>
    <dgm:pt modelId="{C43D4623-7120-4905-8323-BE3ADA522043}" type="pres">
      <dgm:prSet presAssocID="{F18507EB-632F-4A67-ACD7-6D1A33F22C9B}" presName="hierChild6" presStyleCnt="0"/>
      <dgm:spPr/>
      <dgm:t>
        <a:bodyPr/>
        <a:lstStyle/>
        <a:p>
          <a:endParaRPr lang="en-US"/>
        </a:p>
      </dgm:t>
    </dgm:pt>
    <dgm:pt modelId="{A0014BB7-90C3-4ACB-9795-648EA4AB31CF}" type="pres">
      <dgm:prSet presAssocID="{F18507EB-632F-4A67-ACD7-6D1A33F22C9B}" presName="hierChild7" presStyleCnt="0"/>
      <dgm:spPr/>
      <dgm:t>
        <a:bodyPr/>
        <a:lstStyle/>
        <a:p>
          <a:endParaRPr lang="en-US"/>
        </a:p>
      </dgm:t>
    </dgm:pt>
    <dgm:pt modelId="{A74C7B84-B615-4896-AF9E-EBF06B938888}" type="pres">
      <dgm:prSet presAssocID="{7BE31325-C2B7-49C7-A8EC-34365E4987A1}" presName="Name111" presStyleLbl="parChTrans1D2" presStyleIdx="1" presStyleCnt="3"/>
      <dgm:spPr/>
      <dgm:t>
        <a:bodyPr/>
        <a:lstStyle/>
        <a:p>
          <a:endParaRPr lang="en-US"/>
        </a:p>
      </dgm:t>
    </dgm:pt>
    <dgm:pt modelId="{0B07957C-8CE4-4672-B363-CC6D12992C94}" type="pres">
      <dgm:prSet presAssocID="{62775C05-B1D3-4FEE-ABDB-3C13C42083FE}" presName="hierRoot3" presStyleCnt="0">
        <dgm:presLayoutVars>
          <dgm:hierBranch val="init"/>
        </dgm:presLayoutVars>
      </dgm:prSet>
      <dgm:spPr/>
      <dgm:t>
        <a:bodyPr/>
        <a:lstStyle/>
        <a:p>
          <a:endParaRPr lang="en-US"/>
        </a:p>
      </dgm:t>
    </dgm:pt>
    <dgm:pt modelId="{57B48703-9408-4E4C-B632-DDE1DE4E45E7}" type="pres">
      <dgm:prSet presAssocID="{62775C05-B1D3-4FEE-ABDB-3C13C42083FE}" presName="rootComposite3" presStyleCnt="0"/>
      <dgm:spPr/>
      <dgm:t>
        <a:bodyPr/>
        <a:lstStyle/>
        <a:p>
          <a:endParaRPr lang="en-US"/>
        </a:p>
      </dgm:t>
    </dgm:pt>
    <dgm:pt modelId="{D2A751CD-E18C-4C76-A8C1-723F2E749E4A}" type="pres">
      <dgm:prSet presAssocID="{62775C05-B1D3-4FEE-ABDB-3C13C42083FE}" presName="rootText3" presStyleLbl="asst1" presStyleIdx="1" presStyleCnt="3" custScaleX="79934" custScaleY="54587" custLinFactNeighborX="-1069" custLinFactNeighborY="-32895">
        <dgm:presLayoutVars>
          <dgm:chPref val="3"/>
        </dgm:presLayoutVars>
      </dgm:prSet>
      <dgm:spPr>
        <a:prstGeom prst="roundRect">
          <a:avLst/>
        </a:prstGeom>
      </dgm:spPr>
      <dgm:t>
        <a:bodyPr/>
        <a:lstStyle/>
        <a:p>
          <a:endParaRPr lang="en-US"/>
        </a:p>
      </dgm:t>
    </dgm:pt>
    <dgm:pt modelId="{CC73837C-69A5-43B7-A6E0-882DA310E51D}" type="pres">
      <dgm:prSet presAssocID="{62775C05-B1D3-4FEE-ABDB-3C13C42083FE}" presName="rootConnector3" presStyleLbl="asst1" presStyleIdx="1" presStyleCnt="3"/>
      <dgm:spPr/>
      <dgm:t>
        <a:bodyPr/>
        <a:lstStyle/>
        <a:p>
          <a:endParaRPr lang="en-US"/>
        </a:p>
      </dgm:t>
    </dgm:pt>
    <dgm:pt modelId="{1488177A-B6C9-4910-8A5D-AB71D45602C5}" type="pres">
      <dgm:prSet presAssocID="{62775C05-B1D3-4FEE-ABDB-3C13C42083FE}" presName="hierChild6" presStyleCnt="0"/>
      <dgm:spPr/>
      <dgm:t>
        <a:bodyPr/>
        <a:lstStyle/>
        <a:p>
          <a:endParaRPr lang="en-US"/>
        </a:p>
      </dgm:t>
    </dgm:pt>
    <dgm:pt modelId="{111ED291-8BC9-474C-870D-B00FD59CDEBD}" type="pres">
      <dgm:prSet presAssocID="{62775C05-B1D3-4FEE-ABDB-3C13C42083FE}" presName="hierChild7" presStyleCnt="0"/>
      <dgm:spPr/>
      <dgm:t>
        <a:bodyPr/>
        <a:lstStyle/>
        <a:p>
          <a:endParaRPr lang="en-US"/>
        </a:p>
      </dgm:t>
    </dgm:pt>
    <dgm:pt modelId="{67F5DFFD-9B42-499A-8995-6FA9405494E5}" type="pres">
      <dgm:prSet presAssocID="{E179913F-61CC-46E9-A4E3-EBCC0CE72462}" presName="Name111" presStyleLbl="parChTrans1D2" presStyleIdx="2" presStyleCnt="3"/>
      <dgm:spPr/>
      <dgm:t>
        <a:bodyPr/>
        <a:lstStyle/>
        <a:p>
          <a:endParaRPr lang="en-US"/>
        </a:p>
      </dgm:t>
    </dgm:pt>
    <dgm:pt modelId="{7FC4BE46-E92E-4503-AF1C-7924B2D6D187}" type="pres">
      <dgm:prSet presAssocID="{DC0F4587-C4CA-46F6-91C6-D55F04DB8B89}" presName="hierRoot3" presStyleCnt="0">
        <dgm:presLayoutVars>
          <dgm:hierBranch val="init"/>
        </dgm:presLayoutVars>
      </dgm:prSet>
      <dgm:spPr/>
    </dgm:pt>
    <dgm:pt modelId="{1488C002-A7A3-48BF-A8CC-EE512AF21754}" type="pres">
      <dgm:prSet presAssocID="{DC0F4587-C4CA-46F6-91C6-D55F04DB8B89}" presName="rootComposite3" presStyleCnt="0"/>
      <dgm:spPr/>
    </dgm:pt>
    <dgm:pt modelId="{523D78DC-584B-4DD5-A575-FA86A0CA299D}" type="pres">
      <dgm:prSet presAssocID="{DC0F4587-C4CA-46F6-91C6-D55F04DB8B89}" presName="rootText3" presStyleLbl="asst1" presStyleIdx="2" presStyleCnt="3" custLinFactNeighborX="-7597" custLinFactNeighborY="-51536">
        <dgm:presLayoutVars>
          <dgm:chPref val="3"/>
        </dgm:presLayoutVars>
      </dgm:prSet>
      <dgm:spPr>
        <a:prstGeom prst="roundRect">
          <a:avLst/>
        </a:prstGeom>
      </dgm:spPr>
      <dgm:t>
        <a:bodyPr/>
        <a:lstStyle/>
        <a:p>
          <a:endParaRPr lang="en-US"/>
        </a:p>
      </dgm:t>
    </dgm:pt>
    <dgm:pt modelId="{9AD10135-05E6-4BEE-A8DD-12C1DB681F7B}" type="pres">
      <dgm:prSet presAssocID="{DC0F4587-C4CA-46F6-91C6-D55F04DB8B89}" presName="rootConnector3" presStyleLbl="asst1" presStyleIdx="2" presStyleCnt="3"/>
      <dgm:spPr/>
      <dgm:t>
        <a:bodyPr/>
        <a:lstStyle/>
        <a:p>
          <a:endParaRPr lang="en-US"/>
        </a:p>
      </dgm:t>
    </dgm:pt>
    <dgm:pt modelId="{E9F3B04E-AF5D-47BC-B5A2-C872EB1924E3}" type="pres">
      <dgm:prSet presAssocID="{DC0F4587-C4CA-46F6-91C6-D55F04DB8B89}" presName="hierChild6" presStyleCnt="0"/>
      <dgm:spPr/>
    </dgm:pt>
    <dgm:pt modelId="{33F164D7-0F3D-4E16-A9AA-36DE8E73F92A}" type="pres">
      <dgm:prSet presAssocID="{DC0F4587-C4CA-46F6-91C6-D55F04DB8B89}" presName="hierChild7" presStyleCnt="0"/>
      <dgm:spPr/>
    </dgm:pt>
  </dgm:ptLst>
  <dgm:cxnLst>
    <dgm:cxn modelId="{8201B1B7-65BA-490D-AF9A-DE61754BBDB8}" srcId="{B4D5F397-4973-4C53-AE1F-76B9D57EEEA2}" destId="{F18507EB-632F-4A67-ACD7-6D1A33F22C9B}" srcOrd="0" destOrd="0" parTransId="{E70C23B0-6A8B-4EDF-94E9-24F2F2D7BD61}" sibTransId="{C50F3281-0880-4549-AA3A-266D833500C9}"/>
    <dgm:cxn modelId="{E0098D5B-A71B-4AAB-9619-721315A4974C}" type="presOf" srcId="{7BE31325-C2B7-49C7-A8EC-34365E4987A1}" destId="{A74C7B84-B615-4896-AF9E-EBF06B938888}" srcOrd="0" destOrd="0" presId="urn:microsoft.com/office/officeart/2005/8/layout/orgChart1"/>
    <dgm:cxn modelId="{3CBEEFF1-C496-4C94-9AD7-232EDCD7203A}" srcId="{848C4122-F0C3-4605-A91B-70DC247EDC72}" destId="{B4D5F397-4973-4C53-AE1F-76B9D57EEEA2}" srcOrd="0" destOrd="0" parTransId="{535AA082-5A9C-4D5A-B350-4294EA5098C7}" sibTransId="{1C85CF52-34C2-40A8-855D-0FCDD8C30A96}"/>
    <dgm:cxn modelId="{E9B20516-2F56-4135-9D0C-3517FFA27E3A}" type="presOf" srcId="{F18507EB-632F-4A67-ACD7-6D1A33F22C9B}" destId="{BA7BB0DD-B8D4-4E42-979B-833261CC9BBF}" srcOrd="0" destOrd="0" presId="urn:microsoft.com/office/officeart/2005/8/layout/orgChart1"/>
    <dgm:cxn modelId="{408EFFBE-1CFE-4CD6-AB01-330588613E83}" type="presOf" srcId="{848C4122-F0C3-4605-A91B-70DC247EDC72}" destId="{9BD55017-AE3E-4EDB-A17B-50B983E17DCA}" srcOrd="0" destOrd="0" presId="urn:microsoft.com/office/officeart/2005/8/layout/orgChart1"/>
    <dgm:cxn modelId="{17546A86-21E2-4916-BCFF-18DFF6BED405}" type="presOf" srcId="{62775C05-B1D3-4FEE-ABDB-3C13C42083FE}" destId="{D2A751CD-E18C-4C76-A8C1-723F2E749E4A}" srcOrd="0" destOrd="0" presId="urn:microsoft.com/office/officeart/2005/8/layout/orgChart1"/>
    <dgm:cxn modelId="{0A76DD20-F293-4894-8E2A-0526C81A1586}" type="presOf" srcId="{E70C23B0-6A8B-4EDF-94E9-24F2F2D7BD61}" destId="{368B7C31-864F-426B-87B5-004F6E4A5172}" srcOrd="0" destOrd="0" presId="urn:microsoft.com/office/officeart/2005/8/layout/orgChart1"/>
    <dgm:cxn modelId="{968198F4-31D9-4563-AE0C-224A917C21CD}" srcId="{B4D5F397-4973-4C53-AE1F-76B9D57EEEA2}" destId="{62775C05-B1D3-4FEE-ABDB-3C13C42083FE}" srcOrd="1" destOrd="0" parTransId="{7BE31325-C2B7-49C7-A8EC-34365E4987A1}" sibTransId="{E50277F4-C2AA-4BCE-A5E7-FA596DEAD1A9}"/>
    <dgm:cxn modelId="{1462FB49-5D48-40C5-B7D1-18676E63DBCD}" type="presOf" srcId="{F18507EB-632F-4A67-ACD7-6D1A33F22C9B}" destId="{3B6F809D-BE34-4117-A2EE-AA6589415A24}" srcOrd="1" destOrd="0" presId="urn:microsoft.com/office/officeart/2005/8/layout/orgChart1"/>
    <dgm:cxn modelId="{167428B4-0CA6-40F8-9970-2D6D728CDCCC}" type="presOf" srcId="{E179913F-61CC-46E9-A4E3-EBCC0CE72462}" destId="{67F5DFFD-9B42-499A-8995-6FA9405494E5}" srcOrd="0" destOrd="0" presId="urn:microsoft.com/office/officeart/2005/8/layout/orgChart1"/>
    <dgm:cxn modelId="{32F1021C-7815-419A-B2B6-2FC417437C3A}" type="presOf" srcId="{B4D5F397-4973-4C53-AE1F-76B9D57EEEA2}" destId="{570CF205-7919-4D00-8F7A-39E12887D5FB}" srcOrd="1" destOrd="0" presId="urn:microsoft.com/office/officeart/2005/8/layout/orgChart1"/>
    <dgm:cxn modelId="{D875B3CB-97A3-486A-84CD-1C945C45C52C}" type="presOf" srcId="{DC0F4587-C4CA-46F6-91C6-D55F04DB8B89}" destId="{523D78DC-584B-4DD5-A575-FA86A0CA299D}" srcOrd="0" destOrd="0" presId="urn:microsoft.com/office/officeart/2005/8/layout/orgChart1"/>
    <dgm:cxn modelId="{46CEB5EC-0155-41CE-9104-5BF56C4EC90F}" type="presOf" srcId="{62775C05-B1D3-4FEE-ABDB-3C13C42083FE}" destId="{CC73837C-69A5-43B7-A6E0-882DA310E51D}" srcOrd="1" destOrd="0" presId="urn:microsoft.com/office/officeart/2005/8/layout/orgChart1"/>
    <dgm:cxn modelId="{0B1FDD7E-7D18-4187-A625-CA039F587B50}" srcId="{B4D5F397-4973-4C53-AE1F-76B9D57EEEA2}" destId="{DC0F4587-C4CA-46F6-91C6-D55F04DB8B89}" srcOrd="2" destOrd="0" parTransId="{E179913F-61CC-46E9-A4E3-EBCC0CE72462}" sibTransId="{C0613768-5F23-4841-9347-F791A6D0F336}"/>
    <dgm:cxn modelId="{0439A67A-9B78-4A84-9C11-292F68508841}" type="presOf" srcId="{B4D5F397-4973-4C53-AE1F-76B9D57EEEA2}" destId="{03B31DF1-9299-4AFB-BF2A-25179AD51F00}" srcOrd="0" destOrd="0" presId="urn:microsoft.com/office/officeart/2005/8/layout/orgChart1"/>
    <dgm:cxn modelId="{E99D5FF3-1E9C-488D-BF18-DE033F5E04F0}" type="presOf" srcId="{DC0F4587-C4CA-46F6-91C6-D55F04DB8B89}" destId="{9AD10135-05E6-4BEE-A8DD-12C1DB681F7B}" srcOrd="1" destOrd="0" presId="urn:microsoft.com/office/officeart/2005/8/layout/orgChart1"/>
    <dgm:cxn modelId="{F1416155-B0C7-4F04-8B03-418F00CA5265}" type="presParOf" srcId="{9BD55017-AE3E-4EDB-A17B-50B983E17DCA}" destId="{921F5533-B433-4F9E-8FC5-10ED06B23ACA}" srcOrd="0" destOrd="0" presId="urn:microsoft.com/office/officeart/2005/8/layout/orgChart1"/>
    <dgm:cxn modelId="{73694F01-A8AD-4F71-B959-ADF2EAFE6180}" type="presParOf" srcId="{921F5533-B433-4F9E-8FC5-10ED06B23ACA}" destId="{8775560D-79B3-4803-8858-CF20EEB53B13}" srcOrd="0" destOrd="0" presId="urn:microsoft.com/office/officeart/2005/8/layout/orgChart1"/>
    <dgm:cxn modelId="{E6340C37-F5FB-4B9F-8331-A8115469C20E}" type="presParOf" srcId="{8775560D-79B3-4803-8858-CF20EEB53B13}" destId="{03B31DF1-9299-4AFB-BF2A-25179AD51F00}" srcOrd="0" destOrd="0" presId="urn:microsoft.com/office/officeart/2005/8/layout/orgChart1"/>
    <dgm:cxn modelId="{82948B4C-850D-46EA-9B8B-222D8366CCBC}" type="presParOf" srcId="{8775560D-79B3-4803-8858-CF20EEB53B13}" destId="{570CF205-7919-4D00-8F7A-39E12887D5FB}" srcOrd="1" destOrd="0" presId="urn:microsoft.com/office/officeart/2005/8/layout/orgChart1"/>
    <dgm:cxn modelId="{06115AF9-AB10-453D-B2B3-B2250300C6BA}" type="presParOf" srcId="{921F5533-B433-4F9E-8FC5-10ED06B23ACA}" destId="{7DF5DF5C-D603-40AB-8EAE-DF7505DA10E3}" srcOrd="1" destOrd="0" presId="urn:microsoft.com/office/officeart/2005/8/layout/orgChart1"/>
    <dgm:cxn modelId="{B6AAFCDD-0AB7-4A0C-999F-66B08C1AE6A6}" type="presParOf" srcId="{921F5533-B433-4F9E-8FC5-10ED06B23ACA}" destId="{B4046196-4CF0-4BFA-800F-E8A87BD8A1C7}" srcOrd="2" destOrd="0" presId="urn:microsoft.com/office/officeart/2005/8/layout/orgChart1"/>
    <dgm:cxn modelId="{E96FA4C1-918F-4718-8FCE-9D973939934F}" type="presParOf" srcId="{B4046196-4CF0-4BFA-800F-E8A87BD8A1C7}" destId="{368B7C31-864F-426B-87B5-004F6E4A5172}" srcOrd="0" destOrd="0" presId="urn:microsoft.com/office/officeart/2005/8/layout/orgChart1"/>
    <dgm:cxn modelId="{C8FAEF93-6872-4F35-AB0C-A1753D55ED6A}" type="presParOf" srcId="{B4046196-4CF0-4BFA-800F-E8A87BD8A1C7}" destId="{A694A088-2A1A-4D0A-BDB8-426297F588A1}" srcOrd="1" destOrd="0" presId="urn:microsoft.com/office/officeart/2005/8/layout/orgChart1"/>
    <dgm:cxn modelId="{B2E487A7-9499-4529-9333-0D360A10A5BD}" type="presParOf" srcId="{A694A088-2A1A-4D0A-BDB8-426297F588A1}" destId="{701F23C9-9595-4053-AFDD-F809C35996B5}" srcOrd="0" destOrd="0" presId="urn:microsoft.com/office/officeart/2005/8/layout/orgChart1"/>
    <dgm:cxn modelId="{3C5B11CE-2B7E-404A-83CC-B3D102C8D4C0}" type="presParOf" srcId="{701F23C9-9595-4053-AFDD-F809C35996B5}" destId="{BA7BB0DD-B8D4-4E42-979B-833261CC9BBF}" srcOrd="0" destOrd="0" presId="urn:microsoft.com/office/officeart/2005/8/layout/orgChart1"/>
    <dgm:cxn modelId="{73760164-27CD-42C4-9987-85B38EC0FB6D}" type="presParOf" srcId="{701F23C9-9595-4053-AFDD-F809C35996B5}" destId="{3B6F809D-BE34-4117-A2EE-AA6589415A24}" srcOrd="1" destOrd="0" presId="urn:microsoft.com/office/officeart/2005/8/layout/orgChart1"/>
    <dgm:cxn modelId="{C521A366-051C-4484-A17F-D39843A001C5}" type="presParOf" srcId="{A694A088-2A1A-4D0A-BDB8-426297F588A1}" destId="{C43D4623-7120-4905-8323-BE3ADA522043}" srcOrd="1" destOrd="0" presId="urn:microsoft.com/office/officeart/2005/8/layout/orgChart1"/>
    <dgm:cxn modelId="{BC733123-B8F4-4719-90D6-B08A9F52340A}" type="presParOf" srcId="{A694A088-2A1A-4D0A-BDB8-426297F588A1}" destId="{A0014BB7-90C3-4ACB-9795-648EA4AB31CF}" srcOrd="2" destOrd="0" presId="urn:microsoft.com/office/officeart/2005/8/layout/orgChart1"/>
    <dgm:cxn modelId="{BDE30FC3-D699-4A97-8C3A-93B2265126E4}" type="presParOf" srcId="{B4046196-4CF0-4BFA-800F-E8A87BD8A1C7}" destId="{A74C7B84-B615-4896-AF9E-EBF06B938888}" srcOrd="2" destOrd="0" presId="urn:microsoft.com/office/officeart/2005/8/layout/orgChart1"/>
    <dgm:cxn modelId="{34DE09AF-0987-4BA1-9C60-4D00BB2BC2CA}" type="presParOf" srcId="{B4046196-4CF0-4BFA-800F-E8A87BD8A1C7}" destId="{0B07957C-8CE4-4672-B363-CC6D12992C94}" srcOrd="3" destOrd="0" presId="urn:microsoft.com/office/officeart/2005/8/layout/orgChart1"/>
    <dgm:cxn modelId="{A409E490-AB00-4F14-8C31-D0F9E7B99B39}" type="presParOf" srcId="{0B07957C-8CE4-4672-B363-CC6D12992C94}" destId="{57B48703-9408-4E4C-B632-DDE1DE4E45E7}" srcOrd="0" destOrd="0" presId="urn:microsoft.com/office/officeart/2005/8/layout/orgChart1"/>
    <dgm:cxn modelId="{DA8DAC46-3004-4DF3-A81D-CAEE4D1CB68A}" type="presParOf" srcId="{57B48703-9408-4E4C-B632-DDE1DE4E45E7}" destId="{D2A751CD-E18C-4C76-A8C1-723F2E749E4A}" srcOrd="0" destOrd="0" presId="urn:microsoft.com/office/officeart/2005/8/layout/orgChart1"/>
    <dgm:cxn modelId="{88913ABD-7A7F-4D9A-B2B6-1540D978BDB4}" type="presParOf" srcId="{57B48703-9408-4E4C-B632-DDE1DE4E45E7}" destId="{CC73837C-69A5-43B7-A6E0-882DA310E51D}" srcOrd="1" destOrd="0" presId="urn:microsoft.com/office/officeart/2005/8/layout/orgChart1"/>
    <dgm:cxn modelId="{6D4C4473-FB03-45AF-9E2A-28AD9C194E7E}" type="presParOf" srcId="{0B07957C-8CE4-4672-B363-CC6D12992C94}" destId="{1488177A-B6C9-4910-8A5D-AB71D45602C5}" srcOrd="1" destOrd="0" presId="urn:microsoft.com/office/officeart/2005/8/layout/orgChart1"/>
    <dgm:cxn modelId="{CF6FAA67-6498-4ED4-91E2-2E12BF0B193C}" type="presParOf" srcId="{0B07957C-8CE4-4672-B363-CC6D12992C94}" destId="{111ED291-8BC9-474C-870D-B00FD59CDEBD}" srcOrd="2" destOrd="0" presId="urn:microsoft.com/office/officeart/2005/8/layout/orgChart1"/>
    <dgm:cxn modelId="{645874EF-8EC8-4643-923D-5A64710411E8}" type="presParOf" srcId="{B4046196-4CF0-4BFA-800F-E8A87BD8A1C7}" destId="{67F5DFFD-9B42-499A-8995-6FA9405494E5}" srcOrd="4" destOrd="0" presId="urn:microsoft.com/office/officeart/2005/8/layout/orgChart1"/>
    <dgm:cxn modelId="{D564913F-771E-4EB7-A542-46F56B281686}" type="presParOf" srcId="{B4046196-4CF0-4BFA-800F-E8A87BD8A1C7}" destId="{7FC4BE46-E92E-4503-AF1C-7924B2D6D187}" srcOrd="5" destOrd="0" presId="urn:microsoft.com/office/officeart/2005/8/layout/orgChart1"/>
    <dgm:cxn modelId="{6FAA274E-65D1-45CD-AD15-81AE075A9CC4}" type="presParOf" srcId="{7FC4BE46-E92E-4503-AF1C-7924B2D6D187}" destId="{1488C002-A7A3-48BF-A8CC-EE512AF21754}" srcOrd="0" destOrd="0" presId="urn:microsoft.com/office/officeart/2005/8/layout/orgChart1"/>
    <dgm:cxn modelId="{1D7FDE23-6EBF-41E1-949B-DAEBF5C24D10}" type="presParOf" srcId="{1488C002-A7A3-48BF-A8CC-EE512AF21754}" destId="{523D78DC-584B-4DD5-A575-FA86A0CA299D}" srcOrd="0" destOrd="0" presId="urn:microsoft.com/office/officeart/2005/8/layout/orgChart1"/>
    <dgm:cxn modelId="{1EA2CB8A-3CB5-463B-9E77-9CC5622C7782}" type="presParOf" srcId="{1488C002-A7A3-48BF-A8CC-EE512AF21754}" destId="{9AD10135-05E6-4BEE-A8DD-12C1DB681F7B}" srcOrd="1" destOrd="0" presId="urn:microsoft.com/office/officeart/2005/8/layout/orgChart1"/>
    <dgm:cxn modelId="{4E21326E-09E1-44E5-BE0B-80136482C542}" type="presParOf" srcId="{7FC4BE46-E92E-4503-AF1C-7924B2D6D187}" destId="{E9F3B04E-AF5D-47BC-B5A2-C872EB1924E3}" srcOrd="1" destOrd="0" presId="urn:microsoft.com/office/officeart/2005/8/layout/orgChart1"/>
    <dgm:cxn modelId="{3EB4D503-F806-468D-9BB8-6F67DEA59CC0}" type="presParOf" srcId="{7FC4BE46-E92E-4503-AF1C-7924B2D6D187}" destId="{33F164D7-0F3D-4E16-A9AA-36DE8E73F92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8C4122-F0C3-4605-A91B-70DC247EDC72}"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en-US"/>
        </a:p>
      </dgm:t>
    </dgm:pt>
    <dgm:pt modelId="{B4D5F397-4973-4C53-AE1F-76B9D57EEEA2}">
      <dgm:prSet phldrT="[Text]" custT="1"/>
      <dgm:spPr>
        <a:solidFill>
          <a:srgbClr val="2F8D7B"/>
        </a:solidFill>
      </dgm:spPr>
      <dgm:t>
        <a:bodyPr/>
        <a:lstStyle/>
        <a:p>
          <a:r>
            <a:rPr lang="en-US" sz="3200" b="1" dirty="0" smtClean="0"/>
            <a:t>Critical Areas</a:t>
          </a:r>
          <a:endParaRPr lang="en-US" sz="3200" b="1" dirty="0"/>
        </a:p>
      </dgm:t>
    </dgm:pt>
    <dgm:pt modelId="{535AA082-5A9C-4D5A-B350-4294EA5098C7}" type="parTrans" cxnId="{3CBEEFF1-C496-4C94-9AD7-232EDCD7203A}">
      <dgm:prSet/>
      <dgm:spPr/>
      <dgm:t>
        <a:bodyPr/>
        <a:lstStyle/>
        <a:p>
          <a:endParaRPr lang="en-US"/>
        </a:p>
      </dgm:t>
    </dgm:pt>
    <dgm:pt modelId="{1C85CF52-34C2-40A8-855D-0FCDD8C30A96}" type="sibTrans" cxnId="{3CBEEFF1-C496-4C94-9AD7-232EDCD7203A}">
      <dgm:prSet/>
      <dgm:spPr/>
      <dgm:t>
        <a:bodyPr/>
        <a:lstStyle/>
        <a:p>
          <a:endParaRPr lang="en-US"/>
        </a:p>
      </dgm:t>
    </dgm:pt>
    <dgm:pt modelId="{F18507EB-632F-4A67-ACD7-6D1A33F22C9B}" type="asst">
      <dgm:prSet phldrT="[Text]" custT="1"/>
      <dgm:spPr>
        <a:solidFill>
          <a:srgbClr val="2F8D7B"/>
        </a:solidFill>
      </dgm:spPr>
      <dgm:t>
        <a:bodyPr/>
        <a:lstStyle/>
        <a:p>
          <a:r>
            <a:rPr lang="en-US" sz="2400" b="1" dirty="0" smtClean="0"/>
            <a:t>Meal Access and Reimbursement</a:t>
          </a:r>
          <a:endParaRPr lang="en-US" sz="2400" b="1" dirty="0"/>
        </a:p>
      </dgm:t>
    </dgm:pt>
    <dgm:pt modelId="{E70C23B0-6A8B-4EDF-94E9-24F2F2D7BD61}" type="parTrans" cxnId="{8201B1B7-65BA-490D-AF9A-DE61754BBDB8}">
      <dgm:prSet/>
      <dgm:spPr>
        <a:ln w="19050">
          <a:solidFill>
            <a:schemeClr val="accent1"/>
          </a:solidFill>
        </a:ln>
      </dgm:spPr>
      <dgm:t>
        <a:bodyPr/>
        <a:lstStyle/>
        <a:p>
          <a:endParaRPr lang="en-US"/>
        </a:p>
      </dgm:t>
    </dgm:pt>
    <dgm:pt modelId="{C50F3281-0880-4549-AA3A-266D833500C9}" type="sibTrans" cxnId="{8201B1B7-65BA-490D-AF9A-DE61754BBDB8}">
      <dgm:prSet/>
      <dgm:spPr/>
      <dgm:t>
        <a:bodyPr/>
        <a:lstStyle/>
        <a:p>
          <a:endParaRPr lang="en-US"/>
        </a:p>
      </dgm:t>
    </dgm:pt>
    <dgm:pt modelId="{62775C05-B1D3-4FEE-ABDB-3C13C42083FE}" type="asst">
      <dgm:prSet custT="1"/>
      <dgm:spPr>
        <a:solidFill>
          <a:srgbClr val="2F8D7B"/>
        </a:solidFill>
      </dgm:spPr>
      <dgm:t>
        <a:bodyPr/>
        <a:lstStyle/>
        <a:p>
          <a:r>
            <a:rPr lang="en-US" sz="2400" b="1" dirty="0" smtClean="0"/>
            <a:t>Nutritional Quality and           Meal Pattern</a:t>
          </a:r>
          <a:endParaRPr lang="en-US" sz="2400" b="1" dirty="0"/>
        </a:p>
      </dgm:t>
    </dgm:pt>
    <dgm:pt modelId="{7BE31325-C2B7-49C7-A8EC-34365E4987A1}" type="parTrans" cxnId="{968198F4-31D9-4563-AE0C-224A917C21CD}">
      <dgm:prSet/>
      <dgm:spPr>
        <a:ln w="19050">
          <a:solidFill>
            <a:schemeClr val="accent1"/>
          </a:solidFill>
        </a:ln>
      </dgm:spPr>
      <dgm:t>
        <a:bodyPr/>
        <a:lstStyle/>
        <a:p>
          <a:endParaRPr lang="en-US"/>
        </a:p>
      </dgm:t>
    </dgm:pt>
    <dgm:pt modelId="{E50277F4-C2AA-4BCE-A5E7-FA596DEAD1A9}" type="sibTrans" cxnId="{968198F4-31D9-4563-AE0C-224A917C21CD}">
      <dgm:prSet/>
      <dgm:spPr/>
      <dgm:t>
        <a:bodyPr/>
        <a:lstStyle/>
        <a:p>
          <a:endParaRPr lang="en-US"/>
        </a:p>
      </dgm:t>
    </dgm:pt>
    <dgm:pt modelId="{B39E5532-0464-4BCE-9D6C-9DBE0927299E}" type="asst">
      <dgm:prSet custT="1"/>
      <dgm:spPr>
        <a:solidFill>
          <a:srgbClr val="2F8D7B"/>
        </a:solidFill>
      </dgm:spPr>
      <dgm:t>
        <a:bodyPr/>
        <a:lstStyle/>
        <a:p>
          <a:r>
            <a:rPr lang="en-US" sz="2200" b="1" dirty="0" smtClean="0"/>
            <a:t>Meal Components</a:t>
          </a:r>
          <a:endParaRPr lang="en-US" sz="2200" b="1" dirty="0"/>
        </a:p>
      </dgm:t>
    </dgm:pt>
    <dgm:pt modelId="{8ABC615F-FEC2-4AF2-B00A-A52BE4A759D1}" type="parTrans" cxnId="{13CCE937-33D3-4C0F-94A1-8289BD29DD10}">
      <dgm:prSet/>
      <dgm:spPr>
        <a:ln w="19050">
          <a:solidFill>
            <a:schemeClr val="accent1"/>
          </a:solidFill>
        </a:ln>
      </dgm:spPr>
      <dgm:t>
        <a:bodyPr/>
        <a:lstStyle/>
        <a:p>
          <a:endParaRPr lang="en-US"/>
        </a:p>
      </dgm:t>
    </dgm:pt>
    <dgm:pt modelId="{AAD3266A-EAFC-4C49-99B6-141B73EAD33F}" type="sibTrans" cxnId="{13CCE937-33D3-4C0F-94A1-8289BD29DD10}">
      <dgm:prSet/>
      <dgm:spPr/>
      <dgm:t>
        <a:bodyPr/>
        <a:lstStyle/>
        <a:p>
          <a:endParaRPr lang="en-US"/>
        </a:p>
      </dgm:t>
    </dgm:pt>
    <dgm:pt modelId="{08E20116-5BD0-49C9-A45D-AEB6F312A2FB}" type="asst">
      <dgm:prSet custT="1"/>
      <dgm:spPr>
        <a:solidFill>
          <a:srgbClr val="2F8D7B"/>
        </a:solidFill>
      </dgm:spPr>
      <dgm:t>
        <a:bodyPr/>
        <a:lstStyle/>
        <a:p>
          <a:r>
            <a:rPr lang="en-US" sz="2200" b="1" dirty="0" smtClean="0"/>
            <a:t>Dietary Specifications and Nutrient Analysis</a:t>
          </a:r>
          <a:endParaRPr lang="en-US" sz="2200" b="1" dirty="0"/>
        </a:p>
      </dgm:t>
    </dgm:pt>
    <dgm:pt modelId="{12E034A5-4BA1-4428-B9E9-FDD702331AF3}" type="parTrans" cxnId="{2B434BBD-A211-4429-9B86-BDD067138FCD}">
      <dgm:prSet/>
      <dgm:spPr>
        <a:ln w="19050">
          <a:solidFill>
            <a:schemeClr val="accent1"/>
          </a:solidFill>
        </a:ln>
      </dgm:spPr>
      <dgm:t>
        <a:bodyPr/>
        <a:lstStyle/>
        <a:p>
          <a:endParaRPr lang="en-US"/>
        </a:p>
      </dgm:t>
    </dgm:pt>
    <dgm:pt modelId="{17134049-5BD3-470A-B76C-3C02C2926AE3}" type="sibTrans" cxnId="{2B434BBD-A211-4429-9B86-BDD067138FCD}">
      <dgm:prSet/>
      <dgm:spPr/>
      <dgm:t>
        <a:bodyPr/>
        <a:lstStyle/>
        <a:p>
          <a:endParaRPr lang="en-US"/>
        </a:p>
      </dgm:t>
    </dgm:pt>
    <dgm:pt modelId="{663E4FB0-C5A0-417B-A978-5C020A7FAAD3}" type="asst">
      <dgm:prSet custT="1"/>
      <dgm:spPr>
        <a:solidFill>
          <a:srgbClr val="2F8D7B"/>
        </a:solidFill>
      </dgm:spPr>
      <dgm:t>
        <a:bodyPr/>
        <a:lstStyle/>
        <a:p>
          <a:r>
            <a:rPr lang="en-US" sz="2300" b="1" dirty="0" smtClean="0"/>
            <a:t>Offer vs Serve</a:t>
          </a:r>
          <a:endParaRPr lang="en-US" sz="2300" b="1" dirty="0"/>
        </a:p>
      </dgm:t>
    </dgm:pt>
    <dgm:pt modelId="{251B8ED1-B464-415C-A79D-BF62763410DE}" type="parTrans" cxnId="{EAB298BD-12D0-47BD-B274-17FDDD602EAA}">
      <dgm:prSet/>
      <dgm:spPr>
        <a:ln w="19050">
          <a:solidFill>
            <a:schemeClr val="accent1"/>
          </a:solidFill>
        </a:ln>
      </dgm:spPr>
      <dgm:t>
        <a:bodyPr/>
        <a:lstStyle/>
        <a:p>
          <a:endParaRPr lang="en-US"/>
        </a:p>
      </dgm:t>
    </dgm:pt>
    <dgm:pt modelId="{A37E9C46-A786-4B84-A61E-092AEF0B246C}" type="sibTrans" cxnId="{EAB298BD-12D0-47BD-B274-17FDDD602EAA}">
      <dgm:prSet/>
      <dgm:spPr/>
      <dgm:t>
        <a:bodyPr/>
        <a:lstStyle/>
        <a:p>
          <a:endParaRPr lang="en-US"/>
        </a:p>
      </dgm:t>
    </dgm:pt>
    <dgm:pt modelId="{BE8F0C6E-6077-4426-A911-E04C7486A6B6}" type="asst">
      <dgm:prSet custT="1"/>
      <dgm:spPr>
        <a:solidFill>
          <a:srgbClr val="2F8D7B"/>
        </a:solidFill>
      </dgm:spPr>
      <dgm:t>
        <a:bodyPr/>
        <a:lstStyle/>
        <a:p>
          <a:r>
            <a:rPr lang="en-US" sz="2200" b="1" dirty="0" smtClean="0"/>
            <a:t>Certification and Benefit Issuance</a:t>
          </a:r>
          <a:endParaRPr lang="en-US" sz="2200" b="1" dirty="0"/>
        </a:p>
      </dgm:t>
    </dgm:pt>
    <dgm:pt modelId="{AFA06DC8-8B90-407E-9A6F-13CCA051577C}" type="parTrans" cxnId="{A75CDD0D-2D04-4044-9B00-8BF5CAA93E13}">
      <dgm:prSet/>
      <dgm:spPr>
        <a:ln w="19050">
          <a:solidFill>
            <a:schemeClr val="accent1"/>
          </a:solidFill>
        </a:ln>
      </dgm:spPr>
      <dgm:t>
        <a:bodyPr/>
        <a:lstStyle/>
        <a:p>
          <a:endParaRPr lang="en-US"/>
        </a:p>
      </dgm:t>
    </dgm:pt>
    <dgm:pt modelId="{EE08266C-CD24-4B5C-8939-7EED0196C68A}" type="sibTrans" cxnId="{A75CDD0D-2D04-4044-9B00-8BF5CAA93E13}">
      <dgm:prSet/>
      <dgm:spPr/>
      <dgm:t>
        <a:bodyPr/>
        <a:lstStyle/>
        <a:p>
          <a:endParaRPr lang="en-US"/>
        </a:p>
      </dgm:t>
    </dgm:pt>
    <dgm:pt modelId="{F1737E9E-ED56-4A6C-9E76-8ECF7FEACB80}" type="asst">
      <dgm:prSet custT="1"/>
      <dgm:spPr>
        <a:solidFill>
          <a:srgbClr val="2F8D7B"/>
        </a:solidFill>
      </dgm:spPr>
      <dgm:t>
        <a:bodyPr/>
        <a:lstStyle/>
        <a:p>
          <a:r>
            <a:rPr lang="en-US" sz="2300" b="1" dirty="0" smtClean="0"/>
            <a:t>Verification</a:t>
          </a:r>
          <a:endParaRPr lang="en-US" sz="2300" b="1" dirty="0"/>
        </a:p>
      </dgm:t>
    </dgm:pt>
    <dgm:pt modelId="{E3AA4CDF-3BB4-451A-B00C-8B82ACC32EBB}" type="parTrans" cxnId="{02B49332-015E-46D2-B980-3AB53AC34ABB}">
      <dgm:prSet/>
      <dgm:spPr>
        <a:ln w="19050">
          <a:solidFill>
            <a:schemeClr val="accent1"/>
          </a:solidFill>
        </a:ln>
      </dgm:spPr>
      <dgm:t>
        <a:bodyPr/>
        <a:lstStyle/>
        <a:p>
          <a:endParaRPr lang="en-US"/>
        </a:p>
      </dgm:t>
    </dgm:pt>
    <dgm:pt modelId="{12396823-DAA7-4105-989C-39F1733C0B9F}" type="sibTrans" cxnId="{02B49332-015E-46D2-B980-3AB53AC34ABB}">
      <dgm:prSet/>
      <dgm:spPr/>
      <dgm:t>
        <a:bodyPr/>
        <a:lstStyle/>
        <a:p>
          <a:endParaRPr lang="en-US"/>
        </a:p>
      </dgm:t>
    </dgm:pt>
    <dgm:pt modelId="{9CDE2617-4DF5-43CC-A2E5-87F5C5236C0D}" type="asst">
      <dgm:prSet custT="1"/>
      <dgm:spPr>
        <a:solidFill>
          <a:srgbClr val="2F8D7B"/>
        </a:solidFill>
      </dgm:spPr>
      <dgm:t>
        <a:bodyPr/>
        <a:lstStyle/>
        <a:p>
          <a:r>
            <a:rPr lang="en-US" sz="2200" b="1" dirty="0" smtClean="0"/>
            <a:t>Meal Counting and Claiming</a:t>
          </a:r>
          <a:endParaRPr lang="en-US" sz="2200" b="1" dirty="0"/>
        </a:p>
      </dgm:t>
    </dgm:pt>
    <dgm:pt modelId="{10177AD9-4F81-4FED-9A44-A6A47EDA77D8}" type="parTrans" cxnId="{51E2FD86-A65B-4983-A837-D635B0BBEEA5}">
      <dgm:prSet/>
      <dgm:spPr>
        <a:ln w="19050">
          <a:solidFill>
            <a:schemeClr val="accent1"/>
          </a:solidFill>
        </a:ln>
      </dgm:spPr>
      <dgm:t>
        <a:bodyPr/>
        <a:lstStyle/>
        <a:p>
          <a:endParaRPr lang="en-US"/>
        </a:p>
      </dgm:t>
    </dgm:pt>
    <dgm:pt modelId="{D98BBCD6-C121-48DE-86DB-5BF4DF8C9C9A}" type="sibTrans" cxnId="{51E2FD86-A65B-4983-A837-D635B0BBEEA5}">
      <dgm:prSet/>
      <dgm:spPr/>
      <dgm:t>
        <a:bodyPr/>
        <a:lstStyle/>
        <a:p>
          <a:endParaRPr lang="en-US"/>
        </a:p>
      </dgm:t>
    </dgm:pt>
    <dgm:pt modelId="{9BD55017-AE3E-4EDB-A17B-50B983E17DCA}" type="pres">
      <dgm:prSet presAssocID="{848C4122-F0C3-4605-A91B-70DC247EDC72}" presName="hierChild1" presStyleCnt="0">
        <dgm:presLayoutVars>
          <dgm:orgChart val="1"/>
          <dgm:chPref val="1"/>
          <dgm:dir/>
          <dgm:animOne val="branch"/>
          <dgm:animLvl val="lvl"/>
          <dgm:resizeHandles/>
        </dgm:presLayoutVars>
      </dgm:prSet>
      <dgm:spPr/>
      <dgm:t>
        <a:bodyPr/>
        <a:lstStyle/>
        <a:p>
          <a:endParaRPr lang="en-US"/>
        </a:p>
      </dgm:t>
    </dgm:pt>
    <dgm:pt modelId="{921F5533-B433-4F9E-8FC5-10ED06B23ACA}" type="pres">
      <dgm:prSet presAssocID="{B4D5F397-4973-4C53-AE1F-76B9D57EEEA2}" presName="hierRoot1" presStyleCnt="0">
        <dgm:presLayoutVars>
          <dgm:hierBranch val="init"/>
        </dgm:presLayoutVars>
      </dgm:prSet>
      <dgm:spPr/>
      <dgm:t>
        <a:bodyPr/>
        <a:lstStyle/>
        <a:p>
          <a:endParaRPr lang="en-US"/>
        </a:p>
      </dgm:t>
    </dgm:pt>
    <dgm:pt modelId="{8775560D-79B3-4803-8858-CF20EEB53B13}" type="pres">
      <dgm:prSet presAssocID="{B4D5F397-4973-4C53-AE1F-76B9D57EEEA2}" presName="rootComposite1" presStyleCnt="0"/>
      <dgm:spPr/>
      <dgm:t>
        <a:bodyPr/>
        <a:lstStyle/>
        <a:p>
          <a:endParaRPr lang="en-US"/>
        </a:p>
      </dgm:t>
    </dgm:pt>
    <dgm:pt modelId="{03B31DF1-9299-4AFB-BF2A-25179AD51F00}" type="pres">
      <dgm:prSet presAssocID="{B4D5F397-4973-4C53-AE1F-76B9D57EEEA2}" presName="rootText1" presStyleLbl="node0" presStyleIdx="0" presStyleCnt="1" custScaleX="254043">
        <dgm:presLayoutVars>
          <dgm:chPref val="3"/>
        </dgm:presLayoutVars>
      </dgm:prSet>
      <dgm:spPr>
        <a:prstGeom prst="roundRect">
          <a:avLst/>
        </a:prstGeom>
      </dgm:spPr>
      <dgm:t>
        <a:bodyPr/>
        <a:lstStyle/>
        <a:p>
          <a:endParaRPr lang="en-US"/>
        </a:p>
      </dgm:t>
    </dgm:pt>
    <dgm:pt modelId="{570CF205-7919-4D00-8F7A-39E12887D5FB}" type="pres">
      <dgm:prSet presAssocID="{B4D5F397-4973-4C53-AE1F-76B9D57EEEA2}" presName="rootConnector1" presStyleLbl="node1" presStyleIdx="0" presStyleCnt="0"/>
      <dgm:spPr/>
      <dgm:t>
        <a:bodyPr/>
        <a:lstStyle/>
        <a:p>
          <a:endParaRPr lang="en-US"/>
        </a:p>
      </dgm:t>
    </dgm:pt>
    <dgm:pt modelId="{7DF5DF5C-D603-40AB-8EAE-DF7505DA10E3}" type="pres">
      <dgm:prSet presAssocID="{B4D5F397-4973-4C53-AE1F-76B9D57EEEA2}" presName="hierChild2" presStyleCnt="0"/>
      <dgm:spPr/>
      <dgm:t>
        <a:bodyPr/>
        <a:lstStyle/>
        <a:p>
          <a:endParaRPr lang="en-US"/>
        </a:p>
      </dgm:t>
    </dgm:pt>
    <dgm:pt modelId="{B4046196-4CF0-4BFA-800F-E8A87BD8A1C7}" type="pres">
      <dgm:prSet presAssocID="{B4D5F397-4973-4C53-AE1F-76B9D57EEEA2}" presName="hierChild3" presStyleCnt="0"/>
      <dgm:spPr/>
      <dgm:t>
        <a:bodyPr/>
        <a:lstStyle/>
        <a:p>
          <a:endParaRPr lang="en-US"/>
        </a:p>
      </dgm:t>
    </dgm:pt>
    <dgm:pt modelId="{368B7C31-864F-426B-87B5-004F6E4A5172}" type="pres">
      <dgm:prSet presAssocID="{E70C23B0-6A8B-4EDF-94E9-24F2F2D7BD61}" presName="Name111" presStyleLbl="parChTrans1D2" presStyleIdx="0" presStyleCnt="2"/>
      <dgm:spPr/>
      <dgm:t>
        <a:bodyPr/>
        <a:lstStyle/>
        <a:p>
          <a:endParaRPr lang="en-US"/>
        </a:p>
      </dgm:t>
    </dgm:pt>
    <dgm:pt modelId="{A694A088-2A1A-4D0A-BDB8-426297F588A1}" type="pres">
      <dgm:prSet presAssocID="{F18507EB-632F-4A67-ACD7-6D1A33F22C9B}" presName="hierRoot3" presStyleCnt="0">
        <dgm:presLayoutVars>
          <dgm:hierBranch val="init"/>
        </dgm:presLayoutVars>
      </dgm:prSet>
      <dgm:spPr/>
      <dgm:t>
        <a:bodyPr/>
        <a:lstStyle/>
        <a:p>
          <a:endParaRPr lang="en-US"/>
        </a:p>
      </dgm:t>
    </dgm:pt>
    <dgm:pt modelId="{701F23C9-9595-4053-AFDD-F809C35996B5}" type="pres">
      <dgm:prSet presAssocID="{F18507EB-632F-4A67-ACD7-6D1A33F22C9B}" presName="rootComposite3" presStyleCnt="0"/>
      <dgm:spPr/>
      <dgm:t>
        <a:bodyPr/>
        <a:lstStyle/>
        <a:p>
          <a:endParaRPr lang="en-US"/>
        </a:p>
      </dgm:t>
    </dgm:pt>
    <dgm:pt modelId="{BA7BB0DD-B8D4-4E42-979B-833261CC9BBF}" type="pres">
      <dgm:prSet presAssocID="{F18507EB-632F-4A67-ACD7-6D1A33F22C9B}" presName="rootText3" presStyleLbl="asst1" presStyleIdx="0" presStyleCnt="8" custScaleX="194122" custLinFactNeighborX="6195" custLinFactNeighborY="4863">
        <dgm:presLayoutVars>
          <dgm:chPref val="3"/>
        </dgm:presLayoutVars>
      </dgm:prSet>
      <dgm:spPr>
        <a:prstGeom prst="roundRect">
          <a:avLst/>
        </a:prstGeom>
      </dgm:spPr>
      <dgm:t>
        <a:bodyPr/>
        <a:lstStyle/>
        <a:p>
          <a:endParaRPr lang="en-US"/>
        </a:p>
      </dgm:t>
    </dgm:pt>
    <dgm:pt modelId="{3B6F809D-BE34-4117-A2EE-AA6589415A24}" type="pres">
      <dgm:prSet presAssocID="{F18507EB-632F-4A67-ACD7-6D1A33F22C9B}" presName="rootConnector3" presStyleLbl="asst1" presStyleIdx="0" presStyleCnt="8"/>
      <dgm:spPr/>
      <dgm:t>
        <a:bodyPr/>
        <a:lstStyle/>
        <a:p>
          <a:endParaRPr lang="en-US"/>
        </a:p>
      </dgm:t>
    </dgm:pt>
    <dgm:pt modelId="{C43D4623-7120-4905-8323-BE3ADA522043}" type="pres">
      <dgm:prSet presAssocID="{F18507EB-632F-4A67-ACD7-6D1A33F22C9B}" presName="hierChild6" presStyleCnt="0"/>
      <dgm:spPr/>
      <dgm:t>
        <a:bodyPr/>
        <a:lstStyle/>
        <a:p>
          <a:endParaRPr lang="en-US"/>
        </a:p>
      </dgm:t>
    </dgm:pt>
    <dgm:pt modelId="{A0014BB7-90C3-4ACB-9795-648EA4AB31CF}" type="pres">
      <dgm:prSet presAssocID="{F18507EB-632F-4A67-ACD7-6D1A33F22C9B}" presName="hierChild7" presStyleCnt="0"/>
      <dgm:spPr/>
      <dgm:t>
        <a:bodyPr/>
        <a:lstStyle/>
        <a:p>
          <a:endParaRPr lang="en-US"/>
        </a:p>
      </dgm:t>
    </dgm:pt>
    <dgm:pt modelId="{5F1219EA-5E34-477E-8A88-2EFF3260328B}" type="pres">
      <dgm:prSet presAssocID="{AFA06DC8-8B90-407E-9A6F-13CCA051577C}" presName="Name111" presStyleLbl="parChTrans1D3" presStyleIdx="0" presStyleCnt="6"/>
      <dgm:spPr/>
      <dgm:t>
        <a:bodyPr/>
        <a:lstStyle/>
        <a:p>
          <a:endParaRPr lang="en-US"/>
        </a:p>
      </dgm:t>
    </dgm:pt>
    <dgm:pt modelId="{440DA10D-F4B9-421C-80A4-3974E9903FA8}" type="pres">
      <dgm:prSet presAssocID="{BE8F0C6E-6077-4426-A911-E04C7486A6B6}" presName="hierRoot3" presStyleCnt="0">
        <dgm:presLayoutVars>
          <dgm:hierBranch val="init"/>
        </dgm:presLayoutVars>
      </dgm:prSet>
      <dgm:spPr/>
      <dgm:t>
        <a:bodyPr/>
        <a:lstStyle/>
        <a:p>
          <a:endParaRPr lang="en-US"/>
        </a:p>
      </dgm:t>
    </dgm:pt>
    <dgm:pt modelId="{5579910D-DAFC-4DF3-8607-AC921176A152}" type="pres">
      <dgm:prSet presAssocID="{BE8F0C6E-6077-4426-A911-E04C7486A6B6}" presName="rootComposite3" presStyleCnt="0"/>
      <dgm:spPr/>
      <dgm:t>
        <a:bodyPr/>
        <a:lstStyle/>
        <a:p>
          <a:endParaRPr lang="en-US"/>
        </a:p>
      </dgm:t>
    </dgm:pt>
    <dgm:pt modelId="{A293F8C5-3D3B-4426-BDE3-7F781AD656FB}" type="pres">
      <dgm:prSet presAssocID="{BE8F0C6E-6077-4426-A911-E04C7486A6B6}" presName="rootText3" presStyleLbl="asst1" presStyleIdx="1" presStyleCnt="8" custScaleY="176500" custLinFactNeighborX="-52496">
        <dgm:presLayoutVars>
          <dgm:chPref val="3"/>
        </dgm:presLayoutVars>
      </dgm:prSet>
      <dgm:spPr>
        <a:prstGeom prst="roundRect">
          <a:avLst/>
        </a:prstGeom>
      </dgm:spPr>
      <dgm:t>
        <a:bodyPr/>
        <a:lstStyle/>
        <a:p>
          <a:endParaRPr lang="en-US"/>
        </a:p>
      </dgm:t>
    </dgm:pt>
    <dgm:pt modelId="{B7B67E0D-02A5-4933-92C4-BD718FF8CFC8}" type="pres">
      <dgm:prSet presAssocID="{BE8F0C6E-6077-4426-A911-E04C7486A6B6}" presName="rootConnector3" presStyleLbl="asst1" presStyleIdx="1" presStyleCnt="8"/>
      <dgm:spPr/>
      <dgm:t>
        <a:bodyPr/>
        <a:lstStyle/>
        <a:p>
          <a:endParaRPr lang="en-US"/>
        </a:p>
      </dgm:t>
    </dgm:pt>
    <dgm:pt modelId="{B770DAFD-E0A8-47B8-97D2-F50895184B64}" type="pres">
      <dgm:prSet presAssocID="{BE8F0C6E-6077-4426-A911-E04C7486A6B6}" presName="hierChild6" presStyleCnt="0"/>
      <dgm:spPr/>
      <dgm:t>
        <a:bodyPr/>
        <a:lstStyle/>
        <a:p>
          <a:endParaRPr lang="en-US"/>
        </a:p>
      </dgm:t>
    </dgm:pt>
    <dgm:pt modelId="{52E7AF7A-D4D6-43DC-AE81-3CAA926D763C}" type="pres">
      <dgm:prSet presAssocID="{BE8F0C6E-6077-4426-A911-E04C7486A6B6}" presName="hierChild7" presStyleCnt="0"/>
      <dgm:spPr/>
      <dgm:t>
        <a:bodyPr/>
        <a:lstStyle/>
        <a:p>
          <a:endParaRPr lang="en-US"/>
        </a:p>
      </dgm:t>
    </dgm:pt>
    <dgm:pt modelId="{10804E61-BC92-41CF-9A30-3B6C6BBBF4FF}" type="pres">
      <dgm:prSet presAssocID="{E3AA4CDF-3BB4-451A-B00C-8B82ACC32EBB}" presName="Name111" presStyleLbl="parChTrans1D3" presStyleIdx="1" presStyleCnt="6"/>
      <dgm:spPr/>
      <dgm:t>
        <a:bodyPr/>
        <a:lstStyle/>
        <a:p>
          <a:endParaRPr lang="en-US"/>
        </a:p>
      </dgm:t>
    </dgm:pt>
    <dgm:pt modelId="{1FF46CE9-0FD2-4253-AEE5-DAD37439159B}" type="pres">
      <dgm:prSet presAssocID="{F1737E9E-ED56-4A6C-9E76-8ECF7FEACB80}" presName="hierRoot3" presStyleCnt="0">
        <dgm:presLayoutVars>
          <dgm:hierBranch val="init"/>
        </dgm:presLayoutVars>
      </dgm:prSet>
      <dgm:spPr/>
      <dgm:t>
        <a:bodyPr/>
        <a:lstStyle/>
        <a:p>
          <a:endParaRPr lang="en-US"/>
        </a:p>
      </dgm:t>
    </dgm:pt>
    <dgm:pt modelId="{F3ED515B-E163-4FC0-BD2B-ADF15A790472}" type="pres">
      <dgm:prSet presAssocID="{F1737E9E-ED56-4A6C-9E76-8ECF7FEACB80}" presName="rootComposite3" presStyleCnt="0"/>
      <dgm:spPr/>
      <dgm:t>
        <a:bodyPr/>
        <a:lstStyle/>
        <a:p>
          <a:endParaRPr lang="en-US"/>
        </a:p>
      </dgm:t>
    </dgm:pt>
    <dgm:pt modelId="{C52BB2E0-E08C-4AB0-B7D9-168CDC30CC03}" type="pres">
      <dgm:prSet presAssocID="{F1737E9E-ED56-4A6C-9E76-8ECF7FEACB80}" presName="rootText3" presStyleLbl="asst1" presStyleIdx="2" presStyleCnt="8" custScaleX="116860" custLinFactY="1195" custLinFactNeighborX="9815" custLinFactNeighborY="100000">
        <dgm:presLayoutVars>
          <dgm:chPref val="3"/>
        </dgm:presLayoutVars>
      </dgm:prSet>
      <dgm:spPr>
        <a:prstGeom prst="roundRect">
          <a:avLst/>
        </a:prstGeom>
      </dgm:spPr>
      <dgm:t>
        <a:bodyPr/>
        <a:lstStyle/>
        <a:p>
          <a:endParaRPr lang="en-US"/>
        </a:p>
      </dgm:t>
    </dgm:pt>
    <dgm:pt modelId="{2E5D98D0-A125-45A8-A408-3D32EEB0378D}" type="pres">
      <dgm:prSet presAssocID="{F1737E9E-ED56-4A6C-9E76-8ECF7FEACB80}" presName="rootConnector3" presStyleLbl="asst1" presStyleIdx="2" presStyleCnt="8"/>
      <dgm:spPr/>
      <dgm:t>
        <a:bodyPr/>
        <a:lstStyle/>
        <a:p>
          <a:endParaRPr lang="en-US"/>
        </a:p>
      </dgm:t>
    </dgm:pt>
    <dgm:pt modelId="{8BB07605-7F55-4ED0-93E2-DEDB18CE9E51}" type="pres">
      <dgm:prSet presAssocID="{F1737E9E-ED56-4A6C-9E76-8ECF7FEACB80}" presName="hierChild6" presStyleCnt="0"/>
      <dgm:spPr/>
      <dgm:t>
        <a:bodyPr/>
        <a:lstStyle/>
        <a:p>
          <a:endParaRPr lang="en-US"/>
        </a:p>
      </dgm:t>
    </dgm:pt>
    <dgm:pt modelId="{67585FCC-DE61-49D0-BAAB-CFA6CD012785}" type="pres">
      <dgm:prSet presAssocID="{F1737E9E-ED56-4A6C-9E76-8ECF7FEACB80}" presName="hierChild7" presStyleCnt="0"/>
      <dgm:spPr/>
      <dgm:t>
        <a:bodyPr/>
        <a:lstStyle/>
        <a:p>
          <a:endParaRPr lang="en-US"/>
        </a:p>
      </dgm:t>
    </dgm:pt>
    <dgm:pt modelId="{3AC43028-C1E9-4487-BFF5-698D59C01E16}" type="pres">
      <dgm:prSet presAssocID="{10177AD9-4F81-4FED-9A44-A6A47EDA77D8}" presName="Name111" presStyleLbl="parChTrans1D3" presStyleIdx="2" presStyleCnt="6"/>
      <dgm:spPr/>
      <dgm:t>
        <a:bodyPr/>
        <a:lstStyle/>
        <a:p>
          <a:endParaRPr lang="en-US"/>
        </a:p>
      </dgm:t>
    </dgm:pt>
    <dgm:pt modelId="{0E3C0136-EF11-4C07-A0A1-0CAA0430CD22}" type="pres">
      <dgm:prSet presAssocID="{9CDE2617-4DF5-43CC-A2E5-87F5C5236C0D}" presName="hierRoot3" presStyleCnt="0">
        <dgm:presLayoutVars>
          <dgm:hierBranch val="init"/>
        </dgm:presLayoutVars>
      </dgm:prSet>
      <dgm:spPr/>
      <dgm:t>
        <a:bodyPr/>
        <a:lstStyle/>
        <a:p>
          <a:endParaRPr lang="en-US"/>
        </a:p>
      </dgm:t>
    </dgm:pt>
    <dgm:pt modelId="{93DAB441-D4DA-4E75-BBB6-91442E4556DE}" type="pres">
      <dgm:prSet presAssocID="{9CDE2617-4DF5-43CC-A2E5-87F5C5236C0D}" presName="rootComposite3" presStyleCnt="0"/>
      <dgm:spPr/>
      <dgm:t>
        <a:bodyPr/>
        <a:lstStyle/>
        <a:p>
          <a:endParaRPr lang="en-US"/>
        </a:p>
      </dgm:t>
    </dgm:pt>
    <dgm:pt modelId="{F3BEBE39-BA1F-49DD-95B9-78986899C933}" type="pres">
      <dgm:prSet presAssocID="{9CDE2617-4DF5-43CC-A2E5-87F5C5236C0D}" presName="rootText3" presStyleLbl="asst1" presStyleIdx="3" presStyleCnt="8" custScaleY="155617" custLinFactNeighborX="1290" custLinFactNeighborY="31">
        <dgm:presLayoutVars>
          <dgm:chPref val="3"/>
        </dgm:presLayoutVars>
      </dgm:prSet>
      <dgm:spPr>
        <a:prstGeom prst="roundRect">
          <a:avLst/>
        </a:prstGeom>
      </dgm:spPr>
      <dgm:t>
        <a:bodyPr/>
        <a:lstStyle/>
        <a:p>
          <a:endParaRPr lang="en-US"/>
        </a:p>
      </dgm:t>
    </dgm:pt>
    <dgm:pt modelId="{EDB34003-66CC-455D-A8CD-51A6A26BF056}" type="pres">
      <dgm:prSet presAssocID="{9CDE2617-4DF5-43CC-A2E5-87F5C5236C0D}" presName="rootConnector3" presStyleLbl="asst1" presStyleIdx="3" presStyleCnt="8"/>
      <dgm:spPr/>
      <dgm:t>
        <a:bodyPr/>
        <a:lstStyle/>
        <a:p>
          <a:endParaRPr lang="en-US"/>
        </a:p>
      </dgm:t>
    </dgm:pt>
    <dgm:pt modelId="{9D66D935-7F4F-4E71-9590-F76008740DC4}" type="pres">
      <dgm:prSet presAssocID="{9CDE2617-4DF5-43CC-A2E5-87F5C5236C0D}" presName="hierChild6" presStyleCnt="0"/>
      <dgm:spPr/>
      <dgm:t>
        <a:bodyPr/>
        <a:lstStyle/>
        <a:p>
          <a:endParaRPr lang="en-US"/>
        </a:p>
      </dgm:t>
    </dgm:pt>
    <dgm:pt modelId="{9C84BBA9-6486-475E-B0D5-F6D15E998F16}" type="pres">
      <dgm:prSet presAssocID="{9CDE2617-4DF5-43CC-A2E5-87F5C5236C0D}" presName="hierChild7" presStyleCnt="0"/>
      <dgm:spPr/>
      <dgm:t>
        <a:bodyPr/>
        <a:lstStyle/>
        <a:p>
          <a:endParaRPr lang="en-US"/>
        </a:p>
      </dgm:t>
    </dgm:pt>
    <dgm:pt modelId="{A74C7B84-B615-4896-AF9E-EBF06B938888}" type="pres">
      <dgm:prSet presAssocID="{7BE31325-C2B7-49C7-A8EC-34365E4987A1}" presName="Name111" presStyleLbl="parChTrans1D2" presStyleIdx="1" presStyleCnt="2"/>
      <dgm:spPr/>
      <dgm:t>
        <a:bodyPr/>
        <a:lstStyle/>
        <a:p>
          <a:endParaRPr lang="en-US"/>
        </a:p>
      </dgm:t>
    </dgm:pt>
    <dgm:pt modelId="{0B07957C-8CE4-4672-B363-CC6D12992C94}" type="pres">
      <dgm:prSet presAssocID="{62775C05-B1D3-4FEE-ABDB-3C13C42083FE}" presName="hierRoot3" presStyleCnt="0">
        <dgm:presLayoutVars>
          <dgm:hierBranch val="init"/>
        </dgm:presLayoutVars>
      </dgm:prSet>
      <dgm:spPr/>
      <dgm:t>
        <a:bodyPr/>
        <a:lstStyle/>
        <a:p>
          <a:endParaRPr lang="en-US"/>
        </a:p>
      </dgm:t>
    </dgm:pt>
    <dgm:pt modelId="{57B48703-9408-4E4C-B632-DDE1DE4E45E7}" type="pres">
      <dgm:prSet presAssocID="{62775C05-B1D3-4FEE-ABDB-3C13C42083FE}" presName="rootComposite3" presStyleCnt="0"/>
      <dgm:spPr/>
      <dgm:t>
        <a:bodyPr/>
        <a:lstStyle/>
        <a:p>
          <a:endParaRPr lang="en-US"/>
        </a:p>
      </dgm:t>
    </dgm:pt>
    <dgm:pt modelId="{D2A751CD-E18C-4C76-A8C1-723F2E749E4A}" type="pres">
      <dgm:prSet presAssocID="{62775C05-B1D3-4FEE-ABDB-3C13C42083FE}" presName="rootText3" presStyleLbl="asst1" presStyleIdx="4" presStyleCnt="8" custScaleX="216689" custLinFactNeighborX="126" custLinFactNeighborY="4863">
        <dgm:presLayoutVars>
          <dgm:chPref val="3"/>
        </dgm:presLayoutVars>
      </dgm:prSet>
      <dgm:spPr>
        <a:prstGeom prst="roundRect">
          <a:avLst/>
        </a:prstGeom>
      </dgm:spPr>
      <dgm:t>
        <a:bodyPr/>
        <a:lstStyle/>
        <a:p>
          <a:endParaRPr lang="en-US"/>
        </a:p>
      </dgm:t>
    </dgm:pt>
    <dgm:pt modelId="{CC73837C-69A5-43B7-A6E0-882DA310E51D}" type="pres">
      <dgm:prSet presAssocID="{62775C05-B1D3-4FEE-ABDB-3C13C42083FE}" presName="rootConnector3" presStyleLbl="asst1" presStyleIdx="4" presStyleCnt="8"/>
      <dgm:spPr/>
      <dgm:t>
        <a:bodyPr/>
        <a:lstStyle/>
        <a:p>
          <a:endParaRPr lang="en-US"/>
        </a:p>
      </dgm:t>
    </dgm:pt>
    <dgm:pt modelId="{1488177A-B6C9-4910-8A5D-AB71D45602C5}" type="pres">
      <dgm:prSet presAssocID="{62775C05-B1D3-4FEE-ABDB-3C13C42083FE}" presName="hierChild6" presStyleCnt="0"/>
      <dgm:spPr/>
      <dgm:t>
        <a:bodyPr/>
        <a:lstStyle/>
        <a:p>
          <a:endParaRPr lang="en-US"/>
        </a:p>
      </dgm:t>
    </dgm:pt>
    <dgm:pt modelId="{111ED291-8BC9-474C-870D-B00FD59CDEBD}" type="pres">
      <dgm:prSet presAssocID="{62775C05-B1D3-4FEE-ABDB-3C13C42083FE}" presName="hierChild7" presStyleCnt="0"/>
      <dgm:spPr/>
      <dgm:t>
        <a:bodyPr/>
        <a:lstStyle/>
        <a:p>
          <a:endParaRPr lang="en-US"/>
        </a:p>
      </dgm:t>
    </dgm:pt>
    <dgm:pt modelId="{FF3152CE-10A4-4593-A175-015CBA805142}" type="pres">
      <dgm:prSet presAssocID="{8ABC615F-FEC2-4AF2-B00A-A52BE4A759D1}" presName="Name111" presStyleLbl="parChTrans1D3" presStyleIdx="3" presStyleCnt="6"/>
      <dgm:spPr/>
      <dgm:t>
        <a:bodyPr/>
        <a:lstStyle/>
        <a:p>
          <a:endParaRPr lang="en-US"/>
        </a:p>
      </dgm:t>
    </dgm:pt>
    <dgm:pt modelId="{4FAC1FFC-ACF8-4C9A-86FE-66911E80F7A9}" type="pres">
      <dgm:prSet presAssocID="{B39E5532-0464-4BCE-9D6C-9DBE0927299E}" presName="hierRoot3" presStyleCnt="0">
        <dgm:presLayoutVars>
          <dgm:hierBranch val="init"/>
        </dgm:presLayoutVars>
      </dgm:prSet>
      <dgm:spPr/>
      <dgm:t>
        <a:bodyPr/>
        <a:lstStyle/>
        <a:p>
          <a:endParaRPr lang="en-US"/>
        </a:p>
      </dgm:t>
    </dgm:pt>
    <dgm:pt modelId="{7D4F2AE6-0884-46E4-AA20-7160F7BC79A6}" type="pres">
      <dgm:prSet presAssocID="{B39E5532-0464-4BCE-9D6C-9DBE0927299E}" presName="rootComposite3" presStyleCnt="0"/>
      <dgm:spPr/>
      <dgm:t>
        <a:bodyPr/>
        <a:lstStyle/>
        <a:p>
          <a:endParaRPr lang="en-US"/>
        </a:p>
      </dgm:t>
    </dgm:pt>
    <dgm:pt modelId="{2301B916-4C6D-4295-AFF6-5AD3313C600A}" type="pres">
      <dgm:prSet presAssocID="{B39E5532-0464-4BCE-9D6C-9DBE0927299E}" presName="rootText3" presStyleLbl="asst1" presStyleIdx="5" presStyleCnt="8" custScaleX="120392">
        <dgm:presLayoutVars>
          <dgm:chPref val="3"/>
        </dgm:presLayoutVars>
      </dgm:prSet>
      <dgm:spPr>
        <a:prstGeom prst="roundRect">
          <a:avLst/>
        </a:prstGeom>
      </dgm:spPr>
      <dgm:t>
        <a:bodyPr/>
        <a:lstStyle/>
        <a:p>
          <a:endParaRPr lang="en-US"/>
        </a:p>
      </dgm:t>
    </dgm:pt>
    <dgm:pt modelId="{5EF86206-8B10-447B-A06A-520C55029C8D}" type="pres">
      <dgm:prSet presAssocID="{B39E5532-0464-4BCE-9D6C-9DBE0927299E}" presName="rootConnector3" presStyleLbl="asst1" presStyleIdx="5" presStyleCnt="8"/>
      <dgm:spPr/>
      <dgm:t>
        <a:bodyPr/>
        <a:lstStyle/>
        <a:p>
          <a:endParaRPr lang="en-US"/>
        </a:p>
      </dgm:t>
    </dgm:pt>
    <dgm:pt modelId="{0B6C877F-7F55-46CB-B823-7435B40BC1E4}" type="pres">
      <dgm:prSet presAssocID="{B39E5532-0464-4BCE-9D6C-9DBE0927299E}" presName="hierChild6" presStyleCnt="0"/>
      <dgm:spPr/>
      <dgm:t>
        <a:bodyPr/>
        <a:lstStyle/>
        <a:p>
          <a:endParaRPr lang="en-US"/>
        </a:p>
      </dgm:t>
    </dgm:pt>
    <dgm:pt modelId="{8BE3C324-1E3B-4C1A-B690-539039058802}" type="pres">
      <dgm:prSet presAssocID="{B39E5532-0464-4BCE-9D6C-9DBE0927299E}" presName="hierChild7" presStyleCnt="0"/>
      <dgm:spPr/>
      <dgm:t>
        <a:bodyPr/>
        <a:lstStyle/>
        <a:p>
          <a:endParaRPr lang="en-US"/>
        </a:p>
      </dgm:t>
    </dgm:pt>
    <dgm:pt modelId="{813E03BC-EF94-4B5D-91E5-69A76CB28544}" type="pres">
      <dgm:prSet presAssocID="{12E034A5-4BA1-4428-B9E9-FDD702331AF3}" presName="Name111" presStyleLbl="parChTrans1D3" presStyleIdx="4" presStyleCnt="6"/>
      <dgm:spPr/>
      <dgm:t>
        <a:bodyPr/>
        <a:lstStyle/>
        <a:p>
          <a:endParaRPr lang="en-US"/>
        </a:p>
      </dgm:t>
    </dgm:pt>
    <dgm:pt modelId="{073EDE65-0092-466E-BB50-5596B553FB1F}" type="pres">
      <dgm:prSet presAssocID="{08E20116-5BD0-49C9-A45D-AEB6F312A2FB}" presName="hierRoot3" presStyleCnt="0">
        <dgm:presLayoutVars>
          <dgm:hierBranch val="init"/>
        </dgm:presLayoutVars>
      </dgm:prSet>
      <dgm:spPr/>
      <dgm:t>
        <a:bodyPr/>
        <a:lstStyle/>
        <a:p>
          <a:endParaRPr lang="en-US"/>
        </a:p>
      </dgm:t>
    </dgm:pt>
    <dgm:pt modelId="{884EAD8C-A277-4617-9B47-A0770EA26AE4}" type="pres">
      <dgm:prSet presAssocID="{08E20116-5BD0-49C9-A45D-AEB6F312A2FB}" presName="rootComposite3" presStyleCnt="0"/>
      <dgm:spPr/>
      <dgm:t>
        <a:bodyPr/>
        <a:lstStyle/>
        <a:p>
          <a:endParaRPr lang="en-US"/>
        </a:p>
      </dgm:t>
    </dgm:pt>
    <dgm:pt modelId="{97960146-F5BC-4D54-BAAE-244E2B318472}" type="pres">
      <dgm:prSet presAssocID="{08E20116-5BD0-49C9-A45D-AEB6F312A2FB}" presName="rootText3" presStyleLbl="asst1" presStyleIdx="6" presStyleCnt="8" custScaleX="112112" custScaleY="174291" custLinFactNeighborX="219" custLinFactNeighborY="63825">
        <dgm:presLayoutVars>
          <dgm:chPref val="3"/>
        </dgm:presLayoutVars>
      </dgm:prSet>
      <dgm:spPr>
        <a:prstGeom prst="roundRect">
          <a:avLst/>
        </a:prstGeom>
      </dgm:spPr>
      <dgm:t>
        <a:bodyPr/>
        <a:lstStyle/>
        <a:p>
          <a:endParaRPr lang="en-US"/>
        </a:p>
      </dgm:t>
    </dgm:pt>
    <dgm:pt modelId="{2B7B531B-40CE-49ED-812C-F67959315F0F}" type="pres">
      <dgm:prSet presAssocID="{08E20116-5BD0-49C9-A45D-AEB6F312A2FB}" presName="rootConnector3" presStyleLbl="asst1" presStyleIdx="6" presStyleCnt="8"/>
      <dgm:spPr/>
      <dgm:t>
        <a:bodyPr/>
        <a:lstStyle/>
        <a:p>
          <a:endParaRPr lang="en-US"/>
        </a:p>
      </dgm:t>
    </dgm:pt>
    <dgm:pt modelId="{4C0A9D15-0510-4C6E-9981-EA11876EDD10}" type="pres">
      <dgm:prSet presAssocID="{08E20116-5BD0-49C9-A45D-AEB6F312A2FB}" presName="hierChild6" presStyleCnt="0"/>
      <dgm:spPr/>
      <dgm:t>
        <a:bodyPr/>
        <a:lstStyle/>
        <a:p>
          <a:endParaRPr lang="en-US"/>
        </a:p>
      </dgm:t>
    </dgm:pt>
    <dgm:pt modelId="{F7A8B020-11DB-45B7-AD29-FE90F0DC39BB}" type="pres">
      <dgm:prSet presAssocID="{08E20116-5BD0-49C9-A45D-AEB6F312A2FB}" presName="hierChild7" presStyleCnt="0"/>
      <dgm:spPr/>
      <dgm:t>
        <a:bodyPr/>
        <a:lstStyle/>
        <a:p>
          <a:endParaRPr lang="en-US"/>
        </a:p>
      </dgm:t>
    </dgm:pt>
    <dgm:pt modelId="{A7D61C76-D54E-4C3A-B8A3-FE21A69BEB61}" type="pres">
      <dgm:prSet presAssocID="{251B8ED1-B464-415C-A79D-BF62763410DE}" presName="Name111" presStyleLbl="parChTrans1D3" presStyleIdx="5" presStyleCnt="6"/>
      <dgm:spPr/>
      <dgm:t>
        <a:bodyPr/>
        <a:lstStyle/>
        <a:p>
          <a:endParaRPr lang="en-US"/>
        </a:p>
      </dgm:t>
    </dgm:pt>
    <dgm:pt modelId="{47DD9B0D-CA4E-439A-A8C8-AA686F28420B}" type="pres">
      <dgm:prSet presAssocID="{663E4FB0-C5A0-417B-A978-5C020A7FAAD3}" presName="hierRoot3" presStyleCnt="0">
        <dgm:presLayoutVars>
          <dgm:hierBranch val="init"/>
        </dgm:presLayoutVars>
      </dgm:prSet>
      <dgm:spPr/>
      <dgm:t>
        <a:bodyPr/>
        <a:lstStyle/>
        <a:p>
          <a:endParaRPr lang="en-US"/>
        </a:p>
      </dgm:t>
    </dgm:pt>
    <dgm:pt modelId="{C9CDD44D-1CF9-4B12-BB18-112A71AC22B2}" type="pres">
      <dgm:prSet presAssocID="{663E4FB0-C5A0-417B-A978-5C020A7FAAD3}" presName="rootComposite3" presStyleCnt="0"/>
      <dgm:spPr/>
      <dgm:t>
        <a:bodyPr/>
        <a:lstStyle/>
        <a:p>
          <a:endParaRPr lang="en-US"/>
        </a:p>
      </dgm:t>
    </dgm:pt>
    <dgm:pt modelId="{B93CF0FC-CF8B-4C38-B73D-5B7D92C2F2E4}" type="pres">
      <dgm:prSet presAssocID="{663E4FB0-C5A0-417B-A978-5C020A7FAAD3}" presName="rootText3" presStyleLbl="asst1" presStyleIdx="7" presStyleCnt="8" custLinFactNeighborX="14785">
        <dgm:presLayoutVars>
          <dgm:chPref val="3"/>
        </dgm:presLayoutVars>
      </dgm:prSet>
      <dgm:spPr>
        <a:prstGeom prst="roundRect">
          <a:avLst/>
        </a:prstGeom>
      </dgm:spPr>
      <dgm:t>
        <a:bodyPr/>
        <a:lstStyle/>
        <a:p>
          <a:endParaRPr lang="en-US"/>
        </a:p>
      </dgm:t>
    </dgm:pt>
    <dgm:pt modelId="{72EA8C2C-A64B-4CD9-B343-45CBDAF771A5}" type="pres">
      <dgm:prSet presAssocID="{663E4FB0-C5A0-417B-A978-5C020A7FAAD3}" presName="rootConnector3" presStyleLbl="asst1" presStyleIdx="7" presStyleCnt="8"/>
      <dgm:spPr/>
      <dgm:t>
        <a:bodyPr/>
        <a:lstStyle/>
        <a:p>
          <a:endParaRPr lang="en-US"/>
        </a:p>
      </dgm:t>
    </dgm:pt>
    <dgm:pt modelId="{0B3551A4-4723-4FA6-9694-C1B4AC09DF79}" type="pres">
      <dgm:prSet presAssocID="{663E4FB0-C5A0-417B-A978-5C020A7FAAD3}" presName="hierChild6" presStyleCnt="0"/>
      <dgm:spPr/>
      <dgm:t>
        <a:bodyPr/>
        <a:lstStyle/>
        <a:p>
          <a:endParaRPr lang="en-US"/>
        </a:p>
      </dgm:t>
    </dgm:pt>
    <dgm:pt modelId="{DB29C971-4A86-4E3A-B29B-80AF7DDBF476}" type="pres">
      <dgm:prSet presAssocID="{663E4FB0-C5A0-417B-A978-5C020A7FAAD3}" presName="hierChild7" presStyleCnt="0"/>
      <dgm:spPr/>
      <dgm:t>
        <a:bodyPr/>
        <a:lstStyle/>
        <a:p>
          <a:endParaRPr lang="en-US"/>
        </a:p>
      </dgm:t>
    </dgm:pt>
  </dgm:ptLst>
  <dgm:cxnLst>
    <dgm:cxn modelId="{1C068FF1-1938-48A2-82F9-3ED755C727A6}" type="presOf" srcId="{B4D5F397-4973-4C53-AE1F-76B9D57EEEA2}" destId="{570CF205-7919-4D00-8F7A-39E12887D5FB}" srcOrd="1" destOrd="0" presId="urn:microsoft.com/office/officeart/2005/8/layout/orgChart1"/>
    <dgm:cxn modelId="{3AAA7D26-9607-4EFE-B727-4FA8DA8FC813}" type="presOf" srcId="{E3AA4CDF-3BB4-451A-B00C-8B82ACC32EBB}" destId="{10804E61-BC92-41CF-9A30-3B6C6BBBF4FF}" srcOrd="0" destOrd="0" presId="urn:microsoft.com/office/officeart/2005/8/layout/orgChart1"/>
    <dgm:cxn modelId="{2B434BBD-A211-4429-9B86-BDD067138FCD}" srcId="{62775C05-B1D3-4FEE-ABDB-3C13C42083FE}" destId="{08E20116-5BD0-49C9-A45D-AEB6F312A2FB}" srcOrd="1" destOrd="0" parTransId="{12E034A5-4BA1-4428-B9E9-FDD702331AF3}" sibTransId="{17134049-5BD3-470A-B76C-3C02C2926AE3}"/>
    <dgm:cxn modelId="{8201B1B7-65BA-490D-AF9A-DE61754BBDB8}" srcId="{B4D5F397-4973-4C53-AE1F-76B9D57EEEA2}" destId="{F18507EB-632F-4A67-ACD7-6D1A33F22C9B}" srcOrd="0" destOrd="0" parTransId="{E70C23B0-6A8B-4EDF-94E9-24F2F2D7BD61}" sibTransId="{C50F3281-0880-4549-AA3A-266D833500C9}"/>
    <dgm:cxn modelId="{DE32C0B8-6494-4252-AD55-CEE07AA52B60}" type="presOf" srcId="{E70C23B0-6A8B-4EDF-94E9-24F2F2D7BD61}" destId="{368B7C31-864F-426B-87B5-004F6E4A5172}" srcOrd="0" destOrd="0" presId="urn:microsoft.com/office/officeart/2005/8/layout/orgChart1"/>
    <dgm:cxn modelId="{E0C4EF84-3E82-4773-BFA9-27619EAAFF08}" type="presOf" srcId="{F1737E9E-ED56-4A6C-9E76-8ECF7FEACB80}" destId="{2E5D98D0-A125-45A8-A408-3D32EEB0378D}" srcOrd="1" destOrd="0" presId="urn:microsoft.com/office/officeart/2005/8/layout/orgChart1"/>
    <dgm:cxn modelId="{40EDD751-6353-45B7-8664-E330870E27BF}" type="presOf" srcId="{663E4FB0-C5A0-417B-A978-5C020A7FAAD3}" destId="{B93CF0FC-CF8B-4C38-B73D-5B7D92C2F2E4}" srcOrd="0" destOrd="0" presId="urn:microsoft.com/office/officeart/2005/8/layout/orgChart1"/>
    <dgm:cxn modelId="{92D8A973-AEEB-453F-BCC9-B921D4A128BF}" type="presOf" srcId="{10177AD9-4F81-4FED-9A44-A6A47EDA77D8}" destId="{3AC43028-C1E9-4487-BFF5-698D59C01E16}" srcOrd="0" destOrd="0" presId="urn:microsoft.com/office/officeart/2005/8/layout/orgChart1"/>
    <dgm:cxn modelId="{7BC2F64D-7FD7-4F66-8EF0-B875ED8A8194}" type="presOf" srcId="{BE8F0C6E-6077-4426-A911-E04C7486A6B6}" destId="{B7B67E0D-02A5-4933-92C4-BD718FF8CFC8}" srcOrd="1" destOrd="0" presId="urn:microsoft.com/office/officeart/2005/8/layout/orgChart1"/>
    <dgm:cxn modelId="{A640ECD5-F442-439C-85E5-5E54C96DE5D4}" type="presOf" srcId="{F18507EB-632F-4A67-ACD7-6D1A33F22C9B}" destId="{3B6F809D-BE34-4117-A2EE-AA6589415A24}" srcOrd="1" destOrd="0" presId="urn:microsoft.com/office/officeart/2005/8/layout/orgChart1"/>
    <dgm:cxn modelId="{A75CDD0D-2D04-4044-9B00-8BF5CAA93E13}" srcId="{F18507EB-632F-4A67-ACD7-6D1A33F22C9B}" destId="{BE8F0C6E-6077-4426-A911-E04C7486A6B6}" srcOrd="0" destOrd="0" parTransId="{AFA06DC8-8B90-407E-9A6F-13CCA051577C}" sibTransId="{EE08266C-CD24-4B5C-8939-7EED0196C68A}"/>
    <dgm:cxn modelId="{5C36ED8B-D47C-4704-BF33-6F76AFC4A0AE}" type="presOf" srcId="{251B8ED1-B464-415C-A79D-BF62763410DE}" destId="{A7D61C76-D54E-4C3A-B8A3-FE21A69BEB61}" srcOrd="0" destOrd="0" presId="urn:microsoft.com/office/officeart/2005/8/layout/orgChart1"/>
    <dgm:cxn modelId="{192DC6CB-2D68-478B-AE02-EC59A834987E}" type="presOf" srcId="{663E4FB0-C5A0-417B-A978-5C020A7FAAD3}" destId="{72EA8C2C-A64B-4CD9-B343-45CBDAF771A5}" srcOrd="1" destOrd="0" presId="urn:microsoft.com/office/officeart/2005/8/layout/orgChart1"/>
    <dgm:cxn modelId="{115ACE31-2710-48A5-AF38-8FFEEE0F2719}" type="presOf" srcId="{848C4122-F0C3-4605-A91B-70DC247EDC72}" destId="{9BD55017-AE3E-4EDB-A17B-50B983E17DCA}" srcOrd="0" destOrd="0" presId="urn:microsoft.com/office/officeart/2005/8/layout/orgChart1"/>
    <dgm:cxn modelId="{51E2FD86-A65B-4983-A837-D635B0BBEEA5}" srcId="{F18507EB-632F-4A67-ACD7-6D1A33F22C9B}" destId="{9CDE2617-4DF5-43CC-A2E5-87F5C5236C0D}" srcOrd="2" destOrd="0" parTransId="{10177AD9-4F81-4FED-9A44-A6A47EDA77D8}" sibTransId="{D98BBCD6-C121-48DE-86DB-5BF4DF8C9C9A}"/>
    <dgm:cxn modelId="{29EFDF26-F522-4262-B499-431E5EFE0E0C}" type="presOf" srcId="{12E034A5-4BA1-4428-B9E9-FDD702331AF3}" destId="{813E03BC-EF94-4B5D-91E5-69A76CB28544}" srcOrd="0" destOrd="0" presId="urn:microsoft.com/office/officeart/2005/8/layout/orgChart1"/>
    <dgm:cxn modelId="{13CCE937-33D3-4C0F-94A1-8289BD29DD10}" srcId="{62775C05-B1D3-4FEE-ABDB-3C13C42083FE}" destId="{B39E5532-0464-4BCE-9D6C-9DBE0927299E}" srcOrd="0" destOrd="0" parTransId="{8ABC615F-FEC2-4AF2-B00A-A52BE4A759D1}" sibTransId="{AAD3266A-EAFC-4C49-99B6-141B73EAD33F}"/>
    <dgm:cxn modelId="{EAACCEEC-9BF0-4687-9F93-C66A7093E49D}" type="presOf" srcId="{7BE31325-C2B7-49C7-A8EC-34365E4987A1}" destId="{A74C7B84-B615-4896-AF9E-EBF06B938888}" srcOrd="0" destOrd="0" presId="urn:microsoft.com/office/officeart/2005/8/layout/orgChart1"/>
    <dgm:cxn modelId="{4EB0D987-77A4-497B-B068-D3B364D3A3EF}" type="presOf" srcId="{8ABC615F-FEC2-4AF2-B00A-A52BE4A759D1}" destId="{FF3152CE-10A4-4593-A175-015CBA805142}" srcOrd="0" destOrd="0" presId="urn:microsoft.com/office/officeart/2005/8/layout/orgChart1"/>
    <dgm:cxn modelId="{635A7409-C849-4B7B-A59E-4E387FEDE587}" type="presOf" srcId="{62775C05-B1D3-4FEE-ABDB-3C13C42083FE}" destId="{CC73837C-69A5-43B7-A6E0-882DA310E51D}" srcOrd="1" destOrd="0" presId="urn:microsoft.com/office/officeart/2005/8/layout/orgChart1"/>
    <dgm:cxn modelId="{968198F4-31D9-4563-AE0C-224A917C21CD}" srcId="{B4D5F397-4973-4C53-AE1F-76B9D57EEEA2}" destId="{62775C05-B1D3-4FEE-ABDB-3C13C42083FE}" srcOrd="1" destOrd="0" parTransId="{7BE31325-C2B7-49C7-A8EC-34365E4987A1}" sibTransId="{E50277F4-C2AA-4BCE-A5E7-FA596DEAD1A9}"/>
    <dgm:cxn modelId="{47893234-1BE2-44C3-8C8F-2EEF1147FF42}" type="presOf" srcId="{B4D5F397-4973-4C53-AE1F-76B9D57EEEA2}" destId="{03B31DF1-9299-4AFB-BF2A-25179AD51F00}" srcOrd="0" destOrd="0" presId="urn:microsoft.com/office/officeart/2005/8/layout/orgChart1"/>
    <dgm:cxn modelId="{91A4A2B5-BCF8-4437-9B64-A9105BA9BD52}" type="presOf" srcId="{BE8F0C6E-6077-4426-A911-E04C7486A6B6}" destId="{A293F8C5-3D3B-4426-BDE3-7F781AD656FB}" srcOrd="0" destOrd="0" presId="urn:microsoft.com/office/officeart/2005/8/layout/orgChart1"/>
    <dgm:cxn modelId="{694FAAD4-2DBF-4AA0-9648-E27797E15B66}" type="presOf" srcId="{08E20116-5BD0-49C9-A45D-AEB6F312A2FB}" destId="{2B7B531B-40CE-49ED-812C-F67959315F0F}" srcOrd="1" destOrd="0" presId="urn:microsoft.com/office/officeart/2005/8/layout/orgChart1"/>
    <dgm:cxn modelId="{5C5E2578-FE45-4950-9A0D-260AB75A2996}" type="presOf" srcId="{9CDE2617-4DF5-43CC-A2E5-87F5C5236C0D}" destId="{F3BEBE39-BA1F-49DD-95B9-78986899C933}" srcOrd="0" destOrd="0" presId="urn:microsoft.com/office/officeart/2005/8/layout/orgChart1"/>
    <dgm:cxn modelId="{02B49332-015E-46D2-B980-3AB53AC34ABB}" srcId="{F18507EB-632F-4A67-ACD7-6D1A33F22C9B}" destId="{F1737E9E-ED56-4A6C-9E76-8ECF7FEACB80}" srcOrd="1" destOrd="0" parTransId="{E3AA4CDF-3BB4-451A-B00C-8B82ACC32EBB}" sibTransId="{12396823-DAA7-4105-989C-39F1733C0B9F}"/>
    <dgm:cxn modelId="{EAB298BD-12D0-47BD-B274-17FDDD602EAA}" srcId="{62775C05-B1D3-4FEE-ABDB-3C13C42083FE}" destId="{663E4FB0-C5A0-417B-A978-5C020A7FAAD3}" srcOrd="2" destOrd="0" parTransId="{251B8ED1-B464-415C-A79D-BF62763410DE}" sibTransId="{A37E9C46-A786-4B84-A61E-092AEF0B246C}"/>
    <dgm:cxn modelId="{3CBEEFF1-C496-4C94-9AD7-232EDCD7203A}" srcId="{848C4122-F0C3-4605-A91B-70DC247EDC72}" destId="{B4D5F397-4973-4C53-AE1F-76B9D57EEEA2}" srcOrd="0" destOrd="0" parTransId="{535AA082-5A9C-4D5A-B350-4294EA5098C7}" sibTransId="{1C85CF52-34C2-40A8-855D-0FCDD8C30A96}"/>
    <dgm:cxn modelId="{455E4427-EDAB-4672-99D8-6D7816E89B64}" type="presOf" srcId="{62775C05-B1D3-4FEE-ABDB-3C13C42083FE}" destId="{D2A751CD-E18C-4C76-A8C1-723F2E749E4A}" srcOrd="0" destOrd="0" presId="urn:microsoft.com/office/officeart/2005/8/layout/orgChart1"/>
    <dgm:cxn modelId="{ED1F9771-B499-4E00-A11E-E98E2963295B}" type="presOf" srcId="{F18507EB-632F-4A67-ACD7-6D1A33F22C9B}" destId="{BA7BB0DD-B8D4-4E42-979B-833261CC9BBF}" srcOrd="0" destOrd="0" presId="urn:microsoft.com/office/officeart/2005/8/layout/orgChart1"/>
    <dgm:cxn modelId="{0F5C2337-05FD-47D9-8626-8F9F49EBBF70}" type="presOf" srcId="{B39E5532-0464-4BCE-9D6C-9DBE0927299E}" destId="{2301B916-4C6D-4295-AFF6-5AD3313C600A}" srcOrd="0" destOrd="0" presId="urn:microsoft.com/office/officeart/2005/8/layout/orgChart1"/>
    <dgm:cxn modelId="{C5015731-0932-4AFD-A8D5-4B6FBD943CFB}" type="presOf" srcId="{F1737E9E-ED56-4A6C-9E76-8ECF7FEACB80}" destId="{C52BB2E0-E08C-4AB0-B7D9-168CDC30CC03}" srcOrd="0" destOrd="0" presId="urn:microsoft.com/office/officeart/2005/8/layout/orgChart1"/>
    <dgm:cxn modelId="{5E451AA4-0168-4356-993A-FC47FED16718}" type="presOf" srcId="{AFA06DC8-8B90-407E-9A6F-13CCA051577C}" destId="{5F1219EA-5E34-477E-8A88-2EFF3260328B}" srcOrd="0" destOrd="0" presId="urn:microsoft.com/office/officeart/2005/8/layout/orgChart1"/>
    <dgm:cxn modelId="{3789B1DB-908B-4D3A-BAF1-A0504EE7E201}" type="presOf" srcId="{B39E5532-0464-4BCE-9D6C-9DBE0927299E}" destId="{5EF86206-8B10-447B-A06A-520C55029C8D}" srcOrd="1" destOrd="0" presId="urn:microsoft.com/office/officeart/2005/8/layout/orgChart1"/>
    <dgm:cxn modelId="{B5F8A3EA-12EF-434C-BF16-3E85720372C1}" type="presOf" srcId="{08E20116-5BD0-49C9-A45D-AEB6F312A2FB}" destId="{97960146-F5BC-4D54-BAAE-244E2B318472}" srcOrd="0" destOrd="0" presId="urn:microsoft.com/office/officeart/2005/8/layout/orgChart1"/>
    <dgm:cxn modelId="{3655427A-9065-45AE-989C-04E575E3582C}" type="presOf" srcId="{9CDE2617-4DF5-43CC-A2E5-87F5C5236C0D}" destId="{EDB34003-66CC-455D-A8CD-51A6A26BF056}" srcOrd="1" destOrd="0" presId="urn:microsoft.com/office/officeart/2005/8/layout/orgChart1"/>
    <dgm:cxn modelId="{1CA9408E-FCB8-4DBA-AE60-44CBFBF1B1BF}" type="presParOf" srcId="{9BD55017-AE3E-4EDB-A17B-50B983E17DCA}" destId="{921F5533-B433-4F9E-8FC5-10ED06B23ACA}" srcOrd="0" destOrd="0" presId="urn:microsoft.com/office/officeart/2005/8/layout/orgChart1"/>
    <dgm:cxn modelId="{E15E7B83-B8BE-4DA4-BB76-8EAD1F21A322}" type="presParOf" srcId="{921F5533-B433-4F9E-8FC5-10ED06B23ACA}" destId="{8775560D-79B3-4803-8858-CF20EEB53B13}" srcOrd="0" destOrd="0" presId="urn:microsoft.com/office/officeart/2005/8/layout/orgChart1"/>
    <dgm:cxn modelId="{9965D63B-FEF9-401E-A34D-5EFE96BB006E}" type="presParOf" srcId="{8775560D-79B3-4803-8858-CF20EEB53B13}" destId="{03B31DF1-9299-4AFB-BF2A-25179AD51F00}" srcOrd="0" destOrd="0" presId="urn:microsoft.com/office/officeart/2005/8/layout/orgChart1"/>
    <dgm:cxn modelId="{BD432E58-6233-4FEB-A6EA-6F5CB5133371}" type="presParOf" srcId="{8775560D-79B3-4803-8858-CF20EEB53B13}" destId="{570CF205-7919-4D00-8F7A-39E12887D5FB}" srcOrd="1" destOrd="0" presId="urn:microsoft.com/office/officeart/2005/8/layout/orgChart1"/>
    <dgm:cxn modelId="{6EF7CD6E-FB52-4D98-BE1A-09CE49064095}" type="presParOf" srcId="{921F5533-B433-4F9E-8FC5-10ED06B23ACA}" destId="{7DF5DF5C-D603-40AB-8EAE-DF7505DA10E3}" srcOrd="1" destOrd="0" presId="urn:microsoft.com/office/officeart/2005/8/layout/orgChart1"/>
    <dgm:cxn modelId="{07BE277C-D27A-42EF-AFC3-4B2C7197E67E}" type="presParOf" srcId="{921F5533-B433-4F9E-8FC5-10ED06B23ACA}" destId="{B4046196-4CF0-4BFA-800F-E8A87BD8A1C7}" srcOrd="2" destOrd="0" presId="urn:microsoft.com/office/officeart/2005/8/layout/orgChart1"/>
    <dgm:cxn modelId="{DEBF50E6-D196-4A51-9237-C46D499F136F}" type="presParOf" srcId="{B4046196-4CF0-4BFA-800F-E8A87BD8A1C7}" destId="{368B7C31-864F-426B-87B5-004F6E4A5172}" srcOrd="0" destOrd="0" presId="urn:microsoft.com/office/officeart/2005/8/layout/orgChart1"/>
    <dgm:cxn modelId="{D4B9B20F-658A-4E89-A453-F24EFA1DE4D2}" type="presParOf" srcId="{B4046196-4CF0-4BFA-800F-E8A87BD8A1C7}" destId="{A694A088-2A1A-4D0A-BDB8-426297F588A1}" srcOrd="1" destOrd="0" presId="urn:microsoft.com/office/officeart/2005/8/layout/orgChart1"/>
    <dgm:cxn modelId="{D2BCC779-1820-48E6-9676-14DB91416DEB}" type="presParOf" srcId="{A694A088-2A1A-4D0A-BDB8-426297F588A1}" destId="{701F23C9-9595-4053-AFDD-F809C35996B5}" srcOrd="0" destOrd="0" presId="urn:microsoft.com/office/officeart/2005/8/layout/orgChart1"/>
    <dgm:cxn modelId="{1EDD1E23-2DE9-4545-9EF3-64EA06CE121A}" type="presParOf" srcId="{701F23C9-9595-4053-AFDD-F809C35996B5}" destId="{BA7BB0DD-B8D4-4E42-979B-833261CC9BBF}" srcOrd="0" destOrd="0" presId="urn:microsoft.com/office/officeart/2005/8/layout/orgChart1"/>
    <dgm:cxn modelId="{F876F348-1022-40CD-A923-CF161ADAC06D}" type="presParOf" srcId="{701F23C9-9595-4053-AFDD-F809C35996B5}" destId="{3B6F809D-BE34-4117-A2EE-AA6589415A24}" srcOrd="1" destOrd="0" presId="urn:microsoft.com/office/officeart/2005/8/layout/orgChart1"/>
    <dgm:cxn modelId="{AFADED7A-2F0D-43B6-BEA3-6AC2B7DBD1A3}" type="presParOf" srcId="{A694A088-2A1A-4D0A-BDB8-426297F588A1}" destId="{C43D4623-7120-4905-8323-BE3ADA522043}" srcOrd="1" destOrd="0" presId="urn:microsoft.com/office/officeart/2005/8/layout/orgChart1"/>
    <dgm:cxn modelId="{A1A6F193-59CE-49CC-9907-31000FBFBE82}" type="presParOf" srcId="{A694A088-2A1A-4D0A-BDB8-426297F588A1}" destId="{A0014BB7-90C3-4ACB-9795-648EA4AB31CF}" srcOrd="2" destOrd="0" presId="urn:microsoft.com/office/officeart/2005/8/layout/orgChart1"/>
    <dgm:cxn modelId="{22BE59D3-204C-44CE-A0D7-26C502A45346}" type="presParOf" srcId="{A0014BB7-90C3-4ACB-9795-648EA4AB31CF}" destId="{5F1219EA-5E34-477E-8A88-2EFF3260328B}" srcOrd="0" destOrd="0" presId="urn:microsoft.com/office/officeart/2005/8/layout/orgChart1"/>
    <dgm:cxn modelId="{8FFC69A4-94A3-4AA2-8D14-1E1389ADFBBB}" type="presParOf" srcId="{A0014BB7-90C3-4ACB-9795-648EA4AB31CF}" destId="{440DA10D-F4B9-421C-80A4-3974E9903FA8}" srcOrd="1" destOrd="0" presId="urn:microsoft.com/office/officeart/2005/8/layout/orgChart1"/>
    <dgm:cxn modelId="{18E53743-16F1-4188-B64B-16DDB0193FD8}" type="presParOf" srcId="{440DA10D-F4B9-421C-80A4-3974E9903FA8}" destId="{5579910D-DAFC-4DF3-8607-AC921176A152}" srcOrd="0" destOrd="0" presId="urn:microsoft.com/office/officeart/2005/8/layout/orgChart1"/>
    <dgm:cxn modelId="{913F4196-0C5E-4A63-9ABB-F93DB4CEAFEE}" type="presParOf" srcId="{5579910D-DAFC-4DF3-8607-AC921176A152}" destId="{A293F8C5-3D3B-4426-BDE3-7F781AD656FB}" srcOrd="0" destOrd="0" presId="urn:microsoft.com/office/officeart/2005/8/layout/orgChart1"/>
    <dgm:cxn modelId="{19489243-9E60-4264-BFA1-CACF3B20E2B0}" type="presParOf" srcId="{5579910D-DAFC-4DF3-8607-AC921176A152}" destId="{B7B67E0D-02A5-4933-92C4-BD718FF8CFC8}" srcOrd="1" destOrd="0" presId="urn:microsoft.com/office/officeart/2005/8/layout/orgChart1"/>
    <dgm:cxn modelId="{5A224D98-C9A8-4A6A-867A-C30F75F3CA6B}" type="presParOf" srcId="{440DA10D-F4B9-421C-80A4-3974E9903FA8}" destId="{B770DAFD-E0A8-47B8-97D2-F50895184B64}" srcOrd="1" destOrd="0" presId="urn:microsoft.com/office/officeart/2005/8/layout/orgChart1"/>
    <dgm:cxn modelId="{912462EB-063B-4AC6-B7CC-43EF84782D89}" type="presParOf" srcId="{440DA10D-F4B9-421C-80A4-3974E9903FA8}" destId="{52E7AF7A-D4D6-43DC-AE81-3CAA926D763C}" srcOrd="2" destOrd="0" presId="urn:microsoft.com/office/officeart/2005/8/layout/orgChart1"/>
    <dgm:cxn modelId="{D825B563-2778-41B2-A578-4D1B69344880}" type="presParOf" srcId="{A0014BB7-90C3-4ACB-9795-648EA4AB31CF}" destId="{10804E61-BC92-41CF-9A30-3B6C6BBBF4FF}" srcOrd="2" destOrd="0" presId="urn:microsoft.com/office/officeart/2005/8/layout/orgChart1"/>
    <dgm:cxn modelId="{EBB96388-9411-4C66-9455-A47F6C2BFDD2}" type="presParOf" srcId="{A0014BB7-90C3-4ACB-9795-648EA4AB31CF}" destId="{1FF46CE9-0FD2-4253-AEE5-DAD37439159B}" srcOrd="3" destOrd="0" presId="urn:microsoft.com/office/officeart/2005/8/layout/orgChart1"/>
    <dgm:cxn modelId="{0D64F2E7-B665-43D6-9832-7A34C232E013}" type="presParOf" srcId="{1FF46CE9-0FD2-4253-AEE5-DAD37439159B}" destId="{F3ED515B-E163-4FC0-BD2B-ADF15A790472}" srcOrd="0" destOrd="0" presId="urn:microsoft.com/office/officeart/2005/8/layout/orgChart1"/>
    <dgm:cxn modelId="{6263A53A-163F-4A3B-BDFE-1F003F01734F}" type="presParOf" srcId="{F3ED515B-E163-4FC0-BD2B-ADF15A790472}" destId="{C52BB2E0-E08C-4AB0-B7D9-168CDC30CC03}" srcOrd="0" destOrd="0" presId="urn:microsoft.com/office/officeart/2005/8/layout/orgChart1"/>
    <dgm:cxn modelId="{CAC0C060-3A29-46B1-AE0A-E27DE5282CCA}" type="presParOf" srcId="{F3ED515B-E163-4FC0-BD2B-ADF15A790472}" destId="{2E5D98D0-A125-45A8-A408-3D32EEB0378D}" srcOrd="1" destOrd="0" presId="urn:microsoft.com/office/officeart/2005/8/layout/orgChart1"/>
    <dgm:cxn modelId="{CF2D65D3-B4B1-4BF9-AB57-07DCCB3921CF}" type="presParOf" srcId="{1FF46CE9-0FD2-4253-AEE5-DAD37439159B}" destId="{8BB07605-7F55-4ED0-93E2-DEDB18CE9E51}" srcOrd="1" destOrd="0" presId="urn:microsoft.com/office/officeart/2005/8/layout/orgChart1"/>
    <dgm:cxn modelId="{D1200803-D738-44D9-8E01-BD9944E361B3}" type="presParOf" srcId="{1FF46CE9-0FD2-4253-AEE5-DAD37439159B}" destId="{67585FCC-DE61-49D0-BAAB-CFA6CD012785}" srcOrd="2" destOrd="0" presId="urn:microsoft.com/office/officeart/2005/8/layout/orgChart1"/>
    <dgm:cxn modelId="{316FB554-ED16-4288-AA70-A0BF2678790F}" type="presParOf" srcId="{A0014BB7-90C3-4ACB-9795-648EA4AB31CF}" destId="{3AC43028-C1E9-4487-BFF5-698D59C01E16}" srcOrd="4" destOrd="0" presId="urn:microsoft.com/office/officeart/2005/8/layout/orgChart1"/>
    <dgm:cxn modelId="{01FCD08F-BB18-4842-9E4F-9D4CEEE2A09E}" type="presParOf" srcId="{A0014BB7-90C3-4ACB-9795-648EA4AB31CF}" destId="{0E3C0136-EF11-4C07-A0A1-0CAA0430CD22}" srcOrd="5" destOrd="0" presId="urn:microsoft.com/office/officeart/2005/8/layout/orgChart1"/>
    <dgm:cxn modelId="{3A142F9D-B8D0-46E9-8062-9C87939BACFA}" type="presParOf" srcId="{0E3C0136-EF11-4C07-A0A1-0CAA0430CD22}" destId="{93DAB441-D4DA-4E75-BBB6-91442E4556DE}" srcOrd="0" destOrd="0" presId="urn:microsoft.com/office/officeart/2005/8/layout/orgChart1"/>
    <dgm:cxn modelId="{FF302A4F-B4EC-496A-81C9-53D042F7820D}" type="presParOf" srcId="{93DAB441-D4DA-4E75-BBB6-91442E4556DE}" destId="{F3BEBE39-BA1F-49DD-95B9-78986899C933}" srcOrd="0" destOrd="0" presId="urn:microsoft.com/office/officeart/2005/8/layout/orgChart1"/>
    <dgm:cxn modelId="{5B22FEC7-B940-4D8E-892B-FE056852B3FD}" type="presParOf" srcId="{93DAB441-D4DA-4E75-BBB6-91442E4556DE}" destId="{EDB34003-66CC-455D-A8CD-51A6A26BF056}" srcOrd="1" destOrd="0" presId="urn:microsoft.com/office/officeart/2005/8/layout/orgChart1"/>
    <dgm:cxn modelId="{BD4CDED5-126E-424A-B4EE-D321F860D1EB}" type="presParOf" srcId="{0E3C0136-EF11-4C07-A0A1-0CAA0430CD22}" destId="{9D66D935-7F4F-4E71-9590-F76008740DC4}" srcOrd="1" destOrd="0" presId="urn:microsoft.com/office/officeart/2005/8/layout/orgChart1"/>
    <dgm:cxn modelId="{BD64F373-D331-4DCF-8FA5-3E1C67CA7C20}" type="presParOf" srcId="{0E3C0136-EF11-4C07-A0A1-0CAA0430CD22}" destId="{9C84BBA9-6486-475E-B0D5-F6D15E998F16}" srcOrd="2" destOrd="0" presId="urn:microsoft.com/office/officeart/2005/8/layout/orgChart1"/>
    <dgm:cxn modelId="{A6F3BBDC-03A4-4265-B057-8E82C6614830}" type="presParOf" srcId="{B4046196-4CF0-4BFA-800F-E8A87BD8A1C7}" destId="{A74C7B84-B615-4896-AF9E-EBF06B938888}" srcOrd="2" destOrd="0" presId="urn:microsoft.com/office/officeart/2005/8/layout/orgChart1"/>
    <dgm:cxn modelId="{821C5D46-1284-430F-B541-D311E56B4CE1}" type="presParOf" srcId="{B4046196-4CF0-4BFA-800F-E8A87BD8A1C7}" destId="{0B07957C-8CE4-4672-B363-CC6D12992C94}" srcOrd="3" destOrd="0" presId="urn:microsoft.com/office/officeart/2005/8/layout/orgChart1"/>
    <dgm:cxn modelId="{8EF2D0FA-F028-431F-9793-E3BDC4E3FFAA}" type="presParOf" srcId="{0B07957C-8CE4-4672-B363-CC6D12992C94}" destId="{57B48703-9408-4E4C-B632-DDE1DE4E45E7}" srcOrd="0" destOrd="0" presId="urn:microsoft.com/office/officeart/2005/8/layout/orgChart1"/>
    <dgm:cxn modelId="{9605078F-C181-4396-B6AE-2D31B5C55F62}" type="presParOf" srcId="{57B48703-9408-4E4C-B632-DDE1DE4E45E7}" destId="{D2A751CD-E18C-4C76-A8C1-723F2E749E4A}" srcOrd="0" destOrd="0" presId="urn:microsoft.com/office/officeart/2005/8/layout/orgChart1"/>
    <dgm:cxn modelId="{CB8A3679-D72C-41BD-B889-28F47B794A90}" type="presParOf" srcId="{57B48703-9408-4E4C-B632-DDE1DE4E45E7}" destId="{CC73837C-69A5-43B7-A6E0-882DA310E51D}" srcOrd="1" destOrd="0" presId="urn:microsoft.com/office/officeart/2005/8/layout/orgChart1"/>
    <dgm:cxn modelId="{284B7742-B8B0-459E-98CA-B813AC797078}" type="presParOf" srcId="{0B07957C-8CE4-4672-B363-CC6D12992C94}" destId="{1488177A-B6C9-4910-8A5D-AB71D45602C5}" srcOrd="1" destOrd="0" presId="urn:microsoft.com/office/officeart/2005/8/layout/orgChart1"/>
    <dgm:cxn modelId="{ACA3C9E5-E347-4CCD-A39A-C58509116194}" type="presParOf" srcId="{0B07957C-8CE4-4672-B363-CC6D12992C94}" destId="{111ED291-8BC9-474C-870D-B00FD59CDEBD}" srcOrd="2" destOrd="0" presId="urn:microsoft.com/office/officeart/2005/8/layout/orgChart1"/>
    <dgm:cxn modelId="{E562E8B2-8476-4C18-9A8E-547341F508CD}" type="presParOf" srcId="{111ED291-8BC9-474C-870D-B00FD59CDEBD}" destId="{FF3152CE-10A4-4593-A175-015CBA805142}" srcOrd="0" destOrd="0" presId="urn:microsoft.com/office/officeart/2005/8/layout/orgChart1"/>
    <dgm:cxn modelId="{B5AEC7D8-EA7D-46FD-9350-A36D93032EE1}" type="presParOf" srcId="{111ED291-8BC9-474C-870D-B00FD59CDEBD}" destId="{4FAC1FFC-ACF8-4C9A-86FE-66911E80F7A9}" srcOrd="1" destOrd="0" presId="urn:microsoft.com/office/officeart/2005/8/layout/orgChart1"/>
    <dgm:cxn modelId="{8E7C4578-4586-4D1D-A15E-CE79BA35E4AD}" type="presParOf" srcId="{4FAC1FFC-ACF8-4C9A-86FE-66911E80F7A9}" destId="{7D4F2AE6-0884-46E4-AA20-7160F7BC79A6}" srcOrd="0" destOrd="0" presId="urn:microsoft.com/office/officeart/2005/8/layout/orgChart1"/>
    <dgm:cxn modelId="{E4BBEBDF-CC0F-411D-A2C9-BA0003FA57DF}" type="presParOf" srcId="{7D4F2AE6-0884-46E4-AA20-7160F7BC79A6}" destId="{2301B916-4C6D-4295-AFF6-5AD3313C600A}" srcOrd="0" destOrd="0" presId="urn:microsoft.com/office/officeart/2005/8/layout/orgChart1"/>
    <dgm:cxn modelId="{15A35152-F2D0-4B4F-BE64-D495DBA7EEA5}" type="presParOf" srcId="{7D4F2AE6-0884-46E4-AA20-7160F7BC79A6}" destId="{5EF86206-8B10-447B-A06A-520C55029C8D}" srcOrd="1" destOrd="0" presId="urn:microsoft.com/office/officeart/2005/8/layout/orgChart1"/>
    <dgm:cxn modelId="{65C0C4F1-F116-48D2-815A-055221CB670A}" type="presParOf" srcId="{4FAC1FFC-ACF8-4C9A-86FE-66911E80F7A9}" destId="{0B6C877F-7F55-46CB-B823-7435B40BC1E4}" srcOrd="1" destOrd="0" presId="urn:microsoft.com/office/officeart/2005/8/layout/orgChart1"/>
    <dgm:cxn modelId="{14DF44E8-CC11-4E2F-846C-CA8D0365E70D}" type="presParOf" srcId="{4FAC1FFC-ACF8-4C9A-86FE-66911E80F7A9}" destId="{8BE3C324-1E3B-4C1A-B690-539039058802}" srcOrd="2" destOrd="0" presId="urn:microsoft.com/office/officeart/2005/8/layout/orgChart1"/>
    <dgm:cxn modelId="{EFB074BE-230D-4BF1-93B9-B9D67929F643}" type="presParOf" srcId="{111ED291-8BC9-474C-870D-B00FD59CDEBD}" destId="{813E03BC-EF94-4B5D-91E5-69A76CB28544}" srcOrd="2" destOrd="0" presId="urn:microsoft.com/office/officeart/2005/8/layout/orgChart1"/>
    <dgm:cxn modelId="{823D1562-9BE3-476A-AF58-BD00AB0D9A96}" type="presParOf" srcId="{111ED291-8BC9-474C-870D-B00FD59CDEBD}" destId="{073EDE65-0092-466E-BB50-5596B553FB1F}" srcOrd="3" destOrd="0" presId="urn:microsoft.com/office/officeart/2005/8/layout/orgChart1"/>
    <dgm:cxn modelId="{62A25A40-323D-4146-863C-1445C323210A}" type="presParOf" srcId="{073EDE65-0092-466E-BB50-5596B553FB1F}" destId="{884EAD8C-A277-4617-9B47-A0770EA26AE4}" srcOrd="0" destOrd="0" presId="urn:microsoft.com/office/officeart/2005/8/layout/orgChart1"/>
    <dgm:cxn modelId="{0A73B60D-495A-4565-B181-106F51049EFE}" type="presParOf" srcId="{884EAD8C-A277-4617-9B47-A0770EA26AE4}" destId="{97960146-F5BC-4D54-BAAE-244E2B318472}" srcOrd="0" destOrd="0" presId="urn:microsoft.com/office/officeart/2005/8/layout/orgChart1"/>
    <dgm:cxn modelId="{12D78061-2889-4453-80EF-92B75971636D}" type="presParOf" srcId="{884EAD8C-A277-4617-9B47-A0770EA26AE4}" destId="{2B7B531B-40CE-49ED-812C-F67959315F0F}" srcOrd="1" destOrd="0" presId="urn:microsoft.com/office/officeart/2005/8/layout/orgChart1"/>
    <dgm:cxn modelId="{F31ACAA5-521E-469C-82DD-6785122BAAAE}" type="presParOf" srcId="{073EDE65-0092-466E-BB50-5596B553FB1F}" destId="{4C0A9D15-0510-4C6E-9981-EA11876EDD10}" srcOrd="1" destOrd="0" presId="urn:microsoft.com/office/officeart/2005/8/layout/orgChart1"/>
    <dgm:cxn modelId="{51146B81-B369-4519-9959-E183FF3A16A0}" type="presParOf" srcId="{073EDE65-0092-466E-BB50-5596B553FB1F}" destId="{F7A8B020-11DB-45B7-AD29-FE90F0DC39BB}" srcOrd="2" destOrd="0" presId="urn:microsoft.com/office/officeart/2005/8/layout/orgChart1"/>
    <dgm:cxn modelId="{DA9B32E3-BC40-4D8E-B3B2-CDAFCD7FF60F}" type="presParOf" srcId="{111ED291-8BC9-474C-870D-B00FD59CDEBD}" destId="{A7D61C76-D54E-4C3A-B8A3-FE21A69BEB61}" srcOrd="4" destOrd="0" presId="urn:microsoft.com/office/officeart/2005/8/layout/orgChart1"/>
    <dgm:cxn modelId="{FD43BF48-E8B3-4951-8BF5-B81C9F2E9238}" type="presParOf" srcId="{111ED291-8BC9-474C-870D-B00FD59CDEBD}" destId="{47DD9B0D-CA4E-439A-A8C8-AA686F28420B}" srcOrd="5" destOrd="0" presId="urn:microsoft.com/office/officeart/2005/8/layout/orgChart1"/>
    <dgm:cxn modelId="{3DB81B3D-1B14-4292-8E45-5EC81C61DF62}" type="presParOf" srcId="{47DD9B0D-CA4E-439A-A8C8-AA686F28420B}" destId="{C9CDD44D-1CF9-4B12-BB18-112A71AC22B2}" srcOrd="0" destOrd="0" presId="urn:microsoft.com/office/officeart/2005/8/layout/orgChart1"/>
    <dgm:cxn modelId="{25AB6A0E-FC11-4EAE-9ADF-5BE84A93955C}" type="presParOf" srcId="{C9CDD44D-1CF9-4B12-BB18-112A71AC22B2}" destId="{B93CF0FC-CF8B-4C38-B73D-5B7D92C2F2E4}" srcOrd="0" destOrd="0" presId="urn:microsoft.com/office/officeart/2005/8/layout/orgChart1"/>
    <dgm:cxn modelId="{1B264A2B-6E6E-4B98-8E33-51488E166500}" type="presParOf" srcId="{C9CDD44D-1CF9-4B12-BB18-112A71AC22B2}" destId="{72EA8C2C-A64B-4CD9-B343-45CBDAF771A5}" srcOrd="1" destOrd="0" presId="urn:microsoft.com/office/officeart/2005/8/layout/orgChart1"/>
    <dgm:cxn modelId="{14EF8087-14EB-4A4F-86CC-645584B73100}" type="presParOf" srcId="{47DD9B0D-CA4E-439A-A8C8-AA686F28420B}" destId="{0B3551A4-4723-4FA6-9694-C1B4AC09DF79}" srcOrd="1" destOrd="0" presId="urn:microsoft.com/office/officeart/2005/8/layout/orgChart1"/>
    <dgm:cxn modelId="{E57031B6-5B9E-4DA8-9E6A-491496270E7F}" type="presParOf" srcId="{47DD9B0D-CA4E-439A-A8C8-AA686F28420B}" destId="{DB29C971-4A86-4E3A-B29B-80AF7DDBF476}" srcOrd="2" destOrd="0" presId="urn:microsoft.com/office/officeart/2005/8/layout/orgChart1"/>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8C4122-F0C3-4605-A91B-70DC247EDC72}"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en-US"/>
        </a:p>
      </dgm:t>
    </dgm:pt>
    <dgm:pt modelId="{B4D5F397-4973-4C53-AE1F-76B9D57EEEA2}">
      <dgm:prSet phldrT="[Text]" custT="1"/>
      <dgm:spPr>
        <a:solidFill>
          <a:srgbClr val="2F8D7B"/>
        </a:solidFill>
      </dgm:spPr>
      <dgm:t>
        <a:bodyPr/>
        <a:lstStyle/>
        <a:p>
          <a:r>
            <a:rPr lang="en-US" sz="3200" b="1" dirty="0" smtClean="0"/>
            <a:t>General Areas</a:t>
          </a:r>
          <a:endParaRPr lang="en-US" sz="3200" b="1" dirty="0"/>
        </a:p>
      </dgm:t>
    </dgm:pt>
    <dgm:pt modelId="{535AA082-5A9C-4D5A-B350-4294EA5098C7}" type="parTrans" cxnId="{3CBEEFF1-C496-4C94-9AD7-232EDCD7203A}">
      <dgm:prSet/>
      <dgm:spPr/>
      <dgm:t>
        <a:bodyPr/>
        <a:lstStyle/>
        <a:p>
          <a:endParaRPr lang="en-US"/>
        </a:p>
      </dgm:t>
    </dgm:pt>
    <dgm:pt modelId="{1C85CF52-34C2-40A8-855D-0FCDD8C30A96}" type="sibTrans" cxnId="{3CBEEFF1-C496-4C94-9AD7-232EDCD7203A}">
      <dgm:prSet/>
      <dgm:spPr/>
      <dgm:t>
        <a:bodyPr/>
        <a:lstStyle/>
        <a:p>
          <a:endParaRPr lang="en-US"/>
        </a:p>
      </dgm:t>
    </dgm:pt>
    <dgm:pt modelId="{F18507EB-632F-4A67-ACD7-6D1A33F22C9B}" type="asst">
      <dgm:prSet phldrT="[Text]" custT="1"/>
      <dgm:spPr>
        <a:solidFill>
          <a:srgbClr val="2F8D7B"/>
        </a:solidFill>
      </dgm:spPr>
      <dgm:t>
        <a:bodyPr/>
        <a:lstStyle/>
        <a:p>
          <a:r>
            <a:rPr lang="en-US" sz="2400" b="1" dirty="0" smtClean="0"/>
            <a:t>Resource Management</a:t>
          </a:r>
          <a:endParaRPr lang="en-US" sz="2400" b="1" dirty="0"/>
        </a:p>
      </dgm:t>
    </dgm:pt>
    <dgm:pt modelId="{E70C23B0-6A8B-4EDF-94E9-24F2F2D7BD61}" type="parTrans" cxnId="{8201B1B7-65BA-490D-AF9A-DE61754BBDB8}">
      <dgm:prSet/>
      <dgm:spPr>
        <a:ln w="19050">
          <a:solidFill>
            <a:schemeClr val="accent1"/>
          </a:solidFill>
        </a:ln>
      </dgm:spPr>
      <dgm:t>
        <a:bodyPr/>
        <a:lstStyle/>
        <a:p>
          <a:endParaRPr lang="en-US"/>
        </a:p>
      </dgm:t>
    </dgm:pt>
    <dgm:pt modelId="{C50F3281-0880-4549-AA3A-266D833500C9}" type="sibTrans" cxnId="{8201B1B7-65BA-490D-AF9A-DE61754BBDB8}">
      <dgm:prSet/>
      <dgm:spPr/>
      <dgm:t>
        <a:bodyPr/>
        <a:lstStyle/>
        <a:p>
          <a:endParaRPr lang="en-US"/>
        </a:p>
      </dgm:t>
    </dgm:pt>
    <dgm:pt modelId="{62775C05-B1D3-4FEE-ABDB-3C13C42083FE}" type="asst">
      <dgm:prSet custT="1"/>
      <dgm:spPr>
        <a:solidFill>
          <a:srgbClr val="2F8D7B"/>
        </a:solidFill>
      </dgm:spPr>
      <dgm:t>
        <a:bodyPr/>
        <a:lstStyle/>
        <a:p>
          <a:r>
            <a:rPr lang="en-US" sz="2400" b="1" dirty="0" smtClean="0"/>
            <a:t>General Program Compliance</a:t>
          </a:r>
          <a:endParaRPr lang="en-US" sz="2400" b="1" dirty="0"/>
        </a:p>
      </dgm:t>
    </dgm:pt>
    <dgm:pt modelId="{7BE31325-C2B7-49C7-A8EC-34365E4987A1}" type="parTrans" cxnId="{968198F4-31D9-4563-AE0C-224A917C21CD}">
      <dgm:prSet/>
      <dgm:spPr>
        <a:ln w="19050">
          <a:solidFill>
            <a:schemeClr val="accent1"/>
          </a:solidFill>
        </a:ln>
      </dgm:spPr>
      <dgm:t>
        <a:bodyPr/>
        <a:lstStyle/>
        <a:p>
          <a:endParaRPr lang="en-US"/>
        </a:p>
      </dgm:t>
    </dgm:pt>
    <dgm:pt modelId="{E50277F4-C2AA-4BCE-A5E7-FA596DEAD1A9}" type="sibTrans" cxnId="{968198F4-31D9-4563-AE0C-224A917C21CD}">
      <dgm:prSet/>
      <dgm:spPr/>
      <dgm:t>
        <a:bodyPr/>
        <a:lstStyle/>
        <a:p>
          <a:endParaRPr lang="en-US"/>
        </a:p>
      </dgm:t>
    </dgm:pt>
    <dgm:pt modelId="{BE8F0C6E-6077-4426-A911-E04C7486A6B6}" type="asst">
      <dgm:prSet custT="1"/>
      <dgm:spPr>
        <a:solidFill>
          <a:srgbClr val="2F8D7B"/>
        </a:solidFill>
      </dgm:spPr>
      <dgm:t>
        <a:bodyPr/>
        <a:lstStyle/>
        <a:p>
          <a:r>
            <a:rPr lang="en-US" sz="2200" b="1" dirty="0" smtClean="0"/>
            <a:t>Indirect Costs</a:t>
          </a:r>
          <a:endParaRPr lang="en-US" sz="2200" b="1" dirty="0"/>
        </a:p>
      </dgm:t>
    </dgm:pt>
    <dgm:pt modelId="{AFA06DC8-8B90-407E-9A6F-13CCA051577C}" type="parTrans" cxnId="{A75CDD0D-2D04-4044-9B00-8BF5CAA93E13}">
      <dgm:prSet/>
      <dgm:spPr>
        <a:ln w="19050">
          <a:solidFill>
            <a:schemeClr val="accent1"/>
          </a:solidFill>
        </a:ln>
      </dgm:spPr>
      <dgm:t>
        <a:bodyPr/>
        <a:lstStyle/>
        <a:p>
          <a:endParaRPr lang="en-US"/>
        </a:p>
      </dgm:t>
    </dgm:pt>
    <dgm:pt modelId="{EE08266C-CD24-4B5C-8939-7EED0196C68A}" type="sibTrans" cxnId="{A75CDD0D-2D04-4044-9B00-8BF5CAA93E13}">
      <dgm:prSet/>
      <dgm:spPr/>
      <dgm:t>
        <a:bodyPr/>
        <a:lstStyle/>
        <a:p>
          <a:endParaRPr lang="en-US"/>
        </a:p>
      </dgm:t>
    </dgm:pt>
    <dgm:pt modelId="{F1737E9E-ED56-4A6C-9E76-8ECF7FEACB80}" type="asst">
      <dgm:prSet custT="1"/>
      <dgm:spPr>
        <a:solidFill>
          <a:srgbClr val="2F8D7B"/>
        </a:solidFill>
      </dgm:spPr>
      <dgm:t>
        <a:bodyPr/>
        <a:lstStyle/>
        <a:p>
          <a:r>
            <a:rPr lang="en-US" sz="2200" b="1" dirty="0" smtClean="0"/>
            <a:t>Maintenance of Non-Profit Food Service Account</a:t>
          </a:r>
          <a:endParaRPr lang="en-US" sz="2200" b="1" dirty="0"/>
        </a:p>
      </dgm:t>
    </dgm:pt>
    <dgm:pt modelId="{E3AA4CDF-3BB4-451A-B00C-8B82ACC32EBB}" type="parTrans" cxnId="{02B49332-015E-46D2-B980-3AB53AC34ABB}">
      <dgm:prSet/>
      <dgm:spPr>
        <a:ln w="19050">
          <a:solidFill>
            <a:schemeClr val="accent1"/>
          </a:solidFill>
        </a:ln>
      </dgm:spPr>
      <dgm:t>
        <a:bodyPr/>
        <a:lstStyle/>
        <a:p>
          <a:endParaRPr lang="en-US"/>
        </a:p>
      </dgm:t>
    </dgm:pt>
    <dgm:pt modelId="{12396823-DAA7-4105-989C-39F1733C0B9F}" type="sibTrans" cxnId="{02B49332-015E-46D2-B980-3AB53AC34ABB}">
      <dgm:prSet/>
      <dgm:spPr/>
      <dgm:t>
        <a:bodyPr/>
        <a:lstStyle/>
        <a:p>
          <a:endParaRPr lang="en-US"/>
        </a:p>
      </dgm:t>
    </dgm:pt>
    <dgm:pt modelId="{9CDE2617-4DF5-43CC-A2E5-87F5C5236C0D}" type="asst">
      <dgm:prSet custT="1"/>
      <dgm:spPr>
        <a:solidFill>
          <a:srgbClr val="2F8D7B"/>
        </a:solidFill>
      </dgm:spPr>
      <dgm:t>
        <a:bodyPr/>
        <a:lstStyle/>
        <a:p>
          <a:r>
            <a:rPr lang="en-US" sz="2200" b="1" dirty="0" smtClean="0"/>
            <a:t>Paid Lunch Equity</a:t>
          </a:r>
          <a:endParaRPr lang="en-US" sz="2200" b="1" dirty="0"/>
        </a:p>
      </dgm:t>
    </dgm:pt>
    <dgm:pt modelId="{10177AD9-4F81-4FED-9A44-A6A47EDA77D8}" type="parTrans" cxnId="{51E2FD86-A65B-4983-A837-D635B0BBEEA5}">
      <dgm:prSet/>
      <dgm:spPr>
        <a:ln w="19050">
          <a:solidFill>
            <a:schemeClr val="accent1"/>
          </a:solidFill>
        </a:ln>
      </dgm:spPr>
      <dgm:t>
        <a:bodyPr/>
        <a:lstStyle/>
        <a:p>
          <a:endParaRPr lang="en-US"/>
        </a:p>
      </dgm:t>
    </dgm:pt>
    <dgm:pt modelId="{D98BBCD6-C121-48DE-86DB-5BF4DF8C9C9A}" type="sibTrans" cxnId="{51E2FD86-A65B-4983-A837-D635B0BBEEA5}">
      <dgm:prSet/>
      <dgm:spPr/>
      <dgm:t>
        <a:bodyPr/>
        <a:lstStyle/>
        <a:p>
          <a:endParaRPr lang="en-US"/>
        </a:p>
      </dgm:t>
    </dgm:pt>
    <dgm:pt modelId="{7BF2225F-BC4C-45BF-8C3C-D321EC84A4D7}" type="asst">
      <dgm:prSet custT="1"/>
      <dgm:spPr>
        <a:solidFill>
          <a:srgbClr val="2F8D7B"/>
        </a:solidFill>
      </dgm:spPr>
      <dgm:t>
        <a:bodyPr/>
        <a:lstStyle/>
        <a:p>
          <a:r>
            <a:rPr lang="en-US" sz="2200" b="1" dirty="0" smtClean="0"/>
            <a:t>Revenue from Nonprogram Food</a:t>
          </a:r>
          <a:endParaRPr lang="en-US" sz="2200" b="1" dirty="0"/>
        </a:p>
      </dgm:t>
    </dgm:pt>
    <dgm:pt modelId="{8A3FBAE8-8CAF-404F-A203-17A4C2AC75D6}" type="parTrans" cxnId="{D5DE0396-5339-4E1F-A695-C017C152B32C}">
      <dgm:prSet/>
      <dgm:spPr>
        <a:ln w="19050">
          <a:solidFill>
            <a:schemeClr val="accent1"/>
          </a:solidFill>
        </a:ln>
      </dgm:spPr>
      <dgm:t>
        <a:bodyPr/>
        <a:lstStyle/>
        <a:p>
          <a:endParaRPr lang="en-US"/>
        </a:p>
      </dgm:t>
    </dgm:pt>
    <dgm:pt modelId="{B942E3F4-1451-41C6-ABCF-10808191B726}" type="sibTrans" cxnId="{D5DE0396-5339-4E1F-A695-C017C152B32C}">
      <dgm:prSet/>
      <dgm:spPr/>
      <dgm:t>
        <a:bodyPr/>
        <a:lstStyle/>
        <a:p>
          <a:endParaRPr lang="en-US"/>
        </a:p>
      </dgm:t>
    </dgm:pt>
    <dgm:pt modelId="{0A4C19B2-070A-44D7-9EBB-FD2A5C9C0EA3}">
      <dgm:prSet custT="1"/>
      <dgm:spPr>
        <a:solidFill>
          <a:srgbClr val="2F8D7B"/>
        </a:solidFill>
      </dgm:spPr>
      <dgm:t>
        <a:bodyPr/>
        <a:lstStyle/>
        <a:p>
          <a:r>
            <a:rPr lang="en-US" sz="2200" b="1" dirty="0" smtClean="0"/>
            <a:t>Procurement</a:t>
          </a:r>
        </a:p>
      </dgm:t>
    </dgm:pt>
    <dgm:pt modelId="{CD6D05AC-0111-4797-B0F9-BB95D1DE615B}" type="parTrans" cxnId="{FD64FCDE-82AA-44E9-A9F1-CEEA0BD55A3B}">
      <dgm:prSet/>
      <dgm:spPr>
        <a:ln w="19050">
          <a:solidFill>
            <a:schemeClr val="accent1"/>
          </a:solidFill>
        </a:ln>
      </dgm:spPr>
      <dgm:t>
        <a:bodyPr/>
        <a:lstStyle/>
        <a:p>
          <a:endParaRPr lang="en-US"/>
        </a:p>
      </dgm:t>
    </dgm:pt>
    <dgm:pt modelId="{158D0EDB-0140-4F7F-B676-AF6DBFF04802}" type="sibTrans" cxnId="{FD64FCDE-82AA-44E9-A9F1-CEEA0BD55A3B}">
      <dgm:prSet/>
      <dgm:spPr/>
      <dgm:t>
        <a:bodyPr/>
        <a:lstStyle/>
        <a:p>
          <a:endParaRPr lang="en-US"/>
        </a:p>
      </dgm:t>
    </dgm:pt>
    <dgm:pt modelId="{9BD55017-AE3E-4EDB-A17B-50B983E17DCA}" type="pres">
      <dgm:prSet presAssocID="{848C4122-F0C3-4605-A91B-70DC247EDC72}" presName="hierChild1" presStyleCnt="0">
        <dgm:presLayoutVars>
          <dgm:orgChart val="1"/>
          <dgm:chPref val="1"/>
          <dgm:dir/>
          <dgm:animOne val="branch"/>
          <dgm:animLvl val="lvl"/>
          <dgm:resizeHandles/>
        </dgm:presLayoutVars>
      </dgm:prSet>
      <dgm:spPr/>
      <dgm:t>
        <a:bodyPr/>
        <a:lstStyle/>
        <a:p>
          <a:endParaRPr lang="en-US"/>
        </a:p>
      </dgm:t>
    </dgm:pt>
    <dgm:pt modelId="{921F5533-B433-4F9E-8FC5-10ED06B23ACA}" type="pres">
      <dgm:prSet presAssocID="{B4D5F397-4973-4C53-AE1F-76B9D57EEEA2}" presName="hierRoot1" presStyleCnt="0">
        <dgm:presLayoutVars>
          <dgm:hierBranch val="init"/>
        </dgm:presLayoutVars>
      </dgm:prSet>
      <dgm:spPr/>
      <dgm:t>
        <a:bodyPr/>
        <a:lstStyle/>
        <a:p>
          <a:endParaRPr lang="en-US"/>
        </a:p>
      </dgm:t>
    </dgm:pt>
    <dgm:pt modelId="{8775560D-79B3-4803-8858-CF20EEB53B13}" type="pres">
      <dgm:prSet presAssocID="{B4D5F397-4973-4C53-AE1F-76B9D57EEEA2}" presName="rootComposite1" presStyleCnt="0"/>
      <dgm:spPr/>
      <dgm:t>
        <a:bodyPr/>
        <a:lstStyle/>
        <a:p>
          <a:endParaRPr lang="en-US"/>
        </a:p>
      </dgm:t>
    </dgm:pt>
    <dgm:pt modelId="{03B31DF1-9299-4AFB-BF2A-25179AD51F00}" type="pres">
      <dgm:prSet presAssocID="{B4D5F397-4973-4C53-AE1F-76B9D57EEEA2}" presName="rootText1" presStyleLbl="node0" presStyleIdx="0" presStyleCnt="1" custScaleX="337176" custScaleY="178034" custLinFactNeighborX="-42415" custLinFactNeighborY="-140">
        <dgm:presLayoutVars>
          <dgm:chPref val="3"/>
        </dgm:presLayoutVars>
      </dgm:prSet>
      <dgm:spPr>
        <a:prstGeom prst="roundRect">
          <a:avLst/>
        </a:prstGeom>
      </dgm:spPr>
      <dgm:t>
        <a:bodyPr/>
        <a:lstStyle/>
        <a:p>
          <a:endParaRPr lang="en-US"/>
        </a:p>
      </dgm:t>
    </dgm:pt>
    <dgm:pt modelId="{570CF205-7919-4D00-8F7A-39E12887D5FB}" type="pres">
      <dgm:prSet presAssocID="{B4D5F397-4973-4C53-AE1F-76B9D57EEEA2}" presName="rootConnector1" presStyleLbl="node1" presStyleIdx="0" presStyleCnt="0"/>
      <dgm:spPr/>
      <dgm:t>
        <a:bodyPr/>
        <a:lstStyle/>
        <a:p>
          <a:endParaRPr lang="en-US"/>
        </a:p>
      </dgm:t>
    </dgm:pt>
    <dgm:pt modelId="{7DF5DF5C-D603-40AB-8EAE-DF7505DA10E3}" type="pres">
      <dgm:prSet presAssocID="{B4D5F397-4973-4C53-AE1F-76B9D57EEEA2}" presName="hierChild2" presStyleCnt="0"/>
      <dgm:spPr/>
      <dgm:t>
        <a:bodyPr/>
        <a:lstStyle/>
        <a:p>
          <a:endParaRPr lang="en-US"/>
        </a:p>
      </dgm:t>
    </dgm:pt>
    <dgm:pt modelId="{B4046196-4CF0-4BFA-800F-E8A87BD8A1C7}" type="pres">
      <dgm:prSet presAssocID="{B4D5F397-4973-4C53-AE1F-76B9D57EEEA2}" presName="hierChild3" presStyleCnt="0"/>
      <dgm:spPr/>
      <dgm:t>
        <a:bodyPr/>
        <a:lstStyle/>
        <a:p>
          <a:endParaRPr lang="en-US"/>
        </a:p>
      </dgm:t>
    </dgm:pt>
    <dgm:pt modelId="{368B7C31-864F-426B-87B5-004F6E4A5172}" type="pres">
      <dgm:prSet presAssocID="{E70C23B0-6A8B-4EDF-94E9-24F2F2D7BD61}" presName="Name111" presStyleLbl="parChTrans1D2" presStyleIdx="0" presStyleCnt="2"/>
      <dgm:spPr/>
      <dgm:t>
        <a:bodyPr/>
        <a:lstStyle/>
        <a:p>
          <a:endParaRPr lang="en-US"/>
        </a:p>
      </dgm:t>
    </dgm:pt>
    <dgm:pt modelId="{A694A088-2A1A-4D0A-BDB8-426297F588A1}" type="pres">
      <dgm:prSet presAssocID="{F18507EB-632F-4A67-ACD7-6D1A33F22C9B}" presName="hierRoot3" presStyleCnt="0">
        <dgm:presLayoutVars>
          <dgm:hierBranch val="init"/>
        </dgm:presLayoutVars>
      </dgm:prSet>
      <dgm:spPr/>
      <dgm:t>
        <a:bodyPr/>
        <a:lstStyle/>
        <a:p>
          <a:endParaRPr lang="en-US"/>
        </a:p>
      </dgm:t>
    </dgm:pt>
    <dgm:pt modelId="{701F23C9-9595-4053-AFDD-F809C35996B5}" type="pres">
      <dgm:prSet presAssocID="{F18507EB-632F-4A67-ACD7-6D1A33F22C9B}" presName="rootComposite3" presStyleCnt="0"/>
      <dgm:spPr/>
      <dgm:t>
        <a:bodyPr/>
        <a:lstStyle/>
        <a:p>
          <a:endParaRPr lang="en-US"/>
        </a:p>
      </dgm:t>
    </dgm:pt>
    <dgm:pt modelId="{BA7BB0DD-B8D4-4E42-979B-833261CC9BBF}" type="pres">
      <dgm:prSet presAssocID="{F18507EB-632F-4A67-ACD7-6D1A33F22C9B}" presName="rootText3" presStyleLbl="asst1" presStyleIdx="0" presStyleCnt="6" custScaleX="248818" custScaleY="187627" custLinFactNeighborX="-24046" custLinFactNeighborY="-8669">
        <dgm:presLayoutVars>
          <dgm:chPref val="3"/>
        </dgm:presLayoutVars>
      </dgm:prSet>
      <dgm:spPr>
        <a:prstGeom prst="roundRect">
          <a:avLst/>
        </a:prstGeom>
      </dgm:spPr>
      <dgm:t>
        <a:bodyPr/>
        <a:lstStyle/>
        <a:p>
          <a:endParaRPr lang="en-US"/>
        </a:p>
      </dgm:t>
    </dgm:pt>
    <dgm:pt modelId="{3B6F809D-BE34-4117-A2EE-AA6589415A24}" type="pres">
      <dgm:prSet presAssocID="{F18507EB-632F-4A67-ACD7-6D1A33F22C9B}" presName="rootConnector3" presStyleLbl="asst1" presStyleIdx="0" presStyleCnt="6"/>
      <dgm:spPr/>
      <dgm:t>
        <a:bodyPr/>
        <a:lstStyle/>
        <a:p>
          <a:endParaRPr lang="en-US"/>
        </a:p>
      </dgm:t>
    </dgm:pt>
    <dgm:pt modelId="{C43D4623-7120-4905-8323-BE3ADA522043}" type="pres">
      <dgm:prSet presAssocID="{F18507EB-632F-4A67-ACD7-6D1A33F22C9B}" presName="hierChild6" presStyleCnt="0"/>
      <dgm:spPr/>
      <dgm:t>
        <a:bodyPr/>
        <a:lstStyle/>
        <a:p>
          <a:endParaRPr lang="en-US"/>
        </a:p>
      </dgm:t>
    </dgm:pt>
    <dgm:pt modelId="{D6790626-7DBD-491E-BFA2-D0AB3372720C}" type="pres">
      <dgm:prSet presAssocID="{CD6D05AC-0111-4797-B0F9-BB95D1DE615B}" presName="Name37" presStyleLbl="parChTrans1D3" presStyleIdx="0" presStyleCnt="5"/>
      <dgm:spPr/>
      <dgm:t>
        <a:bodyPr/>
        <a:lstStyle/>
        <a:p>
          <a:endParaRPr lang="en-US"/>
        </a:p>
      </dgm:t>
    </dgm:pt>
    <dgm:pt modelId="{E0F52F67-B184-4B33-96E0-769681AF57E0}" type="pres">
      <dgm:prSet presAssocID="{0A4C19B2-070A-44D7-9EBB-FD2A5C9C0EA3}" presName="hierRoot2" presStyleCnt="0">
        <dgm:presLayoutVars>
          <dgm:hierBranch val="init"/>
        </dgm:presLayoutVars>
      </dgm:prSet>
      <dgm:spPr/>
    </dgm:pt>
    <dgm:pt modelId="{93E74920-F218-48A4-8E7F-D8E319733D66}" type="pres">
      <dgm:prSet presAssocID="{0A4C19B2-070A-44D7-9EBB-FD2A5C9C0EA3}" presName="rootComposite" presStyleCnt="0"/>
      <dgm:spPr/>
    </dgm:pt>
    <dgm:pt modelId="{8758E017-C2E5-4B71-9EBA-EE905A2A8222}" type="pres">
      <dgm:prSet presAssocID="{0A4C19B2-070A-44D7-9EBB-FD2A5C9C0EA3}" presName="rootText" presStyleLbl="node3" presStyleIdx="0" presStyleCnt="1" custScaleX="185606" custScaleY="122051" custLinFactX="-100000" custLinFactY="-11908" custLinFactNeighborX="-170389" custLinFactNeighborY="-100000">
        <dgm:presLayoutVars>
          <dgm:chPref val="3"/>
        </dgm:presLayoutVars>
      </dgm:prSet>
      <dgm:spPr>
        <a:prstGeom prst="roundRect">
          <a:avLst/>
        </a:prstGeom>
      </dgm:spPr>
      <dgm:t>
        <a:bodyPr/>
        <a:lstStyle/>
        <a:p>
          <a:endParaRPr lang="en-US"/>
        </a:p>
      </dgm:t>
    </dgm:pt>
    <dgm:pt modelId="{A5A98ADD-EDFC-4086-9C2B-9438C8871CB3}" type="pres">
      <dgm:prSet presAssocID="{0A4C19B2-070A-44D7-9EBB-FD2A5C9C0EA3}" presName="rootConnector" presStyleLbl="node3" presStyleIdx="0" presStyleCnt="1"/>
      <dgm:spPr/>
      <dgm:t>
        <a:bodyPr/>
        <a:lstStyle/>
        <a:p>
          <a:endParaRPr lang="en-US"/>
        </a:p>
      </dgm:t>
    </dgm:pt>
    <dgm:pt modelId="{909C00FD-3360-49D8-804D-FB03F2268910}" type="pres">
      <dgm:prSet presAssocID="{0A4C19B2-070A-44D7-9EBB-FD2A5C9C0EA3}" presName="hierChild4" presStyleCnt="0"/>
      <dgm:spPr/>
    </dgm:pt>
    <dgm:pt modelId="{BA060633-A0EA-4FD1-AD0E-A1AA02575D3B}" type="pres">
      <dgm:prSet presAssocID="{0A4C19B2-070A-44D7-9EBB-FD2A5C9C0EA3}" presName="hierChild5" presStyleCnt="0"/>
      <dgm:spPr/>
    </dgm:pt>
    <dgm:pt modelId="{A0014BB7-90C3-4ACB-9795-648EA4AB31CF}" type="pres">
      <dgm:prSet presAssocID="{F18507EB-632F-4A67-ACD7-6D1A33F22C9B}" presName="hierChild7" presStyleCnt="0"/>
      <dgm:spPr/>
      <dgm:t>
        <a:bodyPr/>
        <a:lstStyle/>
        <a:p>
          <a:endParaRPr lang="en-US"/>
        </a:p>
      </dgm:t>
    </dgm:pt>
    <dgm:pt modelId="{5F1219EA-5E34-477E-8A88-2EFF3260328B}" type="pres">
      <dgm:prSet presAssocID="{AFA06DC8-8B90-407E-9A6F-13CCA051577C}" presName="Name111" presStyleLbl="parChTrans1D3" presStyleIdx="1" presStyleCnt="5"/>
      <dgm:spPr/>
      <dgm:t>
        <a:bodyPr/>
        <a:lstStyle/>
        <a:p>
          <a:endParaRPr lang="en-US"/>
        </a:p>
      </dgm:t>
    </dgm:pt>
    <dgm:pt modelId="{440DA10D-F4B9-421C-80A4-3974E9903FA8}" type="pres">
      <dgm:prSet presAssocID="{BE8F0C6E-6077-4426-A911-E04C7486A6B6}" presName="hierRoot3" presStyleCnt="0">
        <dgm:presLayoutVars>
          <dgm:hierBranch val="init"/>
        </dgm:presLayoutVars>
      </dgm:prSet>
      <dgm:spPr/>
      <dgm:t>
        <a:bodyPr/>
        <a:lstStyle/>
        <a:p>
          <a:endParaRPr lang="en-US"/>
        </a:p>
      </dgm:t>
    </dgm:pt>
    <dgm:pt modelId="{5579910D-DAFC-4DF3-8607-AC921176A152}" type="pres">
      <dgm:prSet presAssocID="{BE8F0C6E-6077-4426-A911-E04C7486A6B6}" presName="rootComposite3" presStyleCnt="0"/>
      <dgm:spPr/>
      <dgm:t>
        <a:bodyPr/>
        <a:lstStyle/>
        <a:p>
          <a:endParaRPr lang="en-US"/>
        </a:p>
      </dgm:t>
    </dgm:pt>
    <dgm:pt modelId="{A293F8C5-3D3B-4426-BDE3-7F781AD656FB}" type="pres">
      <dgm:prSet presAssocID="{BE8F0C6E-6077-4426-A911-E04C7486A6B6}" presName="rootText3" presStyleLbl="asst1" presStyleIdx="1" presStyleCnt="6" custScaleX="156417" custScaleY="140748" custLinFactNeighborX="-52496">
        <dgm:presLayoutVars>
          <dgm:chPref val="3"/>
        </dgm:presLayoutVars>
      </dgm:prSet>
      <dgm:spPr>
        <a:prstGeom prst="roundRect">
          <a:avLst/>
        </a:prstGeom>
      </dgm:spPr>
      <dgm:t>
        <a:bodyPr/>
        <a:lstStyle/>
        <a:p>
          <a:endParaRPr lang="en-US"/>
        </a:p>
      </dgm:t>
    </dgm:pt>
    <dgm:pt modelId="{B7B67E0D-02A5-4933-92C4-BD718FF8CFC8}" type="pres">
      <dgm:prSet presAssocID="{BE8F0C6E-6077-4426-A911-E04C7486A6B6}" presName="rootConnector3" presStyleLbl="asst1" presStyleIdx="1" presStyleCnt="6"/>
      <dgm:spPr/>
      <dgm:t>
        <a:bodyPr/>
        <a:lstStyle/>
        <a:p>
          <a:endParaRPr lang="en-US"/>
        </a:p>
      </dgm:t>
    </dgm:pt>
    <dgm:pt modelId="{B770DAFD-E0A8-47B8-97D2-F50895184B64}" type="pres">
      <dgm:prSet presAssocID="{BE8F0C6E-6077-4426-A911-E04C7486A6B6}" presName="hierChild6" presStyleCnt="0"/>
      <dgm:spPr/>
      <dgm:t>
        <a:bodyPr/>
        <a:lstStyle/>
        <a:p>
          <a:endParaRPr lang="en-US"/>
        </a:p>
      </dgm:t>
    </dgm:pt>
    <dgm:pt modelId="{52E7AF7A-D4D6-43DC-AE81-3CAA926D763C}" type="pres">
      <dgm:prSet presAssocID="{BE8F0C6E-6077-4426-A911-E04C7486A6B6}" presName="hierChild7" presStyleCnt="0"/>
      <dgm:spPr/>
      <dgm:t>
        <a:bodyPr/>
        <a:lstStyle/>
        <a:p>
          <a:endParaRPr lang="en-US"/>
        </a:p>
      </dgm:t>
    </dgm:pt>
    <dgm:pt modelId="{10804E61-BC92-41CF-9A30-3B6C6BBBF4FF}" type="pres">
      <dgm:prSet presAssocID="{E3AA4CDF-3BB4-451A-B00C-8B82ACC32EBB}" presName="Name111" presStyleLbl="parChTrans1D3" presStyleIdx="2" presStyleCnt="5"/>
      <dgm:spPr/>
      <dgm:t>
        <a:bodyPr/>
        <a:lstStyle/>
        <a:p>
          <a:endParaRPr lang="en-US"/>
        </a:p>
      </dgm:t>
    </dgm:pt>
    <dgm:pt modelId="{1FF46CE9-0FD2-4253-AEE5-DAD37439159B}" type="pres">
      <dgm:prSet presAssocID="{F1737E9E-ED56-4A6C-9E76-8ECF7FEACB80}" presName="hierRoot3" presStyleCnt="0">
        <dgm:presLayoutVars>
          <dgm:hierBranch val="init"/>
        </dgm:presLayoutVars>
      </dgm:prSet>
      <dgm:spPr/>
      <dgm:t>
        <a:bodyPr/>
        <a:lstStyle/>
        <a:p>
          <a:endParaRPr lang="en-US"/>
        </a:p>
      </dgm:t>
    </dgm:pt>
    <dgm:pt modelId="{F3ED515B-E163-4FC0-BD2B-ADF15A790472}" type="pres">
      <dgm:prSet presAssocID="{F1737E9E-ED56-4A6C-9E76-8ECF7FEACB80}" presName="rootComposite3" presStyleCnt="0"/>
      <dgm:spPr/>
      <dgm:t>
        <a:bodyPr/>
        <a:lstStyle/>
        <a:p>
          <a:endParaRPr lang="en-US"/>
        </a:p>
      </dgm:t>
    </dgm:pt>
    <dgm:pt modelId="{C52BB2E0-E08C-4AB0-B7D9-168CDC30CC03}" type="pres">
      <dgm:prSet presAssocID="{F1737E9E-ED56-4A6C-9E76-8ECF7FEACB80}" presName="rootText3" presStyleLbl="asst1" presStyleIdx="2" presStyleCnt="6" custScaleX="219924" custScaleY="243807" custLinFactNeighborX="6185" custLinFactNeighborY="-12119">
        <dgm:presLayoutVars>
          <dgm:chPref val="3"/>
        </dgm:presLayoutVars>
      </dgm:prSet>
      <dgm:spPr>
        <a:prstGeom prst="roundRect">
          <a:avLst/>
        </a:prstGeom>
      </dgm:spPr>
      <dgm:t>
        <a:bodyPr/>
        <a:lstStyle/>
        <a:p>
          <a:endParaRPr lang="en-US"/>
        </a:p>
      </dgm:t>
    </dgm:pt>
    <dgm:pt modelId="{2E5D98D0-A125-45A8-A408-3D32EEB0378D}" type="pres">
      <dgm:prSet presAssocID="{F1737E9E-ED56-4A6C-9E76-8ECF7FEACB80}" presName="rootConnector3" presStyleLbl="asst1" presStyleIdx="2" presStyleCnt="6"/>
      <dgm:spPr/>
      <dgm:t>
        <a:bodyPr/>
        <a:lstStyle/>
        <a:p>
          <a:endParaRPr lang="en-US"/>
        </a:p>
      </dgm:t>
    </dgm:pt>
    <dgm:pt modelId="{8BB07605-7F55-4ED0-93E2-DEDB18CE9E51}" type="pres">
      <dgm:prSet presAssocID="{F1737E9E-ED56-4A6C-9E76-8ECF7FEACB80}" presName="hierChild6" presStyleCnt="0"/>
      <dgm:spPr/>
      <dgm:t>
        <a:bodyPr/>
        <a:lstStyle/>
        <a:p>
          <a:endParaRPr lang="en-US"/>
        </a:p>
      </dgm:t>
    </dgm:pt>
    <dgm:pt modelId="{67585FCC-DE61-49D0-BAAB-CFA6CD012785}" type="pres">
      <dgm:prSet presAssocID="{F1737E9E-ED56-4A6C-9E76-8ECF7FEACB80}" presName="hierChild7" presStyleCnt="0"/>
      <dgm:spPr/>
      <dgm:t>
        <a:bodyPr/>
        <a:lstStyle/>
        <a:p>
          <a:endParaRPr lang="en-US"/>
        </a:p>
      </dgm:t>
    </dgm:pt>
    <dgm:pt modelId="{3AC43028-C1E9-4487-BFF5-698D59C01E16}" type="pres">
      <dgm:prSet presAssocID="{10177AD9-4F81-4FED-9A44-A6A47EDA77D8}" presName="Name111" presStyleLbl="parChTrans1D3" presStyleIdx="3" presStyleCnt="5"/>
      <dgm:spPr/>
      <dgm:t>
        <a:bodyPr/>
        <a:lstStyle/>
        <a:p>
          <a:endParaRPr lang="en-US"/>
        </a:p>
      </dgm:t>
    </dgm:pt>
    <dgm:pt modelId="{0E3C0136-EF11-4C07-A0A1-0CAA0430CD22}" type="pres">
      <dgm:prSet presAssocID="{9CDE2617-4DF5-43CC-A2E5-87F5C5236C0D}" presName="hierRoot3" presStyleCnt="0">
        <dgm:presLayoutVars>
          <dgm:hierBranch val="init"/>
        </dgm:presLayoutVars>
      </dgm:prSet>
      <dgm:spPr/>
      <dgm:t>
        <a:bodyPr/>
        <a:lstStyle/>
        <a:p>
          <a:endParaRPr lang="en-US"/>
        </a:p>
      </dgm:t>
    </dgm:pt>
    <dgm:pt modelId="{93DAB441-D4DA-4E75-BBB6-91442E4556DE}" type="pres">
      <dgm:prSet presAssocID="{9CDE2617-4DF5-43CC-A2E5-87F5C5236C0D}" presName="rootComposite3" presStyleCnt="0"/>
      <dgm:spPr/>
      <dgm:t>
        <a:bodyPr/>
        <a:lstStyle/>
        <a:p>
          <a:endParaRPr lang="en-US"/>
        </a:p>
      </dgm:t>
    </dgm:pt>
    <dgm:pt modelId="{F3BEBE39-BA1F-49DD-95B9-78986899C933}" type="pres">
      <dgm:prSet presAssocID="{9CDE2617-4DF5-43CC-A2E5-87F5C5236C0D}" presName="rootText3" presStyleLbl="asst1" presStyleIdx="3" presStyleCnt="6" custScaleX="153690" custScaleY="158878" custLinFactNeighborX="-54516" custLinFactNeighborY="-44435">
        <dgm:presLayoutVars>
          <dgm:chPref val="3"/>
        </dgm:presLayoutVars>
      </dgm:prSet>
      <dgm:spPr>
        <a:prstGeom prst="roundRect">
          <a:avLst/>
        </a:prstGeom>
      </dgm:spPr>
      <dgm:t>
        <a:bodyPr/>
        <a:lstStyle/>
        <a:p>
          <a:endParaRPr lang="en-US"/>
        </a:p>
      </dgm:t>
    </dgm:pt>
    <dgm:pt modelId="{EDB34003-66CC-455D-A8CD-51A6A26BF056}" type="pres">
      <dgm:prSet presAssocID="{9CDE2617-4DF5-43CC-A2E5-87F5C5236C0D}" presName="rootConnector3" presStyleLbl="asst1" presStyleIdx="3" presStyleCnt="6"/>
      <dgm:spPr/>
      <dgm:t>
        <a:bodyPr/>
        <a:lstStyle/>
        <a:p>
          <a:endParaRPr lang="en-US"/>
        </a:p>
      </dgm:t>
    </dgm:pt>
    <dgm:pt modelId="{9D66D935-7F4F-4E71-9590-F76008740DC4}" type="pres">
      <dgm:prSet presAssocID="{9CDE2617-4DF5-43CC-A2E5-87F5C5236C0D}" presName="hierChild6" presStyleCnt="0"/>
      <dgm:spPr/>
      <dgm:t>
        <a:bodyPr/>
        <a:lstStyle/>
        <a:p>
          <a:endParaRPr lang="en-US"/>
        </a:p>
      </dgm:t>
    </dgm:pt>
    <dgm:pt modelId="{9C84BBA9-6486-475E-B0D5-F6D15E998F16}" type="pres">
      <dgm:prSet presAssocID="{9CDE2617-4DF5-43CC-A2E5-87F5C5236C0D}" presName="hierChild7" presStyleCnt="0"/>
      <dgm:spPr/>
      <dgm:t>
        <a:bodyPr/>
        <a:lstStyle/>
        <a:p>
          <a:endParaRPr lang="en-US"/>
        </a:p>
      </dgm:t>
    </dgm:pt>
    <dgm:pt modelId="{D8ED3D72-F761-4BA7-A7C7-EC31A9CF03C2}" type="pres">
      <dgm:prSet presAssocID="{8A3FBAE8-8CAF-404F-A203-17A4C2AC75D6}" presName="Name111" presStyleLbl="parChTrans1D3" presStyleIdx="4" presStyleCnt="5"/>
      <dgm:spPr/>
      <dgm:t>
        <a:bodyPr/>
        <a:lstStyle/>
        <a:p>
          <a:endParaRPr lang="en-US"/>
        </a:p>
      </dgm:t>
    </dgm:pt>
    <dgm:pt modelId="{2D5AB469-5880-4200-9D76-D9A485673417}" type="pres">
      <dgm:prSet presAssocID="{7BF2225F-BC4C-45BF-8C3C-D321EC84A4D7}" presName="hierRoot3" presStyleCnt="0">
        <dgm:presLayoutVars>
          <dgm:hierBranch val="init"/>
        </dgm:presLayoutVars>
      </dgm:prSet>
      <dgm:spPr/>
      <dgm:t>
        <a:bodyPr/>
        <a:lstStyle/>
        <a:p>
          <a:endParaRPr lang="en-US"/>
        </a:p>
      </dgm:t>
    </dgm:pt>
    <dgm:pt modelId="{2AAA3140-DF1F-471F-A3AE-E8FC49F87F46}" type="pres">
      <dgm:prSet presAssocID="{7BF2225F-BC4C-45BF-8C3C-D321EC84A4D7}" presName="rootComposite3" presStyleCnt="0"/>
      <dgm:spPr/>
      <dgm:t>
        <a:bodyPr/>
        <a:lstStyle/>
        <a:p>
          <a:endParaRPr lang="en-US"/>
        </a:p>
      </dgm:t>
    </dgm:pt>
    <dgm:pt modelId="{20251191-7E87-452A-993A-406E4225DF48}" type="pres">
      <dgm:prSet presAssocID="{7BF2225F-BC4C-45BF-8C3C-D321EC84A4D7}" presName="rootText3" presStyleLbl="asst1" presStyleIdx="4" presStyleCnt="6" custScaleX="206075" custScaleY="230053" custLinFactNeighborX="13109" custLinFactNeighborY="-18300">
        <dgm:presLayoutVars>
          <dgm:chPref val="3"/>
        </dgm:presLayoutVars>
      </dgm:prSet>
      <dgm:spPr>
        <a:prstGeom prst="roundRect">
          <a:avLst/>
        </a:prstGeom>
      </dgm:spPr>
      <dgm:t>
        <a:bodyPr/>
        <a:lstStyle/>
        <a:p>
          <a:endParaRPr lang="en-US"/>
        </a:p>
      </dgm:t>
    </dgm:pt>
    <dgm:pt modelId="{45A7354B-ECE9-4DAB-8D71-D39E7C8A8D5C}" type="pres">
      <dgm:prSet presAssocID="{7BF2225F-BC4C-45BF-8C3C-D321EC84A4D7}" presName="rootConnector3" presStyleLbl="asst1" presStyleIdx="4" presStyleCnt="6"/>
      <dgm:spPr/>
      <dgm:t>
        <a:bodyPr/>
        <a:lstStyle/>
        <a:p>
          <a:endParaRPr lang="en-US"/>
        </a:p>
      </dgm:t>
    </dgm:pt>
    <dgm:pt modelId="{2E5FADAB-7C58-49FF-AC9B-B501EAA6212C}" type="pres">
      <dgm:prSet presAssocID="{7BF2225F-BC4C-45BF-8C3C-D321EC84A4D7}" presName="hierChild6" presStyleCnt="0"/>
      <dgm:spPr/>
      <dgm:t>
        <a:bodyPr/>
        <a:lstStyle/>
        <a:p>
          <a:endParaRPr lang="en-US"/>
        </a:p>
      </dgm:t>
    </dgm:pt>
    <dgm:pt modelId="{BF164DAF-5C52-4A1C-BB9F-0D50F71E0A6B}" type="pres">
      <dgm:prSet presAssocID="{7BF2225F-BC4C-45BF-8C3C-D321EC84A4D7}" presName="hierChild7" presStyleCnt="0"/>
      <dgm:spPr/>
      <dgm:t>
        <a:bodyPr/>
        <a:lstStyle/>
        <a:p>
          <a:endParaRPr lang="en-US"/>
        </a:p>
      </dgm:t>
    </dgm:pt>
    <dgm:pt modelId="{A74C7B84-B615-4896-AF9E-EBF06B938888}" type="pres">
      <dgm:prSet presAssocID="{7BE31325-C2B7-49C7-A8EC-34365E4987A1}" presName="Name111" presStyleLbl="parChTrans1D2" presStyleIdx="1" presStyleCnt="2"/>
      <dgm:spPr/>
      <dgm:t>
        <a:bodyPr/>
        <a:lstStyle/>
        <a:p>
          <a:endParaRPr lang="en-US"/>
        </a:p>
      </dgm:t>
    </dgm:pt>
    <dgm:pt modelId="{0B07957C-8CE4-4672-B363-CC6D12992C94}" type="pres">
      <dgm:prSet presAssocID="{62775C05-B1D3-4FEE-ABDB-3C13C42083FE}" presName="hierRoot3" presStyleCnt="0">
        <dgm:presLayoutVars>
          <dgm:hierBranch val="init"/>
        </dgm:presLayoutVars>
      </dgm:prSet>
      <dgm:spPr/>
      <dgm:t>
        <a:bodyPr/>
        <a:lstStyle/>
        <a:p>
          <a:endParaRPr lang="en-US"/>
        </a:p>
      </dgm:t>
    </dgm:pt>
    <dgm:pt modelId="{57B48703-9408-4E4C-B632-DDE1DE4E45E7}" type="pres">
      <dgm:prSet presAssocID="{62775C05-B1D3-4FEE-ABDB-3C13C42083FE}" presName="rootComposite3" presStyleCnt="0"/>
      <dgm:spPr/>
      <dgm:t>
        <a:bodyPr/>
        <a:lstStyle/>
        <a:p>
          <a:endParaRPr lang="en-US"/>
        </a:p>
      </dgm:t>
    </dgm:pt>
    <dgm:pt modelId="{D2A751CD-E18C-4C76-A8C1-723F2E749E4A}" type="pres">
      <dgm:prSet presAssocID="{62775C05-B1D3-4FEE-ABDB-3C13C42083FE}" presName="rootText3" presStyleLbl="asst1" presStyleIdx="5" presStyleCnt="6" custScaleX="207848" custScaleY="206925" custLinFactNeighborX="66436" custLinFactNeighborY="-18749">
        <dgm:presLayoutVars>
          <dgm:chPref val="3"/>
        </dgm:presLayoutVars>
      </dgm:prSet>
      <dgm:spPr>
        <a:prstGeom prst="roundRect">
          <a:avLst/>
        </a:prstGeom>
      </dgm:spPr>
      <dgm:t>
        <a:bodyPr/>
        <a:lstStyle/>
        <a:p>
          <a:endParaRPr lang="en-US"/>
        </a:p>
      </dgm:t>
    </dgm:pt>
    <dgm:pt modelId="{CC73837C-69A5-43B7-A6E0-882DA310E51D}" type="pres">
      <dgm:prSet presAssocID="{62775C05-B1D3-4FEE-ABDB-3C13C42083FE}" presName="rootConnector3" presStyleLbl="asst1" presStyleIdx="5" presStyleCnt="6"/>
      <dgm:spPr/>
      <dgm:t>
        <a:bodyPr/>
        <a:lstStyle/>
        <a:p>
          <a:endParaRPr lang="en-US"/>
        </a:p>
      </dgm:t>
    </dgm:pt>
    <dgm:pt modelId="{1488177A-B6C9-4910-8A5D-AB71D45602C5}" type="pres">
      <dgm:prSet presAssocID="{62775C05-B1D3-4FEE-ABDB-3C13C42083FE}" presName="hierChild6" presStyleCnt="0"/>
      <dgm:spPr/>
      <dgm:t>
        <a:bodyPr/>
        <a:lstStyle/>
        <a:p>
          <a:endParaRPr lang="en-US"/>
        </a:p>
      </dgm:t>
    </dgm:pt>
    <dgm:pt modelId="{111ED291-8BC9-474C-870D-B00FD59CDEBD}" type="pres">
      <dgm:prSet presAssocID="{62775C05-B1D3-4FEE-ABDB-3C13C42083FE}" presName="hierChild7" presStyleCnt="0"/>
      <dgm:spPr/>
      <dgm:t>
        <a:bodyPr/>
        <a:lstStyle/>
        <a:p>
          <a:endParaRPr lang="en-US"/>
        </a:p>
      </dgm:t>
    </dgm:pt>
  </dgm:ptLst>
  <dgm:cxnLst>
    <dgm:cxn modelId="{AF003D0F-30A1-4530-8898-41710AFF9119}" type="presOf" srcId="{848C4122-F0C3-4605-A91B-70DC247EDC72}" destId="{9BD55017-AE3E-4EDB-A17B-50B983E17DCA}" srcOrd="0" destOrd="0" presId="urn:microsoft.com/office/officeart/2005/8/layout/orgChart1"/>
    <dgm:cxn modelId="{D5DE0396-5339-4E1F-A695-C017C152B32C}" srcId="{F18507EB-632F-4A67-ACD7-6D1A33F22C9B}" destId="{7BF2225F-BC4C-45BF-8C3C-D321EC84A4D7}" srcOrd="3" destOrd="0" parTransId="{8A3FBAE8-8CAF-404F-A203-17A4C2AC75D6}" sibTransId="{B942E3F4-1451-41C6-ABCF-10808191B726}"/>
    <dgm:cxn modelId="{235E4C7B-6D63-48C0-B903-2EFCCD977575}" type="presOf" srcId="{BE8F0C6E-6077-4426-A911-E04C7486A6B6}" destId="{B7B67E0D-02A5-4933-92C4-BD718FF8CFC8}" srcOrd="1" destOrd="0" presId="urn:microsoft.com/office/officeart/2005/8/layout/orgChart1"/>
    <dgm:cxn modelId="{06E3FF14-B600-41AA-B771-F7044C4D7737}" type="presOf" srcId="{B4D5F397-4973-4C53-AE1F-76B9D57EEEA2}" destId="{570CF205-7919-4D00-8F7A-39E12887D5FB}" srcOrd="1" destOrd="0" presId="urn:microsoft.com/office/officeart/2005/8/layout/orgChart1"/>
    <dgm:cxn modelId="{3CBEEFF1-C496-4C94-9AD7-232EDCD7203A}" srcId="{848C4122-F0C3-4605-A91B-70DC247EDC72}" destId="{B4D5F397-4973-4C53-AE1F-76B9D57EEEA2}" srcOrd="0" destOrd="0" parTransId="{535AA082-5A9C-4D5A-B350-4294EA5098C7}" sibTransId="{1C85CF52-34C2-40A8-855D-0FCDD8C30A96}"/>
    <dgm:cxn modelId="{37B705A9-CE2E-4FDA-8168-0121F32549E6}" type="presOf" srcId="{7BE31325-C2B7-49C7-A8EC-34365E4987A1}" destId="{A74C7B84-B615-4896-AF9E-EBF06B938888}" srcOrd="0" destOrd="0" presId="urn:microsoft.com/office/officeart/2005/8/layout/orgChart1"/>
    <dgm:cxn modelId="{5DB49D52-DDC7-430B-B5BC-10857DC12C1A}" type="presOf" srcId="{E3AA4CDF-3BB4-451A-B00C-8B82ACC32EBB}" destId="{10804E61-BC92-41CF-9A30-3B6C6BBBF4FF}" srcOrd="0" destOrd="0" presId="urn:microsoft.com/office/officeart/2005/8/layout/orgChart1"/>
    <dgm:cxn modelId="{ACD8248A-1D30-4824-9ACA-4C42ABCFACB2}" type="presOf" srcId="{F1737E9E-ED56-4A6C-9E76-8ECF7FEACB80}" destId="{C52BB2E0-E08C-4AB0-B7D9-168CDC30CC03}" srcOrd="0" destOrd="0" presId="urn:microsoft.com/office/officeart/2005/8/layout/orgChart1"/>
    <dgm:cxn modelId="{8201B1B7-65BA-490D-AF9A-DE61754BBDB8}" srcId="{B4D5F397-4973-4C53-AE1F-76B9D57EEEA2}" destId="{F18507EB-632F-4A67-ACD7-6D1A33F22C9B}" srcOrd="0" destOrd="0" parTransId="{E70C23B0-6A8B-4EDF-94E9-24F2F2D7BD61}" sibTransId="{C50F3281-0880-4549-AA3A-266D833500C9}"/>
    <dgm:cxn modelId="{1A552617-2C61-47AE-A098-667267275095}" type="presOf" srcId="{0A4C19B2-070A-44D7-9EBB-FD2A5C9C0EA3}" destId="{A5A98ADD-EDFC-4086-9C2B-9438C8871CB3}" srcOrd="1" destOrd="0" presId="urn:microsoft.com/office/officeart/2005/8/layout/orgChart1"/>
    <dgm:cxn modelId="{034B5C26-BD8A-4949-872B-CF197C953B8F}" type="presOf" srcId="{F18507EB-632F-4A67-ACD7-6D1A33F22C9B}" destId="{BA7BB0DD-B8D4-4E42-979B-833261CC9BBF}" srcOrd="0" destOrd="0" presId="urn:microsoft.com/office/officeart/2005/8/layout/orgChart1"/>
    <dgm:cxn modelId="{B9D3173B-1B5B-4EAE-91E7-0F2E4E02256E}" type="presOf" srcId="{8A3FBAE8-8CAF-404F-A203-17A4C2AC75D6}" destId="{D8ED3D72-F761-4BA7-A7C7-EC31A9CF03C2}" srcOrd="0" destOrd="0" presId="urn:microsoft.com/office/officeart/2005/8/layout/orgChart1"/>
    <dgm:cxn modelId="{71E433CE-91F6-4E7F-B5E5-39CECBB7A37A}" type="presOf" srcId="{F1737E9E-ED56-4A6C-9E76-8ECF7FEACB80}" destId="{2E5D98D0-A125-45A8-A408-3D32EEB0378D}" srcOrd="1" destOrd="0" presId="urn:microsoft.com/office/officeart/2005/8/layout/orgChart1"/>
    <dgm:cxn modelId="{A75CDD0D-2D04-4044-9B00-8BF5CAA93E13}" srcId="{F18507EB-632F-4A67-ACD7-6D1A33F22C9B}" destId="{BE8F0C6E-6077-4426-A911-E04C7486A6B6}" srcOrd="0" destOrd="0" parTransId="{AFA06DC8-8B90-407E-9A6F-13CCA051577C}" sibTransId="{EE08266C-CD24-4B5C-8939-7EED0196C68A}"/>
    <dgm:cxn modelId="{7BD64757-10C4-43A5-ACA5-F513EF3CAE03}" type="presOf" srcId="{BE8F0C6E-6077-4426-A911-E04C7486A6B6}" destId="{A293F8C5-3D3B-4426-BDE3-7F781AD656FB}" srcOrd="0" destOrd="0" presId="urn:microsoft.com/office/officeart/2005/8/layout/orgChart1"/>
    <dgm:cxn modelId="{987B94CF-B77A-4164-B0B7-2AB2D8D7F718}" type="presOf" srcId="{CD6D05AC-0111-4797-B0F9-BB95D1DE615B}" destId="{D6790626-7DBD-491E-BFA2-D0AB3372720C}" srcOrd="0" destOrd="0" presId="urn:microsoft.com/office/officeart/2005/8/layout/orgChart1"/>
    <dgm:cxn modelId="{968198F4-31D9-4563-AE0C-224A917C21CD}" srcId="{B4D5F397-4973-4C53-AE1F-76B9D57EEEA2}" destId="{62775C05-B1D3-4FEE-ABDB-3C13C42083FE}" srcOrd="1" destOrd="0" parTransId="{7BE31325-C2B7-49C7-A8EC-34365E4987A1}" sibTransId="{E50277F4-C2AA-4BCE-A5E7-FA596DEAD1A9}"/>
    <dgm:cxn modelId="{0D219A38-B1E6-4808-A310-C32FB7D660C6}" type="presOf" srcId="{7BF2225F-BC4C-45BF-8C3C-D321EC84A4D7}" destId="{20251191-7E87-452A-993A-406E4225DF48}" srcOrd="0" destOrd="0" presId="urn:microsoft.com/office/officeart/2005/8/layout/orgChart1"/>
    <dgm:cxn modelId="{02B49332-015E-46D2-B980-3AB53AC34ABB}" srcId="{F18507EB-632F-4A67-ACD7-6D1A33F22C9B}" destId="{F1737E9E-ED56-4A6C-9E76-8ECF7FEACB80}" srcOrd="1" destOrd="0" parTransId="{E3AA4CDF-3BB4-451A-B00C-8B82ACC32EBB}" sibTransId="{12396823-DAA7-4105-989C-39F1733C0B9F}"/>
    <dgm:cxn modelId="{DE15FE89-776D-4DE6-B2FC-5A9E551D28B4}" type="presOf" srcId="{7BF2225F-BC4C-45BF-8C3C-D321EC84A4D7}" destId="{45A7354B-ECE9-4DAB-8D71-D39E7C8A8D5C}" srcOrd="1" destOrd="0" presId="urn:microsoft.com/office/officeart/2005/8/layout/orgChart1"/>
    <dgm:cxn modelId="{4EC0B2EE-B58E-4955-8894-DFE6402B292B}" type="presOf" srcId="{9CDE2617-4DF5-43CC-A2E5-87F5C5236C0D}" destId="{F3BEBE39-BA1F-49DD-95B9-78986899C933}" srcOrd="0" destOrd="0" presId="urn:microsoft.com/office/officeart/2005/8/layout/orgChart1"/>
    <dgm:cxn modelId="{6F13F248-32C3-409F-A3AD-501F25D7CC5C}" type="presOf" srcId="{0A4C19B2-070A-44D7-9EBB-FD2A5C9C0EA3}" destId="{8758E017-C2E5-4B71-9EBA-EE905A2A8222}" srcOrd="0" destOrd="0" presId="urn:microsoft.com/office/officeart/2005/8/layout/orgChart1"/>
    <dgm:cxn modelId="{34837B86-950A-4C90-AC70-48932764D24C}" type="presOf" srcId="{F18507EB-632F-4A67-ACD7-6D1A33F22C9B}" destId="{3B6F809D-BE34-4117-A2EE-AA6589415A24}" srcOrd="1" destOrd="0" presId="urn:microsoft.com/office/officeart/2005/8/layout/orgChart1"/>
    <dgm:cxn modelId="{2365246A-8DC8-4E89-838E-7736659CFC28}" type="presOf" srcId="{62775C05-B1D3-4FEE-ABDB-3C13C42083FE}" destId="{CC73837C-69A5-43B7-A6E0-882DA310E51D}" srcOrd="1" destOrd="0" presId="urn:microsoft.com/office/officeart/2005/8/layout/orgChart1"/>
    <dgm:cxn modelId="{A842BA9A-320E-4492-BD1E-15011326B781}" type="presOf" srcId="{9CDE2617-4DF5-43CC-A2E5-87F5C5236C0D}" destId="{EDB34003-66CC-455D-A8CD-51A6A26BF056}" srcOrd="1" destOrd="0" presId="urn:microsoft.com/office/officeart/2005/8/layout/orgChart1"/>
    <dgm:cxn modelId="{A45745C3-8225-4252-9DAC-E7934FC2B4DF}" type="presOf" srcId="{E70C23B0-6A8B-4EDF-94E9-24F2F2D7BD61}" destId="{368B7C31-864F-426B-87B5-004F6E4A5172}" srcOrd="0" destOrd="0" presId="urn:microsoft.com/office/officeart/2005/8/layout/orgChart1"/>
    <dgm:cxn modelId="{FD64FCDE-82AA-44E9-A9F1-CEEA0BD55A3B}" srcId="{F18507EB-632F-4A67-ACD7-6D1A33F22C9B}" destId="{0A4C19B2-070A-44D7-9EBB-FD2A5C9C0EA3}" srcOrd="4" destOrd="0" parTransId="{CD6D05AC-0111-4797-B0F9-BB95D1DE615B}" sibTransId="{158D0EDB-0140-4F7F-B676-AF6DBFF04802}"/>
    <dgm:cxn modelId="{002C61EA-9742-493C-8953-42C06CE11134}" type="presOf" srcId="{AFA06DC8-8B90-407E-9A6F-13CCA051577C}" destId="{5F1219EA-5E34-477E-8A88-2EFF3260328B}" srcOrd="0" destOrd="0" presId="urn:microsoft.com/office/officeart/2005/8/layout/orgChart1"/>
    <dgm:cxn modelId="{51E2FD86-A65B-4983-A837-D635B0BBEEA5}" srcId="{F18507EB-632F-4A67-ACD7-6D1A33F22C9B}" destId="{9CDE2617-4DF5-43CC-A2E5-87F5C5236C0D}" srcOrd="2" destOrd="0" parTransId="{10177AD9-4F81-4FED-9A44-A6A47EDA77D8}" sibTransId="{D98BBCD6-C121-48DE-86DB-5BF4DF8C9C9A}"/>
    <dgm:cxn modelId="{5DB2232D-D103-4719-97C6-BA6560F38887}" type="presOf" srcId="{62775C05-B1D3-4FEE-ABDB-3C13C42083FE}" destId="{D2A751CD-E18C-4C76-A8C1-723F2E749E4A}" srcOrd="0" destOrd="0" presId="urn:microsoft.com/office/officeart/2005/8/layout/orgChart1"/>
    <dgm:cxn modelId="{F5824B3A-94FD-4D57-9835-9EE06F96F182}" type="presOf" srcId="{10177AD9-4F81-4FED-9A44-A6A47EDA77D8}" destId="{3AC43028-C1E9-4487-BFF5-698D59C01E16}" srcOrd="0" destOrd="0" presId="urn:microsoft.com/office/officeart/2005/8/layout/orgChart1"/>
    <dgm:cxn modelId="{D2879AA6-A701-4427-AD79-78E4FEC55AFD}" type="presOf" srcId="{B4D5F397-4973-4C53-AE1F-76B9D57EEEA2}" destId="{03B31DF1-9299-4AFB-BF2A-25179AD51F00}" srcOrd="0" destOrd="0" presId="urn:microsoft.com/office/officeart/2005/8/layout/orgChart1"/>
    <dgm:cxn modelId="{8B0DCC8F-DD95-4F3E-B51D-2243C1C95BD0}" type="presParOf" srcId="{9BD55017-AE3E-4EDB-A17B-50B983E17DCA}" destId="{921F5533-B433-4F9E-8FC5-10ED06B23ACA}" srcOrd="0" destOrd="0" presId="urn:microsoft.com/office/officeart/2005/8/layout/orgChart1"/>
    <dgm:cxn modelId="{91BB6627-5AE5-4B35-B9BE-B8E8B04469C6}" type="presParOf" srcId="{921F5533-B433-4F9E-8FC5-10ED06B23ACA}" destId="{8775560D-79B3-4803-8858-CF20EEB53B13}" srcOrd="0" destOrd="0" presId="urn:microsoft.com/office/officeart/2005/8/layout/orgChart1"/>
    <dgm:cxn modelId="{F33F3A16-9478-4824-9882-96B5E9E1B837}" type="presParOf" srcId="{8775560D-79B3-4803-8858-CF20EEB53B13}" destId="{03B31DF1-9299-4AFB-BF2A-25179AD51F00}" srcOrd="0" destOrd="0" presId="urn:microsoft.com/office/officeart/2005/8/layout/orgChart1"/>
    <dgm:cxn modelId="{D3987A84-AB5C-4FC9-8150-A9A49A4F6190}" type="presParOf" srcId="{8775560D-79B3-4803-8858-CF20EEB53B13}" destId="{570CF205-7919-4D00-8F7A-39E12887D5FB}" srcOrd="1" destOrd="0" presId="urn:microsoft.com/office/officeart/2005/8/layout/orgChart1"/>
    <dgm:cxn modelId="{B3C3A071-8316-47CC-842C-2797997358B1}" type="presParOf" srcId="{921F5533-B433-4F9E-8FC5-10ED06B23ACA}" destId="{7DF5DF5C-D603-40AB-8EAE-DF7505DA10E3}" srcOrd="1" destOrd="0" presId="urn:microsoft.com/office/officeart/2005/8/layout/orgChart1"/>
    <dgm:cxn modelId="{45CACA64-BC43-4D41-8CA3-C56195B9CC06}" type="presParOf" srcId="{921F5533-B433-4F9E-8FC5-10ED06B23ACA}" destId="{B4046196-4CF0-4BFA-800F-E8A87BD8A1C7}" srcOrd="2" destOrd="0" presId="urn:microsoft.com/office/officeart/2005/8/layout/orgChart1"/>
    <dgm:cxn modelId="{2D27E677-8576-4CC3-88BD-DEAAB82C95AD}" type="presParOf" srcId="{B4046196-4CF0-4BFA-800F-E8A87BD8A1C7}" destId="{368B7C31-864F-426B-87B5-004F6E4A5172}" srcOrd="0" destOrd="0" presId="urn:microsoft.com/office/officeart/2005/8/layout/orgChart1"/>
    <dgm:cxn modelId="{75E297A4-9C5D-4B4D-BB51-8A63A7D1247C}" type="presParOf" srcId="{B4046196-4CF0-4BFA-800F-E8A87BD8A1C7}" destId="{A694A088-2A1A-4D0A-BDB8-426297F588A1}" srcOrd="1" destOrd="0" presId="urn:microsoft.com/office/officeart/2005/8/layout/orgChart1"/>
    <dgm:cxn modelId="{89F1601D-5213-4794-A23E-05242B0B19B3}" type="presParOf" srcId="{A694A088-2A1A-4D0A-BDB8-426297F588A1}" destId="{701F23C9-9595-4053-AFDD-F809C35996B5}" srcOrd="0" destOrd="0" presId="urn:microsoft.com/office/officeart/2005/8/layout/orgChart1"/>
    <dgm:cxn modelId="{5D182FF5-FDBB-4032-9089-6A6CB6EC19B3}" type="presParOf" srcId="{701F23C9-9595-4053-AFDD-F809C35996B5}" destId="{BA7BB0DD-B8D4-4E42-979B-833261CC9BBF}" srcOrd="0" destOrd="0" presId="urn:microsoft.com/office/officeart/2005/8/layout/orgChart1"/>
    <dgm:cxn modelId="{061446B7-514C-4680-A4D5-7FA08F4B397E}" type="presParOf" srcId="{701F23C9-9595-4053-AFDD-F809C35996B5}" destId="{3B6F809D-BE34-4117-A2EE-AA6589415A24}" srcOrd="1" destOrd="0" presId="urn:microsoft.com/office/officeart/2005/8/layout/orgChart1"/>
    <dgm:cxn modelId="{3BDF53B4-BA86-462E-9521-69EE63ED967C}" type="presParOf" srcId="{A694A088-2A1A-4D0A-BDB8-426297F588A1}" destId="{C43D4623-7120-4905-8323-BE3ADA522043}" srcOrd="1" destOrd="0" presId="urn:microsoft.com/office/officeart/2005/8/layout/orgChart1"/>
    <dgm:cxn modelId="{E2E9A29D-B81E-421C-832F-937ED3FAD73C}" type="presParOf" srcId="{C43D4623-7120-4905-8323-BE3ADA522043}" destId="{D6790626-7DBD-491E-BFA2-D0AB3372720C}" srcOrd="0" destOrd="0" presId="urn:microsoft.com/office/officeart/2005/8/layout/orgChart1"/>
    <dgm:cxn modelId="{A7806142-6DC2-41FE-9A2B-A9B4890CB691}" type="presParOf" srcId="{C43D4623-7120-4905-8323-BE3ADA522043}" destId="{E0F52F67-B184-4B33-96E0-769681AF57E0}" srcOrd="1" destOrd="0" presId="urn:microsoft.com/office/officeart/2005/8/layout/orgChart1"/>
    <dgm:cxn modelId="{6945687E-3AB8-4749-B762-0481C7C27A41}" type="presParOf" srcId="{E0F52F67-B184-4B33-96E0-769681AF57E0}" destId="{93E74920-F218-48A4-8E7F-D8E319733D66}" srcOrd="0" destOrd="0" presId="urn:microsoft.com/office/officeart/2005/8/layout/orgChart1"/>
    <dgm:cxn modelId="{F58F11AA-032E-461F-9513-6EE978E6352F}" type="presParOf" srcId="{93E74920-F218-48A4-8E7F-D8E319733D66}" destId="{8758E017-C2E5-4B71-9EBA-EE905A2A8222}" srcOrd="0" destOrd="0" presId="urn:microsoft.com/office/officeart/2005/8/layout/orgChart1"/>
    <dgm:cxn modelId="{0E6DB9F1-97CA-4CD3-B5C7-E671CA5D096D}" type="presParOf" srcId="{93E74920-F218-48A4-8E7F-D8E319733D66}" destId="{A5A98ADD-EDFC-4086-9C2B-9438C8871CB3}" srcOrd="1" destOrd="0" presId="urn:microsoft.com/office/officeart/2005/8/layout/orgChart1"/>
    <dgm:cxn modelId="{C3A7B9A4-AD6C-44C6-8981-1EF87FB4BBEB}" type="presParOf" srcId="{E0F52F67-B184-4B33-96E0-769681AF57E0}" destId="{909C00FD-3360-49D8-804D-FB03F2268910}" srcOrd="1" destOrd="0" presId="urn:microsoft.com/office/officeart/2005/8/layout/orgChart1"/>
    <dgm:cxn modelId="{CACCA98F-4212-4C72-9099-984FC1F9F58D}" type="presParOf" srcId="{E0F52F67-B184-4B33-96E0-769681AF57E0}" destId="{BA060633-A0EA-4FD1-AD0E-A1AA02575D3B}" srcOrd="2" destOrd="0" presId="urn:microsoft.com/office/officeart/2005/8/layout/orgChart1"/>
    <dgm:cxn modelId="{0BD52176-97B7-4005-A8AB-B2DDF71F675E}" type="presParOf" srcId="{A694A088-2A1A-4D0A-BDB8-426297F588A1}" destId="{A0014BB7-90C3-4ACB-9795-648EA4AB31CF}" srcOrd="2" destOrd="0" presId="urn:microsoft.com/office/officeart/2005/8/layout/orgChart1"/>
    <dgm:cxn modelId="{E228F48C-C631-44DF-9CD9-DC6633CFB766}" type="presParOf" srcId="{A0014BB7-90C3-4ACB-9795-648EA4AB31CF}" destId="{5F1219EA-5E34-477E-8A88-2EFF3260328B}" srcOrd="0" destOrd="0" presId="urn:microsoft.com/office/officeart/2005/8/layout/orgChart1"/>
    <dgm:cxn modelId="{477130F6-7548-44F0-A977-E4EDA2544FE8}" type="presParOf" srcId="{A0014BB7-90C3-4ACB-9795-648EA4AB31CF}" destId="{440DA10D-F4B9-421C-80A4-3974E9903FA8}" srcOrd="1" destOrd="0" presId="urn:microsoft.com/office/officeart/2005/8/layout/orgChart1"/>
    <dgm:cxn modelId="{76A7C9ED-3156-4A6A-9127-EB25C4FC47B7}" type="presParOf" srcId="{440DA10D-F4B9-421C-80A4-3974E9903FA8}" destId="{5579910D-DAFC-4DF3-8607-AC921176A152}" srcOrd="0" destOrd="0" presId="urn:microsoft.com/office/officeart/2005/8/layout/orgChart1"/>
    <dgm:cxn modelId="{93277D93-E3E1-489A-BFF5-CD0B852C4691}" type="presParOf" srcId="{5579910D-DAFC-4DF3-8607-AC921176A152}" destId="{A293F8C5-3D3B-4426-BDE3-7F781AD656FB}" srcOrd="0" destOrd="0" presId="urn:microsoft.com/office/officeart/2005/8/layout/orgChart1"/>
    <dgm:cxn modelId="{43D48528-51BB-4181-BA65-C8A6EB2678AB}" type="presParOf" srcId="{5579910D-DAFC-4DF3-8607-AC921176A152}" destId="{B7B67E0D-02A5-4933-92C4-BD718FF8CFC8}" srcOrd="1" destOrd="0" presId="urn:microsoft.com/office/officeart/2005/8/layout/orgChart1"/>
    <dgm:cxn modelId="{BFFF018A-05B3-454C-A138-EAC7E46BDCEA}" type="presParOf" srcId="{440DA10D-F4B9-421C-80A4-3974E9903FA8}" destId="{B770DAFD-E0A8-47B8-97D2-F50895184B64}" srcOrd="1" destOrd="0" presId="urn:microsoft.com/office/officeart/2005/8/layout/orgChart1"/>
    <dgm:cxn modelId="{7369042A-B740-4DCB-BB71-BCBC2E6316C2}" type="presParOf" srcId="{440DA10D-F4B9-421C-80A4-3974E9903FA8}" destId="{52E7AF7A-D4D6-43DC-AE81-3CAA926D763C}" srcOrd="2" destOrd="0" presId="urn:microsoft.com/office/officeart/2005/8/layout/orgChart1"/>
    <dgm:cxn modelId="{C96F841D-A125-454B-BCEF-5028A3FD9547}" type="presParOf" srcId="{A0014BB7-90C3-4ACB-9795-648EA4AB31CF}" destId="{10804E61-BC92-41CF-9A30-3B6C6BBBF4FF}" srcOrd="2" destOrd="0" presId="urn:microsoft.com/office/officeart/2005/8/layout/orgChart1"/>
    <dgm:cxn modelId="{136CAE6C-DEBF-46BB-BF33-ED1D4A4EE609}" type="presParOf" srcId="{A0014BB7-90C3-4ACB-9795-648EA4AB31CF}" destId="{1FF46CE9-0FD2-4253-AEE5-DAD37439159B}" srcOrd="3" destOrd="0" presId="urn:microsoft.com/office/officeart/2005/8/layout/orgChart1"/>
    <dgm:cxn modelId="{D26BD6DB-3BC3-4CE3-A35C-E4825DDD5E6F}" type="presParOf" srcId="{1FF46CE9-0FD2-4253-AEE5-DAD37439159B}" destId="{F3ED515B-E163-4FC0-BD2B-ADF15A790472}" srcOrd="0" destOrd="0" presId="urn:microsoft.com/office/officeart/2005/8/layout/orgChart1"/>
    <dgm:cxn modelId="{4148B3A9-E2D8-4CF8-BC31-EB5B3B13EA25}" type="presParOf" srcId="{F3ED515B-E163-4FC0-BD2B-ADF15A790472}" destId="{C52BB2E0-E08C-4AB0-B7D9-168CDC30CC03}" srcOrd="0" destOrd="0" presId="urn:microsoft.com/office/officeart/2005/8/layout/orgChart1"/>
    <dgm:cxn modelId="{5A791FAF-6EDE-4424-BF9A-F8B91A4B3D66}" type="presParOf" srcId="{F3ED515B-E163-4FC0-BD2B-ADF15A790472}" destId="{2E5D98D0-A125-45A8-A408-3D32EEB0378D}" srcOrd="1" destOrd="0" presId="urn:microsoft.com/office/officeart/2005/8/layout/orgChart1"/>
    <dgm:cxn modelId="{43948210-BAB7-4E1F-AF20-FD1893A553E7}" type="presParOf" srcId="{1FF46CE9-0FD2-4253-AEE5-DAD37439159B}" destId="{8BB07605-7F55-4ED0-93E2-DEDB18CE9E51}" srcOrd="1" destOrd="0" presId="urn:microsoft.com/office/officeart/2005/8/layout/orgChart1"/>
    <dgm:cxn modelId="{C7074FEF-A742-4F83-A02F-AB3D4C64956F}" type="presParOf" srcId="{1FF46CE9-0FD2-4253-AEE5-DAD37439159B}" destId="{67585FCC-DE61-49D0-BAAB-CFA6CD012785}" srcOrd="2" destOrd="0" presId="urn:microsoft.com/office/officeart/2005/8/layout/orgChart1"/>
    <dgm:cxn modelId="{926C6493-028C-4BAF-BE3A-2AB7D79B69E8}" type="presParOf" srcId="{A0014BB7-90C3-4ACB-9795-648EA4AB31CF}" destId="{3AC43028-C1E9-4487-BFF5-698D59C01E16}" srcOrd="4" destOrd="0" presId="urn:microsoft.com/office/officeart/2005/8/layout/orgChart1"/>
    <dgm:cxn modelId="{A35789BB-4D70-4F55-8B0B-3CBBEDD34B6C}" type="presParOf" srcId="{A0014BB7-90C3-4ACB-9795-648EA4AB31CF}" destId="{0E3C0136-EF11-4C07-A0A1-0CAA0430CD22}" srcOrd="5" destOrd="0" presId="urn:microsoft.com/office/officeart/2005/8/layout/orgChart1"/>
    <dgm:cxn modelId="{DA1D7071-E528-4CCE-B003-BEA4762B721C}" type="presParOf" srcId="{0E3C0136-EF11-4C07-A0A1-0CAA0430CD22}" destId="{93DAB441-D4DA-4E75-BBB6-91442E4556DE}" srcOrd="0" destOrd="0" presId="urn:microsoft.com/office/officeart/2005/8/layout/orgChart1"/>
    <dgm:cxn modelId="{51EB6C71-A9D8-4BC6-9A1F-04F99034F55A}" type="presParOf" srcId="{93DAB441-D4DA-4E75-BBB6-91442E4556DE}" destId="{F3BEBE39-BA1F-49DD-95B9-78986899C933}" srcOrd="0" destOrd="0" presId="urn:microsoft.com/office/officeart/2005/8/layout/orgChart1"/>
    <dgm:cxn modelId="{7351EDBE-8FFA-4016-B25D-C21F6018F0C3}" type="presParOf" srcId="{93DAB441-D4DA-4E75-BBB6-91442E4556DE}" destId="{EDB34003-66CC-455D-A8CD-51A6A26BF056}" srcOrd="1" destOrd="0" presId="urn:microsoft.com/office/officeart/2005/8/layout/orgChart1"/>
    <dgm:cxn modelId="{2484405C-249B-4A3D-96BD-0236078402FC}" type="presParOf" srcId="{0E3C0136-EF11-4C07-A0A1-0CAA0430CD22}" destId="{9D66D935-7F4F-4E71-9590-F76008740DC4}" srcOrd="1" destOrd="0" presId="urn:microsoft.com/office/officeart/2005/8/layout/orgChart1"/>
    <dgm:cxn modelId="{316A80B5-BD9F-445C-B368-A356BCADBBA1}" type="presParOf" srcId="{0E3C0136-EF11-4C07-A0A1-0CAA0430CD22}" destId="{9C84BBA9-6486-475E-B0D5-F6D15E998F16}" srcOrd="2" destOrd="0" presId="urn:microsoft.com/office/officeart/2005/8/layout/orgChart1"/>
    <dgm:cxn modelId="{B082DADA-F38E-4BFC-A5AA-94D3D696285B}" type="presParOf" srcId="{A0014BB7-90C3-4ACB-9795-648EA4AB31CF}" destId="{D8ED3D72-F761-4BA7-A7C7-EC31A9CF03C2}" srcOrd="6" destOrd="0" presId="urn:microsoft.com/office/officeart/2005/8/layout/orgChart1"/>
    <dgm:cxn modelId="{DA13D1C7-7CB3-4CF9-B7F9-987F1B937A55}" type="presParOf" srcId="{A0014BB7-90C3-4ACB-9795-648EA4AB31CF}" destId="{2D5AB469-5880-4200-9D76-D9A485673417}" srcOrd="7" destOrd="0" presId="urn:microsoft.com/office/officeart/2005/8/layout/orgChart1"/>
    <dgm:cxn modelId="{7CD7187F-5F5C-47F3-9AE7-D590FB9FB558}" type="presParOf" srcId="{2D5AB469-5880-4200-9D76-D9A485673417}" destId="{2AAA3140-DF1F-471F-A3AE-E8FC49F87F46}" srcOrd="0" destOrd="0" presId="urn:microsoft.com/office/officeart/2005/8/layout/orgChart1"/>
    <dgm:cxn modelId="{A25EF5E1-D5CC-415B-AC29-8AFE68F116F5}" type="presParOf" srcId="{2AAA3140-DF1F-471F-A3AE-E8FC49F87F46}" destId="{20251191-7E87-452A-993A-406E4225DF48}" srcOrd="0" destOrd="0" presId="urn:microsoft.com/office/officeart/2005/8/layout/orgChart1"/>
    <dgm:cxn modelId="{4490F428-034F-4394-8856-68D600ECBA58}" type="presParOf" srcId="{2AAA3140-DF1F-471F-A3AE-E8FC49F87F46}" destId="{45A7354B-ECE9-4DAB-8D71-D39E7C8A8D5C}" srcOrd="1" destOrd="0" presId="urn:microsoft.com/office/officeart/2005/8/layout/orgChart1"/>
    <dgm:cxn modelId="{39876458-0F05-410E-A6AF-0928EFCEC0ED}" type="presParOf" srcId="{2D5AB469-5880-4200-9D76-D9A485673417}" destId="{2E5FADAB-7C58-49FF-AC9B-B501EAA6212C}" srcOrd="1" destOrd="0" presId="urn:microsoft.com/office/officeart/2005/8/layout/orgChart1"/>
    <dgm:cxn modelId="{AB391236-4BE8-4A20-9F75-CC91036269C7}" type="presParOf" srcId="{2D5AB469-5880-4200-9D76-D9A485673417}" destId="{BF164DAF-5C52-4A1C-BB9F-0D50F71E0A6B}" srcOrd="2" destOrd="0" presId="urn:microsoft.com/office/officeart/2005/8/layout/orgChart1"/>
    <dgm:cxn modelId="{777325D7-D6D1-4EDB-B2AA-1BFDD488F200}" type="presParOf" srcId="{B4046196-4CF0-4BFA-800F-E8A87BD8A1C7}" destId="{A74C7B84-B615-4896-AF9E-EBF06B938888}" srcOrd="2" destOrd="0" presId="urn:microsoft.com/office/officeart/2005/8/layout/orgChart1"/>
    <dgm:cxn modelId="{28D7D9D0-8409-4A55-A217-060F1DC2045F}" type="presParOf" srcId="{B4046196-4CF0-4BFA-800F-E8A87BD8A1C7}" destId="{0B07957C-8CE4-4672-B363-CC6D12992C94}" srcOrd="3" destOrd="0" presId="urn:microsoft.com/office/officeart/2005/8/layout/orgChart1"/>
    <dgm:cxn modelId="{E34B64C3-74B3-46D1-A4E1-8845976CF7BE}" type="presParOf" srcId="{0B07957C-8CE4-4672-B363-CC6D12992C94}" destId="{57B48703-9408-4E4C-B632-DDE1DE4E45E7}" srcOrd="0" destOrd="0" presId="urn:microsoft.com/office/officeart/2005/8/layout/orgChart1"/>
    <dgm:cxn modelId="{3239C513-CB76-48D4-9B88-A4F263B464E3}" type="presParOf" srcId="{57B48703-9408-4E4C-B632-DDE1DE4E45E7}" destId="{D2A751CD-E18C-4C76-A8C1-723F2E749E4A}" srcOrd="0" destOrd="0" presId="urn:microsoft.com/office/officeart/2005/8/layout/orgChart1"/>
    <dgm:cxn modelId="{D7D9ECDC-1CB5-45D0-A26D-DDEB8D41C9E6}" type="presParOf" srcId="{57B48703-9408-4E4C-B632-DDE1DE4E45E7}" destId="{CC73837C-69A5-43B7-A6E0-882DA310E51D}" srcOrd="1" destOrd="0" presId="urn:microsoft.com/office/officeart/2005/8/layout/orgChart1"/>
    <dgm:cxn modelId="{2C14B303-F1FD-4F0A-870D-22648D52F15F}" type="presParOf" srcId="{0B07957C-8CE4-4672-B363-CC6D12992C94}" destId="{1488177A-B6C9-4910-8A5D-AB71D45602C5}" srcOrd="1" destOrd="0" presId="urn:microsoft.com/office/officeart/2005/8/layout/orgChart1"/>
    <dgm:cxn modelId="{7B773262-8C40-4EA3-BF7A-E83151532179}" type="presParOf" srcId="{0B07957C-8CE4-4672-B363-CC6D12992C94}" destId="{111ED291-8BC9-474C-870D-B00FD59CDEB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8C4122-F0C3-4605-A91B-70DC247EDC72}"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en-US"/>
        </a:p>
      </dgm:t>
    </dgm:pt>
    <dgm:pt modelId="{B4D5F397-4973-4C53-AE1F-76B9D57EEEA2}">
      <dgm:prSet phldrT="[Text]" custT="1"/>
      <dgm:spPr>
        <a:solidFill>
          <a:srgbClr val="2F8D7B"/>
        </a:solidFill>
      </dgm:spPr>
      <dgm:t>
        <a:bodyPr/>
        <a:lstStyle/>
        <a:p>
          <a:r>
            <a:rPr lang="en-US" sz="3200" b="1" dirty="0" smtClean="0"/>
            <a:t>General Areas</a:t>
          </a:r>
          <a:endParaRPr lang="en-US" sz="3200" b="1" dirty="0"/>
        </a:p>
      </dgm:t>
    </dgm:pt>
    <dgm:pt modelId="{535AA082-5A9C-4D5A-B350-4294EA5098C7}" type="parTrans" cxnId="{3CBEEFF1-C496-4C94-9AD7-232EDCD7203A}">
      <dgm:prSet/>
      <dgm:spPr/>
      <dgm:t>
        <a:bodyPr/>
        <a:lstStyle/>
        <a:p>
          <a:endParaRPr lang="en-US"/>
        </a:p>
      </dgm:t>
    </dgm:pt>
    <dgm:pt modelId="{1C85CF52-34C2-40A8-855D-0FCDD8C30A96}" type="sibTrans" cxnId="{3CBEEFF1-C496-4C94-9AD7-232EDCD7203A}">
      <dgm:prSet/>
      <dgm:spPr/>
      <dgm:t>
        <a:bodyPr/>
        <a:lstStyle/>
        <a:p>
          <a:endParaRPr lang="en-US"/>
        </a:p>
      </dgm:t>
    </dgm:pt>
    <dgm:pt modelId="{F18507EB-632F-4A67-ACD7-6D1A33F22C9B}" type="asst">
      <dgm:prSet phldrT="[Text]" custT="1"/>
      <dgm:spPr>
        <a:solidFill>
          <a:srgbClr val="2F8D7B"/>
        </a:solidFill>
      </dgm:spPr>
      <dgm:t>
        <a:bodyPr/>
        <a:lstStyle/>
        <a:p>
          <a:r>
            <a:rPr lang="en-US" sz="2400" b="1" dirty="0" smtClean="0"/>
            <a:t>Resource Management</a:t>
          </a:r>
          <a:endParaRPr lang="en-US" sz="2400" b="1" dirty="0"/>
        </a:p>
      </dgm:t>
    </dgm:pt>
    <dgm:pt modelId="{E70C23B0-6A8B-4EDF-94E9-24F2F2D7BD61}" type="parTrans" cxnId="{8201B1B7-65BA-490D-AF9A-DE61754BBDB8}">
      <dgm:prSet/>
      <dgm:spPr>
        <a:ln w="19050">
          <a:solidFill>
            <a:schemeClr val="accent1"/>
          </a:solidFill>
        </a:ln>
      </dgm:spPr>
      <dgm:t>
        <a:bodyPr/>
        <a:lstStyle/>
        <a:p>
          <a:endParaRPr lang="en-US"/>
        </a:p>
      </dgm:t>
    </dgm:pt>
    <dgm:pt modelId="{C50F3281-0880-4549-AA3A-266D833500C9}" type="sibTrans" cxnId="{8201B1B7-65BA-490D-AF9A-DE61754BBDB8}">
      <dgm:prSet/>
      <dgm:spPr/>
      <dgm:t>
        <a:bodyPr/>
        <a:lstStyle/>
        <a:p>
          <a:endParaRPr lang="en-US"/>
        </a:p>
      </dgm:t>
    </dgm:pt>
    <dgm:pt modelId="{62775C05-B1D3-4FEE-ABDB-3C13C42083FE}" type="asst">
      <dgm:prSet custT="1"/>
      <dgm:spPr>
        <a:solidFill>
          <a:srgbClr val="2F8D7B"/>
        </a:solidFill>
      </dgm:spPr>
      <dgm:t>
        <a:bodyPr/>
        <a:lstStyle/>
        <a:p>
          <a:r>
            <a:rPr lang="en-US" sz="2400" b="1" dirty="0" smtClean="0"/>
            <a:t>General Program Compliance</a:t>
          </a:r>
          <a:endParaRPr lang="en-US" sz="2400" b="1" dirty="0"/>
        </a:p>
      </dgm:t>
    </dgm:pt>
    <dgm:pt modelId="{7BE31325-C2B7-49C7-A8EC-34365E4987A1}" type="parTrans" cxnId="{968198F4-31D9-4563-AE0C-224A917C21CD}">
      <dgm:prSet/>
      <dgm:spPr>
        <a:ln w="19050">
          <a:solidFill>
            <a:schemeClr val="accent1"/>
          </a:solidFill>
        </a:ln>
      </dgm:spPr>
      <dgm:t>
        <a:bodyPr/>
        <a:lstStyle/>
        <a:p>
          <a:endParaRPr lang="en-US"/>
        </a:p>
      </dgm:t>
    </dgm:pt>
    <dgm:pt modelId="{E50277F4-C2AA-4BCE-A5E7-FA596DEAD1A9}" type="sibTrans" cxnId="{968198F4-31D9-4563-AE0C-224A917C21CD}">
      <dgm:prSet/>
      <dgm:spPr/>
      <dgm:t>
        <a:bodyPr/>
        <a:lstStyle/>
        <a:p>
          <a:endParaRPr lang="en-US"/>
        </a:p>
      </dgm:t>
    </dgm:pt>
    <dgm:pt modelId="{B39E5532-0464-4BCE-9D6C-9DBE0927299E}" type="asst">
      <dgm:prSet custT="1"/>
      <dgm:spPr>
        <a:solidFill>
          <a:srgbClr val="2F8D7B"/>
        </a:solidFill>
      </dgm:spPr>
      <dgm:t>
        <a:bodyPr/>
        <a:lstStyle/>
        <a:p>
          <a:r>
            <a:rPr lang="en-US" sz="2200" b="1" dirty="0" smtClean="0"/>
            <a:t>Civil Rights</a:t>
          </a:r>
          <a:endParaRPr lang="en-US" sz="2200" b="1" dirty="0"/>
        </a:p>
      </dgm:t>
    </dgm:pt>
    <dgm:pt modelId="{8ABC615F-FEC2-4AF2-B00A-A52BE4A759D1}" type="parTrans" cxnId="{13CCE937-33D3-4C0F-94A1-8289BD29DD10}">
      <dgm:prSet/>
      <dgm:spPr>
        <a:ln w="19050">
          <a:solidFill>
            <a:schemeClr val="accent1"/>
          </a:solidFill>
        </a:ln>
      </dgm:spPr>
      <dgm:t>
        <a:bodyPr/>
        <a:lstStyle/>
        <a:p>
          <a:endParaRPr lang="en-US"/>
        </a:p>
      </dgm:t>
    </dgm:pt>
    <dgm:pt modelId="{AAD3266A-EAFC-4C49-99B6-141B73EAD33F}" type="sibTrans" cxnId="{13CCE937-33D3-4C0F-94A1-8289BD29DD10}">
      <dgm:prSet/>
      <dgm:spPr/>
      <dgm:t>
        <a:bodyPr/>
        <a:lstStyle/>
        <a:p>
          <a:endParaRPr lang="en-US"/>
        </a:p>
      </dgm:t>
    </dgm:pt>
    <dgm:pt modelId="{08E20116-5BD0-49C9-A45D-AEB6F312A2FB}" type="asst">
      <dgm:prSet custT="1"/>
      <dgm:spPr>
        <a:solidFill>
          <a:srgbClr val="2F8D7B"/>
        </a:solidFill>
      </dgm:spPr>
      <dgm:t>
        <a:bodyPr/>
        <a:lstStyle/>
        <a:p>
          <a:r>
            <a:rPr lang="en-US" sz="2200" b="1" dirty="0" smtClean="0"/>
            <a:t>On-Site Monitoring</a:t>
          </a:r>
          <a:endParaRPr lang="en-US" sz="2200" b="1" dirty="0"/>
        </a:p>
      </dgm:t>
    </dgm:pt>
    <dgm:pt modelId="{12E034A5-4BA1-4428-B9E9-FDD702331AF3}" type="parTrans" cxnId="{2B434BBD-A211-4429-9B86-BDD067138FCD}">
      <dgm:prSet/>
      <dgm:spPr>
        <a:ln w="19050">
          <a:solidFill>
            <a:schemeClr val="accent1"/>
          </a:solidFill>
        </a:ln>
      </dgm:spPr>
      <dgm:t>
        <a:bodyPr/>
        <a:lstStyle/>
        <a:p>
          <a:endParaRPr lang="en-US"/>
        </a:p>
      </dgm:t>
    </dgm:pt>
    <dgm:pt modelId="{17134049-5BD3-470A-B76C-3C02C2926AE3}" type="sibTrans" cxnId="{2B434BBD-A211-4429-9B86-BDD067138FCD}">
      <dgm:prSet/>
      <dgm:spPr/>
      <dgm:t>
        <a:bodyPr/>
        <a:lstStyle/>
        <a:p>
          <a:endParaRPr lang="en-US"/>
        </a:p>
      </dgm:t>
    </dgm:pt>
    <dgm:pt modelId="{663E4FB0-C5A0-417B-A978-5C020A7FAAD3}" type="asst">
      <dgm:prSet custT="1"/>
      <dgm:spPr>
        <a:solidFill>
          <a:srgbClr val="2F8D7B"/>
        </a:solidFill>
      </dgm:spPr>
      <dgm:t>
        <a:bodyPr/>
        <a:lstStyle/>
        <a:p>
          <a:r>
            <a:rPr lang="en-US" sz="2200" b="1" dirty="0" smtClean="0"/>
            <a:t>Local Wellness Policy</a:t>
          </a:r>
          <a:endParaRPr lang="en-US" sz="2200" b="1" dirty="0"/>
        </a:p>
      </dgm:t>
    </dgm:pt>
    <dgm:pt modelId="{251B8ED1-B464-415C-A79D-BF62763410DE}" type="parTrans" cxnId="{EAB298BD-12D0-47BD-B274-17FDDD602EAA}">
      <dgm:prSet/>
      <dgm:spPr>
        <a:ln w="19050">
          <a:solidFill>
            <a:schemeClr val="accent1"/>
          </a:solidFill>
        </a:ln>
      </dgm:spPr>
      <dgm:t>
        <a:bodyPr/>
        <a:lstStyle/>
        <a:p>
          <a:endParaRPr lang="en-US"/>
        </a:p>
      </dgm:t>
    </dgm:pt>
    <dgm:pt modelId="{A37E9C46-A786-4B84-A61E-092AEF0B246C}" type="sibTrans" cxnId="{EAB298BD-12D0-47BD-B274-17FDDD602EAA}">
      <dgm:prSet/>
      <dgm:spPr/>
      <dgm:t>
        <a:bodyPr/>
        <a:lstStyle/>
        <a:p>
          <a:endParaRPr lang="en-US"/>
        </a:p>
      </dgm:t>
    </dgm:pt>
    <dgm:pt modelId="{C629F5E3-977B-41C4-9A5F-5B99AE94239A}" type="asst">
      <dgm:prSet custT="1"/>
      <dgm:spPr>
        <a:solidFill>
          <a:srgbClr val="2F8D7B"/>
        </a:solidFill>
      </dgm:spPr>
      <dgm:t>
        <a:bodyPr/>
        <a:lstStyle/>
        <a:p>
          <a:r>
            <a:rPr lang="en-US" sz="2200" b="1" dirty="0" smtClean="0"/>
            <a:t>Smart Snacks</a:t>
          </a:r>
          <a:endParaRPr lang="en-US" sz="2200" b="1" dirty="0"/>
        </a:p>
      </dgm:t>
    </dgm:pt>
    <dgm:pt modelId="{99CB37D2-2111-4C43-8FA2-BF092F17A1E5}" type="parTrans" cxnId="{0446640F-D97D-4C03-A01A-807551F8D84A}">
      <dgm:prSet/>
      <dgm:spPr>
        <a:ln w="19050">
          <a:solidFill>
            <a:schemeClr val="accent1"/>
          </a:solidFill>
        </a:ln>
      </dgm:spPr>
      <dgm:t>
        <a:bodyPr/>
        <a:lstStyle/>
        <a:p>
          <a:endParaRPr lang="en-US"/>
        </a:p>
      </dgm:t>
    </dgm:pt>
    <dgm:pt modelId="{51FA32D2-B9DF-41CD-A84F-FD1A3ACCA115}" type="sibTrans" cxnId="{0446640F-D97D-4C03-A01A-807551F8D84A}">
      <dgm:prSet/>
      <dgm:spPr/>
      <dgm:t>
        <a:bodyPr/>
        <a:lstStyle/>
        <a:p>
          <a:endParaRPr lang="en-US"/>
        </a:p>
      </dgm:t>
    </dgm:pt>
    <dgm:pt modelId="{06FB6B4E-ED15-4C26-A3B4-D4359196E8C6}" type="asst">
      <dgm:prSet custT="1"/>
      <dgm:spPr>
        <a:solidFill>
          <a:srgbClr val="2F8D7B"/>
        </a:solidFill>
      </dgm:spPr>
      <dgm:t>
        <a:bodyPr/>
        <a:lstStyle/>
        <a:p>
          <a:r>
            <a:rPr lang="en-US" sz="2200" b="1" dirty="0" smtClean="0"/>
            <a:t>Reporting and Recordkeeping</a:t>
          </a:r>
          <a:endParaRPr lang="en-US" sz="2200" b="1" dirty="0"/>
        </a:p>
      </dgm:t>
    </dgm:pt>
    <dgm:pt modelId="{8778093F-E039-4A7C-AA3A-332CB5D81AB8}" type="parTrans" cxnId="{32DCE43C-AF7A-40CA-8C96-3978D8833499}">
      <dgm:prSet/>
      <dgm:spPr>
        <a:ln w="19050">
          <a:solidFill>
            <a:schemeClr val="accent1"/>
          </a:solidFill>
        </a:ln>
      </dgm:spPr>
      <dgm:t>
        <a:bodyPr/>
        <a:lstStyle/>
        <a:p>
          <a:endParaRPr lang="en-US"/>
        </a:p>
      </dgm:t>
    </dgm:pt>
    <dgm:pt modelId="{7A81606A-D5CC-4D73-83B0-F7064EBFBDC8}" type="sibTrans" cxnId="{32DCE43C-AF7A-40CA-8C96-3978D8833499}">
      <dgm:prSet/>
      <dgm:spPr/>
      <dgm:t>
        <a:bodyPr/>
        <a:lstStyle/>
        <a:p>
          <a:endParaRPr lang="en-US"/>
        </a:p>
      </dgm:t>
    </dgm:pt>
    <dgm:pt modelId="{CFC6AF95-EF42-44C8-9723-AAA4CAED515A}" type="asst">
      <dgm:prSet custT="1"/>
      <dgm:spPr>
        <a:solidFill>
          <a:srgbClr val="2F8D7B"/>
        </a:solidFill>
      </dgm:spPr>
      <dgm:t>
        <a:bodyPr/>
        <a:lstStyle/>
        <a:p>
          <a:r>
            <a:rPr lang="en-US" sz="2200" b="1" dirty="0" smtClean="0"/>
            <a:t>Food Safety</a:t>
          </a:r>
          <a:endParaRPr lang="en-US" sz="2200" b="1" dirty="0"/>
        </a:p>
      </dgm:t>
    </dgm:pt>
    <dgm:pt modelId="{2704E2D3-A71C-489F-8CA5-E2E5070C5127}" type="parTrans" cxnId="{14169866-28C2-4509-BF1B-549AED4CA525}">
      <dgm:prSet/>
      <dgm:spPr>
        <a:ln w="19050">
          <a:solidFill>
            <a:schemeClr val="accent1"/>
          </a:solidFill>
        </a:ln>
      </dgm:spPr>
      <dgm:t>
        <a:bodyPr/>
        <a:lstStyle/>
        <a:p>
          <a:endParaRPr lang="en-US"/>
        </a:p>
      </dgm:t>
    </dgm:pt>
    <dgm:pt modelId="{4E44E284-5524-49C4-BA45-438B2AC3251F}" type="sibTrans" cxnId="{14169866-28C2-4509-BF1B-549AED4CA525}">
      <dgm:prSet/>
      <dgm:spPr/>
      <dgm:t>
        <a:bodyPr/>
        <a:lstStyle/>
        <a:p>
          <a:endParaRPr lang="en-US"/>
        </a:p>
      </dgm:t>
    </dgm:pt>
    <dgm:pt modelId="{AF0EBF84-BE30-4D7B-A00C-ED6D759DC93E}" type="asst">
      <dgm:prSet custT="1"/>
      <dgm:spPr>
        <a:solidFill>
          <a:srgbClr val="2F8D7B"/>
        </a:solidFill>
      </dgm:spPr>
      <dgm:t>
        <a:bodyPr/>
        <a:lstStyle/>
        <a:p>
          <a:r>
            <a:rPr lang="en-US" sz="2200" b="1" dirty="0" smtClean="0"/>
            <a:t>Water</a:t>
          </a:r>
          <a:endParaRPr lang="en-US" sz="2200" b="1" dirty="0"/>
        </a:p>
      </dgm:t>
    </dgm:pt>
    <dgm:pt modelId="{B60D2313-4258-4C5E-8429-1510C149C497}" type="parTrans" cxnId="{816216FD-93AD-4FA8-A547-CE29013E3C01}">
      <dgm:prSet/>
      <dgm:spPr>
        <a:ln w="19050">
          <a:solidFill>
            <a:schemeClr val="accent1"/>
          </a:solidFill>
        </a:ln>
      </dgm:spPr>
      <dgm:t>
        <a:bodyPr/>
        <a:lstStyle/>
        <a:p>
          <a:endParaRPr lang="en-US"/>
        </a:p>
      </dgm:t>
    </dgm:pt>
    <dgm:pt modelId="{4F6C6D6E-C9EF-4709-8118-526B0CE3C875}" type="sibTrans" cxnId="{816216FD-93AD-4FA8-A547-CE29013E3C01}">
      <dgm:prSet/>
      <dgm:spPr/>
      <dgm:t>
        <a:bodyPr/>
        <a:lstStyle/>
        <a:p>
          <a:endParaRPr lang="en-US"/>
        </a:p>
      </dgm:t>
    </dgm:pt>
    <dgm:pt modelId="{DB54E4C8-06D8-451E-A557-1D995087A00B}" type="asst">
      <dgm:prSet custT="1"/>
      <dgm:spPr>
        <a:solidFill>
          <a:srgbClr val="2F8D7B"/>
        </a:solidFill>
      </dgm:spPr>
      <dgm:t>
        <a:bodyPr/>
        <a:lstStyle/>
        <a:p>
          <a:r>
            <a:rPr lang="en-US" sz="2200" b="1" dirty="0" smtClean="0"/>
            <a:t>SBP and SFSP Outreach</a:t>
          </a:r>
          <a:endParaRPr lang="en-US" sz="2200" b="1" dirty="0"/>
        </a:p>
      </dgm:t>
    </dgm:pt>
    <dgm:pt modelId="{638AA410-0FD4-40A6-BBE6-18AB0B92CC3D}" type="parTrans" cxnId="{B7F0FD5C-3860-4D4F-90F2-789A14268AD7}">
      <dgm:prSet/>
      <dgm:spPr>
        <a:ln w="19050">
          <a:solidFill>
            <a:schemeClr val="accent1"/>
          </a:solidFill>
        </a:ln>
      </dgm:spPr>
      <dgm:t>
        <a:bodyPr/>
        <a:lstStyle/>
        <a:p>
          <a:endParaRPr lang="en-US"/>
        </a:p>
      </dgm:t>
    </dgm:pt>
    <dgm:pt modelId="{5295E0F2-0AA3-4267-846C-90763FC3DB73}" type="sibTrans" cxnId="{B7F0FD5C-3860-4D4F-90F2-789A14268AD7}">
      <dgm:prSet/>
      <dgm:spPr/>
      <dgm:t>
        <a:bodyPr/>
        <a:lstStyle/>
        <a:p>
          <a:endParaRPr lang="en-US"/>
        </a:p>
      </dgm:t>
    </dgm:pt>
    <dgm:pt modelId="{C8F323E4-4F66-474E-A466-C47E6158EF14}" type="asst">
      <dgm:prSet custT="1"/>
      <dgm:spPr>
        <a:solidFill>
          <a:srgbClr val="2F8D7B"/>
        </a:solidFill>
      </dgm:spPr>
      <dgm:t>
        <a:bodyPr/>
        <a:lstStyle/>
        <a:p>
          <a:r>
            <a:rPr lang="en-US" sz="2200" b="1" dirty="0" smtClean="0"/>
            <a:t>Professional Standards</a:t>
          </a:r>
          <a:endParaRPr lang="en-US" sz="2200" b="1" dirty="0"/>
        </a:p>
      </dgm:t>
    </dgm:pt>
    <dgm:pt modelId="{B3380CED-0A4B-42A7-903C-E6C72BBC1B2A}" type="parTrans" cxnId="{119497B5-964B-489E-AE5B-22EFBB6332A1}">
      <dgm:prSet/>
      <dgm:spPr>
        <a:ln w="19050">
          <a:solidFill>
            <a:schemeClr val="accent1"/>
          </a:solidFill>
        </a:ln>
      </dgm:spPr>
      <dgm:t>
        <a:bodyPr/>
        <a:lstStyle/>
        <a:p>
          <a:endParaRPr lang="en-US"/>
        </a:p>
      </dgm:t>
    </dgm:pt>
    <dgm:pt modelId="{A4029145-2F28-42F0-9C19-4776F30AFA81}" type="sibTrans" cxnId="{119497B5-964B-489E-AE5B-22EFBB6332A1}">
      <dgm:prSet/>
      <dgm:spPr/>
      <dgm:t>
        <a:bodyPr/>
        <a:lstStyle/>
        <a:p>
          <a:endParaRPr lang="en-US"/>
        </a:p>
      </dgm:t>
    </dgm:pt>
    <dgm:pt modelId="{78D03BA6-1A3C-4D92-BDDC-4E50BF145059}" type="asst">
      <dgm:prSet custT="1"/>
      <dgm:spPr>
        <a:solidFill>
          <a:srgbClr val="2F8D7B"/>
        </a:solidFill>
      </dgm:spPr>
      <dgm:t>
        <a:bodyPr/>
        <a:lstStyle/>
        <a:p>
          <a:r>
            <a:rPr lang="en-US" sz="2200" b="1" dirty="0" smtClean="0"/>
            <a:t>Meal Charge Policy</a:t>
          </a:r>
          <a:endParaRPr lang="en-US" sz="2200" b="1" dirty="0"/>
        </a:p>
      </dgm:t>
    </dgm:pt>
    <dgm:pt modelId="{93965A20-2044-474D-A3CE-14036596128A}" type="parTrans" cxnId="{1C42A30D-B937-4F7A-83BF-4DD9826001C4}">
      <dgm:prSet/>
      <dgm:spPr>
        <a:ln w="19050">
          <a:solidFill>
            <a:schemeClr val="accent1"/>
          </a:solidFill>
        </a:ln>
      </dgm:spPr>
      <dgm:t>
        <a:bodyPr/>
        <a:lstStyle/>
        <a:p>
          <a:endParaRPr lang="en-US"/>
        </a:p>
      </dgm:t>
    </dgm:pt>
    <dgm:pt modelId="{55224A18-2109-4A4D-AD64-B0A8D3AA38C4}" type="sibTrans" cxnId="{1C42A30D-B937-4F7A-83BF-4DD9826001C4}">
      <dgm:prSet/>
      <dgm:spPr/>
      <dgm:t>
        <a:bodyPr/>
        <a:lstStyle/>
        <a:p>
          <a:endParaRPr lang="en-US"/>
        </a:p>
      </dgm:t>
    </dgm:pt>
    <dgm:pt modelId="{9BD55017-AE3E-4EDB-A17B-50B983E17DCA}" type="pres">
      <dgm:prSet presAssocID="{848C4122-F0C3-4605-A91B-70DC247EDC72}" presName="hierChild1" presStyleCnt="0">
        <dgm:presLayoutVars>
          <dgm:orgChart val="1"/>
          <dgm:chPref val="1"/>
          <dgm:dir/>
          <dgm:animOne val="branch"/>
          <dgm:animLvl val="lvl"/>
          <dgm:resizeHandles/>
        </dgm:presLayoutVars>
      </dgm:prSet>
      <dgm:spPr/>
      <dgm:t>
        <a:bodyPr/>
        <a:lstStyle/>
        <a:p>
          <a:endParaRPr lang="en-US"/>
        </a:p>
      </dgm:t>
    </dgm:pt>
    <dgm:pt modelId="{921F5533-B433-4F9E-8FC5-10ED06B23ACA}" type="pres">
      <dgm:prSet presAssocID="{B4D5F397-4973-4C53-AE1F-76B9D57EEEA2}" presName="hierRoot1" presStyleCnt="0">
        <dgm:presLayoutVars>
          <dgm:hierBranch val="init"/>
        </dgm:presLayoutVars>
      </dgm:prSet>
      <dgm:spPr/>
      <dgm:t>
        <a:bodyPr/>
        <a:lstStyle/>
        <a:p>
          <a:endParaRPr lang="en-US"/>
        </a:p>
      </dgm:t>
    </dgm:pt>
    <dgm:pt modelId="{8775560D-79B3-4803-8858-CF20EEB53B13}" type="pres">
      <dgm:prSet presAssocID="{B4D5F397-4973-4C53-AE1F-76B9D57EEEA2}" presName="rootComposite1" presStyleCnt="0"/>
      <dgm:spPr/>
      <dgm:t>
        <a:bodyPr/>
        <a:lstStyle/>
        <a:p>
          <a:endParaRPr lang="en-US"/>
        </a:p>
      </dgm:t>
    </dgm:pt>
    <dgm:pt modelId="{03B31DF1-9299-4AFB-BF2A-25179AD51F00}" type="pres">
      <dgm:prSet presAssocID="{B4D5F397-4973-4C53-AE1F-76B9D57EEEA2}" presName="rootText1" presStyleLbl="node0" presStyleIdx="0" presStyleCnt="1" custScaleX="337176" custScaleY="178034">
        <dgm:presLayoutVars>
          <dgm:chPref val="3"/>
        </dgm:presLayoutVars>
      </dgm:prSet>
      <dgm:spPr>
        <a:prstGeom prst="roundRect">
          <a:avLst/>
        </a:prstGeom>
      </dgm:spPr>
      <dgm:t>
        <a:bodyPr/>
        <a:lstStyle/>
        <a:p>
          <a:endParaRPr lang="en-US"/>
        </a:p>
      </dgm:t>
    </dgm:pt>
    <dgm:pt modelId="{570CF205-7919-4D00-8F7A-39E12887D5FB}" type="pres">
      <dgm:prSet presAssocID="{B4D5F397-4973-4C53-AE1F-76B9D57EEEA2}" presName="rootConnector1" presStyleLbl="node1" presStyleIdx="0" presStyleCnt="0"/>
      <dgm:spPr/>
      <dgm:t>
        <a:bodyPr/>
        <a:lstStyle/>
        <a:p>
          <a:endParaRPr lang="en-US"/>
        </a:p>
      </dgm:t>
    </dgm:pt>
    <dgm:pt modelId="{7DF5DF5C-D603-40AB-8EAE-DF7505DA10E3}" type="pres">
      <dgm:prSet presAssocID="{B4D5F397-4973-4C53-AE1F-76B9D57EEEA2}" presName="hierChild2" presStyleCnt="0"/>
      <dgm:spPr/>
      <dgm:t>
        <a:bodyPr/>
        <a:lstStyle/>
        <a:p>
          <a:endParaRPr lang="en-US"/>
        </a:p>
      </dgm:t>
    </dgm:pt>
    <dgm:pt modelId="{B4046196-4CF0-4BFA-800F-E8A87BD8A1C7}" type="pres">
      <dgm:prSet presAssocID="{B4D5F397-4973-4C53-AE1F-76B9D57EEEA2}" presName="hierChild3" presStyleCnt="0"/>
      <dgm:spPr/>
      <dgm:t>
        <a:bodyPr/>
        <a:lstStyle/>
        <a:p>
          <a:endParaRPr lang="en-US"/>
        </a:p>
      </dgm:t>
    </dgm:pt>
    <dgm:pt modelId="{368B7C31-864F-426B-87B5-004F6E4A5172}" type="pres">
      <dgm:prSet presAssocID="{E70C23B0-6A8B-4EDF-94E9-24F2F2D7BD61}" presName="Name111" presStyleLbl="parChTrans1D2" presStyleIdx="0" presStyleCnt="2"/>
      <dgm:spPr/>
      <dgm:t>
        <a:bodyPr/>
        <a:lstStyle/>
        <a:p>
          <a:endParaRPr lang="en-US"/>
        </a:p>
      </dgm:t>
    </dgm:pt>
    <dgm:pt modelId="{A694A088-2A1A-4D0A-BDB8-426297F588A1}" type="pres">
      <dgm:prSet presAssocID="{F18507EB-632F-4A67-ACD7-6D1A33F22C9B}" presName="hierRoot3" presStyleCnt="0">
        <dgm:presLayoutVars>
          <dgm:hierBranch val="init"/>
        </dgm:presLayoutVars>
      </dgm:prSet>
      <dgm:spPr/>
      <dgm:t>
        <a:bodyPr/>
        <a:lstStyle/>
        <a:p>
          <a:endParaRPr lang="en-US"/>
        </a:p>
      </dgm:t>
    </dgm:pt>
    <dgm:pt modelId="{701F23C9-9595-4053-AFDD-F809C35996B5}" type="pres">
      <dgm:prSet presAssocID="{F18507EB-632F-4A67-ACD7-6D1A33F22C9B}" presName="rootComposite3" presStyleCnt="0"/>
      <dgm:spPr/>
      <dgm:t>
        <a:bodyPr/>
        <a:lstStyle/>
        <a:p>
          <a:endParaRPr lang="en-US"/>
        </a:p>
      </dgm:t>
    </dgm:pt>
    <dgm:pt modelId="{BA7BB0DD-B8D4-4E42-979B-833261CC9BBF}" type="pres">
      <dgm:prSet presAssocID="{F18507EB-632F-4A67-ACD7-6D1A33F22C9B}" presName="rootText3" presStyleLbl="asst1" presStyleIdx="0" presStyleCnt="12" custScaleX="283371" custScaleY="187627" custLinFactNeighborX="-28706" custLinFactNeighborY="-23194">
        <dgm:presLayoutVars>
          <dgm:chPref val="3"/>
        </dgm:presLayoutVars>
      </dgm:prSet>
      <dgm:spPr>
        <a:prstGeom prst="roundRect">
          <a:avLst/>
        </a:prstGeom>
      </dgm:spPr>
      <dgm:t>
        <a:bodyPr/>
        <a:lstStyle/>
        <a:p>
          <a:endParaRPr lang="en-US"/>
        </a:p>
      </dgm:t>
    </dgm:pt>
    <dgm:pt modelId="{3B6F809D-BE34-4117-A2EE-AA6589415A24}" type="pres">
      <dgm:prSet presAssocID="{F18507EB-632F-4A67-ACD7-6D1A33F22C9B}" presName="rootConnector3" presStyleLbl="asst1" presStyleIdx="0" presStyleCnt="12"/>
      <dgm:spPr/>
      <dgm:t>
        <a:bodyPr/>
        <a:lstStyle/>
        <a:p>
          <a:endParaRPr lang="en-US"/>
        </a:p>
      </dgm:t>
    </dgm:pt>
    <dgm:pt modelId="{C43D4623-7120-4905-8323-BE3ADA522043}" type="pres">
      <dgm:prSet presAssocID="{F18507EB-632F-4A67-ACD7-6D1A33F22C9B}" presName="hierChild6" presStyleCnt="0"/>
      <dgm:spPr/>
      <dgm:t>
        <a:bodyPr/>
        <a:lstStyle/>
        <a:p>
          <a:endParaRPr lang="en-US"/>
        </a:p>
      </dgm:t>
    </dgm:pt>
    <dgm:pt modelId="{A0014BB7-90C3-4ACB-9795-648EA4AB31CF}" type="pres">
      <dgm:prSet presAssocID="{F18507EB-632F-4A67-ACD7-6D1A33F22C9B}" presName="hierChild7" presStyleCnt="0"/>
      <dgm:spPr/>
      <dgm:t>
        <a:bodyPr/>
        <a:lstStyle/>
        <a:p>
          <a:endParaRPr lang="en-US"/>
        </a:p>
      </dgm:t>
    </dgm:pt>
    <dgm:pt modelId="{A74C7B84-B615-4896-AF9E-EBF06B938888}" type="pres">
      <dgm:prSet presAssocID="{7BE31325-C2B7-49C7-A8EC-34365E4987A1}" presName="Name111" presStyleLbl="parChTrans1D2" presStyleIdx="1" presStyleCnt="2"/>
      <dgm:spPr/>
      <dgm:t>
        <a:bodyPr/>
        <a:lstStyle/>
        <a:p>
          <a:endParaRPr lang="en-US"/>
        </a:p>
      </dgm:t>
    </dgm:pt>
    <dgm:pt modelId="{0B07957C-8CE4-4672-B363-CC6D12992C94}" type="pres">
      <dgm:prSet presAssocID="{62775C05-B1D3-4FEE-ABDB-3C13C42083FE}" presName="hierRoot3" presStyleCnt="0">
        <dgm:presLayoutVars>
          <dgm:hierBranch val="init"/>
        </dgm:presLayoutVars>
      </dgm:prSet>
      <dgm:spPr/>
      <dgm:t>
        <a:bodyPr/>
        <a:lstStyle/>
        <a:p>
          <a:endParaRPr lang="en-US"/>
        </a:p>
      </dgm:t>
    </dgm:pt>
    <dgm:pt modelId="{57B48703-9408-4E4C-B632-DDE1DE4E45E7}" type="pres">
      <dgm:prSet presAssocID="{62775C05-B1D3-4FEE-ABDB-3C13C42083FE}" presName="rootComposite3" presStyleCnt="0"/>
      <dgm:spPr/>
      <dgm:t>
        <a:bodyPr/>
        <a:lstStyle/>
        <a:p>
          <a:endParaRPr lang="en-US"/>
        </a:p>
      </dgm:t>
    </dgm:pt>
    <dgm:pt modelId="{D2A751CD-E18C-4C76-A8C1-723F2E749E4A}" type="pres">
      <dgm:prSet presAssocID="{62775C05-B1D3-4FEE-ABDB-3C13C42083FE}" presName="rootText3" presStyleLbl="asst1" presStyleIdx="1" presStyleCnt="12" custScaleX="320898" custScaleY="190440" custLinFactNeighborX="-22190" custLinFactNeighborY="-25241">
        <dgm:presLayoutVars>
          <dgm:chPref val="3"/>
        </dgm:presLayoutVars>
      </dgm:prSet>
      <dgm:spPr>
        <a:prstGeom prst="roundRect">
          <a:avLst/>
        </a:prstGeom>
      </dgm:spPr>
      <dgm:t>
        <a:bodyPr/>
        <a:lstStyle/>
        <a:p>
          <a:endParaRPr lang="en-US"/>
        </a:p>
      </dgm:t>
    </dgm:pt>
    <dgm:pt modelId="{CC73837C-69A5-43B7-A6E0-882DA310E51D}" type="pres">
      <dgm:prSet presAssocID="{62775C05-B1D3-4FEE-ABDB-3C13C42083FE}" presName="rootConnector3" presStyleLbl="asst1" presStyleIdx="1" presStyleCnt="12"/>
      <dgm:spPr/>
      <dgm:t>
        <a:bodyPr/>
        <a:lstStyle/>
        <a:p>
          <a:endParaRPr lang="en-US"/>
        </a:p>
      </dgm:t>
    </dgm:pt>
    <dgm:pt modelId="{1488177A-B6C9-4910-8A5D-AB71D45602C5}" type="pres">
      <dgm:prSet presAssocID="{62775C05-B1D3-4FEE-ABDB-3C13C42083FE}" presName="hierChild6" presStyleCnt="0"/>
      <dgm:spPr/>
      <dgm:t>
        <a:bodyPr/>
        <a:lstStyle/>
        <a:p>
          <a:endParaRPr lang="en-US"/>
        </a:p>
      </dgm:t>
    </dgm:pt>
    <dgm:pt modelId="{111ED291-8BC9-474C-870D-B00FD59CDEBD}" type="pres">
      <dgm:prSet presAssocID="{62775C05-B1D3-4FEE-ABDB-3C13C42083FE}" presName="hierChild7" presStyleCnt="0"/>
      <dgm:spPr/>
      <dgm:t>
        <a:bodyPr/>
        <a:lstStyle/>
        <a:p>
          <a:endParaRPr lang="en-US"/>
        </a:p>
      </dgm:t>
    </dgm:pt>
    <dgm:pt modelId="{FF3152CE-10A4-4593-A175-015CBA805142}" type="pres">
      <dgm:prSet presAssocID="{8ABC615F-FEC2-4AF2-B00A-A52BE4A759D1}" presName="Name111" presStyleLbl="parChTrans1D3" presStyleIdx="0" presStyleCnt="10"/>
      <dgm:spPr/>
      <dgm:t>
        <a:bodyPr/>
        <a:lstStyle/>
        <a:p>
          <a:endParaRPr lang="en-US"/>
        </a:p>
      </dgm:t>
    </dgm:pt>
    <dgm:pt modelId="{4FAC1FFC-ACF8-4C9A-86FE-66911E80F7A9}" type="pres">
      <dgm:prSet presAssocID="{B39E5532-0464-4BCE-9D6C-9DBE0927299E}" presName="hierRoot3" presStyleCnt="0">
        <dgm:presLayoutVars>
          <dgm:hierBranch val="init"/>
        </dgm:presLayoutVars>
      </dgm:prSet>
      <dgm:spPr/>
      <dgm:t>
        <a:bodyPr/>
        <a:lstStyle/>
        <a:p>
          <a:endParaRPr lang="en-US"/>
        </a:p>
      </dgm:t>
    </dgm:pt>
    <dgm:pt modelId="{7D4F2AE6-0884-46E4-AA20-7160F7BC79A6}" type="pres">
      <dgm:prSet presAssocID="{B39E5532-0464-4BCE-9D6C-9DBE0927299E}" presName="rootComposite3" presStyleCnt="0"/>
      <dgm:spPr/>
      <dgm:t>
        <a:bodyPr/>
        <a:lstStyle/>
        <a:p>
          <a:endParaRPr lang="en-US"/>
        </a:p>
      </dgm:t>
    </dgm:pt>
    <dgm:pt modelId="{2301B916-4C6D-4295-AFF6-5AD3313C600A}" type="pres">
      <dgm:prSet presAssocID="{B39E5532-0464-4BCE-9D6C-9DBE0927299E}" presName="rootText3" presStyleLbl="asst1" presStyleIdx="2" presStyleCnt="12" custScaleX="205063" custScaleY="114635" custLinFactNeighborX="-29201">
        <dgm:presLayoutVars>
          <dgm:chPref val="3"/>
        </dgm:presLayoutVars>
      </dgm:prSet>
      <dgm:spPr>
        <a:prstGeom prst="roundRect">
          <a:avLst/>
        </a:prstGeom>
      </dgm:spPr>
      <dgm:t>
        <a:bodyPr/>
        <a:lstStyle/>
        <a:p>
          <a:endParaRPr lang="en-US"/>
        </a:p>
      </dgm:t>
    </dgm:pt>
    <dgm:pt modelId="{5EF86206-8B10-447B-A06A-520C55029C8D}" type="pres">
      <dgm:prSet presAssocID="{B39E5532-0464-4BCE-9D6C-9DBE0927299E}" presName="rootConnector3" presStyleLbl="asst1" presStyleIdx="2" presStyleCnt="12"/>
      <dgm:spPr/>
      <dgm:t>
        <a:bodyPr/>
        <a:lstStyle/>
        <a:p>
          <a:endParaRPr lang="en-US"/>
        </a:p>
      </dgm:t>
    </dgm:pt>
    <dgm:pt modelId="{0B6C877F-7F55-46CB-B823-7435B40BC1E4}" type="pres">
      <dgm:prSet presAssocID="{B39E5532-0464-4BCE-9D6C-9DBE0927299E}" presName="hierChild6" presStyleCnt="0"/>
      <dgm:spPr/>
      <dgm:t>
        <a:bodyPr/>
        <a:lstStyle/>
        <a:p>
          <a:endParaRPr lang="en-US"/>
        </a:p>
      </dgm:t>
    </dgm:pt>
    <dgm:pt modelId="{8BE3C324-1E3B-4C1A-B690-539039058802}" type="pres">
      <dgm:prSet presAssocID="{B39E5532-0464-4BCE-9D6C-9DBE0927299E}" presName="hierChild7" presStyleCnt="0"/>
      <dgm:spPr/>
      <dgm:t>
        <a:bodyPr/>
        <a:lstStyle/>
        <a:p>
          <a:endParaRPr lang="en-US"/>
        </a:p>
      </dgm:t>
    </dgm:pt>
    <dgm:pt modelId="{813E03BC-EF94-4B5D-91E5-69A76CB28544}" type="pres">
      <dgm:prSet presAssocID="{12E034A5-4BA1-4428-B9E9-FDD702331AF3}" presName="Name111" presStyleLbl="parChTrans1D3" presStyleIdx="1" presStyleCnt="10"/>
      <dgm:spPr/>
      <dgm:t>
        <a:bodyPr/>
        <a:lstStyle/>
        <a:p>
          <a:endParaRPr lang="en-US"/>
        </a:p>
      </dgm:t>
    </dgm:pt>
    <dgm:pt modelId="{073EDE65-0092-466E-BB50-5596B553FB1F}" type="pres">
      <dgm:prSet presAssocID="{08E20116-5BD0-49C9-A45D-AEB6F312A2FB}" presName="hierRoot3" presStyleCnt="0">
        <dgm:presLayoutVars>
          <dgm:hierBranch val="init"/>
        </dgm:presLayoutVars>
      </dgm:prSet>
      <dgm:spPr/>
      <dgm:t>
        <a:bodyPr/>
        <a:lstStyle/>
        <a:p>
          <a:endParaRPr lang="en-US"/>
        </a:p>
      </dgm:t>
    </dgm:pt>
    <dgm:pt modelId="{884EAD8C-A277-4617-9B47-A0770EA26AE4}" type="pres">
      <dgm:prSet presAssocID="{08E20116-5BD0-49C9-A45D-AEB6F312A2FB}" presName="rootComposite3" presStyleCnt="0"/>
      <dgm:spPr/>
      <dgm:t>
        <a:bodyPr/>
        <a:lstStyle/>
        <a:p>
          <a:endParaRPr lang="en-US"/>
        </a:p>
      </dgm:t>
    </dgm:pt>
    <dgm:pt modelId="{97960146-F5BC-4D54-BAAE-244E2B318472}" type="pres">
      <dgm:prSet presAssocID="{08E20116-5BD0-49C9-A45D-AEB6F312A2FB}" presName="rootText3" presStyleLbl="asst1" presStyleIdx="3" presStyleCnt="12" custScaleX="188445" custScaleY="152261" custLinFactNeighborX="39164" custLinFactNeighborY="-40884">
        <dgm:presLayoutVars>
          <dgm:chPref val="3"/>
        </dgm:presLayoutVars>
      </dgm:prSet>
      <dgm:spPr>
        <a:prstGeom prst="roundRect">
          <a:avLst/>
        </a:prstGeom>
      </dgm:spPr>
      <dgm:t>
        <a:bodyPr/>
        <a:lstStyle/>
        <a:p>
          <a:endParaRPr lang="en-US"/>
        </a:p>
      </dgm:t>
    </dgm:pt>
    <dgm:pt modelId="{2B7B531B-40CE-49ED-812C-F67959315F0F}" type="pres">
      <dgm:prSet presAssocID="{08E20116-5BD0-49C9-A45D-AEB6F312A2FB}" presName="rootConnector3" presStyleLbl="asst1" presStyleIdx="3" presStyleCnt="12"/>
      <dgm:spPr/>
      <dgm:t>
        <a:bodyPr/>
        <a:lstStyle/>
        <a:p>
          <a:endParaRPr lang="en-US"/>
        </a:p>
      </dgm:t>
    </dgm:pt>
    <dgm:pt modelId="{4C0A9D15-0510-4C6E-9981-EA11876EDD10}" type="pres">
      <dgm:prSet presAssocID="{08E20116-5BD0-49C9-A45D-AEB6F312A2FB}" presName="hierChild6" presStyleCnt="0"/>
      <dgm:spPr/>
      <dgm:t>
        <a:bodyPr/>
        <a:lstStyle/>
        <a:p>
          <a:endParaRPr lang="en-US"/>
        </a:p>
      </dgm:t>
    </dgm:pt>
    <dgm:pt modelId="{F7A8B020-11DB-45B7-AD29-FE90F0DC39BB}" type="pres">
      <dgm:prSet presAssocID="{08E20116-5BD0-49C9-A45D-AEB6F312A2FB}" presName="hierChild7" presStyleCnt="0"/>
      <dgm:spPr/>
      <dgm:t>
        <a:bodyPr/>
        <a:lstStyle/>
        <a:p>
          <a:endParaRPr lang="en-US"/>
        </a:p>
      </dgm:t>
    </dgm:pt>
    <dgm:pt modelId="{A7D61C76-D54E-4C3A-B8A3-FE21A69BEB61}" type="pres">
      <dgm:prSet presAssocID="{251B8ED1-B464-415C-A79D-BF62763410DE}" presName="Name111" presStyleLbl="parChTrans1D3" presStyleIdx="2" presStyleCnt="10"/>
      <dgm:spPr/>
      <dgm:t>
        <a:bodyPr/>
        <a:lstStyle/>
        <a:p>
          <a:endParaRPr lang="en-US"/>
        </a:p>
      </dgm:t>
    </dgm:pt>
    <dgm:pt modelId="{47DD9B0D-CA4E-439A-A8C8-AA686F28420B}" type="pres">
      <dgm:prSet presAssocID="{663E4FB0-C5A0-417B-A978-5C020A7FAAD3}" presName="hierRoot3" presStyleCnt="0">
        <dgm:presLayoutVars>
          <dgm:hierBranch val="init"/>
        </dgm:presLayoutVars>
      </dgm:prSet>
      <dgm:spPr/>
      <dgm:t>
        <a:bodyPr/>
        <a:lstStyle/>
        <a:p>
          <a:endParaRPr lang="en-US"/>
        </a:p>
      </dgm:t>
    </dgm:pt>
    <dgm:pt modelId="{C9CDD44D-1CF9-4B12-BB18-112A71AC22B2}" type="pres">
      <dgm:prSet presAssocID="{663E4FB0-C5A0-417B-A978-5C020A7FAAD3}" presName="rootComposite3" presStyleCnt="0"/>
      <dgm:spPr/>
      <dgm:t>
        <a:bodyPr/>
        <a:lstStyle/>
        <a:p>
          <a:endParaRPr lang="en-US"/>
        </a:p>
      </dgm:t>
    </dgm:pt>
    <dgm:pt modelId="{B93CF0FC-CF8B-4C38-B73D-5B7D92C2F2E4}" type="pres">
      <dgm:prSet presAssocID="{663E4FB0-C5A0-417B-A978-5C020A7FAAD3}" presName="rootText3" presStyleLbl="asst1" presStyleIdx="4" presStyleCnt="12" custScaleX="228789" custScaleY="176592" custLinFactNeighborX="-50526" custLinFactNeighborY="-42447">
        <dgm:presLayoutVars>
          <dgm:chPref val="3"/>
        </dgm:presLayoutVars>
      </dgm:prSet>
      <dgm:spPr>
        <a:prstGeom prst="roundRect">
          <a:avLst/>
        </a:prstGeom>
      </dgm:spPr>
      <dgm:t>
        <a:bodyPr/>
        <a:lstStyle/>
        <a:p>
          <a:endParaRPr lang="en-US"/>
        </a:p>
      </dgm:t>
    </dgm:pt>
    <dgm:pt modelId="{72EA8C2C-A64B-4CD9-B343-45CBDAF771A5}" type="pres">
      <dgm:prSet presAssocID="{663E4FB0-C5A0-417B-A978-5C020A7FAAD3}" presName="rootConnector3" presStyleLbl="asst1" presStyleIdx="4" presStyleCnt="12"/>
      <dgm:spPr/>
      <dgm:t>
        <a:bodyPr/>
        <a:lstStyle/>
        <a:p>
          <a:endParaRPr lang="en-US"/>
        </a:p>
      </dgm:t>
    </dgm:pt>
    <dgm:pt modelId="{0B3551A4-4723-4FA6-9694-C1B4AC09DF79}" type="pres">
      <dgm:prSet presAssocID="{663E4FB0-C5A0-417B-A978-5C020A7FAAD3}" presName="hierChild6" presStyleCnt="0"/>
      <dgm:spPr/>
      <dgm:t>
        <a:bodyPr/>
        <a:lstStyle/>
        <a:p>
          <a:endParaRPr lang="en-US"/>
        </a:p>
      </dgm:t>
    </dgm:pt>
    <dgm:pt modelId="{DB29C971-4A86-4E3A-B29B-80AF7DDBF476}" type="pres">
      <dgm:prSet presAssocID="{663E4FB0-C5A0-417B-A978-5C020A7FAAD3}" presName="hierChild7" presStyleCnt="0"/>
      <dgm:spPr/>
      <dgm:t>
        <a:bodyPr/>
        <a:lstStyle/>
        <a:p>
          <a:endParaRPr lang="en-US"/>
        </a:p>
      </dgm:t>
    </dgm:pt>
    <dgm:pt modelId="{6406D39F-E3F0-41D7-A33D-2E259113151D}" type="pres">
      <dgm:prSet presAssocID="{99CB37D2-2111-4C43-8FA2-BF092F17A1E5}" presName="Name111" presStyleLbl="parChTrans1D3" presStyleIdx="3" presStyleCnt="10"/>
      <dgm:spPr/>
      <dgm:t>
        <a:bodyPr/>
        <a:lstStyle/>
        <a:p>
          <a:endParaRPr lang="en-US"/>
        </a:p>
      </dgm:t>
    </dgm:pt>
    <dgm:pt modelId="{5940D8AE-A5C9-40C2-840E-A77E9F42CDC5}" type="pres">
      <dgm:prSet presAssocID="{C629F5E3-977B-41C4-9A5F-5B99AE94239A}" presName="hierRoot3" presStyleCnt="0">
        <dgm:presLayoutVars>
          <dgm:hierBranch val="init"/>
        </dgm:presLayoutVars>
      </dgm:prSet>
      <dgm:spPr/>
      <dgm:t>
        <a:bodyPr/>
        <a:lstStyle/>
        <a:p>
          <a:endParaRPr lang="en-US"/>
        </a:p>
      </dgm:t>
    </dgm:pt>
    <dgm:pt modelId="{8620D40C-E1EA-4C38-8E53-585CCDAC1036}" type="pres">
      <dgm:prSet presAssocID="{C629F5E3-977B-41C4-9A5F-5B99AE94239A}" presName="rootComposite3" presStyleCnt="0"/>
      <dgm:spPr/>
      <dgm:t>
        <a:bodyPr/>
        <a:lstStyle/>
        <a:p>
          <a:endParaRPr lang="en-US"/>
        </a:p>
      </dgm:t>
    </dgm:pt>
    <dgm:pt modelId="{6B1AC745-63FD-4BC5-A638-B4A798458E57}" type="pres">
      <dgm:prSet presAssocID="{C629F5E3-977B-41C4-9A5F-5B99AE94239A}" presName="rootText3" presStyleLbl="asst1" presStyleIdx="5" presStyleCnt="12" custScaleX="216104" custScaleY="128139" custLinFactNeighborX="42081" custLinFactNeighborY="-54834">
        <dgm:presLayoutVars>
          <dgm:chPref val="3"/>
        </dgm:presLayoutVars>
      </dgm:prSet>
      <dgm:spPr>
        <a:prstGeom prst="roundRect">
          <a:avLst/>
        </a:prstGeom>
      </dgm:spPr>
      <dgm:t>
        <a:bodyPr/>
        <a:lstStyle/>
        <a:p>
          <a:endParaRPr lang="en-US"/>
        </a:p>
      </dgm:t>
    </dgm:pt>
    <dgm:pt modelId="{9AB06D65-A789-4C56-9D48-01BF6830093D}" type="pres">
      <dgm:prSet presAssocID="{C629F5E3-977B-41C4-9A5F-5B99AE94239A}" presName="rootConnector3" presStyleLbl="asst1" presStyleIdx="5" presStyleCnt="12"/>
      <dgm:spPr/>
      <dgm:t>
        <a:bodyPr/>
        <a:lstStyle/>
        <a:p>
          <a:endParaRPr lang="en-US"/>
        </a:p>
      </dgm:t>
    </dgm:pt>
    <dgm:pt modelId="{D0B136E5-46EA-46B1-8C57-8DD0B25B6922}" type="pres">
      <dgm:prSet presAssocID="{C629F5E3-977B-41C4-9A5F-5B99AE94239A}" presName="hierChild6" presStyleCnt="0"/>
      <dgm:spPr/>
      <dgm:t>
        <a:bodyPr/>
        <a:lstStyle/>
        <a:p>
          <a:endParaRPr lang="en-US"/>
        </a:p>
      </dgm:t>
    </dgm:pt>
    <dgm:pt modelId="{60B084AE-3403-4EAF-A34B-EC80AA676A66}" type="pres">
      <dgm:prSet presAssocID="{C629F5E3-977B-41C4-9A5F-5B99AE94239A}" presName="hierChild7" presStyleCnt="0"/>
      <dgm:spPr/>
      <dgm:t>
        <a:bodyPr/>
        <a:lstStyle/>
        <a:p>
          <a:endParaRPr lang="en-US"/>
        </a:p>
      </dgm:t>
    </dgm:pt>
    <dgm:pt modelId="{486E0F12-D535-415D-AB52-9421DAF5DB48}" type="pres">
      <dgm:prSet presAssocID="{8778093F-E039-4A7C-AA3A-332CB5D81AB8}" presName="Name111" presStyleLbl="parChTrans1D3" presStyleIdx="4" presStyleCnt="10"/>
      <dgm:spPr/>
      <dgm:t>
        <a:bodyPr/>
        <a:lstStyle/>
        <a:p>
          <a:endParaRPr lang="en-US"/>
        </a:p>
      </dgm:t>
    </dgm:pt>
    <dgm:pt modelId="{E5F90EF7-3D9B-4EBE-B4E5-02723E3F5F10}" type="pres">
      <dgm:prSet presAssocID="{06FB6B4E-ED15-4C26-A3B4-D4359196E8C6}" presName="hierRoot3" presStyleCnt="0">
        <dgm:presLayoutVars>
          <dgm:hierBranch val="init"/>
        </dgm:presLayoutVars>
      </dgm:prSet>
      <dgm:spPr/>
      <dgm:t>
        <a:bodyPr/>
        <a:lstStyle/>
        <a:p>
          <a:endParaRPr lang="en-US"/>
        </a:p>
      </dgm:t>
    </dgm:pt>
    <dgm:pt modelId="{F970F1B0-5028-4F51-B2F8-C838BC4A3F43}" type="pres">
      <dgm:prSet presAssocID="{06FB6B4E-ED15-4C26-A3B4-D4359196E8C6}" presName="rootComposite3" presStyleCnt="0"/>
      <dgm:spPr/>
      <dgm:t>
        <a:bodyPr/>
        <a:lstStyle/>
        <a:p>
          <a:endParaRPr lang="en-US"/>
        </a:p>
      </dgm:t>
    </dgm:pt>
    <dgm:pt modelId="{8F141A3F-DB28-433F-9290-EC6D275F3CE4}" type="pres">
      <dgm:prSet presAssocID="{06FB6B4E-ED15-4C26-A3B4-D4359196E8C6}" presName="rootText3" presStyleLbl="asst1" presStyleIdx="6" presStyleCnt="12" custScaleX="251330" custScaleY="164067" custLinFactNeighborX="-71680" custLinFactNeighborY="-47892">
        <dgm:presLayoutVars>
          <dgm:chPref val="3"/>
        </dgm:presLayoutVars>
      </dgm:prSet>
      <dgm:spPr>
        <a:prstGeom prst="roundRect">
          <a:avLst/>
        </a:prstGeom>
      </dgm:spPr>
      <dgm:t>
        <a:bodyPr/>
        <a:lstStyle/>
        <a:p>
          <a:endParaRPr lang="en-US"/>
        </a:p>
      </dgm:t>
    </dgm:pt>
    <dgm:pt modelId="{01437771-897E-4FED-9D38-711D20403F90}" type="pres">
      <dgm:prSet presAssocID="{06FB6B4E-ED15-4C26-A3B4-D4359196E8C6}" presName="rootConnector3" presStyleLbl="asst1" presStyleIdx="6" presStyleCnt="12"/>
      <dgm:spPr/>
      <dgm:t>
        <a:bodyPr/>
        <a:lstStyle/>
        <a:p>
          <a:endParaRPr lang="en-US"/>
        </a:p>
      </dgm:t>
    </dgm:pt>
    <dgm:pt modelId="{BE05B105-CA67-43FB-8767-6F4E1C8257DF}" type="pres">
      <dgm:prSet presAssocID="{06FB6B4E-ED15-4C26-A3B4-D4359196E8C6}" presName="hierChild6" presStyleCnt="0"/>
      <dgm:spPr/>
      <dgm:t>
        <a:bodyPr/>
        <a:lstStyle/>
        <a:p>
          <a:endParaRPr lang="en-US"/>
        </a:p>
      </dgm:t>
    </dgm:pt>
    <dgm:pt modelId="{0BB24FAE-036F-43CE-A946-EACD499CC30B}" type="pres">
      <dgm:prSet presAssocID="{06FB6B4E-ED15-4C26-A3B4-D4359196E8C6}" presName="hierChild7" presStyleCnt="0"/>
      <dgm:spPr/>
      <dgm:t>
        <a:bodyPr/>
        <a:lstStyle/>
        <a:p>
          <a:endParaRPr lang="en-US"/>
        </a:p>
      </dgm:t>
    </dgm:pt>
    <dgm:pt modelId="{FF551CF6-C616-4027-9584-1A5C654A0225}" type="pres">
      <dgm:prSet presAssocID="{2704E2D3-A71C-489F-8CA5-E2E5070C5127}" presName="Name111" presStyleLbl="parChTrans1D3" presStyleIdx="5" presStyleCnt="10"/>
      <dgm:spPr/>
      <dgm:t>
        <a:bodyPr/>
        <a:lstStyle/>
        <a:p>
          <a:endParaRPr lang="en-US"/>
        </a:p>
      </dgm:t>
    </dgm:pt>
    <dgm:pt modelId="{1F7299FA-58A6-4C95-9103-515B53525CFD}" type="pres">
      <dgm:prSet presAssocID="{CFC6AF95-EF42-44C8-9723-AAA4CAED515A}" presName="hierRoot3" presStyleCnt="0">
        <dgm:presLayoutVars>
          <dgm:hierBranch val="init"/>
        </dgm:presLayoutVars>
      </dgm:prSet>
      <dgm:spPr/>
      <dgm:t>
        <a:bodyPr/>
        <a:lstStyle/>
        <a:p>
          <a:endParaRPr lang="en-US"/>
        </a:p>
      </dgm:t>
    </dgm:pt>
    <dgm:pt modelId="{CCE89708-ACE9-447E-8E50-EA6B529F24DC}" type="pres">
      <dgm:prSet presAssocID="{CFC6AF95-EF42-44C8-9723-AAA4CAED515A}" presName="rootComposite3" presStyleCnt="0"/>
      <dgm:spPr/>
      <dgm:t>
        <a:bodyPr/>
        <a:lstStyle/>
        <a:p>
          <a:endParaRPr lang="en-US"/>
        </a:p>
      </dgm:t>
    </dgm:pt>
    <dgm:pt modelId="{7C16B883-18A3-4ABB-9961-8514C61E5490}" type="pres">
      <dgm:prSet presAssocID="{CFC6AF95-EF42-44C8-9723-AAA4CAED515A}" presName="rootText3" presStyleLbl="asst1" presStyleIdx="7" presStyleCnt="12" custScaleX="190789" custScaleY="126728" custLinFactY="-6766" custLinFactNeighborX="44240" custLinFactNeighborY="-100000">
        <dgm:presLayoutVars>
          <dgm:chPref val="3"/>
        </dgm:presLayoutVars>
      </dgm:prSet>
      <dgm:spPr>
        <a:prstGeom prst="roundRect">
          <a:avLst/>
        </a:prstGeom>
      </dgm:spPr>
      <dgm:t>
        <a:bodyPr/>
        <a:lstStyle/>
        <a:p>
          <a:endParaRPr lang="en-US"/>
        </a:p>
      </dgm:t>
    </dgm:pt>
    <dgm:pt modelId="{5B7C654D-A091-475B-858C-0610A774E6FC}" type="pres">
      <dgm:prSet presAssocID="{CFC6AF95-EF42-44C8-9723-AAA4CAED515A}" presName="rootConnector3" presStyleLbl="asst1" presStyleIdx="7" presStyleCnt="12"/>
      <dgm:spPr/>
      <dgm:t>
        <a:bodyPr/>
        <a:lstStyle/>
        <a:p>
          <a:endParaRPr lang="en-US"/>
        </a:p>
      </dgm:t>
    </dgm:pt>
    <dgm:pt modelId="{EDE8F639-B85A-4A14-AB67-77359BF0F39C}" type="pres">
      <dgm:prSet presAssocID="{CFC6AF95-EF42-44C8-9723-AAA4CAED515A}" presName="hierChild6" presStyleCnt="0"/>
      <dgm:spPr/>
      <dgm:t>
        <a:bodyPr/>
        <a:lstStyle/>
        <a:p>
          <a:endParaRPr lang="en-US"/>
        </a:p>
      </dgm:t>
    </dgm:pt>
    <dgm:pt modelId="{236D5329-B5F4-4A41-A533-CBFBEED53821}" type="pres">
      <dgm:prSet presAssocID="{CFC6AF95-EF42-44C8-9723-AAA4CAED515A}" presName="hierChild7" presStyleCnt="0"/>
      <dgm:spPr/>
      <dgm:t>
        <a:bodyPr/>
        <a:lstStyle/>
        <a:p>
          <a:endParaRPr lang="en-US"/>
        </a:p>
      </dgm:t>
    </dgm:pt>
    <dgm:pt modelId="{49F9833F-3449-4CBE-B82E-CE1B32772D78}" type="pres">
      <dgm:prSet presAssocID="{B60D2313-4258-4C5E-8429-1510C149C497}" presName="Name111" presStyleLbl="parChTrans1D3" presStyleIdx="6" presStyleCnt="10"/>
      <dgm:spPr/>
      <dgm:t>
        <a:bodyPr/>
        <a:lstStyle/>
        <a:p>
          <a:endParaRPr lang="en-US"/>
        </a:p>
      </dgm:t>
    </dgm:pt>
    <dgm:pt modelId="{958A5391-B400-448A-ADE1-976425EC6FF1}" type="pres">
      <dgm:prSet presAssocID="{AF0EBF84-BE30-4D7B-A00C-ED6D759DC93E}" presName="hierRoot3" presStyleCnt="0">
        <dgm:presLayoutVars>
          <dgm:hierBranch val="init"/>
        </dgm:presLayoutVars>
      </dgm:prSet>
      <dgm:spPr/>
      <dgm:t>
        <a:bodyPr/>
        <a:lstStyle/>
        <a:p>
          <a:endParaRPr lang="en-US"/>
        </a:p>
      </dgm:t>
    </dgm:pt>
    <dgm:pt modelId="{6320E11E-71E7-430F-A73C-FE50855F16E5}" type="pres">
      <dgm:prSet presAssocID="{AF0EBF84-BE30-4D7B-A00C-ED6D759DC93E}" presName="rootComposite3" presStyleCnt="0"/>
      <dgm:spPr/>
      <dgm:t>
        <a:bodyPr/>
        <a:lstStyle/>
        <a:p>
          <a:endParaRPr lang="en-US"/>
        </a:p>
      </dgm:t>
    </dgm:pt>
    <dgm:pt modelId="{3477C2A7-B0A1-4128-8CB5-2F4B8F379D8E}" type="pres">
      <dgm:prSet presAssocID="{AF0EBF84-BE30-4D7B-A00C-ED6D759DC93E}" presName="rootText3" presStyleLbl="asst1" presStyleIdx="8" presStyleCnt="12" custScaleX="140187" custScaleY="104504" custLinFactNeighborX="42098" custLinFactNeighborY="-46699">
        <dgm:presLayoutVars>
          <dgm:chPref val="3"/>
        </dgm:presLayoutVars>
      </dgm:prSet>
      <dgm:spPr>
        <a:prstGeom prst="roundRect">
          <a:avLst/>
        </a:prstGeom>
      </dgm:spPr>
      <dgm:t>
        <a:bodyPr/>
        <a:lstStyle/>
        <a:p>
          <a:endParaRPr lang="en-US"/>
        </a:p>
      </dgm:t>
    </dgm:pt>
    <dgm:pt modelId="{BC1D6F11-4CAD-40B0-A2D6-8B978E628142}" type="pres">
      <dgm:prSet presAssocID="{AF0EBF84-BE30-4D7B-A00C-ED6D759DC93E}" presName="rootConnector3" presStyleLbl="asst1" presStyleIdx="8" presStyleCnt="12"/>
      <dgm:spPr/>
      <dgm:t>
        <a:bodyPr/>
        <a:lstStyle/>
        <a:p>
          <a:endParaRPr lang="en-US"/>
        </a:p>
      </dgm:t>
    </dgm:pt>
    <dgm:pt modelId="{F5ECE5CD-28CD-466B-B9E6-C0472DEB9683}" type="pres">
      <dgm:prSet presAssocID="{AF0EBF84-BE30-4D7B-A00C-ED6D759DC93E}" presName="hierChild6" presStyleCnt="0"/>
      <dgm:spPr/>
      <dgm:t>
        <a:bodyPr/>
        <a:lstStyle/>
        <a:p>
          <a:endParaRPr lang="en-US"/>
        </a:p>
      </dgm:t>
    </dgm:pt>
    <dgm:pt modelId="{61A770F0-B8D4-40E9-BEE8-55F23CAA8014}" type="pres">
      <dgm:prSet presAssocID="{AF0EBF84-BE30-4D7B-A00C-ED6D759DC93E}" presName="hierChild7" presStyleCnt="0"/>
      <dgm:spPr/>
      <dgm:t>
        <a:bodyPr/>
        <a:lstStyle/>
        <a:p>
          <a:endParaRPr lang="en-US"/>
        </a:p>
      </dgm:t>
    </dgm:pt>
    <dgm:pt modelId="{829AB8EC-6AE8-4B30-BC96-C21A8973CAC6}" type="pres">
      <dgm:prSet presAssocID="{638AA410-0FD4-40A6-BBE6-18AB0B92CC3D}" presName="Name111" presStyleLbl="parChTrans1D3" presStyleIdx="7" presStyleCnt="10"/>
      <dgm:spPr/>
      <dgm:t>
        <a:bodyPr/>
        <a:lstStyle/>
        <a:p>
          <a:endParaRPr lang="en-US"/>
        </a:p>
      </dgm:t>
    </dgm:pt>
    <dgm:pt modelId="{F45A5685-8CCF-40AF-A9C5-05F6A266A1CD}" type="pres">
      <dgm:prSet presAssocID="{DB54E4C8-06D8-451E-A557-1D995087A00B}" presName="hierRoot3" presStyleCnt="0">
        <dgm:presLayoutVars>
          <dgm:hierBranch val="init"/>
        </dgm:presLayoutVars>
      </dgm:prSet>
      <dgm:spPr/>
      <dgm:t>
        <a:bodyPr/>
        <a:lstStyle/>
        <a:p>
          <a:endParaRPr lang="en-US"/>
        </a:p>
      </dgm:t>
    </dgm:pt>
    <dgm:pt modelId="{7774C919-1D8D-4E65-B0D3-B9EAE1D44D75}" type="pres">
      <dgm:prSet presAssocID="{DB54E4C8-06D8-451E-A557-1D995087A00B}" presName="rootComposite3" presStyleCnt="0"/>
      <dgm:spPr/>
      <dgm:t>
        <a:bodyPr/>
        <a:lstStyle/>
        <a:p>
          <a:endParaRPr lang="en-US"/>
        </a:p>
      </dgm:t>
    </dgm:pt>
    <dgm:pt modelId="{731C7389-296D-4EED-9B24-71C41F2562AA}" type="pres">
      <dgm:prSet presAssocID="{DB54E4C8-06D8-451E-A557-1D995087A00B}" presName="rootText3" presStyleLbl="asst1" presStyleIdx="9" presStyleCnt="12" custScaleX="224051" custScaleY="163427" custLinFactY="-57885" custLinFactNeighborX="45460" custLinFactNeighborY="-100000">
        <dgm:presLayoutVars>
          <dgm:chPref val="3"/>
        </dgm:presLayoutVars>
      </dgm:prSet>
      <dgm:spPr>
        <a:prstGeom prst="roundRect">
          <a:avLst/>
        </a:prstGeom>
      </dgm:spPr>
      <dgm:t>
        <a:bodyPr/>
        <a:lstStyle/>
        <a:p>
          <a:endParaRPr lang="en-US"/>
        </a:p>
      </dgm:t>
    </dgm:pt>
    <dgm:pt modelId="{AFADAC55-C387-40CB-908E-15082C54DDDA}" type="pres">
      <dgm:prSet presAssocID="{DB54E4C8-06D8-451E-A557-1D995087A00B}" presName="rootConnector3" presStyleLbl="asst1" presStyleIdx="9" presStyleCnt="12"/>
      <dgm:spPr/>
      <dgm:t>
        <a:bodyPr/>
        <a:lstStyle/>
        <a:p>
          <a:endParaRPr lang="en-US"/>
        </a:p>
      </dgm:t>
    </dgm:pt>
    <dgm:pt modelId="{2CDE1F4D-C041-46D2-86EB-D840FE2D131A}" type="pres">
      <dgm:prSet presAssocID="{DB54E4C8-06D8-451E-A557-1D995087A00B}" presName="hierChild6" presStyleCnt="0"/>
      <dgm:spPr/>
      <dgm:t>
        <a:bodyPr/>
        <a:lstStyle/>
        <a:p>
          <a:endParaRPr lang="en-US"/>
        </a:p>
      </dgm:t>
    </dgm:pt>
    <dgm:pt modelId="{7786CA3E-550C-4CDD-B2DA-83C31E613318}" type="pres">
      <dgm:prSet presAssocID="{DB54E4C8-06D8-451E-A557-1D995087A00B}" presName="hierChild7" presStyleCnt="0"/>
      <dgm:spPr/>
      <dgm:t>
        <a:bodyPr/>
        <a:lstStyle/>
        <a:p>
          <a:endParaRPr lang="en-US"/>
        </a:p>
      </dgm:t>
    </dgm:pt>
    <dgm:pt modelId="{5A05CACA-BC3A-45EB-AF1F-CE1FB24762C1}" type="pres">
      <dgm:prSet presAssocID="{B3380CED-0A4B-42A7-903C-E6C72BBC1B2A}" presName="Name111" presStyleLbl="parChTrans1D3" presStyleIdx="8" presStyleCnt="10"/>
      <dgm:spPr/>
      <dgm:t>
        <a:bodyPr/>
        <a:lstStyle/>
        <a:p>
          <a:endParaRPr lang="en-US"/>
        </a:p>
      </dgm:t>
    </dgm:pt>
    <dgm:pt modelId="{4582BDA4-4F6D-4F36-8909-4B89E16FF8EC}" type="pres">
      <dgm:prSet presAssocID="{C8F323E4-4F66-474E-A466-C47E6158EF14}" presName="hierRoot3" presStyleCnt="0">
        <dgm:presLayoutVars>
          <dgm:hierBranch val="init"/>
        </dgm:presLayoutVars>
      </dgm:prSet>
      <dgm:spPr/>
    </dgm:pt>
    <dgm:pt modelId="{EAC27EBD-7264-47C1-ABAA-FE9789E17809}" type="pres">
      <dgm:prSet presAssocID="{C8F323E4-4F66-474E-A466-C47E6158EF14}" presName="rootComposite3" presStyleCnt="0"/>
      <dgm:spPr/>
    </dgm:pt>
    <dgm:pt modelId="{533BE5C5-7983-4718-B7C1-80E8D8B4347F}" type="pres">
      <dgm:prSet presAssocID="{C8F323E4-4F66-474E-A466-C47E6158EF14}" presName="rootText3" presStyleLbl="asst1" presStyleIdx="10" presStyleCnt="12" custScaleX="224249" custScaleY="151045" custLinFactX="117777" custLinFactY="-63362" custLinFactNeighborX="200000" custLinFactNeighborY="-100000">
        <dgm:presLayoutVars>
          <dgm:chPref val="3"/>
        </dgm:presLayoutVars>
      </dgm:prSet>
      <dgm:spPr>
        <a:prstGeom prst="roundRect">
          <a:avLst/>
        </a:prstGeom>
      </dgm:spPr>
      <dgm:t>
        <a:bodyPr/>
        <a:lstStyle/>
        <a:p>
          <a:endParaRPr lang="en-US"/>
        </a:p>
      </dgm:t>
    </dgm:pt>
    <dgm:pt modelId="{8134FF47-8EF0-4EB4-A79C-F57F64DC3086}" type="pres">
      <dgm:prSet presAssocID="{C8F323E4-4F66-474E-A466-C47E6158EF14}" presName="rootConnector3" presStyleLbl="asst1" presStyleIdx="10" presStyleCnt="12"/>
      <dgm:spPr/>
      <dgm:t>
        <a:bodyPr/>
        <a:lstStyle/>
        <a:p>
          <a:endParaRPr lang="en-US"/>
        </a:p>
      </dgm:t>
    </dgm:pt>
    <dgm:pt modelId="{4E7A90A4-2409-413A-8A5A-C5BA3CC31F8B}" type="pres">
      <dgm:prSet presAssocID="{C8F323E4-4F66-474E-A466-C47E6158EF14}" presName="hierChild6" presStyleCnt="0"/>
      <dgm:spPr/>
    </dgm:pt>
    <dgm:pt modelId="{4472164C-2629-4A52-983B-9449A85CF138}" type="pres">
      <dgm:prSet presAssocID="{C8F323E4-4F66-474E-A466-C47E6158EF14}" presName="hierChild7" presStyleCnt="0"/>
      <dgm:spPr/>
    </dgm:pt>
    <dgm:pt modelId="{77F0C21C-85E0-4D2E-B56A-1484127E0D1C}" type="pres">
      <dgm:prSet presAssocID="{93965A20-2044-474D-A3CE-14036596128A}" presName="Name111" presStyleLbl="parChTrans1D3" presStyleIdx="9" presStyleCnt="10"/>
      <dgm:spPr/>
      <dgm:t>
        <a:bodyPr/>
        <a:lstStyle/>
        <a:p>
          <a:endParaRPr lang="en-US"/>
        </a:p>
      </dgm:t>
    </dgm:pt>
    <dgm:pt modelId="{4CC2A80A-E6EB-43B5-8C5C-05AC439BFD51}" type="pres">
      <dgm:prSet presAssocID="{78D03BA6-1A3C-4D92-BDDC-4E50BF145059}" presName="hierRoot3" presStyleCnt="0">
        <dgm:presLayoutVars>
          <dgm:hierBranch val="init"/>
        </dgm:presLayoutVars>
      </dgm:prSet>
      <dgm:spPr/>
    </dgm:pt>
    <dgm:pt modelId="{BDC54DE2-42E3-427F-AE10-CD57B260DB8D}" type="pres">
      <dgm:prSet presAssocID="{78D03BA6-1A3C-4D92-BDDC-4E50BF145059}" presName="rootComposite3" presStyleCnt="0"/>
      <dgm:spPr/>
    </dgm:pt>
    <dgm:pt modelId="{9BEEA0C6-0D2A-4A99-84E8-20BA8ECFC8FF}" type="pres">
      <dgm:prSet presAssocID="{78D03BA6-1A3C-4D92-BDDC-4E50BF145059}" presName="rootText3" presStyleLbl="asst1" presStyleIdx="11" presStyleCnt="12" custScaleX="307497" custLinFactX="-193391" custLinFactY="-3881" custLinFactNeighborX="-200000" custLinFactNeighborY="-100000">
        <dgm:presLayoutVars>
          <dgm:chPref val="3"/>
        </dgm:presLayoutVars>
      </dgm:prSet>
      <dgm:spPr>
        <a:prstGeom prst="roundRect">
          <a:avLst/>
        </a:prstGeom>
      </dgm:spPr>
      <dgm:t>
        <a:bodyPr/>
        <a:lstStyle/>
        <a:p>
          <a:endParaRPr lang="en-US"/>
        </a:p>
      </dgm:t>
    </dgm:pt>
    <dgm:pt modelId="{F60029EF-76AC-4D33-A2C3-10E3B00EF949}" type="pres">
      <dgm:prSet presAssocID="{78D03BA6-1A3C-4D92-BDDC-4E50BF145059}" presName="rootConnector3" presStyleLbl="asst1" presStyleIdx="11" presStyleCnt="12"/>
      <dgm:spPr/>
      <dgm:t>
        <a:bodyPr/>
        <a:lstStyle/>
        <a:p>
          <a:endParaRPr lang="en-US"/>
        </a:p>
      </dgm:t>
    </dgm:pt>
    <dgm:pt modelId="{D4FF6433-2A03-4C87-A0A3-D654520D9C13}" type="pres">
      <dgm:prSet presAssocID="{78D03BA6-1A3C-4D92-BDDC-4E50BF145059}" presName="hierChild6" presStyleCnt="0"/>
      <dgm:spPr/>
    </dgm:pt>
    <dgm:pt modelId="{DB3E069D-D2C5-4A2E-BE2A-404B863C6685}" type="pres">
      <dgm:prSet presAssocID="{78D03BA6-1A3C-4D92-BDDC-4E50BF145059}" presName="hierChild7" presStyleCnt="0"/>
      <dgm:spPr/>
    </dgm:pt>
  </dgm:ptLst>
  <dgm:cxnLst>
    <dgm:cxn modelId="{18745F0A-BB00-452B-9FAD-7460FB0BBFDC}" type="presOf" srcId="{B39E5532-0464-4BCE-9D6C-9DBE0927299E}" destId="{5EF86206-8B10-447B-A06A-520C55029C8D}" srcOrd="1" destOrd="0" presId="urn:microsoft.com/office/officeart/2005/8/layout/orgChart1"/>
    <dgm:cxn modelId="{02A2FD1D-DAE6-430D-8223-EFA9130279DE}" type="presOf" srcId="{AF0EBF84-BE30-4D7B-A00C-ED6D759DC93E}" destId="{BC1D6F11-4CAD-40B0-A2D6-8B978E628142}" srcOrd="1" destOrd="0" presId="urn:microsoft.com/office/officeart/2005/8/layout/orgChart1"/>
    <dgm:cxn modelId="{DC201DE3-476C-4696-A971-61F982189C81}" type="presOf" srcId="{B39E5532-0464-4BCE-9D6C-9DBE0927299E}" destId="{2301B916-4C6D-4295-AFF6-5AD3313C600A}" srcOrd="0" destOrd="0" presId="urn:microsoft.com/office/officeart/2005/8/layout/orgChart1"/>
    <dgm:cxn modelId="{875EA1A9-ACD0-42C2-9409-8A983EA4EB81}" type="presOf" srcId="{DB54E4C8-06D8-451E-A557-1D995087A00B}" destId="{731C7389-296D-4EED-9B24-71C41F2562AA}" srcOrd="0" destOrd="0" presId="urn:microsoft.com/office/officeart/2005/8/layout/orgChart1"/>
    <dgm:cxn modelId="{EA1D8B5C-2307-4811-8F42-BC7F795961FF}" type="presOf" srcId="{F18507EB-632F-4A67-ACD7-6D1A33F22C9B}" destId="{BA7BB0DD-B8D4-4E42-979B-833261CC9BBF}" srcOrd="0" destOrd="0" presId="urn:microsoft.com/office/officeart/2005/8/layout/orgChart1"/>
    <dgm:cxn modelId="{5B8E4D0F-45F8-4F0F-80BA-C581FF6CFE50}" type="presOf" srcId="{B4D5F397-4973-4C53-AE1F-76B9D57EEEA2}" destId="{03B31DF1-9299-4AFB-BF2A-25179AD51F00}" srcOrd="0" destOrd="0" presId="urn:microsoft.com/office/officeart/2005/8/layout/orgChart1"/>
    <dgm:cxn modelId="{2B434BBD-A211-4429-9B86-BDD067138FCD}" srcId="{62775C05-B1D3-4FEE-ABDB-3C13C42083FE}" destId="{08E20116-5BD0-49C9-A45D-AEB6F312A2FB}" srcOrd="1" destOrd="0" parTransId="{12E034A5-4BA1-4428-B9E9-FDD702331AF3}" sibTransId="{17134049-5BD3-470A-B76C-3C02C2926AE3}"/>
    <dgm:cxn modelId="{8201B1B7-65BA-490D-AF9A-DE61754BBDB8}" srcId="{B4D5F397-4973-4C53-AE1F-76B9D57EEEA2}" destId="{F18507EB-632F-4A67-ACD7-6D1A33F22C9B}" srcOrd="0" destOrd="0" parTransId="{E70C23B0-6A8B-4EDF-94E9-24F2F2D7BD61}" sibTransId="{C50F3281-0880-4549-AA3A-266D833500C9}"/>
    <dgm:cxn modelId="{0446640F-D97D-4C03-A01A-807551F8D84A}" srcId="{62775C05-B1D3-4FEE-ABDB-3C13C42083FE}" destId="{C629F5E3-977B-41C4-9A5F-5B99AE94239A}" srcOrd="3" destOrd="0" parTransId="{99CB37D2-2111-4C43-8FA2-BF092F17A1E5}" sibTransId="{51FA32D2-B9DF-41CD-A84F-FD1A3ACCA115}"/>
    <dgm:cxn modelId="{A84CBAB5-F4AF-441A-92DC-BD06B5F8F73C}" type="presOf" srcId="{12E034A5-4BA1-4428-B9E9-FDD702331AF3}" destId="{813E03BC-EF94-4B5D-91E5-69A76CB28544}" srcOrd="0" destOrd="0" presId="urn:microsoft.com/office/officeart/2005/8/layout/orgChart1"/>
    <dgm:cxn modelId="{EDA0161B-856B-4233-8AC0-58D7FE080082}" type="presOf" srcId="{DB54E4C8-06D8-451E-A557-1D995087A00B}" destId="{AFADAC55-C387-40CB-908E-15082C54DDDA}" srcOrd="1" destOrd="0" presId="urn:microsoft.com/office/officeart/2005/8/layout/orgChart1"/>
    <dgm:cxn modelId="{A3796275-4B14-4309-9A61-EBA701DE4174}" type="presOf" srcId="{06FB6B4E-ED15-4C26-A3B4-D4359196E8C6}" destId="{8F141A3F-DB28-433F-9290-EC6D275F3CE4}" srcOrd="0" destOrd="0" presId="urn:microsoft.com/office/officeart/2005/8/layout/orgChart1"/>
    <dgm:cxn modelId="{B7F0FD5C-3860-4D4F-90F2-789A14268AD7}" srcId="{62775C05-B1D3-4FEE-ABDB-3C13C42083FE}" destId="{DB54E4C8-06D8-451E-A557-1D995087A00B}" srcOrd="7" destOrd="0" parTransId="{638AA410-0FD4-40A6-BBE6-18AB0B92CC3D}" sibTransId="{5295E0F2-0AA3-4267-846C-90763FC3DB73}"/>
    <dgm:cxn modelId="{CD03BCCC-8328-4DF0-BA78-16C739BF8515}" type="presOf" srcId="{78D03BA6-1A3C-4D92-BDDC-4E50BF145059}" destId="{9BEEA0C6-0D2A-4A99-84E8-20BA8ECFC8FF}" srcOrd="0" destOrd="0" presId="urn:microsoft.com/office/officeart/2005/8/layout/orgChart1"/>
    <dgm:cxn modelId="{FD9BD06A-8685-48F9-A641-4ABE70D0CC68}" type="presOf" srcId="{06FB6B4E-ED15-4C26-A3B4-D4359196E8C6}" destId="{01437771-897E-4FED-9D38-711D20403F90}" srcOrd="1" destOrd="0" presId="urn:microsoft.com/office/officeart/2005/8/layout/orgChart1"/>
    <dgm:cxn modelId="{1C42A30D-B937-4F7A-83BF-4DD9826001C4}" srcId="{62775C05-B1D3-4FEE-ABDB-3C13C42083FE}" destId="{78D03BA6-1A3C-4D92-BDDC-4E50BF145059}" srcOrd="9" destOrd="0" parTransId="{93965A20-2044-474D-A3CE-14036596128A}" sibTransId="{55224A18-2109-4A4D-AD64-B0A8D3AA38C4}"/>
    <dgm:cxn modelId="{3CF44691-B42D-4C61-A01C-C3A51724601F}" type="presOf" srcId="{251B8ED1-B464-415C-A79D-BF62763410DE}" destId="{A7D61C76-D54E-4C3A-B8A3-FE21A69BEB61}" srcOrd="0" destOrd="0" presId="urn:microsoft.com/office/officeart/2005/8/layout/orgChart1"/>
    <dgm:cxn modelId="{1D8BF86A-FC49-40C4-B346-B37D99A57E1F}" type="presOf" srcId="{AF0EBF84-BE30-4D7B-A00C-ED6D759DC93E}" destId="{3477C2A7-B0A1-4128-8CB5-2F4B8F379D8E}" srcOrd="0" destOrd="0" presId="urn:microsoft.com/office/officeart/2005/8/layout/orgChart1"/>
    <dgm:cxn modelId="{4404A175-1A85-4DDC-84AC-B48675C85901}" type="presOf" srcId="{62775C05-B1D3-4FEE-ABDB-3C13C42083FE}" destId="{D2A751CD-E18C-4C76-A8C1-723F2E749E4A}" srcOrd="0" destOrd="0" presId="urn:microsoft.com/office/officeart/2005/8/layout/orgChart1"/>
    <dgm:cxn modelId="{9C71A2BE-F5E2-4225-B9B4-390271DDA993}" type="presOf" srcId="{7BE31325-C2B7-49C7-A8EC-34365E4987A1}" destId="{A74C7B84-B615-4896-AF9E-EBF06B938888}" srcOrd="0" destOrd="0" presId="urn:microsoft.com/office/officeart/2005/8/layout/orgChart1"/>
    <dgm:cxn modelId="{FE0B012B-E0F5-46B2-B88D-7D51570D4987}" type="presOf" srcId="{C8F323E4-4F66-474E-A466-C47E6158EF14}" destId="{533BE5C5-7983-4718-B7C1-80E8D8B4347F}" srcOrd="0" destOrd="0" presId="urn:microsoft.com/office/officeart/2005/8/layout/orgChart1"/>
    <dgm:cxn modelId="{32DCE43C-AF7A-40CA-8C96-3978D8833499}" srcId="{62775C05-B1D3-4FEE-ABDB-3C13C42083FE}" destId="{06FB6B4E-ED15-4C26-A3B4-D4359196E8C6}" srcOrd="4" destOrd="0" parTransId="{8778093F-E039-4A7C-AA3A-332CB5D81AB8}" sibTransId="{7A81606A-D5CC-4D73-83B0-F7064EBFBDC8}"/>
    <dgm:cxn modelId="{FAC4C34F-6DCC-48C1-98D0-E66892830101}" type="presOf" srcId="{E70C23B0-6A8B-4EDF-94E9-24F2F2D7BD61}" destId="{368B7C31-864F-426B-87B5-004F6E4A5172}" srcOrd="0" destOrd="0" presId="urn:microsoft.com/office/officeart/2005/8/layout/orgChart1"/>
    <dgm:cxn modelId="{24C44C87-6221-4331-A905-873A0D9B428D}" type="presOf" srcId="{08E20116-5BD0-49C9-A45D-AEB6F312A2FB}" destId="{97960146-F5BC-4D54-BAAE-244E2B318472}" srcOrd="0" destOrd="0" presId="urn:microsoft.com/office/officeart/2005/8/layout/orgChart1"/>
    <dgm:cxn modelId="{F49079A2-D6CD-4CDB-A7D5-2FCAB87F0C5A}" type="presOf" srcId="{CFC6AF95-EF42-44C8-9723-AAA4CAED515A}" destId="{5B7C654D-A091-475B-858C-0610A774E6FC}" srcOrd="1" destOrd="0" presId="urn:microsoft.com/office/officeart/2005/8/layout/orgChart1"/>
    <dgm:cxn modelId="{14169866-28C2-4509-BF1B-549AED4CA525}" srcId="{62775C05-B1D3-4FEE-ABDB-3C13C42083FE}" destId="{CFC6AF95-EF42-44C8-9723-AAA4CAED515A}" srcOrd="5" destOrd="0" parTransId="{2704E2D3-A71C-489F-8CA5-E2E5070C5127}" sibTransId="{4E44E284-5524-49C4-BA45-438B2AC3251F}"/>
    <dgm:cxn modelId="{13CCE937-33D3-4C0F-94A1-8289BD29DD10}" srcId="{62775C05-B1D3-4FEE-ABDB-3C13C42083FE}" destId="{B39E5532-0464-4BCE-9D6C-9DBE0927299E}" srcOrd="0" destOrd="0" parTransId="{8ABC615F-FEC2-4AF2-B00A-A52BE4A759D1}" sibTransId="{AAD3266A-EAFC-4C49-99B6-141B73EAD33F}"/>
    <dgm:cxn modelId="{C07FE84F-AC85-4D86-B0F7-91ED46B304EE}" type="presOf" srcId="{C629F5E3-977B-41C4-9A5F-5B99AE94239A}" destId="{9AB06D65-A789-4C56-9D48-01BF6830093D}" srcOrd="1" destOrd="0" presId="urn:microsoft.com/office/officeart/2005/8/layout/orgChart1"/>
    <dgm:cxn modelId="{16854362-C07B-4694-9073-0E45BC8E3B2B}" type="presOf" srcId="{C8F323E4-4F66-474E-A466-C47E6158EF14}" destId="{8134FF47-8EF0-4EB4-A79C-F57F64DC3086}" srcOrd="1" destOrd="0" presId="urn:microsoft.com/office/officeart/2005/8/layout/orgChart1"/>
    <dgm:cxn modelId="{8585E5F7-2EAB-4ABA-80CE-9FDCCC40B4AA}" type="presOf" srcId="{663E4FB0-C5A0-417B-A978-5C020A7FAAD3}" destId="{72EA8C2C-A64B-4CD9-B343-45CBDAF771A5}" srcOrd="1" destOrd="0" presId="urn:microsoft.com/office/officeart/2005/8/layout/orgChart1"/>
    <dgm:cxn modelId="{182CEF44-D46B-480F-80CB-1E40EC66DE63}" type="presOf" srcId="{CFC6AF95-EF42-44C8-9723-AAA4CAED515A}" destId="{7C16B883-18A3-4ABB-9961-8514C61E5490}" srcOrd="0" destOrd="0" presId="urn:microsoft.com/office/officeart/2005/8/layout/orgChart1"/>
    <dgm:cxn modelId="{781F7885-5AA8-476B-A68A-0AC507107484}" type="presOf" srcId="{8ABC615F-FEC2-4AF2-B00A-A52BE4A759D1}" destId="{FF3152CE-10A4-4593-A175-015CBA805142}" srcOrd="0" destOrd="0" presId="urn:microsoft.com/office/officeart/2005/8/layout/orgChart1"/>
    <dgm:cxn modelId="{968198F4-31D9-4563-AE0C-224A917C21CD}" srcId="{B4D5F397-4973-4C53-AE1F-76B9D57EEEA2}" destId="{62775C05-B1D3-4FEE-ABDB-3C13C42083FE}" srcOrd="1" destOrd="0" parTransId="{7BE31325-C2B7-49C7-A8EC-34365E4987A1}" sibTransId="{E50277F4-C2AA-4BCE-A5E7-FA596DEAD1A9}"/>
    <dgm:cxn modelId="{F94287F6-7756-4AB6-9713-5B207ACFC091}" type="presOf" srcId="{78D03BA6-1A3C-4D92-BDDC-4E50BF145059}" destId="{F60029EF-76AC-4D33-A2C3-10E3B00EF949}" srcOrd="1" destOrd="0" presId="urn:microsoft.com/office/officeart/2005/8/layout/orgChart1"/>
    <dgm:cxn modelId="{816216FD-93AD-4FA8-A547-CE29013E3C01}" srcId="{62775C05-B1D3-4FEE-ABDB-3C13C42083FE}" destId="{AF0EBF84-BE30-4D7B-A00C-ED6D759DC93E}" srcOrd="6" destOrd="0" parTransId="{B60D2313-4258-4C5E-8429-1510C149C497}" sibTransId="{4F6C6D6E-C9EF-4709-8118-526B0CE3C875}"/>
    <dgm:cxn modelId="{6FB3462B-7E42-4508-8272-7D512FC72ED6}" type="presOf" srcId="{99CB37D2-2111-4C43-8FA2-BF092F17A1E5}" destId="{6406D39F-E3F0-41D7-A33D-2E259113151D}" srcOrd="0" destOrd="0" presId="urn:microsoft.com/office/officeart/2005/8/layout/orgChart1"/>
    <dgm:cxn modelId="{E68EE7C9-F770-4241-913C-1E984F7E407B}" type="presOf" srcId="{638AA410-0FD4-40A6-BBE6-18AB0B92CC3D}" destId="{829AB8EC-6AE8-4B30-BC96-C21A8973CAC6}" srcOrd="0" destOrd="0" presId="urn:microsoft.com/office/officeart/2005/8/layout/orgChart1"/>
    <dgm:cxn modelId="{EAB298BD-12D0-47BD-B274-17FDDD602EAA}" srcId="{62775C05-B1D3-4FEE-ABDB-3C13C42083FE}" destId="{663E4FB0-C5A0-417B-A978-5C020A7FAAD3}" srcOrd="2" destOrd="0" parTransId="{251B8ED1-B464-415C-A79D-BF62763410DE}" sibTransId="{A37E9C46-A786-4B84-A61E-092AEF0B246C}"/>
    <dgm:cxn modelId="{87D24E92-0559-455B-9B03-30ED83C28D7F}" type="presOf" srcId="{848C4122-F0C3-4605-A91B-70DC247EDC72}" destId="{9BD55017-AE3E-4EDB-A17B-50B983E17DCA}" srcOrd="0" destOrd="0" presId="urn:microsoft.com/office/officeart/2005/8/layout/orgChart1"/>
    <dgm:cxn modelId="{3CBEEFF1-C496-4C94-9AD7-232EDCD7203A}" srcId="{848C4122-F0C3-4605-A91B-70DC247EDC72}" destId="{B4D5F397-4973-4C53-AE1F-76B9D57EEEA2}" srcOrd="0" destOrd="0" parTransId="{535AA082-5A9C-4D5A-B350-4294EA5098C7}" sibTransId="{1C85CF52-34C2-40A8-855D-0FCDD8C30A96}"/>
    <dgm:cxn modelId="{614B0247-BAB0-4658-B7FE-EA9BEC2B5856}" type="presOf" srcId="{2704E2D3-A71C-489F-8CA5-E2E5070C5127}" destId="{FF551CF6-C616-4027-9584-1A5C654A0225}" srcOrd="0" destOrd="0" presId="urn:microsoft.com/office/officeart/2005/8/layout/orgChart1"/>
    <dgm:cxn modelId="{0CDE9A0D-09E8-47F8-80A0-D16E7B713852}" type="presOf" srcId="{8778093F-E039-4A7C-AA3A-332CB5D81AB8}" destId="{486E0F12-D535-415D-AB52-9421DAF5DB48}" srcOrd="0" destOrd="0" presId="urn:microsoft.com/office/officeart/2005/8/layout/orgChart1"/>
    <dgm:cxn modelId="{119497B5-964B-489E-AE5B-22EFBB6332A1}" srcId="{62775C05-B1D3-4FEE-ABDB-3C13C42083FE}" destId="{C8F323E4-4F66-474E-A466-C47E6158EF14}" srcOrd="8" destOrd="0" parTransId="{B3380CED-0A4B-42A7-903C-E6C72BBC1B2A}" sibTransId="{A4029145-2F28-42F0-9C19-4776F30AFA81}"/>
    <dgm:cxn modelId="{B8BB496A-7273-4222-ABEF-996C45AF264A}" type="presOf" srcId="{B4D5F397-4973-4C53-AE1F-76B9D57EEEA2}" destId="{570CF205-7919-4D00-8F7A-39E12887D5FB}" srcOrd="1" destOrd="0" presId="urn:microsoft.com/office/officeart/2005/8/layout/orgChart1"/>
    <dgm:cxn modelId="{2DDC93A9-4885-49D6-B6D8-DE0230B5DDDB}" type="presOf" srcId="{93965A20-2044-474D-A3CE-14036596128A}" destId="{77F0C21C-85E0-4D2E-B56A-1484127E0D1C}" srcOrd="0" destOrd="0" presId="urn:microsoft.com/office/officeart/2005/8/layout/orgChart1"/>
    <dgm:cxn modelId="{2D886CCE-A1A5-4CC5-82E8-9DF65759AC02}" type="presOf" srcId="{B3380CED-0A4B-42A7-903C-E6C72BBC1B2A}" destId="{5A05CACA-BC3A-45EB-AF1F-CE1FB24762C1}" srcOrd="0" destOrd="0" presId="urn:microsoft.com/office/officeart/2005/8/layout/orgChart1"/>
    <dgm:cxn modelId="{846242AD-9A7F-459E-884B-2ABD63B91A82}" type="presOf" srcId="{C629F5E3-977B-41C4-9A5F-5B99AE94239A}" destId="{6B1AC745-63FD-4BC5-A638-B4A798458E57}" srcOrd="0" destOrd="0" presId="urn:microsoft.com/office/officeart/2005/8/layout/orgChart1"/>
    <dgm:cxn modelId="{7267838A-2C16-43AE-95F5-D51F8F63FD0A}" type="presOf" srcId="{08E20116-5BD0-49C9-A45D-AEB6F312A2FB}" destId="{2B7B531B-40CE-49ED-812C-F67959315F0F}" srcOrd="1" destOrd="0" presId="urn:microsoft.com/office/officeart/2005/8/layout/orgChart1"/>
    <dgm:cxn modelId="{165AF576-D944-4C27-B3F8-9EB12B37AB33}" type="presOf" srcId="{62775C05-B1D3-4FEE-ABDB-3C13C42083FE}" destId="{CC73837C-69A5-43B7-A6E0-882DA310E51D}" srcOrd="1" destOrd="0" presId="urn:microsoft.com/office/officeart/2005/8/layout/orgChart1"/>
    <dgm:cxn modelId="{4723C572-903B-4CEA-96D8-3A0FE209E1B2}" type="presOf" srcId="{663E4FB0-C5A0-417B-A978-5C020A7FAAD3}" destId="{B93CF0FC-CF8B-4C38-B73D-5B7D92C2F2E4}" srcOrd="0" destOrd="0" presId="urn:microsoft.com/office/officeart/2005/8/layout/orgChart1"/>
    <dgm:cxn modelId="{CE6E7A1D-D5BD-41A9-A450-2CF885C9F8A3}" type="presOf" srcId="{B60D2313-4258-4C5E-8429-1510C149C497}" destId="{49F9833F-3449-4CBE-B82E-CE1B32772D78}" srcOrd="0" destOrd="0" presId="urn:microsoft.com/office/officeart/2005/8/layout/orgChart1"/>
    <dgm:cxn modelId="{8D29D5BB-17A4-4562-B90A-F7A4883005D7}" type="presOf" srcId="{F18507EB-632F-4A67-ACD7-6D1A33F22C9B}" destId="{3B6F809D-BE34-4117-A2EE-AA6589415A24}" srcOrd="1" destOrd="0" presId="urn:microsoft.com/office/officeart/2005/8/layout/orgChart1"/>
    <dgm:cxn modelId="{942D48BB-2596-4A98-9440-198176498074}" type="presParOf" srcId="{9BD55017-AE3E-4EDB-A17B-50B983E17DCA}" destId="{921F5533-B433-4F9E-8FC5-10ED06B23ACA}" srcOrd="0" destOrd="0" presId="urn:microsoft.com/office/officeart/2005/8/layout/orgChart1"/>
    <dgm:cxn modelId="{899C709E-63CE-456E-A8E3-DDD021773293}" type="presParOf" srcId="{921F5533-B433-4F9E-8FC5-10ED06B23ACA}" destId="{8775560D-79B3-4803-8858-CF20EEB53B13}" srcOrd="0" destOrd="0" presId="urn:microsoft.com/office/officeart/2005/8/layout/orgChart1"/>
    <dgm:cxn modelId="{CB04BE91-AB0F-4B5C-9BDC-E2490BD65B0D}" type="presParOf" srcId="{8775560D-79B3-4803-8858-CF20EEB53B13}" destId="{03B31DF1-9299-4AFB-BF2A-25179AD51F00}" srcOrd="0" destOrd="0" presId="urn:microsoft.com/office/officeart/2005/8/layout/orgChart1"/>
    <dgm:cxn modelId="{35B747B9-4610-45E9-AF36-4DC857D18FBF}" type="presParOf" srcId="{8775560D-79B3-4803-8858-CF20EEB53B13}" destId="{570CF205-7919-4D00-8F7A-39E12887D5FB}" srcOrd="1" destOrd="0" presId="urn:microsoft.com/office/officeart/2005/8/layout/orgChart1"/>
    <dgm:cxn modelId="{14137CD0-AA27-45F7-9DFB-1A0ED7485D2C}" type="presParOf" srcId="{921F5533-B433-4F9E-8FC5-10ED06B23ACA}" destId="{7DF5DF5C-D603-40AB-8EAE-DF7505DA10E3}" srcOrd="1" destOrd="0" presId="urn:microsoft.com/office/officeart/2005/8/layout/orgChart1"/>
    <dgm:cxn modelId="{A3C05EE6-F70E-4FF0-8230-B0E4B5D9D6BD}" type="presParOf" srcId="{921F5533-B433-4F9E-8FC5-10ED06B23ACA}" destId="{B4046196-4CF0-4BFA-800F-E8A87BD8A1C7}" srcOrd="2" destOrd="0" presId="urn:microsoft.com/office/officeart/2005/8/layout/orgChart1"/>
    <dgm:cxn modelId="{2701268B-48F6-4447-B733-87D5CB091228}" type="presParOf" srcId="{B4046196-4CF0-4BFA-800F-E8A87BD8A1C7}" destId="{368B7C31-864F-426B-87B5-004F6E4A5172}" srcOrd="0" destOrd="0" presId="urn:microsoft.com/office/officeart/2005/8/layout/orgChart1"/>
    <dgm:cxn modelId="{613D9CFF-A05D-46EB-9487-D392D89A9B87}" type="presParOf" srcId="{B4046196-4CF0-4BFA-800F-E8A87BD8A1C7}" destId="{A694A088-2A1A-4D0A-BDB8-426297F588A1}" srcOrd="1" destOrd="0" presId="urn:microsoft.com/office/officeart/2005/8/layout/orgChart1"/>
    <dgm:cxn modelId="{7B222234-F8DD-40AD-B057-9F63B991A1E9}" type="presParOf" srcId="{A694A088-2A1A-4D0A-BDB8-426297F588A1}" destId="{701F23C9-9595-4053-AFDD-F809C35996B5}" srcOrd="0" destOrd="0" presId="urn:microsoft.com/office/officeart/2005/8/layout/orgChart1"/>
    <dgm:cxn modelId="{F099D926-2FC8-4EA4-8182-32DBB513C980}" type="presParOf" srcId="{701F23C9-9595-4053-AFDD-F809C35996B5}" destId="{BA7BB0DD-B8D4-4E42-979B-833261CC9BBF}" srcOrd="0" destOrd="0" presId="urn:microsoft.com/office/officeart/2005/8/layout/orgChart1"/>
    <dgm:cxn modelId="{B51CD8CA-FB64-4A3A-B04D-4899186A4975}" type="presParOf" srcId="{701F23C9-9595-4053-AFDD-F809C35996B5}" destId="{3B6F809D-BE34-4117-A2EE-AA6589415A24}" srcOrd="1" destOrd="0" presId="urn:microsoft.com/office/officeart/2005/8/layout/orgChart1"/>
    <dgm:cxn modelId="{B042EACE-96A1-4B98-8AFF-C2FD13B7EA02}" type="presParOf" srcId="{A694A088-2A1A-4D0A-BDB8-426297F588A1}" destId="{C43D4623-7120-4905-8323-BE3ADA522043}" srcOrd="1" destOrd="0" presId="urn:microsoft.com/office/officeart/2005/8/layout/orgChart1"/>
    <dgm:cxn modelId="{77793AD2-C985-4912-9A85-17D33FD5BEF4}" type="presParOf" srcId="{A694A088-2A1A-4D0A-BDB8-426297F588A1}" destId="{A0014BB7-90C3-4ACB-9795-648EA4AB31CF}" srcOrd="2" destOrd="0" presId="urn:microsoft.com/office/officeart/2005/8/layout/orgChart1"/>
    <dgm:cxn modelId="{04C8E144-E1DC-420C-BF91-1F4D404873A2}" type="presParOf" srcId="{B4046196-4CF0-4BFA-800F-E8A87BD8A1C7}" destId="{A74C7B84-B615-4896-AF9E-EBF06B938888}" srcOrd="2" destOrd="0" presId="urn:microsoft.com/office/officeart/2005/8/layout/orgChart1"/>
    <dgm:cxn modelId="{572A337B-09F4-44B4-A696-388559BA81FA}" type="presParOf" srcId="{B4046196-4CF0-4BFA-800F-E8A87BD8A1C7}" destId="{0B07957C-8CE4-4672-B363-CC6D12992C94}" srcOrd="3" destOrd="0" presId="urn:microsoft.com/office/officeart/2005/8/layout/orgChart1"/>
    <dgm:cxn modelId="{5E39AEDD-D403-43F1-8A66-D4A05A43EE4F}" type="presParOf" srcId="{0B07957C-8CE4-4672-B363-CC6D12992C94}" destId="{57B48703-9408-4E4C-B632-DDE1DE4E45E7}" srcOrd="0" destOrd="0" presId="urn:microsoft.com/office/officeart/2005/8/layout/orgChart1"/>
    <dgm:cxn modelId="{BF51BCD5-D973-4688-9069-8E09135A2CE1}" type="presParOf" srcId="{57B48703-9408-4E4C-B632-DDE1DE4E45E7}" destId="{D2A751CD-E18C-4C76-A8C1-723F2E749E4A}" srcOrd="0" destOrd="0" presId="urn:microsoft.com/office/officeart/2005/8/layout/orgChart1"/>
    <dgm:cxn modelId="{617ABE84-1C0F-4039-A32F-09D3AB3E5BB5}" type="presParOf" srcId="{57B48703-9408-4E4C-B632-DDE1DE4E45E7}" destId="{CC73837C-69A5-43B7-A6E0-882DA310E51D}" srcOrd="1" destOrd="0" presId="urn:microsoft.com/office/officeart/2005/8/layout/orgChart1"/>
    <dgm:cxn modelId="{6A2B757D-C0F7-43D9-8974-77FE27BF038B}" type="presParOf" srcId="{0B07957C-8CE4-4672-B363-CC6D12992C94}" destId="{1488177A-B6C9-4910-8A5D-AB71D45602C5}" srcOrd="1" destOrd="0" presId="urn:microsoft.com/office/officeart/2005/8/layout/orgChart1"/>
    <dgm:cxn modelId="{4624EC58-9CAB-4825-AA63-1861F36E9565}" type="presParOf" srcId="{0B07957C-8CE4-4672-B363-CC6D12992C94}" destId="{111ED291-8BC9-474C-870D-B00FD59CDEBD}" srcOrd="2" destOrd="0" presId="urn:microsoft.com/office/officeart/2005/8/layout/orgChart1"/>
    <dgm:cxn modelId="{4E91F1AB-16DD-46ED-AA14-A3F00F65F4BE}" type="presParOf" srcId="{111ED291-8BC9-474C-870D-B00FD59CDEBD}" destId="{FF3152CE-10A4-4593-A175-015CBA805142}" srcOrd="0" destOrd="0" presId="urn:microsoft.com/office/officeart/2005/8/layout/orgChart1"/>
    <dgm:cxn modelId="{574C8265-DCBC-4B80-B8C5-A17327DEFE31}" type="presParOf" srcId="{111ED291-8BC9-474C-870D-B00FD59CDEBD}" destId="{4FAC1FFC-ACF8-4C9A-86FE-66911E80F7A9}" srcOrd="1" destOrd="0" presId="urn:microsoft.com/office/officeart/2005/8/layout/orgChart1"/>
    <dgm:cxn modelId="{7FF71ACF-E3EF-4C98-BE3B-AF8B7E62BC75}" type="presParOf" srcId="{4FAC1FFC-ACF8-4C9A-86FE-66911E80F7A9}" destId="{7D4F2AE6-0884-46E4-AA20-7160F7BC79A6}" srcOrd="0" destOrd="0" presId="urn:microsoft.com/office/officeart/2005/8/layout/orgChart1"/>
    <dgm:cxn modelId="{BE694D41-8A35-4ED1-86F1-333CB9AE4DB1}" type="presParOf" srcId="{7D4F2AE6-0884-46E4-AA20-7160F7BC79A6}" destId="{2301B916-4C6D-4295-AFF6-5AD3313C600A}" srcOrd="0" destOrd="0" presId="urn:microsoft.com/office/officeart/2005/8/layout/orgChart1"/>
    <dgm:cxn modelId="{FCA59CBA-324C-4D8D-BA72-2F151AEE146E}" type="presParOf" srcId="{7D4F2AE6-0884-46E4-AA20-7160F7BC79A6}" destId="{5EF86206-8B10-447B-A06A-520C55029C8D}" srcOrd="1" destOrd="0" presId="urn:microsoft.com/office/officeart/2005/8/layout/orgChart1"/>
    <dgm:cxn modelId="{9729BB97-160A-4BDE-878F-D568E7CE1A1A}" type="presParOf" srcId="{4FAC1FFC-ACF8-4C9A-86FE-66911E80F7A9}" destId="{0B6C877F-7F55-46CB-B823-7435B40BC1E4}" srcOrd="1" destOrd="0" presId="urn:microsoft.com/office/officeart/2005/8/layout/orgChart1"/>
    <dgm:cxn modelId="{57A48988-0791-49D4-BC42-F8BD8ECB093B}" type="presParOf" srcId="{4FAC1FFC-ACF8-4C9A-86FE-66911E80F7A9}" destId="{8BE3C324-1E3B-4C1A-B690-539039058802}" srcOrd="2" destOrd="0" presId="urn:microsoft.com/office/officeart/2005/8/layout/orgChart1"/>
    <dgm:cxn modelId="{401BE29E-B450-412A-B912-0FFB45B59117}" type="presParOf" srcId="{111ED291-8BC9-474C-870D-B00FD59CDEBD}" destId="{813E03BC-EF94-4B5D-91E5-69A76CB28544}" srcOrd="2" destOrd="0" presId="urn:microsoft.com/office/officeart/2005/8/layout/orgChart1"/>
    <dgm:cxn modelId="{25DE60E7-9FFA-49FA-B7C1-378482FFEE3C}" type="presParOf" srcId="{111ED291-8BC9-474C-870D-B00FD59CDEBD}" destId="{073EDE65-0092-466E-BB50-5596B553FB1F}" srcOrd="3" destOrd="0" presId="urn:microsoft.com/office/officeart/2005/8/layout/orgChart1"/>
    <dgm:cxn modelId="{2824192C-36ED-487B-9A28-3DC40B7D1392}" type="presParOf" srcId="{073EDE65-0092-466E-BB50-5596B553FB1F}" destId="{884EAD8C-A277-4617-9B47-A0770EA26AE4}" srcOrd="0" destOrd="0" presId="urn:microsoft.com/office/officeart/2005/8/layout/orgChart1"/>
    <dgm:cxn modelId="{29228D70-94D1-4045-9C0C-1DDF2946402A}" type="presParOf" srcId="{884EAD8C-A277-4617-9B47-A0770EA26AE4}" destId="{97960146-F5BC-4D54-BAAE-244E2B318472}" srcOrd="0" destOrd="0" presId="urn:microsoft.com/office/officeart/2005/8/layout/orgChart1"/>
    <dgm:cxn modelId="{178BA6AC-366F-41A4-86D5-71D89A4978D5}" type="presParOf" srcId="{884EAD8C-A277-4617-9B47-A0770EA26AE4}" destId="{2B7B531B-40CE-49ED-812C-F67959315F0F}" srcOrd="1" destOrd="0" presId="urn:microsoft.com/office/officeart/2005/8/layout/orgChart1"/>
    <dgm:cxn modelId="{02A08C62-E450-4A3C-8D41-2549DC572F48}" type="presParOf" srcId="{073EDE65-0092-466E-BB50-5596B553FB1F}" destId="{4C0A9D15-0510-4C6E-9981-EA11876EDD10}" srcOrd="1" destOrd="0" presId="urn:microsoft.com/office/officeart/2005/8/layout/orgChart1"/>
    <dgm:cxn modelId="{5C77B2E9-FB9C-47FF-8FE7-57E3E5EBF601}" type="presParOf" srcId="{073EDE65-0092-466E-BB50-5596B553FB1F}" destId="{F7A8B020-11DB-45B7-AD29-FE90F0DC39BB}" srcOrd="2" destOrd="0" presId="urn:microsoft.com/office/officeart/2005/8/layout/orgChart1"/>
    <dgm:cxn modelId="{C09FB93A-5E05-4D59-8655-50397B585A1F}" type="presParOf" srcId="{111ED291-8BC9-474C-870D-B00FD59CDEBD}" destId="{A7D61C76-D54E-4C3A-B8A3-FE21A69BEB61}" srcOrd="4" destOrd="0" presId="urn:microsoft.com/office/officeart/2005/8/layout/orgChart1"/>
    <dgm:cxn modelId="{40047B5F-8C93-4FE0-8026-D392A3B4C753}" type="presParOf" srcId="{111ED291-8BC9-474C-870D-B00FD59CDEBD}" destId="{47DD9B0D-CA4E-439A-A8C8-AA686F28420B}" srcOrd="5" destOrd="0" presId="urn:microsoft.com/office/officeart/2005/8/layout/orgChart1"/>
    <dgm:cxn modelId="{81E2D60F-B8D2-4599-8E79-C8686A9C644F}" type="presParOf" srcId="{47DD9B0D-CA4E-439A-A8C8-AA686F28420B}" destId="{C9CDD44D-1CF9-4B12-BB18-112A71AC22B2}" srcOrd="0" destOrd="0" presId="urn:microsoft.com/office/officeart/2005/8/layout/orgChart1"/>
    <dgm:cxn modelId="{F022D1C7-8799-4610-A6BE-42F90271E716}" type="presParOf" srcId="{C9CDD44D-1CF9-4B12-BB18-112A71AC22B2}" destId="{B93CF0FC-CF8B-4C38-B73D-5B7D92C2F2E4}" srcOrd="0" destOrd="0" presId="urn:microsoft.com/office/officeart/2005/8/layout/orgChart1"/>
    <dgm:cxn modelId="{CFBBBC7C-7AF2-4D91-88FE-10DE70134927}" type="presParOf" srcId="{C9CDD44D-1CF9-4B12-BB18-112A71AC22B2}" destId="{72EA8C2C-A64B-4CD9-B343-45CBDAF771A5}" srcOrd="1" destOrd="0" presId="urn:microsoft.com/office/officeart/2005/8/layout/orgChart1"/>
    <dgm:cxn modelId="{77A2F023-3E0D-4F4B-A843-92EBD79588CD}" type="presParOf" srcId="{47DD9B0D-CA4E-439A-A8C8-AA686F28420B}" destId="{0B3551A4-4723-4FA6-9694-C1B4AC09DF79}" srcOrd="1" destOrd="0" presId="urn:microsoft.com/office/officeart/2005/8/layout/orgChart1"/>
    <dgm:cxn modelId="{CBD74064-D177-4178-BC3B-EDF098790793}" type="presParOf" srcId="{47DD9B0D-CA4E-439A-A8C8-AA686F28420B}" destId="{DB29C971-4A86-4E3A-B29B-80AF7DDBF476}" srcOrd="2" destOrd="0" presId="urn:microsoft.com/office/officeart/2005/8/layout/orgChart1"/>
    <dgm:cxn modelId="{D225E40C-7EBF-4E1E-B715-DCF5BA17B9E7}" type="presParOf" srcId="{111ED291-8BC9-474C-870D-B00FD59CDEBD}" destId="{6406D39F-E3F0-41D7-A33D-2E259113151D}" srcOrd="6" destOrd="0" presId="urn:microsoft.com/office/officeart/2005/8/layout/orgChart1"/>
    <dgm:cxn modelId="{E9882418-FCE0-4DFF-B648-517058A713A8}" type="presParOf" srcId="{111ED291-8BC9-474C-870D-B00FD59CDEBD}" destId="{5940D8AE-A5C9-40C2-840E-A77E9F42CDC5}" srcOrd="7" destOrd="0" presId="urn:microsoft.com/office/officeart/2005/8/layout/orgChart1"/>
    <dgm:cxn modelId="{E3AB6D60-E4CB-4CBB-A662-70ADFF732546}" type="presParOf" srcId="{5940D8AE-A5C9-40C2-840E-A77E9F42CDC5}" destId="{8620D40C-E1EA-4C38-8E53-585CCDAC1036}" srcOrd="0" destOrd="0" presId="urn:microsoft.com/office/officeart/2005/8/layout/orgChart1"/>
    <dgm:cxn modelId="{D952DE8C-EF11-4D8E-B098-C7CDABF57CEE}" type="presParOf" srcId="{8620D40C-E1EA-4C38-8E53-585CCDAC1036}" destId="{6B1AC745-63FD-4BC5-A638-B4A798458E57}" srcOrd="0" destOrd="0" presId="urn:microsoft.com/office/officeart/2005/8/layout/orgChart1"/>
    <dgm:cxn modelId="{1C75126C-9BF0-4566-913B-3B7A5043675D}" type="presParOf" srcId="{8620D40C-E1EA-4C38-8E53-585CCDAC1036}" destId="{9AB06D65-A789-4C56-9D48-01BF6830093D}" srcOrd="1" destOrd="0" presId="urn:microsoft.com/office/officeart/2005/8/layout/orgChart1"/>
    <dgm:cxn modelId="{B5D98C8C-1A2A-4903-9D9E-BD69FE8329A2}" type="presParOf" srcId="{5940D8AE-A5C9-40C2-840E-A77E9F42CDC5}" destId="{D0B136E5-46EA-46B1-8C57-8DD0B25B6922}" srcOrd="1" destOrd="0" presId="urn:microsoft.com/office/officeart/2005/8/layout/orgChart1"/>
    <dgm:cxn modelId="{FA7425C9-67BF-42A0-87AB-BF38FFBE1390}" type="presParOf" srcId="{5940D8AE-A5C9-40C2-840E-A77E9F42CDC5}" destId="{60B084AE-3403-4EAF-A34B-EC80AA676A66}" srcOrd="2" destOrd="0" presId="urn:microsoft.com/office/officeart/2005/8/layout/orgChart1"/>
    <dgm:cxn modelId="{D78CD08B-1151-4159-AB6F-5845E414A302}" type="presParOf" srcId="{111ED291-8BC9-474C-870D-B00FD59CDEBD}" destId="{486E0F12-D535-415D-AB52-9421DAF5DB48}" srcOrd="8" destOrd="0" presId="urn:microsoft.com/office/officeart/2005/8/layout/orgChart1"/>
    <dgm:cxn modelId="{5E0A056E-25C6-42CF-B58B-2C5D092C7690}" type="presParOf" srcId="{111ED291-8BC9-474C-870D-B00FD59CDEBD}" destId="{E5F90EF7-3D9B-4EBE-B4E5-02723E3F5F10}" srcOrd="9" destOrd="0" presId="urn:microsoft.com/office/officeart/2005/8/layout/orgChart1"/>
    <dgm:cxn modelId="{0D2960C3-1241-4A87-90F1-ADFA4482BD3E}" type="presParOf" srcId="{E5F90EF7-3D9B-4EBE-B4E5-02723E3F5F10}" destId="{F970F1B0-5028-4F51-B2F8-C838BC4A3F43}" srcOrd="0" destOrd="0" presId="urn:microsoft.com/office/officeart/2005/8/layout/orgChart1"/>
    <dgm:cxn modelId="{B8088546-371F-4F37-A854-DAE72C227F15}" type="presParOf" srcId="{F970F1B0-5028-4F51-B2F8-C838BC4A3F43}" destId="{8F141A3F-DB28-433F-9290-EC6D275F3CE4}" srcOrd="0" destOrd="0" presId="urn:microsoft.com/office/officeart/2005/8/layout/orgChart1"/>
    <dgm:cxn modelId="{84844F9C-75A1-4E3A-A3F8-8AA9494A2700}" type="presParOf" srcId="{F970F1B0-5028-4F51-B2F8-C838BC4A3F43}" destId="{01437771-897E-4FED-9D38-711D20403F90}" srcOrd="1" destOrd="0" presId="urn:microsoft.com/office/officeart/2005/8/layout/orgChart1"/>
    <dgm:cxn modelId="{174E171A-E48D-4DC1-A41F-318289563917}" type="presParOf" srcId="{E5F90EF7-3D9B-4EBE-B4E5-02723E3F5F10}" destId="{BE05B105-CA67-43FB-8767-6F4E1C8257DF}" srcOrd="1" destOrd="0" presId="urn:microsoft.com/office/officeart/2005/8/layout/orgChart1"/>
    <dgm:cxn modelId="{984561D4-FC91-44EA-AE44-5664D3B46CE8}" type="presParOf" srcId="{E5F90EF7-3D9B-4EBE-B4E5-02723E3F5F10}" destId="{0BB24FAE-036F-43CE-A946-EACD499CC30B}" srcOrd="2" destOrd="0" presId="urn:microsoft.com/office/officeart/2005/8/layout/orgChart1"/>
    <dgm:cxn modelId="{7EA537E7-7F0A-4C69-8FF6-7BAE6EC8174F}" type="presParOf" srcId="{111ED291-8BC9-474C-870D-B00FD59CDEBD}" destId="{FF551CF6-C616-4027-9584-1A5C654A0225}" srcOrd="10" destOrd="0" presId="urn:microsoft.com/office/officeart/2005/8/layout/orgChart1"/>
    <dgm:cxn modelId="{91D26265-B62C-48FF-8A91-25D749278FD5}" type="presParOf" srcId="{111ED291-8BC9-474C-870D-B00FD59CDEBD}" destId="{1F7299FA-58A6-4C95-9103-515B53525CFD}" srcOrd="11" destOrd="0" presId="urn:microsoft.com/office/officeart/2005/8/layout/orgChart1"/>
    <dgm:cxn modelId="{CB83749D-FD85-42A4-BA43-72A78551BBDA}" type="presParOf" srcId="{1F7299FA-58A6-4C95-9103-515B53525CFD}" destId="{CCE89708-ACE9-447E-8E50-EA6B529F24DC}" srcOrd="0" destOrd="0" presId="urn:microsoft.com/office/officeart/2005/8/layout/orgChart1"/>
    <dgm:cxn modelId="{6E1F4AC9-AE86-463F-910B-498DDA1EE58E}" type="presParOf" srcId="{CCE89708-ACE9-447E-8E50-EA6B529F24DC}" destId="{7C16B883-18A3-4ABB-9961-8514C61E5490}" srcOrd="0" destOrd="0" presId="urn:microsoft.com/office/officeart/2005/8/layout/orgChart1"/>
    <dgm:cxn modelId="{CC4B72C1-3D6B-455E-8628-8DFDDA6144B2}" type="presParOf" srcId="{CCE89708-ACE9-447E-8E50-EA6B529F24DC}" destId="{5B7C654D-A091-475B-858C-0610A774E6FC}" srcOrd="1" destOrd="0" presId="urn:microsoft.com/office/officeart/2005/8/layout/orgChart1"/>
    <dgm:cxn modelId="{C6CA2C6E-4F37-4472-8EBE-FFD399864F0F}" type="presParOf" srcId="{1F7299FA-58A6-4C95-9103-515B53525CFD}" destId="{EDE8F639-B85A-4A14-AB67-77359BF0F39C}" srcOrd="1" destOrd="0" presId="urn:microsoft.com/office/officeart/2005/8/layout/orgChart1"/>
    <dgm:cxn modelId="{9A9D91A1-A6C8-4AF0-9878-82722530B52E}" type="presParOf" srcId="{1F7299FA-58A6-4C95-9103-515B53525CFD}" destId="{236D5329-B5F4-4A41-A533-CBFBEED53821}" srcOrd="2" destOrd="0" presId="urn:microsoft.com/office/officeart/2005/8/layout/orgChart1"/>
    <dgm:cxn modelId="{4071417D-4340-4657-B488-7692E9D999D4}" type="presParOf" srcId="{111ED291-8BC9-474C-870D-B00FD59CDEBD}" destId="{49F9833F-3449-4CBE-B82E-CE1B32772D78}" srcOrd="12" destOrd="0" presId="urn:microsoft.com/office/officeart/2005/8/layout/orgChart1"/>
    <dgm:cxn modelId="{2EA4B6F7-8411-4D1F-8FFE-4BF45FB2281E}" type="presParOf" srcId="{111ED291-8BC9-474C-870D-B00FD59CDEBD}" destId="{958A5391-B400-448A-ADE1-976425EC6FF1}" srcOrd="13" destOrd="0" presId="urn:microsoft.com/office/officeart/2005/8/layout/orgChart1"/>
    <dgm:cxn modelId="{64FF0533-4038-4927-9083-0F9B8121BF47}" type="presParOf" srcId="{958A5391-B400-448A-ADE1-976425EC6FF1}" destId="{6320E11E-71E7-430F-A73C-FE50855F16E5}" srcOrd="0" destOrd="0" presId="urn:microsoft.com/office/officeart/2005/8/layout/orgChart1"/>
    <dgm:cxn modelId="{B7121837-9CDB-4BB6-A289-3AEBADBE8F5A}" type="presParOf" srcId="{6320E11E-71E7-430F-A73C-FE50855F16E5}" destId="{3477C2A7-B0A1-4128-8CB5-2F4B8F379D8E}" srcOrd="0" destOrd="0" presId="urn:microsoft.com/office/officeart/2005/8/layout/orgChart1"/>
    <dgm:cxn modelId="{4A215794-2BED-482A-9285-5FFEBE70FC82}" type="presParOf" srcId="{6320E11E-71E7-430F-A73C-FE50855F16E5}" destId="{BC1D6F11-4CAD-40B0-A2D6-8B978E628142}" srcOrd="1" destOrd="0" presId="urn:microsoft.com/office/officeart/2005/8/layout/orgChart1"/>
    <dgm:cxn modelId="{82FC8466-8B04-4F20-B912-C43D5C7E1B41}" type="presParOf" srcId="{958A5391-B400-448A-ADE1-976425EC6FF1}" destId="{F5ECE5CD-28CD-466B-B9E6-C0472DEB9683}" srcOrd="1" destOrd="0" presId="urn:microsoft.com/office/officeart/2005/8/layout/orgChart1"/>
    <dgm:cxn modelId="{99E3AA2C-1C03-4E53-9C4B-37A4B4BA46A3}" type="presParOf" srcId="{958A5391-B400-448A-ADE1-976425EC6FF1}" destId="{61A770F0-B8D4-40E9-BEE8-55F23CAA8014}" srcOrd="2" destOrd="0" presId="urn:microsoft.com/office/officeart/2005/8/layout/orgChart1"/>
    <dgm:cxn modelId="{3F34A807-7037-4B2F-9299-EF5E30DFEE38}" type="presParOf" srcId="{111ED291-8BC9-474C-870D-B00FD59CDEBD}" destId="{829AB8EC-6AE8-4B30-BC96-C21A8973CAC6}" srcOrd="14" destOrd="0" presId="urn:microsoft.com/office/officeart/2005/8/layout/orgChart1"/>
    <dgm:cxn modelId="{175DA479-3E48-4171-AC6D-7C146DEC503C}" type="presParOf" srcId="{111ED291-8BC9-474C-870D-B00FD59CDEBD}" destId="{F45A5685-8CCF-40AF-A9C5-05F6A266A1CD}" srcOrd="15" destOrd="0" presId="urn:microsoft.com/office/officeart/2005/8/layout/orgChart1"/>
    <dgm:cxn modelId="{3C117911-E8C7-4BA3-AF3A-0267ACB81EE0}" type="presParOf" srcId="{F45A5685-8CCF-40AF-A9C5-05F6A266A1CD}" destId="{7774C919-1D8D-4E65-B0D3-B9EAE1D44D75}" srcOrd="0" destOrd="0" presId="urn:microsoft.com/office/officeart/2005/8/layout/orgChart1"/>
    <dgm:cxn modelId="{9F85AB1C-0792-435D-8C68-8DC5C30150CC}" type="presParOf" srcId="{7774C919-1D8D-4E65-B0D3-B9EAE1D44D75}" destId="{731C7389-296D-4EED-9B24-71C41F2562AA}" srcOrd="0" destOrd="0" presId="urn:microsoft.com/office/officeart/2005/8/layout/orgChart1"/>
    <dgm:cxn modelId="{ED4CBADC-4AC0-4D37-B614-7E4299399B90}" type="presParOf" srcId="{7774C919-1D8D-4E65-B0D3-B9EAE1D44D75}" destId="{AFADAC55-C387-40CB-908E-15082C54DDDA}" srcOrd="1" destOrd="0" presId="urn:microsoft.com/office/officeart/2005/8/layout/orgChart1"/>
    <dgm:cxn modelId="{740CD953-0529-48B3-A0C9-6622D228276D}" type="presParOf" srcId="{F45A5685-8CCF-40AF-A9C5-05F6A266A1CD}" destId="{2CDE1F4D-C041-46D2-86EB-D840FE2D131A}" srcOrd="1" destOrd="0" presId="urn:microsoft.com/office/officeart/2005/8/layout/orgChart1"/>
    <dgm:cxn modelId="{34E5E907-8012-4BD7-A55C-5B64FB258ED4}" type="presParOf" srcId="{F45A5685-8CCF-40AF-A9C5-05F6A266A1CD}" destId="{7786CA3E-550C-4CDD-B2DA-83C31E613318}" srcOrd="2" destOrd="0" presId="urn:microsoft.com/office/officeart/2005/8/layout/orgChart1"/>
    <dgm:cxn modelId="{573E15BB-92EF-4748-BD6D-D1618C7B9B37}" type="presParOf" srcId="{111ED291-8BC9-474C-870D-B00FD59CDEBD}" destId="{5A05CACA-BC3A-45EB-AF1F-CE1FB24762C1}" srcOrd="16" destOrd="0" presId="urn:microsoft.com/office/officeart/2005/8/layout/orgChart1"/>
    <dgm:cxn modelId="{38E40E08-3588-4F0B-BD72-8D8DA1F96079}" type="presParOf" srcId="{111ED291-8BC9-474C-870D-B00FD59CDEBD}" destId="{4582BDA4-4F6D-4F36-8909-4B89E16FF8EC}" srcOrd="17" destOrd="0" presId="urn:microsoft.com/office/officeart/2005/8/layout/orgChart1"/>
    <dgm:cxn modelId="{68088616-4A93-49BC-8E06-65C542CFB5AD}" type="presParOf" srcId="{4582BDA4-4F6D-4F36-8909-4B89E16FF8EC}" destId="{EAC27EBD-7264-47C1-ABAA-FE9789E17809}" srcOrd="0" destOrd="0" presId="urn:microsoft.com/office/officeart/2005/8/layout/orgChart1"/>
    <dgm:cxn modelId="{26AA35FF-CB26-4B92-B171-470648D854E3}" type="presParOf" srcId="{EAC27EBD-7264-47C1-ABAA-FE9789E17809}" destId="{533BE5C5-7983-4718-B7C1-80E8D8B4347F}" srcOrd="0" destOrd="0" presId="urn:microsoft.com/office/officeart/2005/8/layout/orgChart1"/>
    <dgm:cxn modelId="{CC3935D0-81D8-43FE-AE41-2635A5E4C9B8}" type="presParOf" srcId="{EAC27EBD-7264-47C1-ABAA-FE9789E17809}" destId="{8134FF47-8EF0-4EB4-A79C-F57F64DC3086}" srcOrd="1" destOrd="0" presId="urn:microsoft.com/office/officeart/2005/8/layout/orgChart1"/>
    <dgm:cxn modelId="{6F445626-9B52-4595-BD60-6CB4574E0697}" type="presParOf" srcId="{4582BDA4-4F6D-4F36-8909-4B89E16FF8EC}" destId="{4E7A90A4-2409-413A-8A5A-C5BA3CC31F8B}" srcOrd="1" destOrd="0" presId="urn:microsoft.com/office/officeart/2005/8/layout/orgChart1"/>
    <dgm:cxn modelId="{C3156984-E432-4943-972A-BFC2B270A76A}" type="presParOf" srcId="{4582BDA4-4F6D-4F36-8909-4B89E16FF8EC}" destId="{4472164C-2629-4A52-983B-9449A85CF138}" srcOrd="2" destOrd="0" presId="urn:microsoft.com/office/officeart/2005/8/layout/orgChart1"/>
    <dgm:cxn modelId="{D2D63D28-650F-4A14-A0D0-60104CBC63A2}" type="presParOf" srcId="{111ED291-8BC9-474C-870D-B00FD59CDEBD}" destId="{77F0C21C-85E0-4D2E-B56A-1484127E0D1C}" srcOrd="18" destOrd="0" presId="urn:microsoft.com/office/officeart/2005/8/layout/orgChart1"/>
    <dgm:cxn modelId="{8BE7752E-8590-4616-9B81-A2FAF492B783}" type="presParOf" srcId="{111ED291-8BC9-474C-870D-B00FD59CDEBD}" destId="{4CC2A80A-E6EB-43B5-8C5C-05AC439BFD51}" srcOrd="19" destOrd="0" presId="urn:microsoft.com/office/officeart/2005/8/layout/orgChart1"/>
    <dgm:cxn modelId="{6A869EC0-4E64-4788-9D4B-377EF8ABA330}" type="presParOf" srcId="{4CC2A80A-E6EB-43B5-8C5C-05AC439BFD51}" destId="{BDC54DE2-42E3-427F-AE10-CD57B260DB8D}" srcOrd="0" destOrd="0" presId="urn:microsoft.com/office/officeart/2005/8/layout/orgChart1"/>
    <dgm:cxn modelId="{FA632FB4-1997-4949-B96C-5C6E6DFA90EC}" type="presParOf" srcId="{BDC54DE2-42E3-427F-AE10-CD57B260DB8D}" destId="{9BEEA0C6-0D2A-4A99-84E8-20BA8ECFC8FF}" srcOrd="0" destOrd="0" presId="urn:microsoft.com/office/officeart/2005/8/layout/orgChart1"/>
    <dgm:cxn modelId="{2380BB81-F703-45B5-A6E8-68050C271F2A}" type="presParOf" srcId="{BDC54DE2-42E3-427F-AE10-CD57B260DB8D}" destId="{F60029EF-76AC-4D33-A2C3-10E3B00EF949}" srcOrd="1" destOrd="0" presId="urn:microsoft.com/office/officeart/2005/8/layout/orgChart1"/>
    <dgm:cxn modelId="{F1275DD8-9115-4D68-BBD4-06841ABBA876}" type="presParOf" srcId="{4CC2A80A-E6EB-43B5-8C5C-05AC439BFD51}" destId="{D4FF6433-2A03-4C87-A0A3-D654520D9C13}" srcOrd="1" destOrd="0" presId="urn:microsoft.com/office/officeart/2005/8/layout/orgChart1"/>
    <dgm:cxn modelId="{ABE4706A-E19D-4850-8563-17EF8DDE77A1}" type="presParOf" srcId="{4CC2A80A-E6EB-43B5-8C5C-05AC439BFD51}" destId="{DB3E069D-D2C5-4A2E-BE2A-404B863C668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48C4122-F0C3-4605-A91B-70DC247EDC72}"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en-US"/>
        </a:p>
      </dgm:t>
    </dgm:pt>
    <dgm:pt modelId="{B4D5F397-4973-4C53-AE1F-76B9D57EEEA2}">
      <dgm:prSet phldrT="[Text]" custT="1"/>
      <dgm:spPr>
        <a:solidFill>
          <a:srgbClr val="2F8D7B"/>
        </a:solidFill>
      </dgm:spPr>
      <dgm:t>
        <a:bodyPr/>
        <a:lstStyle/>
        <a:p>
          <a:r>
            <a:rPr lang="en-US" sz="3200" b="1" dirty="0" smtClean="0"/>
            <a:t>Other Federal Program Reviews</a:t>
          </a:r>
          <a:endParaRPr lang="en-US" sz="3200" b="1" dirty="0"/>
        </a:p>
      </dgm:t>
    </dgm:pt>
    <dgm:pt modelId="{535AA082-5A9C-4D5A-B350-4294EA5098C7}" type="parTrans" cxnId="{3CBEEFF1-C496-4C94-9AD7-232EDCD7203A}">
      <dgm:prSet/>
      <dgm:spPr/>
      <dgm:t>
        <a:bodyPr/>
        <a:lstStyle/>
        <a:p>
          <a:endParaRPr lang="en-US"/>
        </a:p>
      </dgm:t>
    </dgm:pt>
    <dgm:pt modelId="{1C85CF52-34C2-40A8-855D-0FCDD8C30A96}" type="sibTrans" cxnId="{3CBEEFF1-C496-4C94-9AD7-232EDCD7203A}">
      <dgm:prSet/>
      <dgm:spPr/>
      <dgm:t>
        <a:bodyPr/>
        <a:lstStyle/>
        <a:p>
          <a:endParaRPr lang="en-US"/>
        </a:p>
      </dgm:t>
    </dgm:pt>
    <dgm:pt modelId="{F18507EB-632F-4A67-ACD7-6D1A33F22C9B}" type="asst">
      <dgm:prSet phldrT="[Text]" custT="1"/>
      <dgm:spPr>
        <a:solidFill>
          <a:srgbClr val="2F8D7B"/>
        </a:solidFill>
      </dgm:spPr>
      <dgm:t>
        <a:bodyPr/>
        <a:lstStyle/>
        <a:p>
          <a:r>
            <a:rPr lang="en-US" sz="2400" b="1" dirty="0" smtClean="0"/>
            <a:t>Afterschool Snack Program (ASP)</a:t>
          </a:r>
          <a:endParaRPr lang="en-US" sz="2400" b="1" dirty="0"/>
        </a:p>
      </dgm:t>
    </dgm:pt>
    <dgm:pt modelId="{E70C23B0-6A8B-4EDF-94E9-24F2F2D7BD61}" type="parTrans" cxnId="{8201B1B7-65BA-490D-AF9A-DE61754BBDB8}">
      <dgm:prSet/>
      <dgm:spPr>
        <a:ln w="19050">
          <a:solidFill>
            <a:schemeClr val="accent1"/>
          </a:solidFill>
        </a:ln>
      </dgm:spPr>
      <dgm:t>
        <a:bodyPr/>
        <a:lstStyle/>
        <a:p>
          <a:endParaRPr lang="en-US"/>
        </a:p>
      </dgm:t>
    </dgm:pt>
    <dgm:pt modelId="{C50F3281-0880-4549-AA3A-266D833500C9}" type="sibTrans" cxnId="{8201B1B7-65BA-490D-AF9A-DE61754BBDB8}">
      <dgm:prSet/>
      <dgm:spPr/>
      <dgm:t>
        <a:bodyPr/>
        <a:lstStyle/>
        <a:p>
          <a:endParaRPr lang="en-US"/>
        </a:p>
      </dgm:t>
    </dgm:pt>
    <dgm:pt modelId="{62775C05-B1D3-4FEE-ABDB-3C13C42083FE}" type="asst">
      <dgm:prSet custT="1"/>
      <dgm:spPr>
        <a:solidFill>
          <a:srgbClr val="2F8D7B"/>
        </a:solidFill>
      </dgm:spPr>
      <dgm:t>
        <a:bodyPr/>
        <a:lstStyle/>
        <a:p>
          <a:r>
            <a:rPr lang="en-US" sz="2400" b="1" dirty="0" smtClean="0"/>
            <a:t>Fresh Fruit and Vegetable Program (FFVP)</a:t>
          </a:r>
          <a:endParaRPr lang="en-US" sz="2400" b="1" dirty="0"/>
        </a:p>
      </dgm:t>
    </dgm:pt>
    <dgm:pt modelId="{7BE31325-C2B7-49C7-A8EC-34365E4987A1}" type="parTrans" cxnId="{968198F4-31D9-4563-AE0C-224A917C21CD}">
      <dgm:prSet/>
      <dgm:spPr>
        <a:ln w="19050">
          <a:solidFill>
            <a:schemeClr val="accent1"/>
          </a:solidFill>
        </a:ln>
      </dgm:spPr>
      <dgm:t>
        <a:bodyPr/>
        <a:lstStyle/>
        <a:p>
          <a:endParaRPr lang="en-US"/>
        </a:p>
      </dgm:t>
    </dgm:pt>
    <dgm:pt modelId="{E50277F4-C2AA-4BCE-A5E7-FA596DEAD1A9}" type="sibTrans" cxnId="{968198F4-31D9-4563-AE0C-224A917C21CD}">
      <dgm:prSet/>
      <dgm:spPr/>
      <dgm:t>
        <a:bodyPr/>
        <a:lstStyle/>
        <a:p>
          <a:endParaRPr lang="en-US"/>
        </a:p>
      </dgm:t>
    </dgm:pt>
    <dgm:pt modelId="{57B5AD65-5E84-4FBE-95ED-603713962B8E}" type="asst">
      <dgm:prSet custT="1"/>
      <dgm:spPr>
        <a:solidFill>
          <a:srgbClr val="2F8D7B"/>
        </a:solidFill>
      </dgm:spPr>
      <dgm:t>
        <a:bodyPr/>
        <a:lstStyle/>
        <a:p>
          <a:r>
            <a:rPr lang="en-US" sz="2400" b="1" dirty="0" smtClean="0"/>
            <a:t>Seamless Summer Option (SSO)</a:t>
          </a:r>
          <a:endParaRPr lang="en-US" sz="2400" b="1" dirty="0"/>
        </a:p>
      </dgm:t>
    </dgm:pt>
    <dgm:pt modelId="{DE35F0BC-22DF-47E8-B3A9-F8FFE90C5C91}" type="parTrans" cxnId="{A954B6A9-2407-466A-8D3E-4DFD89A0B5E2}">
      <dgm:prSet/>
      <dgm:spPr>
        <a:ln w="19050">
          <a:solidFill>
            <a:schemeClr val="accent1"/>
          </a:solidFill>
        </a:ln>
      </dgm:spPr>
      <dgm:t>
        <a:bodyPr/>
        <a:lstStyle/>
        <a:p>
          <a:endParaRPr lang="en-US"/>
        </a:p>
      </dgm:t>
    </dgm:pt>
    <dgm:pt modelId="{0D23D0ED-26A4-47DD-825B-604C7125EDDB}" type="sibTrans" cxnId="{A954B6A9-2407-466A-8D3E-4DFD89A0B5E2}">
      <dgm:prSet/>
      <dgm:spPr/>
      <dgm:t>
        <a:bodyPr/>
        <a:lstStyle/>
        <a:p>
          <a:endParaRPr lang="en-US"/>
        </a:p>
      </dgm:t>
    </dgm:pt>
    <dgm:pt modelId="{9BD55017-AE3E-4EDB-A17B-50B983E17DCA}" type="pres">
      <dgm:prSet presAssocID="{848C4122-F0C3-4605-A91B-70DC247EDC72}" presName="hierChild1" presStyleCnt="0">
        <dgm:presLayoutVars>
          <dgm:orgChart val="1"/>
          <dgm:chPref val="1"/>
          <dgm:dir/>
          <dgm:animOne val="branch"/>
          <dgm:animLvl val="lvl"/>
          <dgm:resizeHandles/>
        </dgm:presLayoutVars>
      </dgm:prSet>
      <dgm:spPr/>
      <dgm:t>
        <a:bodyPr/>
        <a:lstStyle/>
        <a:p>
          <a:endParaRPr lang="en-US"/>
        </a:p>
      </dgm:t>
    </dgm:pt>
    <dgm:pt modelId="{921F5533-B433-4F9E-8FC5-10ED06B23ACA}" type="pres">
      <dgm:prSet presAssocID="{B4D5F397-4973-4C53-AE1F-76B9D57EEEA2}" presName="hierRoot1" presStyleCnt="0">
        <dgm:presLayoutVars>
          <dgm:hierBranch val="init"/>
        </dgm:presLayoutVars>
      </dgm:prSet>
      <dgm:spPr/>
      <dgm:t>
        <a:bodyPr/>
        <a:lstStyle/>
        <a:p>
          <a:endParaRPr lang="en-US"/>
        </a:p>
      </dgm:t>
    </dgm:pt>
    <dgm:pt modelId="{8775560D-79B3-4803-8858-CF20EEB53B13}" type="pres">
      <dgm:prSet presAssocID="{B4D5F397-4973-4C53-AE1F-76B9D57EEEA2}" presName="rootComposite1" presStyleCnt="0"/>
      <dgm:spPr/>
      <dgm:t>
        <a:bodyPr/>
        <a:lstStyle/>
        <a:p>
          <a:endParaRPr lang="en-US"/>
        </a:p>
      </dgm:t>
    </dgm:pt>
    <dgm:pt modelId="{03B31DF1-9299-4AFB-BF2A-25179AD51F00}" type="pres">
      <dgm:prSet presAssocID="{B4D5F397-4973-4C53-AE1F-76B9D57EEEA2}" presName="rootText1" presStyleLbl="node0" presStyleIdx="0" presStyleCnt="1" custScaleX="206031" custScaleY="64491" custLinFactNeighborX="4552" custLinFactNeighborY="13602">
        <dgm:presLayoutVars>
          <dgm:chPref val="3"/>
        </dgm:presLayoutVars>
      </dgm:prSet>
      <dgm:spPr>
        <a:prstGeom prst="roundRect">
          <a:avLst/>
        </a:prstGeom>
      </dgm:spPr>
      <dgm:t>
        <a:bodyPr/>
        <a:lstStyle/>
        <a:p>
          <a:endParaRPr lang="en-US"/>
        </a:p>
      </dgm:t>
    </dgm:pt>
    <dgm:pt modelId="{570CF205-7919-4D00-8F7A-39E12887D5FB}" type="pres">
      <dgm:prSet presAssocID="{B4D5F397-4973-4C53-AE1F-76B9D57EEEA2}" presName="rootConnector1" presStyleLbl="node1" presStyleIdx="0" presStyleCnt="0"/>
      <dgm:spPr/>
      <dgm:t>
        <a:bodyPr/>
        <a:lstStyle/>
        <a:p>
          <a:endParaRPr lang="en-US"/>
        </a:p>
      </dgm:t>
    </dgm:pt>
    <dgm:pt modelId="{7DF5DF5C-D603-40AB-8EAE-DF7505DA10E3}" type="pres">
      <dgm:prSet presAssocID="{B4D5F397-4973-4C53-AE1F-76B9D57EEEA2}" presName="hierChild2" presStyleCnt="0"/>
      <dgm:spPr/>
      <dgm:t>
        <a:bodyPr/>
        <a:lstStyle/>
        <a:p>
          <a:endParaRPr lang="en-US"/>
        </a:p>
      </dgm:t>
    </dgm:pt>
    <dgm:pt modelId="{B4046196-4CF0-4BFA-800F-E8A87BD8A1C7}" type="pres">
      <dgm:prSet presAssocID="{B4D5F397-4973-4C53-AE1F-76B9D57EEEA2}" presName="hierChild3" presStyleCnt="0"/>
      <dgm:spPr/>
      <dgm:t>
        <a:bodyPr/>
        <a:lstStyle/>
        <a:p>
          <a:endParaRPr lang="en-US"/>
        </a:p>
      </dgm:t>
    </dgm:pt>
    <dgm:pt modelId="{368B7C31-864F-426B-87B5-004F6E4A5172}" type="pres">
      <dgm:prSet presAssocID="{E70C23B0-6A8B-4EDF-94E9-24F2F2D7BD61}" presName="Name111" presStyleLbl="parChTrans1D2" presStyleIdx="0" presStyleCnt="3"/>
      <dgm:spPr/>
      <dgm:t>
        <a:bodyPr/>
        <a:lstStyle/>
        <a:p>
          <a:endParaRPr lang="en-US"/>
        </a:p>
      </dgm:t>
    </dgm:pt>
    <dgm:pt modelId="{A694A088-2A1A-4D0A-BDB8-426297F588A1}" type="pres">
      <dgm:prSet presAssocID="{F18507EB-632F-4A67-ACD7-6D1A33F22C9B}" presName="hierRoot3" presStyleCnt="0">
        <dgm:presLayoutVars>
          <dgm:hierBranch val="init"/>
        </dgm:presLayoutVars>
      </dgm:prSet>
      <dgm:spPr/>
      <dgm:t>
        <a:bodyPr/>
        <a:lstStyle/>
        <a:p>
          <a:endParaRPr lang="en-US"/>
        </a:p>
      </dgm:t>
    </dgm:pt>
    <dgm:pt modelId="{701F23C9-9595-4053-AFDD-F809C35996B5}" type="pres">
      <dgm:prSet presAssocID="{F18507EB-632F-4A67-ACD7-6D1A33F22C9B}" presName="rootComposite3" presStyleCnt="0"/>
      <dgm:spPr/>
      <dgm:t>
        <a:bodyPr/>
        <a:lstStyle/>
        <a:p>
          <a:endParaRPr lang="en-US"/>
        </a:p>
      </dgm:t>
    </dgm:pt>
    <dgm:pt modelId="{BA7BB0DD-B8D4-4E42-979B-833261CC9BBF}" type="pres">
      <dgm:prSet presAssocID="{F18507EB-632F-4A67-ACD7-6D1A33F22C9B}" presName="rootText3" presStyleLbl="asst1" presStyleIdx="0" presStyleCnt="3" custScaleX="102685" custScaleY="65887" custLinFactNeighborX="52" custLinFactNeighborY="-15865">
        <dgm:presLayoutVars>
          <dgm:chPref val="3"/>
        </dgm:presLayoutVars>
      </dgm:prSet>
      <dgm:spPr>
        <a:prstGeom prst="roundRect">
          <a:avLst/>
        </a:prstGeom>
      </dgm:spPr>
      <dgm:t>
        <a:bodyPr/>
        <a:lstStyle/>
        <a:p>
          <a:endParaRPr lang="en-US"/>
        </a:p>
      </dgm:t>
    </dgm:pt>
    <dgm:pt modelId="{3B6F809D-BE34-4117-A2EE-AA6589415A24}" type="pres">
      <dgm:prSet presAssocID="{F18507EB-632F-4A67-ACD7-6D1A33F22C9B}" presName="rootConnector3" presStyleLbl="asst1" presStyleIdx="0" presStyleCnt="3"/>
      <dgm:spPr/>
      <dgm:t>
        <a:bodyPr/>
        <a:lstStyle/>
        <a:p>
          <a:endParaRPr lang="en-US"/>
        </a:p>
      </dgm:t>
    </dgm:pt>
    <dgm:pt modelId="{C43D4623-7120-4905-8323-BE3ADA522043}" type="pres">
      <dgm:prSet presAssocID="{F18507EB-632F-4A67-ACD7-6D1A33F22C9B}" presName="hierChild6" presStyleCnt="0"/>
      <dgm:spPr/>
      <dgm:t>
        <a:bodyPr/>
        <a:lstStyle/>
        <a:p>
          <a:endParaRPr lang="en-US"/>
        </a:p>
      </dgm:t>
    </dgm:pt>
    <dgm:pt modelId="{A0014BB7-90C3-4ACB-9795-648EA4AB31CF}" type="pres">
      <dgm:prSet presAssocID="{F18507EB-632F-4A67-ACD7-6D1A33F22C9B}" presName="hierChild7" presStyleCnt="0"/>
      <dgm:spPr/>
      <dgm:t>
        <a:bodyPr/>
        <a:lstStyle/>
        <a:p>
          <a:endParaRPr lang="en-US"/>
        </a:p>
      </dgm:t>
    </dgm:pt>
    <dgm:pt modelId="{A74C7B84-B615-4896-AF9E-EBF06B938888}" type="pres">
      <dgm:prSet presAssocID="{7BE31325-C2B7-49C7-A8EC-34365E4987A1}" presName="Name111" presStyleLbl="parChTrans1D2" presStyleIdx="1" presStyleCnt="3"/>
      <dgm:spPr/>
      <dgm:t>
        <a:bodyPr/>
        <a:lstStyle/>
        <a:p>
          <a:endParaRPr lang="en-US"/>
        </a:p>
      </dgm:t>
    </dgm:pt>
    <dgm:pt modelId="{0B07957C-8CE4-4672-B363-CC6D12992C94}" type="pres">
      <dgm:prSet presAssocID="{62775C05-B1D3-4FEE-ABDB-3C13C42083FE}" presName="hierRoot3" presStyleCnt="0">
        <dgm:presLayoutVars>
          <dgm:hierBranch val="init"/>
        </dgm:presLayoutVars>
      </dgm:prSet>
      <dgm:spPr/>
      <dgm:t>
        <a:bodyPr/>
        <a:lstStyle/>
        <a:p>
          <a:endParaRPr lang="en-US"/>
        </a:p>
      </dgm:t>
    </dgm:pt>
    <dgm:pt modelId="{57B48703-9408-4E4C-B632-DDE1DE4E45E7}" type="pres">
      <dgm:prSet presAssocID="{62775C05-B1D3-4FEE-ABDB-3C13C42083FE}" presName="rootComposite3" presStyleCnt="0"/>
      <dgm:spPr/>
      <dgm:t>
        <a:bodyPr/>
        <a:lstStyle/>
        <a:p>
          <a:endParaRPr lang="en-US"/>
        </a:p>
      </dgm:t>
    </dgm:pt>
    <dgm:pt modelId="{D2A751CD-E18C-4C76-A8C1-723F2E749E4A}" type="pres">
      <dgm:prSet presAssocID="{62775C05-B1D3-4FEE-ABDB-3C13C42083FE}" presName="rootText3" presStyleLbl="asst1" presStyleIdx="1" presStyleCnt="3" custScaleX="100387" custScaleY="68458" custLinFactNeighborX="41" custLinFactNeighborY="37120">
        <dgm:presLayoutVars>
          <dgm:chPref val="3"/>
        </dgm:presLayoutVars>
      </dgm:prSet>
      <dgm:spPr>
        <a:prstGeom prst="roundRect">
          <a:avLst/>
        </a:prstGeom>
      </dgm:spPr>
      <dgm:t>
        <a:bodyPr/>
        <a:lstStyle/>
        <a:p>
          <a:endParaRPr lang="en-US"/>
        </a:p>
      </dgm:t>
    </dgm:pt>
    <dgm:pt modelId="{CC73837C-69A5-43B7-A6E0-882DA310E51D}" type="pres">
      <dgm:prSet presAssocID="{62775C05-B1D3-4FEE-ABDB-3C13C42083FE}" presName="rootConnector3" presStyleLbl="asst1" presStyleIdx="1" presStyleCnt="3"/>
      <dgm:spPr/>
      <dgm:t>
        <a:bodyPr/>
        <a:lstStyle/>
        <a:p>
          <a:endParaRPr lang="en-US"/>
        </a:p>
      </dgm:t>
    </dgm:pt>
    <dgm:pt modelId="{1488177A-B6C9-4910-8A5D-AB71D45602C5}" type="pres">
      <dgm:prSet presAssocID="{62775C05-B1D3-4FEE-ABDB-3C13C42083FE}" presName="hierChild6" presStyleCnt="0"/>
      <dgm:spPr/>
      <dgm:t>
        <a:bodyPr/>
        <a:lstStyle/>
        <a:p>
          <a:endParaRPr lang="en-US"/>
        </a:p>
      </dgm:t>
    </dgm:pt>
    <dgm:pt modelId="{111ED291-8BC9-474C-870D-B00FD59CDEBD}" type="pres">
      <dgm:prSet presAssocID="{62775C05-B1D3-4FEE-ABDB-3C13C42083FE}" presName="hierChild7" presStyleCnt="0"/>
      <dgm:spPr/>
      <dgm:t>
        <a:bodyPr/>
        <a:lstStyle/>
        <a:p>
          <a:endParaRPr lang="en-US"/>
        </a:p>
      </dgm:t>
    </dgm:pt>
    <dgm:pt modelId="{6812A44E-46E2-4134-A2BD-F3387DE2036A}" type="pres">
      <dgm:prSet presAssocID="{DE35F0BC-22DF-47E8-B3A9-F8FFE90C5C91}" presName="Name111" presStyleLbl="parChTrans1D2" presStyleIdx="2" presStyleCnt="3"/>
      <dgm:spPr/>
      <dgm:t>
        <a:bodyPr/>
        <a:lstStyle/>
        <a:p>
          <a:endParaRPr lang="en-US"/>
        </a:p>
      </dgm:t>
    </dgm:pt>
    <dgm:pt modelId="{9A140580-3113-4162-BA61-B68B48B5FCD4}" type="pres">
      <dgm:prSet presAssocID="{57B5AD65-5E84-4FBE-95ED-603713962B8E}" presName="hierRoot3" presStyleCnt="0">
        <dgm:presLayoutVars>
          <dgm:hierBranch val="init"/>
        </dgm:presLayoutVars>
      </dgm:prSet>
      <dgm:spPr/>
    </dgm:pt>
    <dgm:pt modelId="{09D26FC4-69CF-4B11-AD54-18F44EDF9AA4}" type="pres">
      <dgm:prSet presAssocID="{57B5AD65-5E84-4FBE-95ED-603713962B8E}" presName="rootComposite3" presStyleCnt="0"/>
      <dgm:spPr/>
    </dgm:pt>
    <dgm:pt modelId="{E1AAD7D3-6DAE-44C8-B09F-C1A0D574E4E5}" type="pres">
      <dgm:prSet presAssocID="{57B5AD65-5E84-4FBE-95ED-603713962B8E}" presName="rootText3" presStyleLbl="asst1" presStyleIdx="2" presStyleCnt="3" custScaleX="85354" custScaleY="65832" custLinFactNeighborX="5178" custLinFactNeighborY="-50165">
        <dgm:presLayoutVars>
          <dgm:chPref val="3"/>
        </dgm:presLayoutVars>
      </dgm:prSet>
      <dgm:spPr>
        <a:prstGeom prst="roundRect">
          <a:avLst/>
        </a:prstGeom>
      </dgm:spPr>
      <dgm:t>
        <a:bodyPr/>
        <a:lstStyle/>
        <a:p>
          <a:endParaRPr lang="en-US"/>
        </a:p>
      </dgm:t>
    </dgm:pt>
    <dgm:pt modelId="{8373747F-34D6-41D1-A600-C348E224313F}" type="pres">
      <dgm:prSet presAssocID="{57B5AD65-5E84-4FBE-95ED-603713962B8E}" presName="rootConnector3" presStyleLbl="asst1" presStyleIdx="2" presStyleCnt="3"/>
      <dgm:spPr/>
      <dgm:t>
        <a:bodyPr/>
        <a:lstStyle/>
        <a:p>
          <a:endParaRPr lang="en-US"/>
        </a:p>
      </dgm:t>
    </dgm:pt>
    <dgm:pt modelId="{F20AC978-67C9-4A28-BD1A-0AA335241A14}" type="pres">
      <dgm:prSet presAssocID="{57B5AD65-5E84-4FBE-95ED-603713962B8E}" presName="hierChild6" presStyleCnt="0"/>
      <dgm:spPr/>
    </dgm:pt>
    <dgm:pt modelId="{4101CC31-0860-4E93-9E81-5ECEDC2DAE57}" type="pres">
      <dgm:prSet presAssocID="{57B5AD65-5E84-4FBE-95ED-603713962B8E}" presName="hierChild7" presStyleCnt="0"/>
      <dgm:spPr/>
    </dgm:pt>
  </dgm:ptLst>
  <dgm:cxnLst>
    <dgm:cxn modelId="{83CE54F2-6167-4BB4-82B7-CECE6171F231}" type="presOf" srcId="{F18507EB-632F-4A67-ACD7-6D1A33F22C9B}" destId="{BA7BB0DD-B8D4-4E42-979B-833261CC9BBF}" srcOrd="0" destOrd="0" presId="urn:microsoft.com/office/officeart/2005/8/layout/orgChart1"/>
    <dgm:cxn modelId="{8201B1B7-65BA-490D-AF9A-DE61754BBDB8}" srcId="{B4D5F397-4973-4C53-AE1F-76B9D57EEEA2}" destId="{F18507EB-632F-4A67-ACD7-6D1A33F22C9B}" srcOrd="0" destOrd="0" parTransId="{E70C23B0-6A8B-4EDF-94E9-24F2F2D7BD61}" sibTransId="{C50F3281-0880-4549-AA3A-266D833500C9}"/>
    <dgm:cxn modelId="{C7248DB5-C575-4DAB-A9BF-2F22AD7AD69D}" type="presOf" srcId="{E70C23B0-6A8B-4EDF-94E9-24F2F2D7BD61}" destId="{368B7C31-864F-426B-87B5-004F6E4A5172}" srcOrd="0" destOrd="0" presId="urn:microsoft.com/office/officeart/2005/8/layout/orgChart1"/>
    <dgm:cxn modelId="{D2431FCF-9AE3-4FAF-9E69-C10B0F5E6D9B}" type="presOf" srcId="{62775C05-B1D3-4FEE-ABDB-3C13C42083FE}" destId="{CC73837C-69A5-43B7-A6E0-882DA310E51D}" srcOrd="1" destOrd="0" presId="urn:microsoft.com/office/officeart/2005/8/layout/orgChart1"/>
    <dgm:cxn modelId="{9BDA1E98-8758-4FBF-87E9-BC3115A4EE51}" type="presOf" srcId="{F18507EB-632F-4A67-ACD7-6D1A33F22C9B}" destId="{3B6F809D-BE34-4117-A2EE-AA6589415A24}" srcOrd="1" destOrd="0" presId="urn:microsoft.com/office/officeart/2005/8/layout/orgChart1"/>
    <dgm:cxn modelId="{3CBEEFF1-C496-4C94-9AD7-232EDCD7203A}" srcId="{848C4122-F0C3-4605-A91B-70DC247EDC72}" destId="{B4D5F397-4973-4C53-AE1F-76B9D57EEEA2}" srcOrd="0" destOrd="0" parTransId="{535AA082-5A9C-4D5A-B350-4294EA5098C7}" sibTransId="{1C85CF52-34C2-40A8-855D-0FCDD8C30A96}"/>
    <dgm:cxn modelId="{74121F41-5A55-4BD2-AC22-4AAC1E570E0E}" type="presOf" srcId="{62775C05-B1D3-4FEE-ABDB-3C13C42083FE}" destId="{D2A751CD-E18C-4C76-A8C1-723F2E749E4A}" srcOrd="0" destOrd="0" presId="urn:microsoft.com/office/officeart/2005/8/layout/orgChart1"/>
    <dgm:cxn modelId="{A954B6A9-2407-466A-8D3E-4DFD89A0B5E2}" srcId="{B4D5F397-4973-4C53-AE1F-76B9D57EEEA2}" destId="{57B5AD65-5E84-4FBE-95ED-603713962B8E}" srcOrd="2" destOrd="0" parTransId="{DE35F0BC-22DF-47E8-B3A9-F8FFE90C5C91}" sibTransId="{0D23D0ED-26A4-47DD-825B-604C7125EDDB}"/>
    <dgm:cxn modelId="{0159621B-7F0F-43C9-B78D-5E33736E9A71}" type="presOf" srcId="{57B5AD65-5E84-4FBE-95ED-603713962B8E}" destId="{8373747F-34D6-41D1-A600-C348E224313F}" srcOrd="1" destOrd="0" presId="urn:microsoft.com/office/officeart/2005/8/layout/orgChart1"/>
    <dgm:cxn modelId="{2C6D9412-2B4E-418F-A4E8-D06E72934D8E}" type="presOf" srcId="{DE35F0BC-22DF-47E8-B3A9-F8FFE90C5C91}" destId="{6812A44E-46E2-4134-A2BD-F3387DE2036A}" srcOrd="0" destOrd="0" presId="urn:microsoft.com/office/officeart/2005/8/layout/orgChart1"/>
    <dgm:cxn modelId="{968198F4-31D9-4563-AE0C-224A917C21CD}" srcId="{B4D5F397-4973-4C53-AE1F-76B9D57EEEA2}" destId="{62775C05-B1D3-4FEE-ABDB-3C13C42083FE}" srcOrd="1" destOrd="0" parTransId="{7BE31325-C2B7-49C7-A8EC-34365E4987A1}" sibTransId="{E50277F4-C2AA-4BCE-A5E7-FA596DEAD1A9}"/>
    <dgm:cxn modelId="{143E2EBF-22CA-4FE0-9EFA-5B0F32CBD75E}" type="presOf" srcId="{848C4122-F0C3-4605-A91B-70DC247EDC72}" destId="{9BD55017-AE3E-4EDB-A17B-50B983E17DCA}" srcOrd="0" destOrd="0" presId="urn:microsoft.com/office/officeart/2005/8/layout/orgChart1"/>
    <dgm:cxn modelId="{6FF55476-5575-4858-9406-8DBDE8A77698}" type="presOf" srcId="{7BE31325-C2B7-49C7-A8EC-34365E4987A1}" destId="{A74C7B84-B615-4896-AF9E-EBF06B938888}" srcOrd="0" destOrd="0" presId="urn:microsoft.com/office/officeart/2005/8/layout/orgChart1"/>
    <dgm:cxn modelId="{6AB0ACB6-9A54-4E70-ACD6-7B5848F7A416}" type="presOf" srcId="{B4D5F397-4973-4C53-AE1F-76B9D57EEEA2}" destId="{570CF205-7919-4D00-8F7A-39E12887D5FB}" srcOrd="1" destOrd="0" presId="urn:microsoft.com/office/officeart/2005/8/layout/orgChart1"/>
    <dgm:cxn modelId="{5353188F-CD4E-43F4-87D4-CEE5F6F019E0}" type="presOf" srcId="{57B5AD65-5E84-4FBE-95ED-603713962B8E}" destId="{E1AAD7D3-6DAE-44C8-B09F-C1A0D574E4E5}" srcOrd="0" destOrd="0" presId="urn:microsoft.com/office/officeart/2005/8/layout/orgChart1"/>
    <dgm:cxn modelId="{DA46C21C-F31A-4929-8839-E5850F76CFB8}" type="presOf" srcId="{B4D5F397-4973-4C53-AE1F-76B9D57EEEA2}" destId="{03B31DF1-9299-4AFB-BF2A-25179AD51F00}" srcOrd="0" destOrd="0" presId="urn:microsoft.com/office/officeart/2005/8/layout/orgChart1"/>
    <dgm:cxn modelId="{A4271DAE-CFC2-4D91-B1D7-89D5A158C344}" type="presParOf" srcId="{9BD55017-AE3E-4EDB-A17B-50B983E17DCA}" destId="{921F5533-B433-4F9E-8FC5-10ED06B23ACA}" srcOrd="0" destOrd="0" presId="urn:microsoft.com/office/officeart/2005/8/layout/orgChart1"/>
    <dgm:cxn modelId="{C578B24C-406F-4212-B505-93C6BFB993DF}" type="presParOf" srcId="{921F5533-B433-4F9E-8FC5-10ED06B23ACA}" destId="{8775560D-79B3-4803-8858-CF20EEB53B13}" srcOrd="0" destOrd="0" presId="urn:microsoft.com/office/officeart/2005/8/layout/orgChart1"/>
    <dgm:cxn modelId="{14E51224-6C67-48D8-B7FB-871C4C3474BC}" type="presParOf" srcId="{8775560D-79B3-4803-8858-CF20EEB53B13}" destId="{03B31DF1-9299-4AFB-BF2A-25179AD51F00}" srcOrd="0" destOrd="0" presId="urn:microsoft.com/office/officeart/2005/8/layout/orgChart1"/>
    <dgm:cxn modelId="{CB160545-933E-4680-9CF9-A807FD047DF4}" type="presParOf" srcId="{8775560D-79B3-4803-8858-CF20EEB53B13}" destId="{570CF205-7919-4D00-8F7A-39E12887D5FB}" srcOrd="1" destOrd="0" presId="urn:microsoft.com/office/officeart/2005/8/layout/orgChart1"/>
    <dgm:cxn modelId="{BA319C18-58CB-42FF-9E9A-3945DDDE90E7}" type="presParOf" srcId="{921F5533-B433-4F9E-8FC5-10ED06B23ACA}" destId="{7DF5DF5C-D603-40AB-8EAE-DF7505DA10E3}" srcOrd="1" destOrd="0" presId="urn:microsoft.com/office/officeart/2005/8/layout/orgChart1"/>
    <dgm:cxn modelId="{BB2A7AF0-13FC-47B1-9A96-0ACCFE64BB69}" type="presParOf" srcId="{921F5533-B433-4F9E-8FC5-10ED06B23ACA}" destId="{B4046196-4CF0-4BFA-800F-E8A87BD8A1C7}" srcOrd="2" destOrd="0" presId="urn:microsoft.com/office/officeart/2005/8/layout/orgChart1"/>
    <dgm:cxn modelId="{B0D6CCE4-5272-48FE-9019-9782DBC9F8F3}" type="presParOf" srcId="{B4046196-4CF0-4BFA-800F-E8A87BD8A1C7}" destId="{368B7C31-864F-426B-87B5-004F6E4A5172}" srcOrd="0" destOrd="0" presId="urn:microsoft.com/office/officeart/2005/8/layout/orgChart1"/>
    <dgm:cxn modelId="{A14DB92F-05D7-4556-A05B-A42BFBCF5E78}" type="presParOf" srcId="{B4046196-4CF0-4BFA-800F-E8A87BD8A1C7}" destId="{A694A088-2A1A-4D0A-BDB8-426297F588A1}" srcOrd="1" destOrd="0" presId="urn:microsoft.com/office/officeart/2005/8/layout/orgChart1"/>
    <dgm:cxn modelId="{0D991A33-145D-46C2-AA33-0335DEB03B3A}" type="presParOf" srcId="{A694A088-2A1A-4D0A-BDB8-426297F588A1}" destId="{701F23C9-9595-4053-AFDD-F809C35996B5}" srcOrd="0" destOrd="0" presId="urn:microsoft.com/office/officeart/2005/8/layout/orgChart1"/>
    <dgm:cxn modelId="{6AA2519E-70A4-428A-9A70-ACA290D5DA25}" type="presParOf" srcId="{701F23C9-9595-4053-AFDD-F809C35996B5}" destId="{BA7BB0DD-B8D4-4E42-979B-833261CC9BBF}" srcOrd="0" destOrd="0" presId="urn:microsoft.com/office/officeart/2005/8/layout/orgChart1"/>
    <dgm:cxn modelId="{A8865A37-EE59-4A82-A774-0C07E9645E20}" type="presParOf" srcId="{701F23C9-9595-4053-AFDD-F809C35996B5}" destId="{3B6F809D-BE34-4117-A2EE-AA6589415A24}" srcOrd="1" destOrd="0" presId="urn:microsoft.com/office/officeart/2005/8/layout/orgChart1"/>
    <dgm:cxn modelId="{71E418CD-95AF-48DA-A51E-9BB52802E6D7}" type="presParOf" srcId="{A694A088-2A1A-4D0A-BDB8-426297F588A1}" destId="{C43D4623-7120-4905-8323-BE3ADA522043}" srcOrd="1" destOrd="0" presId="urn:microsoft.com/office/officeart/2005/8/layout/orgChart1"/>
    <dgm:cxn modelId="{45479F0B-E54E-47D5-94E6-828D0A9FFC69}" type="presParOf" srcId="{A694A088-2A1A-4D0A-BDB8-426297F588A1}" destId="{A0014BB7-90C3-4ACB-9795-648EA4AB31CF}" srcOrd="2" destOrd="0" presId="urn:microsoft.com/office/officeart/2005/8/layout/orgChart1"/>
    <dgm:cxn modelId="{27D17EBB-618F-4479-8CFD-F326CE674008}" type="presParOf" srcId="{B4046196-4CF0-4BFA-800F-E8A87BD8A1C7}" destId="{A74C7B84-B615-4896-AF9E-EBF06B938888}" srcOrd="2" destOrd="0" presId="urn:microsoft.com/office/officeart/2005/8/layout/orgChart1"/>
    <dgm:cxn modelId="{A58D52AB-16BF-41C9-9885-1E7D1CF2DE1B}" type="presParOf" srcId="{B4046196-4CF0-4BFA-800F-E8A87BD8A1C7}" destId="{0B07957C-8CE4-4672-B363-CC6D12992C94}" srcOrd="3" destOrd="0" presId="urn:microsoft.com/office/officeart/2005/8/layout/orgChart1"/>
    <dgm:cxn modelId="{75C921C3-3E6D-4437-8CAB-E8D13F6353EF}" type="presParOf" srcId="{0B07957C-8CE4-4672-B363-CC6D12992C94}" destId="{57B48703-9408-4E4C-B632-DDE1DE4E45E7}" srcOrd="0" destOrd="0" presId="urn:microsoft.com/office/officeart/2005/8/layout/orgChart1"/>
    <dgm:cxn modelId="{F2A58CC3-ED46-40C7-B6A2-ABAC72D7AFC4}" type="presParOf" srcId="{57B48703-9408-4E4C-B632-DDE1DE4E45E7}" destId="{D2A751CD-E18C-4C76-A8C1-723F2E749E4A}" srcOrd="0" destOrd="0" presId="urn:microsoft.com/office/officeart/2005/8/layout/orgChart1"/>
    <dgm:cxn modelId="{43727AD2-F2FC-4781-BDFC-3A1DB8BDEB4C}" type="presParOf" srcId="{57B48703-9408-4E4C-B632-DDE1DE4E45E7}" destId="{CC73837C-69A5-43B7-A6E0-882DA310E51D}" srcOrd="1" destOrd="0" presId="urn:microsoft.com/office/officeart/2005/8/layout/orgChart1"/>
    <dgm:cxn modelId="{00523360-2655-4A21-9EC9-F4E915F41953}" type="presParOf" srcId="{0B07957C-8CE4-4672-B363-CC6D12992C94}" destId="{1488177A-B6C9-4910-8A5D-AB71D45602C5}" srcOrd="1" destOrd="0" presId="urn:microsoft.com/office/officeart/2005/8/layout/orgChart1"/>
    <dgm:cxn modelId="{781FC701-1DFB-4CD3-B222-56222DD2FFF2}" type="presParOf" srcId="{0B07957C-8CE4-4672-B363-CC6D12992C94}" destId="{111ED291-8BC9-474C-870D-B00FD59CDEBD}" srcOrd="2" destOrd="0" presId="urn:microsoft.com/office/officeart/2005/8/layout/orgChart1"/>
    <dgm:cxn modelId="{30567D78-1B32-4AC3-A778-213ECDCC67A7}" type="presParOf" srcId="{B4046196-4CF0-4BFA-800F-E8A87BD8A1C7}" destId="{6812A44E-46E2-4134-A2BD-F3387DE2036A}" srcOrd="4" destOrd="0" presId="urn:microsoft.com/office/officeart/2005/8/layout/orgChart1"/>
    <dgm:cxn modelId="{BBAD7951-A937-41DA-B467-0914198CC6C7}" type="presParOf" srcId="{B4046196-4CF0-4BFA-800F-E8A87BD8A1C7}" destId="{9A140580-3113-4162-BA61-B68B48B5FCD4}" srcOrd="5" destOrd="0" presId="urn:microsoft.com/office/officeart/2005/8/layout/orgChart1"/>
    <dgm:cxn modelId="{410D4A4C-6ED7-4522-9416-5CAF99357867}" type="presParOf" srcId="{9A140580-3113-4162-BA61-B68B48B5FCD4}" destId="{09D26FC4-69CF-4B11-AD54-18F44EDF9AA4}" srcOrd="0" destOrd="0" presId="urn:microsoft.com/office/officeart/2005/8/layout/orgChart1"/>
    <dgm:cxn modelId="{5C857FE9-A001-40BF-B1C3-A4A609B61155}" type="presParOf" srcId="{09D26FC4-69CF-4B11-AD54-18F44EDF9AA4}" destId="{E1AAD7D3-6DAE-44C8-B09F-C1A0D574E4E5}" srcOrd="0" destOrd="0" presId="urn:microsoft.com/office/officeart/2005/8/layout/orgChart1"/>
    <dgm:cxn modelId="{4C22EE2F-11FB-435F-B8A7-477AE3C39DF8}" type="presParOf" srcId="{09D26FC4-69CF-4B11-AD54-18F44EDF9AA4}" destId="{8373747F-34D6-41D1-A600-C348E224313F}" srcOrd="1" destOrd="0" presId="urn:microsoft.com/office/officeart/2005/8/layout/orgChart1"/>
    <dgm:cxn modelId="{9B90B0D5-9C7A-45A3-83FB-621486F303E7}" type="presParOf" srcId="{9A140580-3113-4162-BA61-B68B48B5FCD4}" destId="{F20AC978-67C9-4A28-BD1A-0AA335241A14}" srcOrd="1" destOrd="0" presId="urn:microsoft.com/office/officeart/2005/8/layout/orgChart1"/>
    <dgm:cxn modelId="{1AAA862C-DDD8-4DB9-965B-B67AF66FA4B0}" type="presParOf" srcId="{9A140580-3113-4162-BA61-B68B48B5FCD4}" destId="{4101CC31-0860-4E93-9E81-5ECEDC2DAE5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7F50B57-CAFC-42CB-82B7-51B3086B7D3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254701F-0CB4-46AF-AA72-D67C52E6836D}">
      <dgm:prSet phldrT="[Text]"/>
      <dgm:spPr>
        <a:solidFill>
          <a:srgbClr val="2F8D7B"/>
        </a:solidFill>
      </dgm:spPr>
      <dgm:t>
        <a:bodyPr/>
        <a:lstStyle/>
        <a:p>
          <a:r>
            <a:rPr lang="en-US" b="1" dirty="0" smtClean="0"/>
            <a:t>Day of Review</a:t>
          </a:r>
          <a:endParaRPr lang="en-US" b="1" dirty="0"/>
        </a:p>
      </dgm:t>
    </dgm:pt>
    <dgm:pt modelId="{306FB2EB-C697-4E4D-A932-7B43831CBF46}" type="parTrans" cxnId="{B34CD4A6-EE30-4D1C-A19A-3F2B180AEA98}">
      <dgm:prSet/>
      <dgm:spPr/>
      <dgm:t>
        <a:bodyPr/>
        <a:lstStyle/>
        <a:p>
          <a:endParaRPr lang="en-US"/>
        </a:p>
      </dgm:t>
    </dgm:pt>
    <dgm:pt modelId="{E70627AE-8CE6-410C-A700-C96A016445C8}" type="sibTrans" cxnId="{B34CD4A6-EE30-4D1C-A19A-3F2B180AEA98}">
      <dgm:prSet/>
      <dgm:spPr/>
      <dgm:t>
        <a:bodyPr/>
        <a:lstStyle/>
        <a:p>
          <a:endParaRPr lang="en-US"/>
        </a:p>
      </dgm:t>
    </dgm:pt>
    <dgm:pt modelId="{526934FA-E7FC-4178-B09E-4EB1848979A2}">
      <dgm:prSet phldrT="[Text]" custT="1"/>
      <dgm:spPr>
        <a:solidFill>
          <a:schemeClr val="accent6">
            <a:lumMod val="20000"/>
            <a:lumOff val="80000"/>
            <a:alpha val="90000"/>
          </a:schemeClr>
        </a:solidFill>
      </dgm:spPr>
      <dgm:t>
        <a:bodyPr/>
        <a:lstStyle/>
        <a:p>
          <a:r>
            <a:rPr lang="en-US" sz="2600" dirty="0" smtClean="0"/>
            <a:t>Date of on-site visit</a:t>
          </a:r>
          <a:endParaRPr lang="en-US" sz="2600" dirty="0"/>
        </a:p>
      </dgm:t>
    </dgm:pt>
    <dgm:pt modelId="{CC7DB8DD-4203-4D38-AD13-7D2E30B9D7C5}" type="parTrans" cxnId="{C8914A58-17C5-4E27-8F43-62BC48B0790D}">
      <dgm:prSet/>
      <dgm:spPr/>
      <dgm:t>
        <a:bodyPr/>
        <a:lstStyle/>
        <a:p>
          <a:endParaRPr lang="en-US"/>
        </a:p>
      </dgm:t>
    </dgm:pt>
    <dgm:pt modelId="{2A94F5D0-3125-49C5-A0A6-A77274891E01}" type="sibTrans" cxnId="{C8914A58-17C5-4E27-8F43-62BC48B0790D}">
      <dgm:prSet/>
      <dgm:spPr/>
      <dgm:t>
        <a:bodyPr/>
        <a:lstStyle/>
        <a:p>
          <a:endParaRPr lang="en-US"/>
        </a:p>
      </dgm:t>
    </dgm:pt>
    <dgm:pt modelId="{E8271BC5-1AF8-4A31-8A23-AC25B2B76ECD}">
      <dgm:prSet phldrT="[Text]" custT="1"/>
      <dgm:spPr>
        <a:solidFill>
          <a:schemeClr val="accent6">
            <a:lumMod val="20000"/>
            <a:lumOff val="80000"/>
            <a:alpha val="90000"/>
          </a:schemeClr>
        </a:solidFill>
      </dgm:spPr>
      <dgm:t>
        <a:bodyPr/>
        <a:lstStyle/>
        <a:p>
          <a:r>
            <a:rPr lang="en-US" sz="2600" dirty="0" smtClean="0"/>
            <a:t>Ex:  November 6, 2017</a:t>
          </a:r>
          <a:endParaRPr lang="en-US" sz="2600" dirty="0"/>
        </a:p>
      </dgm:t>
    </dgm:pt>
    <dgm:pt modelId="{17729051-6B1B-46E4-9B4D-88278A4F2C5C}" type="parTrans" cxnId="{E3DE6E60-5905-43DB-B905-5708889E7440}">
      <dgm:prSet/>
      <dgm:spPr/>
      <dgm:t>
        <a:bodyPr/>
        <a:lstStyle/>
        <a:p>
          <a:endParaRPr lang="en-US"/>
        </a:p>
      </dgm:t>
    </dgm:pt>
    <dgm:pt modelId="{06046C17-1DBA-488C-B06E-1D0EAA83EBC1}" type="sibTrans" cxnId="{E3DE6E60-5905-43DB-B905-5708889E7440}">
      <dgm:prSet/>
      <dgm:spPr/>
      <dgm:t>
        <a:bodyPr/>
        <a:lstStyle/>
        <a:p>
          <a:endParaRPr lang="en-US"/>
        </a:p>
      </dgm:t>
    </dgm:pt>
    <dgm:pt modelId="{D1EEC9A4-5DE8-4C91-A66F-AEA683B9AE7E}">
      <dgm:prSet phldrT="[Text]"/>
      <dgm:spPr>
        <a:solidFill>
          <a:srgbClr val="2F8D7B"/>
        </a:solidFill>
      </dgm:spPr>
      <dgm:t>
        <a:bodyPr/>
        <a:lstStyle/>
        <a:p>
          <a:r>
            <a:rPr lang="en-US" b="1" dirty="0" smtClean="0"/>
            <a:t>Review Period</a:t>
          </a:r>
          <a:endParaRPr lang="en-US" b="1" dirty="0"/>
        </a:p>
      </dgm:t>
    </dgm:pt>
    <dgm:pt modelId="{5A1EB644-11D3-4F18-AA14-22D7D9C65A1B}" type="parTrans" cxnId="{1E9898DA-7EC1-4832-AF1F-0340F9B6B85A}">
      <dgm:prSet/>
      <dgm:spPr/>
      <dgm:t>
        <a:bodyPr/>
        <a:lstStyle/>
        <a:p>
          <a:endParaRPr lang="en-US"/>
        </a:p>
      </dgm:t>
    </dgm:pt>
    <dgm:pt modelId="{7A3D78FF-313F-4CFD-A731-7D9B6E161DA3}" type="sibTrans" cxnId="{1E9898DA-7EC1-4832-AF1F-0340F9B6B85A}">
      <dgm:prSet/>
      <dgm:spPr/>
      <dgm:t>
        <a:bodyPr/>
        <a:lstStyle/>
        <a:p>
          <a:endParaRPr lang="en-US"/>
        </a:p>
      </dgm:t>
    </dgm:pt>
    <dgm:pt modelId="{898F4119-0AF6-4527-9E19-63F9996B436A}">
      <dgm:prSet phldrT="[Text]" custT="1"/>
      <dgm:spPr>
        <a:solidFill>
          <a:schemeClr val="accent6">
            <a:lumMod val="20000"/>
            <a:lumOff val="80000"/>
            <a:alpha val="90000"/>
          </a:schemeClr>
        </a:solidFill>
      </dgm:spPr>
      <dgm:t>
        <a:bodyPr/>
        <a:lstStyle/>
        <a:p>
          <a:r>
            <a:rPr lang="en-US" sz="2400" dirty="0" smtClean="0"/>
            <a:t>Typically the month PRIOR to the    on-site visit                                                       </a:t>
          </a:r>
          <a:r>
            <a:rPr lang="en-US" sz="2400" i="1" dirty="0" smtClean="0"/>
            <a:t>(the month of the most recent claim submitted prior to on-site visit)</a:t>
          </a:r>
          <a:endParaRPr lang="en-US" sz="2400" i="1" dirty="0"/>
        </a:p>
      </dgm:t>
    </dgm:pt>
    <dgm:pt modelId="{F4A1AD0B-37A7-4D32-9C48-D8BCDDBDFFBC}" type="parTrans" cxnId="{58169E77-5A3B-4794-AFE5-147B9282F8FE}">
      <dgm:prSet/>
      <dgm:spPr/>
      <dgm:t>
        <a:bodyPr/>
        <a:lstStyle/>
        <a:p>
          <a:endParaRPr lang="en-US"/>
        </a:p>
      </dgm:t>
    </dgm:pt>
    <dgm:pt modelId="{7379A3FE-5235-431B-9252-CD2EED517FE9}" type="sibTrans" cxnId="{58169E77-5A3B-4794-AFE5-147B9282F8FE}">
      <dgm:prSet/>
      <dgm:spPr/>
      <dgm:t>
        <a:bodyPr/>
        <a:lstStyle/>
        <a:p>
          <a:endParaRPr lang="en-US"/>
        </a:p>
      </dgm:t>
    </dgm:pt>
    <dgm:pt modelId="{5ABE9E74-E1B9-4C36-9910-85D5386F3138}">
      <dgm:prSet phldrT="[Text]"/>
      <dgm:spPr>
        <a:solidFill>
          <a:srgbClr val="2F8D7B"/>
        </a:solidFill>
      </dgm:spPr>
      <dgm:t>
        <a:bodyPr/>
        <a:lstStyle/>
        <a:p>
          <a:r>
            <a:rPr lang="en-US" b="1" dirty="0" smtClean="0"/>
            <a:t>Prior School Year</a:t>
          </a:r>
          <a:endParaRPr lang="en-US" b="1" dirty="0"/>
        </a:p>
      </dgm:t>
    </dgm:pt>
    <dgm:pt modelId="{43F2EA2F-FB4E-4932-B647-9DA5CE755FDE}" type="parTrans" cxnId="{FE57D4D6-B73D-421B-8E83-1D7BCBAF4BF9}">
      <dgm:prSet/>
      <dgm:spPr/>
      <dgm:t>
        <a:bodyPr/>
        <a:lstStyle/>
        <a:p>
          <a:endParaRPr lang="en-US"/>
        </a:p>
      </dgm:t>
    </dgm:pt>
    <dgm:pt modelId="{657E0057-B4A4-4734-9DEC-D2BD61ADBCBA}" type="sibTrans" cxnId="{FE57D4D6-B73D-421B-8E83-1D7BCBAF4BF9}">
      <dgm:prSet/>
      <dgm:spPr/>
      <dgm:t>
        <a:bodyPr/>
        <a:lstStyle/>
        <a:p>
          <a:endParaRPr lang="en-US"/>
        </a:p>
      </dgm:t>
    </dgm:pt>
    <dgm:pt modelId="{62F9C952-FAA9-4B4B-9BD7-45D7C12F49E6}">
      <dgm:prSet phldrT="[Text]" custT="1"/>
      <dgm:spPr>
        <a:solidFill>
          <a:schemeClr val="accent6">
            <a:lumMod val="20000"/>
            <a:lumOff val="80000"/>
            <a:alpha val="90000"/>
          </a:schemeClr>
        </a:solidFill>
      </dgm:spPr>
      <dgm:t>
        <a:bodyPr/>
        <a:lstStyle/>
        <a:p>
          <a:r>
            <a:rPr lang="en-US" sz="2400" dirty="0" smtClean="0"/>
            <a:t>Most recently completed school year</a:t>
          </a:r>
          <a:endParaRPr lang="en-US" sz="2400" dirty="0"/>
        </a:p>
      </dgm:t>
    </dgm:pt>
    <dgm:pt modelId="{6B568A63-358E-48C6-9EF3-FEAAF0D7C888}" type="parTrans" cxnId="{B5FCB958-3EFA-49EC-A4D0-74416F488AE8}">
      <dgm:prSet/>
      <dgm:spPr/>
      <dgm:t>
        <a:bodyPr/>
        <a:lstStyle/>
        <a:p>
          <a:endParaRPr lang="en-US"/>
        </a:p>
      </dgm:t>
    </dgm:pt>
    <dgm:pt modelId="{31D6F8DC-94E3-4393-931D-8D744BC3380E}" type="sibTrans" cxnId="{B5FCB958-3EFA-49EC-A4D0-74416F488AE8}">
      <dgm:prSet/>
      <dgm:spPr/>
      <dgm:t>
        <a:bodyPr/>
        <a:lstStyle/>
        <a:p>
          <a:endParaRPr lang="en-US"/>
        </a:p>
      </dgm:t>
    </dgm:pt>
    <dgm:pt modelId="{8FC6BCD4-AB48-4735-9206-C8E9CA4FE05A}">
      <dgm:prSet phldrT="[Text]" custT="1"/>
      <dgm:spPr>
        <a:solidFill>
          <a:schemeClr val="accent6">
            <a:lumMod val="20000"/>
            <a:lumOff val="80000"/>
            <a:alpha val="90000"/>
          </a:schemeClr>
        </a:solidFill>
      </dgm:spPr>
      <dgm:t>
        <a:bodyPr/>
        <a:lstStyle/>
        <a:p>
          <a:r>
            <a:rPr lang="en-US" sz="2400" dirty="0" smtClean="0"/>
            <a:t>Ex:  SY 16-17 for ARs conducted in           SY 17-18</a:t>
          </a:r>
          <a:endParaRPr lang="en-US" sz="2400" dirty="0"/>
        </a:p>
      </dgm:t>
    </dgm:pt>
    <dgm:pt modelId="{63F0FA7B-ADE2-40CE-9CF2-C988BE7609AE}" type="parTrans" cxnId="{33706D47-1594-4B38-836B-983A7FE40B44}">
      <dgm:prSet/>
      <dgm:spPr/>
      <dgm:t>
        <a:bodyPr/>
        <a:lstStyle/>
        <a:p>
          <a:endParaRPr lang="en-US"/>
        </a:p>
      </dgm:t>
    </dgm:pt>
    <dgm:pt modelId="{ECED4653-E323-497D-9BE1-270D37FD2BA2}" type="sibTrans" cxnId="{33706D47-1594-4B38-836B-983A7FE40B44}">
      <dgm:prSet/>
      <dgm:spPr/>
      <dgm:t>
        <a:bodyPr/>
        <a:lstStyle/>
        <a:p>
          <a:endParaRPr lang="en-US"/>
        </a:p>
      </dgm:t>
    </dgm:pt>
    <dgm:pt modelId="{5D9F663C-B531-4E35-861C-70B49225B401}">
      <dgm:prSet phldrT="[Text]" custT="1"/>
      <dgm:spPr>
        <a:solidFill>
          <a:schemeClr val="accent6">
            <a:lumMod val="20000"/>
            <a:lumOff val="80000"/>
            <a:alpha val="90000"/>
          </a:schemeClr>
        </a:solidFill>
      </dgm:spPr>
      <dgm:t>
        <a:bodyPr/>
        <a:lstStyle/>
        <a:p>
          <a:r>
            <a:rPr lang="en-US" sz="2400" dirty="0" smtClean="0"/>
            <a:t>Ex:  October 2017</a:t>
          </a:r>
          <a:endParaRPr lang="en-US" sz="2400" dirty="0"/>
        </a:p>
      </dgm:t>
    </dgm:pt>
    <dgm:pt modelId="{637A903C-F51E-48B9-8055-427BE38C17AA}" type="parTrans" cxnId="{76E22F90-ACE8-4C64-A7A9-07A8AB6C9499}">
      <dgm:prSet/>
      <dgm:spPr/>
      <dgm:t>
        <a:bodyPr/>
        <a:lstStyle/>
        <a:p>
          <a:endParaRPr lang="en-US"/>
        </a:p>
      </dgm:t>
    </dgm:pt>
    <dgm:pt modelId="{F50592FA-34A7-45EB-8AC4-ADCC8D4ADF1D}" type="sibTrans" cxnId="{76E22F90-ACE8-4C64-A7A9-07A8AB6C9499}">
      <dgm:prSet/>
      <dgm:spPr/>
      <dgm:t>
        <a:bodyPr/>
        <a:lstStyle/>
        <a:p>
          <a:endParaRPr lang="en-US"/>
        </a:p>
      </dgm:t>
    </dgm:pt>
    <dgm:pt modelId="{2C1055F4-B80A-45A1-AF52-214DA54A4F7B}" type="pres">
      <dgm:prSet presAssocID="{17F50B57-CAFC-42CB-82B7-51B3086B7D38}" presName="Name0" presStyleCnt="0">
        <dgm:presLayoutVars>
          <dgm:dir/>
          <dgm:animLvl val="lvl"/>
          <dgm:resizeHandles val="exact"/>
        </dgm:presLayoutVars>
      </dgm:prSet>
      <dgm:spPr/>
      <dgm:t>
        <a:bodyPr/>
        <a:lstStyle/>
        <a:p>
          <a:endParaRPr lang="en-US"/>
        </a:p>
      </dgm:t>
    </dgm:pt>
    <dgm:pt modelId="{6D1804E5-576F-47DD-8552-65F12FF21CEE}" type="pres">
      <dgm:prSet presAssocID="{F254701F-0CB4-46AF-AA72-D67C52E6836D}" presName="linNode" presStyleCnt="0"/>
      <dgm:spPr/>
    </dgm:pt>
    <dgm:pt modelId="{C6085403-50E0-4B84-B298-A448A79B0751}" type="pres">
      <dgm:prSet presAssocID="{F254701F-0CB4-46AF-AA72-D67C52E6836D}" presName="parentText" presStyleLbl="node1" presStyleIdx="0" presStyleCnt="3" custScaleX="90133" custScaleY="76235">
        <dgm:presLayoutVars>
          <dgm:chMax val="1"/>
          <dgm:bulletEnabled val="1"/>
        </dgm:presLayoutVars>
      </dgm:prSet>
      <dgm:spPr/>
      <dgm:t>
        <a:bodyPr/>
        <a:lstStyle/>
        <a:p>
          <a:endParaRPr lang="en-US"/>
        </a:p>
      </dgm:t>
    </dgm:pt>
    <dgm:pt modelId="{555E7F06-EB7D-455A-A41D-27824B41A2B4}" type="pres">
      <dgm:prSet presAssocID="{F254701F-0CB4-46AF-AA72-D67C52E6836D}" presName="descendantText" presStyleLbl="alignAccFollowNode1" presStyleIdx="0" presStyleCnt="3" custScaleY="92663">
        <dgm:presLayoutVars>
          <dgm:bulletEnabled val="1"/>
        </dgm:presLayoutVars>
      </dgm:prSet>
      <dgm:spPr/>
      <dgm:t>
        <a:bodyPr/>
        <a:lstStyle/>
        <a:p>
          <a:endParaRPr lang="en-US"/>
        </a:p>
      </dgm:t>
    </dgm:pt>
    <dgm:pt modelId="{7FC747BD-75D9-464F-AE0C-3E2E3AEA282E}" type="pres">
      <dgm:prSet presAssocID="{E70627AE-8CE6-410C-A700-C96A016445C8}" presName="sp" presStyleCnt="0"/>
      <dgm:spPr/>
    </dgm:pt>
    <dgm:pt modelId="{0B6F19B0-3129-492D-8FE9-96A2FC38D1D7}" type="pres">
      <dgm:prSet presAssocID="{D1EEC9A4-5DE8-4C91-A66F-AEA683B9AE7E}" presName="linNode" presStyleCnt="0"/>
      <dgm:spPr/>
    </dgm:pt>
    <dgm:pt modelId="{E5B7C995-B4B8-4FB2-B376-416E60933D45}" type="pres">
      <dgm:prSet presAssocID="{D1EEC9A4-5DE8-4C91-A66F-AEA683B9AE7E}" presName="parentText" presStyleLbl="node1" presStyleIdx="1" presStyleCnt="3" custScaleX="88552" custScaleY="108294">
        <dgm:presLayoutVars>
          <dgm:chMax val="1"/>
          <dgm:bulletEnabled val="1"/>
        </dgm:presLayoutVars>
      </dgm:prSet>
      <dgm:spPr/>
      <dgm:t>
        <a:bodyPr/>
        <a:lstStyle/>
        <a:p>
          <a:endParaRPr lang="en-US"/>
        </a:p>
      </dgm:t>
    </dgm:pt>
    <dgm:pt modelId="{E425C4BE-6E59-41E8-962A-5D5981DDB383}" type="pres">
      <dgm:prSet presAssocID="{D1EEC9A4-5DE8-4C91-A66F-AEA683B9AE7E}" presName="descendantText" presStyleLbl="alignAccFollowNode1" presStyleIdx="1" presStyleCnt="3" custScaleY="136239">
        <dgm:presLayoutVars>
          <dgm:bulletEnabled val="1"/>
        </dgm:presLayoutVars>
      </dgm:prSet>
      <dgm:spPr/>
      <dgm:t>
        <a:bodyPr/>
        <a:lstStyle/>
        <a:p>
          <a:endParaRPr lang="en-US"/>
        </a:p>
      </dgm:t>
    </dgm:pt>
    <dgm:pt modelId="{AAF66C4A-FD97-4525-A5C2-6A44625A28C1}" type="pres">
      <dgm:prSet presAssocID="{7A3D78FF-313F-4CFD-A731-7D9B6E161DA3}" presName="sp" presStyleCnt="0"/>
      <dgm:spPr/>
    </dgm:pt>
    <dgm:pt modelId="{6F3A1ED7-A1AD-4CA5-A89E-B71492558CC9}" type="pres">
      <dgm:prSet presAssocID="{5ABE9E74-E1B9-4C36-9910-85D5386F3138}" presName="linNode" presStyleCnt="0"/>
      <dgm:spPr/>
    </dgm:pt>
    <dgm:pt modelId="{FDDEC19E-7C15-4FCB-80FD-8972ADBA2E6B}" type="pres">
      <dgm:prSet presAssocID="{5ABE9E74-E1B9-4C36-9910-85D5386F3138}" presName="parentText" presStyleLbl="node1" presStyleIdx="2" presStyleCnt="3" custScaleX="90133" custScaleY="86623">
        <dgm:presLayoutVars>
          <dgm:chMax val="1"/>
          <dgm:bulletEnabled val="1"/>
        </dgm:presLayoutVars>
      </dgm:prSet>
      <dgm:spPr/>
      <dgm:t>
        <a:bodyPr/>
        <a:lstStyle/>
        <a:p>
          <a:endParaRPr lang="en-US"/>
        </a:p>
      </dgm:t>
    </dgm:pt>
    <dgm:pt modelId="{19AF4DC1-E1F9-4A24-BA79-3B824FAC57FB}" type="pres">
      <dgm:prSet presAssocID="{5ABE9E74-E1B9-4C36-9910-85D5386F3138}" presName="descendantText" presStyleLbl="alignAccFollowNode1" presStyleIdx="2" presStyleCnt="3">
        <dgm:presLayoutVars>
          <dgm:bulletEnabled val="1"/>
        </dgm:presLayoutVars>
      </dgm:prSet>
      <dgm:spPr/>
      <dgm:t>
        <a:bodyPr/>
        <a:lstStyle/>
        <a:p>
          <a:endParaRPr lang="en-US"/>
        </a:p>
      </dgm:t>
    </dgm:pt>
  </dgm:ptLst>
  <dgm:cxnLst>
    <dgm:cxn modelId="{58169E77-5A3B-4794-AFE5-147B9282F8FE}" srcId="{D1EEC9A4-5DE8-4C91-A66F-AEA683B9AE7E}" destId="{898F4119-0AF6-4527-9E19-63F9996B436A}" srcOrd="0" destOrd="0" parTransId="{F4A1AD0B-37A7-4D32-9C48-D8BCDDBDFFBC}" sibTransId="{7379A3FE-5235-431B-9252-CD2EED517FE9}"/>
    <dgm:cxn modelId="{9A6C2F28-9DDD-4B82-85B7-DEF1B63F853D}" type="presOf" srcId="{5D9F663C-B531-4E35-861C-70B49225B401}" destId="{E425C4BE-6E59-41E8-962A-5D5981DDB383}" srcOrd="0" destOrd="1" presId="urn:microsoft.com/office/officeart/2005/8/layout/vList5"/>
    <dgm:cxn modelId="{E6539736-B454-4180-B903-54D39D35AE09}" type="presOf" srcId="{898F4119-0AF6-4527-9E19-63F9996B436A}" destId="{E425C4BE-6E59-41E8-962A-5D5981DDB383}" srcOrd="0" destOrd="0" presId="urn:microsoft.com/office/officeart/2005/8/layout/vList5"/>
    <dgm:cxn modelId="{1AD9027D-81AF-4212-8BCD-40F6987813AF}" type="presOf" srcId="{17F50B57-CAFC-42CB-82B7-51B3086B7D38}" destId="{2C1055F4-B80A-45A1-AF52-214DA54A4F7B}" srcOrd="0" destOrd="0" presId="urn:microsoft.com/office/officeart/2005/8/layout/vList5"/>
    <dgm:cxn modelId="{E084BE68-8CF3-48C3-8642-4D56CD464639}" type="presOf" srcId="{5ABE9E74-E1B9-4C36-9910-85D5386F3138}" destId="{FDDEC19E-7C15-4FCB-80FD-8972ADBA2E6B}" srcOrd="0" destOrd="0" presId="urn:microsoft.com/office/officeart/2005/8/layout/vList5"/>
    <dgm:cxn modelId="{B5FCB958-3EFA-49EC-A4D0-74416F488AE8}" srcId="{5ABE9E74-E1B9-4C36-9910-85D5386F3138}" destId="{62F9C952-FAA9-4B4B-9BD7-45D7C12F49E6}" srcOrd="0" destOrd="0" parTransId="{6B568A63-358E-48C6-9EF3-FEAAF0D7C888}" sibTransId="{31D6F8DC-94E3-4393-931D-8D744BC3380E}"/>
    <dgm:cxn modelId="{76E22F90-ACE8-4C64-A7A9-07A8AB6C9499}" srcId="{D1EEC9A4-5DE8-4C91-A66F-AEA683B9AE7E}" destId="{5D9F663C-B531-4E35-861C-70B49225B401}" srcOrd="1" destOrd="0" parTransId="{637A903C-F51E-48B9-8055-427BE38C17AA}" sibTransId="{F50592FA-34A7-45EB-8AC4-ADCC8D4ADF1D}"/>
    <dgm:cxn modelId="{3D3D2248-0626-4FA0-B12F-BACCD66D4C0D}" type="presOf" srcId="{62F9C952-FAA9-4B4B-9BD7-45D7C12F49E6}" destId="{19AF4DC1-E1F9-4A24-BA79-3B824FAC57FB}" srcOrd="0" destOrd="0" presId="urn:microsoft.com/office/officeart/2005/8/layout/vList5"/>
    <dgm:cxn modelId="{8B707F78-1D9C-406B-B474-E3ABD34D312C}" type="presOf" srcId="{E8271BC5-1AF8-4A31-8A23-AC25B2B76ECD}" destId="{555E7F06-EB7D-455A-A41D-27824B41A2B4}" srcOrd="0" destOrd="1" presId="urn:microsoft.com/office/officeart/2005/8/layout/vList5"/>
    <dgm:cxn modelId="{33706D47-1594-4B38-836B-983A7FE40B44}" srcId="{5ABE9E74-E1B9-4C36-9910-85D5386F3138}" destId="{8FC6BCD4-AB48-4735-9206-C8E9CA4FE05A}" srcOrd="1" destOrd="0" parTransId="{63F0FA7B-ADE2-40CE-9CF2-C988BE7609AE}" sibTransId="{ECED4653-E323-497D-9BE1-270D37FD2BA2}"/>
    <dgm:cxn modelId="{95249CB3-653B-42C8-B810-A868C3163E71}" type="presOf" srcId="{526934FA-E7FC-4178-B09E-4EB1848979A2}" destId="{555E7F06-EB7D-455A-A41D-27824B41A2B4}" srcOrd="0" destOrd="0" presId="urn:microsoft.com/office/officeart/2005/8/layout/vList5"/>
    <dgm:cxn modelId="{E3DE6E60-5905-43DB-B905-5708889E7440}" srcId="{F254701F-0CB4-46AF-AA72-D67C52E6836D}" destId="{E8271BC5-1AF8-4A31-8A23-AC25B2B76ECD}" srcOrd="1" destOrd="0" parTransId="{17729051-6B1B-46E4-9B4D-88278A4F2C5C}" sibTransId="{06046C17-1DBA-488C-B06E-1D0EAA83EBC1}"/>
    <dgm:cxn modelId="{1E9898DA-7EC1-4832-AF1F-0340F9B6B85A}" srcId="{17F50B57-CAFC-42CB-82B7-51B3086B7D38}" destId="{D1EEC9A4-5DE8-4C91-A66F-AEA683B9AE7E}" srcOrd="1" destOrd="0" parTransId="{5A1EB644-11D3-4F18-AA14-22D7D9C65A1B}" sibTransId="{7A3D78FF-313F-4CFD-A731-7D9B6E161DA3}"/>
    <dgm:cxn modelId="{89F21CAA-C2A0-44B2-9994-4F34CD991619}" type="presOf" srcId="{F254701F-0CB4-46AF-AA72-D67C52E6836D}" destId="{C6085403-50E0-4B84-B298-A448A79B0751}" srcOrd="0" destOrd="0" presId="urn:microsoft.com/office/officeart/2005/8/layout/vList5"/>
    <dgm:cxn modelId="{B34CD4A6-EE30-4D1C-A19A-3F2B180AEA98}" srcId="{17F50B57-CAFC-42CB-82B7-51B3086B7D38}" destId="{F254701F-0CB4-46AF-AA72-D67C52E6836D}" srcOrd="0" destOrd="0" parTransId="{306FB2EB-C697-4E4D-A932-7B43831CBF46}" sibTransId="{E70627AE-8CE6-410C-A700-C96A016445C8}"/>
    <dgm:cxn modelId="{C8914A58-17C5-4E27-8F43-62BC48B0790D}" srcId="{F254701F-0CB4-46AF-AA72-D67C52E6836D}" destId="{526934FA-E7FC-4178-B09E-4EB1848979A2}" srcOrd="0" destOrd="0" parTransId="{CC7DB8DD-4203-4D38-AD13-7D2E30B9D7C5}" sibTransId="{2A94F5D0-3125-49C5-A0A6-A77274891E01}"/>
    <dgm:cxn modelId="{C9300AE5-BF47-45C0-9A54-BE98DCFEC6F0}" type="presOf" srcId="{8FC6BCD4-AB48-4735-9206-C8E9CA4FE05A}" destId="{19AF4DC1-E1F9-4A24-BA79-3B824FAC57FB}" srcOrd="0" destOrd="1" presId="urn:microsoft.com/office/officeart/2005/8/layout/vList5"/>
    <dgm:cxn modelId="{FE57D4D6-B73D-421B-8E83-1D7BCBAF4BF9}" srcId="{17F50B57-CAFC-42CB-82B7-51B3086B7D38}" destId="{5ABE9E74-E1B9-4C36-9910-85D5386F3138}" srcOrd="2" destOrd="0" parTransId="{43F2EA2F-FB4E-4932-B647-9DA5CE755FDE}" sibTransId="{657E0057-B4A4-4734-9DEC-D2BD61ADBCBA}"/>
    <dgm:cxn modelId="{E8A39379-88A6-40B8-9ADD-6485FC029429}" type="presOf" srcId="{D1EEC9A4-5DE8-4C91-A66F-AEA683B9AE7E}" destId="{E5B7C995-B4B8-4FB2-B376-416E60933D45}" srcOrd="0" destOrd="0" presId="urn:microsoft.com/office/officeart/2005/8/layout/vList5"/>
    <dgm:cxn modelId="{4FF22B8A-F329-44B1-AF35-87C12BC747DF}" type="presParOf" srcId="{2C1055F4-B80A-45A1-AF52-214DA54A4F7B}" destId="{6D1804E5-576F-47DD-8552-65F12FF21CEE}" srcOrd="0" destOrd="0" presId="urn:microsoft.com/office/officeart/2005/8/layout/vList5"/>
    <dgm:cxn modelId="{5E97E228-6327-4625-ADB3-FD05145A8B03}" type="presParOf" srcId="{6D1804E5-576F-47DD-8552-65F12FF21CEE}" destId="{C6085403-50E0-4B84-B298-A448A79B0751}" srcOrd="0" destOrd="0" presId="urn:microsoft.com/office/officeart/2005/8/layout/vList5"/>
    <dgm:cxn modelId="{1F912FA9-D3FF-40C4-ACB1-E3F637E023FF}" type="presParOf" srcId="{6D1804E5-576F-47DD-8552-65F12FF21CEE}" destId="{555E7F06-EB7D-455A-A41D-27824B41A2B4}" srcOrd="1" destOrd="0" presId="urn:microsoft.com/office/officeart/2005/8/layout/vList5"/>
    <dgm:cxn modelId="{0D8CB580-EDC4-4E8C-B88A-B8B471A8181B}" type="presParOf" srcId="{2C1055F4-B80A-45A1-AF52-214DA54A4F7B}" destId="{7FC747BD-75D9-464F-AE0C-3E2E3AEA282E}" srcOrd="1" destOrd="0" presId="urn:microsoft.com/office/officeart/2005/8/layout/vList5"/>
    <dgm:cxn modelId="{4688625D-BFD7-4398-A618-FEFD1C2FCE07}" type="presParOf" srcId="{2C1055F4-B80A-45A1-AF52-214DA54A4F7B}" destId="{0B6F19B0-3129-492D-8FE9-96A2FC38D1D7}" srcOrd="2" destOrd="0" presId="urn:microsoft.com/office/officeart/2005/8/layout/vList5"/>
    <dgm:cxn modelId="{5D1E1645-3BB9-4172-923E-83F6D566F1E5}" type="presParOf" srcId="{0B6F19B0-3129-492D-8FE9-96A2FC38D1D7}" destId="{E5B7C995-B4B8-4FB2-B376-416E60933D45}" srcOrd="0" destOrd="0" presId="urn:microsoft.com/office/officeart/2005/8/layout/vList5"/>
    <dgm:cxn modelId="{8AED55D9-7083-472E-8FFD-E30C44519175}" type="presParOf" srcId="{0B6F19B0-3129-492D-8FE9-96A2FC38D1D7}" destId="{E425C4BE-6E59-41E8-962A-5D5981DDB383}" srcOrd="1" destOrd="0" presId="urn:microsoft.com/office/officeart/2005/8/layout/vList5"/>
    <dgm:cxn modelId="{A742CB37-CED8-4286-955B-559FB0950EE1}" type="presParOf" srcId="{2C1055F4-B80A-45A1-AF52-214DA54A4F7B}" destId="{AAF66C4A-FD97-4525-A5C2-6A44625A28C1}" srcOrd="3" destOrd="0" presId="urn:microsoft.com/office/officeart/2005/8/layout/vList5"/>
    <dgm:cxn modelId="{9B69E00D-DFE5-468C-8469-65AC766DB655}" type="presParOf" srcId="{2C1055F4-B80A-45A1-AF52-214DA54A4F7B}" destId="{6F3A1ED7-A1AD-4CA5-A89E-B71492558CC9}" srcOrd="4" destOrd="0" presId="urn:microsoft.com/office/officeart/2005/8/layout/vList5"/>
    <dgm:cxn modelId="{3DED2C3A-7F8E-4CF7-8E2C-C3FECA800288}" type="presParOf" srcId="{6F3A1ED7-A1AD-4CA5-A89E-B71492558CC9}" destId="{FDDEC19E-7C15-4FCB-80FD-8972ADBA2E6B}" srcOrd="0" destOrd="0" presId="urn:microsoft.com/office/officeart/2005/8/layout/vList5"/>
    <dgm:cxn modelId="{7130FBB4-4ACA-4491-9F96-B4542CE1EDED}" type="presParOf" srcId="{6F3A1ED7-A1AD-4CA5-A89E-B71492558CC9}" destId="{19AF4DC1-E1F9-4A24-BA79-3B824FAC57F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F3BF10E-DE4A-4754-9898-E5BD9B6A43B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5376E452-4C38-4787-BDA8-5F26A46500B5}">
      <dgm:prSet phldrT="[Text]" custT="1"/>
      <dgm:spPr>
        <a:solidFill>
          <a:srgbClr val="2F8D7B"/>
        </a:solidFill>
      </dgm:spPr>
      <dgm:t>
        <a:bodyPr/>
        <a:lstStyle/>
        <a:p>
          <a:pPr algn="ctr"/>
          <a:r>
            <a:rPr lang="en-US" sz="2800" b="1" dirty="0" smtClean="0"/>
            <a:t>Provide an AR overview</a:t>
          </a:r>
          <a:endParaRPr lang="en-US" sz="2800" b="1" dirty="0"/>
        </a:p>
      </dgm:t>
    </dgm:pt>
    <dgm:pt modelId="{63FAEE60-47CD-4B15-8D27-89742B32B87F}" type="parTrans" cxnId="{52E59E36-4594-450D-9302-5A04B5EBF6D2}">
      <dgm:prSet/>
      <dgm:spPr/>
      <dgm:t>
        <a:bodyPr/>
        <a:lstStyle/>
        <a:p>
          <a:endParaRPr lang="en-US"/>
        </a:p>
      </dgm:t>
    </dgm:pt>
    <dgm:pt modelId="{A1F6959C-81B7-4979-8984-58DA30A84D9C}" type="sibTrans" cxnId="{52E59E36-4594-450D-9302-5A04B5EBF6D2}">
      <dgm:prSet/>
      <dgm:spPr/>
      <dgm:t>
        <a:bodyPr/>
        <a:lstStyle/>
        <a:p>
          <a:endParaRPr lang="en-US"/>
        </a:p>
      </dgm:t>
    </dgm:pt>
    <dgm:pt modelId="{7B8DFCEA-6FF7-47EC-A57D-6C0274C79237}">
      <dgm:prSet phldrT="[Text]" custT="1"/>
      <dgm:spPr>
        <a:solidFill>
          <a:srgbClr val="2F8D7B"/>
        </a:solidFill>
      </dgm:spPr>
      <dgm:t>
        <a:bodyPr/>
        <a:lstStyle/>
        <a:p>
          <a:r>
            <a:rPr lang="en-US" sz="2800" b="1" dirty="0" smtClean="0"/>
            <a:t>Relevant SFA staff (e.g., Administrator, NSLP Coordinator, Manager, Business Manager)</a:t>
          </a:r>
          <a:endParaRPr lang="en-US" sz="2800" b="1" dirty="0"/>
        </a:p>
      </dgm:t>
    </dgm:pt>
    <dgm:pt modelId="{B4251C99-F9CE-40C0-89DE-973AFE3B50C8}" type="parTrans" cxnId="{1E7612CA-988A-423F-9718-7C6FC0686238}">
      <dgm:prSet/>
      <dgm:spPr/>
      <dgm:t>
        <a:bodyPr/>
        <a:lstStyle/>
        <a:p>
          <a:endParaRPr lang="en-US"/>
        </a:p>
      </dgm:t>
    </dgm:pt>
    <dgm:pt modelId="{F6B5AF8F-477A-4EAF-BE77-915C46EFBD8F}" type="sibTrans" cxnId="{1E7612CA-988A-423F-9718-7C6FC0686238}">
      <dgm:prSet/>
      <dgm:spPr/>
      <dgm:t>
        <a:bodyPr/>
        <a:lstStyle/>
        <a:p>
          <a:endParaRPr lang="en-US"/>
        </a:p>
      </dgm:t>
    </dgm:pt>
    <dgm:pt modelId="{D3F64DF3-6452-4220-A2A6-0D10BD905580}">
      <dgm:prSet phldrT="[Text]" custT="1"/>
      <dgm:spPr>
        <a:solidFill>
          <a:srgbClr val="2F8D7B"/>
        </a:solidFill>
      </dgm:spPr>
      <dgm:t>
        <a:bodyPr/>
        <a:lstStyle/>
        <a:p>
          <a:pPr algn="ctr"/>
          <a:r>
            <a:rPr lang="en-US" sz="2800" b="1" dirty="0" smtClean="0"/>
            <a:t>15-30 minutes</a:t>
          </a:r>
          <a:endParaRPr lang="en-US" sz="2800" b="1" dirty="0"/>
        </a:p>
      </dgm:t>
    </dgm:pt>
    <dgm:pt modelId="{DBBB1722-60FB-4D34-8399-DB5D6C829AFF}" type="parTrans" cxnId="{29FB4B35-D667-4E14-BD7F-5206A9462028}">
      <dgm:prSet/>
      <dgm:spPr/>
      <dgm:t>
        <a:bodyPr/>
        <a:lstStyle/>
        <a:p>
          <a:endParaRPr lang="en-US"/>
        </a:p>
      </dgm:t>
    </dgm:pt>
    <dgm:pt modelId="{4BFCB027-4E0D-4A1C-8828-1E16499FB083}" type="sibTrans" cxnId="{29FB4B35-D667-4E14-BD7F-5206A9462028}">
      <dgm:prSet/>
      <dgm:spPr/>
      <dgm:t>
        <a:bodyPr/>
        <a:lstStyle/>
        <a:p>
          <a:endParaRPr lang="en-US"/>
        </a:p>
      </dgm:t>
    </dgm:pt>
    <dgm:pt modelId="{31F441DE-9CC2-4C2C-96F7-5140B793E2FB}">
      <dgm:prSet phldrT="[Text]" custT="1"/>
      <dgm:spPr>
        <a:solidFill>
          <a:srgbClr val="2F8D7B"/>
        </a:solidFill>
      </dgm:spPr>
      <dgm:t>
        <a:bodyPr/>
        <a:lstStyle/>
        <a:p>
          <a:pPr algn="ctr"/>
          <a:r>
            <a:rPr lang="en-US" sz="2800" b="1" dirty="0" smtClean="0"/>
            <a:t>Arranged prior to the AR</a:t>
          </a:r>
          <a:endParaRPr lang="en-US" sz="2800" b="1" dirty="0"/>
        </a:p>
      </dgm:t>
    </dgm:pt>
    <dgm:pt modelId="{A1F3F9AD-C963-43BA-8B27-ED7EC801068C}" type="parTrans" cxnId="{F59DE51E-423C-4A2D-A75F-9288CE9F3494}">
      <dgm:prSet/>
      <dgm:spPr/>
      <dgm:t>
        <a:bodyPr/>
        <a:lstStyle/>
        <a:p>
          <a:endParaRPr lang="en-US"/>
        </a:p>
      </dgm:t>
    </dgm:pt>
    <dgm:pt modelId="{DD8B6870-CE30-4D3B-8896-6AEA58520E69}" type="sibTrans" cxnId="{F59DE51E-423C-4A2D-A75F-9288CE9F3494}">
      <dgm:prSet/>
      <dgm:spPr/>
      <dgm:t>
        <a:bodyPr/>
        <a:lstStyle/>
        <a:p>
          <a:endParaRPr lang="en-US"/>
        </a:p>
      </dgm:t>
    </dgm:pt>
    <dgm:pt modelId="{EEB19511-8ABB-43C6-BB95-219D9062940F}" type="pres">
      <dgm:prSet presAssocID="{DF3BF10E-DE4A-4754-9898-E5BD9B6A43B0}" presName="Name0" presStyleCnt="0">
        <dgm:presLayoutVars>
          <dgm:chMax val="7"/>
          <dgm:chPref val="7"/>
          <dgm:dir/>
        </dgm:presLayoutVars>
      </dgm:prSet>
      <dgm:spPr/>
      <dgm:t>
        <a:bodyPr/>
        <a:lstStyle/>
        <a:p>
          <a:endParaRPr lang="en-US"/>
        </a:p>
      </dgm:t>
    </dgm:pt>
    <dgm:pt modelId="{564DEA5B-0105-4276-821E-286D1508D7C0}" type="pres">
      <dgm:prSet presAssocID="{DF3BF10E-DE4A-4754-9898-E5BD9B6A43B0}" presName="Name1" presStyleCnt="0"/>
      <dgm:spPr/>
    </dgm:pt>
    <dgm:pt modelId="{6EA070D4-D9A6-4894-B5BC-AD6B0A23FC68}" type="pres">
      <dgm:prSet presAssocID="{DF3BF10E-DE4A-4754-9898-E5BD9B6A43B0}" presName="cycle" presStyleCnt="0"/>
      <dgm:spPr/>
    </dgm:pt>
    <dgm:pt modelId="{77E563C4-9416-45C3-9207-0190A8E6D1A2}" type="pres">
      <dgm:prSet presAssocID="{DF3BF10E-DE4A-4754-9898-E5BD9B6A43B0}" presName="srcNode" presStyleLbl="node1" presStyleIdx="0" presStyleCnt="4"/>
      <dgm:spPr/>
    </dgm:pt>
    <dgm:pt modelId="{816FB6D0-3274-4035-8DE3-FC83F196DF44}" type="pres">
      <dgm:prSet presAssocID="{DF3BF10E-DE4A-4754-9898-E5BD9B6A43B0}" presName="conn" presStyleLbl="parChTrans1D2" presStyleIdx="0" presStyleCnt="1"/>
      <dgm:spPr/>
      <dgm:t>
        <a:bodyPr/>
        <a:lstStyle/>
        <a:p>
          <a:endParaRPr lang="en-US"/>
        </a:p>
      </dgm:t>
    </dgm:pt>
    <dgm:pt modelId="{31843FB6-830C-4698-B1E8-FBEE43FF91EA}" type="pres">
      <dgm:prSet presAssocID="{DF3BF10E-DE4A-4754-9898-E5BD9B6A43B0}" presName="extraNode" presStyleLbl="node1" presStyleIdx="0" presStyleCnt="4"/>
      <dgm:spPr/>
    </dgm:pt>
    <dgm:pt modelId="{DD7F0D8B-91F3-4283-B9FD-ED33EC06AF48}" type="pres">
      <dgm:prSet presAssocID="{DF3BF10E-DE4A-4754-9898-E5BD9B6A43B0}" presName="dstNode" presStyleLbl="node1" presStyleIdx="0" presStyleCnt="4"/>
      <dgm:spPr/>
    </dgm:pt>
    <dgm:pt modelId="{F67182D2-7438-41E8-8300-87B935317EA4}" type="pres">
      <dgm:prSet presAssocID="{5376E452-4C38-4787-BDA8-5F26A46500B5}" presName="text_1" presStyleLbl="node1" presStyleIdx="0" presStyleCnt="4" custScaleX="93301" custLinFactNeighborX="-7727" custLinFactNeighborY="-7133">
        <dgm:presLayoutVars>
          <dgm:bulletEnabled val="1"/>
        </dgm:presLayoutVars>
      </dgm:prSet>
      <dgm:spPr/>
      <dgm:t>
        <a:bodyPr/>
        <a:lstStyle/>
        <a:p>
          <a:endParaRPr lang="en-US"/>
        </a:p>
      </dgm:t>
    </dgm:pt>
    <dgm:pt modelId="{AACC1355-36D7-432E-A450-65825E8C6EB3}" type="pres">
      <dgm:prSet presAssocID="{5376E452-4C38-4787-BDA8-5F26A46500B5}" presName="accent_1" presStyleCnt="0"/>
      <dgm:spPr/>
    </dgm:pt>
    <dgm:pt modelId="{DEA9383D-61FC-40FC-9388-53F0F1376FCC}" type="pres">
      <dgm:prSet presAssocID="{5376E452-4C38-4787-BDA8-5F26A46500B5}" presName="accentRepeatNode" presStyleLbl="solidFgAcc1" presStyleIdx="0" presStyleCnt="4" custScaleX="253452" custScaleY="93422" custLinFactNeighborX="23727" custLinFactNeighborY="-6483"/>
      <dgm:spPr>
        <a:ln>
          <a:solidFill>
            <a:srgbClr val="2F8D7B"/>
          </a:solidFill>
        </a:ln>
      </dgm:spPr>
      <dgm:t>
        <a:bodyPr/>
        <a:lstStyle/>
        <a:p>
          <a:endParaRPr lang="en-US"/>
        </a:p>
      </dgm:t>
    </dgm:pt>
    <dgm:pt modelId="{CB3411B1-5857-4262-9789-378A187060A9}" type="pres">
      <dgm:prSet presAssocID="{7B8DFCEA-6FF7-47EC-A57D-6C0274C79237}" presName="text_2" presStyleLbl="node1" presStyleIdx="1" presStyleCnt="4" custScaleX="76558" custScaleY="181838">
        <dgm:presLayoutVars>
          <dgm:bulletEnabled val="1"/>
        </dgm:presLayoutVars>
      </dgm:prSet>
      <dgm:spPr/>
      <dgm:t>
        <a:bodyPr/>
        <a:lstStyle/>
        <a:p>
          <a:endParaRPr lang="en-US"/>
        </a:p>
      </dgm:t>
    </dgm:pt>
    <dgm:pt modelId="{BA761068-4C5C-441B-817D-733C14106EE9}" type="pres">
      <dgm:prSet presAssocID="{7B8DFCEA-6FF7-47EC-A57D-6C0274C79237}" presName="accent_2" presStyleCnt="0"/>
      <dgm:spPr/>
    </dgm:pt>
    <dgm:pt modelId="{25EF8FE3-AC24-40AB-84BA-0BBB0FE64F63}" type="pres">
      <dgm:prSet presAssocID="{7B8DFCEA-6FF7-47EC-A57D-6C0274C79237}" presName="accentRepeatNode" presStyleLbl="solidFgAcc1" presStyleIdx="1" presStyleCnt="4" custScaleX="301819" custScaleY="132608" custLinFactNeighborY="-2577"/>
      <dgm:spPr>
        <a:ln>
          <a:solidFill>
            <a:srgbClr val="2F8D7B"/>
          </a:solidFill>
        </a:ln>
      </dgm:spPr>
      <dgm:t>
        <a:bodyPr/>
        <a:lstStyle/>
        <a:p>
          <a:endParaRPr lang="en-US"/>
        </a:p>
      </dgm:t>
    </dgm:pt>
    <dgm:pt modelId="{B60A6833-70B6-42CD-A09E-D1E2D373C8DC}" type="pres">
      <dgm:prSet presAssocID="{D3F64DF3-6452-4220-A2A6-0D10BD905580}" presName="text_3" presStyleLbl="node1" presStyleIdx="2" presStyleCnt="4" custScaleX="92532" custLinFactNeighborX="-8197" custLinFactNeighborY="12434">
        <dgm:presLayoutVars>
          <dgm:bulletEnabled val="1"/>
        </dgm:presLayoutVars>
      </dgm:prSet>
      <dgm:spPr/>
      <dgm:t>
        <a:bodyPr/>
        <a:lstStyle/>
        <a:p>
          <a:endParaRPr lang="en-US"/>
        </a:p>
      </dgm:t>
    </dgm:pt>
    <dgm:pt modelId="{79C864AA-75AD-43D4-820A-FFF0509C2A2D}" type="pres">
      <dgm:prSet presAssocID="{D3F64DF3-6452-4220-A2A6-0D10BD905580}" presName="accent_3" presStyleCnt="0"/>
      <dgm:spPr/>
    </dgm:pt>
    <dgm:pt modelId="{0986B05C-BCE0-4528-93E0-DA608D8E5B8D}" type="pres">
      <dgm:prSet presAssocID="{D3F64DF3-6452-4220-A2A6-0D10BD905580}" presName="accentRepeatNode" presStyleLbl="solidFgAcc1" presStyleIdx="2" presStyleCnt="4" custScaleX="268832" custScaleY="94571" custLinFactNeighborY="11919"/>
      <dgm:spPr>
        <a:ln>
          <a:solidFill>
            <a:srgbClr val="2F8D7B"/>
          </a:solidFill>
        </a:ln>
      </dgm:spPr>
      <dgm:t>
        <a:bodyPr/>
        <a:lstStyle/>
        <a:p>
          <a:endParaRPr lang="en-US"/>
        </a:p>
      </dgm:t>
    </dgm:pt>
    <dgm:pt modelId="{DF99E8F3-10D0-4199-9E22-C8AD416D27BD}" type="pres">
      <dgm:prSet presAssocID="{31F441DE-9CC2-4C2C-96F7-5140B793E2FB}" presName="text_4" presStyleLbl="node1" presStyleIdx="3" presStyleCnt="4" custScaleX="87119" custLinFactNeighborX="-4835">
        <dgm:presLayoutVars>
          <dgm:bulletEnabled val="1"/>
        </dgm:presLayoutVars>
      </dgm:prSet>
      <dgm:spPr/>
      <dgm:t>
        <a:bodyPr/>
        <a:lstStyle/>
        <a:p>
          <a:endParaRPr lang="en-US"/>
        </a:p>
      </dgm:t>
    </dgm:pt>
    <dgm:pt modelId="{B00E74DF-6F21-4AB6-92B9-1B1190EDCF1D}" type="pres">
      <dgm:prSet presAssocID="{31F441DE-9CC2-4C2C-96F7-5140B793E2FB}" presName="accent_4" presStyleCnt="0"/>
      <dgm:spPr/>
    </dgm:pt>
    <dgm:pt modelId="{1C243A0B-A29B-414E-AE9E-3CBFDB266B90}" type="pres">
      <dgm:prSet presAssocID="{31F441DE-9CC2-4C2C-96F7-5140B793E2FB}" presName="accentRepeatNode" presStyleLbl="solidFgAcc1" presStyleIdx="3" presStyleCnt="4" custScaleX="235159" custLinFactNeighborY="4878"/>
      <dgm:spPr>
        <a:ln>
          <a:solidFill>
            <a:srgbClr val="2F8D7B"/>
          </a:solidFill>
        </a:ln>
      </dgm:spPr>
      <dgm:t>
        <a:bodyPr/>
        <a:lstStyle/>
        <a:p>
          <a:endParaRPr lang="en-US"/>
        </a:p>
      </dgm:t>
    </dgm:pt>
  </dgm:ptLst>
  <dgm:cxnLst>
    <dgm:cxn modelId="{DC234149-D7F7-49E8-81A0-E6C9993DAC9C}" type="presOf" srcId="{DF3BF10E-DE4A-4754-9898-E5BD9B6A43B0}" destId="{EEB19511-8ABB-43C6-BB95-219D9062940F}" srcOrd="0" destOrd="0" presId="urn:microsoft.com/office/officeart/2008/layout/VerticalCurvedList"/>
    <dgm:cxn modelId="{F59DE51E-423C-4A2D-A75F-9288CE9F3494}" srcId="{DF3BF10E-DE4A-4754-9898-E5BD9B6A43B0}" destId="{31F441DE-9CC2-4C2C-96F7-5140B793E2FB}" srcOrd="3" destOrd="0" parTransId="{A1F3F9AD-C963-43BA-8B27-ED7EC801068C}" sibTransId="{DD8B6870-CE30-4D3B-8896-6AEA58520E69}"/>
    <dgm:cxn modelId="{1E7612CA-988A-423F-9718-7C6FC0686238}" srcId="{DF3BF10E-DE4A-4754-9898-E5BD9B6A43B0}" destId="{7B8DFCEA-6FF7-47EC-A57D-6C0274C79237}" srcOrd="1" destOrd="0" parTransId="{B4251C99-F9CE-40C0-89DE-973AFE3B50C8}" sibTransId="{F6B5AF8F-477A-4EAF-BE77-915C46EFBD8F}"/>
    <dgm:cxn modelId="{29FB4B35-D667-4E14-BD7F-5206A9462028}" srcId="{DF3BF10E-DE4A-4754-9898-E5BD9B6A43B0}" destId="{D3F64DF3-6452-4220-A2A6-0D10BD905580}" srcOrd="2" destOrd="0" parTransId="{DBBB1722-60FB-4D34-8399-DB5D6C829AFF}" sibTransId="{4BFCB027-4E0D-4A1C-8828-1E16499FB083}"/>
    <dgm:cxn modelId="{3E7569D7-4625-4F65-9959-25DA9CE10A15}" type="presOf" srcId="{7B8DFCEA-6FF7-47EC-A57D-6C0274C79237}" destId="{CB3411B1-5857-4262-9789-378A187060A9}" srcOrd="0" destOrd="0" presId="urn:microsoft.com/office/officeart/2008/layout/VerticalCurvedList"/>
    <dgm:cxn modelId="{42CE54EF-1474-46F7-B8E8-8D9058F72BA0}" type="presOf" srcId="{5376E452-4C38-4787-BDA8-5F26A46500B5}" destId="{F67182D2-7438-41E8-8300-87B935317EA4}" srcOrd="0" destOrd="0" presId="urn:microsoft.com/office/officeart/2008/layout/VerticalCurvedList"/>
    <dgm:cxn modelId="{7B929E0D-5F7A-4027-8204-7770CCA3682E}" type="presOf" srcId="{31F441DE-9CC2-4C2C-96F7-5140B793E2FB}" destId="{DF99E8F3-10D0-4199-9E22-C8AD416D27BD}" srcOrd="0" destOrd="0" presId="urn:microsoft.com/office/officeart/2008/layout/VerticalCurvedList"/>
    <dgm:cxn modelId="{CE890597-FBF4-4C21-933C-60F9BD0A674D}" type="presOf" srcId="{D3F64DF3-6452-4220-A2A6-0D10BD905580}" destId="{B60A6833-70B6-42CD-A09E-D1E2D373C8DC}" srcOrd="0" destOrd="0" presId="urn:microsoft.com/office/officeart/2008/layout/VerticalCurvedList"/>
    <dgm:cxn modelId="{B29A19CE-40B6-4230-876F-005979161B33}" type="presOf" srcId="{A1F6959C-81B7-4979-8984-58DA30A84D9C}" destId="{816FB6D0-3274-4035-8DE3-FC83F196DF44}" srcOrd="0" destOrd="0" presId="urn:microsoft.com/office/officeart/2008/layout/VerticalCurvedList"/>
    <dgm:cxn modelId="{52E59E36-4594-450D-9302-5A04B5EBF6D2}" srcId="{DF3BF10E-DE4A-4754-9898-E5BD9B6A43B0}" destId="{5376E452-4C38-4787-BDA8-5F26A46500B5}" srcOrd="0" destOrd="0" parTransId="{63FAEE60-47CD-4B15-8D27-89742B32B87F}" sibTransId="{A1F6959C-81B7-4979-8984-58DA30A84D9C}"/>
    <dgm:cxn modelId="{16C20D8F-E2F8-450D-80CE-FDC1AB06DFF5}" type="presParOf" srcId="{EEB19511-8ABB-43C6-BB95-219D9062940F}" destId="{564DEA5B-0105-4276-821E-286D1508D7C0}" srcOrd="0" destOrd="0" presId="urn:microsoft.com/office/officeart/2008/layout/VerticalCurvedList"/>
    <dgm:cxn modelId="{1210F752-9357-4D7B-A30B-5780E8617556}" type="presParOf" srcId="{564DEA5B-0105-4276-821E-286D1508D7C0}" destId="{6EA070D4-D9A6-4894-B5BC-AD6B0A23FC68}" srcOrd="0" destOrd="0" presId="urn:microsoft.com/office/officeart/2008/layout/VerticalCurvedList"/>
    <dgm:cxn modelId="{9EFD5321-8DDD-40F5-8A72-67CB851CE155}" type="presParOf" srcId="{6EA070D4-D9A6-4894-B5BC-AD6B0A23FC68}" destId="{77E563C4-9416-45C3-9207-0190A8E6D1A2}" srcOrd="0" destOrd="0" presId="urn:microsoft.com/office/officeart/2008/layout/VerticalCurvedList"/>
    <dgm:cxn modelId="{4FA1990C-350D-4D17-BEF1-FE3E5C6F4760}" type="presParOf" srcId="{6EA070D4-D9A6-4894-B5BC-AD6B0A23FC68}" destId="{816FB6D0-3274-4035-8DE3-FC83F196DF44}" srcOrd="1" destOrd="0" presId="urn:microsoft.com/office/officeart/2008/layout/VerticalCurvedList"/>
    <dgm:cxn modelId="{0217F2DF-1CC3-434A-999E-6853F419A4B6}" type="presParOf" srcId="{6EA070D4-D9A6-4894-B5BC-AD6B0A23FC68}" destId="{31843FB6-830C-4698-B1E8-FBEE43FF91EA}" srcOrd="2" destOrd="0" presId="urn:microsoft.com/office/officeart/2008/layout/VerticalCurvedList"/>
    <dgm:cxn modelId="{22D725F2-CBCB-4D9C-8F89-127B53B7E17C}" type="presParOf" srcId="{6EA070D4-D9A6-4894-B5BC-AD6B0A23FC68}" destId="{DD7F0D8B-91F3-4283-B9FD-ED33EC06AF48}" srcOrd="3" destOrd="0" presId="urn:microsoft.com/office/officeart/2008/layout/VerticalCurvedList"/>
    <dgm:cxn modelId="{62790193-7B27-47E0-91AA-62B9D50ED0D1}" type="presParOf" srcId="{564DEA5B-0105-4276-821E-286D1508D7C0}" destId="{F67182D2-7438-41E8-8300-87B935317EA4}" srcOrd="1" destOrd="0" presId="urn:microsoft.com/office/officeart/2008/layout/VerticalCurvedList"/>
    <dgm:cxn modelId="{3BA46576-1F98-4386-951C-427E71F06D99}" type="presParOf" srcId="{564DEA5B-0105-4276-821E-286D1508D7C0}" destId="{AACC1355-36D7-432E-A450-65825E8C6EB3}" srcOrd="2" destOrd="0" presId="urn:microsoft.com/office/officeart/2008/layout/VerticalCurvedList"/>
    <dgm:cxn modelId="{02B9591D-9155-41A1-99F1-F219004BE821}" type="presParOf" srcId="{AACC1355-36D7-432E-A450-65825E8C6EB3}" destId="{DEA9383D-61FC-40FC-9388-53F0F1376FCC}" srcOrd="0" destOrd="0" presId="urn:microsoft.com/office/officeart/2008/layout/VerticalCurvedList"/>
    <dgm:cxn modelId="{6C5122F9-A573-4D1E-9943-6E0B01FCA9A1}" type="presParOf" srcId="{564DEA5B-0105-4276-821E-286D1508D7C0}" destId="{CB3411B1-5857-4262-9789-378A187060A9}" srcOrd="3" destOrd="0" presId="urn:microsoft.com/office/officeart/2008/layout/VerticalCurvedList"/>
    <dgm:cxn modelId="{0EC560EC-BA27-41A1-82B9-D4B398C8402D}" type="presParOf" srcId="{564DEA5B-0105-4276-821E-286D1508D7C0}" destId="{BA761068-4C5C-441B-817D-733C14106EE9}" srcOrd="4" destOrd="0" presId="urn:microsoft.com/office/officeart/2008/layout/VerticalCurvedList"/>
    <dgm:cxn modelId="{5B7FF6AB-34CD-45AA-82A1-EAD5CFF2B7EA}" type="presParOf" srcId="{BA761068-4C5C-441B-817D-733C14106EE9}" destId="{25EF8FE3-AC24-40AB-84BA-0BBB0FE64F63}" srcOrd="0" destOrd="0" presId="urn:microsoft.com/office/officeart/2008/layout/VerticalCurvedList"/>
    <dgm:cxn modelId="{D87653FE-59E2-47CF-80DC-F02E65475299}" type="presParOf" srcId="{564DEA5B-0105-4276-821E-286D1508D7C0}" destId="{B60A6833-70B6-42CD-A09E-D1E2D373C8DC}" srcOrd="5" destOrd="0" presId="urn:microsoft.com/office/officeart/2008/layout/VerticalCurvedList"/>
    <dgm:cxn modelId="{851DA31E-D60C-4ACE-8294-831CAAD08426}" type="presParOf" srcId="{564DEA5B-0105-4276-821E-286D1508D7C0}" destId="{79C864AA-75AD-43D4-820A-FFF0509C2A2D}" srcOrd="6" destOrd="0" presId="urn:microsoft.com/office/officeart/2008/layout/VerticalCurvedList"/>
    <dgm:cxn modelId="{28063F25-8E65-49F8-BD0B-03D3B9D8E6D2}" type="presParOf" srcId="{79C864AA-75AD-43D4-820A-FFF0509C2A2D}" destId="{0986B05C-BCE0-4528-93E0-DA608D8E5B8D}" srcOrd="0" destOrd="0" presId="urn:microsoft.com/office/officeart/2008/layout/VerticalCurvedList"/>
    <dgm:cxn modelId="{35974A90-C7AE-4A7E-ADCA-F0010CE2F53A}" type="presParOf" srcId="{564DEA5B-0105-4276-821E-286D1508D7C0}" destId="{DF99E8F3-10D0-4199-9E22-C8AD416D27BD}" srcOrd="7" destOrd="0" presId="urn:microsoft.com/office/officeart/2008/layout/VerticalCurvedList"/>
    <dgm:cxn modelId="{09A65B01-DF9E-44FE-91CB-A137EDDCD3B2}" type="presParOf" srcId="{564DEA5B-0105-4276-821E-286D1508D7C0}" destId="{B00E74DF-6F21-4AB6-92B9-1B1190EDCF1D}" srcOrd="8" destOrd="0" presId="urn:microsoft.com/office/officeart/2008/layout/VerticalCurvedList"/>
    <dgm:cxn modelId="{C3345A7C-4A3D-47C4-88C2-230FCADC7F31}" type="presParOf" srcId="{B00E74DF-6F21-4AB6-92B9-1B1190EDCF1D}" destId="{1C243A0B-A29B-414E-AE9E-3CBFDB266B9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161EB08-DD2B-4362-9EBA-60008BD5C220}" type="doc">
      <dgm:prSet loTypeId="urn:microsoft.com/office/officeart/2005/8/layout/process1" loCatId="process" qsTypeId="urn:microsoft.com/office/officeart/2005/8/quickstyle/simple1" qsCatId="simple" csTypeId="urn:microsoft.com/office/officeart/2005/8/colors/accent1_2" csCatId="accent1" phldr="1"/>
      <dgm:spPr/>
    </dgm:pt>
    <dgm:pt modelId="{213196D4-186E-4C21-953F-C4B982E701E3}">
      <dgm:prSet phldrT="[Text]"/>
      <dgm:spPr>
        <a:solidFill>
          <a:srgbClr val="2F8D7B"/>
        </a:solidFill>
      </dgm:spPr>
      <dgm:t>
        <a:bodyPr/>
        <a:lstStyle/>
        <a:p>
          <a:r>
            <a:rPr lang="en-US" b="1" dirty="0" smtClean="0"/>
            <a:t>Meal Counts</a:t>
          </a:r>
          <a:endParaRPr lang="en-US" b="1" dirty="0"/>
        </a:p>
      </dgm:t>
    </dgm:pt>
    <dgm:pt modelId="{611B499C-F646-4B48-83DC-4F879312F4DF}" type="parTrans" cxnId="{7DC95EE7-7A8F-434F-A43F-34E28211A2B3}">
      <dgm:prSet/>
      <dgm:spPr/>
      <dgm:t>
        <a:bodyPr/>
        <a:lstStyle/>
        <a:p>
          <a:endParaRPr lang="en-US"/>
        </a:p>
      </dgm:t>
    </dgm:pt>
    <dgm:pt modelId="{D65815CC-5DD1-4C89-A557-A93927915822}" type="sibTrans" cxnId="{7DC95EE7-7A8F-434F-A43F-34E28211A2B3}">
      <dgm:prSet/>
      <dgm:spPr>
        <a:solidFill>
          <a:schemeClr val="accent5">
            <a:lumMod val="75000"/>
          </a:schemeClr>
        </a:solidFill>
      </dgm:spPr>
      <dgm:t>
        <a:bodyPr/>
        <a:lstStyle/>
        <a:p>
          <a:endParaRPr lang="en-US"/>
        </a:p>
      </dgm:t>
    </dgm:pt>
    <dgm:pt modelId="{0120395B-8CC1-4BAB-8128-D053FA488920}">
      <dgm:prSet phldrT="[Text]"/>
      <dgm:spPr>
        <a:solidFill>
          <a:srgbClr val="2F8D7B"/>
        </a:solidFill>
      </dgm:spPr>
      <dgm:t>
        <a:bodyPr/>
        <a:lstStyle/>
        <a:p>
          <a:r>
            <a:rPr lang="en-US" b="1" dirty="0" smtClean="0"/>
            <a:t>Edit Check Worksheet </a:t>
          </a:r>
          <a:endParaRPr lang="en-US" b="1" dirty="0"/>
        </a:p>
      </dgm:t>
    </dgm:pt>
    <dgm:pt modelId="{3CBEC31E-6A37-4640-B479-1F7B9D4D17E4}" type="parTrans" cxnId="{2E8AF012-B7A1-43F3-8883-DB8D285ADFBD}">
      <dgm:prSet/>
      <dgm:spPr/>
      <dgm:t>
        <a:bodyPr/>
        <a:lstStyle/>
        <a:p>
          <a:endParaRPr lang="en-US"/>
        </a:p>
      </dgm:t>
    </dgm:pt>
    <dgm:pt modelId="{A1CDFE95-92FF-40FC-8DE6-F1FB8258D541}" type="sibTrans" cxnId="{2E8AF012-B7A1-43F3-8883-DB8D285ADFBD}">
      <dgm:prSet/>
      <dgm:spPr>
        <a:solidFill>
          <a:schemeClr val="accent5">
            <a:lumMod val="75000"/>
          </a:schemeClr>
        </a:solidFill>
      </dgm:spPr>
      <dgm:t>
        <a:bodyPr/>
        <a:lstStyle/>
        <a:p>
          <a:endParaRPr lang="en-US"/>
        </a:p>
      </dgm:t>
    </dgm:pt>
    <dgm:pt modelId="{12475507-26B4-417C-A370-21E391E5D666}">
      <dgm:prSet phldrT="[Text]"/>
      <dgm:spPr>
        <a:solidFill>
          <a:srgbClr val="2F8D7B"/>
        </a:solidFill>
      </dgm:spPr>
      <dgm:t>
        <a:bodyPr/>
        <a:lstStyle/>
        <a:p>
          <a:r>
            <a:rPr lang="en-US" b="1" dirty="0" smtClean="0"/>
            <a:t>Monthly Claim</a:t>
          </a:r>
          <a:endParaRPr lang="en-US" b="1" dirty="0"/>
        </a:p>
      </dgm:t>
    </dgm:pt>
    <dgm:pt modelId="{839B2648-F77B-44AA-974C-1F2861F89B48}" type="parTrans" cxnId="{8E926CDB-A5C5-4C47-8C49-E83DA9892B8A}">
      <dgm:prSet/>
      <dgm:spPr/>
      <dgm:t>
        <a:bodyPr/>
        <a:lstStyle/>
        <a:p>
          <a:endParaRPr lang="en-US"/>
        </a:p>
      </dgm:t>
    </dgm:pt>
    <dgm:pt modelId="{20320F85-0B81-4377-8EE7-DF9C84BEF2AC}" type="sibTrans" cxnId="{8E926CDB-A5C5-4C47-8C49-E83DA9892B8A}">
      <dgm:prSet/>
      <dgm:spPr/>
      <dgm:t>
        <a:bodyPr/>
        <a:lstStyle/>
        <a:p>
          <a:endParaRPr lang="en-US"/>
        </a:p>
      </dgm:t>
    </dgm:pt>
    <dgm:pt modelId="{4C5D7115-D9B4-4FD0-97AD-73E3526C07D9}" type="pres">
      <dgm:prSet presAssocID="{4161EB08-DD2B-4362-9EBA-60008BD5C220}" presName="Name0" presStyleCnt="0">
        <dgm:presLayoutVars>
          <dgm:dir/>
          <dgm:resizeHandles val="exact"/>
        </dgm:presLayoutVars>
      </dgm:prSet>
      <dgm:spPr/>
    </dgm:pt>
    <dgm:pt modelId="{59B6039F-B231-44C9-918D-3FD05883BE5B}" type="pres">
      <dgm:prSet presAssocID="{213196D4-186E-4C21-953F-C4B982E701E3}" presName="node" presStyleLbl="node1" presStyleIdx="0" presStyleCnt="3">
        <dgm:presLayoutVars>
          <dgm:bulletEnabled val="1"/>
        </dgm:presLayoutVars>
      </dgm:prSet>
      <dgm:spPr/>
      <dgm:t>
        <a:bodyPr/>
        <a:lstStyle/>
        <a:p>
          <a:endParaRPr lang="en-US"/>
        </a:p>
      </dgm:t>
    </dgm:pt>
    <dgm:pt modelId="{E1CF0629-6448-4ADE-B6A0-3F7450CC9A90}" type="pres">
      <dgm:prSet presAssocID="{D65815CC-5DD1-4C89-A557-A93927915822}" presName="sibTrans" presStyleLbl="sibTrans2D1" presStyleIdx="0" presStyleCnt="2"/>
      <dgm:spPr/>
      <dgm:t>
        <a:bodyPr/>
        <a:lstStyle/>
        <a:p>
          <a:endParaRPr lang="en-US"/>
        </a:p>
      </dgm:t>
    </dgm:pt>
    <dgm:pt modelId="{239CF37E-1B92-4916-A026-F6A9585A11DD}" type="pres">
      <dgm:prSet presAssocID="{D65815CC-5DD1-4C89-A557-A93927915822}" presName="connectorText" presStyleLbl="sibTrans2D1" presStyleIdx="0" presStyleCnt="2"/>
      <dgm:spPr/>
      <dgm:t>
        <a:bodyPr/>
        <a:lstStyle/>
        <a:p>
          <a:endParaRPr lang="en-US"/>
        </a:p>
      </dgm:t>
    </dgm:pt>
    <dgm:pt modelId="{4A53A1AA-1E9B-431F-832E-1DFEEE489555}" type="pres">
      <dgm:prSet presAssocID="{0120395B-8CC1-4BAB-8128-D053FA488920}" presName="node" presStyleLbl="node1" presStyleIdx="1" presStyleCnt="3">
        <dgm:presLayoutVars>
          <dgm:bulletEnabled val="1"/>
        </dgm:presLayoutVars>
      </dgm:prSet>
      <dgm:spPr/>
      <dgm:t>
        <a:bodyPr/>
        <a:lstStyle/>
        <a:p>
          <a:endParaRPr lang="en-US"/>
        </a:p>
      </dgm:t>
    </dgm:pt>
    <dgm:pt modelId="{A72604E5-1E22-4684-9514-38AF2501BB78}" type="pres">
      <dgm:prSet presAssocID="{A1CDFE95-92FF-40FC-8DE6-F1FB8258D541}" presName="sibTrans" presStyleLbl="sibTrans2D1" presStyleIdx="1" presStyleCnt="2"/>
      <dgm:spPr/>
      <dgm:t>
        <a:bodyPr/>
        <a:lstStyle/>
        <a:p>
          <a:endParaRPr lang="en-US"/>
        </a:p>
      </dgm:t>
    </dgm:pt>
    <dgm:pt modelId="{ECE6F3E8-E4DA-4C10-845E-7BB099C7DFD5}" type="pres">
      <dgm:prSet presAssocID="{A1CDFE95-92FF-40FC-8DE6-F1FB8258D541}" presName="connectorText" presStyleLbl="sibTrans2D1" presStyleIdx="1" presStyleCnt="2"/>
      <dgm:spPr/>
      <dgm:t>
        <a:bodyPr/>
        <a:lstStyle/>
        <a:p>
          <a:endParaRPr lang="en-US"/>
        </a:p>
      </dgm:t>
    </dgm:pt>
    <dgm:pt modelId="{0E349318-10DC-495D-A3F5-E79833F7EF25}" type="pres">
      <dgm:prSet presAssocID="{12475507-26B4-417C-A370-21E391E5D666}" presName="node" presStyleLbl="node1" presStyleIdx="2" presStyleCnt="3">
        <dgm:presLayoutVars>
          <dgm:bulletEnabled val="1"/>
        </dgm:presLayoutVars>
      </dgm:prSet>
      <dgm:spPr/>
      <dgm:t>
        <a:bodyPr/>
        <a:lstStyle/>
        <a:p>
          <a:endParaRPr lang="en-US"/>
        </a:p>
      </dgm:t>
    </dgm:pt>
  </dgm:ptLst>
  <dgm:cxnLst>
    <dgm:cxn modelId="{3764AC2C-AC95-4F8E-9BB0-38AF9B33AA91}" type="presOf" srcId="{12475507-26B4-417C-A370-21E391E5D666}" destId="{0E349318-10DC-495D-A3F5-E79833F7EF25}" srcOrd="0" destOrd="0" presId="urn:microsoft.com/office/officeart/2005/8/layout/process1"/>
    <dgm:cxn modelId="{7DC95EE7-7A8F-434F-A43F-34E28211A2B3}" srcId="{4161EB08-DD2B-4362-9EBA-60008BD5C220}" destId="{213196D4-186E-4C21-953F-C4B982E701E3}" srcOrd="0" destOrd="0" parTransId="{611B499C-F646-4B48-83DC-4F879312F4DF}" sibTransId="{D65815CC-5DD1-4C89-A557-A93927915822}"/>
    <dgm:cxn modelId="{E9919F78-1062-4579-AD76-851C7BAEC6F8}" type="presOf" srcId="{A1CDFE95-92FF-40FC-8DE6-F1FB8258D541}" destId="{A72604E5-1E22-4684-9514-38AF2501BB78}" srcOrd="0" destOrd="0" presId="urn:microsoft.com/office/officeart/2005/8/layout/process1"/>
    <dgm:cxn modelId="{C6350884-F7D7-4FF2-A15C-4A0DEF70EF73}" type="presOf" srcId="{4161EB08-DD2B-4362-9EBA-60008BD5C220}" destId="{4C5D7115-D9B4-4FD0-97AD-73E3526C07D9}" srcOrd="0" destOrd="0" presId="urn:microsoft.com/office/officeart/2005/8/layout/process1"/>
    <dgm:cxn modelId="{C639C142-4907-434F-BCEC-C27C6841E6D3}" type="presOf" srcId="{A1CDFE95-92FF-40FC-8DE6-F1FB8258D541}" destId="{ECE6F3E8-E4DA-4C10-845E-7BB099C7DFD5}" srcOrd="1" destOrd="0" presId="urn:microsoft.com/office/officeart/2005/8/layout/process1"/>
    <dgm:cxn modelId="{8E926CDB-A5C5-4C47-8C49-E83DA9892B8A}" srcId="{4161EB08-DD2B-4362-9EBA-60008BD5C220}" destId="{12475507-26B4-417C-A370-21E391E5D666}" srcOrd="2" destOrd="0" parTransId="{839B2648-F77B-44AA-974C-1F2861F89B48}" sibTransId="{20320F85-0B81-4377-8EE7-DF9C84BEF2AC}"/>
    <dgm:cxn modelId="{BA78D4BE-38C5-4DCE-BC63-9F68DA2798F1}" type="presOf" srcId="{D65815CC-5DD1-4C89-A557-A93927915822}" destId="{239CF37E-1B92-4916-A026-F6A9585A11DD}" srcOrd="1" destOrd="0" presId="urn:microsoft.com/office/officeart/2005/8/layout/process1"/>
    <dgm:cxn modelId="{7F019145-CE66-4AB4-8656-E40BD02E4FA7}" type="presOf" srcId="{213196D4-186E-4C21-953F-C4B982E701E3}" destId="{59B6039F-B231-44C9-918D-3FD05883BE5B}" srcOrd="0" destOrd="0" presId="urn:microsoft.com/office/officeart/2005/8/layout/process1"/>
    <dgm:cxn modelId="{C2C469EE-C4A9-413C-9164-F9D53B0ED2F8}" type="presOf" srcId="{D65815CC-5DD1-4C89-A557-A93927915822}" destId="{E1CF0629-6448-4ADE-B6A0-3F7450CC9A90}" srcOrd="0" destOrd="0" presId="urn:microsoft.com/office/officeart/2005/8/layout/process1"/>
    <dgm:cxn modelId="{2E8AF012-B7A1-43F3-8883-DB8D285ADFBD}" srcId="{4161EB08-DD2B-4362-9EBA-60008BD5C220}" destId="{0120395B-8CC1-4BAB-8128-D053FA488920}" srcOrd="1" destOrd="0" parTransId="{3CBEC31E-6A37-4640-B479-1F7B9D4D17E4}" sibTransId="{A1CDFE95-92FF-40FC-8DE6-F1FB8258D541}"/>
    <dgm:cxn modelId="{1683E5D4-FD73-47DF-A541-2EBA7030591F}" type="presOf" srcId="{0120395B-8CC1-4BAB-8128-D053FA488920}" destId="{4A53A1AA-1E9B-431F-832E-1DFEEE489555}" srcOrd="0" destOrd="0" presId="urn:microsoft.com/office/officeart/2005/8/layout/process1"/>
    <dgm:cxn modelId="{A8B809F2-3973-4009-91DC-0367FAB28FC7}" type="presParOf" srcId="{4C5D7115-D9B4-4FD0-97AD-73E3526C07D9}" destId="{59B6039F-B231-44C9-918D-3FD05883BE5B}" srcOrd="0" destOrd="0" presId="urn:microsoft.com/office/officeart/2005/8/layout/process1"/>
    <dgm:cxn modelId="{39EE40CD-768F-4F3B-92A3-0FCAC272E3AE}" type="presParOf" srcId="{4C5D7115-D9B4-4FD0-97AD-73E3526C07D9}" destId="{E1CF0629-6448-4ADE-B6A0-3F7450CC9A90}" srcOrd="1" destOrd="0" presId="urn:microsoft.com/office/officeart/2005/8/layout/process1"/>
    <dgm:cxn modelId="{C98BB864-5869-4086-BC64-7237B7D85A62}" type="presParOf" srcId="{E1CF0629-6448-4ADE-B6A0-3F7450CC9A90}" destId="{239CF37E-1B92-4916-A026-F6A9585A11DD}" srcOrd="0" destOrd="0" presId="urn:microsoft.com/office/officeart/2005/8/layout/process1"/>
    <dgm:cxn modelId="{F7E5317D-38C4-4270-98ED-748A3F6CCBEE}" type="presParOf" srcId="{4C5D7115-D9B4-4FD0-97AD-73E3526C07D9}" destId="{4A53A1AA-1E9B-431F-832E-1DFEEE489555}" srcOrd="2" destOrd="0" presId="urn:microsoft.com/office/officeart/2005/8/layout/process1"/>
    <dgm:cxn modelId="{3288C4F8-04CC-4BF5-8D59-8FCBAAD05265}" type="presParOf" srcId="{4C5D7115-D9B4-4FD0-97AD-73E3526C07D9}" destId="{A72604E5-1E22-4684-9514-38AF2501BB78}" srcOrd="3" destOrd="0" presId="urn:microsoft.com/office/officeart/2005/8/layout/process1"/>
    <dgm:cxn modelId="{13824449-92B9-4D20-80E0-BD8ECE5E5B71}" type="presParOf" srcId="{A72604E5-1E22-4684-9514-38AF2501BB78}" destId="{ECE6F3E8-E4DA-4C10-845E-7BB099C7DFD5}" srcOrd="0" destOrd="0" presId="urn:microsoft.com/office/officeart/2005/8/layout/process1"/>
    <dgm:cxn modelId="{550BF055-E894-4040-B370-6ADF9F47204E}" type="presParOf" srcId="{4C5D7115-D9B4-4FD0-97AD-73E3526C07D9}" destId="{0E349318-10DC-495D-A3F5-E79833F7EF25}"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709927-486B-40B7-B841-41EC1FB9AFD6}">
      <dsp:nvSpPr>
        <dsp:cNvPr id="0" name=""/>
        <dsp:cNvSpPr/>
      </dsp:nvSpPr>
      <dsp:spPr>
        <a:xfrm>
          <a:off x="3265" y="465668"/>
          <a:ext cx="2803128" cy="16416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0256" tIns="270256" rIns="270256" bIns="144780" numCol="1" spcCol="1270" anchor="t" anchorCtr="0">
          <a:noAutofit/>
        </a:bodyPr>
        <a:lstStyle/>
        <a:p>
          <a:pPr lvl="0" algn="l" defTabSz="1689100">
            <a:lnSpc>
              <a:spcPct val="90000"/>
            </a:lnSpc>
            <a:spcBef>
              <a:spcPct val="0"/>
            </a:spcBef>
            <a:spcAft>
              <a:spcPct val="35000"/>
            </a:spcAft>
          </a:pPr>
          <a:r>
            <a:rPr lang="en-US" sz="3800" b="1" kern="1200" dirty="0" smtClean="0"/>
            <a:t>AR CYCLE 1</a:t>
          </a:r>
          <a:endParaRPr lang="en-US" sz="3800" b="1" kern="1200" dirty="0"/>
        </a:p>
      </dsp:txBody>
      <dsp:txXfrm>
        <a:off x="3265" y="465668"/>
        <a:ext cx="2803128" cy="1094400"/>
      </dsp:txXfrm>
    </dsp:sp>
    <dsp:sp modelId="{A92573EA-58C7-4F7A-926F-8887F4CA8F4F}">
      <dsp:nvSpPr>
        <dsp:cNvPr id="0" name=""/>
        <dsp:cNvSpPr/>
      </dsp:nvSpPr>
      <dsp:spPr>
        <a:xfrm>
          <a:off x="577400" y="1560069"/>
          <a:ext cx="2803128" cy="2325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56032" rIns="256032" bIns="256032" numCol="1" spcCol="1270" anchor="t" anchorCtr="0">
          <a:noAutofit/>
        </a:bodyPr>
        <a:lstStyle/>
        <a:p>
          <a:pPr marL="285750" lvl="1" indent="-285750" algn="l" defTabSz="1600200">
            <a:lnSpc>
              <a:spcPct val="90000"/>
            </a:lnSpc>
            <a:spcBef>
              <a:spcPct val="0"/>
            </a:spcBef>
            <a:spcAft>
              <a:spcPct val="15000"/>
            </a:spcAft>
            <a:buChar char="••"/>
          </a:pPr>
          <a:r>
            <a:rPr lang="en-US" sz="3600" kern="1200" dirty="0" smtClean="0"/>
            <a:t>SY 13-14</a:t>
          </a:r>
          <a:endParaRPr lang="en-US" sz="3600" kern="1200" dirty="0"/>
        </a:p>
        <a:p>
          <a:pPr marL="285750" lvl="1" indent="-285750" algn="l" defTabSz="1600200">
            <a:lnSpc>
              <a:spcPct val="90000"/>
            </a:lnSpc>
            <a:spcBef>
              <a:spcPct val="0"/>
            </a:spcBef>
            <a:spcAft>
              <a:spcPct val="15000"/>
            </a:spcAft>
            <a:buChar char="••"/>
          </a:pPr>
          <a:r>
            <a:rPr lang="en-US" sz="3600" kern="1200" dirty="0" smtClean="0"/>
            <a:t>SY 14-15</a:t>
          </a:r>
          <a:endParaRPr lang="en-US" sz="3600" kern="1200" dirty="0"/>
        </a:p>
        <a:p>
          <a:pPr marL="285750" lvl="1" indent="-285750" algn="l" defTabSz="1600200">
            <a:lnSpc>
              <a:spcPct val="90000"/>
            </a:lnSpc>
            <a:spcBef>
              <a:spcPct val="0"/>
            </a:spcBef>
            <a:spcAft>
              <a:spcPct val="15000"/>
            </a:spcAft>
            <a:buChar char="••"/>
          </a:pPr>
          <a:r>
            <a:rPr lang="en-US" sz="3600" kern="1200" dirty="0" smtClean="0"/>
            <a:t>SY 15-16</a:t>
          </a:r>
          <a:endParaRPr lang="en-US" sz="3600" kern="1200" dirty="0"/>
        </a:p>
      </dsp:txBody>
      <dsp:txXfrm>
        <a:off x="645514" y="1628183"/>
        <a:ext cx="2666900" cy="2189372"/>
      </dsp:txXfrm>
    </dsp:sp>
    <dsp:sp modelId="{F3F4016F-E7A3-4613-8377-261962184C25}">
      <dsp:nvSpPr>
        <dsp:cNvPr id="0" name=""/>
        <dsp:cNvSpPr/>
      </dsp:nvSpPr>
      <dsp:spPr>
        <a:xfrm rot="21590563">
          <a:off x="3231336" y="657669"/>
          <a:ext cx="900885" cy="6978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endParaRPr lang="en-US" sz="3000" kern="1200"/>
        </a:p>
      </dsp:txBody>
      <dsp:txXfrm>
        <a:off x="3231336" y="797536"/>
        <a:ext cx="691516" cy="418738"/>
      </dsp:txXfrm>
    </dsp:sp>
    <dsp:sp modelId="{8DDD5733-2574-47C4-B5D4-5617EF1C8172}">
      <dsp:nvSpPr>
        <dsp:cNvPr id="0" name=""/>
        <dsp:cNvSpPr/>
      </dsp:nvSpPr>
      <dsp:spPr>
        <a:xfrm>
          <a:off x="4506170" y="453307"/>
          <a:ext cx="2803128" cy="16416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0256" tIns="270256" rIns="270256" bIns="144780" numCol="1" spcCol="1270" anchor="t" anchorCtr="0">
          <a:noAutofit/>
        </a:bodyPr>
        <a:lstStyle/>
        <a:p>
          <a:pPr lvl="0" algn="l" defTabSz="1689100">
            <a:lnSpc>
              <a:spcPct val="90000"/>
            </a:lnSpc>
            <a:spcBef>
              <a:spcPct val="0"/>
            </a:spcBef>
            <a:spcAft>
              <a:spcPct val="35000"/>
            </a:spcAft>
          </a:pPr>
          <a:r>
            <a:rPr lang="en-US" sz="3800" b="1" kern="1200" dirty="0" smtClean="0"/>
            <a:t>AR CYCLE 2</a:t>
          </a:r>
          <a:endParaRPr lang="en-US" sz="3800" b="1" kern="1200" dirty="0"/>
        </a:p>
      </dsp:txBody>
      <dsp:txXfrm>
        <a:off x="4506170" y="453307"/>
        <a:ext cx="2803128" cy="1094400"/>
      </dsp:txXfrm>
    </dsp:sp>
    <dsp:sp modelId="{CFFCD2CD-6B38-42EE-AD67-1F87A904E8AA}">
      <dsp:nvSpPr>
        <dsp:cNvPr id="0" name=""/>
        <dsp:cNvSpPr/>
      </dsp:nvSpPr>
      <dsp:spPr>
        <a:xfrm>
          <a:off x="5080305" y="1560069"/>
          <a:ext cx="2803128" cy="2325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56032" rIns="256032" bIns="256032" numCol="1" spcCol="1270" anchor="t" anchorCtr="0">
          <a:noAutofit/>
        </a:bodyPr>
        <a:lstStyle/>
        <a:p>
          <a:pPr marL="285750" lvl="1" indent="-285750" algn="l" defTabSz="1600200">
            <a:lnSpc>
              <a:spcPct val="90000"/>
            </a:lnSpc>
            <a:spcBef>
              <a:spcPct val="0"/>
            </a:spcBef>
            <a:spcAft>
              <a:spcPct val="15000"/>
            </a:spcAft>
            <a:buChar char="••"/>
          </a:pPr>
          <a:r>
            <a:rPr lang="en-US" sz="3600" kern="1200" dirty="0" smtClean="0"/>
            <a:t>SY 16-17</a:t>
          </a:r>
          <a:endParaRPr lang="en-US" sz="3600" kern="1200" dirty="0"/>
        </a:p>
        <a:p>
          <a:pPr marL="285750" lvl="1" indent="-285750" algn="l" defTabSz="1600200">
            <a:lnSpc>
              <a:spcPct val="90000"/>
            </a:lnSpc>
            <a:spcBef>
              <a:spcPct val="0"/>
            </a:spcBef>
            <a:spcAft>
              <a:spcPct val="15000"/>
            </a:spcAft>
            <a:buChar char="••"/>
          </a:pPr>
          <a:r>
            <a:rPr lang="en-US" sz="3600" kern="1200" dirty="0" smtClean="0"/>
            <a:t>SY 17-18</a:t>
          </a:r>
          <a:endParaRPr lang="en-US" sz="3600" kern="1200" dirty="0"/>
        </a:p>
        <a:p>
          <a:pPr marL="285750" lvl="1" indent="-285750" algn="l" defTabSz="1600200">
            <a:lnSpc>
              <a:spcPct val="90000"/>
            </a:lnSpc>
            <a:spcBef>
              <a:spcPct val="0"/>
            </a:spcBef>
            <a:spcAft>
              <a:spcPct val="15000"/>
            </a:spcAft>
            <a:buChar char="••"/>
          </a:pPr>
          <a:r>
            <a:rPr lang="en-US" sz="3600" kern="1200" dirty="0" smtClean="0"/>
            <a:t>SY 18-19</a:t>
          </a:r>
          <a:endParaRPr lang="en-US" sz="3600" kern="1200" dirty="0"/>
        </a:p>
      </dsp:txBody>
      <dsp:txXfrm>
        <a:off x="5148419" y="1628183"/>
        <a:ext cx="2666900" cy="21893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F5DFFD-9B42-499A-8995-6FA9405494E5}">
      <dsp:nvSpPr>
        <dsp:cNvPr id="0" name=""/>
        <dsp:cNvSpPr/>
      </dsp:nvSpPr>
      <dsp:spPr>
        <a:xfrm>
          <a:off x="3713356" y="1127006"/>
          <a:ext cx="511391" cy="2800621"/>
        </a:xfrm>
        <a:custGeom>
          <a:avLst/>
          <a:gdLst/>
          <a:ahLst/>
          <a:cxnLst/>
          <a:rect l="0" t="0" r="0" b="0"/>
          <a:pathLst>
            <a:path>
              <a:moveTo>
                <a:pt x="511391" y="0"/>
              </a:moveTo>
              <a:lnTo>
                <a:pt x="511391" y="2800621"/>
              </a:lnTo>
              <a:lnTo>
                <a:pt x="0" y="2800621"/>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A74C7B84-B615-4896-AF9E-EBF06B938888}">
      <dsp:nvSpPr>
        <dsp:cNvPr id="0" name=""/>
        <dsp:cNvSpPr/>
      </dsp:nvSpPr>
      <dsp:spPr>
        <a:xfrm>
          <a:off x="4224747" y="1127006"/>
          <a:ext cx="641364" cy="907663"/>
        </a:xfrm>
        <a:custGeom>
          <a:avLst/>
          <a:gdLst/>
          <a:ahLst/>
          <a:cxnLst/>
          <a:rect l="0" t="0" r="0" b="0"/>
          <a:pathLst>
            <a:path>
              <a:moveTo>
                <a:pt x="0" y="0"/>
              </a:moveTo>
              <a:lnTo>
                <a:pt x="0" y="907663"/>
              </a:lnTo>
              <a:lnTo>
                <a:pt x="641364" y="907663"/>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368B7C31-864F-426B-87B5-004F6E4A5172}">
      <dsp:nvSpPr>
        <dsp:cNvPr id="0" name=""/>
        <dsp:cNvSpPr/>
      </dsp:nvSpPr>
      <dsp:spPr>
        <a:xfrm>
          <a:off x="3475952" y="1127006"/>
          <a:ext cx="748795" cy="903597"/>
        </a:xfrm>
        <a:custGeom>
          <a:avLst/>
          <a:gdLst/>
          <a:ahLst/>
          <a:cxnLst/>
          <a:rect l="0" t="0" r="0" b="0"/>
          <a:pathLst>
            <a:path>
              <a:moveTo>
                <a:pt x="748795" y="0"/>
              </a:moveTo>
              <a:lnTo>
                <a:pt x="748795" y="903597"/>
              </a:lnTo>
              <a:lnTo>
                <a:pt x="0" y="903597"/>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03B31DF1-9299-4AFB-BF2A-25179AD51F00}">
      <dsp:nvSpPr>
        <dsp:cNvPr id="0" name=""/>
        <dsp:cNvSpPr/>
      </dsp:nvSpPr>
      <dsp:spPr>
        <a:xfrm>
          <a:off x="2160032" y="0"/>
          <a:ext cx="4129430" cy="1127006"/>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dirty="0" smtClean="0"/>
            <a:t>School Meals                     Administrative Review</a:t>
          </a:r>
          <a:endParaRPr lang="en-US" sz="3200" b="1" kern="1200" dirty="0"/>
        </a:p>
      </dsp:txBody>
      <dsp:txXfrm>
        <a:off x="2215048" y="55016"/>
        <a:ext cx="4019398" cy="1016974"/>
      </dsp:txXfrm>
    </dsp:sp>
    <dsp:sp modelId="{BA7BB0DD-B8D4-4E42-979B-833261CC9BBF}">
      <dsp:nvSpPr>
        <dsp:cNvPr id="0" name=""/>
        <dsp:cNvSpPr/>
      </dsp:nvSpPr>
      <dsp:spPr>
        <a:xfrm>
          <a:off x="943978" y="1625155"/>
          <a:ext cx="2531973" cy="810896"/>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t>Critical Areas</a:t>
          </a:r>
          <a:endParaRPr lang="en-US" sz="2800" b="1" kern="1200" dirty="0"/>
        </a:p>
      </dsp:txBody>
      <dsp:txXfrm>
        <a:off x="983563" y="1664740"/>
        <a:ext cx="2452803" cy="731726"/>
      </dsp:txXfrm>
    </dsp:sp>
    <dsp:sp modelId="{D2A751CD-E18C-4C76-A8C1-723F2E749E4A}">
      <dsp:nvSpPr>
        <dsp:cNvPr id="0" name=""/>
        <dsp:cNvSpPr/>
      </dsp:nvSpPr>
      <dsp:spPr>
        <a:xfrm>
          <a:off x="4866111" y="1615848"/>
          <a:ext cx="2453192" cy="837643"/>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t>General Areas</a:t>
          </a:r>
          <a:endParaRPr lang="en-US" sz="2800" b="1" kern="1200" dirty="0"/>
        </a:p>
      </dsp:txBody>
      <dsp:txXfrm>
        <a:off x="4907001" y="1656738"/>
        <a:ext cx="2371412" cy="755863"/>
      </dsp:txXfrm>
    </dsp:sp>
    <dsp:sp modelId="{523D78DC-584B-4DD5-A575-FA86A0CA299D}">
      <dsp:nvSpPr>
        <dsp:cNvPr id="0" name=""/>
        <dsp:cNvSpPr/>
      </dsp:nvSpPr>
      <dsp:spPr>
        <a:xfrm>
          <a:off x="644334" y="3160372"/>
          <a:ext cx="3069021" cy="1534510"/>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t>Other Federal Program Reviews</a:t>
          </a:r>
          <a:endParaRPr lang="en-US" sz="2800" b="1" kern="1200" dirty="0"/>
        </a:p>
      </dsp:txBody>
      <dsp:txXfrm>
        <a:off x="719243" y="3235281"/>
        <a:ext cx="2919203" cy="13846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61C76-D54E-4C3A-B8A3-FE21A69BEB61}">
      <dsp:nvSpPr>
        <dsp:cNvPr id="0" name=""/>
        <dsp:cNvSpPr/>
      </dsp:nvSpPr>
      <dsp:spPr>
        <a:xfrm>
          <a:off x="5999884" y="2083650"/>
          <a:ext cx="260512" cy="2434755"/>
        </a:xfrm>
        <a:custGeom>
          <a:avLst/>
          <a:gdLst/>
          <a:ahLst/>
          <a:cxnLst/>
          <a:rect l="0" t="0" r="0" b="0"/>
          <a:pathLst>
            <a:path>
              <a:moveTo>
                <a:pt x="260512" y="0"/>
              </a:moveTo>
              <a:lnTo>
                <a:pt x="260512" y="2434755"/>
              </a:lnTo>
              <a:lnTo>
                <a:pt x="0" y="2434755"/>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813E03BC-EF94-4B5D-91E5-69A76CB28544}">
      <dsp:nvSpPr>
        <dsp:cNvPr id="0" name=""/>
        <dsp:cNvSpPr/>
      </dsp:nvSpPr>
      <dsp:spPr>
        <a:xfrm>
          <a:off x="6260396" y="2083650"/>
          <a:ext cx="169993" cy="1509404"/>
        </a:xfrm>
        <a:custGeom>
          <a:avLst/>
          <a:gdLst/>
          <a:ahLst/>
          <a:cxnLst/>
          <a:rect l="0" t="0" r="0" b="0"/>
          <a:pathLst>
            <a:path>
              <a:moveTo>
                <a:pt x="0" y="0"/>
              </a:moveTo>
              <a:lnTo>
                <a:pt x="0" y="1509404"/>
              </a:lnTo>
              <a:lnTo>
                <a:pt x="169993" y="1509404"/>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FF3152CE-10A4-4593-A175-015CBA805142}">
      <dsp:nvSpPr>
        <dsp:cNvPr id="0" name=""/>
        <dsp:cNvSpPr/>
      </dsp:nvSpPr>
      <dsp:spPr>
        <a:xfrm>
          <a:off x="6089867" y="2083650"/>
          <a:ext cx="170529" cy="699201"/>
        </a:xfrm>
        <a:custGeom>
          <a:avLst/>
          <a:gdLst/>
          <a:ahLst/>
          <a:cxnLst/>
          <a:rect l="0" t="0" r="0" b="0"/>
          <a:pathLst>
            <a:path>
              <a:moveTo>
                <a:pt x="170529" y="0"/>
              </a:moveTo>
              <a:lnTo>
                <a:pt x="170529" y="699201"/>
              </a:lnTo>
              <a:lnTo>
                <a:pt x="0" y="699201"/>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A74C7B84-B615-4896-AF9E-EBF06B938888}">
      <dsp:nvSpPr>
        <dsp:cNvPr id="0" name=""/>
        <dsp:cNvSpPr/>
      </dsp:nvSpPr>
      <dsp:spPr>
        <a:xfrm>
          <a:off x="3989270" y="905197"/>
          <a:ext cx="532379" cy="777244"/>
        </a:xfrm>
        <a:custGeom>
          <a:avLst/>
          <a:gdLst/>
          <a:ahLst/>
          <a:cxnLst/>
          <a:rect l="0" t="0" r="0" b="0"/>
          <a:pathLst>
            <a:path>
              <a:moveTo>
                <a:pt x="0" y="0"/>
              </a:moveTo>
              <a:lnTo>
                <a:pt x="0" y="777244"/>
              </a:lnTo>
              <a:lnTo>
                <a:pt x="532379" y="777244"/>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3AC43028-C1E9-4487-BFF5-698D59C01E16}">
      <dsp:nvSpPr>
        <dsp:cNvPr id="0" name=""/>
        <dsp:cNvSpPr/>
      </dsp:nvSpPr>
      <dsp:spPr>
        <a:xfrm>
          <a:off x="1629043" y="2083650"/>
          <a:ext cx="247224" cy="2675869"/>
        </a:xfrm>
        <a:custGeom>
          <a:avLst/>
          <a:gdLst/>
          <a:ahLst/>
          <a:cxnLst/>
          <a:rect l="0" t="0" r="0" b="0"/>
          <a:pathLst>
            <a:path>
              <a:moveTo>
                <a:pt x="247224" y="0"/>
              </a:moveTo>
              <a:lnTo>
                <a:pt x="247224" y="2675869"/>
              </a:lnTo>
              <a:lnTo>
                <a:pt x="0" y="2675869"/>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10804E61-BC92-41CF-9A30-3B6C6BBBF4FF}">
      <dsp:nvSpPr>
        <dsp:cNvPr id="0" name=""/>
        <dsp:cNvSpPr/>
      </dsp:nvSpPr>
      <dsp:spPr>
        <a:xfrm>
          <a:off x="1876267" y="2083650"/>
          <a:ext cx="226602" cy="1511206"/>
        </a:xfrm>
        <a:custGeom>
          <a:avLst/>
          <a:gdLst/>
          <a:ahLst/>
          <a:cxnLst/>
          <a:rect l="0" t="0" r="0" b="0"/>
          <a:pathLst>
            <a:path>
              <a:moveTo>
                <a:pt x="0" y="0"/>
              </a:moveTo>
              <a:lnTo>
                <a:pt x="0" y="1511206"/>
              </a:lnTo>
              <a:lnTo>
                <a:pt x="226602" y="1511206"/>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5F1219EA-5E34-477E-8A88-2EFF3260328B}">
      <dsp:nvSpPr>
        <dsp:cNvPr id="0" name=""/>
        <dsp:cNvSpPr/>
      </dsp:nvSpPr>
      <dsp:spPr>
        <a:xfrm>
          <a:off x="1604832" y="2083650"/>
          <a:ext cx="271435" cy="1006125"/>
        </a:xfrm>
        <a:custGeom>
          <a:avLst/>
          <a:gdLst/>
          <a:ahLst/>
          <a:cxnLst/>
          <a:rect l="0" t="0" r="0" b="0"/>
          <a:pathLst>
            <a:path>
              <a:moveTo>
                <a:pt x="271435" y="0"/>
              </a:moveTo>
              <a:lnTo>
                <a:pt x="271435" y="1006125"/>
              </a:lnTo>
              <a:lnTo>
                <a:pt x="0" y="1006125"/>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368B7C31-864F-426B-87B5-004F6E4A5172}">
      <dsp:nvSpPr>
        <dsp:cNvPr id="0" name=""/>
        <dsp:cNvSpPr/>
      </dsp:nvSpPr>
      <dsp:spPr>
        <a:xfrm>
          <a:off x="3433933" y="905197"/>
          <a:ext cx="555336" cy="777244"/>
        </a:xfrm>
        <a:custGeom>
          <a:avLst/>
          <a:gdLst/>
          <a:ahLst/>
          <a:cxnLst/>
          <a:rect l="0" t="0" r="0" b="0"/>
          <a:pathLst>
            <a:path>
              <a:moveTo>
                <a:pt x="555336" y="0"/>
              </a:moveTo>
              <a:lnTo>
                <a:pt x="555336" y="777244"/>
              </a:lnTo>
              <a:lnTo>
                <a:pt x="0" y="777244"/>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03B31DF1-9299-4AFB-BF2A-25179AD51F00}">
      <dsp:nvSpPr>
        <dsp:cNvPr id="0" name=""/>
        <dsp:cNvSpPr/>
      </dsp:nvSpPr>
      <dsp:spPr>
        <a:xfrm>
          <a:off x="1950787" y="102781"/>
          <a:ext cx="4076964" cy="802416"/>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dirty="0" smtClean="0"/>
            <a:t>Critical Areas</a:t>
          </a:r>
          <a:endParaRPr lang="en-US" sz="3200" b="1" kern="1200" dirty="0"/>
        </a:p>
      </dsp:txBody>
      <dsp:txXfrm>
        <a:off x="1989958" y="141952"/>
        <a:ext cx="3998622" cy="724074"/>
      </dsp:txXfrm>
    </dsp:sp>
    <dsp:sp modelId="{BA7BB0DD-B8D4-4E42-979B-833261CC9BBF}">
      <dsp:nvSpPr>
        <dsp:cNvPr id="0" name=""/>
        <dsp:cNvSpPr/>
      </dsp:nvSpPr>
      <dsp:spPr>
        <a:xfrm>
          <a:off x="318601" y="1281233"/>
          <a:ext cx="3115332" cy="802416"/>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t>Meal Access and Reimbursement</a:t>
          </a:r>
          <a:endParaRPr lang="en-US" sz="2400" b="1" kern="1200" dirty="0"/>
        </a:p>
      </dsp:txBody>
      <dsp:txXfrm>
        <a:off x="357772" y="1320404"/>
        <a:ext cx="3036990" cy="724074"/>
      </dsp:txXfrm>
    </dsp:sp>
    <dsp:sp modelId="{A293F8C5-3D3B-4426-BDE3-7F781AD656FB}">
      <dsp:nvSpPr>
        <dsp:cNvPr id="0" name=""/>
        <dsp:cNvSpPr/>
      </dsp:nvSpPr>
      <dsp:spPr>
        <a:xfrm>
          <a:off x="0" y="2381643"/>
          <a:ext cx="1604832" cy="1416264"/>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t>Certification and Benefit Issuance</a:t>
          </a:r>
          <a:endParaRPr lang="en-US" sz="2200" b="1" kern="1200" dirty="0"/>
        </a:p>
      </dsp:txBody>
      <dsp:txXfrm>
        <a:off x="69136" y="2450779"/>
        <a:ext cx="1466560" cy="1277992"/>
      </dsp:txXfrm>
    </dsp:sp>
    <dsp:sp modelId="{C52BB2E0-E08C-4AB0-B7D9-168CDC30CC03}">
      <dsp:nvSpPr>
        <dsp:cNvPr id="0" name=""/>
        <dsp:cNvSpPr/>
      </dsp:nvSpPr>
      <dsp:spPr>
        <a:xfrm>
          <a:off x="2102869" y="3193648"/>
          <a:ext cx="1875406" cy="802416"/>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b="1" kern="1200" dirty="0" smtClean="0"/>
            <a:t>Verification</a:t>
          </a:r>
          <a:endParaRPr lang="en-US" sz="2300" b="1" kern="1200" dirty="0"/>
        </a:p>
      </dsp:txBody>
      <dsp:txXfrm>
        <a:off x="2142040" y="3232819"/>
        <a:ext cx="1797064" cy="724074"/>
      </dsp:txXfrm>
    </dsp:sp>
    <dsp:sp modelId="{F3BEBE39-BA1F-49DD-95B9-78986899C933}">
      <dsp:nvSpPr>
        <dsp:cNvPr id="0" name=""/>
        <dsp:cNvSpPr/>
      </dsp:nvSpPr>
      <dsp:spPr>
        <a:xfrm>
          <a:off x="24210" y="4135171"/>
          <a:ext cx="1604832" cy="1248695"/>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t>Meal Counting and Claiming</a:t>
          </a:r>
          <a:endParaRPr lang="en-US" sz="2200" b="1" kern="1200" dirty="0"/>
        </a:p>
      </dsp:txBody>
      <dsp:txXfrm>
        <a:off x="85166" y="4196127"/>
        <a:ext cx="1482920" cy="1126783"/>
      </dsp:txXfrm>
    </dsp:sp>
    <dsp:sp modelId="{D2A751CD-E18C-4C76-A8C1-723F2E749E4A}">
      <dsp:nvSpPr>
        <dsp:cNvPr id="0" name=""/>
        <dsp:cNvSpPr/>
      </dsp:nvSpPr>
      <dsp:spPr>
        <a:xfrm>
          <a:off x="4521649" y="1281233"/>
          <a:ext cx="3477495" cy="802416"/>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t>Nutritional Quality and           Meal Pattern</a:t>
          </a:r>
          <a:endParaRPr lang="en-US" sz="2400" b="1" kern="1200" dirty="0"/>
        </a:p>
      </dsp:txBody>
      <dsp:txXfrm>
        <a:off x="4560820" y="1320404"/>
        <a:ext cx="3399153" cy="724074"/>
      </dsp:txXfrm>
    </dsp:sp>
    <dsp:sp modelId="{2301B916-4C6D-4295-AFF6-5AD3313C600A}">
      <dsp:nvSpPr>
        <dsp:cNvPr id="0" name=""/>
        <dsp:cNvSpPr/>
      </dsp:nvSpPr>
      <dsp:spPr>
        <a:xfrm>
          <a:off x="4157777" y="2381643"/>
          <a:ext cx="1932089" cy="802416"/>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t>Meal Components</a:t>
          </a:r>
          <a:endParaRPr lang="en-US" sz="2200" b="1" kern="1200" dirty="0"/>
        </a:p>
      </dsp:txBody>
      <dsp:txXfrm>
        <a:off x="4196948" y="2420814"/>
        <a:ext cx="1853747" cy="724074"/>
      </dsp:txXfrm>
    </dsp:sp>
    <dsp:sp modelId="{97960146-F5BC-4D54-BAAE-244E2B318472}">
      <dsp:nvSpPr>
        <dsp:cNvPr id="0" name=""/>
        <dsp:cNvSpPr/>
      </dsp:nvSpPr>
      <dsp:spPr>
        <a:xfrm>
          <a:off x="6430390" y="2893785"/>
          <a:ext cx="1799209" cy="1398539"/>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t>Dietary Specifications and Nutrient Analysis</a:t>
          </a:r>
          <a:endParaRPr lang="en-US" sz="2200" b="1" kern="1200" dirty="0"/>
        </a:p>
      </dsp:txBody>
      <dsp:txXfrm>
        <a:off x="6498661" y="2962056"/>
        <a:ext cx="1662667" cy="1261997"/>
      </dsp:txXfrm>
    </dsp:sp>
    <dsp:sp modelId="{B93CF0FC-CF8B-4C38-B73D-5B7D92C2F2E4}">
      <dsp:nvSpPr>
        <dsp:cNvPr id="0" name=""/>
        <dsp:cNvSpPr/>
      </dsp:nvSpPr>
      <dsp:spPr>
        <a:xfrm>
          <a:off x="4395051" y="4117197"/>
          <a:ext cx="1604832" cy="802416"/>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b="1" kern="1200" dirty="0" smtClean="0"/>
            <a:t>Offer vs Serve</a:t>
          </a:r>
          <a:endParaRPr lang="en-US" sz="2300" b="1" kern="1200" dirty="0"/>
        </a:p>
      </dsp:txBody>
      <dsp:txXfrm>
        <a:off x="4434222" y="4156368"/>
        <a:ext cx="1526490" cy="7240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C7B84-B615-4896-AF9E-EBF06B938888}">
      <dsp:nvSpPr>
        <dsp:cNvPr id="0" name=""/>
        <dsp:cNvSpPr/>
      </dsp:nvSpPr>
      <dsp:spPr>
        <a:xfrm>
          <a:off x="4689467" y="982922"/>
          <a:ext cx="1238732" cy="700355"/>
        </a:xfrm>
        <a:custGeom>
          <a:avLst/>
          <a:gdLst/>
          <a:ahLst/>
          <a:cxnLst/>
          <a:rect l="0" t="0" r="0" b="0"/>
          <a:pathLst>
            <a:path>
              <a:moveTo>
                <a:pt x="0" y="0"/>
              </a:moveTo>
              <a:lnTo>
                <a:pt x="0" y="700355"/>
              </a:lnTo>
              <a:lnTo>
                <a:pt x="1238732" y="700355"/>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D8ED3D72-F761-4BA7-A7C7-EC31A9CF03C2}">
      <dsp:nvSpPr>
        <dsp:cNvPr id="0" name=""/>
        <dsp:cNvSpPr/>
      </dsp:nvSpPr>
      <dsp:spPr>
        <a:xfrm>
          <a:off x="2232023" y="2203599"/>
          <a:ext cx="526204" cy="2391702"/>
        </a:xfrm>
        <a:custGeom>
          <a:avLst/>
          <a:gdLst/>
          <a:ahLst/>
          <a:cxnLst/>
          <a:rect l="0" t="0" r="0" b="0"/>
          <a:pathLst>
            <a:path>
              <a:moveTo>
                <a:pt x="0" y="0"/>
              </a:moveTo>
              <a:lnTo>
                <a:pt x="0" y="2391702"/>
              </a:lnTo>
              <a:lnTo>
                <a:pt x="526204" y="2391702"/>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3AC43028-C1E9-4487-BFF5-698D59C01E16}">
      <dsp:nvSpPr>
        <dsp:cNvPr id="0" name=""/>
        <dsp:cNvSpPr/>
      </dsp:nvSpPr>
      <dsp:spPr>
        <a:xfrm>
          <a:off x="1749523" y="2203599"/>
          <a:ext cx="482500" cy="2050933"/>
        </a:xfrm>
        <a:custGeom>
          <a:avLst/>
          <a:gdLst/>
          <a:ahLst/>
          <a:cxnLst/>
          <a:rect l="0" t="0" r="0" b="0"/>
          <a:pathLst>
            <a:path>
              <a:moveTo>
                <a:pt x="482500" y="0"/>
              </a:moveTo>
              <a:lnTo>
                <a:pt x="482500" y="2050933"/>
              </a:lnTo>
              <a:lnTo>
                <a:pt x="0" y="2050933"/>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10804E61-BC92-41CF-9A30-3B6C6BBBF4FF}">
      <dsp:nvSpPr>
        <dsp:cNvPr id="0" name=""/>
        <dsp:cNvSpPr/>
      </dsp:nvSpPr>
      <dsp:spPr>
        <a:xfrm>
          <a:off x="2232023" y="2203599"/>
          <a:ext cx="449750" cy="885860"/>
        </a:xfrm>
        <a:custGeom>
          <a:avLst/>
          <a:gdLst/>
          <a:ahLst/>
          <a:cxnLst/>
          <a:rect l="0" t="0" r="0" b="0"/>
          <a:pathLst>
            <a:path>
              <a:moveTo>
                <a:pt x="0" y="0"/>
              </a:moveTo>
              <a:lnTo>
                <a:pt x="0" y="885860"/>
              </a:lnTo>
              <a:lnTo>
                <a:pt x="449750" y="885860"/>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5F1219EA-5E34-477E-8A88-2EFF3260328B}">
      <dsp:nvSpPr>
        <dsp:cNvPr id="0" name=""/>
        <dsp:cNvSpPr/>
      </dsp:nvSpPr>
      <dsp:spPr>
        <a:xfrm>
          <a:off x="1801939" y="2203599"/>
          <a:ext cx="430084" cy="668276"/>
        </a:xfrm>
        <a:custGeom>
          <a:avLst/>
          <a:gdLst/>
          <a:ahLst/>
          <a:cxnLst/>
          <a:rect l="0" t="0" r="0" b="0"/>
          <a:pathLst>
            <a:path>
              <a:moveTo>
                <a:pt x="430084" y="0"/>
              </a:moveTo>
              <a:lnTo>
                <a:pt x="430084" y="668276"/>
              </a:lnTo>
              <a:lnTo>
                <a:pt x="0" y="668276"/>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D6790626-7DBD-491E-BFA2-D0AB3372720C}">
      <dsp:nvSpPr>
        <dsp:cNvPr id="0" name=""/>
        <dsp:cNvSpPr/>
      </dsp:nvSpPr>
      <dsp:spPr>
        <a:xfrm>
          <a:off x="2049454" y="2203599"/>
          <a:ext cx="182569" cy="3078755"/>
        </a:xfrm>
        <a:custGeom>
          <a:avLst/>
          <a:gdLst/>
          <a:ahLst/>
          <a:cxnLst/>
          <a:rect l="0" t="0" r="0" b="0"/>
          <a:pathLst>
            <a:path>
              <a:moveTo>
                <a:pt x="182569" y="0"/>
              </a:moveTo>
              <a:lnTo>
                <a:pt x="182569" y="3078755"/>
              </a:lnTo>
              <a:lnTo>
                <a:pt x="0" y="3078755"/>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368B7C31-864F-426B-87B5-004F6E4A5172}">
      <dsp:nvSpPr>
        <dsp:cNvPr id="0" name=""/>
        <dsp:cNvSpPr/>
      </dsp:nvSpPr>
      <dsp:spPr>
        <a:xfrm>
          <a:off x="3605743" y="982922"/>
          <a:ext cx="1083724" cy="702734"/>
        </a:xfrm>
        <a:custGeom>
          <a:avLst/>
          <a:gdLst/>
          <a:ahLst/>
          <a:cxnLst/>
          <a:rect l="0" t="0" r="0" b="0"/>
          <a:pathLst>
            <a:path>
              <a:moveTo>
                <a:pt x="1083724" y="0"/>
              </a:moveTo>
              <a:lnTo>
                <a:pt x="1083724" y="702734"/>
              </a:lnTo>
              <a:lnTo>
                <a:pt x="0" y="702734"/>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03B31DF1-9299-4AFB-BF2A-25179AD51F00}">
      <dsp:nvSpPr>
        <dsp:cNvPr id="0" name=""/>
        <dsp:cNvSpPr/>
      </dsp:nvSpPr>
      <dsp:spPr>
        <a:xfrm>
          <a:off x="2827925" y="0"/>
          <a:ext cx="3723084" cy="982922"/>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dirty="0" smtClean="0"/>
            <a:t>General Areas</a:t>
          </a:r>
          <a:endParaRPr lang="en-US" sz="3200" b="1" kern="1200" dirty="0"/>
        </a:p>
      </dsp:txBody>
      <dsp:txXfrm>
        <a:off x="2875907" y="47982"/>
        <a:ext cx="3627120" cy="886958"/>
      </dsp:txXfrm>
    </dsp:sp>
    <dsp:sp modelId="{BA7BB0DD-B8D4-4E42-979B-833261CC9BBF}">
      <dsp:nvSpPr>
        <dsp:cNvPr id="0" name=""/>
        <dsp:cNvSpPr/>
      </dsp:nvSpPr>
      <dsp:spPr>
        <a:xfrm>
          <a:off x="858304" y="1167714"/>
          <a:ext cx="2747438" cy="1035885"/>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t>Resource Management</a:t>
          </a:r>
          <a:endParaRPr lang="en-US" sz="2400" b="1" kern="1200" dirty="0"/>
        </a:p>
      </dsp:txBody>
      <dsp:txXfrm>
        <a:off x="908872" y="1218282"/>
        <a:ext cx="2646302" cy="934749"/>
      </dsp:txXfrm>
    </dsp:sp>
    <dsp:sp modelId="{8758E017-C2E5-4B71-9EBA-EE905A2A8222}">
      <dsp:nvSpPr>
        <dsp:cNvPr id="0" name=""/>
        <dsp:cNvSpPr/>
      </dsp:nvSpPr>
      <dsp:spPr>
        <a:xfrm>
          <a:off x="0" y="4945434"/>
          <a:ext cx="2049454" cy="673841"/>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t>Procurement</a:t>
          </a:r>
        </a:p>
      </dsp:txBody>
      <dsp:txXfrm>
        <a:off x="32894" y="4978328"/>
        <a:ext cx="1983666" cy="608053"/>
      </dsp:txXfrm>
    </dsp:sp>
    <dsp:sp modelId="{A293F8C5-3D3B-4426-BDE3-7F781AD656FB}">
      <dsp:nvSpPr>
        <dsp:cNvPr id="0" name=""/>
        <dsp:cNvSpPr/>
      </dsp:nvSpPr>
      <dsp:spPr>
        <a:xfrm>
          <a:off x="74788" y="2483342"/>
          <a:ext cx="1727150" cy="777067"/>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t>Indirect Costs</a:t>
          </a:r>
          <a:endParaRPr lang="en-US" sz="2200" b="1" kern="1200" dirty="0"/>
        </a:p>
      </dsp:txBody>
      <dsp:txXfrm>
        <a:off x="112721" y="2521275"/>
        <a:ext cx="1651284" cy="701201"/>
      </dsp:txXfrm>
    </dsp:sp>
    <dsp:sp modelId="{C52BB2E0-E08C-4AB0-B7D9-168CDC30CC03}">
      <dsp:nvSpPr>
        <dsp:cNvPr id="0" name=""/>
        <dsp:cNvSpPr/>
      </dsp:nvSpPr>
      <dsp:spPr>
        <a:xfrm>
          <a:off x="2681773" y="2416433"/>
          <a:ext cx="2428392" cy="1346053"/>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t>Maintenance of Non-Profit Food Service Account</a:t>
          </a:r>
          <a:endParaRPr lang="en-US" sz="2200" b="1" kern="1200" dirty="0"/>
        </a:p>
      </dsp:txBody>
      <dsp:txXfrm>
        <a:off x="2747482" y="2482142"/>
        <a:ext cx="2296974" cy="1214635"/>
      </dsp:txXfrm>
    </dsp:sp>
    <dsp:sp modelId="{F3BEBE39-BA1F-49DD-95B9-78986899C933}">
      <dsp:nvSpPr>
        <dsp:cNvPr id="0" name=""/>
        <dsp:cNvSpPr/>
      </dsp:nvSpPr>
      <dsp:spPr>
        <a:xfrm>
          <a:off x="52483" y="3815952"/>
          <a:ext cx="1697039" cy="877162"/>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t>Paid Lunch Equity</a:t>
          </a:r>
          <a:endParaRPr lang="en-US" sz="2200" b="1" kern="1200" dirty="0"/>
        </a:p>
      </dsp:txBody>
      <dsp:txXfrm>
        <a:off x="95303" y="3858772"/>
        <a:ext cx="1611399" cy="791522"/>
      </dsp:txXfrm>
    </dsp:sp>
    <dsp:sp modelId="{20251191-7E87-452A-993A-406E4225DF48}">
      <dsp:nvSpPr>
        <dsp:cNvPr id="0" name=""/>
        <dsp:cNvSpPr/>
      </dsp:nvSpPr>
      <dsp:spPr>
        <a:xfrm>
          <a:off x="2758228" y="3960243"/>
          <a:ext cx="2275472" cy="1270118"/>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t>Revenue from Nonprogram Food</a:t>
          </a:r>
          <a:endParaRPr lang="en-US" sz="2200" b="1" kern="1200" dirty="0"/>
        </a:p>
      </dsp:txBody>
      <dsp:txXfrm>
        <a:off x="2820230" y="4022245"/>
        <a:ext cx="2151468" cy="1146114"/>
      </dsp:txXfrm>
    </dsp:sp>
    <dsp:sp modelId="{D2A751CD-E18C-4C76-A8C1-723F2E749E4A}">
      <dsp:nvSpPr>
        <dsp:cNvPr id="0" name=""/>
        <dsp:cNvSpPr/>
      </dsp:nvSpPr>
      <dsp:spPr>
        <a:xfrm>
          <a:off x="5928200" y="1112062"/>
          <a:ext cx="2295049" cy="1142428"/>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t>General Program Compliance</a:t>
          </a:r>
          <a:endParaRPr lang="en-US" sz="2400" b="1" kern="1200" dirty="0"/>
        </a:p>
      </dsp:txBody>
      <dsp:txXfrm>
        <a:off x="5983969" y="1167831"/>
        <a:ext cx="2183511" cy="10308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0C21C-85E0-4D2E-B56A-1484127E0D1C}">
      <dsp:nvSpPr>
        <dsp:cNvPr id="0" name=""/>
        <dsp:cNvSpPr/>
      </dsp:nvSpPr>
      <dsp:spPr>
        <a:xfrm>
          <a:off x="4537001" y="1683645"/>
          <a:ext cx="464640" cy="3657926"/>
        </a:xfrm>
        <a:custGeom>
          <a:avLst/>
          <a:gdLst/>
          <a:ahLst/>
          <a:cxnLst/>
          <a:rect l="0" t="0" r="0" b="0"/>
          <a:pathLst>
            <a:path>
              <a:moveTo>
                <a:pt x="464640" y="0"/>
              </a:moveTo>
              <a:lnTo>
                <a:pt x="464640" y="3657926"/>
              </a:lnTo>
              <a:lnTo>
                <a:pt x="0" y="3657926"/>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5A05CACA-BC3A-45EB-AF1F-CE1FB24762C1}">
      <dsp:nvSpPr>
        <dsp:cNvPr id="0" name=""/>
        <dsp:cNvSpPr/>
      </dsp:nvSpPr>
      <dsp:spPr>
        <a:xfrm>
          <a:off x="5001641" y="1683645"/>
          <a:ext cx="682385" cy="3509643"/>
        </a:xfrm>
        <a:custGeom>
          <a:avLst/>
          <a:gdLst/>
          <a:ahLst/>
          <a:cxnLst/>
          <a:rect l="0" t="0" r="0" b="0"/>
          <a:pathLst>
            <a:path>
              <a:moveTo>
                <a:pt x="0" y="0"/>
              </a:moveTo>
              <a:lnTo>
                <a:pt x="0" y="3509643"/>
              </a:lnTo>
              <a:lnTo>
                <a:pt x="682385" y="3509643"/>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829AB8EC-6AE8-4B30-BC96-C21A8973CAC6}">
      <dsp:nvSpPr>
        <dsp:cNvPr id="0" name=""/>
        <dsp:cNvSpPr/>
      </dsp:nvSpPr>
      <dsp:spPr>
        <a:xfrm>
          <a:off x="5001641" y="1683645"/>
          <a:ext cx="682498" cy="2663576"/>
        </a:xfrm>
        <a:custGeom>
          <a:avLst/>
          <a:gdLst/>
          <a:ahLst/>
          <a:cxnLst/>
          <a:rect l="0" t="0" r="0" b="0"/>
          <a:pathLst>
            <a:path>
              <a:moveTo>
                <a:pt x="0" y="0"/>
              </a:moveTo>
              <a:lnTo>
                <a:pt x="0" y="2663576"/>
              </a:lnTo>
              <a:lnTo>
                <a:pt x="682498" y="2663576"/>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49F9833F-3449-4CBE-B82E-CE1B32772D78}">
      <dsp:nvSpPr>
        <dsp:cNvPr id="0" name=""/>
        <dsp:cNvSpPr/>
      </dsp:nvSpPr>
      <dsp:spPr>
        <a:xfrm>
          <a:off x="4500749" y="1683645"/>
          <a:ext cx="500891" cy="3020434"/>
        </a:xfrm>
        <a:custGeom>
          <a:avLst/>
          <a:gdLst/>
          <a:ahLst/>
          <a:cxnLst/>
          <a:rect l="0" t="0" r="0" b="0"/>
          <a:pathLst>
            <a:path>
              <a:moveTo>
                <a:pt x="500891" y="0"/>
              </a:moveTo>
              <a:lnTo>
                <a:pt x="500891" y="3020434"/>
              </a:lnTo>
              <a:lnTo>
                <a:pt x="0" y="3020434"/>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FF551CF6-C616-4027-9584-1A5C654A0225}">
      <dsp:nvSpPr>
        <dsp:cNvPr id="0" name=""/>
        <dsp:cNvSpPr/>
      </dsp:nvSpPr>
      <dsp:spPr>
        <a:xfrm>
          <a:off x="5001641" y="1683645"/>
          <a:ext cx="671844" cy="1906856"/>
        </a:xfrm>
        <a:custGeom>
          <a:avLst/>
          <a:gdLst/>
          <a:ahLst/>
          <a:cxnLst/>
          <a:rect l="0" t="0" r="0" b="0"/>
          <a:pathLst>
            <a:path>
              <a:moveTo>
                <a:pt x="0" y="0"/>
              </a:moveTo>
              <a:lnTo>
                <a:pt x="0" y="1906856"/>
              </a:lnTo>
              <a:lnTo>
                <a:pt x="671844" y="1906856"/>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486E0F12-D535-415D-AB52-9421DAF5DB48}">
      <dsp:nvSpPr>
        <dsp:cNvPr id="0" name=""/>
        <dsp:cNvSpPr/>
      </dsp:nvSpPr>
      <dsp:spPr>
        <a:xfrm>
          <a:off x="4477737" y="1683645"/>
          <a:ext cx="523903" cy="2245457"/>
        </a:xfrm>
        <a:custGeom>
          <a:avLst/>
          <a:gdLst/>
          <a:ahLst/>
          <a:cxnLst/>
          <a:rect l="0" t="0" r="0" b="0"/>
          <a:pathLst>
            <a:path>
              <a:moveTo>
                <a:pt x="523903" y="0"/>
              </a:moveTo>
              <a:lnTo>
                <a:pt x="523903" y="2245457"/>
              </a:lnTo>
              <a:lnTo>
                <a:pt x="0" y="2245457"/>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6406D39F-E3F0-41D7-A33D-2E259113151D}">
      <dsp:nvSpPr>
        <dsp:cNvPr id="0" name=""/>
        <dsp:cNvSpPr/>
      </dsp:nvSpPr>
      <dsp:spPr>
        <a:xfrm>
          <a:off x="5001641" y="1683645"/>
          <a:ext cx="652989" cy="1182200"/>
        </a:xfrm>
        <a:custGeom>
          <a:avLst/>
          <a:gdLst/>
          <a:ahLst/>
          <a:cxnLst/>
          <a:rect l="0" t="0" r="0" b="0"/>
          <a:pathLst>
            <a:path>
              <a:moveTo>
                <a:pt x="0" y="0"/>
              </a:moveTo>
              <a:lnTo>
                <a:pt x="0" y="1182200"/>
              </a:lnTo>
              <a:lnTo>
                <a:pt x="652989" y="1182200"/>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A7D61C76-D54E-4C3A-B8A3-FE21A69BEB61}">
      <dsp:nvSpPr>
        <dsp:cNvPr id="0" name=""/>
        <dsp:cNvSpPr/>
      </dsp:nvSpPr>
      <dsp:spPr>
        <a:xfrm>
          <a:off x="4465624" y="1683645"/>
          <a:ext cx="536016" cy="1342077"/>
        </a:xfrm>
        <a:custGeom>
          <a:avLst/>
          <a:gdLst/>
          <a:ahLst/>
          <a:cxnLst/>
          <a:rect l="0" t="0" r="0" b="0"/>
          <a:pathLst>
            <a:path>
              <a:moveTo>
                <a:pt x="536016" y="0"/>
              </a:moveTo>
              <a:lnTo>
                <a:pt x="536016" y="1342077"/>
              </a:lnTo>
              <a:lnTo>
                <a:pt x="0" y="1342077"/>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813E03BC-EF94-4B5D-91E5-69A76CB28544}">
      <dsp:nvSpPr>
        <dsp:cNvPr id="0" name=""/>
        <dsp:cNvSpPr/>
      </dsp:nvSpPr>
      <dsp:spPr>
        <a:xfrm>
          <a:off x="5001641" y="1683645"/>
          <a:ext cx="627514" cy="447521"/>
        </a:xfrm>
        <a:custGeom>
          <a:avLst/>
          <a:gdLst/>
          <a:ahLst/>
          <a:cxnLst/>
          <a:rect l="0" t="0" r="0" b="0"/>
          <a:pathLst>
            <a:path>
              <a:moveTo>
                <a:pt x="0" y="0"/>
              </a:moveTo>
              <a:lnTo>
                <a:pt x="0" y="447521"/>
              </a:lnTo>
              <a:lnTo>
                <a:pt x="627514" y="447521"/>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FF3152CE-10A4-4593-A175-015CBA805142}">
      <dsp:nvSpPr>
        <dsp:cNvPr id="0" name=""/>
        <dsp:cNvSpPr/>
      </dsp:nvSpPr>
      <dsp:spPr>
        <a:xfrm>
          <a:off x="4444656" y="1683645"/>
          <a:ext cx="556985" cy="543896"/>
        </a:xfrm>
        <a:custGeom>
          <a:avLst/>
          <a:gdLst/>
          <a:ahLst/>
          <a:cxnLst/>
          <a:rect l="0" t="0" r="0" b="0"/>
          <a:pathLst>
            <a:path>
              <a:moveTo>
                <a:pt x="556985" y="0"/>
              </a:moveTo>
              <a:lnTo>
                <a:pt x="556985" y="543896"/>
              </a:lnTo>
              <a:lnTo>
                <a:pt x="0" y="543896"/>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A74C7B84-B615-4896-AF9E-EBF06B938888}">
      <dsp:nvSpPr>
        <dsp:cNvPr id="0" name=""/>
        <dsp:cNvSpPr/>
      </dsp:nvSpPr>
      <dsp:spPr>
        <a:xfrm>
          <a:off x="2817122" y="778891"/>
          <a:ext cx="783288" cy="488966"/>
        </a:xfrm>
        <a:custGeom>
          <a:avLst/>
          <a:gdLst/>
          <a:ahLst/>
          <a:cxnLst/>
          <a:rect l="0" t="0" r="0" b="0"/>
          <a:pathLst>
            <a:path>
              <a:moveTo>
                <a:pt x="0" y="0"/>
              </a:moveTo>
              <a:lnTo>
                <a:pt x="0" y="488966"/>
              </a:lnTo>
              <a:lnTo>
                <a:pt x="783288" y="488966"/>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368B7C31-864F-426B-87B5-004F6E4A5172}">
      <dsp:nvSpPr>
        <dsp:cNvPr id="0" name=""/>
        <dsp:cNvSpPr/>
      </dsp:nvSpPr>
      <dsp:spPr>
        <a:xfrm>
          <a:off x="2474732" y="778891"/>
          <a:ext cx="342389" cy="491763"/>
        </a:xfrm>
        <a:custGeom>
          <a:avLst/>
          <a:gdLst/>
          <a:ahLst/>
          <a:cxnLst/>
          <a:rect l="0" t="0" r="0" b="0"/>
          <a:pathLst>
            <a:path>
              <a:moveTo>
                <a:pt x="342389" y="0"/>
              </a:moveTo>
              <a:lnTo>
                <a:pt x="342389" y="491763"/>
              </a:lnTo>
              <a:lnTo>
                <a:pt x="0" y="491763"/>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03B31DF1-9299-4AFB-BF2A-25179AD51F00}">
      <dsp:nvSpPr>
        <dsp:cNvPr id="0" name=""/>
        <dsp:cNvSpPr/>
      </dsp:nvSpPr>
      <dsp:spPr>
        <a:xfrm>
          <a:off x="1344811" y="1489"/>
          <a:ext cx="2944621" cy="777402"/>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dirty="0" smtClean="0"/>
            <a:t>General Areas</a:t>
          </a:r>
          <a:endParaRPr lang="en-US" sz="3200" b="1" kern="1200" dirty="0"/>
        </a:p>
      </dsp:txBody>
      <dsp:txXfrm>
        <a:off x="1382761" y="39439"/>
        <a:ext cx="2868721" cy="701502"/>
      </dsp:txXfrm>
    </dsp:sp>
    <dsp:sp modelId="{BA7BB0DD-B8D4-4E42-979B-833261CC9BBF}">
      <dsp:nvSpPr>
        <dsp:cNvPr id="0" name=""/>
        <dsp:cNvSpPr/>
      </dsp:nvSpPr>
      <dsp:spPr>
        <a:xfrm>
          <a:off x="0" y="861009"/>
          <a:ext cx="2474732" cy="819290"/>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t>Resource Management</a:t>
          </a:r>
          <a:endParaRPr lang="en-US" sz="2400" b="1" kern="1200" dirty="0"/>
        </a:p>
      </dsp:txBody>
      <dsp:txXfrm>
        <a:off x="39994" y="901003"/>
        <a:ext cx="2394744" cy="739302"/>
      </dsp:txXfrm>
    </dsp:sp>
    <dsp:sp modelId="{D2A751CD-E18C-4C76-A8C1-723F2E749E4A}">
      <dsp:nvSpPr>
        <dsp:cNvPr id="0" name=""/>
        <dsp:cNvSpPr/>
      </dsp:nvSpPr>
      <dsp:spPr>
        <a:xfrm>
          <a:off x="3600410" y="852071"/>
          <a:ext cx="2802462" cy="831574"/>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t>General Program Compliance</a:t>
          </a:r>
          <a:endParaRPr lang="en-US" sz="2400" b="1" kern="1200" dirty="0"/>
        </a:p>
      </dsp:txBody>
      <dsp:txXfrm>
        <a:off x="3641004" y="892665"/>
        <a:ext cx="2721274" cy="750386"/>
      </dsp:txXfrm>
    </dsp:sp>
    <dsp:sp modelId="{2301B916-4C6D-4295-AFF6-5AD3313C600A}">
      <dsp:nvSpPr>
        <dsp:cNvPr id="0" name=""/>
        <dsp:cNvSpPr/>
      </dsp:nvSpPr>
      <dsp:spPr>
        <a:xfrm>
          <a:off x="2653802" y="1977259"/>
          <a:ext cx="1790853" cy="500564"/>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t>Civil Rights</a:t>
          </a:r>
          <a:endParaRPr lang="en-US" sz="2200" b="1" kern="1200" dirty="0"/>
        </a:p>
      </dsp:txBody>
      <dsp:txXfrm>
        <a:off x="2678238" y="2001695"/>
        <a:ext cx="1741981" cy="451692"/>
      </dsp:txXfrm>
    </dsp:sp>
    <dsp:sp modelId="{97960146-F5BC-4D54-BAAE-244E2B318472}">
      <dsp:nvSpPr>
        <dsp:cNvPr id="0" name=""/>
        <dsp:cNvSpPr/>
      </dsp:nvSpPr>
      <dsp:spPr>
        <a:xfrm>
          <a:off x="5629156" y="1798735"/>
          <a:ext cx="1645725" cy="664861"/>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t>On-Site Monitoring</a:t>
          </a:r>
          <a:endParaRPr lang="en-US" sz="2200" b="1" kern="1200" dirty="0"/>
        </a:p>
      </dsp:txBody>
      <dsp:txXfrm>
        <a:off x="5661612" y="1831191"/>
        <a:ext cx="1580813" cy="599949"/>
      </dsp:txXfrm>
    </dsp:sp>
    <dsp:sp modelId="{B93CF0FC-CF8B-4C38-B73D-5B7D92C2F2E4}">
      <dsp:nvSpPr>
        <dsp:cNvPr id="0" name=""/>
        <dsp:cNvSpPr/>
      </dsp:nvSpPr>
      <dsp:spPr>
        <a:xfrm>
          <a:off x="2467567" y="2640169"/>
          <a:ext cx="1998057" cy="771105"/>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t>Local Wellness Policy</a:t>
          </a:r>
          <a:endParaRPr lang="en-US" sz="2200" b="1" kern="1200" dirty="0"/>
        </a:p>
      </dsp:txBody>
      <dsp:txXfrm>
        <a:off x="2505209" y="2677811"/>
        <a:ext cx="1922773" cy="695821"/>
      </dsp:txXfrm>
    </dsp:sp>
    <dsp:sp modelId="{6B1AC745-63FD-4BC5-A638-B4A798458E57}">
      <dsp:nvSpPr>
        <dsp:cNvPr id="0" name=""/>
        <dsp:cNvSpPr/>
      </dsp:nvSpPr>
      <dsp:spPr>
        <a:xfrm>
          <a:off x="5654630" y="2586080"/>
          <a:ext cx="1887276" cy="559530"/>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t>Smart Snacks</a:t>
          </a:r>
          <a:endParaRPr lang="en-US" sz="2200" b="1" kern="1200" dirty="0"/>
        </a:p>
      </dsp:txBody>
      <dsp:txXfrm>
        <a:off x="5681944" y="2613394"/>
        <a:ext cx="1832648" cy="504902"/>
      </dsp:txXfrm>
    </dsp:sp>
    <dsp:sp modelId="{8F141A3F-DB28-433F-9290-EC6D275F3CE4}">
      <dsp:nvSpPr>
        <dsp:cNvPr id="0" name=""/>
        <dsp:cNvSpPr/>
      </dsp:nvSpPr>
      <dsp:spPr>
        <a:xfrm>
          <a:off x="2282825" y="3570896"/>
          <a:ext cx="2194912" cy="716413"/>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t>Reporting and Recordkeeping</a:t>
          </a:r>
          <a:endParaRPr lang="en-US" sz="2200" b="1" kern="1200" dirty="0"/>
        </a:p>
      </dsp:txBody>
      <dsp:txXfrm>
        <a:off x="2317797" y="3605868"/>
        <a:ext cx="2124968" cy="646469"/>
      </dsp:txXfrm>
    </dsp:sp>
    <dsp:sp modelId="{7C16B883-18A3-4ABB-9961-8514C61E5490}">
      <dsp:nvSpPr>
        <dsp:cNvPr id="0" name=""/>
        <dsp:cNvSpPr/>
      </dsp:nvSpPr>
      <dsp:spPr>
        <a:xfrm>
          <a:off x="5673485" y="3313817"/>
          <a:ext cx="1666196" cy="553369"/>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t>Food Safety</a:t>
          </a:r>
          <a:endParaRPr lang="en-US" sz="2200" b="1" kern="1200" dirty="0"/>
        </a:p>
      </dsp:txBody>
      <dsp:txXfrm>
        <a:off x="5700498" y="3340830"/>
        <a:ext cx="1612170" cy="499343"/>
      </dsp:txXfrm>
    </dsp:sp>
    <dsp:sp modelId="{3477C2A7-B0A1-4128-8CB5-2F4B8F379D8E}">
      <dsp:nvSpPr>
        <dsp:cNvPr id="0" name=""/>
        <dsp:cNvSpPr/>
      </dsp:nvSpPr>
      <dsp:spPr>
        <a:xfrm>
          <a:off x="3276470" y="4475916"/>
          <a:ext cx="1224279" cy="456326"/>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t>Water</a:t>
          </a:r>
          <a:endParaRPr lang="en-US" sz="2200" b="1" kern="1200" dirty="0"/>
        </a:p>
      </dsp:txBody>
      <dsp:txXfrm>
        <a:off x="3298746" y="4498192"/>
        <a:ext cx="1179727" cy="411774"/>
      </dsp:txXfrm>
    </dsp:sp>
    <dsp:sp modelId="{731C7389-296D-4EED-9B24-71C41F2562AA}">
      <dsp:nvSpPr>
        <dsp:cNvPr id="0" name=""/>
        <dsp:cNvSpPr/>
      </dsp:nvSpPr>
      <dsp:spPr>
        <a:xfrm>
          <a:off x="5684140" y="3990412"/>
          <a:ext cx="1956679" cy="713619"/>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t>SBP and SFSP Outreach</a:t>
          </a:r>
          <a:endParaRPr lang="en-US" sz="2200" b="1" kern="1200" dirty="0"/>
        </a:p>
      </dsp:txBody>
      <dsp:txXfrm>
        <a:off x="5718976" y="4025248"/>
        <a:ext cx="1887007" cy="643947"/>
      </dsp:txXfrm>
    </dsp:sp>
    <dsp:sp modelId="{533BE5C5-7983-4718-B7C1-80E8D8B4347F}">
      <dsp:nvSpPr>
        <dsp:cNvPr id="0" name=""/>
        <dsp:cNvSpPr/>
      </dsp:nvSpPr>
      <dsp:spPr>
        <a:xfrm>
          <a:off x="5684026" y="4863512"/>
          <a:ext cx="1958408" cy="659552"/>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t>Professional Standards</a:t>
          </a:r>
          <a:endParaRPr lang="en-US" sz="2200" b="1" kern="1200" dirty="0"/>
        </a:p>
      </dsp:txBody>
      <dsp:txXfrm>
        <a:off x="5716223" y="4895709"/>
        <a:ext cx="1894014" cy="595158"/>
      </dsp:txXfrm>
    </dsp:sp>
    <dsp:sp modelId="{9BEEA0C6-0D2A-4A99-84E8-20BA8ECFC8FF}">
      <dsp:nvSpPr>
        <dsp:cNvPr id="0" name=""/>
        <dsp:cNvSpPr/>
      </dsp:nvSpPr>
      <dsp:spPr>
        <a:xfrm>
          <a:off x="1851572" y="5123242"/>
          <a:ext cx="2685429" cy="436659"/>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t>Meal Charge Policy</a:t>
          </a:r>
          <a:endParaRPr lang="en-US" sz="2200" b="1" kern="1200" dirty="0"/>
        </a:p>
      </dsp:txBody>
      <dsp:txXfrm>
        <a:off x="1872888" y="5144558"/>
        <a:ext cx="2642797" cy="3940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12A44E-46E2-4134-A2BD-F3387DE2036A}">
      <dsp:nvSpPr>
        <dsp:cNvPr id="0" name=""/>
        <dsp:cNvSpPr/>
      </dsp:nvSpPr>
      <dsp:spPr>
        <a:xfrm>
          <a:off x="3604143" y="1398488"/>
          <a:ext cx="711497" cy="3045978"/>
        </a:xfrm>
        <a:custGeom>
          <a:avLst/>
          <a:gdLst/>
          <a:ahLst/>
          <a:cxnLst/>
          <a:rect l="0" t="0" r="0" b="0"/>
          <a:pathLst>
            <a:path>
              <a:moveTo>
                <a:pt x="711497" y="0"/>
              </a:moveTo>
              <a:lnTo>
                <a:pt x="711497" y="3045978"/>
              </a:lnTo>
              <a:lnTo>
                <a:pt x="0" y="3045978"/>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A74C7B84-B615-4896-AF9E-EBF06B938888}">
      <dsp:nvSpPr>
        <dsp:cNvPr id="0" name=""/>
        <dsp:cNvSpPr/>
      </dsp:nvSpPr>
      <dsp:spPr>
        <a:xfrm>
          <a:off x="4315640" y="1398488"/>
          <a:ext cx="214322" cy="2066963"/>
        </a:xfrm>
        <a:custGeom>
          <a:avLst/>
          <a:gdLst/>
          <a:ahLst/>
          <a:cxnLst/>
          <a:rect l="0" t="0" r="0" b="0"/>
          <a:pathLst>
            <a:path>
              <a:moveTo>
                <a:pt x="0" y="0"/>
              </a:moveTo>
              <a:lnTo>
                <a:pt x="0" y="2066963"/>
              </a:lnTo>
              <a:lnTo>
                <a:pt x="214322" y="2066963"/>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368B7C31-864F-426B-87B5-004F6E4A5172}">
      <dsp:nvSpPr>
        <dsp:cNvPr id="0" name=""/>
        <dsp:cNvSpPr/>
      </dsp:nvSpPr>
      <dsp:spPr>
        <a:xfrm>
          <a:off x="3778851" y="1398488"/>
          <a:ext cx="536789" cy="1118902"/>
        </a:xfrm>
        <a:custGeom>
          <a:avLst/>
          <a:gdLst/>
          <a:ahLst/>
          <a:cxnLst/>
          <a:rect l="0" t="0" r="0" b="0"/>
          <a:pathLst>
            <a:path>
              <a:moveTo>
                <a:pt x="536789" y="0"/>
              </a:moveTo>
              <a:lnTo>
                <a:pt x="536789" y="1118902"/>
              </a:lnTo>
              <a:lnTo>
                <a:pt x="0" y="1118902"/>
              </a:lnTo>
            </a:path>
          </a:pathLst>
        </a:custGeom>
        <a:noFill/>
        <a:ln w="1905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03B31DF1-9299-4AFB-BF2A-25179AD51F00}">
      <dsp:nvSpPr>
        <dsp:cNvPr id="0" name=""/>
        <dsp:cNvSpPr/>
      </dsp:nvSpPr>
      <dsp:spPr>
        <a:xfrm>
          <a:off x="629128" y="244551"/>
          <a:ext cx="7373024" cy="1153937"/>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dirty="0" smtClean="0"/>
            <a:t>Other Federal Program Reviews</a:t>
          </a:r>
          <a:endParaRPr lang="en-US" sz="3200" b="1" kern="1200" dirty="0"/>
        </a:p>
      </dsp:txBody>
      <dsp:txXfrm>
        <a:off x="685459" y="300882"/>
        <a:ext cx="7260362" cy="1041275"/>
      </dsp:txXfrm>
    </dsp:sp>
    <dsp:sp modelId="{BA7BB0DD-B8D4-4E42-979B-833261CC9BBF}">
      <dsp:nvSpPr>
        <dsp:cNvPr id="0" name=""/>
        <dsp:cNvSpPr/>
      </dsp:nvSpPr>
      <dsp:spPr>
        <a:xfrm>
          <a:off x="104166" y="1927933"/>
          <a:ext cx="3674684" cy="1178915"/>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t>Afterschool Snack Program (ASP)</a:t>
          </a:r>
          <a:endParaRPr lang="en-US" sz="2400" b="1" kern="1200" dirty="0"/>
        </a:p>
      </dsp:txBody>
      <dsp:txXfrm>
        <a:off x="161716" y="1985483"/>
        <a:ext cx="3559584" cy="1063815"/>
      </dsp:txXfrm>
    </dsp:sp>
    <dsp:sp modelId="{D2A751CD-E18C-4C76-A8C1-723F2E749E4A}">
      <dsp:nvSpPr>
        <dsp:cNvPr id="0" name=""/>
        <dsp:cNvSpPr/>
      </dsp:nvSpPr>
      <dsp:spPr>
        <a:xfrm>
          <a:off x="4529963" y="2852992"/>
          <a:ext cx="3592448" cy="1224918"/>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t>Fresh Fruit and Vegetable Program (FFVP)</a:t>
          </a:r>
          <a:endParaRPr lang="en-US" sz="2400" b="1" kern="1200" dirty="0"/>
        </a:p>
      </dsp:txBody>
      <dsp:txXfrm>
        <a:off x="4589759" y="2912788"/>
        <a:ext cx="3472856" cy="1105326"/>
      </dsp:txXfrm>
    </dsp:sp>
    <dsp:sp modelId="{E1AAD7D3-6DAE-44C8-B09F-C1A0D574E4E5}">
      <dsp:nvSpPr>
        <dsp:cNvPr id="0" name=""/>
        <dsp:cNvSpPr/>
      </dsp:nvSpPr>
      <dsp:spPr>
        <a:xfrm>
          <a:off x="549666" y="3855501"/>
          <a:ext cx="3054477" cy="1177931"/>
        </a:xfrm>
        <a:prstGeom prst="roundRect">
          <a:avLst/>
        </a:prstGeom>
        <a:solidFill>
          <a:srgbClr val="2F8D7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t>Seamless Summer Option (SSO)</a:t>
          </a:r>
          <a:endParaRPr lang="en-US" sz="2400" b="1" kern="1200" dirty="0"/>
        </a:p>
      </dsp:txBody>
      <dsp:txXfrm>
        <a:off x="607168" y="3913003"/>
        <a:ext cx="2939473" cy="10629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5E7F06-EB7D-455A-A41D-27824B41A2B4}">
      <dsp:nvSpPr>
        <dsp:cNvPr id="0" name=""/>
        <dsp:cNvSpPr/>
      </dsp:nvSpPr>
      <dsp:spPr>
        <a:xfrm rot="5400000">
          <a:off x="4984891" y="-2059165"/>
          <a:ext cx="1274719" cy="5433444"/>
        </a:xfrm>
        <a:prstGeom prst="round2SameRect">
          <a:avLst/>
        </a:prstGeom>
        <a:solidFill>
          <a:schemeClr val="accent6">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smtClean="0"/>
            <a:t>Date of on-site visit</a:t>
          </a:r>
          <a:endParaRPr lang="en-US" sz="2600" kern="1200" dirty="0"/>
        </a:p>
        <a:p>
          <a:pPr marL="228600" lvl="1" indent="-228600" algn="l" defTabSz="1155700">
            <a:lnSpc>
              <a:spcPct val="90000"/>
            </a:lnSpc>
            <a:spcBef>
              <a:spcPct val="0"/>
            </a:spcBef>
            <a:spcAft>
              <a:spcPct val="15000"/>
            </a:spcAft>
            <a:buChar char="••"/>
          </a:pPr>
          <a:r>
            <a:rPr lang="en-US" sz="2600" kern="1200" dirty="0" smtClean="0"/>
            <a:t>Ex:  November 6, 2017</a:t>
          </a:r>
          <a:endParaRPr lang="en-US" sz="2600" kern="1200" dirty="0"/>
        </a:p>
      </dsp:txBody>
      <dsp:txXfrm rot="-5400000">
        <a:off x="2905529" y="82424"/>
        <a:ext cx="5371217" cy="1150265"/>
      </dsp:txXfrm>
    </dsp:sp>
    <dsp:sp modelId="{C6085403-50E0-4B84-B298-A448A79B0751}">
      <dsp:nvSpPr>
        <dsp:cNvPr id="0" name=""/>
        <dsp:cNvSpPr/>
      </dsp:nvSpPr>
      <dsp:spPr>
        <a:xfrm>
          <a:off x="150783" y="2101"/>
          <a:ext cx="2754746" cy="1310909"/>
        </a:xfrm>
        <a:prstGeom prst="roundRect">
          <a:avLst/>
        </a:prstGeom>
        <a:solidFill>
          <a:srgbClr val="2F8D7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a:lnSpc>
              <a:spcPct val="90000"/>
            </a:lnSpc>
            <a:spcBef>
              <a:spcPct val="0"/>
            </a:spcBef>
            <a:spcAft>
              <a:spcPct val="35000"/>
            </a:spcAft>
          </a:pPr>
          <a:r>
            <a:rPr lang="en-US" sz="3700" b="1" kern="1200" dirty="0" smtClean="0"/>
            <a:t>Day of Review</a:t>
          </a:r>
          <a:endParaRPr lang="en-US" sz="3700" b="1" kern="1200" dirty="0"/>
        </a:p>
      </dsp:txBody>
      <dsp:txXfrm>
        <a:off x="214776" y="66094"/>
        <a:ext cx="2626760" cy="1182923"/>
      </dsp:txXfrm>
    </dsp:sp>
    <dsp:sp modelId="{E425C4BE-6E59-41E8-962A-5D5981DDB383}">
      <dsp:nvSpPr>
        <dsp:cNvPr id="0" name=""/>
        <dsp:cNvSpPr/>
      </dsp:nvSpPr>
      <dsp:spPr>
        <a:xfrm rot="5400000">
          <a:off x="4631548" y="-377993"/>
          <a:ext cx="1874173" cy="5428138"/>
        </a:xfrm>
        <a:prstGeom prst="round2SameRect">
          <a:avLst/>
        </a:prstGeom>
        <a:solidFill>
          <a:schemeClr val="accent6">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Typically the month PRIOR to the    on-site visit                                                       </a:t>
          </a:r>
          <a:r>
            <a:rPr lang="en-US" sz="2400" i="1" kern="1200" dirty="0" smtClean="0"/>
            <a:t>(the month of the most recent claim submitted prior to on-site visit)</a:t>
          </a:r>
          <a:endParaRPr lang="en-US" sz="2400" i="1" kern="1200" dirty="0"/>
        </a:p>
        <a:p>
          <a:pPr marL="228600" lvl="1" indent="-228600" algn="l" defTabSz="1066800">
            <a:lnSpc>
              <a:spcPct val="90000"/>
            </a:lnSpc>
            <a:spcBef>
              <a:spcPct val="0"/>
            </a:spcBef>
            <a:spcAft>
              <a:spcPct val="15000"/>
            </a:spcAft>
            <a:buChar char="••"/>
          </a:pPr>
          <a:r>
            <a:rPr lang="en-US" sz="2400" kern="1200" dirty="0" smtClean="0"/>
            <a:t>Ex:  October 2017</a:t>
          </a:r>
          <a:endParaRPr lang="en-US" sz="2400" kern="1200" dirty="0"/>
        </a:p>
      </dsp:txBody>
      <dsp:txXfrm rot="-5400000">
        <a:off x="2854566" y="1490479"/>
        <a:ext cx="5336648" cy="1691193"/>
      </dsp:txXfrm>
    </dsp:sp>
    <dsp:sp modelId="{E5B7C995-B4B8-4FB2-B376-416E60933D45}">
      <dsp:nvSpPr>
        <dsp:cNvPr id="0" name=""/>
        <dsp:cNvSpPr/>
      </dsp:nvSpPr>
      <dsp:spPr>
        <a:xfrm>
          <a:off x="150783" y="1404983"/>
          <a:ext cx="2703782" cy="1862184"/>
        </a:xfrm>
        <a:prstGeom prst="roundRect">
          <a:avLst/>
        </a:prstGeom>
        <a:solidFill>
          <a:srgbClr val="2F8D7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a:lnSpc>
              <a:spcPct val="90000"/>
            </a:lnSpc>
            <a:spcBef>
              <a:spcPct val="0"/>
            </a:spcBef>
            <a:spcAft>
              <a:spcPct val="35000"/>
            </a:spcAft>
          </a:pPr>
          <a:r>
            <a:rPr lang="en-US" sz="3700" b="1" kern="1200" dirty="0" smtClean="0"/>
            <a:t>Review Period</a:t>
          </a:r>
          <a:endParaRPr lang="en-US" sz="3700" b="1" kern="1200" dirty="0"/>
        </a:p>
      </dsp:txBody>
      <dsp:txXfrm>
        <a:off x="241687" y="1495887"/>
        <a:ext cx="2521974" cy="1680376"/>
      </dsp:txXfrm>
    </dsp:sp>
    <dsp:sp modelId="{19AF4DC1-E1F9-4A24-BA79-3B824FAC57FB}">
      <dsp:nvSpPr>
        <dsp:cNvPr id="0" name=""/>
        <dsp:cNvSpPr/>
      </dsp:nvSpPr>
      <dsp:spPr>
        <a:xfrm rot="5400000">
          <a:off x="4934426" y="1387187"/>
          <a:ext cx="1375650" cy="5433444"/>
        </a:xfrm>
        <a:prstGeom prst="round2SameRect">
          <a:avLst/>
        </a:prstGeom>
        <a:solidFill>
          <a:schemeClr val="accent6">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Most recently completed school year</a:t>
          </a:r>
          <a:endParaRPr lang="en-US" sz="2400" kern="1200" dirty="0"/>
        </a:p>
        <a:p>
          <a:pPr marL="228600" lvl="1" indent="-228600" algn="l" defTabSz="1066800">
            <a:lnSpc>
              <a:spcPct val="90000"/>
            </a:lnSpc>
            <a:spcBef>
              <a:spcPct val="0"/>
            </a:spcBef>
            <a:spcAft>
              <a:spcPct val="15000"/>
            </a:spcAft>
            <a:buChar char="••"/>
          </a:pPr>
          <a:r>
            <a:rPr lang="en-US" sz="2400" kern="1200" dirty="0" smtClean="0"/>
            <a:t>Ex:  SY 16-17 for ARs conducted in           SY 17-18</a:t>
          </a:r>
          <a:endParaRPr lang="en-US" sz="2400" kern="1200" dirty="0"/>
        </a:p>
      </dsp:txBody>
      <dsp:txXfrm rot="-5400000">
        <a:off x="2905529" y="3483238"/>
        <a:ext cx="5366290" cy="1241342"/>
      </dsp:txXfrm>
    </dsp:sp>
    <dsp:sp modelId="{FDDEC19E-7C15-4FCB-80FD-8972ADBA2E6B}">
      <dsp:nvSpPr>
        <dsp:cNvPr id="0" name=""/>
        <dsp:cNvSpPr/>
      </dsp:nvSpPr>
      <dsp:spPr>
        <a:xfrm>
          <a:off x="150783" y="3359140"/>
          <a:ext cx="2754746" cy="1489537"/>
        </a:xfrm>
        <a:prstGeom prst="roundRect">
          <a:avLst/>
        </a:prstGeom>
        <a:solidFill>
          <a:srgbClr val="2F8D7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a:lnSpc>
              <a:spcPct val="90000"/>
            </a:lnSpc>
            <a:spcBef>
              <a:spcPct val="0"/>
            </a:spcBef>
            <a:spcAft>
              <a:spcPct val="35000"/>
            </a:spcAft>
          </a:pPr>
          <a:r>
            <a:rPr lang="en-US" sz="3700" b="1" kern="1200" dirty="0" smtClean="0"/>
            <a:t>Prior School Year</a:t>
          </a:r>
          <a:endParaRPr lang="en-US" sz="3700" b="1" kern="1200" dirty="0"/>
        </a:p>
      </dsp:txBody>
      <dsp:txXfrm>
        <a:off x="223496" y="3431853"/>
        <a:ext cx="2609320" cy="134411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6FB6D0-3274-4035-8DE3-FC83F196DF44}">
      <dsp:nvSpPr>
        <dsp:cNvPr id="0" name=""/>
        <dsp:cNvSpPr/>
      </dsp:nvSpPr>
      <dsp:spPr>
        <a:xfrm>
          <a:off x="-5047530" y="-847169"/>
          <a:ext cx="6588350" cy="6588350"/>
        </a:xfrm>
        <a:prstGeom prst="blockArc">
          <a:avLst>
            <a:gd name="adj1" fmla="val 18900000"/>
            <a:gd name="adj2" fmla="val 2700000"/>
            <a:gd name="adj3" fmla="val 32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7182D2-7438-41E8-8300-87B935317EA4}">
      <dsp:nvSpPr>
        <dsp:cNvPr id="0" name=""/>
        <dsp:cNvSpPr/>
      </dsp:nvSpPr>
      <dsp:spPr>
        <a:xfrm>
          <a:off x="694338" y="322547"/>
          <a:ext cx="7327473" cy="752894"/>
        </a:xfrm>
        <a:prstGeom prst="rect">
          <a:avLst/>
        </a:prstGeom>
        <a:solidFill>
          <a:srgbClr val="2F8D7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761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t>Provide an AR overview</a:t>
          </a:r>
          <a:endParaRPr lang="en-US" sz="2800" b="1" kern="1200" dirty="0"/>
        </a:p>
      </dsp:txBody>
      <dsp:txXfrm>
        <a:off x="694338" y="322547"/>
        <a:ext cx="7327473" cy="752894"/>
      </dsp:txXfrm>
    </dsp:sp>
    <dsp:sp modelId="{DEA9383D-61FC-40FC-9388-53F0F1376FCC}">
      <dsp:nvSpPr>
        <dsp:cNvPr id="0" name=""/>
        <dsp:cNvSpPr/>
      </dsp:nvSpPr>
      <dsp:spPr>
        <a:xfrm>
          <a:off x="68786" y="252080"/>
          <a:ext cx="2385283" cy="879211"/>
        </a:xfrm>
        <a:prstGeom prst="ellipse">
          <a:avLst/>
        </a:prstGeom>
        <a:solidFill>
          <a:schemeClr val="lt1">
            <a:hueOff val="0"/>
            <a:satOff val="0"/>
            <a:lumOff val="0"/>
            <a:alphaOff val="0"/>
          </a:schemeClr>
        </a:solidFill>
        <a:ln w="12700" cap="flat" cmpd="sng" algn="ctr">
          <a:solidFill>
            <a:srgbClr val="2F8D7B"/>
          </a:solidFill>
          <a:prstDash val="solid"/>
          <a:miter lim="800000"/>
        </a:ln>
        <a:effectLst/>
      </dsp:spPr>
      <dsp:style>
        <a:lnRef idx="2">
          <a:scrgbClr r="0" g="0" b="0"/>
        </a:lnRef>
        <a:fillRef idx="1">
          <a:scrgbClr r="0" g="0" b="0"/>
        </a:fillRef>
        <a:effectRef idx="0">
          <a:scrgbClr r="0" g="0" b="0"/>
        </a:effectRef>
        <a:fontRef idx="minor"/>
      </dsp:style>
    </dsp:sp>
    <dsp:sp modelId="{CB3411B1-5857-4262-9789-378A187060A9}">
      <dsp:nvSpPr>
        <dsp:cNvPr id="0" name=""/>
        <dsp:cNvSpPr/>
      </dsp:nvSpPr>
      <dsp:spPr>
        <a:xfrm>
          <a:off x="2339705" y="1197712"/>
          <a:ext cx="5682083" cy="1369048"/>
        </a:xfrm>
        <a:prstGeom prst="rect">
          <a:avLst/>
        </a:prstGeom>
        <a:solidFill>
          <a:srgbClr val="2F8D7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7610" tIns="71120" rIns="71120" bIns="71120" numCol="1" spcCol="1270" anchor="ctr" anchorCtr="0">
          <a:noAutofit/>
        </a:bodyPr>
        <a:lstStyle/>
        <a:p>
          <a:pPr lvl="0" algn="l" defTabSz="1244600">
            <a:lnSpc>
              <a:spcPct val="90000"/>
            </a:lnSpc>
            <a:spcBef>
              <a:spcPct val="0"/>
            </a:spcBef>
            <a:spcAft>
              <a:spcPct val="35000"/>
            </a:spcAft>
          </a:pPr>
          <a:r>
            <a:rPr lang="en-US" sz="2800" b="1" kern="1200" dirty="0" smtClean="0"/>
            <a:t>Relevant SFA staff (e.g., Administrator, NSLP Coordinator, Manager, Business Manager)</a:t>
          </a:r>
          <a:endParaRPr lang="en-US" sz="2800" b="1" kern="1200" dirty="0"/>
        </a:p>
      </dsp:txBody>
      <dsp:txXfrm>
        <a:off x="2339705" y="1197712"/>
        <a:ext cx="5682083" cy="1369048"/>
      </dsp:txXfrm>
    </dsp:sp>
    <dsp:sp modelId="{25EF8FE3-AC24-40AB-84BA-0BBB0FE64F63}">
      <dsp:nvSpPr>
        <dsp:cNvPr id="0" name=""/>
        <dsp:cNvSpPr/>
      </dsp:nvSpPr>
      <dsp:spPr>
        <a:xfrm>
          <a:off x="49543" y="1233984"/>
          <a:ext cx="2840473" cy="1247998"/>
        </a:xfrm>
        <a:prstGeom prst="ellipse">
          <a:avLst/>
        </a:prstGeom>
        <a:solidFill>
          <a:schemeClr val="lt1">
            <a:hueOff val="0"/>
            <a:satOff val="0"/>
            <a:lumOff val="0"/>
            <a:alphaOff val="0"/>
          </a:schemeClr>
        </a:solidFill>
        <a:ln w="12700" cap="flat" cmpd="sng" algn="ctr">
          <a:solidFill>
            <a:srgbClr val="2F8D7B"/>
          </a:solidFill>
          <a:prstDash val="solid"/>
          <a:miter lim="800000"/>
        </a:ln>
        <a:effectLst/>
      </dsp:spPr>
      <dsp:style>
        <a:lnRef idx="2">
          <a:scrgbClr r="0" g="0" b="0"/>
        </a:lnRef>
        <a:fillRef idx="1">
          <a:scrgbClr r="0" g="0" b="0"/>
        </a:fillRef>
        <a:effectRef idx="0">
          <a:scrgbClr r="0" g="0" b="0"/>
        </a:effectRef>
        <a:fontRef idx="minor"/>
      </dsp:style>
    </dsp:sp>
    <dsp:sp modelId="{B60A6833-70B6-42CD-A09E-D1E2D373C8DC}">
      <dsp:nvSpPr>
        <dsp:cNvPr id="0" name=""/>
        <dsp:cNvSpPr/>
      </dsp:nvSpPr>
      <dsp:spPr>
        <a:xfrm>
          <a:off x="1138539" y="2728941"/>
          <a:ext cx="6867663" cy="752894"/>
        </a:xfrm>
        <a:prstGeom prst="rect">
          <a:avLst/>
        </a:prstGeom>
        <a:solidFill>
          <a:srgbClr val="2F8D7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761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t>15-30 minutes</a:t>
          </a:r>
          <a:endParaRPr lang="en-US" sz="2800" b="1" kern="1200" dirty="0"/>
        </a:p>
      </dsp:txBody>
      <dsp:txXfrm>
        <a:off x="1138539" y="2728941"/>
        <a:ext cx="6867663" cy="752894"/>
      </dsp:txXfrm>
    </dsp:sp>
    <dsp:sp modelId="{0986B05C-BCE0-4528-93E0-DA608D8E5B8D}">
      <dsp:nvSpPr>
        <dsp:cNvPr id="0" name=""/>
        <dsp:cNvSpPr/>
      </dsp:nvSpPr>
      <dsp:spPr>
        <a:xfrm>
          <a:off x="204767" y="2678933"/>
          <a:ext cx="2530027" cy="890025"/>
        </a:xfrm>
        <a:prstGeom prst="ellipse">
          <a:avLst/>
        </a:prstGeom>
        <a:solidFill>
          <a:schemeClr val="lt1">
            <a:hueOff val="0"/>
            <a:satOff val="0"/>
            <a:lumOff val="0"/>
            <a:alphaOff val="0"/>
          </a:schemeClr>
        </a:solidFill>
        <a:ln w="12700" cap="flat" cmpd="sng" algn="ctr">
          <a:solidFill>
            <a:srgbClr val="2F8D7B"/>
          </a:solidFill>
          <a:prstDash val="solid"/>
          <a:miter lim="800000"/>
        </a:ln>
        <a:effectLst/>
      </dsp:spPr>
      <dsp:style>
        <a:lnRef idx="2">
          <a:scrgbClr r="0" g="0" b="0"/>
        </a:lnRef>
        <a:fillRef idx="1">
          <a:scrgbClr r="0" g="0" b="0"/>
        </a:fillRef>
        <a:effectRef idx="0">
          <a:scrgbClr r="0" g="0" b="0"/>
        </a:effectRef>
        <a:fontRef idx="minor"/>
      </dsp:style>
    </dsp:sp>
    <dsp:sp modelId="{DF99E8F3-10D0-4199-9E22-C8AD416D27BD}">
      <dsp:nvSpPr>
        <dsp:cNvPr id="0" name=""/>
        <dsp:cNvSpPr/>
      </dsp:nvSpPr>
      <dsp:spPr>
        <a:xfrm>
          <a:off x="1164218" y="3764864"/>
          <a:ext cx="6841965" cy="752894"/>
        </a:xfrm>
        <a:prstGeom prst="rect">
          <a:avLst/>
        </a:prstGeom>
        <a:solidFill>
          <a:srgbClr val="2F8D7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761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t>Arranged prior to the AR</a:t>
          </a:r>
          <a:endParaRPr lang="en-US" sz="2800" b="1" kern="1200" dirty="0"/>
        </a:p>
      </dsp:txBody>
      <dsp:txXfrm>
        <a:off x="1164218" y="3764864"/>
        <a:ext cx="6841965" cy="752894"/>
      </dsp:txXfrm>
    </dsp:sp>
    <dsp:sp modelId="{1C243A0B-A29B-414E-AE9E-3CBFDB266B90}">
      <dsp:nvSpPr>
        <dsp:cNvPr id="0" name=""/>
        <dsp:cNvSpPr/>
      </dsp:nvSpPr>
      <dsp:spPr>
        <a:xfrm>
          <a:off x="-68433" y="3716660"/>
          <a:ext cx="2213124" cy="941118"/>
        </a:xfrm>
        <a:prstGeom prst="ellipse">
          <a:avLst/>
        </a:prstGeom>
        <a:solidFill>
          <a:schemeClr val="lt1">
            <a:hueOff val="0"/>
            <a:satOff val="0"/>
            <a:lumOff val="0"/>
            <a:alphaOff val="0"/>
          </a:schemeClr>
        </a:solidFill>
        <a:ln w="12700" cap="flat" cmpd="sng" algn="ctr">
          <a:solidFill>
            <a:srgbClr val="2F8D7B"/>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5773"/>
          </a:xfrm>
          <a:prstGeom prst="rect">
            <a:avLst/>
          </a:prstGeom>
        </p:spPr>
        <p:txBody>
          <a:bodyPr vert="horz" lIns="91577" tIns="45789" rIns="91577" bIns="45789" rtlCol="0"/>
          <a:lstStyle>
            <a:lvl1pPr algn="l">
              <a:defRPr sz="1200"/>
            </a:lvl1pPr>
          </a:lstStyle>
          <a:p>
            <a:endParaRPr lang="en-US"/>
          </a:p>
        </p:txBody>
      </p:sp>
      <p:sp>
        <p:nvSpPr>
          <p:cNvPr id="3" name="Date Placeholder 2"/>
          <p:cNvSpPr>
            <a:spLocks noGrp="1"/>
          </p:cNvSpPr>
          <p:nvPr>
            <p:ph type="dt" sz="quarter" idx="1"/>
          </p:nvPr>
        </p:nvSpPr>
        <p:spPr>
          <a:xfrm>
            <a:off x="3977531" y="0"/>
            <a:ext cx="3043979" cy="465773"/>
          </a:xfrm>
          <a:prstGeom prst="rect">
            <a:avLst/>
          </a:prstGeom>
        </p:spPr>
        <p:txBody>
          <a:bodyPr vert="horz" lIns="91577" tIns="45789" rIns="91577" bIns="45789" rtlCol="0"/>
          <a:lstStyle>
            <a:lvl1pPr algn="r">
              <a:defRPr sz="1200"/>
            </a:lvl1pPr>
          </a:lstStyle>
          <a:p>
            <a:fld id="{B3B43C0D-5EBD-42E3-9D67-2E80A7032515}" type="datetimeFigureOut">
              <a:rPr lang="en-US" smtClean="0"/>
              <a:t>9/12/2017</a:t>
            </a:fld>
            <a:endParaRPr lang="en-US"/>
          </a:p>
        </p:txBody>
      </p:sp>
      <p:sp>
        <p:nvSpPr>
          <p:cNvPr id="4" name="Footer Placeholder 3"/>
          <p:cNvSpPr>
            <a:spLocks noGrp="1"/>
          </p:cNvSpPr>
          <p:nvPr>
            <p:ph type="ftr" sz="quarter" idx="2"/>
          </p:nvPr>
        </p:nvSpPr>
        <p:spPr>
          <a:xfrm>
            <a:off x="1" y="8841738"/>
            <a:ext cx="3043979" cy="465773"/>
          </a:xfrm>
          <a:prstGeom prst="rect">
            <a:avLst/>
          </a:prstGeom>
        </p:spPr>
        <p:txBody>
          <a:bodyPr vert="horz" lIns="91577" tIns="45789" rIns="91577" bIns="45789" rtlCol="0" anchor="b"/>
          <a:lstStyle>
            <a:lvl1pPr algn="l">
              <a:defRPr sz="1200"/>
            </a:lvl1pPr>
          </a:lstStyle>
          <a:p>
            <a:endParaRPr lang="en-US"/>
          </a:p>
        </p:txBody>
      </p:sp>
      <p:sp>
        <p:nvSpPr>
          <p:cNvPr id="5" name="Slide Number Placeholder 4"/>
          <p:cNvSpPr>
            <a:spLocks noGrp="1"/>
          </p:cNvSpPr>
          <p:nvPr>
            <p:ph type="sldNum" sz="quarter" idx="3"/>
          </p:nvPr>
        </p:nvSpPr>
        <p:spPr>
          <a:xfrm>
            <a:off x="3977531" y="8841738"/>
            <a:ext cx="3043979" cy="465773"/>
          </a:xfrm>
          <a:prstGeom prst="rect">
            <a:avLst/>
          </a:prstGeom>
        </p:spPr>
        <p:txBody>
          <a:bodyPr vert="horz" lIns="91577" tIns="45789" rIns="91577" bIns="45789" rtlCol="0" anchor="b"/>
          <a:lstStyle>
            <a:lvl1pPr algn="r">
              <a:defRPr sz="1200"/>
            </a:lvl1pPr>
          </a:lstStyle>
          <a:p>
            <a:fld id="{1CE2B44A-6717-4B45-A572-D8355CFEB54D}" type="slidenum">
              <a:rPr lang="en-US" smtClean="0"/>
              <a:t>‹#›</a:t>
            </a:fld>
            <a:endParaRPr lang="en-US"/>
          </a:p>
        </p:txBody>
      </p:sp>
    </p:spTree>
    <p:extLst>
      <p:ext uri="{BB962C8B-B14F-4D97-AF65-F5344CB8AC3E}">
        <p14:creationId xmlns:p14="http://schemas.microsoft.com/office/powerpoint/2010/main" val="9312925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1"/>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idx="1"/>
          </p:nvPr>
        </p:nvSpPr>
        <p:spPr>
          <a:xfrm>
            <a:off x="3978132" y="0"/>
            <a:ext cx="3043343" cy="467071"/>
          </a:xfrm>
          <a:prstGeom prst="rect">
            <a:avLst/>
          </a:prstGeom>
        </p:spPr>
        <p:txBody>
          <a:bodyPr vert="horz" lIns="93317" tIns="46659" rIns="93317" bIns="46659" rtlCol="0"/>
          <a:lstStyle>
            <a:lvl1pPr algn="r">
              <a:defRPr sz="1200"/>
            </a:lvl1pPr>
          </a:lstStyle>
          <a:p>
            <a:fld id="{32917251-6CA7-4DFE-AFC1-48006311CE80}" type="datetimeFigureOut">
              <a:rPr lang="en-US" smtClean="0"/>
              <a:t>9/12/2017</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17" tIns="46659" rIns="93317" bIns="4665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0"/>
          </a:xfrm>
          <a:prstGeom prst="rect">
            <a:avLst/>
          </a:prstGeom>
        </p:spPr>
        <p:txBody>
          <a:bodyPr vert="horz" lIns="93317" tIns="46659" rIns="93317" bIns="46659"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0"/>
          </a:xfrm>
          <a:prstGeom prst="rect">
            <a:avLst/>
          </a:prstGeom>
        </p:spPr>
        <p:txBody>
          <a:bodyPr vert="horz" lIns="93317" tIns="46659" rIns="93317" bIns="46659" rtlCol="0" anchor="b"/>
          <a:lstStyle>
            <a:lvl1pPr algn="r">
              <a:defRPr sz="1200"/>
            </a:lvl1pPr>
          </a:lstStyle>
          <a:p>
            <a:fld id="{D7056227-D6EF-40D8-83A3-6B5CA3D81E09}" type="slidenum">
              <a:rPr lang="en-US" smtClean="0"/>
              <a:t>‹#›</a:t>
            </a:fld>
            <a:endParaRPr lang="en-US"/>
          </a:p>
        </p:txBody>
      </p:sp>
    </p:spTree>
    <p:extLst>
      <p:ext uri="{BB962C8B-B14F-4D97-AF65-F5344CB8AC3E}">
        <p14:creationId xmlns:p14="http://schemas.microsoft.com/office/powerpoint/2010/main" val="1923427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056227-D6EF-40D8-83A3-6B5CA3D81E09}" type="slidenum">
              <a:rPr lang="en-US" smtClean="0"/>
              <a:t>1</a:t>
            </a:fld>
            <a:endParaRPr lang="en-US"/>
          </a:p>
        </p:txBody>
      </p:sp>
    </p:spTree>
    <p:extLst>
      <p:ext uri="{BB962C8B-B14F-4D97-AF65-F5344CB8AC3E}">
        <p14:creationId xmlns:p14="http://schemas.microsoft.com/office/powerpoint/2010/main" val="1762288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0" baseline="0" dirty="0" smtClean="0"/>
              <a:t>The areas of general program compliance are:</a:t>
            </a:r>
          </a:p>
          <a:p>
            <a:r>
              <a:rPr lang="en-US" altLang="en-US" i="0" baseline="0" dirty="0" smtClean="0"/>
              <a:t>On-site Monitoring </a:t>
            </a:r>
          </a:p>
          <a:p>
            <a:r>
              <a:rPr lang="en-US" altLang="en-US" i="0" baseline="0" dirty="0" smtClean="0"/>
              <a:t>Civil Rights</a:t>
            </a:r>
          </a:p>
          <a:p>
            <a:r>
              <a:rPr lang="en-US" altLang="en-US" i="0" baseline="0" dirty="0" smtClean="0"/>
              <a:t>Smart Snacks</a:t>
            </a:r>
          </a:p>
          <a:p>
            <a:r>
              <a:rPr lang="en-US" altLang="en-US" i="0" baseline="0" dirty="0" smtClean="0"/>
              <a:t>Wellness Policy</a:t>
            </a:r>
          </a:p>
          <a:p>
            <a:r>
              <a:rPr lang="en-US" altLang="en-US" i="0" baseline="0" dirty="0" smtClean="0"/>
              <a:t>Food Safety</a:t>
            </a:r>
          </a:p>
          <a:p>
            <a:r>
              <a:rPr lang="en-US" altLang="en-US" i="0" baseline="0" dirty="0" smtClean="0"/>
              <a:t>Reporting and Recordkeeping</a:t>
            </a:r>
          </a:p>
          <a:p>
            <a:r>
              <a:rPr lang="en-US" altLang="en-US" i="0" baseline="0" dirty="0" smtClean="0"/>
              <a:t>Breakfast and Summer Outreach</a:t>
            </a:r>
          </a:p>
          <a:p>
            <a:r>
              <a:rPr lang="en-US" altLang="en-US" i="0" baseline="0" dirty="0" smtClean="0"/>
              <a:t>Water</a:t>
            </a:r>
          </a:p>
          <a:p>
            <a:r>
              <a:rPr lang="en-US" altLang="en-US" i="0" baseline="0" dirty="0" smtClean="0"/>
              <a:t>Professional Standards</a:t>
            </a:r>
          </a:p>
          <a:p>
            <a:r>
              <a:rPr lang="en-US" altLang="en-US" i="0" baseline="0" dirty="0" smtClean="0"/>
              <a:t>Meal Charge Policy</a:t>
            </a:r>
          </a:p>
          <a:p>
            <a:endParaRPr lang="en-US" altLang="en-US" i="0" baseline="0" dirty="0" smtClean="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FF66937-6129-40DC-96CA-B42777A2D737}" type="slidenum">
              <a:rPr lang="en-US" altLang="en-US" smtClean="0">
                <a:latin typeface="Calibri" panose="020F0502020204030204" pitchFamily="34" charset="0"/>
              </a:rPr>
              <a:pPr/>
              <a:t>10</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981227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aseline="0" dirty="0" smtClean="0"/>
              <a:t>The last part of the review is the review of other Federal programs – Afterschool Snack Program, Fresh Fruit and Vegetable Program, and Seamless Summer Option.</a:t>
            </a:r>
            <a:endParaRPr lang="en-US" altLang="en-US" dirty="0" smtClean="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FF66937-6129-40DC-96CA-B42777A2D737}" type="slidenum">
              <a:rPr lang="en-US" altLang="en-US" smtClean="0">
                <a:latin typeface="Calibri" panose="020F0502020204030204" pitchFamily="34" charset="0"/>
              </a:rPr>
              <a:pPr/>
              <a:t>11</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981227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aseline="0" dirty="0" smtClean="0"/>
              <a:t>The steps listed on this slide represent the Administrative Review order of events.</a:t>
            </a:r>
          </a:p>
          <a:p>
            <a:endParaRPr lang="en-US" altLang="en-US" baseline="0" dirty="0" smtClean="0"/>
          </a:p>
          <a:p>
            <a:r>
              <a:rPr lang="en-US" altLang="en-US" i="1" baseline="0" dirty="0" smtClean="0"/>
              <a:t>Read slide.</a:t>
            </a:r>
          </a:p>
          <a:p>
            <a:endParaRPr lang="en-US" altLang="en-US" baseline="0" dirty="0" smtClean="0"/>
          </a:p>
          <a:p>
            <a:r>
              <a:rPr lang="en-US" altLang="en-US" baseline="0" dirty="0" smtClean="0"/>
              <a:t>Now we are going to talk about each step in more detail.  First, the Off-site Assessment Tool. </a:t>
            </a:r>
          </a:p>
          <a:p>
            <a:endParaRPr lang="en-US" altLang="en-US" baseline="0" dirty="0" smtClean="0"/>
          </a:p>
          <a:p>
            <a:endParaRPr lang="en-US" altLang="en-US" dirty="0" smtClean="0"/>
          </a:p>
          <a:p>
            <a:endParaRPr lang="en-US" altLang="en-US" dirty="0" smtClean="0"/>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408207E-388F-45CF-960B-5525C2F605A9}" type="slidenum">
              <a:rPr lang="en-US" altLang="en-US" smtClean="0">
                <a:latin typeface="Calibri" panose="020F0502020204030204" pitchFamily="34" charset="0"/>
              </a:rPr>
              <a:pPr/>
              <a:t>12</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421764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a:t>
            </a:r>
            <a:r>
              <a:rPr lang="en-US" altLang="en-US" baseline="0" dirty="0" smtClean="0"/>
              <a:t> Off-site Assessment Tool is a lengthy questionnaire designed to be completed by the SFA (Administrator, NSLP Coordinator, Business Manager and other staff as applicable).  </a:t>
            </a:r>
            <a:endParaRPr lang="en-US" altLang="en-US" i="0" baseline="0" dirty="0" smtClean="0"/>
          </a:p>
          <a:p>
            <a:endParaRPr lang="en-US" altLang="en-US" i="1" baseline="0" dirty="0" smtClean="0"/>
          </a:p>
          <a:p>
            <a:r>
              <a:rPr lang="en-US" altLang="en-US" i="0" baseline="0" dirty="0" smtClean="0"/>
              <a:t>The Off-site Assessment Tool gives HCNP a broad overview of the SFA’s systems and procedures prior to the on-site visit.</a:t>
            </a:r>
          </a:p>
          <a:p>
            <a:endParaRPr lang="en-US" altLang="en-US" i="1" baseline="0" dirty="0" smtClean="0"/>
          </a:p>
          <a:p>
            <a:r>
              <a:rPr lang="en-US" altLang="en-US" i="0" baseline="0" dirty="0" smtClean="0"/>
              <a:t>It helps us to identify the sites that will be reviewed and which are considered high risk.</a:t>
            </a:r>
          </a:p>
          <a:p>
            <a:endParaRPr lang="en-US" altLang="en-US" i="0" baseline="0" dirty="0" smtClean="0"/>
          </a:p>
          <a:p>
            <a:r>
              <a:rPr lang="en-US" altLang="en-US" i="0" baseline="0" dirty="0" smtClean="0"/>
              <a:t>It also provides the framework for the general areas and resource management sections.</a:t>
            </a:r>
          </a:p>
          <a:p>
            <a:endParaRPr lang="en-US" altLang="en-US" i="0" baseline="0" dirty="0" smtClean="0"/>
          </a:p>
          <a:p>
            <a:r>
              <a:rPr lang="en-US" altLang="en-US" i="0" baseline="0" dirty="0" smtClean="0"/>
              <a:t>The Off-site Assessment Tool helps HCNP identify any areas that require technical assistance and corrective action.</a:t>
            </a:r>
          </a:p>
          <a:p>
            <a:endParaRPr lang="en-US" altLang="en-US" i="1" baseline="0" dirty="0" smtClean="0"/>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AE6B7BD-215C-488B-A60B-8EDFC25E9F11}" type="slidenum">
              <a:rPr lang="en-US" altLang="en-US" smtClean="0">
                <a:latin typeface="Calibri" panose="020F0502020204030204" pitchFamily="34" charset="0"/>
              </a:rPr>
              <a:pPr/>
              <a:t>13</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4126381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New for this school year is that the SFA will complete the Off-site Assessment questions online.  This is a screen shot of what it looks like online.  More information on how to login and access this section will be forthcoming.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Last year’s Off-site Assessment Tool was in a Word Document and was 30 pages long.  START EARLY.  There are a lot of questions that need to be answered.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Consider dividing the questions by assigning certain sections to be completed by the person responsible for that area.  For example, the Resource Management section could be given to your Business Manager.  The information on this tool provides the background information needed to effectively prepare for the AR.</a:t>
            </a:r>
          </a:p>
          <a:p>
            <a:endParaRPr lang="en-US" altLang="en-US" baseline="0" dirty="0" smtClean="0"/>
          </a:p>
          <a:p>
            <a:r>
              <a:rPr lang="en-US" altLang="en-US" baseline="0" dirty="0" smtClean="0"/>
              <a:t>Read each question carefully.  Many questions have multiple parts/questions (parts a. and b. or it may specify “If the answer is yes, explain in the comments section”).  Answer each question and each part of the question.  </a:t>
            </a:r>
          </a:p>
          <a:p>
            <a:endParaRPr lang="en-US" altLang="en-US" baseline="0" dirty="0" smtClean="0"/>
          </a:p>
          <a:p>
            <a:pPr defTabSz="933172">
              <a:defRPr/>
            </a:pPr>
            <a:r>
              <a:rPr lang="en-US" altLang="en-US" baseline="0" dirty="0" smtClean="0"/>
              <a:t>The tool is part of the AR - the Program Specialist may assign corrective action to the SFA based on answers to the questions.  Answer the questions so that it represents what your SFA is doing.  This will give the Program Specialist an idea of how the SFA is operating the program and provide technical assistance/advise on how to correct any issues to be in compliance </a:t>
            </a:r>
            <a:r>
              <a:rPr lang="en-US" altLang="en-US" u="sng" baseline="0" dirty="0" smtClean="0"/>
              <a:t>before</a:t>
            </a:r>
            <a:r>
              <a:rPr lang="en-US" altLang="en-US" baseline="0" dirty="0" smtClean="0"/>
              <a:t> the on-site review.     </a:t>
            </a:r>
          </a:p>
          <a:p>
            <a:pPr defTabSz="933172">
              <a:defRPr/>
            </a:pPr>
            <a:endParaRPr lang="en-US" altLang="en-US" baseline="0" dirty="0" smtClean="0"/>
          </a:p>
          <a:p>
            <a:pPr defTabSz="933172">
              <a:defRPr/>
            </a:pPr>
            <a:r>
              <a:rPr lang="en-US" altLang="en-US" baseline="0" dirty="0" smtClean="0"/>
              <a:t>There are questions that specify to submit documentation/tools to HCNP.  Submit all requested documents with your completed Off-site Assessment Tool.  Upload documents into HCNP Systems using the blue folder icon (on the right).  </a:t>
            </a:r>
          </a:p>
          <a:p>
            <a:endParaRPr lang="en-US" altLang="en-US" baseline="0" dirty="0" smtClean="0"/>
          </a:p>
          <a:p>
            <a:r>
              <a:rPr lang="en-US" altLang="en-US" baseline="0" dirty="0" smtClean="0"/>
              <a:t>IMPORTANT:  Please keep in mind that USDA has not released the new AR materials for SY 17-18.  This means that there may be changes or additional Off-site Assessment questions that need to be answered once the new AR materials are released.  HCNP will notify the SFAs if this happens. </a:t>
            </a:r>
          </a:p>
          <a:p>
            <a:endParaRPr lang="en-US" altLang="en-US" b="1" u="sng" dirty="0" smtClean="0"/>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0C02CD-7F41-4EDA-810E-2A4D130DA76F}" type="slidenum">
              <a:rPr lang="en-US" altLang="en-US" smtClean="0">
                <a:latin typeface="Calibri" panose="020F0502020204030204" pitchFamily="34" charset="0"/>
              </a:rPr>
              <a:pPr/>
              <a:t>14</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185213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a:t>
            </a:r>
            <a:r>
              <a:rPr lang="en-US" altLang="en-US" baseline="0" dirty="0" smtClean="0"/>
              <a:t> next step of he AR process is to make sure the Off-site Assessment Tool is complete (all questions are answered) and submit it to HCNP along with the requested documentation. </a:t>
            </a:r>
            <a:endParaRPr lang="en-US" altLang="en-US" dirty="0" smtClean="0"/>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408207E-388F-45CF-960B-5525C2F605A9}" type="slidenum">
              <a:rPr lang="en-US" altLang="en-US" smtClean="0">
                <a:latin typeface="Calibri" panose="020F0502020204030204" pitchFamily="34" charset="0"/>
              </a:rPr>
              <a:pPr/>
              <a:t>15</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677814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Complete</a:t>
            </a:r>
            <a:r>
              <a:rPr lang="en-US" altLang="en-US" baseline="0" dirty="0" smtClean="0"/>
              <a:t> and s</a:t>
            </a:r>
            <a:r>
              <a:rPr lang="en-US" altLang="en-US" dirty="0" smtClean="0"/>
              <a:t>ubmit</a:t>
            </a:r>
            <a:r>
              <a:rPr lang="en-US" altLang="en-US" baseline="0" dirty="0" smtClean="0"/>
              <a:t> the Off-site Assessment Tool by the specified due date.</a:t>
            </a:r>
            <a:endParaRPr lang="en-US" altLang="en-US" dirty="0" smtClean="0"/>
          </a:p>
          <a:p>
            <a:endParaRPr lang="en-US" altLang="en-US" dirty="0" smtClean="0"/>
          </a:p>
          <a:p>
            <a:r>
              <a:rPr lang="en-US" altLang="en-US" dirty="0" smtClean="0"/>
              <a:t>Do not wait until</a:t>
            </a:r>
            <a:r>
              <a:rPr lang="en-US" altLang="en-US" baseline="0" dirty="0" smtClean="0"/>
              <a:t> the last minute to work on the tool – there are numerous questions!</a:t>
            </a:r>
          </a:p>
          <a:p>
            <a:endParaRPr lang="en-US" altLang="en-US" baseline="0" dirty="0" smtClean="0"/>
          </a:p>
          <a:p>
            <a:r>
              <a:rPr lang="en-US" altLang="en-US" baseline="0" dirty="0" smtClean="0"/>
              <a:t>Contact HCNP if you have any questions or are not sure what the question is asking.  </a:t>
            </a:r>
          </a:p>
          <a:p>
            <a:endParaRPr lang="en-US" altLang="en-US" baseline="0" dirty="0" smtClean="0"/>
          </a:p>
          <a:p>
            <a:r>
              <a:rPr lang="en-US" altLang="en-US" dirty="0" smtClean="0"/>
              <a:t>Submit</a:t>
            </a:r>
            <a:r>
              <a:rPr lang="en-US" altLang="en-US" baseline="0" dirty="0" smtClean="0"/>
              <a:t> the documentation/tools as specified by the Off-site Assessment Tool questions.</a:t>
            </a:r>
            <a:endParaRPr lang="en-US" altLang="en-US" dirty="0" smtClean="0"/>
          </a:p>
          <a:p>
            <a:r>
              <a:rPr lang="en-US" altLang="en-US" dirty="0" smtClean="0"/>
              <a:t>Examples</a:t>
            </a:r>
            <a:r>
              <a:rPr lang="en-US" altLang="en-US" baseline="0" dirty="0" smtClean="0"/>
              <a:t>:</a:t>
            </a:r>
            <a:endParaRPr lang="en-US" altLang="en-US" dirty="0" smtClean="0"/>
          </a:p>
          <a:p>
            <a:pPr marL="228600" indent="-228600">
              <a:buAutoNum type="arabicPeriod"/>
            </a:pPr>
            <a:r>
              <a:rPr lang="en-US" altLang="en-US" baseline="0" dirty="0" smtClean="0"/>
              <a:t>Application approval/denial letter sent to households</a:t>
            </a:r>
          </a:p>
          <a:p>
            <a:pPr marL="228600" indent="-228600">
              <a:buAutoNum type="arabicPeriod"/>
            </a:pPr>
            <a:r>
              <a:rPr lang="en-US" altLang="en-US" baseline="0" dirty="0" smtClean="0"/>
              <a:t>Press Release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mn-lt"/>
                <a:ea typeface="+mn-ea"/>
                <a:cs typeface="+mn-cs"/>
              </a:rPr>
              <a:t>3.  LWP &amp; Assessment.  Expectation is that the LWP is updated, implemented, and assessed.  </a:t>
            </a:r>
            <a:endParaRPr lang="en-US" altLang="en-US" baseline="0" dirty="0" smtClean="0"/>
          </a:p>
          <a:p>
            <a:endParaRPr lang="en-US" altLang="en-US" baseline="0" dirty="0" smtClean="0"/>
          </a:p>
          <a:p>
            <a:r>
              <a:rPr lang="en-US" altLang="en-US" baseline="0" dirty="0" smtClean="0"/>
              <a:t>If </a:t>
            </a:r>
            <a:r>
              <a:rPr lang="en-US" altLang="en-US" baseline="0" dirty="0" smtClean="0"/>
              <a:t>you have not already submitted the following to HCNP, you must submit:</a:t>
            </a:r>
          </a:p>
          <a:p>
            <a:r>
              <a:rPr lang="en-US" altLang="en-US" baseline="0" dirty="0" smtClean="0"/>
              <a:t>- Completed </a:t>
            </a:r>
            <a:r>
              <a:rPr lang="en-US" altLang="en-US" baseline="0" dirty="0" smtClean="0"/>
              <a:t>PLE tool for SY 17-18 </a:t>
            </a:r>
            <a:r>
              <a:rPr lang="en-US" altLang="en-US" baseline="0" dirty="0" smtClean="0"/>
              <a:t>AND </a:t>
            </a:r>
            <a:r>
              <a:rPr lang="en-US" altLang="en-US" baseline="0" dirty="0" smtClean="0"/>
              <a:t>meal pricing documentation</a:t>
            </a:r>
          </a:p>
          <a:p>
            <a:endParaRPr lang="en-US" altLang="en-US" baseline="0" dirty="0" smtClean="0"/>
          </a:p>
          <a:p>
            <a:r>
              <a:rPr lang="en-US" altLang="en-US" baseline="0" dirty="0" smtClean="0"/>
              <a:t>If the Off-site Assessment Tool is not submitted by the due date:</a:t>
            </a:r>
          </a:p>
          <a:p>
            <a:pPr marL="171450" indent="-171450">
              <a:buFontTx/>
              <a:buChar char="-"/>
            </a:pPr>
            <a:r>
              <a:rPr lang="en-US" altLang="en-US" baseline="0" dirty="0" smtClean="0"/>
              <a:t>A comprehensive resource management review will be done which means the reviewers will be on-site longer.  </a:t>
            </a:r>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408207E-388F-45CF-960B-5525C2F605A9}" type="slidenum">
              <a:rPr lang="en-US" altLang="en-US" smtClean="0">
                <a:latin typeface="Calibri" panose="020F0502020204030204" pitchFamily="34" charset="0"/>
              </a:rPr>
              <a:pPr/>
              <a:t>16</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217894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aseline="0" dirty="0" smtClean="0"/>
              <a:t>An announcement letter is sent by email to the Administrator with a copy to the NSLP Coordinator about a month before the on-site review.  </a:t>
            </a:r>
          </a:p>
          <a:p>
            <a:endParaRPr lang="en-US" altLang="en-US" baseline="0" dirty="0" smtClean="0"/>
          </a:p>
          <a:p>
            <a:r>
              <a:rPr lang="en-US" altLang="en-US" baseline="0" dirty="0" smtClean="0"/>
              <a:t>There are a lot of details in the announcement letter so please read it carefully.  </a:t>
            </a:r>
          </a:p>
          <a:p>
            <a:endParaRPr lang="en-US" altLang="en-US" baseline="0" dirty="0" smtClean="0"/>
          </a:p>
          <a:p>
            <a:r>
              <a:rPr lang="en-US" altLang="en-US" baseline="0" dirty="0" smtClean="0"/>
              <a:t>The letter provides the dates of the onsite review, a brief explanation of the purpose of the review, and the review period that we will focus on.  </a:t>
            </a:r>
          </a:p>
          <a:p>
            <a:endParaRPr lang="en-US" altLang="en-US" baseline="0" dirty="0" smtClean="0"/>
          </a:p>
          <a:p>
            <a:r>
              <a:rPr lang="en-US" altLang="en-US" baseline="0" dirty="0" smtClean="0"/>
              <a:t>For SFAs with more than one site, the letter specifies which site(s) is selected for review.</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It is also specified in the letter about how many reviewers will be onsite.  </a:t>
            </a:r>
            <a:r>
              <a:rPr lang="en-US" altLang="en-US" b="1" baseline="0" dirty="0" smtClean="0"/>
              <a:t>Please provide adequate workspace for the reviewers.</a:t>
            </a:r>
          </a:p>
          <a:p>
            <a:endParaRPr lang="en-US" altLang="en-US" baseline="0" dirty="0" smtClean="0"/>
          </a:p>
          <a:p>
            <a:r>
              <a:rPr lang="en-US" altLang="en-US" baseline="0" dirty="0" smtClean="0"/>
              <a:t>The letter also identifies the documents that are to be </a:t>
            </a:r>
            <a:r>
              <a:rPr lang="en-US" altLang="en-US" u="sng" baseline="0" dirty="0" smtClean="0"/>
              <a:t>ready and available for HCNP at the entrance conference</a:t>
            </a:r>
            <a:r>
              <a:rPr lang="en-US" altLang="en-US" baseline="0" dirty="0" smtClean="0"/>
              <a:t>.  Please pay careful attention to the list.  It is lengthy but the documents are all necessary.  DO NOT wait until the reviewers arrive to ask what documents are needed.  </a:t>
            </a:r>
          </a:p>
          <a:p>
            <a:endParaRPr lang="en-US" altLang="en-US" baseline="0" dirty="0" smtClean="0"/>
          </a:p>
          <a:p>
            <a:r>
              <a:rPr lang="en-US" altLang="en-US" baseline="0" dirty="0" smtClean="0"/>
              <a:t>If you have any questions about how to organize the documents, please contact your Program Specialist directly.  </a:t>
            </a:r>
          </a:p>
          <a:p>
            <a:endParaRPr lang="en-US" altLang="en-US" dirty="0" smtClean="0"/>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408207E-388F-45CF-960B-5525C2F605A9}" type="slidenum">
              <a:rPr lang="en-US" altLang="en-US" smtClean="0">
                <a:latin typeface="Calibri" panose="020F0502020204030204" pitchFamily="34" charset="0"/>
              </a:rPr>
              <a:pPr/>
              <a:t>17</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712663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baseline="0" dirty="0" smtClean="0"/>
              <a:t>This table shows how HCNP determines the number of schools that will be selected for review.  </a:t>
            </a:r>
          </a:p>
          <a:p>
            <a:endParaRPr lang="en-US" altLang="en-US" dirty="0" smtClean="0"/>
          </a:p>
          <a:p>
            <a:r>
              <a:rPr lang="en-US" altLang="en-US" dirty="0" smtClean="0"/>
              <a:t>For SFSB, with 260 sites, HCNP</a:t>
            </a:r>
            <a:r>
              <a:rPr lang="en-US" altLang="en-US" baseline="0" dirty="0" smtClean="0"/>
              <a:t> would review 20 schools.  </a:t>
            </a:r>
          </a:p>
          <a:p>
            <a:endParaRPr lang="en-US" altLang="en-US" baseline="0" dirty="0" smtClean="0"/>
          </a:p>
          <a:p>
            <a:r>
              <a:rPr lang="en-US" altLang="en-US" baseline="0" dirty="0" smtClean="0"/>
              <a:t>HCNP must select all sites with free ADP of at least 100 and a free participation factor of at least 100%.</a:t>
            </a: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18</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709321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When</a:t>
            </a:r>
            <a:r>
              <a:rPr lang="en-US" altLang="en-US" baseline="0" dirty="0" smtClean="0"/>
              <a:t> selecting additional sites to review, HCNP must select sites that meet the criteria listed on this slide.</a:t>
            </a:r>
            <a:endParaRPr lang="en-US" altLang="en-US" dirty="0" smtClean="0"/>
          </a:p>
          <a:p>
            <a:endParaRPr lang="en-US" altLang="en-US" dirty="0" smtClean="0"/>
          </a:p>
          <a:p>
            <a:endParaRPr lang="en-US" altLang="en-US" dirty="0" smtClean="0"/>
          </a:p>
          <a:p>
            <a:r>
              <a:rPr lang="en-US" altLang="en-US" dirty="0" smtClean="0"/>
              <a:t>Notes:</a:t>
            </a:r>
          </a:p>
          <a:p>
            <a:r>
              <a:rPr lang="en-US" altLang="en-US" dirty="0" smtClean="0"/>
              <a:t>Elementary = preschool-8</a:t>
            </a:r>
          </a:p>
          <a:p>
            <a:r>
              <a:rPr lang="en-US" altLang="en-US" dirty="0" smtClean="0"/>
              <a:t>Secondary</a:t>
            </a:r>
            <a:r>
              <a:rPr lang="en-US" altLang="en-US" baseline="0" dirty="0" smtClean="0"/>
              <a:t> = 9-12</a:t>
            </a:r>
          </a:p>
          <a:p>
            <a:r>
              <a:rPr lang="en-US" altLang="en-US" baseline="0" dirty="0" smtClean="0"/>
              <a:t>Combination = combination of elementary and secondary</a:t>
            </a:r>
            <a:endParaRPr lang="en-US" altLang="en-US" dirty="0" smtClean="0"/>
          </a:p>
          <a:p>
            <a:endParaRPr lang="en-US" altLang="en-US" baseline="0" dirty="0" smtClean="0"/>
          </a:p>
          <a:p>
            <a:r>
              <a:rPr lang="en-US" sz="1200" i="1" kern="1200" dirty="0" smtClean="0">
                <a:solidFill>
                  <a:schemeClr val="tx1"/>
                </a:solidFill>
                <a:effectLst/>
                <a:latin typeface="+mn-lt"/>
                <a:ea typeface="+mn-ea"/>
                <a:cs typeface="+mn-cs"/>
              </a:rPr>
              <a:t>Calculate the Free Participation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Calculate the free average daily participation (ADP) by dividing the number free claimed by the number of serving days. Round the ADP to the nearest whole number, using standard rounding procedures (i.e. if less than 5 round down, if 5 or more round up).</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Calculate the percent free participation by dividing the free ADP by the highest number of free eligible. Round to three (3) decimal places and multiply the result by 100.</a:t>
            </a:r>
          </a:p>
          <a:p>
            <a:endParaRPr lang="en-US" sz="1200" kern="1200" dirty="0" smtClean="0">
              <a:solidFill>
                <a:schemeClr val="tx1"/>
              </a:solidFill>
              <a:effectLst/>
              <a:latin typeface="+mn-lt"/>
              <a:ea typeface="+mn-ea"/>
              <a:cs typeface="+mn-cs"/>
            </a:endParaRP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19</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709321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0" baseline="0" dirty="0" smtClean="0"/>
              <a:t>Here are the SFAs that will be reviewed this school year.  </a:t>
            </a:r>
          </a:p>
          <a:p>
            <a:pPr eaLnBrk="1" hangingPunct="1">
              <a:spcBef>
                <a:spcPct val="0"/>
              </a:spcBef>
            </a:pPr>
            <a:endParaRPr lang="en-US" altLang="en-US" i="0" baseline="0" dirty="0" smtClean="0"/>
          </a:p>
          <a:p>
            <a:pPr eaLnBrk="1" hangingPunct="1">
              <a:spcBef>
                <a:spcPct val="0"/>
              </a:spcBef>
            </a:pPr>
            <a:r>
              <a:rPr lang="en-US" altLang="en-US" i="0" baseline="0" dirty="0" smtClean="0"/>
              <a:t>Even if your SFA is not listed, </a:t>
            </a:r>
            <a:r>
              <a:rPr lang="en-US" altLang="en-US" i="0" u="none" baseline="0" dirty="0" smtClean="0"/>
              <a:t>it is important that you still pay attention so you know how to prepare for the AR and what changes to make now to be in compliance.  </a:t>
            </a:r>
            <a:r>
              <a:rPr lang="en-US" altLang="en-US" i="0" baseline="0" dirty="0" smtClean="0"/>
              <a:t>  </a:t>
            </a:r>
          </a:p>
          <a:p>
            <a:pPr eaLnBrk="1" hangingPunct="1">
              <a:spcBef>
                <a:spcPct val="0"/>
              </a:spcBef>
            </a:pPr>
            <a:endParaRPr lang="en-US" altLang="en-US" i="0" baseline="0"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i="0" baseline="0" dirty="0" smtClean="0"/>
              <a:t>Reviews will take place anywhere between November to March.  </a:t>
            </a:r>
          </a:p>
          <a:p>
            <a:pPr eaLnBrk="1" hangingPunct="1">
              <a:spcBef>
                <a:spcPct val="0"/>
              </a:spcBef>
            </a:pPr>
            <a:endParaRPr lang="en-US" altLang="en-US" i="0" baseline="0" dirty="0" smtClean="0"/>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02" indent="-291616">
              <a:spcBef>
                <a:spcPct val="30000"/>
              </a:spcBef>
              <a:defRPr sz="1200">
                <a:solidFill>
                  <a:schemeClr val="tx1"/>
                </a:solidFill>
                <a:latin typeface="Calibri" panose="020F0502020204030204" pitchFamily="34" charset="0"/>
              </a:defRPr>
            </a:lvl2pPr>
            <a:lvl3pPr marL="1166464" indent="-233292">
              <a:spcBef>
                <a:spcPct val="30000"/>
              </a:spcBef>
              <a:defRPr sz="1200">
                <a:solidFill>
                  <a:schemeClr val="tx1"/>
                </a:solidFill>
                <a:latin typeface="Calibri" panose="020F0502020204030204" pitchFamily="34" charset="0"/>
              </a:defRPr>
            </a:lvl3pPr>
            <a:lvl4pPr marL="1633050" indent="-233292">
              <a:spcBef>
                <a:spcPct val="30000"/>
              </a:spcBef>
              <a:defRPr sz="1200">
                <a:solidFill>
                  <a:schemeClr val="tx1"/>
                </a:solidFill>
                <a:latin typeface="Calibri" panose="020F0502020204030204" pitchFamily="34" charset="0"/>
              </a:defRPr>
            </a:lvl4pPr>
            <a:lvl5pPr marL="2099636" indent="-233292">
              <a:spcBef>
                <a:spcPct val="30000"/>
              </a:spcBef>
              <a:defRPr sz="1200">
                <a:solidFill>
                  <a:schemeClr val="tx1"/>
                </a:solidFill>
                <a:latin typeface="Calibri" panose="020F0502020204030204" pitchFamily="34" charset="0"/>
              </a:defRPr>
            </a:lvl5pPr>
            <a:lvl6pPr marL="2566221" indent="-233292" eaLnBrk="0" fontAlgn="base" hangingPunct="0">
              <a:spcBef>
                <a:spcPct val="30000"/>
              </a:spcBef>
              <a:spcAft>
                <a:spcPct val="0"/>
              </a:spcAft>
              <a:defRPr sz="1200">
                <a:solidFill>
                  <a:schemeClr val="tx1"/>
                </a:solidFill>
                <a:latin typeface="Calibri" panose="020F0502020204030204" pitchFamily="34" charset="0"/>
              </a:defRPr>
            </a:lvl6pPr>
            <a:lvl7pPr marL="3032806" indent="-233292" eaLnBrk="0" fontAlgn="base" hangingPunct="0">
              <a:spcBef>
                <a:spcPct val="30000"/>
              </a:spcBef>
              <a:spcAft>
                <a:spcPct val="0"/>
              </a:spcAft>
              <a:defRPr sz="1200">
                <a:solidFill>
                  <a:schemeClr val="tx1"/>
                </a:solidFill>
                <a:latin typeface="Calibri" panose="020F0502020204030204" pitchFamily="34" charset="0"/>
              </a:defRPr>
            </a:lvl7pPr>
            <a:lvl8pPr marL="3499392" indent="-233292" eaLnBrk="0" fontAlgn="base" hangingPunct="0">
              <a:spcBef>
                <a:spcPct val="30000"/>
              </a:spcBef>
              <a:spcAft>
                <a:spcPct val="0"/>
              </a:spcAft>
              <a:defRPr sz="1200">
                <a:solidFill>
                  <a:schemeClr val="tx1"/>
                </a:solidFill>
                <a:latin typeface="Calibri" panose="020F0502020204030204" pitchFamily="34" charset="0"/>
              </a:defRPr>
            </a:lvl8pPr>
            <a:lvl9pPr marL="3965978" indent="-2332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B6E9B9-E16A-4AA1-94B4-7EB560AA800A}" type="slidenum">
              <a:rPr lang="en-US" altLang="en-US" smtClean="0"/>
              <a:pPr>
                <a:spcBef>
                  <a:spcPct val="0"/>
                </a:spcBef>
              </a:pPr>
              <a:t>2</a:t>
            </a:fld>
            <a:endParaRPr lang="en-US" altLang="en-US" smtClean="0"/>
          </a:p>
        </p:txBody>
      </p:sp>
    </p:spTree>
    <p:extLst>
      <p:ext uri="{BB962C8B-B14F-4D97-AF65-F5344CB8AC3E}">
        <p14:creationId xmlns:p14="http://schemas.microsoft.com/office/powerpoint/2010/main" val="3948697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aseline="0" dirty="0" smtClean="0"/>
              <a:t>If after using the criteria on the previous slides does not result in the minimum number of sites that must be reviewed, HCNP may use State Agency criteria.  </a:t>
            </a:r>
          </a:p>
          <a:p>
            <a:endParaRPr lang="en-US" altLang="en-US" baseline="0" dirty="0" smtClean="0"/>
          </a:p>
          <a:p>
            <a:r>
              <a:rPr lang="en-US" altLang="en-US" baseline="0" dirty="0" smtClean="0"/>
              <a:t>This includes, but is not limited to the those listed on this slide.  </a:t>
            </a:r>
            <a:r>
              <a:rPr lang="en-US" altLang="en-US" i="1" baseline="0" dirty="0" smtClean="0"/>
              <a:t>Read slide</a:t>
            </a:r>
            <a:endParaRPr lang="en-US" altLang="en-US" baseline="0" dirty="0"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20</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709321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aseline="0" dirty="0" smtClean="0"/>
              <a:t>Here are some important time periods to keep in mind with regards to the Administrative Review.</a:t>
            </a:r>
          </a:p>
          <a:p>
            <a:endParaRPr lang="en-US" altLang="en-US" baseline="0" dirty="0" smtClean="0"/>
          </a:p>
          <a:p>
            <a:r>
              <a:rPr lang="en-US" altLang="en-US" b="1" baseline="0" dirty="0" smtClean="0"/>
              <a:t>Day of Review </a:t>
            </a:r>
            <a:r>
              <a:rPr lang="en-US" altLang="en-US" baseline="0" dirty="0" smtClean="0"/>
              <a:t>– this is the date of the on-site visit </a:t>
            </a:r>
          </a:p>
          <a:p>
            <a:r>
              <a:rPr lang="en-US" altLang="en-US" baseline="0" dirty="0" smtClean="0"/>
              <a:t>Ex:  November 6, 2017</a:t>
            </a:r>
          </a:p>
          <a:p>
            <a:endParaRPr lang="en-US" altLang="en-US" baseline="0" dirty="0" smtClean="0"/>
          </a:p>
          <a:p>
            <a:r>
              <a:rPr lang="en-US" altLang="en-US" b="1" baseline="0" dirty="0" smtClean="0"/>
              <a:t>Review Period </a:t>
            </a:r>
            <a:r>
              <a:rPr lang="en-US" altLang="en-US" baseline="0" dirty="0" smtClean="0"/>
              <a:t>– month prior to the on-site visit, unless otherwise noted </a:t>
            </a:r>
          </a:p>
          <a:p>
            <a:r>
              <a:rPr lang="en-US" altLang="en-US" baseline="0" dirty="0" smtClean="0"/>
              <a:t>Ex:  If the day of review is on November 6, 2017, the review period is October 2017 if the October claim was submitted by November 6.  </a:t>
            </a:r>
          </a:p>
          <a:p>
            <a:r>
              <a:rPr lang="en-US" altLang="en-US" baseline="0" dirty="0" smtClean="0"/>
              <a:t>If the October claim was not submitted by the day of review, the review period goes back to September 2017.  </a:t>
            </a:r>
          </a:p>
          <a:p>
            <a:endParaRPr lang="en-US" altLang="en-US" baseline="0" dirty="0" smtClean="0"/>
          </a:p>
          <a:p>
            <a:r>
              <a:rPr lang="en-US" altLang="en-US" b="1" baseline="0" dirty="0" smtClean="0"/>
              <a:t>Important:</a:t>
            </a:r>
            <a:r>
              <a:rPr lang="en-US" altLang="en-US" baseline="0" dirty="0" smtClean="0"/>
              <a:t>  submit your claim on time.  The further back we review, more funds may be taken back if there are findings in the critical areas.  </a:t>
            </a:r>
          </a:p>
          <a:p>
            <a:endParaRPr lang="en-US" altLang="en-US" baseline="0" dirty="0" smtClean="0"/>
          </a:p>
          <a:p>
            <a:r>
              <a:rPr lang="en-US" altLang="en-US" b="1" baseline="0" dirty="0" smtClean="0"/>
              <a:t>Prior School Year </a:t>
            </a:r>
            <a:r>
              <a:rPr lang="en-US" altLang="en-US" baseline="0" dirty="0" smtClean="0"/>
              <a:t>– most recently completed school year.</a:t>
            </a:r>
          </a:p>
          <a:p>
            <a:r>
              <a:rPr lang="en-US" altLang="en-US" baseline="0" dirty="0" smtClean="0"/>
              <a:t>Ex:  For reviews conducted in SY 17-18, the prior school year would be SY 16-17. </a:t>
            </a:r>
          </a:p>
          <a:p>
            <a:r>
              <a:rPr lang="en-US" altLang="en-US" baseline="0" dirty="0" smtClean="0"/>
              <a:t>Resource Management (fiscal) – documentation is reviewed from the prior fiscal year.</a:t>
            </a:r>
          </a:p>
          <a:p>
            <a:endParaRPr lang="en-US" altLang="en-US" baseline="0" dirty="0" smtClean="0"/>
          </a:p>
          <a:p>
            <a:endParaRPr lang="en-US" altLang="en-US" dirty="0"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21</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884313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dirty="0" smtClean="0"/>
          </a:p>
          <a:p>
            <a:r>
              <a:rPr lang="en-US" altLang="en-US" b="1" dirty="0" smtClean="0"/>
              <a:t>CLICK </a:t>
            </a:r>
            <a:r>
              <a:rPr lang="en-US" altLang="en-US" b="0" dirty="0" smtClean="0"/>
              <a:t>The</a:t>
            </a:r>
            <a:r>
              <a:rPr lang="en-US" altLang="en-US" b="0" baseline="0" dirty="0" smtClean="0"/>
              <a:t> menu documentation</a:t>
            </a:r>
            <a:r>
              <a:rPr lang="en-US" altLang="en-US" baseline="0" dirty="0" smtClean="0"/>
              <a:t> is reviewed to determine compliance with meal pattern requirements.  </a:t>
            </a:r>
          </a:p>
          <a:p>
            <a:endParaRPr lang="en-US" altLang="en-US" b="1" baseline="0" dirty="0" smtClean="0"/>
          </a:p>
          <a:p>
            <a:r>
              <a:rPr lang="en-US" altLang="en-US" b="1" baseline="0" dirty="0" smtClean="0"/>
              <a:t>CLICK </a:t>
            </a:r>
            <a:r>
              <a:rPr lang="en-US" altLang="en-US" b="0" baseline="0" dirty="0" smtClean="0"/>
              <a:t>SFAs must provide menu documentation for all meals served for the one week specified in the Announcement Letter for the site(s) selected for review.  The one week selected for review is from the Review Period which, as we previously mentioned, is the month prior to the onsite visit or the month that the most recent claim has been submitted.  (</a:t>
            </a:r>
            <a:r>
              <a:rPr lang="en-US" altLang="en-US" baseline="0" dirty="0" smtClean="0"/>
              <a:t>focus </a:t>
            </a:r>
            <a:r>
              <a:rPr lang="en-US" altLang="en-US" dirty="0" smtClean="0"/>
              <a:t>on meals served during the</a:t>
            </a:r>
            <a:r>
              <a:rPr lang="en-US" altLang="en-US" baseline="0" dirty="0" smtClean="0"/>
              <a:t> ‘Review Period’)</a:t>
            </a:r>
            <a:endParaRPr lang="en-US" altLang="en-US" b="0" baseline="0" dirty="0" smtClean="0"/>
          </a:p>
          <a:p>
            <a:endParaRPr lang="en-US" altLang="en-US" b="1" baseline="0" dirty="0" smtClean="0"/>
          </a:p>
          <a:p>
            <a:r>
              <a:rPr lang="en-US" altLang="en-US" b="1" baseline="0" dirty="0" smtClean="0"/>
              <a:t>CLICK </a:t>
            </a:r>
            <a:r>
              <a:rPr lang="en-US" altLang="en-US" b="0" baseline="0" dirty="0" smtClean="0"/>
              <a:t>You must provide </a:t>
            </a:r>
            <a:r>
              <a:rPr lang="en-US" altLang="en-US" b="0" u="sng" baseline="0" dirty="0" smtClean="0"/>
              <a:t>completed</a:t>
            </a:r>
            <a:r>
              <a:rPr lang="en-US" altLang="en-US" b="0" baseline="0" dirty="0" smtClean="0"/>
              <a:t> production records for the one week specified – it is ok if the production records are dirty, we want them straight from the kitchen.</a:t>
            </a:r>
            <a:endParaRPr lang="en-US" altLang="en-US" b="1" baseline="0" dirty="0" smtClean="0"/>
          </a:p>
          <a:p>
            <a:pPr defTabSz="933172">
              <a:defRPr/>
            </a:pPr>
            <a:endParaRPr lang="en-US" altLang="en-US" b="1" baseline="0" dirty="0" smtClean="0"/>
          </a:p>
          <a:p>
            <a:pPr defTabSz="933172">
              <a:defRPr/>
            </a:pPr>
            <a:r>
              <a:rPr lang="en-US" altLang="en-US" b="0" baseline="0" dirty="0" smtClean="0"/>
              <a:t>You must provide </a:t>
            </a:r>
            <a:r>
              <a:rPr lang="en-US" altLang="en-US" b="1" baseline="0" dirty="0" smtClean="0"/>
              <a:t>all</a:t>
            </a:r>
            <a:r>
              <a:rPr lang="en-US" altLang="en-US" baseline="0" dirty="0" smtClean="0"/>
              <a:t> product documentation showing meal pattern contribution; this includes CN labels or manufacturer specifications for processed food items.  Remember, any M/MA or product not found in the FBG needs a CN label, Product Formulation Statement, and/or Recipes!  We must see that meal pattern contribution has been documented correctly. </a:t>
            </a:r>
            <a:endParaRPr lang="en-US" altLang="en-US" b="0" baseline="0" dirty="0" smtClean="0"/>
          </a:p>
          <a:p>
            <a:endParaRPr lang="en-US" altLang="en-US" b="0" baseline="0" dirty="0" smtClean="0"/>
          </a:p>
          <a:p>
            <a:r>
              <a:rPr lang="en-US" altLang="en-US" baseline="0" dirty="0" smtClean="0"/>
              <a:t>Menus will be evaluated for each program offered at the site selected for review. Therefore, if the sites selected for review also offer the Afterschool Snack Program, menu documentation must be submitted for review as well.</a:t>
            </a:r>
          </a:p>
          <a:p>
            <a:pPr marL="174970" indent="-174970">
              <a:buFont typeface="Arial" panose="020B0604020202020204" pitchFamily="34" charset="0"/>
              <a:buChar char="•"/>
            </a:pPr>
            <a:endParaRPr lang="en-US" altLang="en-US" baseline="0" dirty="0" smtClean="0"/>
          </a:p>
          <a:p>
            <a:pPr defTabSz="933172">
              <a:defRPr/>
            </a:pPr>
            <a:r>
              <a:rPr lang="en-US" altLang="en-US" b="1" baseline="0" dirty="0" smtClean="0"/>
              <a:t>CLICK </a:t>
            </a:r>
            <a:r>
              <a:rPr lang="en-US" altLang="en-US" b="0" baseline="0" dirty="0" smtClean="0"/>
              <a:t>What if we find errors?  </a:t>
            </a:r>
            <a:r>
              <a:rPr lang="en-US" altLang="en-US" baseline="0" dirty="0" smtClean="0"/>
              <a:t>If errors are determined during the review of documentation from the selected week of review, the review will expand to include the </a:t>
            </a:r>
            <a:r>
              <a:rPr lang="en-US" altLang="en-US" b="1" baseline="0" dirty="0" smtClean="0"/>
              <a:t>entire month</a:t>
            </a:r>
            <a:r>
              <a:rPr lang="en-US" altLang="en-US" baseline="0" dirty="0" smtClean="0"/>
              <a:t> of review.  </a:t>
            </a:r>
          </a:p>
          <a:p>
            <a:pPr defTabSz="933172">
              <a:defRPr/>
            </a:pPr>
            <a:endParaRPr lang="en-US" altLang="en-US" baseline="0" dirty="0" smtClean="0"/>
          </a:p>
          <a:p>
            <a:pPr defTabSz="933172">
              <a:defRPr/>
            </a:pPr>
            <a:r>
              <a:rPr lang="en-US" altLang="en-US" b="1" baseline="0" dirty="0" smtClean="0"/>
              <a:t>CLICK </a:t>
            </a:r>
            <a:r>
              <a:rPr lang="en-US" altLang="en-US" baseline="0" dirty="0" smtClean="0"/>
              <a:t> This means that menu documentation (production records, labels, recipes, etc.) will need to be submitted for the entire month!  This is why it’s important that you check your menus now to determine compliance with the meal pattern requirements.</a:t>
            </a:r>
          </a:p>
          <a:p>
            <a:pPr defTabSz="933172">
              <a:defRPr/>
            </a:pPr>
            <a:endParaRPr lang="en-US" altLang="en-US" baseline="0" dirty="0" smtClean="0"/>
          </a:p>
          <a:p>
            <a:pPr defTabSz="933172">
              <a:defRPr/>
            </a:pPr>
            <a:r>
              <a:rPr lang="en-US" altLang="en-US" baseline="0" dirty="0" smtClean="0"/>
              <a:t>Next, we will talk about the best way to organize your menu documentation. </a:t>
            </a:r>
          </a:p>
          <a:p>
            <a:pPr marL="174970" indent="-174970">
              <a:buFont typeface="Arial" panose="020B0604020202020204" pitchFamily="34" charset="0"/>
              <a:buChar char="•"/>
            </a:pPr>
            <a:endParaRPr lang="en-US" altLang="en-US" dirty="0" smtClean="0"/>
          </a:p>
          <a:p>
            <a:endParaRPr lang="en-US" altLang="en-US" dirty="0"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22</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90674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CLICK</a:t>
            </a:r>
            <a:r>
              <a:rPr lang="en-US" altLang="en-US" b="0" baseline="0" dirty="0" smtClean="0"/>
              <a:t>  </a:t>
            </a:r>
            <a:r>
              <a:rPr lang="en-US" altLang="en-US" baseline="0" dirty="0" smtClean="0"/>
              <a:t>Please organize all of your menu documentation in order by day.  We want to make sure we have all of the information we need and to be able to find things fast.  Everything should match the menu and be self-explanatory.</a:t>
            </a:r>
          </a:p>
          <a:p>
            <a:endParaRPr lang="en-US"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baseline="0" dirty="0" smtClean="0"/>
              <a:t>CLICK </a:t>
            </a:r>
            <a:r>
              <a:rPr lang="en-US" altLang="en-US" b="0" baseline="0" dirty="0" smtClean="0"/>
              <a:t> Let’s look at an example.  Monday’s menu includes Chicken nuggets, a roll, broccoli, carrots, apples and milk.  Please organize your documentation in a folder/binder.  The organization of your associated documents should match this menu. So.. </a:t>
            </a:r>
            <a:r>
              <a:rPr lang="en-US" altLang="en-US" b="1" baseline="0" dirty="0" smtClean="0"/>
              <a:t>CLICK</a:t>
            </a:r>
          </a:p>
          <a:p>
            <a:endParaRPr lang="en-US" altLang="en-US" b="0" baseline="0" dirty="0" smtClean="0"/>
          </a:p>
          <a:p>
            <a:r>
              <a:rPr lang="en-US" altLang="en-US" b="0" baseline="0" dirty="0" smtClean="0"/>
              <a:t>We should have: </a:t>
            </a:r>
          </a:p>
          <a:p>
            <a:r>
              <a:rPr lang="en-US" altLang="en-US" b="1" baseline="0" dirty="0" smtClean="0"/>
              <a:t>CLICK </a:t>
            </a:r>
            <a:r>
              <a:rPr lang="en-US" altLang="en-US" b="0" baseline="0" dirty="0" smtClean="0"/>
              <a:t>Monday’s production record</a:t>
            </a:r>
          </a:p>
          <a:p>
            <a:r>
              <a:rPr lang="en-US" altLang="en-US" b="1" baseline="0" dirty="0" smtClean="0"/>
              <a:t>CLICK </a:t>
            </a:r>
            <a:r>
              <a:rPr lang="en-US" altLang="en-US" b="0" baseline="0" dirty="0" smtClean="0"/>
              <a:t>Associated Product Documentation for the chicken nuggets, such as a CN Label from the box or Manufacturer specification, and a label or product formulation statement or recipe for the Whole-Grain Roll.</a:t>
            </a:r>
          </a:p>
          <a:p>
            <a:r>
              <a:rPr lang="en-US" altLang="en-US" b="0" baseline="0" dirty="0" smtClean="0"/>
              <a:t>Next we would also need to see any associated recipes or product documentation necessary to validate crediting for fruits &amp; vegetables.</a:t>
            </a:r>
          </a:p>
          <a:p>
            <a:endParaRPr lang="en-US" altLang="en-US" b="1" baseline="0" dirty="0" smtClean="0"/>
          </a:p>
          <a:p>
            <a:r>
              <a:rPr lang="en-US" altLang="en-US" baseline="0" dirty="0" smtClean="0"/>
              <a:t>Each page after this one should follow suit: Tuesday’s Menu, Tuesday’s Production Record, Tuesday’s Product Documentation</a:t>
            </a:r>
          </a:p>
          <a:p>
            <a:endParaRPr lang="en-US" altLang="en-US" baseline="0" dirty="0" smtClean="0"/>
          </a:p>
          <a:p>
            <a:r>
              <a:rPr lang="en-US" altLang="en-US" baseline="0" dirty="0" smtClean="0"/>
              <a:t>If you serve the same whole grain roll twice during the week selected for review, you only need to submit the product documentation once.  For example, if you serve the same roll on Monday and Thursday, you could have a page that says refer to Monday, October 17, 2016 for Whole Grain Roll documentation).  Another good place to use this method would be for Milk.  It’s OK to only include the milk label or other repeat items just once. Unless a NEW product appears on your production record, we only need to validate the product and serving size one time. </a:t>
            </a: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23</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568467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Although</a:t>
            </a:r>
            <a:r>
              <a:rPr lang="en-US" altLang="en-US" baseline="0" dirty="0" smtClean="0"/>
              <a:t> we send the announcement letter, there are so many more details to be communicated.   </a:t>
            </a:r>
          </a:p>
          <a:p>
            <a:endParaRPr lang="en-US" altLang="en-US" baseline="0" dirty="0" smtClean="0"/>
          </a:p>
          <a:p>
            <a:r>
              <a:rPr lang="en-US" altLang="en-US" baseline="0" dirty="0" smtClean="0"/>
              <a:t>The Program Specialist will communicate with you as the review approaches to obtain more information regarding the onsite visit and to answer any questions that you may have.  This may take place by phone or email.  </a:t>
            </a:r>
          </a:p>
          <a:p>
            <a:endParaRPr lang="en-US" altLang="en-US" baseline="0" dirty="0" smtClean="0"/>
          </a:p>
          <a:p>
            <a:r>
              <a:rPr lang="en-US" altLang="en-US" baseline="0" dirty="0" smtClean="0"/>
              <a:t>Since the Program Specialist is out multiple times during the year reviewing other SFAs, please be patient with communication and please also be prompt in your responses.  Our goal is good communication and a well organized review.  Let’s take a closer look at some of the details.  </a:t>
            </a:r>
            <a:endParaRPr lang="en-US" altLang="en-US" dirty="0" smtClean="0"/>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408207E-388F-45CF-960B-5525C2F605A9}" type="slidenum">
              <a:rPr lang="en-US" altLang="en-US" smtClean="0">
                <a:latin typeface="Calibri" panose="020F0502020204030204" pitchFamily="34" charset="0"/>
              </a:rPr>
              <a:pPr/>
              <a:t>24</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310894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a:t>
            </a:r>
            <a:r>
              <a:rPr lang="en-US" altLang="en-US" baseline="0" dirty="0" smtClean="0"/>
              <a:t> Program Specialist will call the NSLP Coordinator to obtain additional information in preparation for the onsite review.</a:t>
            </a:r>
          </a:p>
          <a:p>
            <a:endParaRPr lang="en-US" altLang="en-US" baseline="0" dirty="0" smtClean="0"/>
          </a:p>
          <a:p>
            <a:r>
              <a:rPr lang="en-US" altLang="en-US" baseline="0" dirty="0" smtClean="0"/>
              <a:t>Please have the following information available: </a:t>
            </a:r>
          </a:p>
          <a:p>
            <a:pPr marL="171450" indent="-171450">
              <a:buFont typeface="Arial" panose="020B0604020202020204" pitchFamily="34" charset="0"/>
              <a:buChar char="•"/>
            </a:pPr>
            <a:r>
              <a:rPr lang="en-US" altLang="en-US" baseline="0" dirty="0" smtClean="0"/>
              <a:t>Meal service times for breakfast, lunch, FFVP, afterschool snack</a:t>
            </a:r>
          </a:p>
          <a:p>
            <a:pPr marL="171450" indent="-171450">
              <a:buFont typeface="Arial" panose="020B0604020202020204" pitchFamily="34" charset="0"/>
              <a:buChar char="•"/>
            </a:pPr>
            <a:r>
              <a:rPr lang="en-US" altLang="en-US" baseline="0" dirty="0" smtClean="0"/>
              <a:t>Office/school hours – so reviewers know how to plan their day </a:t>
            </a:r>
          </a:p>
          <a:p>
            <a:pPr marL="171450" indent="-171450">
              <a:buFont typeface="Arial" panose="020B0604020202020204" pitchFamily="34" charset="0"/>
              <a:buChar char="•"/>
            </a:pPr>
            <a:r>
              <a:rPr lang="en-US" altLang="en-US" baseline="0" dirty="0" smtClean="0"/>
              <a:t>Vended meals – time the vendor prepares meals.  Reviewers will visit the vendor to observe meal preparation.  It is the SFA’s responsibility to inform your vendor when and what time the reviewers will be onsite at their kitchen. </a:t>
            </a:r>
          </a:p>
          <a:p>
            <a:pPr marL="171450" indent="-171450">
              <a:buFont typeface="Arial" panose="020B0604020202020204" pitchFamily="34" charset="0"/>
              <a:buChar char="•"/>
            </a:pPr>
            <a:r>
              <a:rPr lang="en-US" altLang="en-US" baseline="0" dirty="0" smtClean="0"/>
              <a:t>Any special instructions on how to find your SFA/school.  If you are aware of </a:t>
            </a:r>
            <a:r>
              <a:rPr lang="en-US" altLang="en-US" baseline="0" dirty="0" err="1" smtClean="0"/>
              <a:t>Mapquest</a:t>
            </a:r>
            <a:r>
              <a:rPr lang="en-US" altLang="en-US" baseline="0" dirty="0" smtClean="0"/>
              <a:t> or Google Maps giving the wrong directions, please let us know.</a:t>
            </a:r>
          </a:p>
          <a:p>
            <a:pPr marL="171450" indent="-171450">
              <a:buFont typeface="Arial" panose="020B0604020202020204" pitchFamily="34" charset="0"/>
              <a:buChar char="•"/>
            </a:pPr>
            <a:r>
              <a:rPr lang="en-US" altLang="en-US" baseline="0" dirty="0" smtClean="0"/>
              <a:t>Parking – specify where reviewers may park.</a:t>
            </a:r>
          </a:p>
          <a:p>
            <a:pPr marL="171450" indent="-171450">
              <a:buFont typeface="Arial" panose="020B0604020202020204" pitchFamily="34" charset="0"/>
              <a:buChar char="•"/>
            </a:pPr>
            <a:r>
              <a:rPr lang="en-US" altLang="en-US" baseline="0" dirty="0" smtClean="0"/>
              <a:t>Coordinate a time to meet for the entrance conference.  We will explain in more detail what the entrance conference is in a few minutes.</a:t>
            </a: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25</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685660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en-US" dirty="0" smtClean="0"/>
              <a:t>Once the</a:t>
            </a:r>
            <a:r>
              <a:rPr lang="en-US" altLang="en-US" baseline="0" dirty="0" smtClean="0"/>
              <a:t> review team arrives, the onsite review is conducted.  This starts with an entrance conference.  </a:t>
            </a:r>
          </a:p>
          <a:p>
            <a:pPr marL="171450" indent="-171450">
              <a:buFont typeface="Arial" panose="020B0604020202020204" pitchFamily="34" charset="0"/>
              <a:buChar char="•"/>
            </a:pPr>
            <a:endParaRPr lang="en-US" altLang="en-US" baseline="0" dirty="0" smtClean="0"/>
          </a:p>
          <a:p>
            <a:pPr marL="171450" indent="-171450">
              <a:buFont typeface="Arial" panose="020B0604020202020204" pitchFamily="34" charset="0"/>
              <a:buChar char="•"/>
            </a:pPr>
            <a:r>
              <a:rPr lang="en-US" altLang="en-US" baseline="0" dirty="0" smtClean="0"/>
              <a:t>During the onsite review, reviewers will look at meal access and reimbursement (meal applications, meal counts, claim for the review period).</a:t>
            </a:r>
          </a:p>
          <a:p>
            <a:pPr marL="171450" indent="-171450">
              <a:buFont typeface="Arial" panose="020B0604020202020204" pitchFamily="34" charset="0"/>
              <a:buChar char="•"/>
            </a:pPr>
            <a:endParaRPr lang="en-US" altLang="en-US" baseline="0" dirty="0" smtClean="0"/>
          </a:p>
          <a:p>
            <a:pPr marL="171450" indent="-171450">
              <a:buFont typeface="Arial" panose="020B0604020202020204" pitchFamily="34" charset="0"/>
              <a:buChar char="•"/>
            </a:pPr>
            <a:r>
              <a:rPr lang="en-US" altLang="en-US" baseline="0" dirty="0" smtClean="0"/>
              <a:t>Meal service is observed and the general areas will be reviewed for compliance. </a:t>
            </a:r>
          </a:p>
          <a:p>
            <a:pPr marL="171450" indent="-171450">
              <a:buFont typeface="Arial" panose="020B0604020202020204" pitchFamily="34" charset="0"/>
              <a:buChar char="•"/>
            </a:pPr>
            <a:endParaRPr lang="en-US" altLang="en-US" baseline="0" dirty="0" smtClean="0"/>
          </a:p>
          <a:p>
            <a:pPr marL="171450" indent="-171450">
              <a:buFont typeface="Arial" panose="020B0604020202020204" pitchFamily="34" charset="0"/>
              <a:buChar char="•"/>
            </a:pPr>
            <a:r>
              <a:rPr lang="en-US" altLang="en-US" baseline="0" dirty="0" smtClean="0"/>
              <a:t>An exit conference will be scheduled during the onsite visit.  The exit conference takes place on the last day of the review and presents the findings from the review.  </a:t>
            </a:r>
          </a:p>
          <a:p>
            <a:endParaRPr lang="en-US" altLang="en-US" baseline="0" dirty="0" smtClean="0"/>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408207E-388F-45CF-960B-5525C2F605A9}" type="slidenum">
              <a:rPr lang="en-US" altLang="en-US" smtClean="0">
                <a:latin typeface="Calibri" panose="020F0502020204030204" pitchFamily="34" charset="0"/>
              </a:rPr>
              <a:pPr/>
              <a:t>26</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926090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purpose</a:t>
            </a:r>
            <a:r>
              <a:rPr lang="en-US" altLang="en-US" baseline="0" dirty="0" smtClean="0"/>
              <a:t> of the entrance conference is to introduce staff and provide an overview of the review. </a:t>
            </a:r>
          </a:p>
          <a:p>
            <a:endParaRPr lang="en-US" altLang="en-US" baseline="0" dirty="0" smtClean="0"/>
          </a:p>
          <a:p>
            <a:r>
              <a:rPr lang="en-US" altLang="en-US" baseline="0" dirty="0" smtClean="0"/>
              <a:t>Typically, the Administrator, NSLP Coordinator, Food Service Manager, and Business Manager attend the entrance conference.  Any other relevant staff may also attend such as the Determining/Verifying Officials. </a:t>
            </a:r>
          </a:p>
          <a:p>
            <a:endParaRPr lang="en-US" altLang="en-US" baseline="0" dirty="0" smtClean="0"/>
          </a:p>
          <a:p>
            <a:r>
              <a:rPr lang="en-US" altLang="en-US" baseline="0" dirty="0" smtClean="0"/>
              <a:t>The meeting generally lasts between 15-30 minutes.  </a:t>
            </a:r>
          </a:p>
          <a:p>
            <a:endParaRPr lang="en-US" altLang="en-US" baseline="0" dirty="0" smtClean="0"/>
          </a:p>
          <a:p>
            <a:r>
              <a:rPr lang="en-US" altLang="en-US" baseline="0" dirty="0" smtClean="0"/>
              <a:t>The program specialist will arrange with the SFA a time to meet for the entrance conference before arriving on site.  Please arrange a space that will accommodate everyone that is attending the entrance conference.  </a:t>
            </a:r>
          </a:p>
          <a:p>
            <a:endParaRPr lang="en-US" altLang="en-US" baseline="0" dirty="0" smtClean="0"/>
          </a:p>
          <a:p>
            <a:r>
              <a:rPr lang="en-US" altLang="en-US" baseline="0" dirty="0" smtClean="0"/>
              <a:t>Have all documents </a:t>
            </a:r>
            <a:r>
              <a:rPr lang="en-US" altLang="en-US" b="1" baseline="0" dirty="0" smtClean="0"/>
              <a:t>organized and ready </a:t>
            </a:r>
            <a:r>
              <a:rPr lang="en-US" altLang="en-US" baseline="0" dirty="0" smtClean="0"/>
              <a:t>when the reviewers arrive onsite.  This is very important.  If you have any questions on what needs to be gathered, you must contact your Program Specialist before the onsite review.  </a:t>
            </a:r>
          </a:p>
          <a:p>
            <a:endParaRPr lang="en-US" altLang="en-US" baseline="0" dirty="0" smtClean="0"/>
          </a:p>
          <a:p>
            <a:endParaRPr lang="en-US" altLang="en-US" baseline="0" dirty="0" smtClean="0"/>
          </a:p>
          <a:p>
            <a:endParaRPr lang="en-US" altLang="en-US" dirty="0"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27</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40716994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172">
              <a:defRPr/>
            </a:pPr>
            <a:r>
              <a:rPr lang="en-US" altLang="en-US" baseline="0" dirty="0" smtClean="0"/>
              <a:t>During the onsite review, we will review the certification and benefit issuance of the students in your SFA.  In other words, we will review the approval/denial of the F/R applications and validate that students have been assigned the correct eligibility status.  </a:t>
            </a:r>
          </a:p>
          <a:p>
            <a:pPr defTabSz="933172">
              <a:defRPr/>
            </a:pPr>
            <a:endParaRPr lang="en-US" altLang="en-US" baseline="0" dirty="0" smtClean="0"/>
          </a:p>
          <a:p>
            <a:pPr defTabSz="933172">
              <a:defRPr/>
            </a:pPr>
            <a:r>
              <a:rPr lang="en-US" altLang="en-US" baseline="0" dirty="0" smtClean="0"/>
              <a:t>If you have less than 100 students certified for F/R meals, we will review documentation for all of the students. </a:t>
            </a:r>
          </a:p>
          <a:p>
            <a:pPr defTabSz="933172">
              <a:defRPr/>
            </a:pPr>
            <a:r>
              <a:rPr lang="en-US" altLang="en-US" baseline="0" dirty="0" smtClean="0"/>
              <a:t>For SFAs with more than 100 F/R students, we’ll review a sample of students approved for free and reduced price benefits. </a:t>
            </a:r>
          </a:p>
          <a:p>
            <a:pPr defTabSz="933172">
              <a:defRPr/>
            </a:pPr>
            <a:endParaRPr lang="en-US" altLang="en-US" baseline="0" dirty="0" smtClean="0"/>
          </a:p>
          <a:p>
            <a:pPr defTabSz="933172">
              <a:defRPr/>
            </a:pPr>
            <a:r>
              <a:rPr lang="en-US" altLang="en-US" baseline="0" dirty="0" smtClean="0"/>
              <a:t>A common finding is that applications were not approved correctly:</a:t>
            </a:r>
          </a:p>
          <a:p>
            <a:pPr marL="171450" indent="-171450" defTabSz="933172">
              <a:buFontTx/>
              <a:buChar char="-"/>
              <a:defRPr/>
            </a:pPr>
            <a:r>
              <a:rPr lang="en-US" altLang="en-US" baseline="0" dirty="0" smtClean="0"/>
              <a:t>Calculation errors</a:t>
            </a:r>
          </a:p>
          <a:p>
            <a:pPr marL="171450" indent="-171450" defTabSz="933172">
              <a:buFontTx/>
              <a:buChar char="-"/>
              <a:defRPr/>
            </a:pPr>
            <a:r>
              <a:rPr lang="en-US" altLang="en-US" baseline="0" dirty="0" smtClean="0"/>
              <a:t>Not converting multiple income frequencies to annual income</a:t>
            </a:r>
          </a:p>
          <a:p>
            <a:pPr marL="171450" indent="-171450" defTabSz="933172">
              <a:buFontTx/>
              <a:buChar char="-"/>
              <a:defRPr/>
            </a:pPr>
            <a:r>
              <a:rPr lang="en-US" altLang="en-US" baseline="0" dirty="0" smtClean="0"/>
              <a:t>SSN portion was not completed</a:t>
            </a:r>
          </a:p>
          <a:p>
            <a:pPr marL="171450" indent="-171450" defTabSz="933172">
              <a:buFontTx/>
              <a:buChar char="-"/>
              <a:defRPr/>
            </a:pPr>
            <a:r>
              <a:rPr lang="en-US" altLang="en-US" baseline="0" dirty="0" smtClean="0"/>
              <a:t>Number of names listed on the application does not match the number listed for “Total Household Members”</a:t>
            </a:r>
          </a:p>
          <a:p>
            <a:pPr marL="171450" indent="-171450" defTabSz="933172">
              <a:buFontTx/>
              <a:buChar char="-"/>
              <a:defRPr/>
            </a:pPr>
            <a:r>
              <a:rPr lang="en-US" altLang="en-US" baseline="0" dirty="0" smtClean="0"/>
              <a:t>Counting an unborn child as a household member</a:t>
            </a:r>
          </a:p>
          <a:p>
            <a:pPr marL="0" indent="0" defTabSz="933172">
              <a:buFontTx/>
              <a:buNone/>
              <a:defRPr/>
            </a:pPr>
            <a:endParaRPr lang="en-US" altLang="en-US" baseline="0" dirty="0"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solidFill>
                  <a:prstClr val="black"/>
                </a:solidFill>
                <a:latin typeface="Calibri" panose="020F0502020204030204" pitchFamily="34" charset="0"/>
              </a:rPr>
              <a:pPr/>
              <a:t>28</a:t>
            </a:fld>
            <a:endParaRPr lang="en-US"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2696405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172">
              <a:defRPr/>
            </a:pPr>
            <a:r>
              <a:rPr lang="en-US" baseline="0" dirty="0" smtClean="0"/>
              <a:t>In order for HCNP to determine the number of students to review and which students to review, the SFA will need to provide the benefit issuance document for all schools in the SFA.</a:t>
            </a:r>
          </a:p>
          <a:p>
            <a:pPr defTabSz="933172">
              <a:defRPr/>
            </a:pPr>
            <a:endParaRPr lang="en-US" baseline="0" dirty="0" smtClean="0"/>
          </a:p>
          <a:p>
            <a:pPr defTabSz="933172">
              <a:defRPr/>
            </a:pPr>
            <a:r>
              <a:rPr lang="en-US" baseline="0" dirty="0" smtClean="0"/>
              <a:t>The benefit issuance document must be from the POS system:</a:t>
            </a:r>
          </a:p>
          <a:p>
            <a:pPr marL="171450" indent="-171450" defTabSz="933172">
              <a:buFontTx/>
              <a:buChar char="-"/>
              <a:defRPr/>
            </a:pPr>
            <a:r>
              <a:rPr lang="en-US" baseline="0" dirty="0" smtClean="0"/>
              <a:t>Directly used in the meal counting system to deliver the benefit to children</a:t>
            </a:r>
          </a:p>
          <a:p>
            <a:pPr marL="171450" indent="-171450" defTabSz="933172">
              <a:buFontTx/>
              <a:buChar char="-"/>
              <a:defRPr/>
            </a:pPr>
            <a:r>
              <a:rPr lang="en-US" baseline="0" dirty="0" smtClean="0"/>
              <a:t>Not grouped by benefit status</a:t>
            </a:r>
          </a:p>
          <a:p>
            <a:pPr marL="171450" indent="-171450" defTabSz="933172">
              <a:buFontTx/>
              <a:buChar char="-"/>
              <a:defRPr/>
            </a:pPr>
            <a:r>
              <a:rPr lang="en-US" baseline="0" dirty="0" smtClean="0"/>
              <a:t>No duplicate names</a:t>
            </a:r>
          </a:p>
          <a:p>
            <a:pPr marL="171450" indent="-171450" defTabSz="933172">
              <a:buFontTx/>
              <a:buChar char="-"/>
              <a:defRPr/>
            </a:pPr>
            <a:r>
              <a:rPr lang="en-US" baseline="0" dirty="0" smtClean="0"/>
              <a:t>Spreadsheet (Excel) – for SFSB</a:t>
            </a: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solidFill>
                  <a:prstClr val="black"/>
                </a:solidFill>
                <a:latin typeface="Calibri" panose="020F0502020204030204" pitchFamily="34" charset="0"/>
              </a:rPr>
              <a:pPr/>
              <a:t>29</a:t>
            </a:fld>
            <a:endParaRPr lang="en-US"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2696405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172">
              <a:spcBef>
                <a:spcPct val="0"/>
              </a:spcBef>
              <a:defRPr/>
            </a:pPr>
            <a:r>
              <a:rPr lang="en-US" altLang="en-US" i="1" baseline="0" dirty="0" smtClean="0"/>
              <a:t>Read slide.</a:t>
            </a:r>
          </a:p>
          <a:p>
            <a:pPr defTabSz="933172">
              <a:spcBef>
                <a:spcPct val="0"/>
              </a:spcBef>
              <a:defRPr/>
            </a:pPr>
            <a:endParaRPr lang="en-US" altLang="en-US" i="0" baseline="0" dirty="0" smtClean="0"/>
          </a:p>
          <a:p>
            <a:pPr eaLnBrk="1" hangingPunct="1">
              <a:spcBef>
                <a:spcPct val="0"/>
              </a:spcBef>
            </a:pPr>
            <a:r>
              <a:rPr lang="en-US" altLang="en-US" i="0" baseline="0" dirty="0" smtClean="0"/>
              <a:t>Note:  The Procurement Review is done at the same time as the AR.</a:t>
            </a:r>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02" indent="-291616">
              <a:spcBef>
                <a:spcPct val="30000"/>
              </a:spcBef>
              <a:defRPr sz="1200">
                <a:solidFill>
                  <a:schemeClr val="tx1"/>
                </a:solidFill>
                <a:latin typeface="Calibri" panose="020F0502020204030204" pitchFamily="34" charset="0"/>
              </a:defRPr>
            </a:lvl2pPr>
            <a:lvl3pPr marL="1166464" indent="-233292">
              <a:spcBef>
                <a:spcPct val="30000"/>
              </a:spcBef>
              <a:defRPr sz="1200">
                <a:solidFill>
                  <a:schemeClr val="tx1"/>
                </a:solidFill>
                <a:latin typeface="Calibri" panose="020F0502020204030204" pitchFamily="34" charset="0"/>
              </a:defRPr>
            </a:lvl3pPr>
            <a:lvl4pPr marL="1633050" indent="-233292">
              <a:spcBef>
                <a:spcPct val="30000"/>
              </a:spcBef>
              <a:defRPr sz="1200">
                <a:solidFill>
                  <a:schemeClr val="tx1"/>
                </a:solidFill>
                <a:latin typeface="Calibri" panose="020F0502020204030204" pitchFamily="34" charset="0"/>
              </a:defRPr>
            </a:lvl4pPr>
            <a:lvl5pPr marL="2099636" indent="-233292">
              <a:spcBef>
                <a:spcPct val="30000"/>
              </a:spcBef>
              <a:defRPr sz="1200">
                <a:solidFill>
                  <a:schemeClr val="tx1"/>
                </a:solidFill>
                <a:latin typeface="Calibri" panose="020F0502020204030204" pitchFamily="34" charset="0"/>
              </a:defRPr>
            </a:lvl5pPr>
            <a:lvl6pPr marL="2566221" indent="-233292" eaLnBrk="0" fontAlgn="base" hangingPunct="0">
              <a:spcBef>
                <a:spcPct val="30000"/>
              </a:spcBef>
              <a:spcAft>
                <a:spcPct val="0"/>
              </a:spcAft>
              <a:defRPr sz="1200">
                <a:solidFill>
                  <a:schemeClr val="tx1"/>
                </a:solidFill>
                <a:latin typeface="Calibri" panose="020F0502020204030204" pitchFamily="34" charset="0"/>
              </a:defRPr>
            </a:lvl6pPr>
            <a:lvl7pPr marL="3032806" indent="-233292" eaLnBrk="0" fontAlgn="base" hangingPunct="0">
              <a:spcBef>
                <a:spcPct val="30000"/>
              </a:spcBef>
              <a:spcAft>
                <a:spcPct val="0"/>
              </a:spcAft>
              <a:defRPr sz="1200">
                <a:solidFill>
                  <a:schemeClr val="tx1"/>
                </a:solidFill>
                <a:latin typeface="Calibri" panose="020F0502020204030204" pitchFamily="34" charset="0"/>
              </a:defRPr>
            </a:lvl7pPr>
            <a:lvl8pPr marL="3499392" indent="-233292" eaLnBrk="0" fontAlgn="base" hangingPunct="0">
              <a:spcBef>
                <a:spcPct val="30000"/>
              </a:spcBef>
              <a:spcAft>
                <a:spcPct val="0"/>
              </a:spcAft>
              <a:defRPr sz="1200">
                <a:solidFill>
                  <a:schemeClr val="tx1"/>
                </a:solidFill>
                <a:latin typeface="Calibri" panose="020F0502020204030204" pitchFamily="34" charset="0"/>
              </a:defRPr>
            </a:lvl8pPr>
            <a:lvl9pPr marL="3965978" indent="-2332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B6E9B9-E16A-4AA1-94B4-7EB560AA800A}" type="slidenum">
              <a:rPr lang="en-US" altLang="en-US" smtClean="0"/>
              <a:pPr>
                <a:spcBef>
                  <a:spcPct val="0"/>
                </a:spcBef>
              </a:pPr>
              <a:t>3</a:t>
            </a:fld>
            <a:endParaRPr lang="en-US" altLang="en-US" smtClean="0"/>
          </a:p>
        </p:txBody>
      </p:sp>
    </p:spTree>
    <p:extLst>
      <p:ext uri="{BB962C8B-B14F-4D97-AF65-F5344CB8AC3E}">
        <p14:creationId xmlns:p14="http://schemas.microsoft.com/office/powerpoint/2010/main" val="39486978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172">
              <a:defRPr/>
            </a:pPr>
            <a:r>
              <a:rPr lang="en-US" altLang="en-US" baseline="0" dirty="0" smtClean="0"/>
              <a:t>Validating student certifications:</a:t>
            </a:r>
          </a:p>
          <a:p>
            <a:pPr defTabSz="933172">
              <a:defRPr/>
            </a:pPr>
            <a:endParaRPr lang="en-US" altLang="en-US" baseline="0" dirty="0" smtClean="0"/>
          </a:p>
          <a:p>
            <a:pPr marL="0" marR="0" indent="0" algn="l" defTabSz="933172" rtl="0" eaLnBrk="1" fontAlgn="auto" latinLnBrk="0" hangingPunct="1">
              <a:lnSpc>
                <a:spcPct val="100000"/>
              </a:lnSpc>
              <a:spcBef>
                <a:spcPts val="0"/>
              </a:spcBef>
              <a:spcAft>
                <a:spcPts val="0"/>
              </a:spcAft>
              <a:buClrTx/>
              <a:buSzTx/>
              <a:buFontTx/>
              <a:buNone/>
              <a:tabLst/>
              <a:defRPr/>
            </a:pPr>
            <a:r>
              <a:rPr lang="en-US" altLang="en-US" baseline="0" dirty="0" smtClean="0"/>
              <a:t>Compare the </a:t>
            </a:r>
            <a:r>
              <a:rPr lang="en-US" dirty="0" smtClean="0"/>
              <a:t>benefit issuance document</a:t>
            </a:r>
            <a:r>
              <a:rPr lang="en-US" baseline="0" dirty="0" smtClean="0"/>
              <a:t> (roster/computer system) to your F/R applications and certification documentation (DC list, migrant list, etc.).</a:t>
            </a:r>
          </a:p>
          <a:p>
            <a:pPr marL="0" marR="0" indent="0" algn="l" defTabSz="933172" rtl="0" eaLnBrk="1" fontAlgn="auto" latinLnBrk="0" hangingPunct="1">
              <a:lnSpc>
                <a:spcPct val="100000"/>
              </a:lnSpc>
              <a:spcBef>
                <a:spcPts val="0"/>
              </a:spcBef>
              <a:spcAft>
                <a:spcPts val="0"/>
              </a:spcAft>
              <a:buClrTx/>
              <a:buSzTx/>
              <a:buFontTx/>
              <a:buNone/>
              <a:tabLst/>
              <a:defRPr/>
            </a:pPr>
            <a:endParaRPr lang="en-US" altLang="en-US" baseline="0" dirty="0" smtClean="0"/>
          </a:p>
          <a:p>
            <a:pPr marL="0" marR="0" indent="0" algn="l" defTabSz="933172" rtl="0" eaLnBrk="1" fontAlgn="auto" latinLnBrk="0" hangingPunct="1">
              <a:lnSpc>
                <a:spcPct val="100000"/>
              </a:lnSpc>
              <a:spcBef>
                <a:spcPts val="0"/>
              </a:spcBef>
              <a:spcAft>
                <a:spcPts val="0"/>
              </a:spcAft>
              <a:buClrTx/>
              <a:buSzTx/>
              <a:buFontTx/>
              <a:buNone/>
              <a:tabLst/>
              <a:defRPr/>
            </a:pPr>
            <a:r>
              <a:rPr lang="en-US" altLang="en-US" baseline="0" dirty="0" smtClean="0"/>
              <a:t>Example:  </a:t>
            </a:r>
            <a:r>
              <a:rPr lang="en-US" baseline="0" dirty="0" smtClean="0"/>
              <a:t>If John Smith is reduced-price on your roster, then the SFA is expected to have a correctly approved reduced-price application for John Smith.</a:t>
            </a: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solidFill>
                  <a:prstClr val="black"/>
                </a:solidFill>
                <a:latin typeface="Calibri" panose="020F0502020204030204" pitchFamily="34" charset="0"/>
              </a:rPr>
              <a:pPr/>
              <a:t>30</a:t>
            </a:fld>
            <a:endParaRPr lang="en-US"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26964054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SFAs</a:t>
            </a:r>
            <a:r>
              <a:rPr lang="en-US" baseline="0" dirty="0" smtClean="0"/>
              <a:t> must maintain/update their roster/computer system to ensure that students are receiving the correct benefit.  </a:t>
            </a:r>
          </a:p>
          <a:p>
            <a:endParaRPr lang="en-US" baseline="0" dirty="0" smtClean="0"/>
          </a:p>
          <a:p>
            <a:r>
              <a:rPr lang="en-US" baseline="0" dirty="0" smtClean="0"/>
              <a:t>This slide shows what </a:t>
            </a:r>
            <a:r>
              <a:rPr lang="en-US" u="sng" baseline="0" dirty="0" smtClean="0"/>
              <a:t>would be a finding</a:t>
            </a:r>
            <a:r>
              <a:rPr lang="en-US" baseline="0" dirty="0" smtClean="0"/>
              <a:t>:</a:t>
            </a:r>
          </a:p>
          <a:p>
            <a:r>
              <a:rPr lang="en-US" baseline="0" dirty="0" smtClean="0"/>
              <a:t>John Smith is coded as reduced-price on your roster, but you have a free application on file.</a:t>
            </a:r>
          </a:p>
          <a:p>
            <a:endParaRPr lang="en-US" altLang="en-US" baseline="0" dirty="0" smtClean="0"/>
          </a:p>
          <a:p>
            <a:r>
              <a:rPr lang="en-US" altLang="en-US" b="1" baseline="0" dirty="0" smtClean="0"/>
              <a:t>CLICK</a:t>
            </a:r>
          </a:p>
          <a:p>
            <a:endParaRPr lang="en-US" altLang="en-US" baseline="0" dirty="0" smtClean="0"/>
          </a:p>
          <a:p>
            <a:r>
              <a:rPr lang="en-US" altLang="en-US" baseline="0" dirty="0" smtClean="0"/>
              <a:t>Another common finding is having free/reduced price students, but NO documentation (application, DC) to support the F/R status.  </a:t>
            </a:r>
          </a:p>
          <a:p>
            <a:endParaRPr lang="en-US" altLang="en-US" baseline="0" dirty="0" smtClean="0"/>
          </a:p>
          <a:p>
            <a:r>
              <a:rPr lang="en-US" altLang="en-US" baseline="0" dirty="0" smtClean="0"/>
              <a:t>Remember, the 30-day carryover is only good for 30 operating days so you must update the students’ eligibility status if no application was submitted or they are not on the DC list for the new school year.</a:t>
            </a:r>
          </a:p>
          <a:p>
            <a:endParaRPr lang="en-US" altLang="en-US" baseline="0" dirty="0" smtClean="0"/>
          </a:p>
          <a:p>
            <a:r>
              <a:rPr lang="en-US" altLang="en-US" baseline="0" dirty="0" smtClean="0"/>
              <a:t>ASK:  What are you going to do when you go back to your office?</a:t>
            </a:r>
          </a:p>
          <a:p>
            <a:pPr marL="171450" indent="-171450">
              <a:buFontTx/>
              <a:buChar char="-"/>
            </a:pPr>
            <a:r>
              <a:rPr lang="en-US" altLang="en-US" baseline="0" dirty="0" smtClean="0"/>
              <a:t>Compare your roster/computer POS system to your applications/DC list which should match your Master List.  The Master List shows the students, their status, when they entered and withdrew from your school, and when students’ status changed during the school year.  </a:t>
            </a: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solidFill>
                  <a:prstClr val="black"/>
                </a:solidFill>
                <a:latin typeface="Calibri" panose="020F0502020204030204" pitchFamily="34" charset="0"/>
              </a:rPr>
              <a:pPr/>
              <a:t>31</a:t>
            </a:fld>
            <a:endParaRPr lang="en-US"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26964054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237" fontAlgn="base">
              <a:spcBef>
                <a:spcPct val="0"/>
              </a:spcBef>
              <a:spcAft>
                <a:spcPct val="0"/>
              </a:spcAft>
              <a:defRPr/>
            </a:pPr>
            <a:r>
              <a:rPr lang="en-US" b="1" dirty="0" smtClean="0">
                <a:solidFill>
                  <a:prstClr val="black"/>
                </a:solidFill>
              </a:rPr>
              <a:t>We’ll review the SFA’s process for transferring free, reduced-price, and paid status from the application/certification documentation to the roster/computer POS:</a:t>
            </a:r>
          </a:p>
          <a:p>
            <a:r>
              <a:rPr lang="en-US" dirty="0" smtClean="0"/>
              <a:t>Procedures on</a:t>
            </a:r>
            <a:r>
              <a:rPr lang="en-US" baseline="0" dirty="0" smtClean="0"/>
              <a:t> handling: </a:t>
            </a:r>
          </a:p>
          <a:p>
            <a:pPr marL="174982" indent="-174982">
              <a:buFont typeface="Arial" panose="020B0604020202020204" pitchFamily="34" charset="0"/>
              <a:buChar char="•"/>
            </a:pPr>
            <a:r>
              <a:rPr lang="en-US" baseline="0" dirty="0" smtClean="0"/>
              <a:t>30 day carryover</a:t>
            </a:r>
          </a:p>
          <a:p>
            <a:pPr marL="174982" indent="-174982">
              <a:buFont typeface="Arial" panose="020B0604020202020204" pitchFamily="34" charset="0"/>
              <a:buChar char="•"/>
            </a:pPr>
            <a:r>
              <a:rPr lang="en-US" baseline="0" dirty="0" smtClean="0"/>
              <a:t>New students</a:t>
            </a:r>
          </a:p>
          <a:p>
            <a:pPr marL="174982" indent="-174982">
              <a:buFont typeface="Arial" panose="020B0604020202020204" pitchFamily="34" charset="0"/>
              <a:buChar char="•"/>
            </a:pPr>
            <a:r>
              <a:rPr lang="en-US" baseline="0" dirty="0" smtClean="0"/>
              <a:t>Transfer students</a:t>
            </a:r>
          </a:p>
          <a:p>
            <a:pPr marL="174982" indent="-174982">
              <a:buFont typeface="Arial" panose="020B0604020202020204" pitchFamily="34" charset="0"/>
              <a:buChar char="•"/>
            </a:pPr>
            <a:r>
              <a:rPr lang="en-US" baseline="0" dirty="0" smtClean="0"/>
              <a:t>Withdrawn students</a:t>
            </a:r>
          </a:p>
          <a:p>
            <a:pPr marL="0" marR="0" indent="0" algn="l" defTabSz="933172" rtl="0" eaLnBrk="1" fontAlgn="auto" latinLnBrk="0" hangingPunct="1">
              <a:lnSpc>
                <a:spcPct val="100000"/>
              </a:lnSpc>
              <a:spcBef>
                <a:spcPts val="0"/>
              </a:spcBef>
              <a:spcAft>
                <a:spcPts val="0"/>
              </a:spcAft>
              <a:buClrTx/>
              <a:buSzTx/>
              <a:buFontTx/>
              <a:buNone/>
              <a:tabLst/>
              <a:defRPr/>
            </a:pPr>
            <a:endParaRPr lang="en-US" altLang="en-US" b="1" baseline="0" dirty="0" smtClean="0"/>
          </a:p>
          <a:p>
            <a:pPr marL="0" marR="0" indent="0" algn="l" defTabSz="933172" rtl="0" eaLnBrk="1" fontAlgn="auto" latinLnBrk="0" hangingPunct="1">
              <a:lnSpc>
                <a:spcPct val="100000"/>
              </a:lnSpc>
              <a:spcBef>
                <a:spcPts val="0"/>
              </a:spcBef>
              <a:spcAft>
                <a:spcPts val="0"/>
              </a:spcAft>
              <a:buClrTx/>
              <a:buSzTx/>
              <a:buFontTx/>
              <a:buNone/>
              <a:tabLst/>
              <a:defRPr/>
            </a:pPr>
            <a:r>
              <a:rPr lang="en-US" altLang="en-US" b="1" baseline="0" dirty="0" smtClean="0"/>
              <a:t>For RCCIs:  </a:t>
            </a:r>
            <a:r>
              <a:rPr lang="en-US" altLang="en-US" b="0" baseline="0" dirty="0" smtClean="0"/>
              <a:t>have your list of students available (Master List/Admission/Discharge List).  Reviewers will need to know when your students entered and left your facility.</a:t>
            </a:r>
            <a:endParaRPr lang="en-US" altLang="en-US" b="1" baseline="0" dirty="0" smtClean="0"/>
          </a:p>
          <a:p>
            <a:pPr defTabSz="933172">
              <a:defRPr/>
            </a:pPr>
            <a:endParaRPr lang="en-US" altLang="en-US" baseline="0" dirty="0" smtClean="0"/>
          </a:p>
          <a:p>
            <a:endParaRPr lang="en-US" altLang="en-US" baseline="0" dirty="0"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solidFill>
                  <a:prstClr val="black"/>
                </a:solidFill>
                <a:latin typeface="Calibri" panose="020F0502020204030204" pitchFamily="34" charset="0"/>
              </a:rPr>
              <a:pPr/>
              <a:t>32</a:t>
            </a:fld>
            <a:endParaRPr lang="en-US"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20728589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Verification</a:t>
            </a:r>
            <a:r>
              <a:rPr lang="en-US" altLang="en-US" baseline="0" dirty="0" smtClean="0"/>
              <a:t> – this is what Derek explained earlier today.  </a:t>
            </a:r>
          </a:p>
          <a:p>
            <a:endParaRPr lang="en-US" altLang="en-US" baseline="0" dirty="0" smtClean="0"/>
          </a:p>
          <a:p>
            <a:r>
              <a:rPr lang="en-US" altLang="en-US" baseline="0" dirty="0" smtClean="0"/>
              <a:t>Verification will be reviewed for the </a:t>
            </a:r>
            <a:r>
              <a:rPr lang="en-US" altLang="en-US" b="1" baseline="0" dirty="0" smtClean="0"/>
              <a:t>current school year </a:t>
            </a:r>
            <a:r>
              <a:rPr lang="en-US" altLang="en-US" i="1" baseline="0" dirty="0" smtClean="0"/>
              <a:t>unless the review takes place before November 15</a:t>
            </a:r>
            <a:r>
              <a:rPr lang="en-US" altLang="en-US" baseline="0" dirty="0" smtClean="0"/>
              <a:t>.  The Program Specialist will review all or select a sample of the verified applications to review depending on the number of applications verified. </a:t>
            </a:r>
          </a:p>
          <a:p>
            <a:endParaRPr lang="en-US" altLang="en-US" dirty="0" smtClean="0"/>
          </a:p>
          <a:p>
            <a:r>
              <a:rPr lang="en-US" altLang="en-US" baseline="0" dirty="0" smtClean="0"/>
              <a:t>Remember, round fractions </a:t>
            </a:r>
            <a:r>
              <a:rPr lang="en-US" altLang="en-US" b="1" baseline="0" dirty="0" smtClean="0"/>
              <a:t>up</a:t>
            </a:r>
            <a:r>
              <a:rPr lang="en-US" altLang="en-US" baseline="0" dirty="0" smtClean="0"/>
              <a:t> to the nearest whole number of applications.  Verify </a:t>
            </a:r>
            <a:r>
              <a:rPr lang="en-US" altLang="en-US" b="1" baseline="0" dirty="0" smtClean="0"/>
              <a:t>only</a:t>
            </a:r>
            <a:r>
              <a:rPr lang="en-US" altLang="en-US" baseline="0" dirty="0" smtClean="0"/>
              <a:t> the required number of applications – </a:t>
            </a:r>
            <a:r>
              <a:rPr lang="en-US" altLang="en-US" b="1" baseline="0" dirty="0" smtClean="0"/>
              <a:t>do not verify extra applications</a:t>
            </a:r>
            <a:r>
              <a:rPr lang="en-US" altLang="en-US" baseline="0" dirty="0" smtClean="0"/>
              <a:t>.  </a:t>
            </a:r>
          </a:p>
          <a:p>
            <a:endParaRPr lang="en-US" altLang="en-US" baseline="0" dirty="0" smtClean="0"/>
          </a:p>
          <a:p>
            <a:r>
              <a:rPr lang="en-US" altLang="en-US" baseline="0" dirty="0" smtClean="0"/>
              <a:t>Maintain documentation for all applications that are verified.  </a:t>
            </a:r>
          </a:p>
          <a:p>
            <a:endParaRPr lang="en-US" altLang="en-US" baseline="0" dirty="0" smtClean="0"/>
          </a:p>
          <a:p>
            <a:r>
              <a:rPr lang="en-US" altLang="en-US" baseline="0" dirty="0" smtClean="0"/>
              <a:t>Common findings:</a:t>
            </a:r>
          </a:p>
          <a:p>
            <a:pPr marL="171450" indent="-171450">
              <a:buFontTx/>
              <a:buChar char="-"/>
            </a:pPr>
            <a:r>
              <a:rPr lang="en-US" altLang="en-US" baseline="0" dirty="0" smtClean="0"/>
              <a:t>Not selecting an application to verify from the error prone applications</a:t>
            </a:r>
          </a:p>
          <a:p>
            <a:pPr marL="171450" indent="-171450">
              <a:buFontTx/>
              <a:buChar char="-"/>
            </a:pPr>
            <a:r>
              <a:rPr lang="en-US" altLang="en-US" baseline="0" dirty="0" smtClean="0"/>
              <a:t>Confirmation Review was not completed or not done correctly.  Remember, the Confirmation Reviewer must confirm that the Determining Official approved the application correctly.</a:t>
            </a:r>
          </a:p>
          <a:p>
            <a:pPr marL="171450" indent="-171450">
              <a:buFontTx/>
              <a:buChar char="-"/>
            </a:pPr>
            <a:r>
              <a:rPr lang="en-US" altLang="en-US" baseline="0" dirty="0" smtClean="0"/>
              <a:t>Not meeting the deadlines.  Remember to meet all of the verification deadlines, especially the timeliness of eligibility status changes and the due date of the FNS-742 report.</a:t>
            </a: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solidFill>
                  <a:prstClr val="black"/>
                </a:solidFill>
                <a:latin typeface="Calibri" panose="020F0502020204030204" pitchFamily="34" charset="0"/>
              </a:rPr>
              <a:pPr/>
              <a:t>33</a:t>
            </a:fld>
            <a:endParaRPr lang="en-US"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39068384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smtClean="0"/>
              <a:t>As </a:t>
            </a:r>
            <a:r>
              <a:rPr lang="en-US" dirty="0"/>
              <a:t>you know, we’ll be observing meal service onsite. </a:t>
            </a:r>
            <a:r>
              <a:rPr lang="en-US" dirty="0" smtClean="0"/>
              <a:t> </a:t>
            </a:r>
          </a:p>
          <a:p>
            <a:pPr>
              <a:defRPr/>
            </a:pPr>
            <a:endParaRPr lang="en-US" dirty="0"/>
          </a:p>
          <a:p>
            <a:pPr>
              <a:defRPr/>
            </a:pPr>
            <a:r>
              <a:rPr lang="en-US" dirty="0"/>
              <a:t>“Point of Service” (POS) is that point in the food service operation where a determination can accurately be made that a reimbursable </a:t>
            </a:r>
            <a:r>
              <a:rPr lang="en-US" dirty="0" smtClean="0"/>
              <a:t>meal</a:t>
            </a:r>
            <a:r>
              <a:rPr lang="en-US" baseline="0" dirty="0" smtClean="0"/>
              <a:t> has bee</a:t>
            </a:r>
            <a:r>
              <a:rPr lang="en-US" dirty="0" smtClean="0"/>
              <a:t>n </a:t>
            </a:r>
            <a:r>
              <a:rPr lang="en-US" dirty="0"/>
              <a:t>served to an eligible student</a:t>
            </a:r>
            <a:r>
              <a:rPr lang="en-US" dirty="0" smtClean="0"/>
              <a:t>.</a:t>
            </a:r>
          </a:p>
          <a:p>
            <a:pPr>
              <a:buFontTx/>
              <a:buNone/>
              <a:defRPr/>
            </a:pPr>
            <a:endParaRPr lang="en-US" dirty="0"/>
          </a:p>
          <a:p>
            <a:pPr>
              <a:buFontTx/>
              <a:buChar char="•"/>
              <a:defRPr/>
            </a:pPr>
            <a:r>
              <a:rPr lang="en-US" dirty="0" smtClean="0"/>
              <a:t> POS </a:t>
            </a:r>
            <a:r>
              <a:rPr lang="en-US" dirty="0"/>
              <a:t>must be </a:t>
            </a:r>
            <a:r>
              <a:rPr lang="en-US" dirty="0" smtClean="0"/>
              <a:t>a</a:t>
            </a:r>
            <a:r>
              <a:rPr lang="en-US" baseline="0" dirty="0" smtClean="0"/>
              <a:t> meal clerk</a:t>
            </a:r>
            <a:r>
              <a:rPr lang="en-US" dirty="0" smtClean="0"/>
              <a:t> </a:t>
            </a:r>
            <a:r>
              <a:rPr lang="en-US" dirty="0"/>
              <a:t>at end of line </a:t>
            </a:r>
            <a:r>
              <a:rPr lang="en-US" b="1" u="sng" dirty="0" smtClean="0"/>
              <a:t>OR</a:t>
            </a:r>
            <a:r>
              <a:rPr lang="en-US" b="1" dirty="0" smtClean="0"/>
              <a:t> </a:t>
            </a:r>
            <a:r>
              <a:rPr lang="en-US" baseline="0" dirty="0" smtClean="0"/>
              <a:t> </a:t>
            </a:r>
          </a:p>
          <a:p>
            <a:pPr lvl="1">
              <a:buFontTx/>
              <a:buChar char="•"/>
              <a:defRPr/>
            </a:pPr>
            <a:r>
              <a:rPr lang="en-US" baseline="0" dirty="0" smtClean="0"/>
              <a:t> If meal counting is done at the front of the line, a</a:t>
            </a:r>
            <a:r>
              <a:rPr lang="en-US" dirty="0" smtClean="0"/>
              <a:t>n adult must be at </a:t>
            </a:r>
            <a:r>
              <a:rPr lang="en-US" dirty="0"/>
              <a:t>the end of the service line to </a:t>
            </a:r>
            <a:r>
              <a:rPr lang="en-US" dirty="0" smtClean="0"/>
              <a:t>verify</a:t>
            </a:r>
            <a:r>
              <a:rPr lang="en-US" baseline="0" dirty="0" smtClean="0"/>
              <a:t> students have reimbursable meals and </a:t>
            </a:r>
            <a:r>
              <a:rPr lang="en-US" dirty="0" smtClean="0"/>
              <a:t>report any ineligible </a:t>
            </a:r>
            <a:r>
              <a:rPr lang="en-US" dirty="0"/>
              <a:t>meals.  </a:t>
            </a:r>
            <a:endParaRPr lang="en-US" dirty="0" smtClean="0"/>
          </a:p>
          <a:p>
            <a:pPr>
              <a:buFontTx/>
              <a:buNone/>
              <a:defRPr/>
            </a:pPr>
            <a:endParaRPr lang="en-US" dirty="0"/>
          </a:p>
          <a:p>
            <a:pPr defTabSz="933172">
              <a:buFontTx/>
              <a:buChar char="•"/>
              <a:defRPr/>
            </a:pPr>
            <a:r>
              <a:rPr lang="en-US" b="1" u="none" dirty="0" smtClean="0"/>
              <a:t> </a:t>
            </a:r>
            <a:r>
              <a:rPr lang="en-US" b="1" u="sng" dirty="0" smtClean="0"/>
              <a:t>ALL</a:t>
            </a:r>
            <a:r>
              <a:rPr lang="en-US" dirty="0" smtClean="0"/>
              <a:t> </a:t>
            </a:r>
            <a:r>
              <a:rPr lang="en-US" dirty="0"/>
              <a:t>foods counted towards the reimbursable meal must be offered </a:t>
            </a:r>
            <a:r>
              <a:rPr lang="en-US" u="sng" dirty="0"/>
              <a:t>before</a:t>
            </a:r>
            <a:r>
              <a:rPr lang="en-US" dirty="0"/>
              <a:t> the point of service. </a:t>
            </a:r>
            <a:endParaRPr lang="en-US" dirty="0" smtClean="0"/>
          </a:p>
          <a:p>
            <a:pPr defTabSz="933172">
              <a:buFontTx/>
              <a:buNone/>
              <a:defRPr/>
            </a:pPr>
            <a:endParaRPr lang="en-US" dirty="0"/>
          </a:p>
          <a:p>
            <a:pPr defTabSz="933172">
              <a:buFontTx/>
              <a:buChar char="•"/>
              <a:defRPr/>
            </a:pPr>
            <a:r>
              <a:rPr lang="en-US" dirty="0"/>
              <a:t>If using rosters:  they must contain </a:t>
            </a:r>
            <a:r>
              <a:rPr lang="en-US" dirty="0" smtClean="0"/>
              <a:t>a </a:t>
            </a:r>
            <a:r>
              <a:rPr lang="en-US" dirty="0"/>
              <a:t>mark </a:t>
            </a:r>
            <a:r>
              <a:rPr lang="en-US" dirty="0" smtClean="0"/>
              <a:t>(such as an</a:t>
            </a:r>
            <a:r>
              <a:rPr lang="en-US" baseline="0" dirty="0" smtClean="0"/>
              <a:t> “</a:t>
            </a:r>
            <a:r>
              <a:rPr lang="en-US" dirty="0" smtClean="0"/>
              <a:t>X”)</a:t>
            </a:r>
            <a:r>
              <a:rPr lang="en-US" baseline="0" dirty="0" smtClean="0"/>
              <a:t> to identify </a:t>
            </a:r>
            <a:r>
              <a:rPr lang="en-US" dirty="0" smtClean="0"/>
              <a:t>students </a:t>
            </a:r>
            <a:r>
              <a:rPr lang="en-US" dirty="0"/>
              <a:t>that </a:t>
            </a:r>
            <a:r>
              <a:rPr lang="en-US" i="1" dirty="0"/>
              <a:t>receive </a:t>
            </a:r>
            <a:r>
              <a:rPr lang="en-US" i="1" dirty="0" smtClean="0"/>
              <a:t>a</a:t>
            </a:r>
            <a:r>
              <a:rPr lang="en-US" i="1" baseline="0" dirty="0" smtClean="0"/>
              <a:t> </a:t>
            </a:r>
            <a:r>
              <a:rPr lang="en-US" i="1" dirty="0" smtClean="0"/>
              <a:t>reimbursable meal</a:t>
            </a:r>
            <a:r>
              <a:rPr lang="en-US" dirty="0" smtClean="0"/>
              <a:t>.  </a:t>
            </a:r>
            <a:r>
              <a:rPr lang="en-US" dirty="0"/>
              <a:t>Rosters must be retained as the “source document” supporting the claim for reimbursement.</a:t>
            </a:r>
          </a:p>
          <a:p>
            <a:pPr>
              <a:defRPr/>
            </a:pPr>
            <a:endParaRPr lang="en-US" dirty="0"/>
          </a:p>
          <a:p>
            <a:pPr>
              <a:defRPr/>
            </a:pPr>
            <a:r>
              <a:rPr lang="en-US" dirty="0"/>
              <a:t>• </a:t>
            </a:r>
            <a:r>
              <a:rPr lang="en-US" b="1" dirty="0"/>
              <a:t>POS meal counting is required for ALL programs (NSLP, SBP, After School Snacks, Summer Food Programs). This includes the following special situations</a:t>
            </a:r>
            <a:r>
              <a:rPr lang="en-US" b="1" dirty="0" smtClean="0"/>
              <a:t>:  </a:t>
            </a:r>
            <a:r>
              <a:rPr lang="en-US" b="1" dirty="0"/>
              <a:t>field trip sack lunches, detention meals, earned student meals, and meals served in the classroom (i.e. Head Start or Breakfast in the Classroom). </a:t>
            </a:r>
          </a:p>
          <a:p>
            <a:pPr>
              <a:defRPr/>
            </a:pPr>
            <a:endParaRPr lang="en-US" b="1" dirty="0"/>
          </a:p>
          <a:p>
            <a:pPr defTabSz="933172">
              <a:defRPr/>
            </a:pPr>
            <a:r>
              <a:rPr lang="en-US" b="1" dirty="0">
                <a:sym typeface="Wingdings" panose="05000000000000000000" pitchFamily="2" charset="2"/>
              </a:rPr>
              <a:t> </a:t>
            </a:r>
            <a:r>
              <a:rPr lang="en-US" dirty="0"/>
              <a:t>Meal counts that are </a:t>
            </a:r>
            <a:r>
              <a:rPr lang="en-US" b="1" dirty="0"/>
              <a:t>NOT </a:t>
            </a:r>
            <a:r>
              <a:rPr lang="en-US" dirty="0"/>
              <a:t>acceptable: classroom attendance counts; tray counts; advanced meals sold; counts taken at the beginning of the serving line </a:t>
            </a:r>
            <a:r>
              <a:rPr lang="en-US" u="sng" dirty="0"/>
              <a:t>without checking</a:t>
            </a:r>
            <a:r>
              <a:rPr lang="en-US" dirty="0"/>
              <a:t> to see that the meals are </a:t>
            </a:r>
            <a:r>
              <a:rPr lang="en-US" dirty="0" smtClean="0"/>
              <a:t>reimbursable at the end of the line; </a:t>
            </a:r>
            <a:r>
              <a:rPr lang="en-US" dirty="0"/>
              <a:t>counts claimed by “backing out” numbers.   </a:t>
            </a:r>
          </a:p>
          <a:p>
            <a:pPr>
              <a:defRPr/>
            </a:pPr>
            <a:endParaRPr lang="en-US" dirty="0" smtClean="0"/>
          </a:p>
          <a:p>
            <a:pPr>
              <a:defRPr/>
            </a:pPr>
            <a:r>
              <a:rPr lang="en-US" dirty="0" smtClean="0"/>
              <a:t>Remember,</a:t>
            </a:r>
            <a:r>
              <a:rPr lang="en-US" baseline="0" dirty="0" smtClean="0"/>
              <a:t> </a:t>
            </a:r>
            <a:r>
              <a:rPr lang="en-US" u="sng" baseline="0" dirty="0" smtClean="0"/>
              <a:t>DO NOT claim</a:t>
            </a:r>
            <a:r>
              <a:rPr lang="en-US" baseline="0" dirty="0" smtClean="0"/>
              <a:t> the following for reimbursement:</a:t>
            </a:r>
          </a:p>
          <a:p>
            <a:pPr marL="171450" indent="-171450">
              <a:buFont typeface="Arial" panose="020B0604020202020204" pitchFamily="34" charset="0"/>
              <a:buChar char="•"/>
              <a:defRPr/>
            </a:pPr>
            <a:r>
              <a:rPr lang="en-US" baseline="0" dirty="0" smtClean="0"/>
              <a:t>Adult meals, second meals, meals on the sharing table, meals lacking the required components/food items.  If you serve adult meals or second meals, keep a count of how many are served for </a:t>
            </a:r>
            <a:r>
              <a:rPr lang="en-US" baseline="0" dirty="0" err="1" smtClean="0"/>
              <a:t>nonprogram</a:t>
            </a:r>
            <a:r>
              <a:rPr lang="en-US" baseline="0" dirty="0" smtClean="0"/>
              <a:t> revenue purposes but do </a:t>
            </a:r>
            <a:r>
              <a:rPr lang="en-US" u="sng" baseline="0" dirty="0" smtClean="0"/>
              <a:t>not</a:t>
            </a:r>
            <a:r>
              <a:rPr lang="en-US" baseline="0" dirty="0" smtClean="0"/>
              <a:t> claim these meals for reimbursement.  </a:t>
            </a:r>
            <a:endParaRPr lang="en-US" dirty="0"/>
          </a:p>
          <a:p>
            <a:pPr marL="171450" indent="-171450">
              <a:buFont typeface="Arial" panose="020B0604020202020204" pitchFamily="34" charset="0"/>
              <a:buChar char="•"/>
              <a:defRPr/>
            </a:pPr>
            <a:r>
              <a:rPr lang="en-US" dirty="0" smtClean="0"/>
              <a:t>It is critical that all meal clerks (including substitute meal clerks)</a:t>
            </a:r>
            <a:r>
              <a:rPr lang="en-US" baseline="0" dirty="0" smtClean="0"/>
              <a:t> are trained in identifying reimbursable meals.  They must know what is reimbursable when the school is doing “serve all” and ,if applicable, Offer vs Serve.</a:t>
            </a:r>
          </a:p>
          <a:p>
            <a:pPr>
              <a:defRPr/>
            </a:pPr>
            <a:r>
              <a:rPr lang="en-US" dirty="0" smtClean="0"/>
              <a:t>                        </a:t>
            </a:r>
            <a:r>
              <a:rPr lang="en-US" altLang="en-US" dirty="0" smtClean="0"/>
              <a:t> </a:t>
            </a: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solidFill>
                  <a:prstClr val="black"/>
                </a:solidFill>
                <a:latin typeface="Calibri" panose="020F0502020204030204" pitchFamily="34" charset="0"/>
              </a:rPr>
              <a:pPr/>
              <a:t>34</a:t>
            </a:fld>
            <a:endParaRPr lang="en-US"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39274470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a:t>
            </a:r>
            <a:r>
              <a:rPr lang="en-US" altLang="en-US" baseline="0" dirty="0" smtClean="0"/>
              <a:t> claim will be validated for the Review Period at the sites selected for review.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Remember, the review period is the month of the most recently filed claim.  If your onsite review is scheduled at the beginning of the month, it is important that you file your claim </a:t>
            </a:r>
            <a:r>
              <a:rPr lang="en-US" altLang="en-US" u="sng" baseline="0" dirty="0" smtClean="0"/>
              <a:t>before</a:t>
            </a:r>
            <a:r>
              <a:rPr lang="en-US" altLang="en-US" baseline="0" dirty="0" smtClean="0"/>
              <a:t> the onsite review.  </a:t>
            </a:r>
          </a:p>
          <a:p>
            <a:endParaRPr lang="en-US" altLang="en-US" baseline="0" dirty="0" smtClean="0"/>
          </a:p>
          <a:p>
            <a:r>
              <a:rPr lang="en-US" altLang="en-US" baseline="0" dirty="0" smtClean="0"/>
              <a:t>Reviewers will look over all meal counting sheets to see if the meal counts were totaled correctly by eligibility status, check that the Edit Check Worksheet and claim were completed correctly.  The expectation is that all three should match.  </a:t>
            </a:r>
          </a:p>
          <a:p>
            <a:endParaRPr lang="en-US" altLang="en-US" baseline="0" dirty="0" smtClean="0"/>
          </a:p>
          <a:p>
            <a:r>
              <a:rPr lang="en-US" altLang="en-US" baseline="0" dirty="0" smtClean="0"/>
              <a:t>On the Off-site Assessment Tool, </a:t>
            </a:r>
            <a:r>
              <a:rPr lang="en-US" altLang="en-US" b="1" u="sng" baseline="0" dirty="0" smtClean="0">
                <a:solidFill>
                  <a:srgbClr val="FF0000"/>
                </a:solidFill>
              </a:rPr>
              <a:t>#306 </a:t>
            </a:r>
            <a:r>
              <a:rPr lang="en-US" altLang="en-US" baseline="0" dirty="0" smtClean="0"/>
              <a:t>asks about internal controls to ensure meal counts do not exceed enrollment or attendance adjusted enrollment. </a:t>
            </a:r>
          </a:p>
          <a:p>
            <a:r>
              <a:rPr lang="en-US" altLang="en-US" baseline="0" dirty="0" smtClean="0"/>
              <a:t>Your internal control is completing the Edit Check Worksheet – you enter an attendance factor that is applied to the daily meal counts. This compares the daily lunch meal counts against the number of students eligible in each category times the attendance factor. </a:t>
            </a:r>
          </a:p>
          <a:p>
            <a:endParaRPr lang="en-US" altLang="en-US" baseline="0" dirty="0"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solidFill>
                  <a:prstClr val="black"/>
                </a:solidFill>
                <a:latin typeface="Calibri" panose="020F0502020204030204" pitchFamily="34" charset="0"/>
              </a:rPr>
              <a:pPr/>
              <a:t>35</a:t>
            </a:fld>
            <a:endParaRPr lang="en-US"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21788369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Meal Observation occurs on the</a:t>
            </a:r>
            <a:r>
              <a:rPr lang="en-US" altLang="en-US" baseline="0" dirty="0" smtClean="0"/>
              <a:t> ‘Day of Review’ </a:t>
            </a:r>
            <a:r>
              <a:rPr lang="en-US" altLang="en-US" b="1" baseline="0" dirty="0" smtClean="0"/>
              <a:t>CLICK</a:t>
            </a:r>
            <a:endParaRPr lang="en-US" altLang="en-US" baseline="0" dirty="0" smtClean="0"/>
          </a:p>
          <a:p>
            <a:endParaRPr lang="en-US" altLang="en-US" baseline="0" dirty="0" smtClean="0"/>
          </a:p>
          <a:p>
            <a:r>
              <a:rPr lang="en-US" altLang="en-US" baseline="0" dirty="0" smtClean="0"/>
              <a:t>Prior to meal service we have one thing on our minds, and that is: </a:t>
            </a:r>
            <a:r>
              <a:rPr lang="en-US" altLang="en-US" b="1" baseline="0" dirty="0" smtClean="0"/>
              <a:t>Will the meal pattern be met?</a:t>
            </a:r>
          </a:p>
          <a:p>
            <a:pPr marL="641555" lvl="1" indent="-174970">
              <a:buFont typeface="Arial" panose="020B0604020202020204" pitchFamily="34" charset="0"/>
              <a:buChar char="•"/>
            </a:pPr>
            <a:r>
              <a:rPr lang="en-US" altLang="en-US" b="0" baseline="0" dirty="0" smtClean="0"/>
              <a:t>To validate if the meal pattern requirements will be met, we </a:t>
            </a:r>
            <a:r>
              <a:rPr lang="en-US" altLang="en-US" baseline="0" dirty="0" smtClean="0"/>
              <a:t>will look at your production record and product documentation for the day, </a:t>
            </a:r>
            <a:r>
              <a:rPr lang="en-US" altLang="en-US" u="sng" baseline="0" dirty="0" smtClean="0"/>
              <a:t>prior</a:t>
            </a:r>
            <a:r>
              <a:rPr lang="en-US" altLang="en-US" baseline="0" dirty="0" smtClean="0"/>
              <a:t> to service, to assess if the meal pattern will be met.</a:t>
            </a:r>
          </a:p>
          <a:p>
            <a:pPr marL="641555" lvl="1" indent="-174970">
              <a:buFont typeface="Arial" panose="020B0604020202020204" pitchFamily="34" charset="0"/>
              <a:buChar char="•"/>
            </a:pPr>
            <a:r>
              <a:rPr lang="en-US" altLang="en-US" baseline="0" dirty="0" smtClean="0"/>
              <a:t>This is a very important step of the process, and it’s important that you are prepared- because if the meal pattern is not being met, we can provide technical assistance to fix the meal before service! </a:t>
            </a:r>
          </a:p>
          <a:p>
            <a:pPr marL="641555" lvl="1" indent="-174970">
              <a:buFont typeface="Arial" panose="020B0604020202020204" pitchFamily="34" charset="0"/>
              <a:buChar char="•"/>
            </a:pPr>
            <a:r>
              <a:rPr lang="en-US" altLang="en-US" baseline="0" dirty="0" smtClean="0"/>
              <a:t>This would prevent any meals from being disallowed because of an error in menu planning</a:t>
            </a:r>
          </a:p>
          <a:p>
            <a:pPr marL="466585" lvl="1" indent="0">
              <a:buFont typeface="Arial" panose="020B0604020202020204" pitchFamily="34" charset="0"/>
              <a:buNone/>
            </a:pPr>
            <a:endParaRPr lang="en-US" altLang="en-US" baseline="0" dirty="0" smtClean="0"/>
          </a:p>
          <a:p>
            <a:pPr marL="641555" lvl="1" indent="-174970">
              <a:buFont typeface="Arial" panose="020B0604020202020204" pitchFamily="34" charset="0"/>
              <a:buChar char="•"/>
            </a:pPr>
            <a:r>
              <a:rPr lang="en-US" altLang="en-US" baseline="0" dirty="0" smtClean="0"/>
              <a:t>In addition, we will check the general areas prior to service, this includes determining whether:</a:t>
            </a:r>
          </a:p>
          <a:p>
            <a:pPr marL="1108141" lvl="2" indent="-174970">
              <a:buFont typeface="Arial" panose="020B0604020202020204" pitchFamily="34" charset="0"/>
              <a:buChar char="•"/>
            </a:pPr>
            <a:r>
              <a:rPr lang="en-US" altLang="en-US" baseline="0" dirty="0" smtClean="0"/>
              <a:t>Potable water is available</a:t>
            </a:r>
          </a:p>
          <a:p>
            <a:pPr marL="1108141" lvl="2" indent="-174970">
              <a:buFont typeface="Arial" panose="020B0604020202020204" pitchFamily="34" charset="0"/>
              <a:buChar char="•"/>
            </a:pPr>
            <a:r>
              <a:rPr lang="en-US" altLang="en-US" baseline="0" dirty="0" smtClean="0"/>
              <a:t>The JFA poster is posted in a publicly visible location</a:t>
            </a:r>
          </a:p>
          <a:p>
            <a:pPr marL="1108141" lvl="2" indent="-174970">
              <a:buFont typeface="Arial" panose="020B0604020202020204" pitchFamily="34" charset="0"/>
              <a:buChar char="•"/>
            </a:pPr>
            <a:r>
              <a:rPr lang="en-US" altLang="en-US" baseline="0" dirty="0" smtClean="0"/>
              <a:t>Signage is posted at the beginning of the serving line to indicate what a reimbursable meal will look like that day</a:t>
            </a:r>
          </a:p>
          <a:p>
            <a:pPr marL="1108141" lvl="2" indent="-174970">
              <a:buFont typeface="Arial" panose="020B0604020202020204" pitchFamily="34" charset="0"/>
              <a:buChar char="•"/>
            </a:pPr>
            <a:r>
              <a:rPr lang="en-US" altLang="en-US" baseline="0" dirty="0" smtClean="0"/>
              <a:t>Verify that all meal components are being offered PRIOR to the point-of-service </a:t>
            </a:r>
            <a:r>
              <a:rPr lang="en-US" altLang="en-US" b="1" baseline="0" dirty="0" smtClean="0"/>
              <a:t>CLICK</a:t>
            </a:r>
            <a:endParaRPr lang="en-US" altLang="en-US" baseline="0" dirty="0" smtClean="0"/>
          </a:p>
          <a:p>
            <a:endParaRPr lang="en-US" altLang="en-US" baseline="0" dirty="0" smtClean="0"/>
          </a:p>
          <a:p>
            <a:r>
              <a:rPr lang="en-US" altLang="en-US" baseline="0" dirty="0" smtClean="0"/>
              <a:t>During meal service-we will stand near the person who takes the ‘point-of-service’ meal count</a:t>
            </a:r>
          </a:p>
          <a:p>
            <a:pPr marL="641555" lvl="1" indent="-174970">
              <a:buFont typeface="Arial" panose="020B0604020202020204" pitchFamily="34" charset="0"/>
              <a:buChar char="•"/>
            </a:pPr>
            <a:r>
              <a:rPr lang="en-US" altLang="en-US" baseline="0" dirty="0" smtClean="0"/>
              <a:t>We will watch for reimbursable meals and </a:t>
            </a:r>
            <a:r>
              <a:rPr lang="en-US" altLang="en-US" baseline="0" dirty="0" err="1" smtClean="0"/>
              <a:t>nonreimbursable</a:t>
            </a:r>
            <a:r>
              <a:rPr lang="en-US" altLang="en-US" baseline="0" dirty="0" smtClean="0"/>
              <a:t> meals</a:t>
            </a:r>
          </a:p>
          <a:p>
            <a:pPr marL="641555" lvl="1" indent="-174970">
              <a:buFont typeface="Arial" panose="020B0604020202020204" pitchFamily="34" charset="0"/>
              <a:buChar char="•"/>
            </a:pPr>
            <a:r>
              <a:rPr lang="en-US" altLang="en-US" baseline="0" dirty="0" smtClean="0"/>
              <a:t>We make sure correct OVS &amp; POS procedures are followed </a:t>
            </a:r>
            <a:r>
              <a:rPr lang="en-US" altLang="en-US" b="1" baseline="0" dirty="0" smtClean="0"/>
              <a:t>CLICK</a:t>
            </a:r>
          </a:p>
          <a:p>
            <a:endParaRPr lang="en-US" altLang="en-US" baseline="0" dirty="0" smtClean="0"/>
          </a:p>
          <a:p>
            <a:r>
              <a:rPr lang="en-US" altLang="en-US" baseline="0" dirty="0" smtClean="0"/>
              <a:t>After meal service-we will collect a day of review meal count to compare to the meal counts from the Review Period  </a:t>
            </a:r>
            <a:r>
              <a:rPr lang="en-US" altLang="en-US" b="1" baseline="0" dirty="0" smtClean="0"/>
              <a:t>CLICK</a:t>
            </a:r>
          </a:p>
          <a:p>
            <a:endParaRPr lang="en-US" altLang="en-US" dirty="0" smtClean="0"/>
          </a:p>
          <a:p>
            <a:endParaRPr lang="en-US" altLang="en-US" dirty="0"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36</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982734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CLICK to</a:t>
            </a:r>
            <a:r>
              <a:rPr lang="en-US" altLang="en-US" b="1" baseline="0" dirty="0" smtClean="0"/>
              <a:t> make green box come up</a:t>
            </a:r>
            <a:endParaRPr lang="en-US" altLang="en-US" b="1" dirty="0" smtClean="0"/>
          </a:p>
          <a:p>
            <a:r>
              <a:rPr lang="en-US" altLang="en-US" dirty="0" smtClean="0"/>
              <a:t>Common</a:t>
            </a:r>
            <a:r>
              <a:rPr lang="en-US" altLang="en-US" baseline="0" dirty="0" smtClean="0"/>
              <a:t> review findings on the day of review include:</a:t>
            </a:r>
          </a:p>
          <a:p>
            <a:pPr marL="171450" indent="-171450">
              <a:buFontTx/>
              <a:buChar char="-"/>
            </a:pPr>
            <a:r>
              <a:rPr lang="en-US" altLang="en-US" baseline="0" dirty="0" smtClean="0"/>
              <a:t>Counting meals at the point-of-service that are not reimbursable:</a:t>
            </a:r>
          </a:p>
          <a:p>
            <a:pPr marL="628650" lvl="1" indent="-171450">
              <a:buFontTx/>
              <a:buChar char="-"/>
            </a:pPr>
            <a:r>
              <a:rPr lang="en-US" altLang="en-US" baseline="0" dirty="0" smtClean="0"/>
              <a:t>For “Serve All” – meals are missing one or more components/food items.  </a:t>
            </a:r>
          </a:p>
          <a:p>
            <a:pPr marL="1085850" lvl="2" indent="-171450">
              <a:buFontTx/>
              <a:buChar char="-"/>
            </a:pPr>
            <a:r>
              <a:rPr lang="en-US" altLang="en-US" baseline="0" dirty="0" smtClean="0"/>
              <a:t>Ex:  Missing milk</a:t>
            </a:r>
          </a:p>
          <a:p>
            <a:pPr marL="1085850" lvl="2" indent="-171450">
              <a:buFontTx/>
              <a:buChar char="-"/>
            </a:pPr>
            <a:endParaRPr lang="en-US" altLang="en-US" baseline="0" dirty="0" smtClean="0"/>
          </a:p>
          <a:p>
            <a:pPr marL="628650" lvl="1" indent="-171450">
              <a:buFontTx/>
              <a:buChar char="-"/>
            </a:pPr>
            <a:r>
              <a:rPr lang="en-US" altLang="en-US" baseline="0" dirty="0" smtClean="0"/>
              <a:t>OVS – meals do not contain at least ½ cup fruit/vegetable OR </a:t>
            </a:r>
          </a:p>
          <a:p>
            <a:pPr marL="628650" lvl="1" indent="-171450">
              <a:buFontTx/>
              <a:buChar char="-"/>
            </a:pPr>
            <a:r>
              <a:rPr lang="en-US" altLang="en-US" baseline="0" dirty="0" smtClean="0"/>
              <a:t>OVS – have less than the 3 required components at lunch  OR</a:t>
            </a:r>
          </a:p>
          <a:p>
            <a:pPr marL="628650" lvl="1" indent="-171450">
              <a:buFontTx/>
              <a:buChar char="-"/>
            </a:pPr>
            <a:r>
              <a:rPr lang="en-US" altLang="en-US" baseline="0" dirty="0" smtClean="0"/>
              <a:t>OVS – have less than the 3 required food items at breakfast</a:t>
            </a:r>
          </a:p>
          <a:p>
            <a:pPr marL="628650" lvl="1" indent="-171450">
              <a:buFontTx/>
              <a:buChar char="-"/>
            </a:pPr>
            <a:endParaRPr lang="en-US" altLang="en-US" baseline="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en-US" b="0" baseline="0" dirty="0" smtClean="0"/>
              <a:t>If your school runs out of a food item during meal service and no substitution is made, all meals after this point would be considered </a:t>
            </a:r>
            <a:r>
              <a:rPr lang="en-US" altLang="en-US" b="0" baseline="0" dirty="0" err="1" smtClean="0"/>
              <a:t>nonreimbursable</a:t>
            </a:r>
            <a:r>
              <a:rPr lang="en-US" altLang="en-US" b="0"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1" dirty="0" smtClean="0"/>
          </a:p>
          <a:p>
            <a:r>
              <a:rPr lang="en-US" altLang="en-US" b="1" dirty="0" smtClean="0"/>
              <a:t>CLICK</a:t>
            </a: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37</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1686222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dirty="0" smtClean="0"/>
          </a:p>
          <a:p>
            <a:r>
              <a:rPr lang="en-US" altLang="en-US" b="1" dirty="0" smtClean="0"/>
              <a:t>CLICK to</a:t>
            </a:r>
            <a:r>
              <a:rPr lang="en-US" altLang="en-US" b="1" baseline="0" dirty="0" smtClean="0"/>
              <a:t> make green box come up</a:t>
            </a:r>
            <a:endParaRPr lang="en-US" altLang="en-US" b="1" dirty="0" smtClean="0"/>
          </a:p>
          <a:p>
            <a:r>
              <a:rPr lang="en-US" altLang="en-US" dirty="0" smtClean="0"/>
              <a:t>Other</a:t>
            </a:r>
            <a:r>
              <a:rPr lang="en-US" altLang="en-US" baseline="0" dirty="0" smtClean="0"/>
              <a:t> common findings when determining compliance with meal pattern requirements are:</a:t>
            </a:r>
          </a:p>
          <a:p>
            <a:endParaRPr lang="en-US" altLang="en-US" baseline="0" dirty="0" smtClean="0"/>
          </a:p>
          <a:p>
            <a:pPr marL="171450" indent="-171450">
              <a:buFontTx/>
              <a:buChar char="-"/>
            </a:pPr>
            <a:r>
              <a:rPr lang="en-US" altLang="en-US" baseline="0" dirty="0" smtClean="0"/>
              <a:t>Not having two acceptable milk types available</a:t>
            </a:r>
          </a:p>
          <a:p>
            <a:pPr marL="0" indent="0">
              <a:buFontTx/>
              <a:buNone/>
            </a:pPr>
            <a:endParaRPr lang="en-US" altLang="en-US" baseline="0" dirty="0" smtClean="0"/>
          </a:p>
          <a:p>
            <a:pPr marL="171450" indent="-171450">
              <a:buFontTx/>
              <a:buChar char="-"/>
            </a:pPr>
            <a:r>
              <a:rPr lang="en-US" altLang="en-US" baseline="0" dirty="0" smtClean="0"/>
              <a:t>Serving grains that are not whole grain-rich</a:t>
            </a:r>
          </a:p>
          <a:p>
            <a:pPr marL="628650" lvl="1" indent="-171450">
              <a:buFontTx/>
              <a:buChar char="-"/>
            </a:pPr>
            <a:r>
              <a:rPr lang="en-US" altLang="en-US" baseline="0" dirty="0" smtClean="0"/>
              <a:t>If you are serving grains that are not whole grain-rich, you must complete the “Whole Grain-Rich Exemption Form for SY 17-18”.</a:t>
            </a:r>
          </a:p>
          <a:p>
            <a:pPr marL="457200" lvl="1" indent="0">
              <a:buFontTx/>
              <a:buNone/>
            </a:pPr>
            <a:endParaRPr lang="en-US" altLang="en-US" baseline="0" dirty="0" smtClean="0"/>
          </a:p>
          <a:p>
            <a:pPr marL="171450" indent="-171450">
              <a:buFontTx/>
              <a:buChar char="-"/>
            </a:pPr>
            <a:r>
              <a:rPr lang="en-US" altLang="en-US" baseline="0" dirty="0" smtClean="0"/>
              <a:t>Not meeting the daily/weekly requirements for the components </a:t>
            </a:r>
          </a:p>
          <a:p>
            <a:pPr marL="628650" lvl="1" indent="-171450">
              <a:buFontTx/>
              <a:buChar char="-"/>
            </a:pPr>
            <a:r>
              <a:rPr lang="en-US" altLang="en-US" baseline="0" dirty="0" smtClean="0"/>
              <a:t>Mostly with grains, meat, and vegetables.  This includes missing the component or not serving enough of the component.  </a:t>
            </a:r>
          </a:p>
          <a:p>
            <a:pPr marL="0" indent="0">
              <a:buFontTx/>
              <a:buNone/>
            </a:pPr>
            <a:endParaRPr lang="en-US" altLang="en-US" baseline="0" dirty="0" smtClean="0"/>
          </a:p>
          <a:p>
            <a:pPr marL="171450" indent="-171450">
              <a:buFontTx/>
              <a:buChar char="-"/>
            </a:pPr>
            <a:r>
              <a:rPr lang="en-US" altLang="en-US" baseline="0" dirty="0" smtClean="0"/>
              <a:t>Not meeting the requirements for the vegetable subgroups</a:t>
            </a:r>
          </a:p>
          <a:p>
            <a:pPr marL="628650" lvl="1" indent="-171450">
              <a:buFontTx/>
              <a:buChar char="-"/>
            </a:pPr>
            <a:r>
              <a:rPr lang="en-US" altLang="en-US" baseline="0" dirty="0" smtClean="0"/>
              <a:t>This includes not serving a vegetable subgroup or not serving enough of a vegetable subgroup.  </a:t>
            </a:r>
          </a:p>
          <a:p>
            <a:pPr marL="0" indent="0">
              <a:buFontTx/>
              <a:buNone/>
            </a:pPr>
            <a:endParaRPr lang="en-US" altLang="en-US" baseline="0" dirty="0" smtClean="0"/>
          </a:p>
          <a:p>
            <a:pPr marL="171450" indent="-171450">
              <a:buFontTx/>
              <a:buChar char="-"/>
            </a:pPr>
            <a:r>
              <a:rPr lang="en-US" altLang="en-US" baseline="0" dirty="0" smtClean="0"/>
              <a:t>Not using the correct serving utensil</a:t>
            </a:r>
          </a:p>
          <a:p>
            <a:pPr marL="628650" lvl="1" indent="-171450">
              <a:buFontTx/>
              <a:buChar char="-"/>
            </a:pPr>
            <a:r>
              <a:rPr lang="en-US" altLang="en-US" baseline="0" dirty="0" smtClean="0"/>
              <a:t>For example, we found at a school that they were going to use a #10 </a:t>
            </a:r>
            <a:r>
              <a:rPr lang="en-US" altLang="en-US" baseline="0" dirty="0" err="1" smtClean="0"/>
              <a:t>disher</a:t>
            </a:r>
            <a:r>
              <a:rPr lang="en-US" altLang="en-US" baseline="0" dirty="0" smtClean="0"/>
              <a:t> to serve ½ cup of fruit.  </a:t>
            </a:r>
          </a:p>
          <a:p>
            <a:pPr marL="628650" lvl="1" indent="-171450">
              <a:buFontTx/>
              <a:buChar char="-"/>
            </a:pPr>
            <a:r>
              <a:rPr lang="en-US" altLang="en-US" b="1" baseline="0" dirty="0" smtClean="0"/>
              <a:t>ASK:  </a:t>
            </a:r>
            <a:r>
              <a:rPr lang="en-US" altLang="en-US" baseline="0" dirty="0" smtClean="0"/>
              <a:t>Is this the correct serving utensil?  </a:t>
            </a:r>
            <a:r>
              <a:rPr lang="en-US" altLang="en-US" i="1" baseline="0" dirty="0" smtClean="0"/>
              <a:t>No, #10 = 3/8 cup. </a:t>
            </a:r>
            <a:r>
              <a:rPr lang="en-US" altLang="en-US" baseline="0" dirty="0" smtClean="0"/>
              <a:t> Which </a:t>
            </a:r>
            <a:r>
              <a:rPr lang="en-US" altLang="en-US" baseline="0" dirty="0" err="1" smtClean="0"/>
              <a:t>disher</a:t>
            </a:r>
            <a:r>
              <a:rPr lang="en-US" altLang="en-US" baseline="0" dirty="0" smtClean="0"/>
              <a:t> should they have used?  </a:t>
            </a:r>
            <a:r>
              <a:rPr lang="en-US" altLang="en-US" i="1" baseline="0" dirty="0" smtClean="0"/>
              <a:t>#8 </a:t>
            </a:r>
            <a:r>
              <a:rPr lang="en-US" altLang="en-US" i="1" baseline="0" dirty="0" err="1" smtClean="0"/>
              <a:t>disher</a:t>
            </a:r>
            <a:r>
              <a:rPr lang="en-US" altLang="en-US" i="1" baseline="0" dirty="0" smtClean="0"/>
              <a:t> = ½ cup</a:t>
            </a:r>
          </a:p>
          <a:p>
            <a:pPr marL="0" indent="0">
              <a:buFontTx/>
              <a:buNone/>
            </a:pPr>
            <a:endParaRPr lang="en-US" altLang="en-US" baseline="0" dirty="0" smtClean="0"/>
          </a:p>
          <a:p>
            <a:pPr marL="171450" indent="-171450">
              <a:buFontTx/>
              <a:buChar char="-"/>
            </a:pPr>
            <a:r>
              <a:rPr lang="en-US" altLang="en-US" baseline="0" dirty="0" smtClean="0"/>
              <a:t>Not maintaining labels/CN labels/Product Formulation Statements.  Must keep these documents so reviewers can confirm that foods are being credited correctly. </a:t>
            </a:r>
          </a:p>
          <a:p>
            <a:pPr marL="628650" lvl="1" indent="-171450">
              <a:buFontTx/>
              <a:buChar char="-"/>
            </a:pPr>
            <a:r>
              <a:rPr lang="en-US" altLang="en-US" baseline="0" dirty="0" smtClean="0"/>
              <a:t>Keep labels/CN labels for all processed items that you serve, such as pancakes, waffles, French toast, bread, cereals, chicken nuggets, hamburger/chicken patty, deli ham/turkey.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Repeat findings may be subject to fiscal action in the second round of the ‘three year review cycle’.  Second round began last SY!  Last SY, 53% of SFAs had meal pattern findings.  Out of that 53%, 75% had repeat findings.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It’s </a:t>
            </a:r>
            <a:r>
              <a:rPr lang="en-US" b="1" baseline="0" dirty="0" smtClean="0"/>
              <a:t>very important</a:t>
            </a:r>
            <a:r>
              <a:rPr lang="en-US" b="0" baseline="0" dirty="0" smtClean="0"/>
              <a:t> that you r</a:t>
            </a:r>
            <a:r>
              <a:rPr lang="en-US" dirty="0" smtClean="0"/>
              <a:t>eview your </a:t>
            </a:r>
            <a:r>
              <a:rPr lang="en-US" i="1" dirty="0" smtClean="0"/>
              <a:t>previous</a:t>
            </a:r>
            <a:r>
              <a:rPr lang="en-US" baseline="0" dirty="0" smtClean="0"/>
              <a:t> review documents to ensure corrective action was implemented. </a:t>
            </a: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This is why we have been and continue to emphasize reviewing your menus so you can fix any errors now!</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REMINDER:  </a:t>
            </a:r>
            <a:r>
              <a:rPr lang="en-US" altLang="en-US" b="0" dirty="0" smtClean="0"/>
              <a:t>Pre-K</a:t>
            </a:r>
            <a:r>
              <a:rPr lang="en-US" altLang="en-US" b="0" baseline="0" dirty="0" smtClean="0"/>
              <a:t> meal pattern must be implemented by October 1, 2017.  </a:t>
            </a:r>
            <a:endParaRPr lang="en-US" alt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1" dirty="0" smtClean="0"/>
          </a:p>
          <a:p>
            <a:r>
              <a:rPr lang="en-US" altLang="en-US" b="1" dirty="0" smtClean="0"/>
              <a:t>CLICK</a:t>
            </a: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38</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1686222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CLICK</a:t>
            </a:r>
            <a:r>
              <a:rPr lang="en-US" altLang="en-US" b="1" baseline="0" smtClean="0"/>
              <a:t> </a:t>
            </a:r>
            <a:r>
              <a:rPr lang="en-US" altLang="en-US" b="0" baseline="0" smtClean="0"/>
              <a:t>Let’s </a:t>
            </a:r>
            <a:r>
              <a:rPr lang="en-US" altLang="en-US" b="0" baseline="0" dirty="0" smtClean="0"/>
              <a:t>talk about production records briefly and what we expect to see onsite. </a:t>
            </a:r>
          </a:p>
          <a:p>
            <a:endParaRPr lang="en-US" alt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smtClean="0"/>
              <a:t>The production record is the record that shows that reimbursable meals were prepared and served.  </a:t>
            </a:r>
          </a:p>
          <a:p>
            <a:endParaRPr lang="en-US" altLang="en-US" b="0" baseline="0" dirty="0" smtClean="0"/>
          </a:p>
          <a:p>
            <a:r>
              <a:rPr lang="en-US" altLang="en-US" b="0" baseline="0" dirty="0" smtClean="0"/>
              <a:t>We want to see the actual production record that was completed (do not retype the information to give us a clean copy).    </a:t>
            </a:r>
          </a:p>
          <a:p>
            <a:endParaRPr lang="en-US" altLang="en-US" dirty="0" smtClean="0"/>
          </a:p>
          <a:p>
            <a:endParaRPr lang="en-US" altLang="en-US" dirty="0" smtClean="0"/>
          </a:p>
          <a:p>
            <a:r>
              <a:rPr lang="en-US" altLang="en-US" b="1" dirty="0" smtClean="0"/>
              <a:t>CLICK</a:t>
            </a:r>
            <a:r>
              <a:rPr lang="en-US" altLang="en-US" b="1" baseline="0" dirty="0" smtClean="0"/>
              <a:t>  </a:t>
            </a:r>
            <a:r>
              <a:rPr lang="en-US" altLang="en-US" b="0" baseline="0" dirty="0" smtClean="0"/>
              <a:t>Production records MUST be fully completed.  </a:t>
            </a:r>
          </a:p>
          <a:p>
            <a:r>
              <a:rPr lang="en-US" altLang="en-US" b="0" baseline="0" dirty="0" smtClean="0"/>
              <a:t>If you are not already doing so, before you go home for the day, make sure your production records for that day are completed in its entirety:  </a:t>
            </a:r>
          </a:p>
          <a:p>
            <a:pPr marL="171450" indent="-171450">
              <a:buFontTx/>
              <a:buChar char="-"/>
            </a:pPr>
            <a:r>
              <a:rPr lang="en-US" altLang="en-US" b="0" baseline="0" dirty="0" smtClean="0"/>
              <a:t>All components/food items are listed</a:t>
            </a:r>
          </a:p>
          <a:p>
            <a:pPr marL="171450" indent="-171450">
              <a:buFontTx/>
              <a:buChar char="-"/>
            </a:pPr>
            <a:r>
              <a:rPr lang="en-US" altLang="en-US" b="0" baseline="0" dirty="0" smtClean="0"/>
              <a:t>All sections and all columns are completed for each component/food item (commonly find no documentation of serving size, cup or </a:t>
            </a:r>
            <a:r>
              <a:rPr lang="en-US" altLang="en-US" b="0" baseline="0" dirty="0" err="1" smtClean="0"/>
              <a:t>oz</a:t>
            </a:r>
            <a:r>
              <a:rPr lang="en-US" altLang="en-US" b="0" baseline="0" dirty="0" smtClean="0"/>
              <a:t> equivalent, total amount prepared, time/temp/initials, adults, leftover)</a:t>
            </a:r>
          </a:p>
          <a:p>
            <a:pPr marL="0" indent="0">
              <a:buFontTx/>
              <a:buNone/>
            </a:pPr>
            <a:r>
              <a:rPr lang="en-US" altLang="en-US" b="0" baseline="0" dirty="0" smtClean="0"/>
              <a:t>-  Make sure all of the cup/</a:t>
            </a:r>
            <a:r>
              <a:rPr lang="en-US" altLang="en-US" b="0" baseline="0" dirty="0" err="1" smtClean="0"/>
              <a:t>oz</a:t>
            </a:r>
            <a:r>
              <a:rPr lang="en-US" altLang="en-US" b="0" baseline="0" dirty="0" smtClean="0"/>
              <a:t> equivalents are correct.  Keep your CN labels so reviewers can confirm the crediting information.    </a:t>
            </a:r>
          </a:p>
          <a:p>
            <a:pPr marL="0" indent="0">
              <a:buFontTx/>
              <a:buNone/>
            </a:pPr>
            <a:endParaRPr lang="en-US" altLang="en-US" b="0" baseline="0" dirty="0" smtClean="0"/>
          </a:p>
          <a:p>
            <a:pPr marL="0" indent="0">
              <a:buFontTx/>
              <a:buNone/>
            </a:pPr>
            <a:r>
              <a:rPr lang="en-US" altLang="en-US" b="0" baseline="0" dirty="0" smtClean="0"/>
              <a:t>Missing information may lead to disallowed meals when it cannot be confirmed that reimbursable meals were served.  So again, everyday, take 5-10 minutes to look over the production records for that day to make sure you/your food service staff completed everything on the production record.  </a:t>
            </a:r>
          </a:p>
          <a:p>
            <a:endParaRPr lang="en-US" altLang="en-US" b="0" baseline="0" dirty="0" smtClean="0"/>
          </a:p>
          <a:p>
            <a:endParaRPr lang="en-US" altLang="en-US" b="0" baseline="0" dirty="0" smtClean="0"/>
          </a:p>
          <a:p>
            <a:r>
              <a:rPr lang="en-US" altLang="en-US" b="1" dirty="0" smtClean="0"/>
              <a:t>CLICK   </a:t>
            </a:r>
            <a:endParaRPr lang="en-US" altLang="en-US" b="0" dirty="0"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39</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540679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i="0" baseline="0" dirty="0" smtClean="0"/>
              <a:t>The Healthy, Hunger-Free Kids Act of 2010 requires an Administrative Review to be conducted every three years.  All SFAs were reviewed under the first three year review cycle between SY 13-14 through SY 15-16.  SY 17-18 is year 2 of a new three year cycle.  </a:t>
            </a:r>
          </a:p>
          <a:p>
            <a:endParaRPr lang="en-US" dirty="0" smtClean="0"/>
          </a:p>
          <a:p>
            <a:r>
              <a:rPr lang="en-US" dirty="0" smtClean="0"/>
              <a:t>During</a:t>
            </a:r>
            <a:r>
              <a:rPr lang="en-US" baseline="0" dirty="0" smtClean="0"/>
              <a:t> this presentation, we will talk about repeat findings.  When a finding found during AR Cycle 1 is found again in AR Cycle 2, it is considered a repeat finding.   </a:t>
            </a:r>
            <a:endParaRPr lang="en-US" dirty="0"/>
          </a:p>
        </p:txBody>
      </p:sp>
      <p:sp>
        <p:nvSpPr>
          <p:cNvPr id="4" name="Slide Number Placeholder 3"/>
          <p:cNvSpPr>
            <a:spLocks noGrp="1"/>
          </p:cNvSpPr>
          <p:nvPr>
            <p:ph type="sldNum" sz="quarter" idx="10"/>
          </p:nvPr>
        </p:nvSpPr>
        <p:spPr/>
        <p:txBody>
          <a:bodyPr/>
          <a:lstStyle/>
          <a:p>
            <a:fld id="{D7056227-D6EF-40D8-83A3-6B5CA3D81E09}" type="slidenum">
              <a:rPr lang="en-US" smtClean="0"/>
              <a:t>4</a:t>
            </a:fld>
            <a:endParaRPr lang="en-US"/>
          </a:p>
        </p:txBody>
      </p:sp>
    </p:spTree>
    <p:extLst>
      <p:ext uri="{BB962C8B-B14F-4D97-AF65-F5344CB8AC3E}">
        <p14:creationId xmlns:p14="http://schemas.microsoft.com/office/powerpoint/2010/main" val="12854518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a:t>
            </a:r>
            <a:r>
              <a:rPr lang="en-US" baseline="0" dirty="0" smtClean="0"/>
              <a:t> as part of the renewal application with HCNP, all SFAs sign the “Attestation of Compliance with Meal Pattern Requirements.”</a:t>
            </a:r>
          </a:p>
          <a:p>
            <a:endParaRPr lang="en-US" dirty="0" smtClean="0"/>
          </a:p>
          <a:p>
            <a:r>
              <a:rPr lang="en-US" dirty="0" smtClean="0"/>
              <a:t>This means that </a:t>
            </a:r>
            <a:r>
              <a:rPr lang="en-US" u="sng" dirty="0" smtClean="0"/>
              <a:t>your SFA</a:t>
            </a:r>
            <a:r>
              <a:rPr lang="en-US" u="none" baseline="0" dirty="0" smtClean="0"/>
              <a:t> </a:t>
            </a:r>
            <a:r>
              <a:rPr lang="en-US" baseline="0" dirty="0" smtClean="0"/>
              <a:t>is meeting the meal pattern requirements.  Even if you receive vended meals, it is your SFA’s responsibility to make sure the vendor is providing meals that meet the meal pattern requirements.  </a:t>
            </a:r>
          </a:p>
          <a:p>
            <a:endParaRPr lang="en-US" baseline="0" dirty="0" smtClean="0"/>
          </a:p>
          <a:p>
            <a:r>
              <a:rPr lang="en-US" baseline="0" dirty="0" smtClean="0"/>
              <a:t>ASK:  How do you determine if your menu meets the meal pattern requirements?</a:t>
            </a:r>
          </a:p>
          <a:p>
            <a:endParaRPr lang="en-US" baseline="0" dirty="0" smtClean="0"/>
          </a:p>
          <a:p>
            <a:r>
              <a:rPr lang="en-US" b="1" baseline="0" dirty="0" smtClean="0"/>
              <a:t>CLICK  </a:t>
            </a:r>
            <a:r>
              <a:rPr lang="en-US" b="0" baseline="0" dirty="0" smtClean="0"/>
              <a:t>Complete the USDA Certification Worksheets for each week of your cycle menu for each grade group.  Take the time to complete these worksheets to determine if any changes need to be made to your menu.    </a:t>
            </a:r>
          </a:p>
          <a:p>
            <a:r>
              <a:rPr lang="en-US" b="0" baseline="0" dirty="0" smtClean="0"/>
              <a:t> </a:t>
            </a:r>
          </a:p>
          <a:p>
            <a:r>
              <a:rPr lang="en-US" b="0" baseline="0" dirty="0" smtClean="0"/>
              <a:t>Please keep in mind that this tool is only as good as the information that is entered.  We commonly find that SFAs do not enter the correct information into the Certification Worksheet which means that the Worksheet may indicate you’re meeting the meal pattern requirements, but in reality, you’re not.  Remember to enter grains and M/MA as </a:t>
            </a:r>
            <a:r>
              <a:rPr lang="en-US" b="0" baseline="0" dirty="0" err="1" smtClean="0"/>
              <a:t>oz</a:t>
            </a:r>
            <a:r>
              <a:rPr lang="en-US" b="0" baseline="0" dirty="0" smtClean="0"/>
              <a:t> </a:t>
            </a:r>
            <a:r>
              <a:rPr lang="en-US" b="0" baseline="0" dirty="0" err="1" smtClean="0"/>
              <a:t>eq</a:t>
            </a:r>
            <a:r>
              <a:rPr lang="en-US" b="0" baseline="0" dirty="0" smtClean="0"/>
              <a:t> and F/V as cup measurements.  </a:t>
            </a:r>
          </a:p>
          <a:p>
            <a:endParaRPr lang="en-US" b="0" baseline="0" dirty="0" smtClean="0"/>
          </a:p>
          <a:p>
            <a:r>
              <a:rPr lang="en-US" b="1" baseline="0" dirty="0" smtClean="0"/>
              <a:t>CLICK  </a:t>
            </a:r>
            <a:r>
              <a:rPr lang="en-US" b="0" baseline="0" dirty="0" smtClean="0"/>
              <a:t>The USDA Certification Worksheets are available at this website.  </a:t>
            </a:r>
            <a:endParaRPr lang="en-US" b="1" baseline="0" dirty="0" smtClean="0"/>
          </a:p>
        </p:txBody>
      </p:sp>
      <p:sp>
        <p:nvSpPr>
          <p:cNvPr id="4" name="Slide Number Placeholder 3"/>
          <p:cNvSpPr>
            <a:spLocks noGrp="1"/>
          </p:cNvSpPr>
          <p:nvPr>
            <p:ph type="sldNum" sz="quarter" idx="10"/>
          </p:nvPr>
        </p:nvSpPr>
        <p:spPr/>
        <p:txBody>
          <a:bodyPr/>
          <a:lstStyle/>
          <a:p>
            <a:fld id="{D7056227-D6EF-40D8-83A3-6B5CA3D81E09}" type="slidenum">
              <a:rPr lang="en-US" smtClean="0"/>
              <a:t>40</a:t>
            </a:fld>
            <a:endParaRPr lang="en-US"/>
          </a:p>
        </p:txBody>
      </p:sp>
    </p:spTree>
    <p:extLst>
      <p:ext uri="{BB962C8B-B14F-4D97-AF65-F5344CB8AC3E}">
        <p14:creationId xmlns:p14="http://schemas.microsoft.com/office/powerpoint/2010/main" val="15081457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baseline="0" dirty="0" smtClean="0"/>
              <a:t>A nutrient analysis is done for schools that have been determined to be at high risk or if there is severe noncompliance.</a:t>
            </a:r>
          </a:p>
          <a:p>
            <a:endParaRPr lang="en-US" b="0" baseline="0" dirty="0" smtClean="0"/>
          </a:p>
          <a:p>
            <a:r>
              <a:rPr lang="en-US" b="0" baseline="0" dirty="0" smtClean="0"/>
              <a:t>The nutrient analysis determines is the dietary specifications are met:  calories, saturated fat, sodium, and trans fat.</a:t>
            </a:r>
          </a:p>
          <a:p>
            <a:endParaRPr lang="en-US" b="0" baseline="0" dirty="0" smtClean="0"/>
          </a:p>
          <a:p>
            <a:r>
              <a:rPr lang="en-US" b="0" baseline="0" dirty="0" smtClean="0"/>
              <a:t>If a nutrient analysis must be done, it is important to note that the AR is not closed until the nutrient analysis is complete. </a:t>
            </a: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41</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7093217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General</a:t>
            </a:r>
            <a:r>
              <a:rPr lang="en-US" b="1" baseline="0" dirty="0" smtClean="0"/>
              <a:t> Areas –</a:t>
            </a:r>
            <a:r>
              <a:rPr lang="en-US" b="0" baseline="0" dirty="0" smtClean="0"/>
              <a:t> This topic has grown with the Administrative Review Process.  General Areas includes the following topics:  </a:t>
            </a:r>
            <a:r>
              <a:rPr lang="en-US" b="0" i="1" baseline="0" dirty="0" smtClean="0"/>
              <a:t>Read slide.</a:t>
            </a:r>
          </a:p>
          <a:p>
            <a:endParaRPr lang="en-US" b="0" baseline="0" dirty="0" smtClean="0"/>
          </a:p>
          <a:p>
            <a:r>
              <a:rPr lang="en-US" altLang="en-US" dirty="0" smtClean="0"/>
              <a:t>Let’s start with Recordkeeping</a:t>
            </a:r>
            <a:r>
              <a:rPr lang="en-US" altLang="en-US" baseline="0" dirty="0" smtClean="0"/>
              <a:t> and Reporting.  </a:t>
            </a:r>
            <a:r>
              <a:rPr lang="en-US" altLang="en-US" i="1" baseline="0" dirty="0" smtClean="0"/>
              <a:t>Next slide.</a:t>
            </a:r>
            <a:endParaRPr lang="en-US" altLang="en-US" i="1" dirty="0"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42</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7093217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baseline="0" dirty="0" smtClean="0"/>
              <a:t>Record Keeping:  </a:t>
            </a:r>
            <a:r>
              <a:rPr lang="en-US" b="0" baseline="0" dirty="0" smtClean="0"/>
              <a:t>Must maintain your records!</a:t>
            </a:r>
            <a:endParaRPr lang="en-US" b="1" baseline="0" dirty="0" smtClean="0"/>
          </a:p>
          <a:p>
            <a:r>
              <a:rPr lang="en-US" b="0" baseline="0" dirty="0" smtClean="0"/>
              <a:t>DOE:  6 years + current year or until audit findings have been resolved</a:t>
            </a:r>
          </a:p>
          <a:p>
            <a:r>
              <a:rPr lang="en-US" b="0" baseline="0" dirty="0" smtClean="0"/>
              <a:t>Non-DOE:  3 years + current year or until audit findings have been resolved</a:t>
            </a:r>
          </a:p>
          <a:p>
            <a:r>
              <a:rPr lang="en-US" b="0" baseline="0" dirty="0" smtClean="0"/>
              <a:t>Provision schools (CEP, Provision 2):  must keep documentation from the base year until review/audit findings have been resolved.  Therefore, documentation may need to be kept for at least 4+ years.</a:t>
            </a:r>
          </a:p>
          <a:p>
            <a:endParaRPr lang="en-US" b="1" dirty="0" smtClean="0"/>
          </a:p>
          <a:p>
            <a:r>
              <a:rPr lang="en-US" b="0" dirty="0" smtClean="0"/>
              <a:t>Common</a:t>
            </a:r>
            <a:r>
              <a:rPr lang="en-US" b="0" baseline="0" dirty="0" smtClean="0"/>
              <a:t> Finding:  Records were not maintained as required.  </a:t>
            </a:r>
            <a:endParaRPr lang="en-US" b="0" dirty="0"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43</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7093217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Water:  </a:t>
            </a:r>
            <a:r>
              <a:rPr lang="en-US" b="0" dirty="0" smtClean="0"/>
              <a:t>Free potable</a:t>
            </a:r>
            <a:r>
              <a:rPr lang="en-US" b="0" baseline="0" dirty="0" smtClean="0"/>
              <a:t> water must be available to students at no charge. </a:t>
            </a:r>
            <a:endParaRPr lang="en-US" altLang="en-US" dirty="0" smtClean="0"/>
          </a:p>
          <a:p>
            <a:endParaRPr lang="en-US" altLang="en-US" dirty="0" smtClean="0"/>
          </a:p>
          <a:p>
            <a:r>
              <a:rPr lang="en-US" altLang="en-US" dirty="0" smtClean="0"/>
              <a:t>See SP 28-2011 for</a:t>
            </a:r>
            <a:r>
              <a:rPr lang="en-US" altLang="en-US" baseline="0" dirty="0" smtClean="0"/>
              <a:t> more information on water availability requirement.</a:t>
            </a:r>
          </a:p>
          <a:p>
            <a:endParaRPr lang="en-US" altLang="en-US" baseline="0" dirty="0" smtClean="0"/>
          </a:p>
          <a:p>
            <a:r>
              <a:rPr lang="en-US" altLang="en-US" baseline="0" dirty="0" smtClean="0"/>
              <a:t>Some common findings in this area are:</a:t>
            </a:r>
          </a:p>
          <a:p>
            <a:pPr marL="171450" indent="-171450">
              <a:buFontTx/>
              <a:buChar char="-"/>
            </a:pPr>
            <a:r>
              <a:rPr lang="en-US" altLang="en-US" baseline="0" dirty="0" smtClean="0"/>
              <a:t>Water is not available during meal service.</a:t>
            </a:r>
          </a:p>
          <a:p>
            <a:pPr marL="171450" indent="-171450">
              <a:buFontTx/>
              <a:buChar char="-"/>
            </a:pPr>
            <a:r>
              <a:rPr lang="en-US" altLang="en-US" baseline="0" dirty="0" smtClean="0"/>
              <a:t>Water jug was available but cups were not provided.</a:t>
            </a:r>
            <a:endParaRPr lang="en-US" altLang="en-US" dirty="0"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44</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7093217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SFA On-site Monitoring – </a:t>
            </a:r>
            <a:r>
              <a:rPr lang="en-US" b="0" dirty="0" smtClean="0"/>
              <a:t>this is</a:t>
            </a:r>
            <a:r>
              <a:rPr lang="en-US" b="0" baseline="0" dirty="0" smtClean="0"/>
              <a:t> only required for sponsors with more than one site to be completed prior to Feb 1st.  Even though this is required for SFAs with more than one site, HCNP highly recommends that </a:t>
            </a:r>
            <a:r>
              <a:rPr lang="en-US" b="0" u="sng" baseline="0" dirty="0" smtClean="0"/>
              <a:t>ALL</a:t>
            </a:r>
            <a:r>
              <a:rPr lang="en-US" b="0" baseline="0" dirty="0" smtClean="0"/>
              <a:t> SFAs complete the on-site review.  </a:t>
            </a:r>
          </a:p>
          <a:p>
            <a:endParaRPr lang="en-US" b="0" baseline="0" dirty="0" smtClean="0"/>
          </a:p>
          <a:p>
            <a:r>
              <a:rPr lang="en-US" b="0" baseline="0" dirty="0" smtClean="0"/>
              <a:t>It is</a:t>
            </a:r>
            <a:r>
              <a:rPr lang="en-US" b="0" dirty="0" smtClean="0"/>
              <a:t> not just an exercise</a:t>
            </a:r>
            <a:r>
              <a:rPr lang="en-US" b="0" baseline="0" dirty="0" smtClean="0"/>
              <a:t> in paperwork. Complete these reviews to really see what is happening in your schools.  If Corrective Actions are identified, note them and take the appropriate actions to get the school back into compliance.  It is better that you identify any noncompliance and have it corrected before we come on-site and find it during our observations.  </a:t>
            </a:r>
          </a:p>
          <a:p>
            <a:endParaRPr lang="en-US" b="0" baseline="0" dirty="0" smtClean="0"/>
          </a:p>
          <a:p>
            <a:r>
              <a:rPr lang="en-US" b="0" baseline="0" dirty="0" smtClean="0"/>
              <a:t>Some common findings are:</a:t>
            </a:r>
          </a:p>
          <a:p>
            <a:pPr marL="171450" indent="-171450">
              <a:buFontTx/>
              <a:buChar char="-"/>
            </a:pPr>
            <a:r>
              <a:rPr lang="en-US" b="0" baseline="0" dirty="0" smtClean="0"/>
              <a:t>The onsite reviews were not completed.</a:t>
            </a:r>
          </a:p>
          <a:p>
            <a:pPr marL="171450" indent="-171450">
              <a:buFontTx/>
              <a:buChar char="-"/>
            </a:pPr>
            <a:r>
              <a:rPr lang="en-US" b="0" baseline="0" dirty="0" smtClean="0"/>
              <a:t>The SFA did not identify the areas that needed corrective action.  </a:t>
            </a:r>
          </a:p>
          <a:p>
            <a:endParaRPr lang="en-US" b="0" baseline="0" dirty="0" smtClean="0"/>
          </a:p>
          <a:p>
            <a:endParaRPr lang="en-US" b="0" baseline="0" dirty="0"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45</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7882447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i="1" baseline="0" dirty="0" smtClean="0"/>
              <a:t>Read slide.  Emphasize the new requirement.</a:t>
            </a:r>
          </a:p>
          <a:p>
            <a:endParaRPr lang="en-US" b="0" i="1" baseline="0" dirty="0" smtClean="0"/>
          </a:p>
          <a:p>
            <a:r>
              <a:rPr lang="en-US" b="0" i="0" baseline="0" dirty="0" smtClean="0"/>
              <a:t>MC-7 form is available on HCNP’s website.</a:t>
            </a:r>
          </a:p>
          <a:p>
            <a:endParaRPr lang="en-US" b="1" dirty="0" smtClean="0"/>
          </a:p>
          <a:p>
            <a:endParaRPr lang="en-US" altLang="en-US" dirty="0"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46</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7757708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Food Safety Plan &amp; Procedures:</a:t>
            </a:r>
          </a:p>
          <a:p>
            <a:r>
              <a:rPr lang="en-US" b="0" u="sng" dirty="0" smtClean="0"/>
              <a:t>ALL</a:t>
            </a:r>
            <a:r>
              <a:rPr lang="en-US" b="0" u="none" dirty="0" smtClean="0"/>
              <a:t> </a:t>
            </a:r>
            <a:r>
              <a:rPr lang="en-US" b="0" dirty="0" smtClean="0"/>
              <a:t>SFAs must have a Food Safety Plan, even</a:t>
            </a:r>
            <a:r>
              <a:rPr lang="en-US" b="0" baseline="0" dirty="0" smtClean="0"/>
              <a:t> if you receive vended meals.  </a:t>
            </a:r>
            <a:r>
              <a:rPr lang="en-US" b="0" dirty="0" smtClean="0"/>
              <a:t>Reviewers</a:t>
            </a:r>
            <a:r>
              <a:rPr lang="en-US" b="0" baseline="0" dirty="0" smtClean="0"/>
              <a:t> will review your Food Safety Plan </a:t>
            </a:r>
            <a:r>
              <a:rPr lang="en-US" b="0" dirty="0" smtClean="0"/>
              <a:t>and observe</a:t>
            </a:r>
            <a:r>
              <a:rPr lang="en-US" b="0" baseline="0" dirty="0" smtClean="0"/>
              <a:t> to see that procedures are supported by the actions in your kitchens/meal service. </a:t>
            </a:r>
          </a:p>
          <a:p>
            <a:endParaRPr lang="en-US" b="0" baseline="0" dirty="0" smtClean="0"/>
          </a:p>
          <a:p>
            <a:r>
              <a:rPr lang="en-US" b="0" baseline="0" dirty="0" smtClean="0"/>
              <a:t>Check to see if your manual supports how your kitchen operates.  For example, if your Food Safety Plan manual states that you will be marking foods with the arrival date upon receipt, we will see if this is being implemented. </a:t>
            </a:r>
          </a:p>
          <a:p>
            <a:endParaRPr lang="en-US" b="0" baseline="0" dirty="0" smtClean="0"/>
          </a:p>
          <a:p>
            <a:r>
              <a:rPr lang="en-US" b="0" baseline="0" dirty="0" smtClean="0"/>
              <a:t>Double check that your employees are following your Food Safety Plan.  SFAs must review and update their Food Safety Plan annually.  Maintain documentation that this was completed.  Also, train your staff on food safety annually.  Maintain documentation to count towards Professional Standards.  </a:t>
            </a:r>
          </a:p>
          <a:p>
            <a:endParaRPr lang="en-US" b="0" baseline="0" dirty="0" smtClean="0"/>
          </a:p>
          <a:p>
            <a:r>
              <a:rPr lang="en-US" b="0" baseline="0" dirty="0" smtClean="0"/>
              <a:t>Reviewers will also look at:</a:t>
            </a:r>
          </a:p>
          <a:p>
            <a:pPr marL="171450" indent="-171450">
              <a:buFontTx/>
              <a:buChar char="-"/>
            </a:pPr>
            <a:r>
              <a:rPr lang="en-US" b="0" baseline="0" dirty="0" smtClean="0"/>
              <a:t>Temperature logs - equipment, food temperatures</a:t>
            </a:r>
          </a:p>
          <a:p>
            <a:pPr marL="171450" indent="-171450">
              <a:buFontTx/>
              <a:buChar char="-"/>
            </a:pPr>
            <a:r>
              <a:rPr lang="en-US" b="0" baseline="0" dirty="0" smtClean="0"/>
              <a:t>Food storage – no cross contamination, no expired food, food is not stored on the floor</a:t>
            </a:r>
          </a:p>
          <a:p>
            <a:pPr marL="171450" indent="-171450">
              <a:buFontTx/>
              <a:buChar char="-"/>
            </a:pPr>
            <a:r>
              <a:rPr lang="en-US" b="0" baseline="0" dirty="0" smtClean="0"/>
              <a:t>Food preparation - foods are being cooked/reheated properly, no bare hand contact with ready to eat foods.</a:t>
            </a:r>
          </a:p>
          <a:p>
            <a:endParaRPr lang="en-US" b="0" baseline="0" dirty="0" smtClean="0"/>
          </a:p>
          <a:p>
            <a:r>
              <a:rPr lang="en-US" altLang="en-US" i="0" dirty="0" smtClean="0"/>
              <a:t>Common Findings include:</a:t>
            </a:r>
          </a:p>
          <a:p>
            <a:pPr marL="171450" indent="-171450">
              <a:buFontTx/>
              <a:buChar char="-"/>
            </a:pPr>
            <a:r>
              <a:rPr lang="en-US" altLang="en-US" i="0" dirty="0" smtClean="0"/>
              <a:t>There</a:t>
            </a:r>
            <a:r>
              <a:rPr lang="en-US" altLang="en-US" i="0" baseline="0" dirty="0" smtClean="0"/>
              <a:t> is no food safety plan or the food safety plan is not complete.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en-US" i="0" baseline="0" dirty="0" smtClean="0"/>
              <a:t>The food safety plan is not reviewed annually or updated annually.  Remember to update your food safety plan to align the food temperatures with Hawaii DOH guidelines</a:t>
            </a:r>
          </a:p>
          <a:p>
            <a:pPr marL="171450" indent="-171450">
              <a:buFontTx/>
              <a:buChar char="-"/>
            </a:pPr>
            <a:r>
              <a:rPr lang="en-US" altLang="en-US" i="0" baseline="0" dirty="0" smtClean="0"/>
              <a:t>Food was not stored or prepared properly; temperatures were not recorded or taken.  </a:t>
            </a: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47</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7757708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172">
              <a:defRPr/>
            </a:pPr>
            <a:r>
              <a:rPr lang="en-US" b="1" dirty="0" smtClean="0"/>
              <a:t>Posting of the most recent Health Inspection - </a:t>
            </a:r>
            <a:r>
              <a:rPr lang="en-US" b="0" baseline="0" dirty="0" smtClean="0"/>
              <a:t>It is required that a copy of the most recent health inspection is posted in a publicly visible location.</a:t>
            </a:r>
          </a:p>
          <a:p>
            <a:endParaRPr lang="en-US" b="1" dirty="0" smtClean="0"/>
          </a:p>
          <a:p>
            <a:r>
              <a:rPr lang="en-US" b="0" dirty="0" smtClean="0"/>
              <a:t>Common findings include:</a:t>
            </a:r>
          </a:p>
          <a:p>
            <a:pPr marL="171450" indent="-171450">
              <a:buFontTx/>
              <a:buChar char="-"/>
            </a:pPr>
            <a:r>
              <a:rPr lang="en-US" b="0" dirty="0" smtClean="0"/>
              <a:t>Not posting the inspection.  Remember,</a:t>
            </a:r>
            <a:r>
              <a:rPr lang="en-US" b="0" baseline="0" dirty="0" smtClean="0"/>
              <a:t> the inspection and the placard are different.  The inspection must be posted for USDA purposes.  </a:t>
            </a:r>
          </a:p>
          <a:p>
            <a:pPr marL="171450" indent="-171450">
              <a:buFontTx/>
              <a:buChar char="-"/>
            </a:pPr>
            <a:r>
              <a:rPr lang="en-US" b="0" baseline="0" dirty="0" smtClean="0"/>
              <a:t>The inspection was not posted in a publicly visible location.  Posting it in the back of the kitchen is </a:t>
            </a:r>
            <a:r>
              <a:rPr lang="en-US" b="0" u="sng" baseline="0" dirty="0" smtClean="0"/>
              <a:t>not</a:t>
            </a:r>
            <a:r>
              <a:rPr lang="en-US" b="0" baseline="0" dirty="0" smtClean="0"/>
              <a:t> a publicly visible location.  Post it in the main dining area.  </a:t>
            </a:r>
          </a:p>
          <a:p>
            <a:pPr marL="171450" indent="-171450">
              <a:buFontTx/>
              <a:buChar char="-"/>
            </a:pPr>
            <a:r>
              <a:rPr lang="en-US" b="0" baseline="0" dirty="0" smtClean="0"/>
              <a:t>An inspection was posted, but it was not the most recent.  Remember, once you get inspected, remove the old one and post a copy of the new one.  </a:t>
            </a:r>
            <a:endParaRPr lang="en-US" b="0" dirty="0" smtClean="0"/>
          </a:p>
          <a:p>
            <a:endParaRPr lang="en-US" b="1" dirty="0"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48</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7757708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Smart Snacks:</a:t>
            </a:r>
            <a:r>
              <a:rPr lang="en-US" b="1" baseline="0" dirty="0" smtClean="0"/>
              <a:t> </a:t>
            </a:r>
          </a:p>
          <a:p>
            <a:r>
              <a:rPr lang="en-US" b="0" baseline="0" dirty="0" smtClean="0"/>
              <a:t>Reviewers must ensure that: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All foods and beverages sold on the school campus (excluding reimbursable meals), during the school day (defined as midnight on a day of instruction </a:t>
            </a:r>
            <a:r>
              <a:rPr lang="en-US" sz="1200" u="sng" kern="1200" dirty="0" smtClean="0">
                <a:solidFill>
                  <a:schemeClr val="tx1"/>
                </a:solidFill>
                <a:effectLst/>
                <a:latin typeface="+mn-lt"/>
                <a:ea typeface="+mn-ea"/>
                <a:cs typeface="+mn-cs"/>
              </a:rPr>
              <a:t>to 30 minutes after the end of the official school day</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meet regulatory requirements. This includes a la carte items sold during meals, vending machines, school stores, fundraisers,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any other venue; and</a:t>
            </a:r>
          </a:p>
          <a:p>
            <a:pPr marL="0" indent="0">
              <a:buFont typeface="Arial" panose="020B0604020202020204" pitchFamily="34" charset="0"/>
              <a:buNone/>
            </a:pP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State-set fundraising limits are observed.  Reminder</a:t>
            </a:r>
            <a:r>
              <a:rPr lang="en-US" sz="1200" kern="1200" baseline="0" dirty="0" smtClean="0">
                <a:solidFill>
                  <a:schemeClr val="tx1"/>
                </a:solidFill>
                <a:effectLst/>
                <a:latin typeface="+mn-lt"/>
                <a:ea typeface="+mn-ea"/>
                <a:cs typeface="+mn-cs"/>
              </a:rPr>
              <a:t>:  HCNP’s policy allows two fundraising exemptions per SY per site to last no longer than one week.</a:t>
            </a:r>
            <a:endParaRPr lang="en-US" dirty="0" smtClean="0">
              <a:effectLst/>
            </a:endParaRPr>
          </a:p>
          <a:p>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Best practice is to have a binder/folder of all foods sold throughout each school.  Maintain appropriate documentation to show reviewers that the food/beverages meet the Smart Snacks requirements.    </a:t>
            </a:r>
            <a:endParaRPr lang="en-US" b="1" baseline="0" dirty="0" smtClean="0"/>
          </a:p>
          <a:p>
            <a:endParaRPr lang="en-US" b="0" baseline="0" dirty="0" smtClean="0"/>
          </a:p>
          <a:p>
            <a:r>
              <a:rPr lang="en-US" b="0" baseline="0" dirty="0" smtClean="0"/>
              <a:t>Common findings:</a:t>
            </a:r>
          </a:p>
          <a:p>
            <a:r>
              <a:rPr lang="en-US" b="0" baseline="0" dirty="0" smtClean="0"/>
              <a:t>We have been to schools that sold food/beverages right after school that did not meet the Smart Snacks requirements.  </a:t>
            </a:r>
          </a:p>
          <a:p>
            <a:endParaRPr lang="en-US" b="0" baseline="0" dirty="0" smtClean="0"/>
          </a:p>
          <a:p>
            <a:r>
              <a:rPr lang="en-US" b="0" baseline="0" dirty="0" smtClean="0"/>
              <a:t>There were also schools that had vending machines and school stores that sold items.  Some schools did not have documentation to validate that the items met the Smart Snacks requirements.  Some schools had inaccurate or incomplete documentation.  </a:t>
            </a:r>
          </a:p>
          <a:p>
            <a:endParaRPr lang="en-US" b="0" baseline="0" dirty="0" smtClean="0"/>
          </a:p>
          <a:p>
            <a:r>
              <a:rPr lang="en-US" b="0" i="0" baseline="0" dirty="0" smtClean="0"/>
              <a:t>ASK:  </a:t>
            </a:r>
            <a:r>
              <a:rPr lang="en-US" b="0" baseline="0" dirty="0" smtClean="0"/>
              <a:t>Can schools sell food/beverages that do not meet the Smart Snacks requirements?</a:t>
            </a:r>
          </a:p>
          <a:p>
            <a:r>
              <a:rPr lang="en-US" b="0" baseline="0" dirty="0" smtClean="0"/>
              <a:t>- </a:t>
            </a:r>
            <a:r>
              <a:rPr lang="en-US" b="0" i="1" baseline="0" dirty="0" smtClean="0"/>
              <a:t>Yes, outside of the school day.  If your school ends at 2:00pm, your school can sell these items after 2:30pm.</a:t>
            </a:r>
            <a:endParaRPr lang="en-US" b="0" baseline="0" dirty="0" smtClean="0"/>
          </a:p>
          <a:p>
            <a:endParaRPr lang="en-US" b="0" baseline="0" dirty="0"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49</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519204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172">
              <a:spcBef>
                <a:spcPct val="0"/>
              </a:spcBef>
              <a:defRPr/>
            </a:pPr>
            <a:r>
              <a:rPr lang="en-US" altLang="en-US" i="0" baseline="0" dirty="0" smtClean="0"/>
              <a:t>The purpose of the AR is to monitor and ensure SFAs are meeting USDA program requirements and that meals claimed are eligible for reimbursement.  A large part of the purpose of the AR is to provide technical assistance in areas where program requirements are not being met and provide direction for corrective action to bring programs into compliance.  We want SFAs to operate successful programs and serve nutritious meals to students in Hawaii.</a:t>
            </a:r>
          </a:p>
          <a:p>
            <a:pPr defTabSz="933172">
              <a:spcBef>
                <a:spcPct val="0"/>
              </a:spcBef>
              <a:defRPr/>
            </a:pPr>
            <a:endParaRPr lang="en-US" altLang="en-US" i="0" baseline="0" dirty="0" smtClean="0"/>
          </a:p>
          <a:p>
            <a:pPr eaLnBrk="1" hangingPunct="1">
              <a:spcBef>
                <a:spcPct val="0"/>
              </a:spcBef>
            </a:pPr>
            <a:r>
              <a:rPr lang="en-US" altLang="en-US" i="0" baseline="0" dirty="0" smtClean="0"/>
              <a:t>  </a:t>
            </a:r>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02" indent="-291616">
              <a:spcBef>
                <a:spcPct val="30000"/>
              </a:spcBef>
              <a:defRPr sz="1200">
                <a:solidFill>
                  <a:schemeClr val="tx1"/>
                </a:solidFill>
                <a:latin typeface="Calibri" panose="020F0502020204030204" pitchFamily="34" charset="0"/>
              </a:defRPr>
            </a:lvl2pPr>
            <a:lvl3pPr marL="1166464" indent="-233292">
              <a:spcBef>
                <a:spcPct val="30000"/>
              </a:spcBef>
              <a:defRPr sz="1200">
                <a:solidFill>
                  <a:schemeClr val="tx1"/>
                </a:solidFill>
                <a:latin typeface="Calibri" panose="020F0502020204030204" pitchFamily="34" charset="0"/>
              </a:defRPr>
            </a:lvl3pPr>
            <a:lvl4pPr marL="1633050" indent="-233292">
              <a:spcBef>
                <a:spcPct val="30000"/>
              </a:spcBef>
              <a:defRPr sz="1200">
                <a:solidFill>
                  <a:schemeClr val="tx1"/>
                </a:solidFill>
                <a:latin typeface="Calibri" panose="020F0502020204030204" pitchFamily="34" charset="0"/>
              </a:defRPr>
            </a:lvl4pPr>
            <a:lvl5pPr marL="2099636" indent="-233292">
              <a:spcBef>
                <a:spcPct val="30000"/>
              </a:spcBef>
              <a:defRPr sz="1200">
                <a:solidFill>
                  <a:schemeClr val="tx1"/>
                </a:solidFill>
                <a:latin typeface="Calibri" panose="020F0502020204030204" pitchFamily="34" charset="0"/>
              </a:defRPr>
            </a:lvl5pPr>
            <a:lvl6pPr marL="2566221" indent="-233292" eaLnBrk="0" fontAlgn="base" hangingPunct="0">
              <a:spcBef>
                <a:spcPct val="30000"/>
              </a:spcBef>
              <a:spcAft>
                <a:spcPct val="0"/>
              </a:spcAft>
              <a:defRPr sz="1200">
                <a:solidFill>
                  <a:schemeClr val="tx1"/>
                </a:solidFill>
                <a:latin typeface="Calibri" panose="020F0502020204030204" pitchFamily="34" charset="0"/>
              </a:defRPr>
            </a:lvl6pPr>
            <a:lvl7pPr marL="3032806" indent="-233292" eaLnBrk="0" fontAlgn="base" hangingPunct="0">
              <a:spcBef>
                <a:spcPct val="30000"/>
              </a:spcBef>
              <a:spcAft>
                <a:spcPct val="0"/>
              </a:spcAft>
              <a:defRPr sz="1200">
                <a:solidFill>
                  <a:schemeClr val="tx1"/>
                </a:solidFill>
                <a:latin typeface="Calibri" panose="020F0502020204030204" pitchFamily="34" charset="0"/>
              </a:defRPr>
            </a:lvl7pPr>
            <a:lvl8pPr marL="3499392" indent="-233292" eaLnBrk="0" fontAlgn="base" hangingPunct="0">
              <a:spcBef>
                <a:spcPct val="30000"/>
              </a:spcBef>
              <a:spcAft>
                <a:spcPct val="0"/>
              </a:spcAft>
              <a:defRPr sz="1200">
                <a:solidFill>
                  <a:schemeClr val="tx1"/>
                </a:solidFill>
                <a:latin typeface="Calibri" panose="020F0502020204030204" pitchFamily="34" charset="0"/>
              </a:defRPr>
            </a:lvl8pPr>
            <a:lvl9pPr marL="3965978" indent="-2332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B6E9B9-E16A-4AA1-94B4-7EB560AA800A}" type="slidenum">
              <a:rPr lang="en-US" altLang="en-US" smtClean="0"/>
              <a:pPr>
                <a:spcBef>
                  <a:spcPct val="0"/>
                </a:spcBef>
              </a:pPr>
              <a:t>5</a:t>
            </a:fld>
            <a:endParaRPr lang="en-US" altLang="en-US" smtClean="0"/>
          </a:p>
        </p:txBody>
      </p:sp>
    </p:spTree>
    <p:extLst>
      <p:ext uri="{BB962C8B-B14F-4D97-AF65-F5344CB8AC3E}">
        <p14:creationId xmlns:p14="http://schemas.microsoft.com/office/powerpoint/2010/main" val="39486978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Smart Snacks Product</a:t>
            </a:r>
            <a:r>
              <a:rPr lang="en-US" altLang="en-US" baseline="0" dirty="0" smtClean="0"/>
              <a:t> Calculator is one of the resources available for you to use to determine if your food/beverages meet the Smart Snacks requirements.  Please keep in mind that it is only as good as the information that is put into it.</a:t>
            </a:r>
          </a:p>
          <a:p>
            <a:endParaRPr lang="en-US" altLang="en-US" baseline="0" dirty="0" smtClean="0"/>
          </a:p>
          <a:p>
            <a:r>
              <a:rPr lang="en-US" altLang="en-US" baseline="0" dirty="0" smtClean="0"/>
              <a:t>In this example, the product is shown to meet the requirements, however, the first ingredient is cornmeal, which is not whole grain.  So the product is not Smart Snack compliant.</a:t>
            </a:r>
          </a:p>
          <a:p>
            <a:endParaRPr lang="en-US" altLang="en-US" baseline="0" dirty="0" smtClean="0"/>
          </a:p>
          <a:p>
            <a:r>
              <a:rPr lang="en-US" altLang="en-US" baseline="0" dirty="0" smtClean="0"/>
              <a:t>We will be reviewing the product documentation not just from Food Services but other departments, including fundraisers.  Be sure to communicate and work with other departments about the products they are selling during the school day.  Remember, a school day is from midnight to 30 minutes after the end of the official school day.  </a:t>
            </a:r>
          </a:p>
          <a:p>
            <a:endParaRPr lang="en-US" altLang="en-US" baseline="0" dirty="0" smtClean="0"/>
          </a:p>
          <a:p>
            <a:r>
              <a:rPr lang="en-US" altLang="en-US" dirty="0" smtClean="0"/>
              <a:t>For more information</a:t>
            </a:r>
            <a:r>
              <a:rPr lang="en-US" altLang="en-US" baseline="0" dirty="0" smtClean="0"/>
              <a:t> on the Smart Snacks requirements, visit the website listed on the slide.</a:t>
            </a:r>
            <a:endParaRPr lang="en-US" altLang="en-US" dirty="0"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50</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3809719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aseline="0" dirty="0" smtClean="0"/>
              <a:t>There are two parts to the Professional Standards requirements:  </a:t>
            </a:r>
          </a:p>
          <a:p>
            <a:pPr marL="228600" indent="-228600">
              <a:buAutoNum type="arabicPeriod"/>
            </a:pPr>
            <a:r>
              <a:rPr lang="en-US" altLang="en-US" baseline="0" dirty="0" smtClean="0"/>
              <a:t>Annual Training Standards</a:t>
            </a:r>
          </a:p>
          <a:p>
            <a:pPr marL="228600" indent="-228600">
              <a:buAutoNum type="arabicPeriod"/>
            </a:pPr>
            <a:r>
              <a:rPr lang="en-US" altLang="en-US" baseline="0" dirty="0" smtClean="0"/>
              <a:t>Hiring Standards (for new School Nutrition Program Directors) </a:t>
            </a:r>
          </a:p>
          <a:p>
            <a:endParaRPr lang="en-US" altLang="en-US" baseline="0" dirty="0" smtClean="0"/>
          </a:p>
          <a:p>
            <a:r>
              <a:rPr lang="en-US" altLang="en-US" baseline="0" dirty="0" smtClean="0"/>
              <a:t>We will review your current training documentation to date, the plan to complete the required training hours, and documentation to support that the training occurred.  </a:t>
            </a:r>
          </a:p>
          <a:p>
            <a:endParaRPr lang="en-US" altLang="en-US" baseline="0" dirty="0" smtClean="0"/>
          </a:p>
          <a:p>
            <a:r>
              <a:rPr lang="en-US" altLang="en-US" baseline="0" dirty="0" smtClean="0"/>
              <a:t>SFAs must have the following information available upon request:</a:t>
            </a:r>
          </a:p>
          <a:p>
            <a:pPr marL="171450" indent="-171450">
              <a:buFontTx/>
              <a:buChar char="-"/>
            </a:pPr>
            <a:r>
              <a:rPr lang="en-US" altLang="en-US" baseline="0" dirty="0" smtClean="0"/>
              <a:t>List of current school nutrition staff personnel</a:t>
            </a:r>
          </a:p>
          <a:p>
            <a:pPr marL="171450" indent="-171450">
              <a:buFontTx/>
              <a:buChar char="-"/>
            </a:pPr>
            <a:r>
              <a:rPr lang="en-US" altLang="en-US" baseline="0" dirty="0" smtClean="0"/>
              <a:t>Date hired</a:t>
            </a:r>
          </a:p>
          <a:p>
            <a:pPr marL="171450" indent="-171450">
              <a:buFontTx/>
              <a:buChar char="-"/>
            </a:pPr>
            <a:r>
              <a:rPr lang="en-US" altLang="en-US" baseline="0" dirty="0" smtClean="0"/>
              <a:t>Title/Position</a:t>
            </a:r>
          </a:p>
          <a:p>
            <a:pPr marL="171450" indent="-171450">
              <a:buFontTx/>
              <a:buChar char="-"/>
            </a:pPr>
            <a:r>
              <a:rPr lang="en-US" altLang="en-US" baseline="0" dirty="0" smtClean="0"/>
              <a:t>Brief list of core responsibilities/duties</a:t>
            </a:r>
          </a:p>
          <a:p>
            <a:pPr marL="171450" indent="-171450">
              <a:buFontTx/>
              <a:buChar char="-"/>
            </a:pPr>
            <a:r>
              <a:rPr lang="en-US" altLang="en-US" baseline="0" dirty="0" smtClean="0"/>
              <a:t>Employment status (full time, part time, etc.)</a:t>
            </a:r>
          </a:p>
          <a:p>
            <a:pPr marL="171450" indent="-171450">
              <a:buFontTx/>
              <a:buChar char="-"/>
            </a:pPr>
            <a:r>
              <a:rPr lang="en-US" altLang="en-US" baseline="0" dirty="0" smtClean="0"/>
              <a:t>Professional Standards Employee Category (Nutrition Program Director, Manager, Staff)</a:t>
            </a:r>
          </a:p>
          <a:p>
            <a:endParaRPr lang="en-US" altLang="en-US" baseline="0" dirty="0" smtClean="0"/>
          </a:p>
          <a:p>
            <a:r>
              <a:rPr lang="en-US" altLang="en-US" baseline="0" dirty="0" smtClean="0"/>
              <a:t>Documentation must be maintained to demonstrate that new Program Directors hired on or after July 1, 2015 met the hiring standards:</a:t>
            </a:r>
          </a:p>
          <a:p>
            <a:pPr marL="171450" indent="-171450">
              <a:buFontTx/>
              <a:buChar char="-"/>
            </a:pPr>
            <a:r>
              <a:rPr lang="en-US" altLang="en-US" baseline="0" dirty="0" smtClean="0"/>
              <a:t>Highest level of education received</a:t>
            </a:r>
          </a:p>
          <a:p>
            <a:pPr marL="171450" indent="-171450">
              <a:buFontTx/>
              <a:buChar char="-"/>
            </a:pPr>
            <a:r>
              <a:rPr lang="en-US" altLang="en-US" baseline="0" dirty="0" smtClean="0"/>
              <a:t>Years of school nutrition program experience</a:t>
            </a:r>
          </a:p>
          <a:p>
            <a:pPr marL="171450" indent="-171450">
              <a:buFontTx/>
              <a:buChar char="-"/>
            </a:pPr>
            <a:r>
              <a:rPr lang="en-US" altLang="en-US" baseline="0" dirty="0" smtClean="0"/>
              <a:t>Prior food safety training (8 </a:t>
            </a:r>
            <a:r>
              <a:rPr lang="en-US" altLang="en-US" baseline="0" dirty="0" err="1" smtClean="0"/>
              <a:t>hrs</a:t>
            </a:r>
            <a:r>
              <a:rPr lang="en-US" altLang="en-US" baseline="0" dirty="0" smtClean="0"/>
              <a:t> completed not more than 5 years prior to their starting date or completed within 30 calendar days of their start date)</a:t>
            </a:r>
          </a:p>
          <a:p>
            <a:pPr marL="171450" indent="-171450">
              <a:buFontTx/>
              <a:buChar char="-"/>
            </a:pPr>
            <a:r>
              <a:rPr lang="en-US" altLang="en-US" baseline="0" dirty="0" smtClean="0"/>
              <a:t>SA granted exceptions</a:t>
            </a:r>
          </a:p>
          <a:p>
            <a:endParaRPr lang="en-US" altLang="en-US" baseline="0" dirty="0" smtClean="0"/>
          </a:p>
          <a:p>
            <a:r>
              <a:rPr lang="en-US" altLang="en-US" baseline="0" dirty="0" smtClean="0"/>
              <a:t>Common findings include:</a:t>
            </a:r>
          </a:p>
          <a:p>
            <a:r>
              <a:rPr lang="en-US" altLang="en-US" baseline="0" dirty="0" smtClean="0"/>
              <a:t>-  Staff are not maintaining documentation of training hours.  Remember to complete the training tracker tool.</a:t>
            </a:r>
          </a:p>
          <a:p>
            <a:pPr marL="171450" indent="-171450">
              <a:buFontTx/>
              <a:buChar char="-"/>
            </a:pPr>
            <a:r>
              <a:rPr lang="en-US" altLang="en-US" baseline="0" dirty="0" smtClean="0"/>
              <a:t>Staff did not meet the required training hours.  Remember, even staff who do meal counting need to meet the training hour requirement.</a:t>
            </a:r>
          </a:p>
          <a:p>
            <a:pPr marL="171450" indent="-171450">
              <a:buFontTx/>
              <a:buChar char="-"/>
            </a:pPr>
            <a:r>
              <a:rPr lang="en-US" altLang="en-US" baseline="0" dirty="0" smtClean="0"/>
              <a:t>Hiring a new School Nutrition Program Director that did not meet the hiring or training requirements.  Remember, when your SFA hires a </a:t>
            </a:r>
            <a:r>
              <a:rPr lang="en-US" altLang="en-US" u="sng" baseline="0" dirty="0" smtClean="0"/>
              <a:t>new</a:t>
            </a:r>
            <a:r>
              <a:rPr lang="en-US" altLang="en-US" baseline="0" dirty="0" smtClean="0"/>
              <a:t> School Nutrition Program Director, the USDA hiring standards must met.  If not, seek HCNP’s approval prior to hiring.  </a:t>
            </a: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51</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5790157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For more information on the Professional Standards requirements, visit the website listed on the slide.  </a:t>
            </a:r>
          </a:p>
          <a:p>
            <a:endParaRPr lang="en-US" dirty="0" smtClean="0"/>
          </a:p>
          <a:p>
            <a:r>
              <a:rPr lang="en-US" dirty="0" smtClean="0"/>
              <a:t>Develop </a:t>
            </a:r>
            <a:r>
              <a:rPr lang="en-US" dirty="0"/>
              <a:t>a plan to meet the </a:t>
            </a:r>
            <a:r>
              <a:rPr lang="en-US" dirty="0" smtClean="0"/>
              <a:t>Professional Standards </a:t>
            </a:r>
            <a:r>
              <a:rPr lang="en-US" dirty="0"/>
              <a:t>requirements. </a:t>
            </a:r>
            <a:endParaRPr lang="en-US" dirty="0" smtClean="0"/>
          </a:p>
          <a:p>
            <a:r>
              <a:rPr lang="en-US" dirty="0" smtClean="0"/>
              <a:t>Training </a:t>
            </a:r>
            <a:r>
              <a:rPr lang="en-US" dirty="0"/>
              <a:t>should apply to an employee’s work duties</a:t>
            </a:r>
            <a:r>
              <a:rPr lang="en-US" dirty="0" smtClean="0"/>
              <a:t>.  Consider </a:t>
            </a:r>
            <a:r>
              <a:rPr lang="en-US" dirty="0"/>
              <a:t>these options for job-specific training: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State agency-sponsored training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Online courses</a:t>
            </a: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Structured</a:t>
            </a:r>
            <a:r>
              <a:rPr lang="en-US" dirty="0"/>
              <a:t>, on-the-job training </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In-service </a:t>
            </a:r>
            <a:r>
              <a:rPr lang="en-US" dirty="0"/>
              <a:t>training </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Training </a:t>
            </a:r>
            <a:r>
              <a:rPr lang="en-US" dirty="0"/>
              <a:t>you conduct for staff </a:t>
            </a: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52</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5339277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Reminder:</a:t>
            </a:r>
            <a:r>
              <a:rPr lang="en-US" altLang="en-US" baseline="0" dirty="0" smtClean="0"/>
              <a:t>  All SFAs are required to have a LWP.  </a:t>
            </a:r>
          </a:p>
          <a:p>
            <a:endParaRPr lang="en-US" altLang="en-US" baseline="0" dirty="0" smtClean="0"/>
          </a:p>
          <a:p>
            <a:r>
              <a:rPr lang="en-US" altLang="en-US" baseline="0" dirty="0" smtClean="0"/>
              <a:t>We mentioned earlier today what the new requirements are for the LWP.  </a:t>
            </a:r>
          </a:p>
          <a:p>
            <a:endParaRPr lang="en-US" altLang="en-US" baseline="0" dirty="0" smtClean="0"/>
          </a:p>
          <a:p>
            <a:r>
              <a:rPr lang="en-US" altLang="en-US" baseline="0" dirty="0" smtClean="0"/>
              <a:t>If your SFA has not already done so, update your LWP to meet the current requirements.</a:t>
            </a:r>
          </a:p>
          <a:p>
            <a:endParaRPr lang="en-US" altLang="en-US" baseline="0" dirty="0" smtClean="0"/>
          </a:p>
          <a:p>
            <a:r>
              <a:rPr lang="en-US" altLang="en-US" baseline="0" dirty="0" smtClean="0"/>
              <a:t>The LWP must be implemented.</a:t>
            </a:r>
          </a:p>
          <a:p>
            <a:endParaRPr lang="en-US" altLang="en-US" baseline="0" dirty="0" smtClean="0"/>
          </a:p>
          <a:p>
            <a:r>
              <a:rPr lang="en-US" altLang="en-US" baseline="0" dirty="0" smtClean="0"/>
              <a:t>Remember to conduct an assessment of the LWP to determine compliance with the wellness policy, how your policy compares to model policies, and the progress made in attaining the goals in your policy.</a:t>
            </a:r>
          </a:p>
          <a:p>
            <a:endParaRPr lang="en-US" altLang="en-US" baseline="0" dirty="0" smtClean="0"/>
          </a:p>
          <a:p>
            <a:r>
              <a:rPr lang="en-US" altLang="en-US" baseline="0" dirty="0" smtClean="0"/>
              <a:t>Notify the public annually of the LWP along with any updates and your assessment.</a:t>
            </a:r>
          </a:p>
          <a:p>
            <a:endParaRPr lang="en-US" altLang="en-US" baseline="0" dirty="0" smtClean="0"/>
          </a:p>
          <a:p>
            <a:r>
              <a:rPr lang="en-US" altLang="en-US" baseline="0" dirty="0" smtClean="0"/>
              <a:t>Common findings include:</a:t>
            </a:r>
          </a:p>
          <a:p>
            <a:pPr marL="171450" indent="-171450">
              <a:buFontTx/>
              <a:buChar char="-"/>
            </a:pPr>
            <a:r>
              <a:rPr lang="en-US" altLang="en-US" baseline="0" dirty="0" smtClean="0"/>
              <a:t>LWP was not updated, implemented, or assessed.  </a:t>
            </a:r>
          </a:p>
          <a:p>
            <a:pPr marL="171450" indent="-171450">
              <a:buFontTx/>
              <a:buChar char="-"/>
            </a:pPr>
            <a:r>
              <a:rPr lang="en-US" altLang="en-US" baseline="0" dirty="0" smtClean="0"/>
              <a:t>The public was not notified.  Remember to post the LWP on your website.  </a:t>
            </a:r>
          </a:p>
          <a:p>
            <a:pPr marL="171450" indent="-171450">
              <a:buFontTx/>
              <a:buChar char="-"/>
            </a:pPr>
            <a:endParaRPr lang="en-US" altLang="en-US" baseline="0" dirty="0" smtClean="0"/>
          </a:p>
          <a:p>
            <a:pPr marL="0" indent="0">
              <a:buFontTx/>
              <a:buNone/>
            </a:pPr>
            <a:r>
              <a:rPr lang="en-US" altLang="en-US" baseline="0" dirty="0" smtClean="0"/>
              <a:t>For more information, visit the websites listed on this slide.</a:t>
            </a: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53</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067882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172">
              <a:defRPr/>
            </a:pPr>
            <a:r>
              <a:rPr lang="en-US" altLang="en-US" b="0" dirty="0" smtClean="0"/>
              <a:t>There are new</a:t>
            </a:r>
            <a:r>
              <a:rPr lang="en-US" altLang="en-US" b="0" baseline="0" dirty="0" smtClean="0"/>
              <a:t> posters – they’re green!  </a:t>
            </a:r>
            <a:r>
              <a:rPr lang="en-US" altLang="en-US" dirty="0" smtClean="0"/>
              <a:t>Make sure the new posters</a:t>
            </a:r>
            <a:r>
              <a:rPr lang="en-US" altLang="en-US" baseline="0" dirty="0" smtClean="0"/>
              <a:t> are </a:t>
            </a:r>
            <a:r>
              <a:rPr lang="en-US" altLang="en-US" u="sng" baseline="0" dirty="0" smtClean="0"/>
              <a:t>prominently displayed</a:t>
            </a:r>
            <a:r>
              <a:rPr lang="en-US" altLang="en-US" baseline="0" dirty="0" smtClean="0"/>
              <a:t>.</a:t>
            </a:r>
            <a:r>
              <a:rPr lang="en-US" altLang="en-US" b="0" baseline="0" dirty="0" smtClean="0"/>
              <a:t>  Remove all red, white, and blue posters.  </a:t>
            </a:r>
            <a:endParaRPr lang="en-US" altLang="en-US" b="0" dirty="0" smtClean="0"/>
          </a:p>
          <a:p>
            <a:pPr defTabSz="933172">
              <a:defRPr/>
            </a:pPr>
            <a:endParaRPr lang="en-US" altLang="en-US" b="0" dirty="0" smtClean="0"/>
          </a:p>
          <a:p>
            <a:pPr defTabSz="933172">
              <a:defRPr/>
            </a:pPr>
            <a:r>
              <a:rPr lang="en-US" altLang="en-US" b="0" dirty="0" smtClean="0"/>
              <a:t>Remember</a:t>
            </a:r>
            <a:r>
              <a:rPr lang="en-US" altLang="en-US" b="0" baseline="0" dirty="0" smtClean="0"/>
              <a:t> the posters must be displayed wherever program benefits are available:</a:t>
            </a:r>
          </a:p>
          <a:p>
            <a:pPr marL="171450" indent="-171450" defTabSz="933172">
              <a:buFontTx/>
              <a:buChar char="-"/>
              <a:defRPr/>
            </a:pPr>
            <a:r>
              <a:rPr lang="en-US" altLang="en-US" b="0" baseline="0" dirty="0" smtClean="0"/>
              <a:t>Office where applications are distributed</a:t>
            </a:r>
          </a:p>
          <a:p>
            <a:pPr marL="171450" indent="-171450" defTabSz="933172">
              <a:buFontTx/>
              <a:buChar char="-"/>
              <a:defRPr/>
            </a:pPr>
            <a:r>
              <a:rPr lang="en-US" altLang="en-US" b="0" baseline="0" dirty="0" smtClean="0"/>
              <a:t>Dining area</a:t>
            </a:r>
          </a:p>
          <a:p>
            <a:pPr marL="171450" indent="-171450" defTabSz="933172">
              <a:buFontTx/>
              <a:buChar char="-"/>
              <a:defRPr/>
            </a:pPr>
            <a:r>
              <a:rPr lang="en-US" altLang="en-US" b="0" baseline="0" dirty="0" smtClean="0"/>
              <a:t>Don’t forget any other meal service location (breakfast, lunch, and afterschool snack) like classrooms, kiosks, etc.  </a:t>
            </a:r>
          </a:p>
          <a:p>
            <a:pPr marL="0" indent="0" defTabSz="933172">
              <a:buFontTx/>
              <a:buNone/>
              <a:defRPr/>
            </a:pPr>
            <a:endParaRPr lang="en-US" altLang="en-US" b="0" baseline="0" dirty="0"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54</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9570392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Program</a:t>
            </a:r>
            <a:r>
              <a:rPr lang="en-US" altLang="en-US" baseline="0" dirty="0" smtClean="0"/>
              <a:t> materials must contain the current and correct nondiscrimination statement.  You must use the statement we provided to you.  Do not use any other statement.  There are different versions of the statement but the one we provided is the one that the Child Nutrition Programs must use.</a:t>
            </a:r>
            <a:endParaRPr lang="en-US" altLang="en-US" dirty="0" smtClean="0"/>
          </a:p>
          <a:p>
            <a:pPr eaLnBrk="1" hangingPunct="1"/>
            <a:endParaRPr lang="en-US" altLang="en-US" dirty="0" smtClean="0"/>
          </a:p>
          <a:p>
            <a:pPr eaLnBrk="1" hangingPunct="1"/>
            <a:r>
              <a:rPr lang="en-US" altLang="en-US" dirty="0" smtClean="0"/>
              <a:t>Make</a:t>
            </a:r>
            <a:r>
              <a:rPr lang="en-US" altLang="en-US" baseline="0" dirty="0" smtClean="0"/>
              <a:t> sure all of your program materials have the current nondiscrimination statement (CR Binder, website, outreach materials, menus).  </a:t>
            </a:r>
            <a:endParaRPr lang="en-US" altLang="en-US" dirty="0" smtClean="0"/>
          </a:p>
          <a:p>
            <a:pPr marL="0" indent="0" eaLnBrk="1" hangingPunct="1">
              <a:buFontTx/>
              <a:buNone/>
            </a:pPr>
            <a:endParaRPr lang="en-US" altLang="en-US" dirty="0" smtClean="0"/>
          </a:p>
          <a:p>
            <a:pPr defTabSz="933172">
              <a:defRPr/>
            </a:pPr>
            <a:r>
              <a:rPr lang="en-US" altLang="en-US" dirty="0" smtClean="0"/>
              <a:t>- Remember to use the full version</a:t>
            </a:r>
            <a:r>
              <a:rPr lang="en-US" altLang="en-US" baseline="0" dirty="0" smtClean="0"/>
              <a:t> when there is adequate space.  </a:t>
            </a:r>
            <a:r>
              <a:rPr lang="en-US" altLang="en-US" dirty="0" smtClean="0"/>
              <a:t>The full statement must be included on F/R</a:t>
            </a:r>
            <a:r>
              <a:rPr lang="en-US" altLang="en-US" baseline="0" dirty="0" smtClean="0"/>
              <a:t> application forms, notification of eligibility/denial, notice of adverse action, program webpage, public information (program literature).</a:t>
            </a:r>
            <a:r>
              <a:rPr lang="en-US" altLang="en-US" dirty="0" smtClean="0"/>
              <a:t>  </a:t>
            </a:r>
          </a:p>
          <a:p>
            <a:pPr>
              <a:defRPr/>
            </a:pPr>
            <a:endParaRPr lang="en-US" altLang="en-US" sz="200" dirty="0" smtClean="0">
              <a:solidFill>
                <a:srgbClr val="000000"/>
              </a:solidFill>
              <a:latin typeface="Calibri" panose="020F0502020204030204" pitchFamily="34" charset="0"/>
            </a:endParaRPr>
          </a:p>
          <a:p>
            <a:pPr marL="0" indent="0">
              <a:buFont typeface="Arial" panose="020B0604020202020204" pitchFamily="34" charset="0"/>
              <a:buNone/>
              <a:defRPr/>
            </a:pPr>
            <a:r>
              <a:rPr lang="en-US" altLang="en-US" sz="1200" b="1" dirty="0" smtClean="0">
                <a:solidFill>
                  <a:srgbClr val="000000"/>
                </a:solidFill>
                <a:latin typeface="Calibri" panose="020F0502020204030204" pitchFamily="34" charset="0"/>
              </a:rPr>
              <a:t>- Short statement </a:t>
            </a:r>
            <a:r>
              <a:rPr lang="en-US" altLang="en-US" sz="1200" dirty="0" smtClean="0">
                <a:solidFill>
                  <a:srgbClr val="000000"/>
                </a:solidFill>
                <a:latin typeface="Calibri" panose="020F0502020204030204" pitchFamily="34" charset="0"/>
              </a:rPr>
              <a:t>may be used when the document is small and cannot realistically include the full statement without changing the nature of the document.  Remember</a:t>
            </a:r>
            <a:r>
              <a:rPr lang="en-US" altLang="en-US" sz="1200" baseline="0" dirty="0" smtClean="0">
                <a:solidFill>
                  <a:srgbClr val="000000"/>
                </a:solidFill>
                <a:latin typeface="Calibri" panose="020F0502020204030204" pitchFamily="34" charset="0"/>
              </a:rPr>
              <a:t> the font size of the statement cannot be smaller than the smallest font on the document.</a:t>
            </a:r>
            <a:endParaRPr lang="en-US" altLang="en-US" sz="1200" dirty="0" smtClean="0">
              <a:solidFill>
                <a:srgbClr val="000000"/>
              </a:solidFill>
              <a:latin typeface="Calibri" panose="020F0502020204030204" pitchFamily="34" charset="0"/>
            </a:endParaRPr>
          </a:p>
          <a:p>
            <a:pPr eaLnBrk="1" hangingPunct="1"/>
            <a:endParaRPr lang="en-US" altLang="en-US" dirty="0" smtClean="0"/>
          </a:p>
          <a:p>
            <a:pPr eaLnBrk="1" hangingPunct="1"/>
            <a:endParaRPr lang="en-US" altLang="en-US" dirty="0"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55</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9113220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0" dirty="0" smtClean="0"/>
              <a:t>All</a:t>
            </a:r>
            <a:r>
              <a:rPr lang="en-US" altLang="en-US" i="0" baseline="0" dirty="0" smtClean="0"/>
              <a:t> appropriate staff must be trained annually on Civil Rights.</a:t>
            </a:r>
          </a:p>
          <a:p>
            <a:endParaRPr lang="en-US" altLang="en-US" i="0" baseline="0" dirty="0" smtClean="0"/>
          </a:p>
          <a:p>
            <a:r>
              <a:rPr lang="en-US" altLang="en-US" i="0" baseline="0" dirty="0" smtClean="0"/>
              <a:t>A complaint log must be maintained every school year, even if your school did not receive any complaints.</a:t>
            </a:r>
          </a:p>
          <a:p>
            <a:endParaRPr lang="en-US" altLang="en-US" i="0" baseline="0" dirty="0" smtClean="0"/>
          </a:p>
          <a:p>
            <a:r>
              <a:rPr lang="en-US" altLang="en-US" i="0" dirty="0" smtClean="0"/>
              <a:t>Remember</a:t>
            </a:r>
            <a:r>
              <a:rPr lang="en-US" altLang="en-US" i="0" baseline="0" dirty="0" smtClean="0"/>
              <a:t> to complete the Civil Rights Ethnic Data Report annually by October 31.  Answer all of the questions and complete the chart on the form.</a:t>
            </a:r>
          </a:p>
          <a:p>
            <a:endParaRPr lang="en-US" altLang="en-US" i="0" baseline="0" dirty="0" smtClean="0"/>
          </a:p>
          <a:p>
            <a:r>
              <a:rPr lang="en-US" altLang="en-US" i="0" baseline="0" dirty="0" smtClean="0"/>
              <a:t>Update your Civil Rights Binder:  </a:t>
            </a:r>
          </a:p>
          <a:p>
            <a:r>
              <a:rPr lang="en-US" altLang="en-US" i="0" baseline="0" dirty="0" smtClean="0"/>
              <a:t>-  complaint form</a:t>
            </a:r>
          </a:p>
          <a:p>
            <a:pPr marL="171450" indent="-171450">
              <a:buFontTx/>
              <a:buChar char="-"/>
            </a:pPr>
            <a:r>
              <a:rPr lang="en-US" altLang="en-US" i="0" baseline="0" dirty="0" smtClean="0"/>
              <a:t>complaint log</a:t>
            </a:r>
          </a:p>
          <a:p>
            <a:pPr marL="171450" indent="-171450">
              <a:buFontTx/>
              <a:buChar char="-"/>
            </a:pPr>
            <a:r>
              <a:rPr lang="en-US" altLang="en-US" i="0" baseline="0" dirty="0" smtClean="0"/>
              <a:t>complaint procedures</a:t>
            </a:r>
          </a:p>
          <a:p>
            <a:pPr marL="0" indent="0">
              <a:buFontTx/>
              <a:buNone/>
            </a:pPr>
            <a:endParaRPr lang="en-US" altLang="en-US" i="0" baseline="0" dirty="0" smtClean="0"/>
          </a:p>
          <a:p>
            <a:pPr marL="0" indent="0">
              <a:buFontTx/>
              <a:buNone/>
            </a:pPr>
            <a:r>
              <a:rPr lang="en-US" altLang="en-US" i="0" baseline="0" dirty="0" smtClean="0"/>
              <a:t>Common findings include:</a:t>
            </a:r>
          </a:p>
          <a:p>
            <a:pPr marL="171450" indent="-171450">
              <a:buFontTx/>
              <a:buChar char="-"/>
            </a:pPr>
            <a:r>
              <a:rPr lang="en-US" altLang="en-US" i="0" baseline="0" dirty="0" smtClean="0"/>
              <a:t>Staff training was not documented or not all appropriate staff were trained.  Remember, anyone that touches the program must be trained – meal clerk, the office staff who distributes F/R applications, food service staff.</a:t>
            </a:r>
          </a:p>
          <a:p>
            <a:pPr marL="171450" indent="-171450">
              <a:buFontTx/>
              <a:buChar char="-"/>
            </a:pPr>
            <a:r>
              <a:rPr lang="en-US" altLang="en-US" i="0" baseline="0" dirty="0" smtClean="0"/>
              <a:t>The complaint log was not maintained every school year.  Label your logs by school year.  </a:t>
            </a:r>
          </a:p>
          <a:p>
            <a:pPr marL="0" indent="0">
              <a:buFontTx/>
              <a:buNone/>
            </a:pPr>
            <a:endParaRPr lang="en-US" altLang="en-US" i="0" baseline="0" dirty="0" smtClean="0"/>
          </a:p>
          <a:p>
            <a:pPr marL="171450" indent="-171450">
              <a:buFontTx/>
              <a:buChar char="-"/>
            </a:pPr>
            <a:endParaRPr lang="en-US" altLang="en-US" i="0" dirty="0"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56</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8757421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172">
              <a:defRPr/>
            </a:pPr>
            <a:r>
              <a:rPr lang="en-US" altLang="en-US" baseline="0" dirty="0" smtClean="0"/>
              <a:t>For those that participate in the School Breakfast Program, reviewers will review:</a:t>
            </a:r>
          </a:p>
          <a:p>
            <a:pPr marL="171450" indent="-171450" defTabSz="933172">
              <a:buFontTx/>
              <a:buChar char="-"/>
              <a:defRPr/>
            </a:pPr>
            <a:r>
              <a:rPr lang="en-US" altLang="en-US" baseline="0" dirty="0" smtClean="0"/>
              <a:t>The notifications sent to households informing them of the availability of breakfast at your school.</a:t>
            </a:r>
          </a:p>
          <a:p>
            <a:pPr marL="171450" indent="-171450" defTabSz="933172">
              <a:buFontTx/>
              <a:buChar char="-"/>
              <a:defRPr/>
            </a:pPr>
            <a:r>
              <a:rPr lang="en-US" altLang="en-US" baseline="0" dirty="0" smtClean="0"/>
              <a:t>This must be done at the beginning of the school year and multiple times throughout the school year.</a:t>
            </a:r>
          </a:p>
          <a:p>
            <a:pPr marL="171450" indent="-171450" defTabSz="933172">
              <a:buFontTx/>
              <a:buChar char="-"/>
              <a:defRPr/>
            </a:pPr>
            <a:endParaRPr lang="en-US" altLang="en-US" baseline="0" dirty="0" smtClean="0"/>
          </a:p>
          <a:p>
            <a:pPr marL="0" indent="0" defTabSz="933172">
              <a:buFontTx/>
              <a:buNone/>
              <a:defRPr/>
            </a:pPr>
            <a:r>
              <a:rPr lang="en-US" altLang="en-US" baseline="0" dirty="0" smtClean="0"/>
              <a:t>For those that participate in the summer program, reviewers will review:</a:t>
            </a:r>
          </a:p>
          <a:p>
            <a:pPr marL="171450" indent="-171450" defTabSz="933172">
              <a:buFontTx/>
              <a:buChar char="-"/>
              <a:defRPr/>
            </a:pPr>
            <a:r>
              <a:rPr lang="en-US" altLang="en-US" baseline="0" dirty="0" smtClean="0"/>
              <a:t>The advertisement and notifications informing families of the availability and location of summer meals.</a:t>
            </a:r>
          </a:p>
          <a:p>
            <a:pPr marL="171450" indent="-171450" defTabSz="933172">
              <a:buFontTx/>
              <a:buChar char="-"/>
              <a:defRPr/>
            </a:pPr>
            <a:r>
              <a:rPr lang="en-US" altLang="en-US" baseline="0" dirty="0" smtClean="0"/>
              <a:t>This must be done before the end of the school year.</a:t>
            </a:r>
          </a:p>
          <a:p>
            <a:pPr marL="0" indent="0" defTabSz="933172">
              <a:buFontTx/>
              <a:buNone/>
              <a:defRPr/>
            </a:pPr>
            <a:endParaRPr lang="en-US" altLang="en-US" baseline="0" dirty="0" smtClean="0"/>
          </a:p>
          <a:p>
            <a:pPr marL="0" indent="0" defTabSz="933172">
              <a:buFontTx/>
              <a:buNone/>
              <a:defRPr/>
            </a:pPr>
            <a:r>
              <a:rPr lang="en-US" altLang="en-US" baseline="0" dirty="0" smtClean="0"/>
              <a:t>Common findings include:</a:t>
            </a:r>
          </a:p>
          <a:p>
            <a:pPr marL="171450" indent="-171450" defTabSz="933172">
              <a:buFontTx/>
              <a:buChar char="-"/>
              <a:defRPr/>
            </a:pPr>
            <a:r>
              <a:rPr lang="en-US" altLang="en-US" baseline="0" dirty="0" smtClean="0"/>
              <a:t>Schools did not do any outreach</a:t>
            </a:r>
          </a:p>
          <a:p>
            <a:pPr marL="171450" indent="-171450" defTabSz="933172">
              <a:buFontTx/>
              <a:buChar char="-"/>
              <a:defRPr/>
            </a:pPr>
            <a:r>
              <a:rPr lang="en-US" altLang="en-US" baseline="0" dirty="0" smtClean="0"/>
              <a:t>Outreach was only done once during the school year for breakfast</a:t>
            </a:r>
          </a:p>
          <a:p>
            <a:pPr marL="171450" indent="-171450" defTabSz="933172">
              <a:buFontTx/>
              <a:buChar char="-"/>
              <a:defRPr/>
            </a:pPr>
            <a:r>
              <a:rPr lang="en-US" altLang="en-US" baseline="0" dirty="0" smtClean="0"/>
              <a:t>The SFA said they did outreach but there was no documentation to validate it was done</a:t>
            </a: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57</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8757421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0" dirty="0" smtClean="0"/>
              <a:t>Beginning</a:t>
            </a:r>
            <a:r>
              <a:rPr lang="en-US" altLang="en-US" i="0" baseline="0" dirty="0" smtClean="0"/>
              <a:t> July 1, 2017, all SFAs operating NSLP and/or SBP must have a written and clearly communicated meal charge policy.  </a:t>
            </a:r>
          </a:p>
          <a:p>
            <a:endParaRPr lang="en-US" altLang="en-US" i="0" baseline="0" dirty="0" smtClean="0"/>
          </a:p>
          <a:p>
            <a:r>
              <a:rPr lang="en-US" altLang="en-US" i="0" baseline="0" dirty="0" smtClean="0"/>
              <a:t>At the beginning of each school year, the meal charge policy must be communicated in writing to all households and to households transferring to the school during the school year.  Please note that only posting the policy online or sending by email does not meet this requirement.  These methods are helpful, but USDA requires that the information be distributed in a way that is accessible by those who do not have a computer or internet access.</a:t>
            </a:r>
          </a:p>
          <a:p>
            <a:endParaRPr lang="en-US" altLang="en-US" i="0" baseline="0" dirty="0" smtClean="0"/>
          </a:p>
          <a:p>
            <a:r>
              <a:rPr lang="en-US" altLang="en-US" i="0" baseline="0" dirty="0" smtClean="0"/>
              <a:t>Provide the policy to all school/SFA-level staff responsible for the enforcement of the policy.</a:t>
            </a: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58</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8757421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1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Now</a:t>
            </a:r>
            <a:r>
              <a:rPr lang="en-US" altLang="en-US" baseline="0" dirty="0" smtClean="0"/>
              <a:t> we are going to talk about the Resource Management part of the AR.  Please take out the slide handouts on Resource Management.</a:t>
            </a:r>
            <a:br>
              <a:rPr lang="en-US" altLang="en-US" baseline="0" dirty="0" smtClean="0"/>
            </a:br>
            <a:endParaRPr lang="en-US" altLang="en-US" baseline="0" dirty="0" smtClean="0"/>
          </a:p>
          <a:p>
            <a:pPr eaLnBrk="1" hangingPunct="1"/>
            <a:r>
              <a:rPr lang="en-US" altLang="en-US" i="1" baseline="0" dirty="0" smtClean="0"/>
              <a:t>Play </a:t>
            </a:r>
            <a:r>
              <a:rPr lang="en-US" altLang="en-US" i="1" baseline="0" dirty="0" err="1" smtClean="0"/>
              <a:t>Shaynee’s</a:t>
            </a:r>
            <a:r>
              <a:rPr lang="en-US" altLang="en-US" i="1" baseline="0" dirty="0" smtClean="0"/>
              <a:t> PowerPoint.  Turn on volume.</a:t>
            </a:r>
            <a:endParaRPr lang="en-US" altLang="en-US" i="1" dirty="0" smtClean="0"/>
          </a:p>
          <a:p>
            <a:pPr eaLnBrk="1" hangingPunct="1"/>
            <a:endParaRPr lang="en-US" altLang="en-US" dirty="0" smtClean="0"/>
          </a:p>
          <a:p>
            <a:pPr eaLnBrk="1" hangingPunct="1"/>
            <a:endParaRPr lang="en-US" altLang="en-US" dirty="0" smtClean="0"/>
          </a:p>
        </p:txBody>
      </p:sp>
      <p:sp>
        <p:nvSpPr>
          <p:cNvPr id="331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02" indent="-291616">
              <a:spcBef>
                <a:spcPct val="30000"/>
              </a:spcBef>
              <a:defRPr sz="1200">
                <a:solidFill>
                  <a:schemeClr val="tx1"/>
                </a:solidFill>
                <a:latin typeface="Calibri" panose="020F0502020204030204" pitchFamily="34" charset="0"/>
              </a:defRPr>
            </a:lvl2pPr>
            <a:lvl3pPr marL="1166464" indent="-233292">
              <a:spcBef>
                <a:spcPct val="30000"/>
              </a:spcBef>
              <a:defRPr sz="1200">
                <a:solidFill>
                  <a:schemeClr val="tx1"/>
                </a:solidFill>
                <a:latin typeface="Calibri" panose="020F0502020204030204" pitchFamily="34" charset="0"/>
              </a:defRPr>
            </a:lvl3pPr>
            <a:lvl4pPr marL="1633050" indent="-233292">
              <a:spcBef>
                <a:spcPct val="30000"/>
              </a:spcBef>
              <a:defRPr sz="1200">
                <a:solidFill>
                  <a:schemeClr val="tx1"/>
                </a:solidFill>
                <a:latin typeface="Calibri" panose="020F0502020204030204" pitchFamily="34" charset="0"/>
              </a:defRPr>
            </a:lvl4pPr>
            <a:lvl5pPr marL="2099636" indent="-233292">
              <a:spcBef>
                <a:spcPct val="30000"/>
              </a:spcBef>
              <a:defRPr sz="1200">
                <a:solidFill>
                  <a:schemeClr val="tx1"/>
                </a:solidFill>
                <a:latin typeface="Calibri" panose="020F0502020204030204" pitchFamily="34" charset="0"/>
              </a:defRPr>
            </a:lvl5pPr>
            <a:lvl6pPr marL="2566221" indent="-233292" eaLnBrk="0" fontAlgn="base" hangingPunct="0">
              <a:spcBef>
                <a:spcPct val="30000"/>
              </a:spcBef>
              <a:spcAft>
                <a:spcPct val="0"/>
              </a:spcAft>
              <a:defRPr sz="1200">
                <a:solidFill>
                  <a:schemeClr val="tx1"/>
                </a:solidFill>
                <a:latin typeface="Calibri" panose="020F0502020204030204" pitchFamily="34" charset="0"/>
              </a:defRPr>
            </a:lvl6pPr>
            <a:lvl7pPr marL="3032806" indent="-233292" eaLnBrk="0" fontAlgn="base" hangingPunct="0">
              <a:spcBef>
                <a:spcPct val="30000"/>
              </a:spcBef>
              <a:spcAft>
                <a:spcPct val="0"/>
              </a:spcAft>
              <a:defRPr sz="1200">
                <a:solidFill>
                  <a:schemeClr val="tx1"/>
                </a:solidFill>
                <a:latin typeface="Calibri" panose="020F0502020204030204" pitchFamily="34" charset="0"/>
              </a:defRPr>
            </a:lvl7pPr>
            <a:lvl8pPr marL="3499392" indent="-233292" eaLnBrk="0" fontAlgn="base" hangingPunct="0">
              <a:spcBef>
                <a:spcPct val="30000"/>
              </a:spcBef>
              <a:spcAft>
                <a:spcPct val="0"/>
              </a:spcAft>
              <a:defRPr sz="1200">
                <a:solidFill>
                  <a:schemeClr val="tx1"/>
                </a:solidFill>
                <a:latin typeface="Calibri" panose="020F0502020204030204" pitchFamily="34" charset="0"/>
              </a:defRPr>
            </a:lvl8pPr>
            <a:lvl9pPr marL="3965978" indent="-2332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6C38BF3-946E-469A-A09A-5D43E53D73E5}" type="slidenum">
              <a:rPr lang="en-US" altLang="en-US" smtClean="0"/>
              <a:pPr>
                <a:spcBef>
                  <a:spcPct val="0"/>
                </a:spcBef>
              </a:pPr>
              <a:t>59</a:t>
            </a:fld>
            <a:endParaRPr lang="en-US" altLang="en-US" smtClean="0"/>
          </a:p>
        </p:txBody>
      </p:sp>
    </p:spTree>
    <p:extLst>
      <p:ext uri="{BB962C8B-B14F-4D97-AF65-F5344CB8AC3E}">
        <p14:creationId xmlns:p14="http://schemas.microsoft.com/office/powerpoint/2010/main" val="1904530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0" baseline="0" dirty="0" smtClean="0"/>
              <a:t>We know you have lots of questions and perhaps even concerns when you have an AR.</a:t>
            </a:r>
          </a:p>
          <a:p>
            <a:pPr eaLnBrk="1" hangingPunct="1">
              <a:spcBef>
                <a:spcPct val="0"/>
              </a:spcBef>
            </a:pPr>
            <a:endParaRPr lang="en-US" altLang="en-US" i="0" baseline="0" dirty="0" smtClean="0"/>
          </a:p>
          <a:p>
            <a:pPr eaLnBrk="1" hangingPunct="1">
              <a:spcBef>
                <a:spcPct val="0"/>
              </a:spcBef>
            </a:pPr>
            <a:r>
              <a:rPr lang="en-US" altLang="en-US" i="0" baseline="0" dirty="0" smtClean="0"/>
              <a:t>The purpose of today’s presentation is to share with you what to expect, how to prepare, and to answer any questions you may have.  </a:t>
            </a:r>
          </a:p>
          <a:p>
            <a:pPr eaLnBrk="1" hangingPunct="1">
              <a:spcBef>
                <a:spcPct val="0"/>
              </a:spcBef>
            </a:pPr>
            <a:endParaRPr lang="en-US" altLang="en-US" i="0" baseline="0" dirty="0" smtClean="0"/>
          </a:p>
          <a:p>
            <a:pPr eaLnBrk="1" hangingPunct="1">
              <a:spcBef>
                <a:spcPct val="0"/>
              </a:spcBef>
            </a:pPr>
            <a:r>
              <a:rPr lang="en-US" altLang="en-US" i="0" baseline="0" dirty="0" smtClean="0"/>
              <a:t>We want you to be prepared and to know what to expect. </a:t>
            </a:r>
          </a:p>
          <a:p>
            <a:pPr eaLnBrk="1" hangingPunct="1">
              <a:spcBef>
                <a:spcPct val="0"/>
              </a:spcBef>
            </a:pPr>
            <a:endParaRPr lang="en-US" altLang="en-US" i="1" baseline="0" dirty="0" smtClean="0"/>
          </a:p>
          <a:p>
            <a:pPr eaLnBrk="1" hangingPunct="1">
              <a:spcBef>
                <a:spcPct val="0"/>
              </a:spcBef>
            </a:pPr>
            <a:endParaRPr lang="en-US" altLang="en-US" i="1" dirty="0" smtClean="0"/>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02" indent="-291616">
              <a:spcBef>
                <a:spcPct val="30000"/>
              </a:spcBef>
              <a:defRPr sz="1200">
                <a:solidFill>
                  <a:schemeClr val="tx1"/>
                </a:solidFill>
                <a:latin typeface="Calibri" panose="020F0502020204030204" pitchFamily="34" charset="0"/>
              </a:defRPr>
            </a:lvl2pPr>
            <a:lvl3pPr marL="1166464" indent="-233292">
              <a:spcBef>
                <a:spcPct val="30000"/>
              </a:spcBef>
              <a:defRPr sz="1200">
                <a:solidFill>
                  <a:schemeClr val="tx1"/>
                </a:solidFill>
                <a:latin typeface="Calibri" panose="020F0502020204030204" pitchFamily="34" charset="0"/>
              </a:defRPr>
            </a:lvl3pPr>
            <a:lvl4pPr marL="1633050" indent="-233292">
              <a:spcBef>
                <a:spcPct val="30000"/>
              </a:spcBef>
              <a:defRPr sz="1200">
                <a:solidFill>
                  <a:schemeClr val="tx1"/>
                </a:solidFill>
                <a:latin typeface="Calibri" panose="020F0502020204030204" pitchFamily="34" charset="0"/>
              </a:defRPr>
            </a:lvl4pPr>
            <a:lvl5pPr marL="2099636" indent="-233292">
              <a:spcBef>
                <a:spcPct val="30000"/>
              </a:spcBef>
              <a:defRPr sz="1200">
                <a:solidFill>
                  <a:schemeClr val="tx1"/>
                </a:solidFill>
                <a:latin typeface="Calibri" panose="020F0502020204030204" pitchFamily="34" charset="0"/>
              </a:defRPr>
            </a:lvl5pPr>
            <a:lvl6pPr marL="2566221" indent="-233292" eaLnBrk="0" fontAlgn="base" hangingPunct="0">
              <a:spcBef>
                <a:spcPct val="30000"/>
              </a:spcBef>
              <a:spcAft>
                <a:spcPct val="0"/>
              </a:spcAft>
              <a:defRPr sz="1200">
                <a:solidFill>
                  <a:schemeClr val="tx1"/>
                </a:solidFill>
                <a:latin typeface="Calibri" panose="020F0502020204030204" pitchFamily="34" charset="0"/>
              </a:defRPr>
            </a:lvl6pPr>
            <a:lvl7pPr marL="3032806" indent="-233292" eaLnBrk="0" fontAlgn="base" hangingPunct="0">
              <a:spcBef>
                <a:spcPct val="30000"/>
              </a:spcBef>
              <a:spcAft>
                <a:spcPct val="0"/>
              </a:spcAft>
              <a:defRPr sz="1200">
                <a:solidFill>
                  <a:schemeClr val="tx1"/>
                </a:solidFill>
                <a:latin typeface="Calibri" panose="020F0502020204030204" pitchFamily="34" charset="0"/>
              </a:defRPr>
            </a:lvl7pPr>
            <a:lvl8pPr marL="3499392" indent="-233292" eaLnBrk="0" fontAlgn="base" hangingPunct="0">
              <a:spcBef>
                <a:spcPct val="30000"/>
              </a:spcBef>
              <a:spcAft>
                <a:spcPct val="0"/>
              </a:spcAft>
              <a:defRPr sz="1200">
                <a:solidFill>
                  <a:schemeClr val="tx1"/>
                </a:solidFill>
                <a:latin typeface="Calibri" panose="020F0502020204030204" pitchFamily="34" charset="0"/>
              </a:defRPr>
            </a:lvl8pPr>
            <a:lvl9pPr marL="3965978" indent="-2332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B6E9B9-E16A-4AA1-94B4-7EB560AA800A}" type="slidenum">
              <a:rPr lang="en-US" altLang="en-US" smtClean="0"/>
              <a:pPr>
                <a:spcBef>
                  <a:spcPct val="0"/>
                </a:spcBef>
              </a:pPr>
              <a:t>6</a:t>
            </a:fld>
            <a:endParaRPr lang="en-US" altLang="en-US" smtClean="0"/>
          </a:p>
        </p:txBody>
      </p:sp>
    </p:spTree>
    <p:extLst>
      <p:ext uri="{BB962C8B-B14F-4D97-AF65-F5344CB8AC3E}">
        <p14:creationId xmlns:p14="http://schemas.microsoft.com/office/powerpoint/2010/main" val="42688735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1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aseline="0" dirty="0" smtClean="0"/>
              <a:t>Procurement will be reviewed during the Administrative Review.  </a:t>
            </a:r>
            <a:endParaRPr lang="en-US" altLang="en-US" dirty="0" smtClean="0"/>
          </a:p>
          <a:p>
            <a:pPr eaLnBrk="1" hangingPunct="1"/>
            <a:endParaRPr lang="en-US" altLang="en-US" dirty="0" smtClean="0"/>
          </a:p>
          <a:p>
            <a:pPr eaLnBrk="1" hangingPunct="1"/>
            <a:r>
              <a:rPr lang="en-US" altLang="en-US" dirty="0" smtClean="0"/>
              <a:t>Reminder</a:t>
            </a:r>
            <a:r>
              <a:rPr lang="en-US" altLang="en-US" baseline="0" dirty="0" smtClean="0"/>
              <a:t>:  keep all of your procurement documentation for our review.  We may look at documents such as:</a:t>
            </a:r>
          </a:p>
          <a:p>
            <a:pPr eaLnBrk="1" hangingPunct="1"/>
            <a:r>
              <a:rPr lang="en-US" altLang="en-US" baseline="0" dirty="0" smtClean="0"/>
              <a:t>- Procurement Plan, Code of Conduct, Procurement bid, advertisement, tally/scoring sheet, selection committee, any or all notes on the outcome of procurement</a:t>
            </a:r>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r>
              <a:rPr lang="en-US" altLang="en-US" dirty="0" smtClean="0"/>
              <a:t>WA’s Notes</a:t>
            </a:r>
            <a:r>
              <a:rPr lang="en-US" altLang="en-US" baseline="0" dirty="0" smtClean="0"/>
              <a:t> on SP Memos:</a:t>
            </a:r>
          </a:p>
          <a:p>
            <a:pPr eaLnBrk="1" hangingPunct="1"/>
            <a:endParaRPr lang="en-US" altLang="en-US" b="0" dirty="0" smtClean="0"/>
          </a:p>
          <a:p>
            <a:pPr marL="0" indent="0">
              <a:buFont typeface="Arial" panose="020B0604020202020204" pitchFamily="34" charset="0"/>
              <a:buNone/>
              <a:defRPr/>
            </a:pPr>
            <a:r>
              <a:rPr lang="en-US" altLang="en-US" sz="1200" b="0" dirty="0" smtClean="0">
                <a:solidFill>
                  <a:srgbClr val="000000"/>
                </a:solidFill>
                <a:latin typeface="Calibri" panose="020F0502020204030204" pitchFamily="34" charset="0"/>
              </a:rPr>
              <a:t>SP01-2016 Procuring Local Meat, Poultry, Game and Eggs in Child Nutrition Programs</a:t>
            </a:r>
          </a:p>
          <a:p>
            <a:pPr marL="0" indent="0">
              <a:buFont typeface="Arial" panose="020B0604020202020204" pitchFamily="34" charset="0"/>
              <a:buNone/>
              <a:defRPr/>
            </a:pPr>
            <a:r>
              <a:rPr lang="en-US" altLang="en-US" sz="1200" b="0" dirty="0" smtClean="0">
                <a:solidFill>
                  <a:srgbClr val="000000"/>
                </a:solidFill>
                <a:latin typeface="Calibri" panose="020F0502020204030204" pitchFamily="34" charset="0"/>
              </a:rPr>
              <a:t>SP02-2016 Questions and Answers on the Transition to an implementation of 2 CFR Part 200</a:t>
            </a:r>
          </a:p>
          <a:p>
            <a:pPr marL="0" indent="0">
              <a:buFont typeface="Arial" panose="020B0604020202020204" pitchFamily="34" charset="0"/>
              <a:buNone/>
              <a:defRPr/>
            </a:pPr>
            <a:r>
              <a:rPr lang="en-US" altLang="en-US" sz="1200" b="0" dirty="0" smtClean="0">
                <a:solidFill>
                  <a:srgbClr val="000000"/>
                </a:solidFill>
                <a:latin typeface="Calibri" panose="020F0502020204030204" pitchFamily="34" charset="0"/>
              </a:rPr>
              <a:t>SP03-2016 Procurement Standards and Resource Management Requirements related to Franchise Agreements</a:t>
            </a:r>
          </a:p>
          <a:p>
            <a:pPr marL="0" indent="0">
              <a:buFont typeface="Arial" panose="020B0604020202020204" pitchFamily="34" charset="0"/>
              <a:buNone/>
              <a:defRPr/>
            </a:pPr>
            <a:r>
              <a:rPr lang="en-US" altLang="en-US" sz="1200" b="0" dirty="0" smtClean="0">
                <a:solidFill>
                  <a:srgbClr val="000000"/>
                </a:solidFill>
                <a:latin typeface="Calibri" panose="020F0502020204030204" pitchFamily="34" charset="0"/>
              </a:rPr>
              <a:t>SP12-2016 Guidance on Competitive </a:t>
            </a:r>
            <a:r>
              <a:rPr lang="en-US" altLang="en-US" sz="1200" b="0" dirty="0" smtClean="0">
                <a:noFill/>
                <a:latin typeface="Calibri" panose="020F0502020204030204" pitchFamily="34" charset="0"/>
              </a:rPr>
              <a:t>Procurement</a:t>
            </a:r>
            <a:r>
              <a:rPr lang="en-US" altLang="en-US" sz="1200" b="0" dirty="0" smtClean="0">
                <a:solidFill>
                  <a:srgbClr val="000000"/>
                </a:solidFill>
                <a:latin typeface="Calibri" panose="020F0502020204030204" pitchFamily="34" charset="0"/>
              </a:rPr>
              <a:t> Standards for Program Operators </a:t>
            </a:r>
          </a:p>
          <a:p>
            <a:pPr marL="0" indent="0">
              <a:buFont typeface="Arial" panose="020B0604020202020204" pitchFamily="34" charset="0"/>
              <a:buNone/>
              <a:defRPr/>
            </a:pPr>
            <a:r>
              <a:rPr lang="en-US" altLang="en-US" sz="1200" b="0" dirty="0" smtClean="0">
                <a:solidFill>
                  <a:srgbClr val="000000"/>
                </a:solidFill>
                <a:latin typeface="Calibri" panose="020F0502020204030204" pitchFamily="34" charset="0"/>
              </a:rPr>
              <a:t>SP45-2016 Draft Tool for Local Agency Procurement Reviews of SFAs</a:t>
            </a:r>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p:txBody>
      </p:sp>
      <p:sp>
        <p:nvSpPr>
          <p:cNvPr id="331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02" indent="-291616">
              <a:spcBef>
                <a:spcPct val="30000"/>
              </a:spcBef>
              <a:defRPr sz="1200">
                <a:solidFill>
                  <a:schemeClr val="tx1"/>
                </a:solidFill>
                <a:latin typeface="Calibri" panose="020F0502020204030204" pitchFamily="34" charset="0"/>
              </a:defRPr>
            </a:lvl2pPr>
            <a:lvl3pPr marL="1166464" indent="-233292">
              <a:spcBef>
                <a:spcPct val="30000"/>
              </a:spcBef>
              <a:defRPr sz="1200">
                <a:solidFill>
                  <a:schemeClr val="tx1"/>
                </a:solidFill>
                <a:latin typeface="Calibri" panose="020F0502020204030204" pitchFamily="34" charset="0"/>
              </a:defRPr>
            </a:lvl3pPr>
            <a:lvl4pPr marL="1633050" indent="-233292">
              <a:spcBef>
                <a:spcPct val="30000"/>
              </a:spcBef>
              <a:defRPr sz="1200">
                <a:solidFill>
                  <a:schemeClr val="tx1"/>
                </a:solidFill>
                <a:latin typeface="Calibri" panose="020F0502020204030204" pitchFamily="34" charset="0"/>
              </a:defRPr>
            </a:lvl4pPr>
            <a:lvl5pPr marL="2099636" indent="-233292">
              <a:spcBef>
                <a:spcPct val="30000"/>
              </a:spcBef>
              <a:defRPr sz="1200">
                <a:solidFill>
                  <a:schemeClr val="tx1"/>
                </a:solidFill>
                <a:latin typeface="Calibri" panose="020F0502020204030204" pitchFamily="34" charset="0"/>
              </a:defRPr>
            </a:lvl5pPr>
            <a:lvl6pPr marL="2566221" indent="-233292" eaLnBrk="0" fontAlgn="base" hangingPunct="0">
              <a:spcBef>
                <a:spcPct val="30000"/>
              </a:spcBef>
              <a:spcAft>
                <a:spcPct val="0"/>
              </a:spcAft>
              <a:defRPr sz="1200">
                <a:solidFill>
                  <a:schemeClr val="tx1"/>
                </a:solidFill>
                <a:latin typeface="Calibri" panose="020F0502020204030204" pitchFamily="34" charset="0"/>
              </a:defRPr>
            </a:lvl6pPr>
            <a:lvl7pPr marL="3032806" indent="-233292" eaLnBrk="0" fontAlgn="base" hangingPunct="0">
              <a:spcBef>
                <a:spcPct val="30000"/>
              </a:spcBef>
              <a:spcAft>
                <a:spcPct val="0"/>
              </a:spcAft>
              <a:defRPr sz="1200">
                <a:solidFill>
                  <a:schemeClr val="tx1"/>
                </a:solidFill>
                <a:latin typeface="Calibri" panose="020F0502020204030204" pitchFamily="34" charset="0"/>
              </a:defRPr>
            </a:lvl7pPr>
            <a:lvl8pPr marL="3499392" indent="-233292" eaLnBrk="0" fontAlgn="base" hangingPunct="0">
              <a:spcBef>
                <a:spcPct val="30000"/>
              </a:spcBef>
              <a:spcAft>
                <a:spcPct val="0"/>
              </a:spcAft>
              <a:defRPr sz="1200">
                <a:solidFill>
                  <a:schemeClr val="tx1"/>
                </a:solidFill>
                <a:latin typeface="Calibri" panose="020F0502020204030204" pitchFamily="34" charset="0"/>
              </a:defRPr>
            </a:lvl8pPr>
            <a:lvl9pPr marL="3965978" indent="-2332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6C38BF3-946E-469A-A09A-5D43E53D73E5}" type="slidenum">
              <a:rPr lang="en-US" altLang="en-US" smtClean="0"/>
              <a:pPr>
                <a:spcBef>
                  <a:spcPct val="0"/>
                </a:spcBef>
              </a:pPr>
              <a:t>60</a:t>
            </a:fld>
            <a:endParaRPr lang="en-US" altLang="en-US" smtClean="0"/>
          </a:p>
        </p:txBody>
      </p:sp>
    </p:spTree>
    <p:extLst>
      <p:ext uri="{BB962C8B-B14F-4D97-AF65-F5344CB8AC3E}">
        <p14:creationId xmlns:p14="http://schemas.microsoft.com/office/powerpoint/2010/main" val="19045301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0" i="0" dirty="0" smtClean="0"/>
              <a:t>For those</a:t>
            </a:r>
            <a:r>
              <a:rPr lang="en-US" altLang="en-US" b="0" i="0" baseline="0" dirty="0" smtClean="0"/>
              <a:t> that participate in the Afterschool Snack Program, reviewers will review:</a:t>
            </a:r>
          </a:p>
          <a:p>
            <a:r>
              <a:rPr lang="en-US" altLang="en-US" b="0" i="0" baseline="0" dirty="0" smtClean="0"/>
              <a:t> - School eligibility – area eligible/ not-area eligible</a:t>
            </a:r>
          </a:p>
          <a:p>
            <a:pPr marL="171450" indent="-171450">
              <a:buFontTx/>
              <a:buChar char="-"/>
            </a:pPr>
            <a:r>
              <a:rPr lang="en-US" altLang="en-US" b="0" i="0" baseline="0" dirty="0" smtClean="0"/>
              <a:t>Meal counting and claiming are accurate</a:t>
            </a:r>
          </a:p>
          <a:p>
            <a:pPr marL="171450" indent="-171450">
              <a:buFontTx/>
              <a:buChar char="-"/>
            </a:pPr>
            <a:r>
              <a:rPr lang="en-US" altLang="en-US" b="0" i="0" baseline="0" dirty="0" smtClean="0"/>
              <a:t>Snacks meet the ASP meal pattern </a:t>
            </a:r>
          </a:p>
          <a:p>
            <a:pPr marL="171450" indent="-171450">
              <a:buFontTx/>
              <a:buChar char="-"/>
            </a:pPr>
            <a:r>
              <a:rPr lang="en-US" altLang="en-US" b="0" i="0" baseline="0" dirty="0" smtClean="0"/>
              <a:t>SFA conducts the ASP review twice per SY (the first review is done during the first 4 weeks of operation and then the second must be done before the end of the SY)</a:t>
            </a:r>
          </a:p>
          <a:p>
            <a:pPr marL="171450" indent="-171450">
              <a:buFontTx/>
              <a:buChar char="-"/>
            </a:pPr>
            <a:r>
              <a:rPr lang="en-US" altLang="en-US" b="0" i="0" baseline="0" dirty="0" smtClean="0"/>
              <a:t>Food safety and civil rights – remember to post the Justice for All poster at all serving locations.</a:t>
            </a:r>
          </a:p>
          <a:p>
            <a:pPr marL="171450" indent="-171450">
              <a:buFontTx/>
              <a:buChar char="-"/>
            </a:pPr>
            <a:endParaRPr lang="en-US" altLang="en-US" b="0" i="0" baseline="0" dirty="0" smtClean="0"/>
          </a:p>
          <a:p>
            <a:pPr marL="0" indent="0">
              <a:buFontTx/>
              <a:buNone/>
            </a:pPr>
            <a:r>
              <a:rPr lang="en-US" altLang="en-US" b="0" i="0" baseline="0" dirty="0" smtClean="0"/>
              <a:t>Common findings include:</a:t>
            </a:r>
          </a:p>
          <a:p>
            <a:pPr marL="171450" indent="-171450">
              <a:buFontTx/>
              <a:buChar char="-"/>
            </a:pPr>
            <a:r>
              <a:rPr lang="en-US" altLang="en-US" b="0" i="0" baseline="0" dirty="0" smtClean="0"/>
              <a:t>ASP review was not completed by the SFA twice each SY</a:t>
            </a:r>
          </a:p>
          <a:p>
            <a:pPr marL="171450" indent="-171450">
              <a:buFontTx/>
              <a:buChar char="-"/>
            </a:pPr>
            <a:r>
              <a:rPr lang="en-US" altLang="en-US" b="0" i="0" baseline="0" dirty="0" smtClean="0"/>
              <a:t>Meal counting was not done at the point of service </a:t>
            </a:r>
          </a:p>
          <a:p>
            <a:pPr marL="171450" indent="-171450">
              <a:buFontTx/>
              <a:buChar char="-"/>
            </a:pPr>
            <a:r>
              <a:rPr lang="en-US" altLang="en-US" b="0" i="0" baseline="0" dirty="0" smtClean="0"/>
              <a:t>The SFA did not have any production records or the production records were not complete </a:t>
            </a:r>
          </a:p>
          <a:p>
            <a:pPr marL="171450" indent="-171450">
              <a:buFontTx/>
              <a:buChar char="-"/>
            </a:pPr>
            <a:endParaRPr lang="en-US" altLang="en-US" b="0" i="0" baseline="0" dirty="0"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61</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8757421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For</a:t>
            </a:r>
            <a:r>
              <a:rPr lang="en-US" altLang="en-US" baseline="0" dirty="0" smtClean="0"/>
              <a:t> those that participate in FFVP, t</a:t>
            </a:r>
            <a:r>
              <a:rPr lang="en-US" altLang="en-US" dirty="0" smtClean="0"/>
              <a:t>he</a:t>
            </a:r>
            <a:r>
              <a:rPr lang="en-US" altLang="en-US" baseline="0" dirty="0" smtClean="0"/>
              <a:t> claim will be validated for the Review Period.  Reviewers will review supporting documentation such as time sheets and invoices.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FFVP service will be observed during the on-site visit to determine if the school operates FFVP properly.  Here are some of the things that will be checked:</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en-US" u="sng" baseline="0" dirty="0" smtClean="0"/>
              <a:t>Fresh</a:t>
            </a:r>
            <a:r>
              <a:rPr lang="en-US" altLang="en-US" baseline="0" dirty="0" smtClean="0"/>
              <a:t> fruits/vegetables are served</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en-US" baseline="0" dirty="0" smtClean="0"/>
              <a:t>FFVP is free of charge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en-US" baseline="0" dirty="0" smtClean="0"/>
              <a:t>Offered during the school day, outside of meal service times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en-US" baseline="0" dirty="0" smtClean="0"/>
              <a:t>Dip is for use with vegetables only and is low-fat or fat-free and not more than 2 </a:t>
            </a:r>
            <a:r>
              <a:rPr lang="en-US" altLang="en-US" baseline="0" dirty="0" err="1" smtClean="0"/>
              <a:t>Tbsp</a:t>
            </a:r>
            <a:r>
              <a:rPr lang="en-US" altLang="en-US" baseline="0" dirty="0" smtClean="0"/>
              <a:t> per serving</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en-US" baseline="0" dirty="0" smtClean="0"/>
              <a:t>Proper food handling and food safety practices are being followed</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en-US" baseline="0" dirty="0" smtClean="0"/>
              <a:t>Cooked vegetables are offered no more than once per week and only when included as part of a nutrition education lesson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Common findings include: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en-US" baseline="0" dirty="0" smtClean="0"/>
              <a:t>Unallowable costs were claimed (dried fruit, food items that are not edible, items that are not fruits/vegetables – ex:  ground beef).  Double check your invoices!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en-US" baseline="0" dirty="0" smtClean="0"/>
              <a:t>Food safety violations – fruit/vegetables were not stored or served properly.  Ex:  Teachers did not use gloves when serving apple wedges to students.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62</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8757421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0" dirty="0" smtClean="0"/>
              <a:t>For those that participate</a:t>
            </a:r>
            <a:r>
              <a:rPr lang="en-US" altLang="en-US" i="0" baseline="0" dirty="0" smtClean="0"/>
              <a:t> in SSO, compliance is determined in the same manner as NSLP and SBP.  The same critical areas (meal counting and claiming, meal pattern, food safety, civil rights, etc.) will be reviewed.</a:t>
            </a:r>
          </a:p>
          <a:p>
            <a:endParaRPr lang="en-US" altLang="en-US" i="0" baseline="0" dirty="0" smtClean="0"/>
          </a:p>
          <a:p>
            <a:r>
              <a:rPr lang="en-US" altLang="en-US" i="0" baseline="0" dirty="0" smtClean="0"/>
              <a:t>The SSO review occurs the summer after the SFA’s Administrative Review.  </a:t>
            </a:r>
          </a:p>
          <a:p>
            <a:endParaRPr lang="en-US" altLang="en-US" i="0" baseline="0" dirty="0" smtClean="0"/>
          </a:p>
          <a:p>
            <a:r>
              <a:rPr lang="en-US" altLang="en-US" i="0" baseline="0" dirty="0" smtClean="0"/>
              <a:t>Reviewers will also check that the SFA advertised the availability of free meals to and the location to children in the community.  This must include the correct nondiscrimination statement.</a:t>
            </a:r>
          </a:p>
          <a:p>
            <a:endParaRPr lang="en-US" altLang="en-US" i="0" baseline="0" dirty="0" smtClean="0"/>
          </a:p>
          <a:p>
            <a:r>
              <a:rPr lang="en-US" altLang="en-US" i="0" baseline="0" dirty="0" smtClean="0"/>
              <a:t>Remember that the SFA needs to conduct a self-review of the SSO at least once a year.  </a:t>
            </a:r>
          </a:p>
          <a:p>
            <a:endParaRPr lang="en-US" altLang="en-US" i="0" baseline="0" dirty="0" smtClean="0"/>
          </a:p>
          <a:p>
            <a:r>
              <a:rPr lang="en-US" altLang="en-US" i="0" baseline="0" dirty="0" smtClean="0"/>
              <a:t>A common finding is that the SSO review was not completed by the SFA.  </a:t>
            </a: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63</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8757421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172">
              <a:defRPr/>
            </a:pPr>
            <a:r>
              <a:rPr lang="en-US" altLang="en-US" baseline="0" dirty="0" smtClean="0"/>
              <a:t>During the review, the Program Specialist will schedule an exit conference to be held at the end of the on-site review (last day we are on-site).  </a:t>
            </a:r>
          </a:p>
          <a:p>
            <a:pPr defTabSz="933172">
              <a:defRPr/>
            </a:pPr>
            <a:r>
              <a:rPr lang="en-US" altLang="en-US" baseline="0" dirty="0" smtClean="0"/>
              <a:t>Meet with relevant staff (Administrator, NSLP Coordinator, Food Service Manager, Business Manager, etc.)</a:t>
            </a:r>
          </a:p>
          <a:p>
            <a:pPr defTabSz="933172">
              <a:defRPr/>
            </a:pPr>
            <a:endParaRPr lang="en-US" altLang="en-US" baseline="0" dirty="0" smtClean="0"/>
          </a:p>
          <a:p>
            <a:pPr defTabSz="933172">
              <a:defRPr/>
            </a:pPr>
            <a:r>
              <a:rPr lang="en-US" altLang="en-US" baseline="0" dirty="0" smtClean="0"/>
              <a:t>During the exit conference, the following will be presented:</a:t>
            </a:r>
          </a:p>
          <a:p>
            <a:pPr marL="171450" indent="-171450" defTabSz="933172">
              <a:buFontTx/>
              <a:buChar char="-"/>
              <a:defRPr/>
            </a:pPr>
            <a:r>
              <a:rPr lang="en-US" altLang="en-US" baseline="0" dirty="0" smtClean="0"/>
              <a:t>Commendations</a:t>
            </a:r>
          </a:p>
          <a:p>
            <a:pPr marL="171450" indent="-171450" defTabSz="933172">
              <a:buFontTx/>
              <a:buChar char="-"/>
              <a:defRPr/>
            </a:pPr>
            <a:r>
              <a:rPr lang="en-US" altLang="en-US" baseline="0" dirty="0" smtClean="0"/>
              <a:t>Recommendations</a:t>
            </a:r>
          </a:p>
          <a:p>
            <a:pPr marL="171450" indent="-171450" defTabSz="933172">
              <a:buFontTx/>
              <a:buChar char="-"/>
              <a:defRPr/>
            </a:pPr>
            <a:r>
              <a:rPr lang="en-US" altLang="en-US" baseline="0" dirty="0" smtClean="0"/>
              <a:t>Technical assistance that was provided </a:t>
            </a:r>
          </a:p>
          <a:p>
            <a:pPr marL="171450" indent="-171450" defTabSz="933172">
              <a:buFontTx/>
              <a:buChar char="-"/>
              <a:defRPr/>
            </a:pPr>
            <a:r>
              <a:rPr lang="en-US" altLang="en-US" baseline="0" dirty="0" smtClean="0"/>
              <a:t>Review findings </a:t>
            </a:r>
          </a:p>
          <a:p>
            <a:pPr marL="0" indent="0" defTabSz="933172">
              <a:buFontTx/>
              <a:buNone/>
              <a:defRPr/>
            </a:pPr>
            <a:endParaRPr lang="en-US" altLang="en-US" baseline="0" dirty="0" smtClean="0"/>
          </a:p>
          <a:p>
            <a:pPr marL="0" indent="0" defTabSz="933172">
              <a:buFontTx/>
              <a:buNone/>
              <a:defRPr/>
            </a:pPr>
            <a:r>
              <a:rPr lang="en-US" altLang="en-US" baseline="0" dirty="0" smtClean="0"/>
              <a:t>Corrective action must be done immediately for all findings as discussed during the AR/exit conference.  An Administrative Review report will be sent to the SFA with all corrective actions that need to be addressed by the specified due date.  DO NOT wait until you receive the report to start making corrections.  Start as soon as you can because corrective action can be time consuming depending on the findings.</a:t>
            </a:r>
          </a:p>
          <a:p>
            <a:pPr marL="0" indent="0" defTabSz="933172">
              <a:buFontTx/>
              <a:buNone/>
              <a:defRPr/>
            </a:pPr>
            <a:endParaRPr lang="en-US" altLang="en-US" baseline="0" dirty="0" smtClean="0"/>
          </a:p>
          <a:p>
            <a:pPr defTabSz="933172">
              <a:defRPr/>
            </a:pPr>
            <a:r>
              <a:rPr lang="en-US" altLang="en-US" baseline="0" dirty="0" smtClean="0"/>
              <a:t>Doing and implementing corrective action is very important.  Completed and approved corrective action tells us that your program is in compliance and meals are eligible for reimbursement. </a:t>
            </a:r>
          </a:p>
          <a:p>
            <a:pPr defTabSz="933172">
              <a:defRPr/>
            </a:pPr>
            <a:endParaRPr lang="en-US" altLang="en-US" baseline="0" dirty="0" smtClean="0"/>
          </a:p>
          <a:p>
            <a:pPr defTabSz="933172">
              <a:defRPr/>
            </a:pPr>
            <a:r>
              <a:rPr lang="en-US" altLang="en-US" baseline="0" dirty="0" smtClean="0"/>
              <a:t>Common issues related to corrective action are:</a:t>
            </a:r>
          </a:p>
          <a:p>
            <a:pPr defTabSz="933172">
              <a:defRPr/>
            </a:pPr>
            <a:r>
              <a:rPr lang="en-US" altLang="en-US" baseline="0" dirty="0" smtClean="0"/>
              <a:t>- Corrective action was not submitted by the due date.  A number of SFAs do not make corrections right after we leave.  </a:t>
            </a:r>
          </a:p>
          <a:p>
            <a:pPr marL="0" indent="0" defTabSz="933172">
              <a:buFontTx/>
              <a:buNone/>
              <a:defRPr/>
            </a:pPr>
            <a:r>
              <a:rPr lang="en-US" altLang="en-US" baseline="0" dirty="0" smtClean="0"/>
              <a:t>- Corrective action was submitted by was not satisfactory.  The corrective action document will specify what it to be submitted.  </a:t>
            </a:r>
          </a:p>
          <a:p>
            <a:pPr marL="0" indent="0" defTabSz="933172">
              <a:buFontTx/>
              <a:buNone/>
              <a:defRPr/>
            </a:pPr>
            <a:endParaRPr lang="en-US" altLang="en-US" baseline="0" dirty="0" smtClean="0"/>
          </a:p>
          <a:p>
            <a:pPr marL="0" indent="0" defTabSz="933172">
              <a:buFontTx/>
              <a:buNone/>
              <a:defRPr/>
            </a:pPr>
            <a:r>
              <a:rPr lang="en-US" altLang="en-US" baseline="0" dirty="0" smtClean="0"/>
              <a:t>Not meeting the corrective action deadline and not submitting corrective action that is acceptable may result in the withholding of funds (we hold your reimbursement until the AR is closed).  </a:t>
            </a:r>
            <a:endParaRPr lang="en-US" altLang="en-US" dirty="0" smtClean="0"/>
          </a:p>
          <a:p>
            <a:endParaRPr lang="en-US" altLang="en-US" dirty="0" smtClean="0"/>
          </a:p>
          <a:p>
            <a:endParaRPr lang="en-US" altLang="en-US" dirty="0"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87FC41-B0E7-4D3C-8328-6635BD5107C3}" type="slidenum">
              <a:rPr lang="en-US" altLang="en-US" smtClean="0">
                <a:latin typeface="Calibri" panose="020F0502020204030204" pitchFamily="34" charset="0"/>
              </a:rPr>
              <a:pPr/>
              <a:t>64</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2975876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Let’s continue to </a:t>
            </a:r>
            <a:r>
              <a:rPr lang="en-US" altLang="en-US" baseline="0" dirty="0" smtClean="0"/>
              <a:t>talk about AR findings and corrective action.</a:t>
            </a:r>
            <a:endParaRPr lang="en-US" altLang="en-US" dirty="0" smtClean="0"/>
          </a:p>
          <a:p>
            <a:endParaRPr lang="en-US" altLang="en-US" baseline="0" dirty="0" smtClean="0"/>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408207E-388F-45CF-960B-5525C2F605A9}" type="slidenum">
              <a:rPr lang="en-US" altLang="en-US" smtClean="0">
                <a:latin typeface="Calibri" panose="020F0502020204030204" pitchFamily="34" charset="0"/>
              </a:rPr>
              <a:pPr/>
              <a:t>65</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9260909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Administrative Review findings may result in: • Technical Assistance • Corrective Action • Fiscal Action  or  • Combination of the above </a:t>
            </a:r>
          </a:p>
          <a:p>
            <a:endParaRPr lang="en-US" altLang="en-US" dirty="0" smtClean="0"/>
          </a:p>
          <a:p>
            <a:r>
              <a:rPr lang="en-US" altLang="en-US" dirty="0" smtClean="0"/>
              <a:t>Let’s begin</a:t>
            </a:r>
            <a:r>
              <a:rPr lang="en-US" altLang="en-US" baseline="0" dirty="0" smtClean="0"/>
              <a:t> with </a:t>
            </a:r>
            <a:r>
              <a:rPr lang="en-US" altLang="en-US" dirty="0" smtClean="0"/>
              <a:t>what “Technical Assistance” means  </a:t>
            </a:r>
            <a:r>
              <a:rPr lang="en-US" altLang="en-US" i="1" dirty="0" smtClean="0"/>
              <a:t>(next slide)</a:t>
            </a:r>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90C710F-5A36-459D-830D-BAE72750CCFD}" type="slidenum">
              <a:rPr lang="en-US" altLang="en-US" smtClean="0">
                <a:latin typeface="Calibri" panose="020F0502020204030204" pitchFamily="34" charset="0"/>
              </a:rPr>
              <a:pPr/>
              <a:t>66</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7678938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172">
              <a:defRPr/>
            </a:pPr>
            <a:r>
              <a:rPr lang="en-US" altLang="en-US" dirty="0" smtClean="0"/>
              <a:t>Technical assistance is basically</a:t>
            </a:r>
            <a:r>
              <a:rPr lang="en-US" altLang="en-US" baseline="0" dirty="0" smtClean="0"/>
              <a:t> individualized instruction </a:t>
            </a:r>
            <a:r>
              <a:rPr lang="en-US" altLang="en-US" dirty="0" smtClean="0"/>
              <a:t>provided by the</a:t>
            </a:r>
            <a:r>
              <a:rPr lang="en-US" altLang="en-US" baseline="0" dirty="0" smtClean="0"/>
              <a:t> review team </a:t>
            </a:r>
            <a:r>
              <a:rPr lang="en-US" altLang="en-US" dirty="0" smtClean="0"/>
              <a:t>during the Administrative</a:t>
            </a:r>
            <a:r>
              <a:rPr lang="en-US" altLang="en-US" baseline="0" dirty="0" smtClean="0"/>
              <a:t> Review to help correct or “fine-tune” the school food service systems in place.  </a:t>
            </a:r>
          </a:p>
          <a:p>
            <a:pPr defTabSz="933172">
              <a:defRPr/>
            </a:pPr>
            <a:endParaRPr lang="en-US" altLang="en-US" baseline="0" dirty="0" smtClean="0"/>
          </a:p>
          <a:p>
            <a:pPr defTabSz="933172">
              <a:defRPr/>
            </a:pPr>
            <a:r>
              <a:rPr lang="en-US" altLang="en-US" baseline="0" dirty="0" smtClean="0"/>
              <a:t>Technical assistance may also be initiated prior to the onsite Administrative Review date.  This is typically generated by the information submitted by the SFA on the Off-Site Assessment Tool.</a:t>
            </a:r>
          </a:p>
          <a:p>
            <a:pPr defTabSz="933172">
              <a:defRPr/>
            </a:pPr>
            <a:endParaRPr lang="en-US" altLang="en-US" baseline="0" dirty="0" smtClean="0"/>
          </a:p>
          <a:p>
            <a:pPr defTabSz="933172">
              <a:defRPr/>
            </a:pPr>
            <a:r>
              <a:rPr lang="en-US" altLang="en-US" baseline="0" dirty="0" smtClean="0"/>
              <a:t>For example, if the information submitted on the Off Site Assessment Tool identifies that the SFA is not using the current nondiscrimination statement on program materials, the Program Specialist could communicate with you by informing you of where you can find the current nondiscrimination statement so your materials can be corrected prior to the date of the onsite review.</a:t>
            </a:r>
          </a:p>
          <a:p>
            <a:pPr defTabSz="933172">
              <a:defRPr/>
            </a:pPr>
            <a:endParaRPr lang="en-US" altLang="en-US" baseline="0" dirty="0" smtClean="0"/>
          </a:p>
          <a:p>
            <a:pPr defTabSz="933172">
              <a:defRPr/>
            </a:pPr>
            <a:r>
              <a:rPr lang="en-US" altLang="en-US" baseline="0" dirty="0" smtClean="0"/>
              <a:t>In addition to Technical Assistance, the Administrative Review could result in Corrective Action.  Let’s talk more about what this means (next slide)</a:t>
            </a:r>
            <a:endParaRPr lang="en-US" altLang="en-US" dirty="0" smtClean="0"/>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90C710F-5A36-459D-830D-BAE72750CCFD}" type="slidenum">
              <a:rPr lang="en-US" altLang="en-US" smtClean="0">
                <a:latin typeface="Calibri" panose="020F0502020204030204" pitchFamily="34" charset="0"/>
              </a:rPr>
              <a:pPr/>
              <a:t>67</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2880482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aseline="0" dirty="0" smtClean="0"/>
              <a:t>The goal of Corrective Action is to ensure that previously deficient practices and procedures are corrected system-wide at all schools/sites.</a:t>
            </a:r>
          </a:p>
          <a:p>
            <a:endParaRPr lang="en-US" altLang="en-US" baseline="0" dirty="0" smtClean="0"/>
          </a:p>
          <a:p>
            <a:r>
              <a:rPr lang="en-US" altLang="en-US" baseline="0" dirty="0" smtClean="0"/>
              <a:t>The Corrective Action Plan is like the “homework” the SFA is required to complete to document and demonstrate the specific steps taken to permanently correct the problem identified. For example, if the most current food safety inspection was not posted, corrective action would be to post the most recent inspection in a publicly visible location.  In your response, you would say how you completed this by describing when and where it was posted.  </a:t>
            </a:r>
          </a:p>
          <a:p>
            <a:pPr defTabSz="933172">
              <a:defRPr/>
            </a:pPr>
            <a:endParaRPr lang="en-US" altLang="en-US" baseline="0" dirty="0" smtClean="0"/>
          </a:p>
          <a:p>
            <a:pPr defTabSz="933172">
              <a:defRPr/>
            </a:pPr>
            <a:r>
              <a:rPr lang="en-US" altLang="en-US" baseline="0" dirty="0" smtClean="0"/>
              <a:t>The Program Specialist will specify the due date to submit your corrective action. </a:t>
            </a:r>
          </a:p>
          <a:p>
            <a:pPr marL="0" marR="0" indent="0" algn="l" defTabSz="933172" rtl="0" eaLnBrk="1" fontAlgn="auto" latinLnBrk="0" hangingPunct="1">
              <a:lnSpc>
                <a:spcPct val="100000"/>
              </a:lnSpc>
              <a:spcBef>
                <a:spcPts val="0"/>
              </a:spcBef>
              <a:spcAft>
                <a:spcPts val="0"/>
              </a:spcAft>
              <a:buClrTx/>
              <a:buSzTx/>
              <a:buFontTx/>
              <a:buNone/>
              <a:tabLst/>
              <a:defRPr/>
            </a:pPr>
            <a:r>
              <a:rPr lang="en-US" altLang="en-US" b="1" baseline="0" dirty="0" smtClean="0"/>
              <a:t>IMPORTANT:  </a:t>
            </a:r>
            <a:r>
              <a:rPr lang="en-US" altLang="en-US" b="0" baseline="0" dirty="0" smtClean="0"/>
              <a:t>Submit </a:t>
            </a:r>
            <a:r>
              <a:rPr lang="en-US" altLang="en-US" baseline="0" dirty="0" smtClean="0"/>
              <a:t>corrective action by the specified due date.  Failure to do so may result in claims being withheld.  Last SY, 7 out of 15 SFAs were in withholding.  </a:t>
            </a:r>
          </a:p>
          <a:p>
            <a:pPr defTabSz="933172">
              <a:defRPr/>
            </a:pPr>
            <a:endParaRPr lang="en-US" altLang="en-US" baseline="0" dirty="0" smtClean="0"/>
          </a:p>
          <a:p>
            <a:pPr defTabSz="933172">
              <a:defRPr/>
            </a:pPr>
            <a:r>
              <a:rPr lang="en-US" altLang="en-US" baseline="0" dirty="0" smtClean="0"/>
              <a:t>Once the SFA submits the corrective action plan, the Program Specialist will review it to ensure that it is complete and accurate.  If necessary, the Program Specialist will request further detail or documentation prior to approval.  Corrective action is not complete until the program specialist approves it.</a:t>
            </a:r>
          </a:p>
          <a:p>
            <a:endParaRPr lang="en-US" altLang="en-US" baseline="0" dirty="0" smtClean="0"/>
          </a:p>
          <a:p>
            <a:r>
              <a:rPr lang="en-US" altLang="en-US" baseline="0" dirty="0" smtClean="0"/>
              <a:t>The expectation is that Corrective Action be implemented not only at the school selected for review, but at all schools/sites serving program meals and becomes a permanent part of the school meals operations throughout the SFA.</a:t>
            </a:r>
          </a:p>
          <a:p>
            <a:endParaRPr lang="en-US" altLang="en-US" baseline="0" dirty="0" smtClean="0"/>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90C710F-5A36-459D-830D-BAE72750CCFD}" type="slidenum">
              <a:rPr lang="en-US" altLang="en-US" smtClean="0">
                <a:latin typeface="Calibri" panose="020F0502020204030204" pitchFamily="34" charset="0"/>
              </a:rPr>
              <a:pPr/>
              <a:t>68</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5399578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This slide shows an example of the corrective action summary in HCNP Systems.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For each corrective action item listed, it is important to point out: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en-US" baseline="0" dirty="0" smtClean="0"/>
              <a:t>The status (open or complete)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en-US" baseline="0" dirty="0" smtClean="0"/>
              <a:t>The finding</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en-US" baseline="0" dirty="0" smtClean="0"/>
              <a:t>The corrective action due date which will be specified</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en-US" baseline="0" dirty="0" smtClean="0"/>
              <a:t>If the response was submitted</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en-US" baseline="0" dirty="0" smtClean="0"/>
              <a:t>If the corrective action was approved and the approved date</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Under “Action” the icon of the eye is to view whereas the icon of the pencil is to edit.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Let’s look at one of the corrective actions by clicking on the pencil.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Response/Plan/Action:  this is where the SFA describes how the issue listed was corrected.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Responses must be complete and fully describe how the corrective action was completed and implemented.</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Then in the “Completion Date” section, enter the date the corrective action was completed.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i="1" baseline="0" dirty="0" smtClean="0"/>
              <a:t>(next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smtClean="0"/>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90C710F-5A36-459D-830D-BAE72750CCFD}" type="slidenum">
              <a:rPr lang="en-US" altLang="en-US" smtClean="0">
                <a:latin typeface="Calibri" panose="020F0502020204030204" pitchFamily="34" charset="0"/>
              </a:rPr>
              <a:pPr/>
              <a:t>69</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539957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0" dirty="0" smtClean="0"/>
              <a:t>There</a:t>
            </a:r>
            <a:r>
              <a:rPr lang="en-US" altLang="en-US" i="0" baseline="0" dirty="0" smtClean="0"/>
              <a:t> are three overall parts to an Administrative Review:  Critical Areas, General Areas, and Other Federal Program Reviews.  </a:t>
            </a:r>
          </a:p>
          <a:p>
            <a:pPr eaLnBrk="1" hangingPunct="1">
              <a:spcBef>
                <a:spcPct val="0"/>
              </a:spcBef>
            </a:pPr>
            <a:endParaRPr lang="en-US" altLang="en-US" i="0" baseline="0" dirty="0" smtClean="0"/>
          </a:p>
          <a:p>
            <a:pPr eaLnBrk="1" hangingPunct="1">
              <a:spcBef>
                <a:spcPct val="0"/>
              </a:spcBef>
            </a:pPr>
            <a:r>
              <a:rPr lang="en-US" altLang="en-US" i="0" baseline="0" dirty="0" smtClean="0"/>
              <a:t>First, let’s take a peek at the critical areas.  </a:t>
            </a:r>
            <a:r>
              <a:rPr lang="en-US" altLang="en-US" i="1" baseline="0" dirty="0" smtClean="0"/>
              <a:t>(next slide)</a:t>
            </a:r>
            <a:endParaRPr lang="en-US" altLang="en-US" i="1" dirty="0" smtClean="0"/>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02" indent="-291616">
              <a:spcBef>
                <a:spcPct val="30000"/>
              </a:spcBef>
              <a:defRPr sz="1200">
                <a:solidFill>
                  <a:schemeClr val="tx1"/>
                </a:solidFill>
                <a:latin typeface="Calibri" panose="020F0502020204030204" pitchFamily="34" charset="0"/>
              </a:defRPr>
            </a:lvl2pPr>
            <a:lvl3pPr marL="1166464" indent="-233292">
              <a:spcBef>
                <a:spcPct val="30000"/>
              </a:spcBef>
              <a:defRPr sz="1200">
                <a:solidFill>
                  <a:schemeClr val="tx1"/>
                </a:solidFill>
                <a:latin typeface="Calibri" panose="020F0502020204030204" pitchFamily="34" charset="0"/>
              </a:defRPr>
            </a:lvl3pPr>
            <a:lvl4pPr marL="1633050" indent="-233292">
              <a:spcBef>
                <a:spcPct val="30000"/>
              </a:spcBef>
              <a:defRPr sz="1200">
                <a:solidFill>
                  <a:schemeClr val="tx1"/>
                </a:solidFill>
                <a:latin typeface="Calibri" panose="020F0502020204030204" pitchFamily="34" charset="0"/>
              </a:defRPr>
            </a:lvl4pPr>
            <a:lvl5pPr marL="2099636" indent="-233292">
              <a:spcBef>
                <a:spcPct val="30000"/>
              </a:spcBef>
              <a:defRPr sz="1200">
                <a:solidFill>
                  <a:schemeClr val="tx1"/>
                </a:solidFill>
                <a:latin typeface="Calibri" panose="020F0502020204030204" pitchFamily="34" charset="0"/>
              </a:defRPr>
            </a:lvl5pPr>
            <a:lvl6pPr marL="2566221" indent="-233292" eaLnBrk="0" fontAlgn="base" hangingPunct="0">
              <a:spcBef>
                <a:spcPct val="30000"/>
              </a:spcBef>
              <a:spcAft>
                <a:spcPct val="0"/>
              </a:spcAft>
              <a:defRPr sz="1200">
                <a:solidFill>
                  <a:schemeClr val="tx1"/>
                </a:solidFill>
                <a:latin typeface="Calibri" panose="020F0502020204030204" pitchFamily="34" charset="0"/>
              </a:defRPr>
            </a:lvl6pPr>
            <a:lvl7pPr marL="3032806" indent="-233292" eaLnBrk="0" fontAlgn="base" hangingPunct="0">
              <a:spcBef>
                <a:spcPct val="30000"/>
              </a:spcBef>
              <a:spcAft>
                <a:spcPct val="0"/>
              </a:spcAft>
              <a:defRPr sz="1200">
                <a:solidFill>
                  <a:schemeClr val="tx1"/>
                </a:solidFill>
                <a:latin typeface="Calibri" panose="020F0502020204030204" pitchFamily="34" charset="0"/>
              </a:defRPr>
            </a:lvl7pPr>
            <a:lvl8pPr marL="3499392" indent="-233292" eaLnBrk="0" fontAlgn="base" hangingPunct="0">
              <a:spcBef>
                <a:spcPct val="30000"/>
              </a:spcBef>
              <a:spcAft>
                <a:spcPct val="0"/>
              </a:spcAft>
              <a:defRPr sz="1200">
                <a:solidFill>
                  <a:schemeClr val="tx1"/>
                </a:solidFill>
                <a:latin typeface="Calibri" panose="020F0502020204030204" pitchFamily="34" charset="0"/>
              </a:defRPr>
            </a:lvl8pPr>
            <a:lvl9pPr marL="3965978" indent="-2332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B6E9B9-E16A-4AA1-94B4-7EB560AA800A}" type="slidenum">
              <a:rPr lang="en-US" altLang="en-US" smtClean="0"/>
              <a:pPr>
                <a:spcBef>
                  <a:spcPct val="0"/>
                </a:spcBef>
              </a:pPr>
              <a:t>7</a:t>
            </a:fld>
            <a:endParaRPr lang="en-US" altLang="en-US" smtClean="0"/>
          </a:p>
        </p:txBody>
      </p:sp>
    </p:spTree>
    <p:extLst>
      <p:ext uri="{BB962C8B-B14F-4D97-AF65-F5344CB8AC3E}">
        <p14:creationId xmlns:p14="http://schemas.microsoft.com/office/powerpoint/2010/main" val="23040376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This slide shows the finding for Professional Standards.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The finding description is listed – The SFA is not maintaining documentation of training hours completed for each employee.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Notice the blue folder icon is on the right for the SFA to upload supporting documentation for their corrective action response.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The next slide will show the corrective action that is needed.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smtClean="0"/>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90C710F-5A36-459D-830D-BAE72750CCFD}" type="slidenum">
              <a:rPr lang="en-US" altLang="en-US" smtClean="0">
                <a:latin typeface="Calibri" panose="020F0502020204030204" pitchFamily="34" charset="0"/>
              </a:rPr>
              <a:pPr/>
              <a:t>70</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5399578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This slide shows what would be listed under the finding that was shown on the previous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The due date of the corrective action would be specified by HCNP.</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In red, you can see the corrective action is specified for the SFA.  Complete the tracking log to keep track of employees’ training hours.  Submit a plan on how each employee will meet the required training hours by the end of SY 16-17.</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In blue, you can see the SFA’s response.  When the SFA’s response is not satisfactory, the SA will specify what information is still needed.  This will be shown on the next slide.</a:t>
            </a:r>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90C710F-5A36-459D-830D-BAE72750CCFD}" type="slidenum">
              <a:rPr lang="en-US" altLang="en-US" smtClean="0">
                <a:latin typeface="Calibri" panose="020F0502020204030204" pitchFamily="34" charset="0"/>
              </a:rPr>
              <a:pPr/>
              <a:t>71</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5399578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This slide shows the further corrective action needed.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The due date of the corrective action would be specified by HCNP.</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In red, you can see HCNP’s response on what is still needed for corrective action.  In this example, the SFA still needs to submit a plan on how each employee will meet the required training hours.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In blue is where the SFA would submit their response.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smtClean="0"/>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90C710F-5A36-459D-830D-BAE72750CCFD}" type="slidenum">
              <a:rPr lang="en-US" altLang="en-US" smtClean="0">
                <a:latin typeface="Calibri" panose="020F0502020204030204" pitchFamily="34" charset="0"/>
              </a:rPr>
              <a:pPr/>
              <a:t>72</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5399578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It is important to remember that corrective action responses must: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altLang="en-US" baseline="0" dirty="0" smtClean="0"/>
              <a:t>Be complete  AND</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altLang="en-US" baseline="0" dirty="0" smtClean="0"/>
              <a:t>Demonstrate the findings/issues were corrected.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Responses will not be accepted if the SFA does not submit sufficient explanation and/or documentation.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Make corrections to all findings immediately!  This means during the AR and immediately after the exit conference.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If we inform you that the Justice for All poster is not posted – post it during the review so we can say it was corrected.</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If we find that civil rights training was not completed for all applicable staff, do training with your staff within a day or two of us leaving.  Do not wait until you receive the corrective action to make the corrections.  The goal is to have all/most of the corrections completed and implemented by the time you receive the corrective action.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smtClean="0"/>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90C710F-5A36-459D-830D-BAE72750CCFD}" type="slidenum">
              <a:rPr lang="en-US" altLang="en-US" smtClean="0">
                <a:latin typeface="Calibri" panose="020F0502020204030204" pitchFamily="34" charset="0"/>
              </a:rPr>
              <a:pPr/>
              <a:t>73</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5399578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Fiscal action is a term used to describe</a:t>
            </a:r>
            <a:r>
              <a:rPr lang="en-US" altLang="en-US" baseline="0" dirty="0" smtClean="0"/>
              <a:t> the recovery of meal reimbursement dollars due to overpayment as a result of school meal program violations.  This means that the SFA is required to pay school meal program dollars back to USDA.</a:t>
            </a:r>
          </a:p>
          <a:p>
            <a:endParaRPr lang="en-US" altLang="en-US" baseline="0" dirty="0" smtClean="0"/>
          </a:p>
          <a:p>
            <a:r>
              <a:rPr lang="en-US" altLang="en-US" baseline="0" dirty="0" smtClean="0"/>
              <a:t>The areas that can result in fiscal action are called “critical areas” which consist of Performance Standard 1 and Performance Standard 2:</a:t>
            </a:r>
          </a:p>
          <a:p>
            <a:endParaRPr lang="en-US" altLang="en-US" baseline="0" dirty="0" smtClean="0"/>
          </a:p>
          <a:p>
            <a:r>
              <a:rPr lang="en-US" altLang="en-US" baseline="0" dirty="0" smtClean="0"/>
              <a:t>Performance Standard 1 is the standard requiring that all free, reduced and paid meals claimed for reimbursement are served to eligible children respectively, and are counted, recorded, consolidated and reported through a system that yields correct claims.   </a:t>
            </a:r>
          </a:p>
          <a:p>
            <a:pPr marL="0" indent="0">
              <a:buFontTx/>
              <a:buNone/>
            </a:pPr>
            <a:r>
              <a:rPr lang="en-US" altLang="en-US" dirty="0" smtClean="0"/>
              <a:t>Findings that may result in fiscal action:</a:t>
            </a:r>
            <a:r>
              <a:rPr lang="en-US" altLang="en-US" baseline="0" dirty="0" smtClean="0"/>
              <a:t>  </a:t>
            </a:r>
          </a:p>
          <a:p>
            <a:pPr marL="171450" indent="-171450">
              <a:buFontTx/>
              <a:buChar char="-"/>
            </a:pPr>
            <a:r>
              <a:rPr lang="en-US" altLang="en-US" dirty="0" smtClean="0"/>
              <a:t>Certification and Benefit Issuance</a:t>
            </a:r>
            <a:r>
              <a:rPr lang="en-US" altLang="en-US" baseline="0" dirty="0" smtClean="0"/>
              <a:t> Errors (meal eligibility errors)</a:t>
            </a:r>
          </a:p>
          <a:p>
            <a:pPr marL="171450" indent="-171450">
              <a:buFontTx/>
              <a:buChar char="-"/>
            </a:pPr>
            <a:r>
              <a:rPr lang="en-US" altLang="en-US" baseline="0" dirty="0" smtClean="0"/>
              <a:t>Meal Counting and Claiming Errors</a:t>
            </a:r>
          </a:p>
          <a:p>
            <a:pPr marL="171450" indent="-171450">
              <a:buFontTx/>
              <a:buChar char="-"/>
            </a:pPr>
            <a:r>
              <a:rPr lang="en-US" altLang="en-US" baseline="0" dirty="0" smtClean="0"/>
              <a:t>Claim Consolidation Errors</a:t>
            </a:r>
            <a:endParaRPr lang="en-US" altLang="en-US" dirty="0" smtClean="0"/>
          </a:p>
          <a:p>
            <a:endParaRPr lang="en-US" altLang="en-US" dirty="0" smtClean="0"/>
          </a:p>
          <a:p>
            <a:r>
              <a:rPr lang="en-US" altLang="en-US" dirty="0" smtClean="0"/>
              <a:t>Performance Standard</a:t>
            </a:r>
            <a:r>
              <a:rPr lang="en-US" altLang="en-US" baseline="0" dirty="0" smtClean="0"/>
              <a:t> 2 is the standard requiring that reimbursable meals must meet the meal pattern requirements as stated in the Code of Federal Regulations (7 CFR 210.10, 220.8).</a:t>
            </a:r>
          </a:p>
          <a:p>
            <a:r>
              <a:rPr lang="en-US" altLang="en-US" baseline="0" dirty="0" smtClean="0"/>
              <a:t>Findings that may result in fiscal action:</a:t>
            </a:r>
          </a:p>
          <a:p>
            <a:pPr marL="171450" indent="-171450">
              <a:buFontTx/>
              <a:buChar char="-"/>
            </a:pPr>
            <a:r>
              <a:rPr lang="en-US" altLang="en-US" baseline="0" dirty="0" smtClean="0"/>
              <a:t>Missing Meal Components </a:t>
            </a:r>
          </a:p>
          <a:p>
            <a:pPr marL="171450" indent="-171450">
              <a:buFontTx/>
              <a:buChar char="-"/>
            </a:pPr>
            <a:r>
              <a:rPr lang="en-US" altLang="en-US" baseline="0" dirty="0" smtClean="0"/>
              <a:t>Non-reimbursable meals (during observation)</a:t>
            </a:r>
          </a:p>
          <a:p>
            <a:pPr marL="171450" indent="-171450">
              <a:buFontTx/>
              <a:buChar char="-"/>
            </a:pPr>
            <a:r>
              <a:rPr lang="en-US" altLang="en-US" baseline="0" dirty="0" smtClean="0"/>
              <a:t>Repeat finding of meal pattern violations</a:t>
            </a:r>
          </a:p>
          <a:p>
            <a:endParaRPr lang="en-US" altLang="en-US" baseline="0" dirty="0" smtClean="0"/>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90C710F-5A36-459D-830D-BAE72750CCFD}" type="slidenum">
              <a:rPr lang="en-US" altLang="en-US" smtClean="0">
                <a:latin typeface="Calibri" panose="020F0502020204030204" pitchFamily="34" charset="0"/>
              </a:rPr>
              <a:pPr/>
              <a:t>74</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3298579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aseline="0" dirty="0" smtClean="0"/>
              <a:t>Fiscal action is “Program Specific”, which means that fiscal action is calculated for each school meal program itself such as the School Breakfast Program (includes SSO Breakfast); National School Lunch (</a:t>
            </a:r>
            <a:r>
              <a:rPr lang="en-US" altLang="en-US" baseline="0" dirty="0" err="1" smtClean="0"/>
              <a:t>inc.</a:t>
            </a:r>
            <a:r>
              <a:rPr lang="en-US" altLang="en-US" baseline="0" dirty="0" smtClean="0"/>
              <a:t> After School Snack Program, Fresh Fruit and Vegetable Program, SSO Lunch).  In other words, if the SFA participates in breakfast, lunch, and snack, any fiscal action for lunch and snack are added together for a total.  Fiscal action for breakfast is separate.  </a:t>
            </a:r>
          </a:p>
          <a:p>
            <a:endParaRPr lang="en-US" altLang="en-US" baseline="0" dirty="0" smtClean="0"/>
          </a:p>
          <a:p>
            <a:r>
              <a:rPr lang="en-US" altLang="en-US" baseline="0" dirty="0" smtClean="0"/>
              <a:t>USDA has a $600 disregard.  HCNP may disregard an </a:t>
            </a:r>
            <a:r>
              <a:rPr lang="en-US" altLang="en-US" baseline="0" dirty="0" err="1" smtClean="0"/>
              <a:t>overclaim</a:t>
            </a:r>
            <a:r>
              <a:rPr lang="en-US" altLang="en-US" baseline="0" dirty="0" smtClean="0"/>
              <a:t> if the </a:t>
            </a:r>
            <a:r>
              <a:rPr lang="en-US" altLang="en-US" baseline="0" dirty="0" err="1" smtClean="0"/>
              <a:t>overclaim</a:t>
            </a:r>
            <a:r>
              <a:rPr lang="en-US" altLang="en-US" baseline="0" dirty="0" smtClean="0"/>
              <a:t> does not exceed $600 per program.  </a:t>
            </a:r>
          </a:p>
          <a:p>
            <a:endParaRPr lang="en-US" altLang="en-US" baseline="0" dirty="0" smtClean="0"/>
          </a:p>
          <a:p>
            <a:r>
              <a:rPr lang="en-US" altLang="en-US" dirty="0" smtClean="0"/>
              <a:t>Fiscal action is calculated once corrective action has been completed and approved.  The</a:t>
            </a:r>
            <a:r>
              <a:rPr lang="en-US" altLang="en-US" baseline="0" dirty="0" smtClean="0"/>
              <a:t> closure letter will state the fiscal action amount.</a:t>
            </a:r>
            <a:endParaRPr lang="en-US" altLang="en-US" dirty="0" smtClean="0"/>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90C710F-5A36-459D-830D-BAE72750CCFD}" type="slidenum">
              <a:rPr lang="en-US" altLang="en-US" smtClean="0">
                <a:latin typeface="Calibri" panose="020F0502020204030204" pitchFamily="34" charset="0"/>
              </a:rPr>
              <a:pPr/>
              <a:t>75</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3298579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aseline="0" dirty="0" smtClean="0"/>
              <a:t>And finally the last step – the review is closed.  </a:t>
            </a:r>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408207E-388F-45CF-960B-5525C2F605A9}" type="slidenum">
              <a:rPr lang="en-US" altLang="en-US" smtClean="0">
                <a:latin typeface="Calibri" panose="020F0502020204030204" pitchFamily="34" charset="0"/>
              </a:rPr>
              <a:pPr/>
              <a:t>76</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9260909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Generally,</a:t>
            </a:r>
            <a:r>
              <a:rPr lang="en-US" altLang="en-US" baseline="0" dirty="0" smtClean="0"/>
              <a:t> o</a:t>
            </a:r>
            <a:r>
              <a:rPr lang="en-US" altLang="en-US" dirty="0" smtClean="0"/>
              <a:t>nce all corrective action has been</a:t>
            </a:r>
            <a:r>
              <a:rPr lang="en-US" altLang="en-US" baseline="0" dirty="0" smtClean="0"/>
              <a:t> completed and accepted the review is ready to be closed.  If there is fiscal action that can be disregarded, the review is closed.  However, if the fiscal action exceeds the disregard, the review is closed once fiscal action is resolved.  </a:t>
            </a:r>
          </a:p>
          <a:p>
            <a:endParaRPr lang="en-US" altLang="en-US" baseline="0" dirty="0" smtClean="0"/>
          </a:p>
          <a:p>
            <a:r>
              <a:rPr lang="en-US" altLang="en-US" baseline="0" dirty="0" smtClean="0"/>
              <a:t>Fiscal action is taken from claims that have been submitted but have not been paid.  However, if all claims have been paid, the SFA will need to inform HCNP on the method of payment:  check, money order, or downward revision of claims for reimbursement.  </a:t>
            </a:r>
          </a:p>
          <a:p>
            <a:endParaRPr lang="en-US" altLang="en-US" baseline="0" dirty="0" smtClean="0"/>
          </a:p>
          <a:p>
            <a:r>
              <a:rPr lang="en-US" altLang="en-US" baseline="0" dirty="0" smtClean="0"/>
              <a:t>Review findings may be appealed.  When fiscal action exceeds the disregard, the final letter will include appeal procedures.  </a:t>
            </a:r>
            <a:endParaRPr lang="en-US" altLang="en-US" dirty="0" smtClean="0"/>
          </a:p>
          <a:p>
            <a:endParaRPr lang="en-US" altLang="en-US" dirty="0" smtClean="0"/>
          </a:p>
          <a:p>
            <a:endParaRPr lang="en-US" altLang="en-US" dirty="0" smtClean="0"/>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90C710F-5A36-459D-830D-BAE72750CCFD}" type="slidenum">
              <a:rPr lang="en-US" altLang="en-US" smtClean="0">
                <a:latin typeface="Calibri" panose="020F0502020204030204" pitchFamily="34" charset="0"/>
              </a:rPr>
              <a:pPr/>
              <a:t>77</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6101980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USDA now requires</a:t>
            </a:r>
            <a:r>
              <a:rPr lang="en-US" altLang="en-US" baseline="0" dirty="0" smtClean="0"/>
              <a:t> State Agencies to post Administrative Review results on our website.  This requirement began last school year.  This means that the results from the Administrative Reviews are posted on our public website within 30 days.  Names of staff and students are removed prior to posting.     </a:t>
            </a:r>
            <a:endParaRPr lang="en-US" altLang="en-US" dirty="0" smtClean="0"/>
          </a:p>
          <a:p>
            <a:endParaRPr lang="en-US" altLang="en-US" dirty="0" smtClean="0"/>
          </a:p>
        </p:txBody>
      </p:sp>
      <p:sp>
        <p:nvSpPr>
          <p:cNvPr id="166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8126E8A-EE15-4EF7-A0B6-F09D9109F749}" type="slidenum">
              <a:rPr lang="en-US" altLang="en-US" smtClean="0">
                <a:latin typeface="Calibri" panose="020F0502020204030204" pitchFamily="34" charset="0"/>
              </a:rPr>
              <a:pPr/>
              <a:t>78</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9882121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400" dirty="0" smtClean="0">
                <a:solidFill>
                  <a:srgbClr val="FF0000"/>
                </a:solidFill>
              </a:rPr>
              <a:t>Remember to track your training</a:t>
            </a:r>
            <a:r>
              <a:rPr lang="en-US" altLang="en-US" sz="1400" baseline="0" dirty="0" smtClean="0">
                <a:solidFill>
                  <a:srgbClr val="FF0000"/>
                </a:solidFill>
              </a:rPr>
              <a:t> hours.  Record the time we spent on this area/topic in your training tracker tool.</a:t>
            </a:r>
          </a:p>
          <a:p>
            <a:endParaRPr lang="en-US" altLang="en-US" sz="1400" baseline="0" dirty="0" smtClean="0">
              <a:solidFill>
                <a:srgbClr val="FF0000"/>
              </a:solidFill>
            </a:endParaRPr>
          </a:p>
          <a:p>
            <a:r>
              <a:rPr lang="en-US" altLang="en-US" sz="1400" baseline="0" dirty="0" smtClean="0">
                <a:solidFill>
                  <a:srgbClr val="FF0000"/>
                </a:solidFill>
              </a:rPr>
              <a:t>Any questions?</a:t>
            </a:r>
            <a:endParaRPr lang="en-US" altLang="en-US" sz="1400" dirty="0">
              <a:solidFill>
                <a:srgbClr val="FF0000"/>
              </a:solidFill>
            </a:endParaRPr>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90C710F-5A36-459D-830D-BAE72750CCFD}" type="slidenum">
              <a:rPr lang="en-US" altLang="en-US" smtClean="0">
                <a:latin typeface="Calibri" panose="020F0502020204030204" pitchFamily="34" charset="0"/>
              </a:rPr>
              <a:pPr/>
              <a:t>79</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886073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Under the</a:t>
            </a:r>
            <a:r>
              <a:rPr lang="en-US" altLang="en-US" baseline="0" dirty="0" smtClean="0"/>
              <a:t> critical areas, there is Performance Standard 1 - Meal Access and Reimbursement and Performance Standard 2 – Nutritional Quality and Meal Pattern.  </a:t>
            </a:r>
          </a:p>
          <a:p>
            <a:endParaRPr lang="en-US" altLang="en-US" baseline="0" dirty="0" smtClean="0"/>
          </a:p>
          <a:p>
            <a:r>
              <a:rPr lang="en-US" b="1" cap="small" dirty="0" smtClean="0"/>
              <a:t>PERFORMANCE STANDARD 1 – Meal Access and Reimbursement:</a:t>
            </a:r>
          </a:p>
          <a:p>
            <a:r>
              <a:rPr lang="en-US" dirty="0" smtClean="0"/>
              <a:t>All free, reduced-price, and paid lunches claimed for reimbursement are served only to children eligible for free, reduced-price, and paid lunches respectively; and are counted, recorded, consolidated, and reported through a system that consistently yields correct claims. </a:t>
            </a:r>
            <a:endParaRPr lang="en-US" i="1" dirty="0" smtClean="0"/>
          </a:p>
          <a:p>
            <a:r>
              <a:rPr lang="en-US" i="0" dirty="0" smtClean="0"/>
              <a:t>Thi</a:t>
            </a:r>
            <a:r>
              <a:rPr lang="en-US" i="0" baseline="0" dirty="0" smtClean="0"/>
              <a:t>s includes Certification and Benefit Issuance, Verification, and Meal Counting and Claiming.</a:t>
            </a:r>
          </a:p>
          <a:p>
            <a:endParaRPr lang="en-US" dirty="0" smtClean="0"/>
          </a:p>
          <a:p>
            <a:r>
              <a:rPr lang="en-US" b="1" cap="small" dirty="0" smtClean="0"/>
              <a:t>PERFORMANCE STANDARD 2 – Nutritional Quality and Meal Pattern:</a:t>
            </a:r>
          </a:p>
          <a:p>
            <a:r>
              <a:rPr lang="en-US" dirty="0" smtClean="0"/>
              <a:t>Reimbursable lunches must meet the meal requirements in 7 CFR 210.10, as applicable to the age/grade group reviewed.  Reimbursable breakfasts must meet the meal requirements in 7 CFR 220.8, as applicable to the age/grade group reviewed.  </a:t>
            </a:r>
          </a:p>
          <a:p>
            <a:r>
              <a:rPr lang="en-US" altLang="en-US" dirty="0" smtClean="0"/>
              <a:t>This</a:t>
            </a:r>
            <a:r>
              <a:rPr lang="en-US" altLang="en-US" baseline="0" dirty="0" smtClean="0"/>
              <a:t> includes Meal Components, Dietary Specifications and Nutrient Analysis, and Offer vs Serve.</a:t>
            </a:r>
            <a:endParaRPr lang="en-US" altLang="en-US" dirty="0" smtClean="0"/>
          </a:p>
          <a:p>
            <a:endParaRPr lang="en-US" altLang="en-US" dirty="0" smtClean="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FF66937-6129-40DC-96CA-B42777A2D737}" type="slidenum">
              <a:rPr lang="en-US" altLang="en-US" smtClean="0">
                <a:latin typeface="Calibri" panose="020F0502020204030204" pitchFamily="34" charset="0"/>
              </a:rPr>
              <a:pPr/>
              <a:t>8</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2009834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056227-D6EF-40D8-83A3-6B5CA3D81E09}" type="slidenum">
              <a:rPr lang="en-US" smtClean="0"/>
              <a:t>80</a:t>
            </a:fld>
            <a:endParaRPr lang="en-US"/>
          </a:p>
        </p:txBody>
      </p:sp>
    </p:spTree>
    <p:extLst>
      <p:ext uri="{BB962C8B-B14F-4D97-AF65-F5344CB8AC3E}">
        <p14:creationId xmlns:p14="http://schemas.microsoft.com/office/powerpoint/2010/main" val="2866769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Now,</a:t>
            </a:r>
            <a:r>
              <a:rPr lang="en-US" altLang="en-US" baseline="0" dirty="0" smtClean="0"/>
              <a:t> let’s look at the general areas.  </a:t>
            </a:r>
            <a:r>
              <a:rPr lang="en-US" altLang="en-US" dirty="0" smtClean="0"/>
              <a:t>The general</a:t>
            </a:r>
            <a:r>
              <a:rPr lang="en-US" altLang="en-US" baseline="0" dirty="0" smtClean="0"/>
              <a:t> areas cover all of the other program areas not tied to your reimbursement.  They are still important though.   There are specific program regulations for each area.  Topics include resource management (financial management) of the program and general program compliance.</a:t>
            </a:r>
          </a:p>
          <a:p>
            <a:endParaRPr lang="en-US" altLang="en-US" baseline="0" dirty="0" smtClean="0"/>
          </a:p>
          <a:p>
            <a:r>
              <a:rPr lang="en-US" altLang="en-US" baseline="0" dirty="0" smtClean="0"/>
              <a:t>Resource Management includes:  </a:t>
            </a:r>
          </a:p>
          <a:p>
            <a:r>
              <a:rPr lang="en-US" altLang="en-US" baseline="0" dirty="0" smtClean="0"/>
              <a:t>Indirect Costs</a:t>
            </a:r>
          </a:p>
          <a:p>
            <a:r>
              <a:rPr lang="en-US" altLang="en-US" baseline="0" dirty="0" smtClean="0"/>
              <a:t>Maintenance of the Non-profit Food Service Account</a:t>
            </a:r>
          </a:p>
          <a:p>
            <a:r>
              <a:rPr lang="en-US" altLang="en-US" baseline="0" dirty="0" smtClean="0"/>
              <a:t>Paid Lunch Equity</a:t>
            </a:r>
          </a:p>
          <a:p>
            <a:r>
              <a:rPr lang="en-US" altLang="en-US" baseline="0" dirty="0" smtClean="0"/>
              <a:t>Revenue from </a:t>
            </a:r>
            <a:r>
              <a:rPr lang="en-US" altLang="en-US" baseline="0" dirty="0" err="1" smtClean="0"/>
              <a:t>Nonprogram</a:t>
            </a:r>
            <a:r>
              <a:rPr lang="en-US" altLang="en-US" baseline="0" dirty="0" smtClean="0"/>
              <a:t> Food</a:t>
            </a:r>
          </a:p>
          <a:p>
            <a:r>
              <a:rPr lang="en-US" altLang="en-US" baseline="0" dirty="0" smtClean="0"/>
              <a:t>Procurement</a:t>
            </a:r>
            <a:endParaRPr lang="en-US" altLang="en-US" dirty="0" smtClean="0"/>
          </a:p>
          <a:p>
            <a:endParaRPr lang="en-US" altLang="en-US" dirty="0" smtClean="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8202" indent="-291616">
              <a:defRPr>
                <a:solidFill>
                  <a:schemeClr val="tx1"/>
                </a:solidFill>
                <a:latin typeface="Arial" panose="020B0604020202020204" pitchFamily="34" charset="0"/>
                <a:cs typeface="Arial" panose="020B0604020202020204" pitchFamily="34" charset="0"/>
              </a:defRPr>
            </a:lvl2pPr>
            <a:lvl3pPr marL="1166464" indent="-233292">
              <a:defRPr>
                <a:solidFill>
                  <a:schemeClr val="tx1"/>
                </a:solidFill>
                <a:latin typeface="Arial" panose="020B0604020202020204" pitchFamily="34" charset="0"/>
                <a:cs typeface="Arial" panose="020B0604020202020204" pitchFamily="34" charset="0"/>
              </a:defRPr>
            </a:lvl3pPr>
            <a:lvl4pPr marL="1633050" indent="-233292">
              <a:defRPr>
                <a:solidFill>
                  <a:schemeClr val="tx1"/>
                </a:solidFill>
                <a:latin typeface="Arial" panose="020B0604020202020204" pitchFamily="34" charset="0"/>
                <a:cs typeface="Arial" panose="020B0604020202020204" pitchFamily="34" charset="0"/>
              </a:defRPr>
            </a:lvl4pPr>
            <a:lvl5pPr marL="2099636" indent="-233292">
              <a:defRPr>
                <a:solidFill>
                  <a:schemeClr val="tx1"/>
                </a:solidFill>
                <a:latin typeface="Arial" panose="020B060402020202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FF66937-6129-40DC-96CA-B42777A2D737}" type="slidenum">
              <a:rPr lang="en-US" altLang="en-US" smtClean="0">
                <a:latin typeface="Calibri" panose="020F0502020204030204" pitchFamily="34" charset="0"/>
              </a:rPr>
              <a:pPr/>
              <a:t>9</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981227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48C3E8B-1973-41D8-AF81-632849A1BE4F}"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656547-1F38-4445-8BB6-1E63EF2B35C6}" type="slidenum">
              <a:rPr lang="en-US" smtClean="0"/>
              <a:t>‹#›</a:t>
            </a:fld>
            <a:endParaRPr lang="en-US"/>
          </a:p>
        </p:txBody>
      </p:sp>
    </p:spTree>
    <p:extLst>
      <p:ext uri="{BB962C8B-B14F-4D97-AF65-F5344CB8AC3E}">
        <p14:creationId xmlns:p14="http://schemas.microsoft.com/office/powerpoint/2010/main" val="300791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8C3E8B-1973-41D8-AF81-632849A1BE4F}"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656547-1F38-4445-8BB6-1E63EF2B35C6}" type="slidenum">
              <a:rPr lang="en-US" smtClean="0"/>
              <a:t>‹#›</a:t>
            </a:fld>
            <a:endParaRPr lang="en-US"/>
          </a:p>
        </p:txBody>
      </p:sp>
    </p:spTree>
    <p:extLst>
      <p:ext uri="{BB962C8B-B14F-4D97-AF65-F5344CB8AC3E}">
        <p14:creationId xmlns:p14="http://schemas.microsoft.com/office/powerpoint/2010/main" val="3464889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8C3E8B-1973-41D8-AF81-632849A1BE4F}"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656547-1F38-4445-8BB6-1E63EF2B35C6}" type="slidenum">
              <a:rPr lang="en-US" smtClean="0"/>
              <a:t>‹#›</a:t>
            </a:fld>
            <a:endParaRPr lang="en-US"/>
          </a:p>
        </p:txBody>
      </p:sp>
    </p:spTree>
    <p:extLst>
      <p:ext uri="{BB962C8B-B14F-4D97-AF65-F5344CB8AC3E}">
        <p14:creationId xmlns:p14="http://schemas.microsoft.com/office/powerpoint/2010/main" val="333003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8C3E8B-1973-41D8-AF81-632849A1BE4F}"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656547-1F38-4445-8BB6-1E63EF2B35C6}" type="slidenum">
              <a:rPr lang="en-US" smtClean="0"/>
              <a:t>‹#›</a:t>
            </a:fld>
            <a:endParaRPr lang="en-US"/>
          </a:p>
        </p:txBody>
      </p:sp>
    </p:spTree>
    <p:extLst>
      <p:ext uri="{BB962C8B-B14F-4D97-AF65-F5344CB8AC3E}">
        <p14:creationId xmlns:p14="http://schemas.microsoft.com/office/powerpoint/2010/main" val="2762850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8C3E8B-1973-41D8-AF81-632849A1BE4F}"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656547-1F38-4445-8BB6-1E63EF2B35C6}" type="slidenum">
              <a:rPr lang="en-US" smtClean="0"/>
              <a:t>‹#›</a:t>
            </a:fld>
            <a:endParaRPr lang="en-US"/>
          </a:p>
        </p:txBody>
      </p:sp>
    </p:spTree>
    <p:extLst>
      <p:ext uri="{BB962C8B-B14F-4D97-AF65-F5344CB8AC3E}">
        <p14:creationId xmlns:p14="http://schemas.microsoft.com/office/powerpoint/2010/main" val="837859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48C3E8B-1973-41D8-AF81-632849A1BE4F}" type="datetimeFigureOut">
              <a:rPr lang="en-US" smtClean="0"/>
              <a:t>9/12/2017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656547-1F38-4445-8BB6-1E63EF2B35C6}" type="slidenum">
              <a:rPr lang="en-US" smtClean="0"/>
              <a:t>‹#›</a:t>
            </a:fld>
            <a:endParaRPr lang="en-US"/>
          </a:p>
        </p:txBody>
      </p:sp>
    </p:spTree>
    <p:extLst>
      <p:ext uri="{BB962C8B-B14F-4D97-AF65-F5344CB8AC3E}">
        <p14:creationId xmlns:p14="http://schemas.microsoft.com/office/powerpoint/2010/main" val="440664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48C3E8B-1973-41D8-AF81-632849A1BE4F}" type="datetimeFigureOut">
              <a:rPr lang="en-US" smtClean="0"/>
              <a:t>9/12/2017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656547-1F38-4445-8BB6-1E63EF2B35C6}" type="slidenum">
              <a:rPr lang="en-US" smtClean="0"/>
              <a:t>‹#›</a:t>
            </a:fld>
            <a:endParaRPr lang="en-US"/>
          </a:p>
        </p:txBody>
      </p:sp>
    </p:spTree>
    <p:extLst>
      <p:ext uri="{BB962C8B-B14F-4D97-AF65-F5344CB8AC3E}">
        <p14:creationId xmlns:p14="http://schemas.microsoft.com/office/powerpoint/2010/main" val="4084633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48C3E8B-1973-41D8-AF81-632849A1BE4F}" type="datetimeFigureOut">
              <a:rPr lang="en-US" smtClean="0"/>
              <a:t>9/12/2017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656547-1F38-4445-8BB6-1E63EF2B35C6}" type="slidenum">
              <a:rPr lang="en-US" smtClean="0"/>
              <a:t>‹#›</a:t>
            </a:fld>
            <a:endParaRPr lang="en-US"/>
          </a:p>
        </p:txBody>
      </p:sp>
    </p:spTree>
    <p:extLst>
      <p:ext uri="{BB962C8B-B14F-4D97-AF65-F5344CB8AC3E}">
        <p14:creationId xmlns:p14="http://schemas.microsoft.com/office/powerpoint/2010/main" val="1949029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C3E8B-1973-41D8-AF81-632849A1BE4F}" type="datetimeFigureOut">
              <a:rPr lang="en-US" smtClean="0"/>
              <a:t>9/12/2017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656547-1F38-4445-8BB6-1E63EF2B35C6}" type="slidenum">
              <a:rPr lang="en-US" smtClean="0"/>
              <a:t>‹#›</a:t>
            </a:fld>
            <a:endParaRPr lang="en-US"/>
          </a:p>
        </p:txBody>
      </p:sp>
    </p:spTree>
    <p:extLst>
      <p:ext uri="{BB962C8B-B14F-4D97-AF65-F5344CB8AC3E}">
        <p14:creationId xmlns:p14="http://schemas.microsoft.com/office/powerpoint/2010/main" val="3986303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8C3E8B-1973-41D8-AF81-632849A1BE4F}" type="datetimeFigureOut">
              <a:rPr lang="en-US" smtClean="0"/>
              <a:t>9/12/2017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656547-1F38-4445-8BB6-1E63EF2B35C6}" type="slidenum">
              <a:rPr lang="en-US" smtClean="0"/>
              <a:t>‹#›</a:t>
            </a:fld>
            <a:endParaRPr lang="en-US"/>
          </a:p>
        </p:txBody>
      </p:sp>
    </p:spTree>
    <p:extLst>
      <p:ext uri="{BB962C8B-B14F-4D97-AF65-F5344CB8AC3E}">
        <p14:creationId xmlns:p14="http://schemas.microsoft.com/office/powerpoint/2010/main" val="832109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8C3E8B-1973-41D8-AF81-632849A1BE4F}" type="datetimeFigureOut">
              <a:rPr lang="en-US" smtClean="0"/>
              <a:t>9/12/2017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656547-1F38-4445-8BB6-1E63EF2B35C6}" type="slidenum">
              <a:rPr lang="en-US" smtClean="0"/>
              <a:t>‹#›</a:t>
            </a:fld>
            <a:endParaRPr lang="en-US"/>
          </a:p>
        </p:txBody>
      </p:sp>
    </p:spTree>
    <p:extLst>
      <p:ext uri="{BB962C8B-B14F-4D97-AF65-F5344CB8AC3E}">
        <p14:creationId xmlns:p14="http://schemas.microsoft.com/office/powerpoint/2010/main" val="2905964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C3E8B-1973-41D8-AF81-632849A1BE4F}" type="datetimeFigureOut">
              <a:rPr lang="en-US" smtClean="0"/>
              <a:t>9/12/2017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656547-1F38-4445-8BB6-1E63EF2B35C6}" type="slidenum">
              <a:rPr lang="en-US" smtClean="0"/>
              <a:t>‹#›</a:t>
            </a:fld>
            <a:endParaRPr lang="en-US"/>
          </a:p>
        </p:txBody>
      </p:sp>
    </p:spTree>
    <p:extLst>
      <p:ext uri="{BB962C8B-B14F-4D97-AF65-F5344CB8AC3E}">
        <p14:creationId xmlns:p14="http://schemas.microsoft.com/office/powerpoint/2010/main" val="37400590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www.fns.usda.gov/school-meals/certification-compliance"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www.fns.usda.gov/healthierschoolday/tools-schools-focusing-smart-snacks"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fns.usda.gov/tn/local-school-wellness-policy"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s://healthymeals.nal.usda.gov/school-wellness-resources-2"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hyperlink" Target="https://www.fns.usda.gov/school-meals/unpaid-meal-charges"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7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8712" y="966245"/>
            <a:ext cx="7772400" cy="2387600"/>
          </a:xfrm>
        </p:spPr>
        <p:txBody>
          <a:bodyPr>
            <a:normAutofit/>
          </a:bodyPr>
          <a:lstStyle/>
          <a:p>
            <a:r>
              <a:rPr lang="en-US" sz="5400" b="1" dirty="0" smtClean="0"/>
              <a:t>Preparing for the Administrative Review</a:t>
            </a:r>
            <a:endParaRPr lang="en-US" sz="5400" b="1" dirty="0"/>
          </a:p>
        </p:txBody>
      </p:sp>
      <p:sp>
        <p:nvSpPr>
          <p:cNvPr id="3" name="Subtitle 2"/>
          <p:cNvSpPr>
            <a:spLocks noGrp="1"/>
          </p:cNvSpPr>
          <p:nvPr>
            <p:ph type="subTitle" idx="1"/>
          </p:nvPr>
        </p:nvSpPr>
        <p:spPr/>
        <p:txBody>
          <a:bodyPr/>
          <a:lstStyle/>
          <a:p>
            <a:r>
              <a:rPr lang="en-US" sz="3200" dirty="0" smtClean="0"/>
              <a:t>September 26, 2017</a:t>
            </a:r>
          </a:p>
          <a:p>
            <a:endParaRPr lang="en-US" dirty="0"/>
          </a:p>
          <a:p>
            <a:endParaRPr lang="en-US" dirty="0"/>
          </a:p>
        </p:txBody>
      </p:sp>
      <p:sp>
        <p:nvSpPr>
          <p:cNvPr id="4" name="Subtitle 2"/>
          <p:cNvSpPr txBox="1">
            <a:spLocks/>
          </p:cNvSpPr>
          <p:nvPr/>
        </p:nvSpPr>
        <p:spPr>
          <a:xfrm>
            <a:off x="5686523" y="5051807"/>
            <a:ext cx="2122951" cy="11018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u="none"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smtClean="0"/>
              <a:t>Adapted from:</a:t>
            </a:r>
          </a:p>
          <a:p>
            <a:pPr>
              <a:spcBef>
                <a:spcPts val="600"/>
              </a:spcBef>
            </a:pPr>
            <a:r>
              <a:rPr lang="en-US" sz="1600" dirty="0" smtClean="0"/>
              <a:t>State of Washington    OSPI Child Nutrition Services</a:t>
            </a:r>
            <a:endParaRPr lang="en-US" sz="1600" dirty="0"/>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1922" y="4524631"/>
            <a:ext cx="1688627" cy="1574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2245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1556" name="TextBox 3"/>
          <p:cNvSpPr txBox="1">
            <a:spLocks noChangeArrowheads="1"/>
          </p:cNvSpPr>
          <p:nvPr/>
        </p:nvSpPr>
        <p:spPr bwMode="auto">
          <a:xfrm>
            <a:off x="0" y="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a:solidFill>
                  <a:schemeClr val="bg1"/>
                </a:solidFill>
                <a:latin typeface="Calibri" panose="020F0502020204030204" pitchFamily="34" charset="0"/>
              </a:rPr>
              <a:t>Administrative Review</a:t>
            </a:r>
          </a:p>
        </p:txBody>
      </p:sp>
      <p:graphicFrame>
        <p:nvGraphicFramePr>
          <p:cNvPr id="6" name="Diagram 5"/>
          <p:cNvGraphicFramePr/>
          <p:nvPr>
            <p:extLst>
              <p:ext uri="{D42A27DB-BD31-4B8C-83A1-F6EECF244321}">
                <p14:modId xmlns:p14="http://schemas.microsoft.com/office/powerpoint/2010/main" val="1620907971"/>
              </p:ext>
            </p:extLst>
          </p:nvPr>
        </p:nvGraphicFramePr>
        <p:xfrm>
          <a:off x="596302" y="933817"/>
          <a:ext cx="8223250" cy="6237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7324927"/>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1556" name="TextBox 3"/>
          <p:cNvSpPr txBox="1">
            <a:spLocks noChangeArrowheads="1"/>
          </p:cNvSpPr>
          <p:nvPr/>
        </p:nvSpPr>
        <p:spPr bwMode="auto">
          <a:xfrm>
            <a:off x="0" y="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a:solidFill>
                  <a:schemeClr val="bg1"/>
                </a:solidFill>
                <a:latin typeface="Calibri" panose="020F0502020204030204" pitchFamily="34" charset="0"/>
              </a:rPr>
              <a:t>Administrative Review</a:t>
            </a:r>
          </a:p>
        </p:txBody>
      </p:sp>
      <p:graphicFrame>
        <p:nvGraphicFramePr>
          <p:cNvPr id="6" name="Diagram 5"/>
          <p:cNvGraphicFramePr/>
          <p:nvPr>
            <p:extLst>
              <p:ext uri="{D42A27DB-BD31-4B8C-83A1-F6EECF244321}">
                <p14:modId xmlns:p14="http://schemas.microsoft.com/office/powerpoint/2010/main" val="2708851664"/>
              </p:ext>
            </p:extLst>
          </p:nvPr>
        </p:nvGraphicFramePr>
        <p:xfrm>
          <a:off x="460375" y="1007958"/>
          <a:ext cx="8223250" cy="6237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2372550"/>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63844" name="TextBox 3"/>
          <p:cNvSpPr txBox="1">
            <a:spLocks noChangeArrowheads="1"/>
          </p:cNvSpPr>
          <p:nvPr/>
        </p:nvSpPr>
        <p:spPr bwMode="auto">
          <a:xfrm>
            <a:off x="0" y="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a:solidFill>
                  <a:schemeClr val="bg1"/>
                </a:solidFill>
                <a:latin typeface="Calibri" panose="020F0502020204030204" pitchFamily="34" charset="0"/>
              </a:rPr>
              <a:t>Administrative Review </a:t>
            </a:r>
            <a:r>
              <a:rPr lang="en-US" altLang="en-US" sz="4400" dirty="0" smtClean="0">
                <a:solidFill>
                  <a:schemeClr val="bg1"/>
                </a:solidFill>
                <a:latin typeface="Calibri" panose="020F0502020204030204" pitchFamily="34" charset="0"/>
              </a:rPr>
              <a:t>- </a:t>
            </a:r>
            <a:r>
              <a:rPr lang="en-US" altLang="en-US" sz="4400" dirty="0">
                <a:solidFill>
                  <a:schemeClr val="bg1"/>
                </a:solidFill>
                <a:latin typeface="Calibri" panose="020F0502020204030204" pitchFamily="34" charset="0"/>
              </a:rPr>
              <a:t>Steps</a:t>
            </a:r>
          </a:p>
        </p:txBody>
      </p:sp>
      <p:sp>
        <p:nvSpPr>
          <p:cNvPr id="7" name="Content Placeholder 3"/>
          <p:cNvSpPr txBox="1">
            <a:spLocks/>
          </p:cNvSpPr>
          <p:nvPr/>
        </p:nvSpPr>
        <p:spPr>
          <a:xfrm>
            <a:off x="723900" y="1092656"/>
            <a:ext cx="7696200" cy="5073370"/>
          </a:xfrm>
          <a:prstGeom prst="rect">
            <a:avLst/>
          </a:prstGeom>
          <a:solidFill>
            <a:schemeClr val="accent3">
              <a:lumMod val="20000"/>
              <a:lumOff val="80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1800"/>
              </a:spcBef>
              <a:buFont typeface="Arial" panose="020B0604020202020204" pitchFamily="34" charset="0"/>
              <a:buAutoNum type="arabicParenR"/>
              <a:defRPr/>
            </a:pPr>
            <a:r>
              <a:rPr lang="en-US" dirty="0" smtClean="0"/>
              <a:t>Off-Site Assessment Tool sent </a:t>
            </a:r>
            <a:endParaRPr lang="en-US" sz="400" dirty="0" smtClean="0"/>
          </a:p>
          <a:p>
            <a:pPr marL="0" indent="0">
              <a:spcBef>
                <a:spcPts val="1800"/>
              </a:spcBef>
              <a:buFont typeface="Arial" panose="020B0604020202020204" pitchFamily="34" charset="0"/>
              <a:buNone/>
              <a:defRPr/>
            </a:pPr>
            <a:r>
              <a:rPr lang="en-US" dirty="0"/>
              <a:t>2</a:t>
            </a:r>
            <a:r>
              <a:rPr lang="en-US" dirty="0" smtClean="0"/>
              <a:t>) Complete and submit Off-site </a:t>
            </a:r>
            <a:r>
              <a:rPr lang="en-US" dirty="0"/>
              <a:t>A</a:t>
            </a:r>
            <a:r>
              <a:rPr lang="en-US" dirty="0" smtClean="0"/>
              <a:t>ssessment Tool</a:t>
            </a:r>
            <a:endParaRPr lang="en-US" sz="100" dirty="0" smtClean="0"/>
          </a:p>
          <a:p>
            <a:pPr marL="0" indent="0">
              <a:spcBef>
                <a:spcPts val="1800"/>
              </a:spcBef>
              <a:buFont typeface="Arial" panose="020B0604020202020204" pitchFamily="34" charset="0"/>
              <a:buNone/>
              <a:defRPr/>
            </a:pPr>
            <a:r>
              <a:rPr lang="en-US" dirty="0" smtClean="0"/>
              <a:t>3) Announcement letter</a:t>
            </a:r>
          </a:p>
          <a:p>
            <a:pPr marL="0" indent="0">
              <a:spcBef>
                <a:spcPts val="1800"/>
              </a:spcBef>
              <a:buFont typeface="Arial" panose="020B0604020202020204" pitchFamily="34" charset="0"/>
              <a:buNone/>
              <a:defRPr/>
            </a:pPr>
            <a:r>
              <a:rPr lang="en-US" dirty="0" smtClean="0"/>
              <a:t>4) Specialist communicates details of visit</a:t>
            </a:r>
          </a:p>
          <a:p>
            <a:pPr marL="0" indent="0">
              <a:spcBef>
                <a:spcPts val="1800"/>
              </a:spcBef>
              <a:buFont typeface="Arial" panose="020B0604020202020204" pitchFamily="34" charset="0"/>
              <a:buNone/>
              <a:defRPr/>
            </a:pPr>
            <a:r>
              <a:rPr lang="en-US" dirty="0"/>
              <a:t>5</a:t>
            </a:r>
            <a:r>
              <a:rPr lang="en-US" dirty="0" smtClean="0"/>
              <a:t>) On- site Review</a:t>
            </a:r>
          </a:p>
          <a:p>
            <a:pPr marL="0" indent="0">
              <a:spcBef>
                <a:spcPts val="1800"/>
              </a:spcBef>
              <a:buFont typeface="Arial" panose="020B0604020202020204" pitchFamily="34" charset="0"/>
              <a:buNone/>
              <a:defRPr/>
            </a:pPr>
            <a:r>
              <a:rPr lang="en-US" dirty="0" smtClean="0"/>
              <a:t>6) Complete and submit all Corrective Action</a:t>
            </a:r>
          </a:p>
          <a:p>
            <a:pPr marL="0" indent="0">
              <a:spcBef>
                <a:spcPts val="1800"/>
              </a:spcBef>
              <a:buFont typeface="Arial" panose="020B0604020202020204" pitchFamily="34" charset="0"/>
              <a:buNone/>
              <a:defRPr/>
            </a:pPr>
            <a:r>
              <a:rPr lang="en-US" dirty="0"/>
              <a:t>7</a:t>
            </a:r>
            <a:r>
              <a:rPr lang="en-US" dirty="0" smtClean="0"/>
              <a:t>) Review is closed (final letter)</a:t>
            </a:r>
            <a:endParaRPr lang="en-US" dirty="0"/>
          </a:p>
        </p:txBody>
      </p:sp>
      <p:sp>
        <p:nvSpPr>
          <p:cNvPr id="2" name="Oval 1"/>
          <p:cNvSpPr/>
          <p:nvPr/>
        </p:nvSpPr>
        <p:spPr>
          <a:xfrm>
            <a:off x="428016" y="1383957"/>
            <a:ext cx="5614437" cy="75376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6939834"/>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txBox="1">
            <a:spLocks/>
          </p:cNvSpPr>
          <p:nvPr/>
        </p:nvSpPr>
        <p:spPr>
          <a:xfrm>
            <a:off x="295072" y="2241302"/>
            <a:ext cx="2514600" cy="2370137"/>
          </a:xfrm>
          <a:prstGeom prst="rect">
            <a:avLst/>
          </a:prstGeom>
          <a:solidFill>
            <a:schemeClr val="accent3">
              <a:lumMod val="20000"/>
              <a:lumOff val="80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b="1" dirty="0" smtClean="0"/>
              <a:t>Off-Site Assessment</a:t>
            </a:r>
          </a:p>
        </p:txBody>
      </p:sp>
      <p:sp>
        <p:nvSpPr>
          <p:cNvPr id="157700" name="TextBox 3"/>
          <p:cNvSpPr txBox="1">
            <a:spLocks noChangeArrowheads="1"/>
          </p:cNvSpPr>
          <p:nvPr/>
        </p:nvSpPr>
        <p:spPr bwMode="auto">
          <a:xfrm>
            <a:off x="0" y="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1. Off-Site Assessment Tool</a:t>
            </a:r>
            <a:endParaRPr lang="en-US" altLang="en-US" sz="4400" dirty="0">
              <a:solidFill>
                <a:schemeClr val="bg1"/>
              </a:solidFill>
              <a:latin typeface="Calibri" panose="020F0502020204030204" pitchFamily="34" charset="0"/>
            </a:endParaRPr>
          </a:p>
        </p:txBody>
      </p:sp>
      <p:sp>
        <p:nvSpPr>
          <p:cNvPr id="8" name="Content Placeholder 3"/>
          <p:cNvSpPr txBox="1">
            <a:spLocks/>
          </p:cNvSpPr>
          <p:nvPr/>
        </p:nvSpPr>
        <p:spPr>
          <a:xfrm>
            <a:off x="3691586" y="1210959"/>
            <a:ext cx="4897438" cy="1017986"/>
          </a:xfrm>
          <a:prstGeom prst="rect">
            <a:avLst/>
          </a:prstGeom>
          <a:solidFill>
            <a:schemeClr val="accent3">
              <a:lumMod val="20000"/>
              <a:lumOff val="80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dirty="0" smtClean="0"/>
              <a:t>Gives broad overview of the SFA’s systems and procedures </a:t>
            </a:r>
          </a:p>
        </p:txBody>
      </p:sp>
      <p:sp>
        <p:nvSpPr>
          <p:cNvPr id="9" name="Content Placeholder 3"/>
          <p:cNvSpPr txBox="1">
            <a:spLocks/>
          </p:cNvSpPr>
          <p:nvPr/>
        </p:nvSpPr>
        <p:spPr>
          <a:xfrm>
            <a:off x="3720544" y="2546665"/>
            <a:ext cx="4897438" cy="1006475"/>
          </a:xfrm>
          <a:prstGeom prst="rect">
            <a:avLst/>
          </a:prstGeom>
          <a:solidFill>
            <a:schemeClr val="accent3">
              <a:lumMod val="20000"/>
              <a:lumOff val="80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dirty="0" smtClean="0"/>
              <a:t>Identifies which site(s) will be reviewed and which is high risk </a:t>
            </a:r>
          </a:p>
        </p:txBody>
      </p:sp>
      <p:sp>
        <p:nvSpPr>
          <p:cNvPr id="10" name="Content Placeholder 3"/>
          <p:cNvSpPr txBox="1">
            <a:spLocks/>
          </p:cNvSpPr>
          <p:nvPr/>
        </p:nvSpPr>
        <p:spPr>
          <a:xfrm>
            <a:off x="3701143" y="5168060"/>
            <a:ext cx="4888820" cy="902380"/>
          </a:xfrm>
          <a:prstGeom prst="rect">
            <a:avLst/>
          </a:prstGeom>
          <a:solidFill>
            <a:schemeClr val="accent3">
              <a:lumMod val="20000"/>
              <a:lumOff val="80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dirty="0" smtClean="0"/>
              <a:t>Allows for earlier Technical Assistance and Corrective Action</a:t>
            </a:r>
            <a:endParaRPr lang="en-US" sz="1600" dirty="0" smtClean="0"/>
          </a:p>
        </p:txBody>
      </p:sp>
      <p:sp>
        <p:nvSpPr>
          <p:cNvPr id="11" name="Content Placeholder 3"/>
          <p:cNvSpPr txBox="1">
            <a:spLocks/>
          </p:cNvSpPr>
          <p:nvPr/>
        </p:nvSpPr>
        <p:spPr>
          <a:xfrm>
            <a:off x="3701143" y="3832712"/>
            <a:ext cx="4897438" cy="1008062"/>
          </a:xfrm>
          <a:prstGeom prst="rect">
            <a:avLst/>
          </a:prstGeom>
          <a:solidFill>
            <a:schemeClr val="accent3">
              <a:lumMod val="20000"/>
              <a:lumOff val="80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dirty="0" smtClean="0"/>
              <a:t>Provides framework for General Areas &amp; Resource Management</a:t>
            </a:r>
            <a:endParaRPr lang="en-US" sz="1600" dirty="0" smtClean="0"/>
          </a:p>
        </p:txBody>
      </p:sp>
      <p:sp>
        <p:nvSpPr>
          <p:cNvPr id="14" name="Up Arrow 13"/>
          <p:cNvSpPr/>
          <p:nvPr/>
        </p:nvSpPr>
        <p:spPr>
          <a:xfrm rot="3773110">
            <a:off x="2851421" y="1487678"/>
            <a:ext cx="549275" cy="1125538"/>
          </a:xfrm>
          <a:prstGeom prst="upArrow">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Up Arrow 14"/>
          <p:cNvSpPr/>
          <p:nvPr/>
        </p:nvSpPr>
        <p:spPr>
          <a:xfrm rot="4914753">
            <a:off x="2848877" y="2421768"/>
            <a:ext cx="549275" cy="1125538"/>
          </a:xfrm>
          <a:prstGeom prst="upArrow">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Up Arrow 15"/>
          <p:cNvSpPr/>
          <p:nvPr/>
        </p:nvSpPr>
        <p:spPr>
          <a:xfrm rot="6327369">
            <a:off x="2829079" y="3462352"/>
            <a:ext cx="549275" cy="1125538"/>
          </a:xfrm>
          <a:prstGeom prst="upArrow">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Up Arrow 16"/>
          <p:cNvSpPr/>
          <p:nvPr/>
        </p:nvSpPr>
        <p:spPr>
          <a:xfrm rot="7682819">
            <a:off x="2867252" y="4440153"/>
            <a:ext cx="549275" cy="1125537"/>
          </a:xfrm>
          <a:prstGeom prst="upArrow">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448733378"/>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5652" name="TextBox 3"/>
          <p:cNvSpPr txBox="1">
            <a:spLocks noChangeArrowheads="1"/>
          </p:cNvSpPr>
          <p:nvPr/>
        </p:nvSpPr>
        <p:spPr bwMode="auto">
          <a:xfrm>
            <a:off x="0" y="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1. Off-Site Assessment Tool</a:t>
            </a:r>
            <a:endParaRPr lang="en-US" altLang="en-US" sz="4400" dirty="0">
              <a:solidFill>
                <a:schemeClr val="bg1"/>
              </a:solidFill>
              <a:latin typeface="Calibri" panose="020F0502020204030204" pitchFamily="34" charset="0"/>
            </a:endParaRPr>
          </a:p>
        </p:txBody>
      </p:sp>
      <p:sp>
        <p:nvSpPr>
          <p:cNvPr id="3" name="Rectangle 2"/>
          <p:cNvSpPr/>
          <p:nvPr/>
        </p:nvSpPr>
        <p:spPr>
          <a:xfrm>
            <a:off x="1753885" y="4930416"/>
            <a:ext cx="5636230" cy="1800493"/>
          </a:xfrm>
          <a:prstGeom prst="rect">
            <a:avLst/>
          </a:prstGeom>
          <a:noFill/>
        </p:spPr>
        <p:txBody>
          <a:bodyPr wrap="square" lIns="91440" tIns="45720" rIns="91440" bIns="45720">
            <a:spAutoFit/>
          </a:bodyPr>
          <a:lstStyle/>
          <a:p>
            <a:pPr algn="ctr"/>
            <a:r>
              <a:rPr lang="en-US" sz="2800" b="1" dirty="0" smtClean="0">
                <a:ln w="10541" cmpd="sng">
                  <a:solidFill>
                    <a:srgbClr val="C00000"/>
                  </a:solidFill>
                  <a:prstDash val="solid"/>
                </a:ln>
                <a:solidFill>
                  <a:srgbClr val="C00000"/>
                </a:solidFill>
              </a:rPr>
              <a:t>IMPORTANT TIPS:</a:t>
            </a:r>
          </a:p>
          <a:p>
            <a:pPr algn="ctr"/>
            <a:endParaRPr lang="en-US" sz="200" b="1" dirty="0">
              <a:ln w="10541" cmpd="sng">
                <a:solidFill>
                  <a:srgbClr val="C00000"/>
                </a:solidFill>
                <a:prstDash val="solid"/>
              </a:ln>
              <a:solidFill>
                <a:srgbClr val="C00000"/>
              </a:solidFill>
            </a:endParaRPr>
          </a:p>
          <a:p>
            <a:pPr marL="457200" indent="-457200">
              <a:buFont typeface="Arial" panose="020B0604020202020204" pitchFamily="34" charset="0"/>
              <a:buChar char="•"/>
            </a:pPr>
            <a:r>
              <a:rPr lang="en-US" sz="2400" b="1" dirty="0" smtClean="0">
                <a:ln w="10541" cmpd="sng">
                  <a:solidFill>
                    <a:srgbClr val="C00000"/>
                  </a:solidFill>
                  <a:prstDash val="solid"/>
                </a:ln>
                <a:solidFill>
                  <a:srgbClr val="C00000"/>
                </a:solidFill>
              </a:rPr>
              <a:t>Start early</a:t>
            </a:r>
          </a:p>
          <a:p>
            <a:endParaRPr lang="en-US" sz="300" b="1" dirty="0" smtClean="0">
              <a:ln w="10541" cmpd="sng">
                <a:solidFill>
                  <a:srgbClr val="C00000"/>
                </a:solidFill>
                <a:prstDash val="solid"/>
              </a:ln>
              <a:solidFill>
                <a:srgbClr val="C00000"/>
              </a:solidFill>
            </a:endParaRPr>
          </a:p>
          <a:p>
            <a:pPr marL="457200" indent="-457200">
              <a:buFont typeface="Arial" panose="020B0604020202020204" pitchFamily="34" charset="0"/>
              <a:buChar char="•"/>
            </a:pPr>
            <a:r>
              <a:rPr lang="en-US" sz="2400" b="1" cap="none" spc="0" dirty="0" smtClean="0">
                <a:ln w="10541" cmpd="sng">
                  <a:solidFill>
                    <a:srgbClr val="C00000"/>
                  </a:solidFill>
                  <a:prstDash val="solid"/>
                </a:ln>
                <a:solidFill>
                  <a:srgbClr val="C00000"/>
                </a:solidFill>
                <a:effectLst/>
              </a:rPr>
              <a:t>Answer </a:t>
            </a:r>
            <a:r>
              <a:rPr lang="en-US" sz="2400" b="1" u="sng" cap="none" spc="0" dirty="0" smtClean="0">
                <a:ln w="10541" cmpd="sng">
                  <a:solidFill>
                    <a:srgbClr val="C00000"/>
                  </a:solidFill>
                  <a:prstDash val="solid"/>
                </a:ln>
                <a:solidFill>
                  <a:srgbClr val="C00000"/>
                </a:solidFill>
                <a:effectLst/>
              </a:rPr>
              <a:t>all</a:t>
            </a:r>
            <a:r>
              <a:rPr lang="en-US" sz="2400" b="1" cap="none" spc="0" dirty="0" smtClean="0">
                <a:ln w="10541" cmpd="sng">
                  <a:solidFill>
                    <a:srgbClr val="C00000"/>
                  </a:solidFill>
                  <a:prstDash val="solid"/>
                </a:ln>
                <a:solidFill>
                  <a:srgbClr val="C00000"/>
                </a:solidFill>
                <a:effectLst/>
              </a:rPr>
              <a:t> questions</a:t>
            </a:r>
          </a:p>
          <a:p>
            <a:endParaRPr lang="en-US" sz="300" b="1" cap="none" spc="0" dirty="0" smtClean="0">
              <a:ln w="10541" cmpd="sng">
                <a:solidFill>
                  <a:srgbClr val="C00000"/>
                </a:solidFill>
                <a:prstDash val="solid"/>
              </a:ln>
              <a:solidFill>
                <a:srgbClr val="C00000"/>
              </a:solidFill>
              <a:effectLst/>
            </a:endParaRPr>
          </a:p>
          <a:p>
            <a:pPr marL="457200" indent="-457200">
              <a:buFont typeface="Arial" panose="020B0604020202020204" pitchFamily="34" charset="0"/>
              <a:buChar char="•"/>
            </a:pPr>
            <a:r>
              <a:rPr lang="en-US" sz="2400" b="1" dirty="0" smtClean="0">
                <a:ln w="10541" cmpd="sng">
                  <a:solidFill>
                    <a:srgbClr val="C00000"/>
                  </a:solidFill>
                  <a:prstDash val="solid"/>
                </a:ln>
                <a:solidFill>
                  <a:srgbClr val="C00000"/>
                </a:solidFill>
              </a:rPr>
              <a:t>Submit requested documentation</a:t>
            </a:r>
            <a:endParaRPr lang="en-US" sz="2400" b="1" cap="none" spc="0" dirty="0">
              <a:ln w="10541" cmpd="sng">
                <a:solidFill>
                  <a:srgbClr val="C00000"/>
                </a:solidFill>
                <a:prstDash val="solid"/>
              </a:ln>
              <a:solidFill>
                <a:srgbClr val="C00000"/>
              </a:solidFill>
              <a:effectLst/>
            </a:endParaRPr>
          </a:p>
        </p:txBody>
      </p:sp>
      <p:grpSp>
        <p:nvGrpSpPr>
          <p:cNvPr id="12" name="Group 11"/>
          <p:cNvGrpSpPr/>
          <p:nvPr/>
        </p:nvGrpSpPr>
        <p:grpSpPr>
          <a:xfrm>
            <a:off x="424273" y="878264"/>
            <a:ext cx="8192529" cy="4141759"/>
            <a:chOff x="752436" y="853551"/>
            <a:chExt cx="7639128" cy="4141759"/>
          </a:xfrm>
        </p:grpSpPr>
        <p:pic>
          <p:nvPicPr>
            <p:cNvPr id="7" name="Picture 6"/>
            <p:cNvPicPr/>
            <p:nvPr/>
          </p:nvPicPr>
          <p:blipFill rotWithShape="1">
            <a:blip r:embed="rId3"/>
            <a:srcRect l="63536" t="13564" r="11774" b="38544"/>
            <a:stretch/>
          </p:blipFill>
          <p:spPr bwMode="auto">
            <a:xfrm>
              <a:off x="752436" y="853551"/>
              <a:ext cx="7639128" cy="4141759"/>
            </a:xfrm>
            <a:prstGeom prst="rect">
              <a:avLst/>
            </a:prstGeom>
            <a:ln>
              <a:noFill/>
            </a:ln>
            <a:extLst>
              <a:ext uri="{53640926-AAD7-44D8-BBD7-CCE9431645EC}">
                <a14:shadowObscured xmlns:a14="http://schemas.microsoft.com/office/drawing/2010/main"/>
              </a:ext>
            </a:extLst>
          </p:spPr>
        </p:pic>
        <p:sp>
          <p:nvSpPr>
            <p:cNvPr id="2" name="Rounded Rectangle 1"/>
            <p:cNvSpPr/>
            <p:nvPr/>
          </p:nvSpPr>
          <p:spPr>
            <a:xfrm>
              <a:off x="6521717" y="1309816"/>
              <a:ext cx="1856165" cy="19770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021433" y="878265"/>
              <a:ext cx="1293340" cy="14640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ounded Rectangle 9"/>
          <p:cNvSpPr/>
          <p:nvPr/>
        </p:nvSpPr>
        <p:spPr>
          <a:xfrm>
            <a:off x="5656072" y="4674967"/>
            <a:ext cx="423452" cy="14640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8027769" y="2446638"/>
            <a:ext cx="667265" cy="502506"/>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7865071" y="3126257"/>
            <a:ext cx="992664" cy="1103302"/>
            <a:chOff x="7805348" y="3237470"/>
            <a:chExt cx="856737" cy="1103302"/>
          </a:xfrm>
        </p:grpSpPr>
        <p:sp>
          <p:nvSpPr>
            <p:cNvPr id="5" name="Up Arrow Callout 4"/>
            <p:cNvSpPr/>
            <p:nvPr/>
          </p:nvSpPr>
          <p:spPr>
            <a:xfrm>
              <a:off x="7805350" y="3237470"/>
              <a:ext cx="856735" cy="1041747"/>
            </a:xfrm>
            <a:prstGeom prst="upArrowCallou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05348" y="3632886"/>
              <a:ext cx="856735" cy="707886"/>
            </a:xfrm>
            <a:prstGeom prst="rect">
              <a:avLst/>
            </a:prstGeom>
            <a:noFill/>
          </p:spPr>
          <p:txBody>
            <a:bodyPr wrap="square" rtlCol="0">
              <a:spAutoFit/>
            </a:bodyPr>
            <a:lstStyle/>
            <a:p>
              <a:pPr algn="ctr"/>
              <a:r>
                <a:rPr lang="en-US" sz="2000" b="1" dirty="0" smtClean="0"/>
                <a:t>Upload docs</a:t>
              </a:r>
              <a:endParaRPr lang="en-US" sz="2000" b="1" dirty="0"/>
            </a:p>
          </p:txBody>
        </p:sp>
      </p:grpSp>
    </p:spTree>
    <p:extLst>
      <p:ext uri="{BB962C8B-B14F-4D97-AF65-F5344CB8AC3E}">
        <p14:creationId xmlns:p14="http://schemas.microsoft.com/office/powerpoint/2010/main" val="3803211425"/>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63844" name="TextBox 3"/>
          <p:cNvSpPr txBox="1">
            <a:spLocks noChangeArrowheads="1"/>
          </p:cNvSpPr>
          <p:nvPr/>
        </p:nvSpPr>
        <p:spPr bwMode="auto">
          <a:xfrm>
            <a:off x="0" y="0"/>
            <a:ext cx="9144000" cy="584775"/>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dirty="0" smtClean="0">
                <a:solidFill>
                  <a:schemeClr val="bg1"/>
                </a:solidFill>
                <a:latin typeface="Calibri" panose="020F0502020204030204" pitchFamily="34" charset="0"/>
              </a:rPr>
              <a:t>Step 2. Complete / Submit Off-Site Assessment Tool</a:t>
            </a:r>
            <a:endParaRPr lang="en-US" altLang="en-US" sz="3200" dirty="0">
              <a:solidFill>
                <a:schemeClr val="bg1"/>
              </a:solidFill>
              <a:latin typeface="Calibri" panose="020F0502020204030204" pitchFamily="34" charset="0"/>
            </a:endParaRPr>
          </a:p>
        </p:txBody>
      </p:sp>
      <p:sp>
        <p:nvSpPr>
          <p:cNvPr id="7" name="Content Placeholder 3"/>
          <p:cNvSpPr txBox="1">
            <a:spLocks/>
          </p:cNvSpPr>
          <p:nvPr/>
        </p:nvSpPr>
        <p:spPr>
          <a:xfrm>
            <a:off x="723900" y="1092656"/>
            <a:ext cx="7696200" cy="5073370"/>
          </a:xfrm>
          <a:prstGeom prst="rect">
            <a:avLst/>
          </a:prstGeom>
          <a:solidFill>
            <a:schemeClr val="accent3">
              <a:lumMod val="20000"/>
              <a:lumOff val="80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1800"/>
              </a:spcBef>
              <a:buFont typeface="Arial" panose="020B0604020202020204" pitchFamily="34" charset="0"/>
              <a:buAutoNum type="arabicParenR"/>
              <a:defRPr/>
            </a:pPr>
            <a:r>
              <a:rPr lang="en-US" dirty="0" smtClean="0"/>
              <a:t>Off-Site Assessment Tool sent </a:t>
            </a:r>
            <a:endParaRPr lang="en-US" sz="400" dirty="0" smtClean="0"/>
          </a:p>
          <a:p>
            <a:pPr marL="0" indent="0">
              <a:spcBef>
                <a:spcPts val="1800"/>
              </a:spcBef>
              <a:buFont typeface="Arial" panose="020B0604020202020204" pitchFamily="34" charset="0"/>
              <a:buNone/>
              <a:defRPr/>
            </a:pPr>
            <a:r>
              <a:rPr lang="en-US" dirty="0"/>
              <a:t>2</a:t>
            </a:r>
            <a:r>
              <a:rPr lang="en-US" dirty="0" smtClean="0"/>
              <a:t>) Complete and submit Off-site </a:t>
            </a:r>
            <a:r>
              <a:rPr lang="en-US" dirty="0"/>
              <a:t>A</a:t>
            </a:r>
            <a:r>
              <a:rPr lang="en-US" dirty="0" smtClean="0"/>
              <a:t>ssessment Tool</a:t>
            </a:r>
            <a:endParaRPr lang="en-US" sz="100" dirty="0" smtClean="0"/>
          </a:p>
          <a:p>
            <a:pPr marL="0" indent="0">
              <a:spcBef>
                <a:spcPts val="1800"/>
              </a:spcBef>
              <a:buFont typeface="Arial" panose="020B0604020202020204" pitchFamily="34" charset="0"/>
              <a:buNone/>
              <a:defRPr/>
            </a:pPr>
            <a:r>
              <a:rPr lang="en-US" dirty="0" smtClean="0"/>
              <a:t>3) Announcement letter</a:t>
            </a:r>
          </a:p>
          <a:p>
            <a:pPr marL="0" indent="0">
              <a:spcBef>
                <a:spcPts val="1800"/>
              </a:spcBef>
              <a:buFont typeface="Arial" panose="020B0604020202020204" pitchFamily="34" charset="0"/>
              <a:buNone/>
              <a:defRPr/>
            </a:pPr>
            <a:r>
              <a:rPr lang="en-US" dirty="0" smtClean="0"/>
              <a:t>4) Specialist communicates details of visit</a:t>
            </a:r>
          </a:p>
          <a:p>
            <a:pPr marL="0" indent="0">
              <a:spcBef>
                <a:spcPts val="1800"/>
              </a:spcBef>
              <a:buFont typeface="Arial" panose="020B0604020202020204" pitchFamily="34" charset="0"/>
              <a:buNone/>
              <a:defRPr/>
            </a:pPr>
            <a:r>
              <a:rPr lang="en-US" dirty="0"/>
              <a:t>5</a:t>
            </a:r>
            <a:r>
              <a:rPr lang="en-US" dirty="0" smtClean="0"/>
              <a:t>) On- site Review</a:t>
            </a:r>
          </a:p>
          <a:p>
            <a:pPr marL="0" indent="0">
              <a:spcBef>
                <a:spcPts val="1800"/>
              </a:spcBef>
              <a:buFont typeface="Arial" panose="020B0604020202020204" pitchFamily="34" charset="0"/>
              <a:buNone/>
              <a:defRPr/>
            </a:pPr>
            <a:r>
              <a:rPr lang="en-US" dirty="0" smtClean="0"/>
              <a:t>6) Complete and submit all Corrective Action</a:t>
            </a:r>
          </a:p>
          <a:p>
            <a:pPr marL="0" indent="0">
              <a:spcBef>
                <a:spcPts val="1800"/>
              </a:spcBef>
              <a:buFont typeface="Arial" panose="020B0604020202020204" pitchFamily="34" charset="0"/>
              <a:buNone/>
              <a:defRPr/>
            </a:pPr>
            <a:r>
              <a:rPr lang="en-US" dirty="0"/>
              <a:t>7</a:t>
            </a:r>
            <a:r>
              <a:rPr lang="en-US" dirty="0" smtClean="0"/>
              <a:t>) Review is closed (final letter)</a:t>
            </a:r>
            <a:endParaRPr lang="en-US" dirty="0"/>
          </a:p>
        </p:txBody>
      </p:sp>
      <p:sp>
        <p:nvSpPr>
          <p:cNvPr id="2" name="Oval 1"/>
          <p:cNvSpPr/>
          <p:nvPr/>
        </p:nvSpPr>
        <p:spPr>
          <a:xfrm>
            <a:off x="423746" y="2044894"/>
            <a:ext cx="7996354" cy="67871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1433970"/>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txBox="1">
            <a:spLocks/>
          </p:cNvSpPr>
          <p:nvPr/>
        </p:nvSpPr>
        <p:spPr>
          <a:xfrm>
            <a:off x="723900" y="998914"/>
            <a:ext cx="7696200" cy="5500873"/>
          </a:xfrm>
          <a:prstGeom prst="rect">
            <a:avLst/>
          </a:prstGeom>
          <a:solidFill>
            <a:schemeClr val="accent3">
              <a:lumMod val="20000"/>
              <a:lumOff val="80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defRPr/>
            </a:pPr>
            <a:r>
              <a:rPr lang="en-US" sz="2600" dirty="0" smtClean="0"/>
              <a:t>Submit by the specified due date</a:t>
            </a:r>
          </a:p>
          <a:p>
            <a:pPr marL="0" indent="0">
              <a:buNone/>
              <a:defRPr/>
            </a:pPr>
            <a:endParaRPr lang="en-US" sz="1000" dirty="0" smtClean="0"/>
          </a:p>
          <a:p>
            <a:pPr>
              <a:buFont typeface="Wingdings" panose="05000000000000000000" pitchFamily="2" charset="2"/>
              <a:buChar char="ü"/>
              <a:defRPr/>
            </a:pPr>
            <a:r>
              <a:rPr lang="en-US" sz="2600" dirty="0" smtClean="0"/>
              <a:t>Do not wait until the last minute – the tool is LONG</a:t>
            </a:r>
          </a:p>
          <a:p>
            <a:pPr marL="0" indent="0">
              <a:buNone/>
              <a:defRPr/>
            </a:pPr>
            <a:endParaRPr lang="en-US" sz="1000" dirty="0" smtClean="0"/>
          </a:p>
          <a:p>
            <a:pPr>
              <a:buFont typeface="Wingdings" panose="05000000000000000000" pitchFamily="2" charset="2"/>
              <a:buChar char="ü"/>
              <a:defRPr/>
            </a:pPr>
            <a:r>
              <a:rPr lang="en-US" sz="2600" dirty="0" smtClean="0"/>
              <a:t>Contact HCNP with any questions </a:t>
            </a:r>
          </a:p>
          <a:p>
            <a:pPr marL="0" indent="0">
              <a:buNone/>
              <a:defRPr/>
            </a:pPr>
            <a:endParaRPr lang="en-US" sz="1000" dirty="0" smtClean="0"/>
          </a:p>
          <a:p>
            <a:pPr>
              <a:buFont typeface="Wingdings" panose="05000000000000000000" pitchFamily="2" charset="2"/>
              <a:buChar char="ü"/>
              <a:defRPr/>
            </a:pPr>
            <a:r>
              <a:rPr lang="en-US" sz="2600" dirty="0" smtClean="0"/>
              <a:t>Submit documentation/tools specified in the Off-site Assessment Tool</a:t>
            </a:r>
          </a:p>
          <a:p>
            <a:pPr marL="0" indent="0">
              <a:buNone/>
              <a:defRPr/>
            </a:pPr>
            <a:endParaRPr lang="en-US" sz="1000" dirty="0" smtClean="0"/>
          </a:p>
          <a:p>
            <a:pPr>
              <a:buFont typeface="Wingdings" panose="05000000000000000000" pitchFamily="2" charset="2"/>
              <a:buChar char="ü"/>
              <a:defRPr/>
            </a:pPr>
            <a:r>
              <a:rPr lang="en-US" sz="2600" dirty="0" smtClean="0"/>
              <a:t>Off-site Assessment Tool not submitted by due date?</a:t>
            </a:r>
          </a:p>
          <a:p>
            <a:pPr lvl="1">
              <a:buFont typeface="Wingdings" panose="05000000000000000000" pitchFamily="2" charset="2"/>
              <a:buChar char="ü"/>
              <a:defRPr/>
            </a:pPr>
            <a:r>
              <a:rPr lang="en-US" dirty="0" smtClean="0"/>
              <a:t>Comprehensive Resource Management Review</a:t>
            </a:r>
          </a:p>
          <a:p>
            <a:pPr lvl="1">
              <a:buFont typeface="Wingdings" panose="05000000000000000000" pitchFamily="2" charset="2"/>
              <a:buChar char="ü"/>
              <a:defRPr/>
            </a:pPr>
            <a:r>
              <a:rPr lang="en-US" dirty="0" smtClean="0"/>
              <a:t>More time on-site</a:t>
            </a:r>
          </a:p>
        </p:txBody>
      </p:sp>
      <p:sp>
        <p:nvSpPr>
          <p:cNvPr id="163843"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63844" name="TextBox 3"/>
          <p:cNvSpPr txBox="1">
            <a:spLocks noChangeArrowheads="1"/>
          </p:cNvSpPr>
          <p:nvPr/>
        </p:nvSpPr>
        <p:spPr bwMode="auto">
          <a:xfrm>
            <a:off x="0" y="0"/>
            <a:ext cx="9144000" cy="584775"/>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dirty="0" smtClean="0">
                <a:solidFill>
                  <a:schemeClr val="bg1"/>
                </a:solidFill>
                <a:latin typeface="Calibri" panose="020F0502020204030204" pitchFamily="34" charset="0"/>
              </a:rPr>
              <a:t>Step 2. Complete / Submit Off-Site Assessment Tool</a:t>
            </a:r>
            <a:endParaRPr lang="en-US" altLang="en-US" sz="32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187368884"/>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dirty="0">
              <a:latin typeface="Calibri" panose="020F0502020204030204" pitchFamily="34" charset="0"/>
            </a:endParaRPr>
          </a:p>
        </p:txBody>
      </p:sp>
      <p:sp>
        <p:nvSpPr>
          <p:cNvPr id="163844" name="TextBox 3"/>
          <p:cNvSpPr txBox="1">
            <a:spLocks noChangeArrowheads="1"/>
          </p:cNvSpPr>
          <p:nvPr/>
        </p:nvSpPr>
        <p:spPr bwMode="auto">
          <a:xfrm>
            <a:off x="0" y="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3. Announcement Letter</a:t>
            </a:r>
            <a:endParaRPr lang="en-US" altLang="en-US" sz="4400" dirty="0">
              <a:solidFill>
                <a:schemeClr val="bg1"/>
              </a:solidFill>
              <a:latin typeface="Calibri" panose="020F0502020204030204" pitchFamily="34" charset="0"/>
            </a:endParaRPr>
          </a:p>
        </p:txBody>
      </p:sp>
      <p:sp>
        <p:nvSpPr>
          <p:cNvPr id="6" name="Content Placeholder 3"/>
          <p:cNvSpPr txBox="1">
            <a:spLocks/>
          </p:cNvSpPr>
          <p:nvPr/>
        </p:nvSpPr>
        <p:spPr>
          <a:xfrm>
            <a:off x="723900" y="1092656"/>
            <a:ext cx="7696200" cy="5073370"/>
          </a:xfrm>
          <a:prstGeom prst="rect">
            <a:avLst/>
          </a:prstGeom>
          <a:solidFill>
            <a:schemeClr val="accent3">
              <a:lumMod val="20000"/>
              <a:lumOff val="80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1800"/>
              </a:spcBef>
              <a:buFont typeface="Arial" panose="020B0604020202020204" pitchFamily="34" charset="0"/>
              <a:buAutoNum type="arabicParenR"/>
              <a:defRPr/>
            </a:pPr>
            <a:r>
              <a:rPr lang="en-US" dirty="0" smtClean="0"/>
              <a:t>Off-Site Assessment Tool sent </a:t>
            </a:r>
            <a:endParaRPr lang="en-US" sz="400" dirty="0" smtClean="0"/>
          </a:p>
          <a:p>
            <a:pPr marL="0" indent="0">
              <a:spcBef>
                <a:spcPts val="1800"/>
              </a:spcBef>
              <a:buFont typeface="Arial" panose="020B0604020202020204" pitchFamily="34" charset="0"/>
              <a:buNone/>
              <a:defRPr/>
            </a:pPr>
            <a:r>
              <a:rPr lang="en-US" dirty="0"/>
              <a:t>2</a:t>
            </a:r>
            <a:r>
              <a:rPr lang="en-US" dirty="0" smtClean="0"/>
              <a:t>) Complete and submit Off-site </a:t>
            </a:r>
            <a:r>
              <a:rPr lang="en-US" dirty="0"/>
              <a:t>A</a:t>
            </a:r>
            <a:r>
              <a:rPr lang="en-US" dirty="0" smtClean="0"/>
              <a:t>ssessment Tool</a:t>
            </a:r>
            <a:endParaRPr lang="en-US" sz="100" dirty="0" smtClean="0"/>
          </a:p>
          <a:p>
            <a:pPr marL="0" indent="0">
              <a:spcBef>
                <a:spcPts val="1800"/>
              </a:spcBef>
              <a:buFont typeface="Arial" panose="020B0604020202020204" pitchFamily="34" charset="0"/>
              <a:buNone/>
              <a:defRPr/>
            </a:pPr>
            <a:r>
              <a:rPr lang="en-US" dirty="0" smtClean="0"/>
              <a:t>3) Announcement letter</a:t>
            </a:r>
          </a:p>
          <a:p>
            <a:pPr marL="457200" lvl="1" indent="0">
              <a:lnSpc>
                <a:spcPct val="100000"/>
              </a:lnSpc>
              <a:spcBef>
                <a:spcPts val="0"/>
              </a:spcBef>
              <a:buFont typeface="Wingdings" panose="05000000000000000000" pitchFamily="2" charset="2"/>
              <a:buChar char="ü"/>
              <a:defRPr/>
            </a:pPr>
            <a:r>
              <a:rPr lang="en-US" dirty="0" smtClean="0">
                <a:solidFill>
                  <a:prstClr val="black"/>
                </a:solidFill>
              </a:rPr>
              <a:t>Sites</a:t>
            </a:r>
          </a:p>
          <a:p>
            <a:pPr marL="457200" lvl="1" indent="0">
              <a:lnSpc>
                <a:spcPct val="100000"/>
              </a:lnSpc>
              <a:spcBef>
                <a:spcPts val="0"/>
              </a:spcBef>
              <a:buFont typeface="Wingdings" panose="05000000000000000000" pitchFamily="2" charset="2"/>
              <a:buChar char="ü"/>
              <a:defRPr/>
            </a:pPr>
            <a:r>
              <a:rPr lang="en-US" dirty="0" smtClean="0">
                <a:solidFill>
                  <a:prstClr val="black"/>
                </a:solidFill>
              </a:rPr>
              <a:t>Menu </a:t>
            </a:r>
            <a:r>
              <a:rPr lang="en-US" dirty="0">
                <a:solidFill>
                  <a:prstClr val="black"/>
                </a:solidFill>
              </a:rPr>
              <a:t>Documentation</a:t>
            </a:r>
          </a:p>
          <a:p>
            <a:pPr marL="0" indent="0">
              <a:spcBef>
                <a:spcPts val="1800"/>
              </a:spcBef>
              <a:buFont typeface="Arial" panose="020B0604020202020204" pitchFamily="34" charset="0"/>
              <a:buNone/>
              <a:defRPr/>
            </a:pPr>
            <a:r>
              <a:rPr lang="en-US" dirty="0" smtClean="0"/>
              <a:t>4) Specialist communicates details of visit</a:t>
            </a:r>
          </a:p>
          <a:p>
            <a:pPr marL="0" indent="0">
              <a:spcBef>
                <a:spcPts val="1800"/>
              </a:spcBef>
              <a:buFont typeface="Arial" panose="020B0604020202020204" pitchFamily="34" charset="0"/>
              <a:buNone/>
              <a:defRPr/>
            </a:pPr>
            <a:r>
              <a:rPr lang="en-US" dirty="0"/>
              <a:t>5</a:t>
            </a:r>
            <a:r>
              <a:rPr lang="en-US" dirty="0" smtClean="0"/>
              <a:t>) On- site Review</a:t>
            </a:r>
          </a:p>
          <a:p>
            <a:pPr marL="0" indent="0">
              <a:spcBef>
                <a:spcPts val="1800"/>
              </a:spcBef>
              <a:buFont typeface="Arial" panose="020B0604020202020204" pitchFamily="34" charset="0"/>
              <a:buNone/>
              <a:defRPr/>
            </a:pPr>
            <a:r>
              <a:rPr lang="en-US" dirty="0" smtClean="0"/>
              <a:t>6) Complete and submit all Corrective Action</a:t>
            </a:r>
          </a:p>
          <a:p>
            <a:pPr marL="0" indent="0">
              <a:spcBef>
                <a:spcPts val="1800"/>
              </a:spcBef>
              <a:buFont typeface="Arial" panose="020B0604020202020204" pitchFamily="34" charset="0"/>
              <a:buNone/>
              <a:defRPr/>
            </a:pPr>
            <a:r>
              <a:rPr lang="en-US" dirty="0"/>
              <a:t>7</a:t>
            </a:r>
            <a:r>
              <a:rPr lang="en-US" dirty="0" smtClean="0"/>
              <a:t>) Review is closed (final letter)</a:t>
            </a:r>
            <a:endParaRPr lang="en-US" dirty="0"/>
          </a:p>
        </p:txBody>
      </p:sp>
      <p:sp>
        <p:nvSpPr>
          <p:cNvPr id="2" name="Oval 1"/>
          <p:cNvSpPr/>
          <p:nvPr/>
        </p:nvSpPr>
        <p:spPr>
          <a:xfrm>
            <a:off x="171183" y="2304534"/>
            <a:ext cx="5068077" cy="145192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1204945"/>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3. Announcement Letter</a:t>
            </a:r>
          </a:p>
        </p:txBody>
      </p:sp>
      <p:sp>
        <p:nvSpPr>
          <p:cNvPr id="4" name="Title 3"/>
          <p:cNvSpPr>
            <a:spLocks noGrp="1"/>
          </p:cNvSpPr>
          <p:nvPr>
            <p:ph type="title"/>
          </p:nvPr>
        </p:nvSpPr>
        <p:spPr>
          <a:xfrm>
            <a:off x="628650" y="599909"/>
            <a:ext cx="7886700" cy="1325563"/>
          </a:xfrm>
        </p:spPr>
        <p:txBody>
          <a:bodyPr>
            <a:normAutofit/>
          </a:bodyPr>
          <a:lstStyle/>
          <a:p>
            <a:pPr algn="ctr"/>
            <a:r>
              <a:rPr lang="en-US" sz="3200" b="1" dirty="0" smtClean="0">
                <a:latin typeface="+mn-lt"/>
              </a:rPr>
              <a:t>Number of Sites to Review</a:t>
            </a:r>
            <a:endParaRPr lang="en-US" sz="3200" b="1" dirty="0">
              <a:latin typeface="+mn-lt"/>
            </a:endParaRPr>
          </a:p>
        </p:txBody>
      </p:sp>
      <p:graphicFrame>
        <p:nvGraphicFramePr>
          <p:cNvPr id="10" name="Table 9"/>
          <p:cNvGraphicFramePr>
            <a:graphicFrameLocks noGrp="1"/>
          </p:cNvGraphicFramePr>
          <p:nvPr>
            <p:extLst>
              <p:ext uri="{D42A27DB-BD31-4B8C-83A1-F6EECF244321}">
                <p14:modId xmlns:p14="http://schemas.microsoft.com/office/powerpoint/2010/main" val="3124127912"/>
              </p:ext>
            </p:extLst>
          </p:nvPr>
        </p:nvGraphicFramePr>
        <p:xfrm>
          <a:off x="359804" y="1631779"/>
          <a:ext cx="4521115" cy="5016156"/>
        </p:xfrm>
        <a:graphic>
          <a:graphicData uri="http://schemas.openxmlformats.org/drawingml/2006/table">
            <a:tbl>
              <a:tblPr firstRow="1" bandRow="1">
                <a:tableStyleId>{93296810-A885-4BE3-A3E7-6D5BEEA58F35}</a:tableStyleId>
              </a:tblPr>
              <a:tblGrid>
                <a:gridCol w="2247472"/>
                <a:gridCol w="2273643"/>
              </a:tblGrid>
              <a:tr h="370840">
                <a:tc>
                  <a:txBody>
                    <a:bodyPr/>
                    <a:lstStyle/>
                    <a:p>
                      <a:pPr algn="ctr"/>
                      <a:r>
                        <a:rPr lang="en-US" sz="2400" dirty="0" smtClean="0"/>
                        <a:t>#</a:t>
                      </a:r>
                      <a:r>
                        <a:rPr lang="en-US" sz="2400" baseline="0" dirty="0" smtClean="0"/>
                        <a:t> of Sites in SFA</a:t>
                      </a:r>
                      <a:endParaRPr lang="en-US" sz="2400" dirty="0"/>
                    </a:p>
                  </a:txBody>
                  <a:tcPr anchor="ctr">
                    <a:solidFill>
                      <a:srgbClr val="2F8D7B"/>
                    </a:solidFill>
                  </a:tcPr>
                </a:tc>
                <a:tc>
                  <a:txBody>
                    <a:bodyPr/>
                    <a:lstStyle/>
                    <a:p>
                      <a:pPr algn="ctr"/>
                      <a:r>
                        <a:rPr lang="en-US" sz="2400" dirty="0" smtClean="0"/>
                        <a:t>#</a:t>
                      </a:r>
                      <a:r>
                        <a:rPr lang="en-US" sz="2400" baseline="0" dirty="0" smtClean="0"/>
                        <a:t> of Sites to Review</a:t>
                      </a:r>
                      <a:endParaRPr lang="en-US" sz="2400" dirty="0"/>
                    </a:p>
                  </a:txBody>
                  <a:tcPr anchor="ctr">
                    <a:solidFill>
                      <a:srgbClr val="2F8D7B"/>
                    </a:solidFill>
                  </a:tcPr>
                </a:tc>
              </a:tr>
              <a:tr h="370840">
                <a:tc>
                  <a:txBody>
                    <a:bodyPr/>
                    <a:lstStyle/>
                    <a:p>
                      <a:pPr algn="ctr"/>
                      <a:r>
                        <a:rPr lang="en-US" sz="2400" b="1" dirty="0" smtClean="0"/>
                        <a:t>1 – 5 </a:t>
                      </a:r>
                      <a:endParaRPr lang="en-US" sz="2400" b="1" dirty="0"/>
                    </a:p>
                  </a:txBody>
                  <a:tcPr/>
                </a:tc>
                <a:tc>
                  <a:txBody>
                    <a:bodyPr/>
                    <a:lstStyle/>
                    <a:p>
                      <a:pPr algn="ctr"/>
                      <a:r>
                        <a:rPr lang="en-US" sz="2400" b="1" dirty="0" smtClean="0"/>
                        <a:t>1</a:t>
                      </a:r>
                      <a:endParaRPr lang="en-US" sz="2400" b="1" dirty="0"/>
                    </a:p>
                  </a:txBody>
                  <a:tcPr/>
                </a:tc>
              </a:tr>
              <a:tr h="370840">
                <a:tc>
                  <a:txBody>
                    <a:bodyPr/>
                    <a:lstStyle/>
                    <a:p>
                      <a:pPr algn="ctr"/>
                      <a:r>
                        <a:rPr lang="en-US" sz="2400" b="1" dirty="0" smtClean="0"/>
                        <a:t>6 – 10 </a:t>
                      </a:r>
                      <a:endParaRPr lang="en-US" sz="2400" b="1" dirty="0"/>
                    </a:p>
                  </a:txBody>
                  <a:tcPr/>
                </a:tc>
                <a:tc>
                  <a:txBody>
                    <a:bodyPr/>
                    <a:lstStyle/>
                    <a:p>
                      <a:pPr algn="ctr"/>
                      <a:r>
                        <a:rPr lang="en-US" sz="2400" b="1" dirty="0" smtClean="0"/>
                        <a:t>2</a:t>
                      </a:r>
                      <a:endParaRPr lang="en-US" sz="2400" b="1" dirty="0"/>
                    </a:p>
                  </a:txBody>
                  <a:tcPr/>
                </a:tc>
              </a:tr>
              <a:tr h="370840">
                <a:tc>
                  <a:txBody>
                    <a:bodyPr/>
                    <a:lstStyle/>
                    <a:p>
                      <a:pPr algn="ctr"/>
                      <a:r>
                        <a:rPr lang="en-US" sz="2400" b="1" dirty="0" smtClean="0"/>
                        <a:t>11 – 20 </a:t>
                      </a:r>
                      <a:endParaRPr lang="en-US" sz="2400" b="1" dirty="0"/>
                    </a:p>
                  </a:txBody>
                  <a:tcPr/>
                </a:tc>
                <a:tc>
                  <a:txBody>
                    <a:bodyPr/>
                    <a:lstStyle/>
                    <a:p>
                      <a:pPr algn="ctr"/>
                      <a:r>
                        <a:rPr lang="en-US" sz="2400" b="1" dirty="0" smtClean="0"/>
                        <a:t>3</a:t>
                      </a:r>
                      <a:endParaRPr lang="en-US" sz="2400" b="1" dirty="0"/>
                    </a:p>
                  </a:txBody>
                  <a:tcPr/>
                </a:tc>
              </a:tr>
              <a:tr h="370840">
                <a:tc>
                  <a:txBody>
                    <a:bodyPr/>
                    <a:lstStyle/>
                    <a:p>
                      <a:pPr algn="ctr"/>
                      <a:r>
                        <a:rPr lang="en-US" sz="2400" b="1" dirty="0" smtClean="0"/>
                        <a:t>21 – 40 </a:t>
                      </a:r>
                      <a:endParaRPr lang="en-US" sz="2400" b="1" dirty="0"/>
                    </a:p>
                  </a:txBody>
                  <a:tcPr/>
                </a:tc>
                <a:tc>
                  <a:txBody>
                    <a:bodyPr/>
                    <a:lstStyle/>
                    <a:p>
                      <a:pPr algn="ctr"/>
                      <a:r>
                        <a:rPr lang="en-US" sz="2400" b="1" dirty="0" smtClean="0"/>
                        <a:t>4</a:t>
                      </a:r>
                      <a:endParaRPr lang="en-US" sz="2400" b="1" dirty="0"/>
                    </a:p>
                  </a:txBody>
                  <a:tcPr/>
                </a:tc>
              </a:tr>
              <a:tr h="370840">
                <a:tc>
                  <a:txBody>
                    <a:bodyPr/>
                    <a:lstStyle/>
                    <a:p>
                      <a:pPr algn="ctr"/>
                      <a:r>
                        <a:rPr lang="en-US" sz="2400" b="1" dirty="0" smtClean="0"/>
                        <a:t>41 – 60</a:t>
                      </a:r>
                      <a:endParaRPr lang="en-US" sz="2400" b="1" dirty="0"/>
                    </a:p>
                  </a:txBody>
                  <a:tcPr/>
                </a:tc>
                <a:tc>
                  <a:txBody>
                    <a:bodyPr/>
                    <a:lstStyle/>
                    <a:p>
                      <a:pPr algn="ctr"/>
                      <a:r>
                        <a:rPr lang="en-US" sz="2400" b="1" dirty="0" smtClean="0"/>
                        <a:t>6</a:t>
                      </a:r>
                      <a:endParaRPr lang="en-US" sz="2400" b="1" dirty="0"/>
                    </a:p>
                  </a:txBody>
                  <a:tcPr/>
                </a:tc>
              </a:tr>
              <a:tr h="370840">
                <a:tc>
                  <a:txBody>
                    <a:bodyPr/>
                    <a:lstStyle/>
                    <a:p>
                      <a:pPr algn="ctr"/>
                      <a:r>
                        <a:rPr lang="en-US" sz="2400" b="1" dirty="0" smtClean="0"/>
                        <a:t>61 – 80</a:t>
                      </a:r>
                      <a:endParaRPr lang="en-US" sz="2400" b="1" dirty="0"/>
                    </a:p>
                  </a:txBody>
                  <a:tcPr/>
                </a:tc>
                <a:tc>
                  <a:txBody>
                    <a:bodyPr/>
                    <a:lstStyle/>
                    <a:p>
                      <a:pPr algn="ctr"/>
                      <a:r>
                        <a:rPr lang="en-US" sz="2400" b="1" dirty="0" smtClean="0"/>
                        <a:t>8</a:t>
                      </a:r>
                      <a:endParaRPr lang="en-US" sz="2400" b="1" dirty="0"/>
                    </a:p>
                  </a:txBody>
                  <a:tcPr/>
                </a:tc>
              </a:tr>
              <a:tr h="370840">
                <a:tc>
                  <a:txBody>
                    <a:bodyPr/>
                    <a:lstStyle/>
                    <a:p>
                      <a:pPr algn="ctr"/>
                      <a:r>
                        <a:rPr lang="en-US" sz="2400" b="1" dirty="0" smtClean="0"/>
                        <a:t>81 – 100 </a:t>
                      </a:r>
                      <a:endParaRPr lang="en-US" sz="2400" b="1" dirty="0"/>
                    </a:p>
                  </a:txBody>
                  <a:tcPr/>
                </a:tc>
                <a:tc>
                  <a:txBody>
                    <a:bodyPr/>
                    <a:lstStyle/>
                    <a:p>
                      <a:pPr algn="ctr"/>
                      <a:r>
                        <a:rPr lang="en-US" sz="2400" b="1" dirty="0" smtClean="0"/>
                        <a:t>10</a:t>
                      </a:r>
                      <a:endParaRPr lang="en-US" sz="2400" b="1" dirty="0"/>
                    </a:p>
                  </a:txBody>
                  <a:tcPr/>
                </a:tc>
              </a:tr>
              <a:tr h="370840">
                <a:tc>
                  <a:txBody>
                    <a:bodyPr/>
                    <a:lstStyle/>
                    <a:p>
                      <a:pPr algn="ctr"/>
                      <a:r>
                        <a:rPr lang="en-US" sz="2400" b="1" dirty="0" smtClean="0"/>
                        <a:t>101 or More</a:t>
                      </a:r>
                      <a:endParaRPr lang="en-US" sz="2400" b="1" dirty="0"/>
                    </a:p>
                  </a:txBody>
                  <a:tcPr/>
                </a:tc>
                <a:tc>
                  <a:txBody>
                    <a:bodyPr/>
                    <a:lstStyle/>
                    <a:p>
                      <a:pPr algn="ctr"/>
                      <a:r>
                        <a:rPr lang="en-US" sz="2400" b="1" dirty="0" smtClean="0"/>
                        <a:t>12*</a:t>
                      </a:r>
                      <a:endParaRPr lang="en-US" sz="2400" b="1" dirty="0"/>
                    </a:p>
                  </a:txBody>
                  <a:tcPr/>
                </a:tc>
              </a:tr>
              <a:tr h="535596">
                <a:tc gridSpan="2">
                  <a:txBody>
                    <a:bodyPr/>
                    <a:lstStyle/>
                    <a:p>
                      <a:pPr algn="ctr"/>
                      <a:r>
                        <a:rPr lang="en-US" sz="2100" b="1" dirty="0" smtClean="0"/>
                        <a:t>* 12 plus 5% of #</a:t>
                      </a:r>
                      <a:r>
                        <a:rPr lang="en-US" sz="2100" b="1" baseline="0" dirty="0" smtClean="0"/>
                        <a:t> of schools over 100. </a:t>
                      </a:r>
                      <a:r>
                        <a:rPr lang="en-US" sz="2000" b="1" baseline="0" dirty="0" smtClean="0"/>
                        <a:t> </a:t>
                      </a:r>
                      <a:endParaRPr lang="en-US" sz="2000" b="1" dirty="0"/>
                    </a:p>
                  </a:txBody>
                  <a:tcPr anchor="ctr"/>
                </a:tc>
                <a:tc hMerge="1">
                  <a:txBody>
                    <a:bodyPr/>
                    <a:lstStyle/>
                    <a:p>
                      <a:endParaRPr lang="en-US" dirty="0"/>
                    </a:p>
                  </a:txBody>
                  <a:tcPr/>
                </a:tc>
              </a:tr>
            </a:tbl>
          </a:graphicData>
        </a:graphic>
      </p:graphicFrame>
      <p:sp>
        <p:nvSpPr>
          <p:cNvPr id="11" name="TextBox 10"/>
          <p:cNvSpPr txBox="1"/>
          <p:nvPr/>
        </p:nvSpPr>
        <p:spPr>
          <a:xfrm>
            <a:off x="5276335" y="2458994"/>
            <a:ext cx="3558746" cy="1643527"/>
          </a:xfrm>
          <a:prstGeom prst="rect">
            <a:avLst/>
          </a:prstGeom>
          <a:noFill/>
        </p:spPr>
        <p:txBody>
          <a:bodyPr wrap="square" rtlCol="0">
            <a:spAutoFit/>
          </a:bodyPr>
          <a:lstStyle/>
          <a:p>
            <a:pPr marL="228600" lvl="0" indent="-228600">
              <a:lnSpc>
                <a:spcPct val="90000"/>
              </a:lnSpc>
              <a:spcBef>
                <a:spcPts val="1000"/>
              </a:spcBef>
              <a:buFont typeface="Arial" panose="020B0604020202020204" pitchFamily="34" charset="0"/>
              <a:buChar char="•"/>
            </a:pPr>
            <a:r>
              <a:rPr lang="en-US" sz="2800" dirty="0">
                <a:solidFill>
                  <a:prstClr val="black"/>
                </a:solidFill>
              </a:rPr>
              <a:t>Review all sites with free ADP of ≥ 100 and free participation factor of ≥ 100</a:t>
            </a:r>
            <a:r>
              <a:rPr lang="en-US" sz="2800" dirty="0" smtClean="0">
                <a:solidFill>
                  <a:prstClr val="black"/>
                </a:solidFill>
              </a:rPr>
              <a:t>%</a:t>
            </a:r>
            <a:endParaRPr lang="en-US" sz="2800" dirty="0">
              <a:solidFill>
                <a:prstClr val="black"/>
              </a:solidFill>
            </a:endParaRPr>
          </a:p>
        </p:txBody>
      </p:sp>
    </p:spTree>
    <p:extLst>
      <p:ext uri="{BB962C8B-B14F-4D97-AF65-F5344CB8AC3E}">
        <p14:creationId xmlns:p14="http://schemas.microsoft.com/office/powerpoint/2010/main" val="2984910003"/>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3. Announcement Letter</a:t>
            </a:r>
          </a:p>
        </p:txBody>
      </p:sp>
      <p:sp>
        <p:nvSpPr>
          <p:cNvPr id="4" name="Title 3"/>
          <p:cNvSpPr>
            <a:spLocks noGrp="1"/>
          </p:cNvSpPr>
          <p:nvPr>
            <p:ph type="title"/>
          </p:nvPr>
        </p:nvSpPr>
        <p:spPr>
          <a:xfrm>
            <a:off x="628650" y="711122"/>
            <a:ext cx="7886700" cy="1325563"/>
          </a:xfrm>
        </p:spPr>
        <p:txBody>
          <a:bodyPr>
            <a:normAutofit/>
          </a:bodyPr>
          <a:lstStyle/>
          <a:p>
            <a:pPr algn="ctr"/>
            <a:r>
              <a:rPr lang="en-US" sz="3200" b="1" dirty="0" smtClean="0">
                <a:latin typeface="+mn-lt"/>
              </a:rPr>
              <a:t>Selection Criteria for Additional Sites</a:t>
            </a:r>
            <a:endParaRPr lang="en-US" sz="3200" b="1" dirty="0">
              <a:latin typeface="+mn-lt"/>
            </a:endParaRPr>
          </a:p>
        </p:txBody>
      </p:sp>
      <p:sp>
        <p:nvSpPr>
          <p:cNvPr id="2" name="Content Placeholder 1"/>
          <p:cNvSpPr>
            <a:spLocks noGrp="1"/>
          </p:cNvSpPr>
          <p:nvPr>
            <p:ph idx="1"/>
          </p:nvPr>
        </p:nvSpPr>
        <p:spPr>
          <a:xfrm>
            <a:off x="628650" y="2023337"/>
            <a:ext cx="7886700" cy="4351338"/>
          </a:xfrm>
        </p:spPr>
        <p:txBody>
          <a:bodyPr/>
          <a:lstStyle/>
          <a:p>
            <a:r>
              <a:rPr lang="en-US" dirty="0" smtClean="0"/>
              <a:t>Elementary schools with free ADP of ≥ 100 and         free participation factor of ≥ 97%</a:t>
            </a:r>
          </a:p>
          <a:p>
            <a:pPr marL="0" indent="0">
              <a:buNone/>
            </a:pPr>
            <a:endParaRPr lang="en-US" sz="600" dirty="0" smtClean="0"/>
          </a:p>
          <a:p>
            <a:r>
              <a:rPr lang="en-US" dirty="0" smtClean="0"/>
              <a:t>Combination schools with free ADP of </a:t>
            </a:r>
            <a:r>
              <a:rPr lang="en-US" dirty="0"/>
              <a:t>≥ 100 </a:t>
            </a:r>
            <a:r>
              <a:rPr lang="en-US" dirty="0" smtClean="0"/>
              <a:t>and free participation factor </a:t>
            </a:r>
            <a:r>
              <a:rPr lang="en-US" dirty="0"/>
              <a:t>≥ </a:t>
            </a:r>
            <a:r>
              <a:rPr lang="en-US" dirty="0" smtClean="0"/>
              <a:t>87</a:t>
            </a:r>
            <a:r>
              <a:rPr lang="en-US" dirty="0"/>
              <a:t>% </a:t>
            </a:r>
            <a:endParaRPr lang="en-US" dirty="0" smtClean="0"/>
          </a:p>
          <a:p>
            <a:pPr marL="0" indent="0">
              <a:buNone/>
            </a:pPr>
            <a:endParaRPr lang="en-US" sz="600" dirty="0"/>
          </a:p>
          <a:p>
            <a:r>
              <a:rPr lang="en-US" dirty="0" smtClean="0"/>
              <a:t>Secondary schools with </a:t>
            </a:r>
            <a:r>
              <a:rPr lang="en-US" dirty="0"/>
              <a:t>free ADP of ≥ 100 </a:t>
            </a:r>
            <a:r>
              <a:rPr lang="en-US" dirty="0" smtClean="0"/>
              <a:t>and                 free participation factor </a:t>
            </a:r>
            <a:r>
              <a:rPr lang="en-US" dirty="0"/>
              <a:t>≥ </a:t>
            </a:r>
            <a:r>
              <a:rPr lang="en-US" dirty="0" smtClean="0"/>
              <a:t>77</a:t>
            </a:r>
            <a:r>
              <a:rPr lang="en-US" dirty="0"/>
              <a:t>% </a:t>
            </a:r>
          </a:p>
          <a:p>
            <a:endParaRPr lang="en-US" dirty="0"/>
          </a:p>
        </p:txBody>
      </p:sp>
    </p:spTree>
    <p:extLst>
      <p:ext uri="{BB962C8B-B14F-4D97-AF65-F5344CB8AC3E}">
        <p14:creationId xmlns:p14="http://schemas.microsoft.com/office/powerpoint/2010/main" val="3687856179"/>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Box 3"/>
          <p:cNvSpPr txBox="1">
            <a:spLocks noChangeArrowheads="1"/>
          </p:cNvSpPr>
          <p:nvPr/>
        </p:nvSpPr>
        <p:spPr bwMode="auto">
          <a:xfrm>
            <a:off x="0" y="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SY 17-18 Administrative Reviews</a:t>
            </a:r>
            <a:endParaRPr lang="en-US" altLang="en-US" sz="4400" dirty="0">
              <a:solidFill>
                <a:schemeClr val="bg1"/>
              </a:solidFill>
              <a:latin typeface="Calibri" panose="020F0502020204030204" pitchFamily="34" charset="0"/>
            </a:endParaRPr>
          </a:p>
        </p:txBody>
      </p:sp>
      <p:sp>
        <p:nvSpPr>
          <p:cNvPr id="2" name="Content Placeholder 1"/>
          <p:cNvSpPr>
            <a:spLocks noGrp="1"/>
          </p:cNvSpPr>
          <p:nvPr>
            <p:ph sz="half" idx="1"/>
          </p:nvPr>
        </p:nvSpPr>
        <p:spPr>
          <a:xfrm>
            <a:off x="435462" y="1245762"/>
            <a:ext cx="4050042" cy="5266550"/>
          </a:xfrm>
        </p:spPr>
        <p:txBody>
          <a:bodyPr>
            <a:normAutofit/>
          </a:bodyPr>
          <a:lstStyle/>
          <a:p>
            <a:pPr marL="0" indent="0" algn="ctr">
              <a:spcBef>
                <a:spcPts val="0"/>
              </a:spcBef>
              <a:buNone/>
            </a:pPr>
            <a:r>
              <a:rPr lang="en-US" b="1" dirty="0">
                <a:latin typeface="Calibri" panose="020F0502020204030204" pitchFamily="34" charset="0"/>
                <a:cs typeface="Arial" panose="020B0604020202020204" pitchFamily="34" charset="0"/>
              </a:rPr>
              <a:t>Child and Family Service</a:t>
            </a:r>
          </a:p>
          <a:p>
            <a:pPr marL="0" indent="0" algn="ctr">
              <a:spcBef>
                <a:spcPts val="0"/>
              </a:spcBef>
              <a:buNone/>
            </a:pPr>
            <a:r>
              <a:rPr lang="en-US" sz="1200" b="1" dirty="0">
                <a:latin typeface="Calibri" panose="020F0502020204030204" pitchFamily="34" charset="0"/>
                <a:cs typeface="Arial" panose="020B0604020202020204" pitchFamily="34" charset="0"/>
              </a:rPr>
              <a:t>	</a:t>
            </a:r>
          </a:p>
          <a:p>
            <a:pPr marL="0" indent="0" algn="ctr">
              <a:spcBef>
                <a:spcPts val="0"/>
              </a:spcBef>
              <a:buNone/>
            </a:pPr>
            <a:r>
              <a:rPr lang="en-US" b="1" dirty="0">
                <a:latin typeface="Calibri" panose="020F0502020204030204" pitchFamily="34" charset="0"/>
                <a:cs typeface="Arial" panose="020B0604020202020204" pitchFamily="34" charset="0"/>
              </a:rPr>
              <a:t>Connections PCS</a:t>
            </a:r>
          </a:p>
          <a:p>
            <a:pPr marL="0" indent="0" algn="ctr">
              <a:spcBef>
                <a:spcPts val="0"/>
              </a:spcBef>
              <a:buNone/>
            </a:pPr>
            <a:endParaRPr lang="en-US" sz="1200" b="1" dirty="0">
              <a:latin typeface="Calibri" panose="020F0502020204030204" pitchFamily="34" charset="0"/>
              <a:cs typeface="Arial" panose="020B0604020202020204" pitchFamily="34" charset="0"/>
            </a:endParaRPr>
          </a:p>
          <a:p>
            <a:pPr marL="0" indent="0" algn="ctr">
              <a:spcBef>
                <a:spcPts val="0"/>
              </a:spcBef>
              <a:buNone/>
            </a:pPr>
            <a:r>
              <a:rPr lang="en-US" b="1" dirty="0">
                <a:latin typeface="Calibri" panose="020F0502020204030204" pitchFamily="34" charset="0"/>
                <a:cs typeface="Arial" panose="020B0604020202020204" pitchFamily="34" charset="0"/>
              </a:rPr>
              <a:t>Hawaii Academy of Arts &amp; Sciences PCS</a:t>
            </a:r>
          </a:p>
          <a:p>
            <a:pPr marL="0" indent="0" algn="ctr">
              <a:spcBef>
                <a:spcPts val="0"/>
              </a:spcBef>
              <a:buNone/>
            </a:pPr>
            <a:endParaRPr lang="en-US" sz="1200" b="1" dirty="0">
              <a:latin typeface="Calibri" panose="020F0502020204030204" pitchFamily="34" charset="0"/>
              <a:cs typeface="Arial" panose="020B0604020202020204" pitchFamily="34" charset="0"/>
            </a:endParaRPr>
          </a:p>
          <a:p>
            <a:pPr marL="0" indent="0" algn="ctr">
              <a:spcBef>
                <a:spcPts val="0"/>
              </a:spcBef>
              <a:buNone/>
            </a:pPr>
            <a:r>
              <a:rPr lang="en-US" b="1" dirty="0" err="1">
                <a:latin typeface="Calibri" panose="020F0502020204030204" pitchFamily="34" charset="0"/>
                <a:cs typeface="Arial" panose="020B0604020202020204" pitchFamily="34" charset="0"/>
              </a:rPr>
              <a:t>Hookakoo</a:t>
            </a:r>
            <a:r>
              <a:rPr lang="en-US" b="1" dirty="0">
                <a:latin typeface="Calibri" panose="020F0502020204030204" pitchFamily="34" charset="0"/>
                <a:cs typeface="Arial" panose="020B0604020202020204" pitchFamily="34" charset="0"/>
              </a:rPr>
              <a:t> </a:t>
            </a:r>
            <a:r>
              <a:rPr lang="en-US" b="1" dirty="0" smtClean="0">
                <a:latin typeface="Calibri" panose="020F0502020204030204" pitchFamily="34" charset="0"/>
                <a:cs typeface="Arial" panose="020B0604020202020204" pitchFamily="34" charset="0"/>
              </a:rPr>
              <a:t>Schools</a:t>
            </a:r>
          </a:p>
          <a:p>
            <a:pPr marL="0" indent="0" algn="ctr">
              <a:spcBef>
                <a:spcPts val="0"/>
              </a:spcBef>
              <a:buNone/>
            </a:pPr>
            <a:endParaRPr lang="en-US" sz="1200" b="1" dirty="0">
              <a:latin typeface="Calibri" panose="020F0502020204030204" pitchFamily="34" charset="0"/>
              <a:cs typeface="Arial" panose="020B0604020202020204" pitchFamily="34" charset="0"/>
            </a:endParaRPr>
          </a:p>
          <a:p>
            <a:pPr marL="0" indent="0" algn="ctr">
              <a:spcBef>
                <a:spcPts val="0"/>
              </a:spcBef>
              <a:buNone/>
            </a:pPr>
            <a:r>
              <a:rPr lang="en-US" b="1" dirty="0" err="1" smtClean="0">
                <a:latin typeface="Calibri" panose="020F0502020204030204" pitchFamily="34" charset="0"/>
                <a:cs typeface="Arial" panose="020B0604020202020204" pitchFamily="34" charset="0"/>
              </a:rPr>
              <a:t>Kamalani</a:t>
            </a:r>
            <a:r>
              <a:rPr lang="en-US" b="1" dirty="0" smtClean="0">
                <a:latin typeface="Calibri" panose="020F0502020204030204" pitchFamily="34" charset="0"/>
                <a:cs typeface="Arial" panose="020B0604020202020204" pitchFamily="34" charset="0"/>
              </a:rPr>
              <a:t> Academy</a:t>
            </a:r>
            <a:endParaRPr lang="en-US" b="1" dirty="0">
              <a:latin typeface="Calibri" panose="020F0502020204030204" pitchFamily="34" charset="0"/>
              <a:cs typeface="Arial" panose="020B0604020202020204" pitchFamily="34" charset="0"/>
            </a:endParaRPr>
          </a:p>
          <a:p>
            <a:pPr marL="0" indent="0" algn="ctr">
              <a:spcBef>
                <a:spcPts val="0"/>
              </a:spcBef>
              <a:buNone/>
            </a:pPr>
            <a:endParaRPr lang="en-US" sz="1200" b="1" dirty="0">
              <a:latin typeface="Calibri" panose="020F0502020204030204" pitchFamily="34" charset="0"/>
              <a:cs typeface="Arial" panose="020B0604020202020204" pitchFamily="34" charset="0"/>
            </a:endParaRPr>
          </a:p>
          <a:p>
            <a:pPr marL="0" indent="0" algn="ctr">
              <a:spcBef>
                <a:spcPts val="0"/>
              </a:spcBef>
              <a:buNone/>
            </a:pPr>
            <a:r>
              <a:rPr lang="en-US" b="1" dirty="0" err="1">
                <a:latin typeface="Calibri" panose="020F0502020204030204" pitchFamily="34" charset="0"/>
                <a:cs typeface="Arial" panose="020B0604020202020204" pitchFamily="34" charset="0"/>
              </a:rPr>
              <a:t>Ka</a:t>
            </a:r>
            <a:r>
              <a:rPr lang="en-US" b="1" dirty="0">
                <a:latin typeface="Calibri" panose="020F0502020204030204" pitchFamily="34" charset="0"/>
                <a:cs typeface="Arial" panose="020B0604020202020204" pitchFamily="34" charset="0"/>
              </a:rPr>
              <a:t> </a:t>
            </a:r>
            <a:r>
              <a:rPr lang="en-US" b="1" dirty="0" err="1">
                <a:latin typeface="Calibri" panose="020F0502020204030204" pitchFamily="34" charset="0"/>
                <a:cs typeface="Arial" panose="020B0604020202020204" pitchFamily="34" charset="0"/>
              </a:rPr>
              <a:t>Umeke</a:t>
            </a:r>
            <a:r>
              <a:rPr lang="en-US" b="1" dirty="0">
                <a:latin typeface="Calibri" panose="020F0502020204030204" pitchFamily="34" charset="0"/>
                <a:cs typeface="Arial" panose="020B0604020202020204" pitchFamily="34" charset="0"/>
              </a:rPr>
              <a:t> PCS</a:t>
            </a:r>
          </a:p>
          <a:p>
            <a:pPr marL="0" indent="0" algn="ctr">
              <a:spcBef>
                <a:spcPts val="0"/>
              </a:spcBef>
              <a:buNone/>
            </a:pPr>
            <a:endParaRPr lang="en-US" sz="1200" b="1" dirty="0">
              <a:latin typeface="Calibri" panose="020F0502020204030204" pitchFamily="34" charset="0"/>
              <a:cs typeface="Arial" panose="020B0604020202020204" pitchFamily="34" charset="0"/>
            </a:endParaRPr>
          </a:p>
          <a:p>
            <a:pPr marL="0" indent="0" algn="ctr">
              <a:spcBef>
                <a:spcPts val="0"/>
              </a:spcBef>
              <a:buNone/>
            </a:pPr>
            <a:r>
              <a:rPr lang="en-US" b="1" dirty="0" err="1">
                <a:latin typeface="Calibri" panose="020F0502020204030204" pitchFamily="34" charset="0"/>
                <a:cs typeface="Arial" panose="020B0604020202020204" pitchFamily="34" charset="0"/>
              </a:rPr>
              <a:t>Ka</a:t>
            </a:r>
            <a:r>
              <a:rPr lang="en-US" b="1" dirty="0">
                <a:latin typeface="Calibri" panose="020F0502020204030204" pitchFamily="34" charset="0"/>
                <a:cs typeface="Arial" panose="020B0604020202020204" pitchFamily="34" charset="0"/>
              </a:rPr>
              <a:t> </a:t>
            </a:r>
            <a:r>
              <a:rPr lang="en-US" b="1" dirty="0" err="1">
                <a:latin typeface="Calibri" panose="020F0502020204030204" pitchFamily="34" charset="0"/>
                <a:cs typeface="Arial" panose="020B0604020202020204" pitchFamily="34" charset="0"/>
              </a:rPr>
              <a:t>Waihona</a:t>
            </a:r>
            <a:r>
              <a:rPr lang="en-US" b="1" dirty="0">
                <a:latin typeface="Calibri" panose="020F0502020204030204" pitchFamily="34" charset="0"/>
                <a:cs typeface="Arial" panose="020B0604020202020204" pitchFamily="34" charset="0"/>
              </a:rPr>
              <a:t> PCS</a:t>
            </a:r>
          </a:p>
          <a:p>
            <a:pPr marL="0" indent="0" algn="ctr">
              <a:spcBef>
                <a:spcPts val="0"/>
              </a:spcBef>
              <a:buNone/>
            </a:pPr>
            <a:r>
              <a:rPr lang="en-US" sz="900" b="1" dirty="0">
                <a:latin typeface="Calibri" panose="020F0502020204030204" pitchFamily="34" charset="0"/>
                <a:cs typeface="Arial" panose="020B0604020202020204" pitchFamily="34" charset="0"/>
              </a:rPr>
              <a:t>	  	</a:t>
            </a:r>
          </a:p>
          <a:p>
            <a:pPr marL="0" indent="0" algn="ctr">
              <a:spcBef>
                <a:spcPts val="0"/>
              </a:spcBef>
              <a:buNone/>
            </a:pPr>
            <a:r>
              <a:rPr lang="en-US" b="1" dirty="0" err="1">
                <a:latin typeface="Calibri" panose="020F0502020204030204" pitchFamily="34" charset="0"/>
                <a:cs typeface="Arial" panose="020B0604020202020204" pitchFamily="34" charset="0"/>
              </a:rPr>
              <a:t>Ke</a:t>
            </a:r>
            <a:r>
              <a:rPr lang="en-US" b="1" dirty="0">
                <a:latin typeface="Calibri" panose="020F0502020204030204" pitchFamily="34" charset="0"/>
                <a:cs typeface="Arial" panose="020B0604020202020204" pitchFamily="34" charset="0"/>
              </a:rPr>
              <a:t> Ana </a:t>
            </a:r>
            <a:r>
              <a:rPr lang="en-US" b="1" dirty="0" err="1">
                <a:latin typeface="Calibri" panose="020F0502020204030204" pitchFamily="34" charset="0"/>
                <a:cs typeface="Arial" panose="020B0604020202020204" pitchFamily="34" charset="0"/>
              </a:rPr>
              <a:t>Laahana</a:t>
            </a:r>
            <a:r>
              <a:rPr lang="en-US" b="1" dirty="0">
                <a:latin typeface="Calibri" panose="020F0502020204030204" pitchFamily="34" charset="0"/>
                <a:cs typeface="Arial" panose="020B0604020202020204" pitchFamily="34" charset="0"/>
              </a:rPr>
              <a:t> PCS</a:t>
            </a:r>
          </a:p>
          <a:p>
            <a:pPr marL="0" indent="0" algn="ctr">
              <a:spcBef>
                <a:spcPts val="0"/>
              </a:spcBef>
              <a:buNone/>
            </a:pPr>
            <a:endParaRPr lang="en-US" sz="1100" b="1" dirty="0">
              <a:latin typeface="Calibri" panose="020F0502020204030204" pitchFamily="34" charset="0"/>
              <a:cs typeface="Arial" panose="020B0604020202020204" pitchFamily="34" charset="0"/>
            </a:endParaRPr>
          </a:p>
        </p:txBody>
      </p:sp>
      <p:sp>
        <p:nvSpPr>
          <p:cNvPr id="5" name="Content Placeholder 4"/>
          <p:cNvSpPr>
            <a:spLocks noGrp="1"/>
          </p:cNvSpPr>
          <p:nvPr>
            <p:ph sz="half" idx="2"/>
          </p:nvPr>
        </p:nvSpPr>
        <p:spPr>
          <a:xfrm>
            <a:off x="4572001" y="1258882"/>
            <a:ext cx="4300150" cy="4905724"/>
          </a:xfrm>
        </p:spPr>
        <p:txBody>
          <a:bodyPr>
            <a:normAutofit/>
          </a:bodyPr>
          <a:lstStyle/>
          <a:p>
            <a:pPr marL="0" indent="0" algn="ctr">
              <a:spcBef>
                <a:spcPts val="0"/>
              </a:spcBef>
              <a:buNone/>
            </a:pPr>
            <a:r>
              <a:rPr lang="en-US" b="1" dirty="0" err="1">
                <a:latin typeface="Calibri" panose="020F0502020204030204" pitchFamily="34" charset="0"/>
                <a:cs typeface="Arial" panose="020B0604020202020204" pitchFamily="34" charset="0"/>
              </a:rPr>
              <a:t>Ke</a:t>
            </a:r>
            <a:r>
              <a:rPr lang="en-US" b="1" dirty="0">
                <a:latin typeface="Calibri" panose="020F0502020204030204" pitchFamily="34" charset="0"/>
                <a:cs typeface="Arial" panose="020B0604020202020204" pitchFamily="34" charset="0"/>
              </a:rPr>
              <a:t> Kula O </a:t>
            </a:r>
            <a:r>
              <a:rPr lang="en-US" b="1" dirty="0" err="1">
                <a:latin typeface="Calibri" panose="020F0502020204030204" pitchFamily="34" charset="0"/>
                <a:cs typeface="Arial" panose="020B0604020202020204" pitchFamily="34" charset="0"/>
              </a:rPr>
              <a:t>Nawahiokalaniopuu</a:t>
            </a:r>
            <a:r>
              <a:rPr lang="en-US" b="1" dirty="0">
                <a:latin typeface="Calibri" panose="020F0502020204030204" pitchFamily="34" charset="0"/>
                <a:cs typeface="Arial" panose="020B0604020202020204" pitchFamily="34" charset="0"/>
              </a:rPr>
              <a:t> </a:t>
            </a:r>
            <a:r>
              <a:rPr lang="en-US" b="1" dirty="0" err="1">
                <a:latin typeface="Calibri" panose="020F0502020204030204" pitchFamily="34" charset="0"/>
                <a:cs typeface="Arial" panose="020B0604020202020204" pitchFamily="34" charset="0"/>
              </a:rPr>
              <a:t>Iki</a:t>
            </a:r>
            <a:r>
              <a:rPr lang="en-US" b="1" dirty="0">
                <a:latin typeface="Calibri" panose="020F0502020204030204" pitchFamily="34" charset="0"/>
                <a:cs typeface="Arial" panose="020B0604020202020204" pitchFamily="34" charset="0"/>
              </a:rPr>
              <a:t> PCS</a:t>
            </a:r>
          </a:p>
          <a:p>
            <a:pPr marL="0" indent="0" algn="ctr">
              <a:spcBef>
                <a:spcPts val="0"/>
              </a:spcBef>
              <a:buNone/>
            </a:pPr>
            <a:endParaRPr lang="en-US" sz="1200" b="1" dirty="0" smtClean="0">
              <a:latin typeface="Calibri" panose="020F0502020204030204" pitchFamily="34" charset="0"/>
              <a:cs typeface="Arial" panose="020B0604020202020204" pitchFamily="34" charset="0"/>
            </a:endParaRPr>
          </a:p>
          <a:p>
            <a:pPr marL="0" indent="0" algn="ctr">
              <a:spcBef>
                <a:spcPts val="0"/>
              </a:spcBef>
              <a:buNone/>
            </a:pPr>
            <a:r>
              <a:rPr lang="en-US" b="1" dirty="0" err="1" smtClean="0">
                <a:latin typeface="Calibri" panose="020F0502020204030204" pitchFamily="34" charset="0"/>
                <a:cs typeface="Arial" panose="020B0604020202020204" pitchFamily="34" charset="0"/>
              </a:rPr>
              <a:t>Kua</a:t>
            </a:r>
            <a:r>
              <a:rPr lang="en-US" b="1" dirty="0" smtClean="0">
                <a:latin typeface="Calibri" panose="020F0502020204030204" pitchFamily="34" charset="0"/>
                <a:cs typeface="Arial" panose="020B0604020202020204" pitchFamily="34" charset="0"/>
              </a:rPr>
              <a:t> </a:t>
            </a:r>
            <a:r>
              <a:rPr lang="en-US" b="1" dirty="0">
                <a:latin typeface="Calibri" panose="020F0502020204030204" pitchFamily="34" charset="0"/>
                <a:cs typeface="Arial" panose="020B0604020202020204" pitchFamily="34" charset="0"/>
              </a:rPr>
              <a:t>O </a:t>
            </a:r>
            <a:r>
              <a:rPr lang="en-US" b="1" dirty="0" err="1">
                <a:latin typeface="Calibri" panose="020F0502020204030204" pitchFamily="34" charset="0"/>
                <a:cs typeface="Arial" panose="020B0604020202020204" pitchFamily="34" charset="0"/>
              </a:rPr>
              <a:t>Ka</a:t>
            </a:r>
            <a:r>
              <a:rPr lang="en-US" b="1" dirty="0">
                <a:latin typeface="Calibri" panose="020F0502020204030204" pitchFamily="34" charset="0"/>
                <a:cs typeface="Arial" panose="020B0604020202020204" pitchFamily="34" charset="0"/>
              </a:rPr>
              <a:t> La PCS</a:t>
            </a:r>
          </a:p>
          <a:p>
            <a:pPr marL="0" indent="0" algn="ctr">
              <a:spcBef>
                <a:spcPts val="0"/>
              </a:spcBef>
              <a:buNone/>
            </a:pPr>
            <a:endParaRPr lang="en-US" sz="1200" b="1" dirty="0">
              <a:latin typeface="Calibri" panose="020F0502020204030204" pitchFamily="34" charset="0"/>
              <a:cs typeface="Arial" panose="020B0604020202020204" pitchFamily="34" charset="0"/>
            </a:endParaRPr>
          </a:p>
          <a:p>
            <a:pPr marL="0" indent="0" algn="ctr">
              <a:spcBef>
                <a:spcPts val="0"/>
              </a:spcBef>
              <a:buNone/>
            </a:pPr>
            <a:r>
              <a:rPr lang="en-US" b="1" dirty="0" err="1">
                <a:latin typeface="Calibri" panose="020F0502020204030204" pitchFamily="34" charset="0"/>
                <a:cs typeface="Arial" panose="020B0604020202020204" pitchFamily="34" charset="0"/>
              </a:rPr>
              <a:t>Malama</a:t>
            </a:r>
            <a:r>
              <a:rPr lang="en-US" b="1" dirty="0">
                <a:latin typeface="Calibri" panose="020F0502020204030204" pitchFamily="34" charset="0"/>
                <a:cs typeface="Arial" panose="020B0604020202020204" pitchFamily="34" charset="0"/>
              </a:rPr>
              <a:t> </a:t>
            </a:r>
            <a:r>
              <a:rPr lang="en-US" b="1" dirty="0" err="1">
                <a:latin typeface="Calibri" panose="020F0502020204030204" pitchFamily="34" charset="0"/>
                <a:cs typeface="Arial" panose="020B0604020202020204" pitchFamily="34" charset="0"/>
              </a:rPr>
              <a:t>Honua</a:t>
            </a:r>
            <a:r>
              <a:rPr lang="en-US" b="1" dirty="0">
                <a:latin typeface="Calibri" panose="020F0502020204030204" pitchFamily="34" charset="0"/>
                <a:cs typeface="Arial" panose="020B0604020202020204" pitchFamily="34" charset="0"/>
              </a:rPr>
              <a:t> PCS</a:t>
            </a:r>
          </a:p>
          <a:p>
            <a:pPr marL="0" indent="0" algn="ctr">
              <a:spcBef>
                <a:spcPts val="0"/>
              </a:spcBef>
              <a:buNone/>
            </a:pPr>
            <a:endParaRPr lang="en-US" sz="1200" b="1" dirty="0">
              <a:latin typeface="Calibri" panose="020F0502020204030204" pitchFamily="34" charset="0"/>
              <a:cs typeface="Arial" panose="020B0604020202020204" pitchFamily="34" charset="0"/>
            </a:endParaRPr>
          </a:p>
          <a:p>
            <a:pPr marL="0" indent="0" algn="ctr">
              <a:spcBef>
                <a:spcPts val="0"/>
              </a:spcBef>
              <a:buNone/>
            </a:pPr>
            <a:r>
              <a:rPr lang="en-US" b="1" dirty="0">
                <a:latin typeface="Calibri" panose="020F0502020204030204" pitchFamily="34" charset="0"/>
                <a:cs typeface="Arial" panose="020B0604020202020204" pitchFamily="34" charset="0"/>
              </a:rPr>
              <a:t>Na Wai Ola PCS</a:t>
            </a:r>
          </a:p>
          <a:p>
            <a:pPr marL="0" indent="0" algn="ctr">
              <a:spcBef>
                <a:spcPts val="0"/>
              </a:spcBef>
              <a:buNone/>
            </a:pPr>
            <a:endParaRPr lang="en-US" sz="1200" b="1" dirty="0">
              <a:latin typeface="Calibri" panose="020F0502020204030204" pitchFamily="34" charset="0"/>
              <a:cs typeface="Arial" panose="020B0604020202020204" pitchFamily="34" charset="0"/>
            </a:endParaRPr>
          </a:p>
          <a:p>
            <a:pPr marL="0" indent="0" algn="ctr">
              <a:spcBef>
                <a:spcPts val="0"/>
              </a:spcBef>
              <a:buNone/>
            </a:pPr>
            <a:r>
              <a:rPr lang="en-US" b="1" dirty="0">
                <a:latin typeface="Calibri" panose="020F0502020204030204" pitchFamily="34" charset="0"/>
                <a:cs typeface="Arial" panose="020B0604020202020204" pitchFamily="34" charset="0"/>
              </a:rPr>
              <a:t>St. Joseph School</a:t>
            </a:r>
          </a:p>
          <a:p>
            <a:pPr marL="0" indent="0" algn="ctr">
              <a:spcBef>
                <a:spcPts val="0"/>
              </a:spcBef>
              <a:buNone/>
            </a:pPr>
            <a:endParaRPr lang="en-US" sz="1200" b="1" dirty="0">
              <a:latin typeface="Calibri" panose="020F0502020204030204" pitchFamily="34" charset="0"/>
              <a:cs typeface="Arial" panose="020B0604020202020204" pitchFamily="34" charset="0"/>
            </a:endParaRPr>
          </a:p>
          <a:p>
            <a:pPr marL="0" indent="0" algn="ctr">
              <a:spcBef>
                <a:spcPts val="0"/>
              </a:spcBef>
              <a:buNone/>
            </a:pPr>
            <a:r>
              <a:rPr lang="en-US" b="1" dirty="0">
                <a:latin typeface="Calibri" panose="020F0502020204030204" pitchFamily="34" charset="0"/>
                <a:cs typeface="Arial" panose="020B0604020202020204" pitchFamily="34" charset="0"/>
              </a:rPr>
              <a:t>Volcano School of Arts &amp; Sciences </a:t>
            </a:r>
          </a:p>
          <a:p>
            <a:pPr marL="0" indent="0" algn="ctr">
              <a:spcBef>
                <a:spcPts val="0"/>
              </a:spcBef>
              <a:buNone/>
            </a:pPr>
            <a:endParaRPr lang="en-US" sz="1200" b="1" dirty="0">
              <a:latin typeface="Calibri" panose="020F0502020204030204" pitchFamily="34" charset="0"/>
              <a:cs typeface="Arial" panose="020B0604020202020204" pitchFamily="34" charset="0"/>
            </a:endParaRPr>
          </a:p>
          <a:p>
            <a:pPr marL="0" indent="0" algn="ctr">
              <a:spcBef>
                <a:spcPts val="0"/>
              </a:spcBef>
              <a:buNone/>
            </a:pPr>
            <a:r>
              <a:rPr lang="en-US" b="1" dirty="0" err="1">
                <a:latin typeface="Calibri" panose="020F0502020204030204" pitchFamily="34" charset="0"/>
                <a:cs typeface="Arial" panose="020B0604020202020204" pitchFamily="34" charset="0"/>
              </a:rPr>
              <a:t>Waialae</a:t>
            </a:r>
            <a:r>
              <a:rPr lang="en-US" b="1" dirty="0">
                <a:latin typeface="Calibri" panose="020F0502020204030204" pitchFamily="34" charset="0"/>
                <a:cs typeface="Arial" panose="020B0604020202020204" pitchFamily="34" charset="0"/>
              </a:rPr>
              <a:t> Elementary PCS</a:t>
            </a:r>
          </a:p>
          <a:p>
            <a:pPr marL="0" indent="0">
              <a:buNone/>
            </a:pPr>
            <a:endParaRPr lang="en-US" dirty="0"/>
          </a:p>
        </p:txBody>
      </p:sp>
    </p:spTree>
    <p:extLst>
      <p:ext uri="{BB962C8B-B14F-4D97-AF65-F5344CB8AC3E}">
        <p14:creationId xmlns:p14="http://schemas.microsoft.com/office/powerpoint/2010/main" val="18427775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3. Announcement Letter</a:t>
            </a:r>
          </a:p>
        </p:txBody>
      </p:sp>
      <p:sp>
        <p:nvSpPr>
          <p:cNvPr id="4" name="Title 3"/>
          <p:cNvSpPr>
            <a:spLocks noGrp="1"/>
          </p:cNvSpPr>
          <p:nvPr>
            <p:ph type="title"/>
          </p:nvPr>
        </p:nvSpPr>
        <p:spPr>
          <a:xfrm>
            <a:off x="628650" y="575195"/>
            <a:ext cx="7886700" cy="1325563"/>
          </a:xfrm>
        </p:spPr>
        <p:txBody>
          <a:bodyPr>
            <a:normAutofit/>
          </a:bodyPr>
          <a:lstStyle/>
          <a:p>
            <a:pPr algn="ctr"/>
            <a:r>
              <a:rPr lang="en-US" sz="3200" b="1" dirty="0" smtClean="0">
                <a:latin typeface="+mn-lt"/>
              </a:rPr>
              <a:t>State Agency Criteria for Additional Sites</a:t>
            </a:r>
            <a:endParaRPr lang="en-US" sz="3200" b="1" dirty="0">
              <a:latin typeface="+mn-lt"/>
            </a:endParaRPr>
          </a:p>
        </p:txBody>
      </p:sp>
      <p:sp>
        <p:nvSpPr>
          <p:cNvPr id="2" name="Content Placeholder 1"/>
          <p:cNvSpPr>
            <a:spLocks noGrp="1"/>
          </p:cNvSpPr>
          <p:nvPr>
            <p:ph sz="half" idx="1"/>
          </p:nvPr>
        </p:nvSpPr>
        <p:spPr>
          <a:xfrm>
            <a:off x="517436" y="2468189"/>
            <a:ext cx="4091631" cy="4098505"/>
          </a:xfrm>
        </p:spPr>
        <p:txBody>
          <a:bodyPr>
            <a:normAutofit/>
          </a:bodyPr>
          <a:lstStyle/>
          <a:p>
            <a:r>
              <a:rPr lang="en-US" dirty="0" smtClean="0"/>
              <a:t>Low participation </a:t>
            </a:r>
          </a:p>
          <a:p>
            <a:r>
              <a:rPr lang="en-US" dirty="0" smtClean="0"/>
              <a:t>High participation</a:t>
            </a:r>
          </a:p>
          <a:p>
            <a:r>
              <a:rPr lang="en-US" dirty="0" smtClean="0"/>
              <a:t>Recommendations from Food Service Director</a:t>
            </a:r>
          </a:p>
          <a:p>
            <a:r>
              <a:rPr lang="en-US" dirty="0" smtClean="0"/>
              <a:t>Schools with previous findings</a:t>
            </a:r>
          </a:p>
          <a:p>
            <a:r>
              <a:rPr lang="en-US" dirty="0" smtClean="0"/>
              <a:t>Manager or school not reviewed by HCNP</a:t>
            </a:r>
          </a:p>
          <a:p>
            <a:pPr marL="0" indent="0">
              <a:buNone/>
            </a:pPr>
            <a:endParaRPr lang="en-US" dirty="0" smtClean="0"/>
          </a:p>
          <a:p>
            <a:endParaRPr lang="en-US" dirty="0"/>
          </a:p>
        </p:txBody>
      </p:sp>
      <p:sp>
        <p:nvSpPr>
          <p:cNvPr id="3" name="Content Placeholder 2"/>
          <p:cNvSpPr>
            <a:spLocks noGrp="1"/>
          </p:cNvSpPr>
          <p:nvPr>
            <p:ph sz="half" idx="2"/>
          </p:nvPr>
        </p:nvSpPr>
        <p:spPr>
          <a:xfrm>
            <a:off x="4740362" y="2468189"/>
            <a:ext cx="4082363" cy="3920254"/>
          </a:xfrm>
        </p:spPr>
        <p:txBody>
          <a:bodyPr>
            <a:normAutofit/>
          </a:bodyPr>
          <a:lstStyle/>
          <a:p>
            <a:r>
              <a:rPr lang="en-US" dirty="0" smtClean="0"/>
              <a:t>Schools with complaints</a:t>
            </a:r>
          </a:p>
          <a:p>
            <a:r>
              <a:rPr lang="en-US" dirty="0" smtClean="0"/>
              <a:t>Schools with mix of age/grade groups</a:t>
            </a:r>
          </a:p>
          <a:p>
            <a:r>
              <a:rPr lang="en-US" dirty="0" smtClean="0"/>
              <a:t>Schools with alternate points of service</a:t>
            </a:r>
          </a:p>
          <a:p>
            <a:r>
              <a:rPr lang="en-US" dirty="0" smtClean="0"/>
              <a:t>Schools participating in other programs (FFVP, ASP, SSO)</a:t>
            </a:r>
          </a:p>
          <a:p>
            <a:endParaRPr lang="en-US" dirty="0"/>
          </a:p>
        </p:txBody>
      </p:sp>
      <p:sp>
        <p:nvSpPr>
          <p:cNvPr id="5" name="TextBox 4"/>
          <p:cNvSpPr txBox="1"/>
          <p:nvPr/>
        </p:nvSpPr>
        <p:spPr>
          <a:xfrm>
            <a:off x="580765" y="1750713"/>
            <a:ext cx="6981570" cy="507831"/>
          </a:xfrm>
          <a:prstGeom prst="rect">
            <a:avLst/>
          </a:prstGeom>
          <a:noFill/>
        </p:spPr>
        <p:txBody>
          <a:bodyPr wrap="square" rtlCol="0">
            <a:spAutoFit/>
          </a:bodyPr>
          <a:lstStyle/>
          <a:p>
            <a:r>
              <a:rPr lang="en-US" sz="2700" dirty="0" smtClean="0"/>
              <a:t>May include but is not limited to the following:</a:t>
            </a:r>
            <a:endParaRPr lang="en-US" sz="2700" dirty="0"/>
          </a:p>
        </p:txBody>
      </p:sp>
    </p:spTree>
    <p:extLst>
      <p:ext uri="{BB962C8B-B14F-4D97-AF65-F5344CB8AC3E}">
        <p14:creationId xmlns:p14="http://schemas.microsoft.com/office/powerpoint/2010/main" val="3138134263"/>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3. Announcement Letter</a:t>
            </a:r>
          </a:p>
        </p:txBody>
      </p:sp>
      <p:sp>
        <p:nvSpPr>
          <p:cNvPr id="3" name="Content Placeholder 2"/>
          <p:cNvSpPr>
            <a:spLocks noGrp="1"/>
          </p:cNvSpPr>
          <p:nvPr>
            <p:ph idx="1"/>
          </p:nvPr>
        </p:nvSpPr>
        <p:spPr>
          <a:xfrm>
            <a:off x="628650" y="1092820"/>
            <a:ext cx="7886700" cy="4505093"/>
          </a:xfrm>
        </p:spPr>
        <p:txBody>
          <a:bodyPr/>
          <a:lstStyle/>
          <a:p>
            <a:r>
              <a:rPr lang="en-US" sz="3200" dirty="0"/>
              <a:t>T</a:t>
            </a:r>
            <a:r>
              <a:rPr lang="en-US" sz="3200" dirty="0" smtClean="0"/>
              <a:t>ime periods that will be reviewed</a:t>
            </a:r>
          </a:p>
          <a:p>
            <a:pPr marL="0" indent="0">
              <a:buNone/>
            </a:pPr>
            <a:endParaRPr lang="en-US" sz="800" dirty="0" smtClean="0"/>
          </a:p>
          <a:p>
            <a:pPr marL="457200" lvl="1" indent="0">
              <a:buNone/>
            </a:pPr>
            <a:endParaRPr lang="en-US" sz="2800" dirty="0" smtClean="0"/>
          </a:p>
        </p:txBody>
      </p:sp>
      <p:graphicFrame>
        <p:nvGraphicFramePr>
          <p:cNvPr id="4" name="Diagram 3"/>
          <p:cNvGraphicFramePr/>
          <p:nvPr>
            <p:extLst>
              <p:ext uri="{D42A27DB-BD31-4B8C-83A1-F6EECF244321}">
                <p14:modId xmlns:p14="http://schemas.microsoft.com/office/powerpoint/2010/main" val="729933696"/>
              </p:ext>
            </p:extLst>
          </p:nvPr>
        </p:nvGraphicFramePr>
        <p:xfrm>
          <a:off x="327121" y="1715914"/>
          <a:ext cx="8489757" cy="4850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2454575"/>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3. Menu Documentation</a:t>
            </a:r>
          </a:p>
        </p:txBody>
      </p:sp>
      <p:sp>
        <p:nvSpPr>
          <p:cNvPr id="3" name="Content Placeholder 2"/>
          <p:cNvSpPr>
            <a:spLocks noGrp="1"/>
          </p:cNvSpPr>
          <p:nvPr>
            <p:ph idx="1"/>
          </p:nvPr>
        </p:nvSpPr>
        <p:spPr>
          <a:xfrm>
            <a:off x="404691" y="1115122"/>
            <a:ext cx="8226353" cy="4943099"/>
          </a:xfrm>
        </p:spPr>
        <p:txBody>
          <a:bodyPr/>
          <a:lstStyle/>
          <a:p>
            <a:pPr marL="0" indent="0" algn="ctr">
              <a:spcBef>
                <a:spcPts val="0"/>
              </a:spcBef>
              <a:buNone/>
            </a:pPr>
            <a:r>
              <a:rPr lang="en-US" sz="3200" b="1" dirty="0" smtClean="0"/>
              <a:t>Review Menus </a:t>
            </a:r>
          </a:p>
          <a:p>
            <a:pPr marL="0" indent="0" algn="ctr">
              <a:spcBef>
                <a:spcPts val="0"/>
              </a:spcBef>
              <a:buNone/>
            </a:pPr>
            <a:endParaRPr lang="en-US" sz="800" b="1" dirty="0" smtClean="0"/>
          </a:p>
          <a:p>
            <a:pPr marL="0" indent="0" algn="ctr">
              <a:spcBef>
                <a:spcPts val="0"/>
              </a:spcBef>
              <a:buNone/>
            </a:pPr>
            <a:r>
              <a:rPr lang="en-US" sz="2900" dirty="0" smtClean="0"/>
              <a:t>To determine compliance with meal pattern requirements</a:t>
            </a:r>
          </a:p>
          <a:p>
            <a:pPr marL="0" indent="0">
              <a:spcBef>
                <a:spcPts val="0"/>
              </a:spcBef>
              <a:buNone/>
            </a:pPr>
            <a:endParaRPr lang="en-US" sz="1800" dirty="0" smtClean="0"/>
          </a:p>
          <a:p>
            <a:pPr>
              <a:spcBef>
                <a:spcPts val="0"/>
              </a:spcBef>
            </a:pPr>
            <a:r>
              <a:rPr lang="en-US" sz="2600" dirty="0" smtClean="0"/>
              <a:t>Announcement Letter specifies the one week (from the review period) of menu documentation to submit</a:t>
            </a:r>
          </a:p>
          <a:p>
            <a:pPr marL="0" indent="0">
              <a:spcBef>
                <a:spcPts val="0"/>
              </a:spcBef>
              <a:buNone/>
            </a:pPr>
            <a:endParaRPr lang="en-US" sz="800" dirty="0" smtClean="0"/>
          </a:p>
          <a:p>
            <a:pPr lvl="1">
              <a:spcBef>
                <a:spcPts val="0"/>
              </a:spcBef>
            </a:pPr>
            <a:r>
              <a:rPr lang="en-US" dirty="0" smtClean="0"/>
              <a:t>Documentation includes, but is not limited to:</a:t>
            </a:r>
          </a:p>
          <a:p>
            <a:pPr lvl="2">
              <a:spcBef>
                <a:spcPts val="0"/>
              </a:spcBef>
              <a:buFont typeface="Wingdings" panose="05000000000000000000" pitchFamily="2" charset="2"/>
              <a:buChar char="ü"/>
            </a:pPr>
            <a:r>
              <a:rPr lang="en-US" sz="2400" dirty="0" smtClean="0"/>
              <a:t>Completed production records</a:t>
            </a:r>
          </a:p>
          <a:p>
            <a:pPr lvl="2">
              <a:spcBef>
                <a:spcPts val="0"/>
              </a:spcBef>
              <a:buFont typeface="Wingdings" panose="05000000000000000000" pitchFamily="2" charset="2"/>
              <a:buChar char="ü"/>
            </a:pPr>
            <a:r>
              <a:rPr lang="en-US" sz="2400" dirty="0" smtClean="0"/>
              <a:t>Calendar menu</a:t>
            </a:r>
          </a:p>
          <a:p>
            <a:pPr lvl="2">
              <a:spcBef>
                <a:spcPts val="0"/>
              </a:spcBef>
              <a:buFont typeface="Wingdings" panose="05000000000000000000" pitchFamily="2" charset="2"/>
              <a:buChar char="ü"/>
            </a:pPr>
            <a:r>
              <a:rPr lang="en-US" sz="2400" dirty="0" smtClean="0"/>
              <a:t>Child Nutrition Labels</a:t>
            </a:r>
          </a:p>
          <a:p>
            <a:pPr lvl="2">
              <a:spcBef>
                <a:spcPts val="0"/>
              </a:spcBef>
              <a:buFont typeface="Wingdings" panose="05000000000000000000" pitchFamily="2" charset="2"/>
              <a:buChar char="ü"/>
            </a:pPr>
            <a:r>
              <a:rPr lang="en-US" sz="2400" dirty="0" smtClean="0"/>
              <a:t>Recipes</a:t>
            </a:r>
          </a:p>
          <a:p>
            <a:pPr marL="0" indent="0">
              <a:buNone/>
            </a:pPr>
            <a:endParaRPr lang="en-US" sz="2400" dirty="0" smtClean="0"/>
          </a:p>
          <a:p>
            <a:pPr marL="0" indent="0" algn="ctr">
              <a:buNone/>
            </a:pPr>
            <a:endParaRPr lang="en-US" b="1" dirty="0"/>
          </a:p>
        </p:txBody>
      </p:sp>
      <p:sp>
        <p:nvSpPr>
          <p:cNvPr id="4" name="Rounded Rectangle 3"/>
          <p:cNvSpPr/>
          <p:nvPr/>
        </p:nvSpPr>
        <p:spPr>
          <a:xfrm>
            <a:off x="373722" y="5377061"/>
            <a:ext cx="3679902" cy="967493"/>
          </a:xfrm>
          <a:prstGeom prst="roundRect">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What if we find errors?</a:t>
            </a:r>
          </a:p>
        </p:txBody>
      </p:sp>
      <p:grpSp>
        <p:nvGrpSpPr>
          <p:cNvPr id="5" name="Group 4"/>
          <p:cNvGrpSpPr/>
          <p:nvPr/>
        </p:nvGrpSpPr>
        <p:grpSpPr>
          <a:xfrm>
            <a:off x="4570645" y="5083974"/>
            <a:ext cx="4284779" cy="1293542"/>
            <a:chOff x="4570645" y="5083974"/>
            <a:chExt cx="4284779" cy="1293542"/>
          </a:xfrm>
        </p:grpSpPr>
        <p:sp>
          <p:nvSpPr>
            <p:cNvPr id="2" name="Cloud Callout 1"/>
            <p:cNvSpPr/>
            <p:nvPr/>
          </p:nvSpPr>
          <p:spPr>
            <a:xfrm>
              <a:off x="4570645" y="5083974"/>
              <a:ext cx="4284779" cy="1293542"/>
            </a:xfrm>
            <a:prstGeom prst="cloudCallout">
              <a:avLst/>
            </a:prstGeom>
            <a:solidFill>
              <a:srgbClr val="C9F7E8"/>
            </a:solidFill>
            <a:ln>
              <a:solidFill>
                <a:srgbClr val="2F8D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107258" y="5253691"/>
              <a:ext cx="3211552" cy="954107"/>
            </a:xfrm>
            <a:prstGeom prst="rect">
              <a:avLst/>
            </a:prstGeom>
            <a:noFill/>
          </p:spPr>
          <p:txBody>
            <a:bodyPr wrap="square" rtlCol="0">
              <a:spAutoFit/>
            </a:bodyPr>
            <a:lstStyle/>
            <a:p>
              <a:pPr algn="ctr"/>
              <a:r>
                <a:rPr lang="en-US" sz="2800" b="1" dirty="0" smtClean="0"/>
                <a:t>The entire month is reviewed</a:t>
              </a:r>
              <a:endParaRPr lang="en-US" sz="2800" b="1" dirty="0"/>
            </a:p>
          </p:txBody>
        </p:sp>
      </p:grpSp>
    </p:spTree>
    <p:extLst>
      <p:ext uri="{BB962C8B-B14F-4D97-AF65-F5344CB8AC3E}">
        <p14:creationId xmlns:p14="http://schemas.microsoft.com/office/powerpoint/2010/main" val="68923959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2956" y="2297152"/>
            <a:ext cx="8318810" cy="959004"/>
          </a:xfrm>
          <a:prstGeom prst="roundRect">
            <a:avLst/>
          </a:prstGeom>
          <a:solidFill>
            <a:schemeClr val="accent1">
              <a:lumMod val="20000"/>
              <a:lumOff val="80000"/>
            </a:schemeClr>
          </a:solidFill>
          <a:ln w="317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3. Menu Documentation</a:t>
            </a:r>
          </a:p>
        </p:txBody>
      </p:sp>
      <p:sp>
        <p:nvSpPr>
          <p:cNvPr id="3" name="Content Placeholder 2"/>
          <p:cNvSpPr>
            <a:spLocks noGrp="1"/>
          </p:cNvSpPr>
          <p:nvPr>
            <p:ph idx="1"/>
          </p:nvPr>
        </p:nvSpPr>
        <p:spPr>
          <a:xfrm>
            <a:off x="492125" y="1181441"/>
            <a:ext cx="8317338" cy="5372896"/>
          </a:xfrm>
        </p:spPr>
        <p:txBody>
          <a:bodyPr>
            <a:normAutofit/>
          </a:bodyPr>
          <a:lstStyle/>
          <a:p>
            <a:pPr marL="0" indent="0" algn="ctr">
              <a:spcBef>
                <a:spcPts val="0"/>
              </a:spcBef>
              <a:buNone/>
            </a:pPr>
            <a:r>
              <a:rPr lang="en-US" dirty="0" smtClean="0"/>
              <a:t>Please organize all supporting documentation and production records </a:t>
            </a:r>
            <a:r>
              <a:rPr lang="en-US" b="1" u="sng" dirty="0" smtClean="0"/>
              <a:t>IN ORDER BY DAY</a:t>
            </a:r>
          </a:p>
          <a:p>
            <a:pPr marL="0" indent="0" algn="ctr">
              <a:spcBef>
                <a:spcPts val="0"/>
              </a:spcBef>
              <a:buNone/>
            </a:pPr>
            <a:endParaRPr lang="en-US" b="1" u="sng" dirty="0"/>
          </a:p>
          <a:p>
            <a:pPr marL="0" indent="0" algn="ctr">
              <a:spcBef>
                <a:spcPts val="0"/>
              </a:spcBef>
              <a:buNone/>
            </a:pPr>
            <a:r>
              <a:rPr lang="en-US" b="1" u="sng" dirty="0" smtClean="0"/>
              <a:t>Monday Menu:</a:t>
            </a:r>
            <a:r>
              <a:rPr lang="en-US" b="1" dirty="0" smtClean="0"/>
              <a:t>  Chicken Nuggets with Whole Grain Roll, Steamed Broccoli, Carrots, Apple Slices &amp; Milk</a:t>
            </a:r>
          </a:p>
          <a:p>
            <a:pPr marL="0" indent="0" algn="ctr">
              <a:spcBef>
                <a:spcPts val="0"/>
              </a:spcBef>
              <a:buNone/>
            </a:pPr>
            <a:endParaRPr lang="en-US" sz="2000" b="1" u="sng" dirty="0"/>
          </a:p>
          <a:p>
            <a:pPr marL="0" indent="0">
              <a:spcBef>
                <a:spcPts val="0"/>
              </a:spcBef>
              <a:buNone/>
            </a:pPr>
            <a:r>
              <a:rPr lang="en-US" dirty="0" smtClean="0"/>
              <a:t>Folder/Binder should contain:</a:t>
            </a:r>
          </a:p>
          <a:p>
            <a:pPr marL="0" indent="0">
              <a:spcBef>
                <a:spcPts val="0"/>
              </a:spcBef>
              <a:buNone/>
            </a:pPr>
            <a:endParaRPr lang="en-US" sz="1000" dirty="0" smtClean="0"/>
          </a:p>
          <a:p>
            <a:pPr>
              <a:spcBef>
                <a:spcPts val="0"/>
              </a:spcBef>
              <a:buFont typeface="Wingdings" panose="05000000000000000000" pitchFamily="2" charset="2"/>
              <a:buChar char="ü"/>
            </a:pPr>
            <a:r>
              <a:rPr lang="en-US" sz="2500" dirty="0" smtClean="0"/>
              <a:t>Monday’s completed production record</a:t>
            </a:r>
          </a:p>
          <a:p>
            <a:pPr marL="0" indent="0">
              <a:spcBef>
                <a:spcPts val="0"/>
              </a:spcBef>
              <a:buNone/>
            </a:pPr>
            <a:endParaRPr lang="en-US" sz="800" dirty="0" smtClean="0"/>
          </a:p>
          <a:p>
            <a:pPr>
              <a:spcBef>
                <a:spcPts val="0"/>
              </a:spcBef>
              <a:buFont typeface="Wingdings" panose="05000000000000000000" pitchFamily="2" charset="2"/>
              <a:buChar char="ü"/>
            </a:pPr>
            <a:r>
              <a:rPr lang="en-US" sz="2500" dirty="0"/>
              <a:t>P</a:t>
            </a:r>
            <a:r>
              <a:rPr lang="en-US" sz="2500" dirty="0" smtClean="0"/>
              <a:t>roduct documentation including:</a:t>
            </a:r>
          </a:p>
          <a:p>
            <a:pPr marL="0" indent="0">
              <a:spcBef>
                <a:spcPts val="0"/>
              </a:spcBef>
              <a:buNone/>
            </a:pPr>
            <a:endParaRPr lang="en-US" sz="800" dirty="0" smtClean="0"/>
          </a:p>
          <a:p>
            <a:pPr lvl="1">
              <a:spcBef>
                <a:spcPts val="0"/>
              </a:spcBef>
            </a:pPr>
            <a:r>
              <a:rPr lang="en-US" sz="2500" dirty="0" smtClean="0"/>
              <a:t>CN label/Manufacturer Specification for Chicken Nuggets</a:t>
            </a:r>
          </a:p>
          <a:p>
            <a:pPr marL="457200" lvl="1" indent="0">
              <a:spcBef>
                <a:spcPts val="0"/>
              </a:spcBef>
              <a:buNone/>
            </a:pPr>
            <a:endParaRPr lang="en-US" sz="800" dirty="0" smtClean="0"/>
          </a:p>
          <a:p>
            <a:pPr lvl="1">
              <a:spcBef>
                <a:spcPts val="0"/>
              </a:spcBef>
            </a:pPr>
            <a:r>
              <a:rPr lang="en-US" sz="2500" dirty="0" smtClean="0"/>
              <a:t>Label/Product Formulation Statement/Recipe for Roll</a:t>
            </a:r>
          </a:p>
          <a:p>
            <a:pPr marL="457200" lvl="1" indent="0">
              <a:spcBef>
                <a:spcPts val="0"/>
              </a:spcBef>
              <a:buNone/>
            </a:pPr>
            <a:endParaRPr lang="en-US" sz="800" dirty="0" smtClean="0"/>
          </a:p>
          <a:p>
            <a:pPr lvl="1">
              <a:spcBef>
                <a:spcPts val="0"/>
              </a:spcBef>
            </a:pPr>
            <a:r>
              <a:rPr lang="en-US" sz="2500" dirty="0"/>
              <a:t>R</a:t>
            </a:r>
            <a:r>
              <a:rPr lang="en-US" sz="2500" dirty="0" smtClean="0"/>
              <a:t>ecipes or product documentation necessary to validate crediting for fruits &amp; vegetables</a:t>
            </a:r>
            <a:endParaRPr lang="en-US" sz="2400" dirty="0" smtClean="0"/>
          </a:p>
          <a:p>
            <a:pPr marL="0" indent="0" algn="ctr">
              <a:buNone/>
            </a:pPr>
            <a:endParaRPr lang="en-US" b="1" dirty="0"/>
          </a:p>
        </p:txBody>
      </p:sp>
    </p:spTree>
    <p:extLst>
      <p:ext uri="{BB962C8B-B14F-4D97-AF65-F5344CB8AC3E}">
        <p14:creationId xmlns:p14="http://schemas.microsoft.com/office/powerpoint/2010/main" val="10480089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63844" name="TextBox 3"/>
          <p:cNvSpPr txBox="1">
            <a:spLocks noChangeArrowheads="1"/>
          </p:cNvSpPr>
          <p:nvPr/>
        </p:nvSpPr>
        <p:spPr bwMode="auto">
          <a:xfrm>
            <a:off x="0" y="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a:solidFill>
                  <a:schemeClr val="bg1"/>
                </a:solidFill>
                <a:latin typeface="Calibri" panose="020F0502020204030204" pitchFamily="34" charset="0"/>
              </a:rPr>
              <a:t>Administrative Review  - Steps</a:t>
            </a:r>
          </a:p>
        </p:txBody>
      </p:sp>
      <p:sp>
        <p:nvSpPr>
          <p:cNvPr id="6" name="Content Placeholder 3"/>
          <p:cNvSpPr txBox="1">
            <a:spLocks/>
          </p:cNvSpPr>
          <p:nvPr/>
        </p:nvSpPr>
        <p:spPr>
          <a:xfrm>
            <a:off x="723900" y="1092656"/>
            <a:ext cx="7696200" cy="5073370"/>
          </a:xfrm>
          <a:prstGeom prst="rect">
            <a:avLst/>
          </a:prstGeom>
          <a:solidFill>
            <a:schemeClr val="accent3">
              <a:lumMod val="20000"/>
              <a:lumOff val="80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1800"/>
              </a:spcBef>
              <a:buFont typeface="Arial" panose="020B0604020202020204" pitchFamily="34" charset="0"/>
              <a:buAutoNum type="arabicParenR"/>
              <a:defRPr/>
            </a:pPr>
            <a:r>
              <a:rPr lang="en-US" dirty="0" smtClean="0"/>
              <a:t>Off-Site Assessment Tool sent </a:t>
            </a:r>
            <a:endParaRPr lang="en-US" sz="400" dirty="0" smtClean="0"/>
          </a:p>
          <a:p>
            <a:pPr marL="0" indent="0">
              <a:spcBef>
                <a:spcPts val="1800"/>
              </a:spcBef>
              <a:buFont typeface="Arial" panose="020B0604020202020204" pitchFamily="34" charset="0"/>
              <a:buNone/>
              <a:defRPr/>
            </a:pPr>
            <a:r>
              <a:rPr lang="en-US" dirty="0"/>
              <a:t>2</a:t>
            </a:r>
            <a:r>
              <a:rPr lang="en-US" dirty="0" smtClean="0"/>
              <a:t>) Complete and submit Off-site </a:t>
            </a:r>
            <a:r>
              <a:rPr lang="en-US" dirty="0"/>
              <a:t>A</a:t>
            </a:r>
            <a:r>
              <a:rPr lang="en-US" dirty="0" smtClean="0"/>
              <a:t>ssessment Tool</a:t>
            </a:r>
            <a:endParaRPr lang="en-US" sz="100" dirty="0" smtClean="0"/>
          </a:p>
          <a:p>
            <a:pPr marL="0" indent="0">
              <a:spcBef>
                <a:spcPts val="1800"/>
              </a:spcBef>
              <a:buFont typeface="Arial" panose="020B0604020202020204" pitchFamily="34" charset="0"/>
              <a:buNone/>
              <a:defRPr/>
            </a:pPr>
            <a:r>
              <a:rPr lang="en-US" dirty="0" smtClean="0"/>
              <a:t>3) Announcement letter</a:t>
            </a:r>
          </a:p>
          <a:p>
            <a:pPr marL="0" indent="0">
              <a:spcBef>
                <a:spcPts val="1800"/>
              </a:spcBef>
              <a:buFont typeface="Arial" panose="020B0604020202020204" pitchFamily="34" charset="0"/>
              <a:buNone/>
              <a:defRPr/>
            </a:pPr>
            <a:r>
              <a:rPr lang="en-US" dirty="0" smtClean="0"/>
              <a:t>4) Specialist communicates details of visit</a:t>
            </a:r>
          </a:p>
          <a:p>
            <a:pPr marL="0" indent="0">
              <a:spcBef>
                <a:spcPts val="1800"/>
              </a:spcBef>
              <a:buFont typeface="Arial" panose="020B0604020202020204" pitchFamily="34" charset="0"/>
              <a:buNone/>
              <a:defRPr/>
            </a:pPr>
            <a:r>
              <a:rPr lang="en-US" dirty="0"/>
              <a:t>5</a:t>
            </a:r>
            <a:r>
              <a:rPr lang="en-US" dirty="0" smtClean="0"/>
              <a:t>) On- site Review</a:t>
            </a:r>
          </a:p>
          <a:p>
            <a:pPr marL="0" indent="0">
              <a:spcBef>
                <a:spcPts val="1800"/>
              </a:spcBef>
              <a:buFont typeface="Arial" panose="020B0604020202020204" pitchFamily="34" charset="0"/>
              <a:buNone/>
              <a:defRPr/>
            </a:pPr>
            <a:r>
              <a:rPr lang="en-US" dirty="0" smtClean="0"/>
              <a:t>6) Complete and submit all Corrective Action</a:t>
            </a:r>
          </a:p>
          <a:p>
            <a:pPr marL="0" indent="0">
              <a:spcBef>
                <a:spcPts val="1800"/>
              </a:spcBef>
              <a:buFont typeface="Arial" panose="020B0604020202020204" pitchFamily="34" charset="0"/>
              <a:buNone/>
              <a:defRPr/>
            </a:pPr>
            <a:r>
              <a:rPr lang="en-US" dirty="0"/>
              <a:t>7</a:t>
            </a:r>
            <a:r>
              <a:rPr lang="en-US" dirty="0" smtClean="0"/>
              <a:t>) Review is closed (final letter)</a:t>
            </a:r>
            <a:endParaRPr lang="en-US" dirty="0"/>
          </a:p>
        </p:txBody>
      </p:sp>
      <p:sp>
        <p:nvSpPr>
          <p:cNvPr id="2" name="Oval 1"/>
          <p:cNvSpPr/>
          <p:nvPr/>
        </p:nvSpPr>
        <p:spPr>
          <a:xfrm>
            <a:off x="432486" y="3262192"/>
            <a:ext cx="6882714" cy="72904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0407260"/>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takara\AppData\Local\Microsoft\Windows\Temporary Internet Files\Content.IE5\DSCF27BU\9568156463_86087625d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501" y="4672766"/>
            <a:ext cx="2082568" cy="2082568"/>
          </a:xfrm>
          <a:prstGeom prst="rect">
            <a:avLst/>
          </a:prstGeom>
          <a:noFill/>
          <a:extLst>
            <a:ext uri="{909E8E84-426E-40DD-AFC4-6F175D3DCCD1}">
              <a14:hiddenFill xmlns:a14="http://schemas.microsoft.com/office/drawing/2010/main">
                <a:solidFill>
                  <a:srgbClr val="FFFFFF"/>
                </a:solidFill>
              </a14:hiddenFill>
            </a:ext>
          </a:extLst>
        </p:spPr>
      </p:pic>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64633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dirty="0" smtClean="0">
                <a:solidFill>
                  <a:schemeClr val="bg1"/>
                </a:solidFill>
                <a:latin typeface="Calibri" panose="020F0502020204030204" pitchFamily="34" charset="0"/>
              </a:rPr>
              <a:t>Step 4. Specialist Communicates </a:t>
            </a:r>
            <a:r>
              <a:rPr lang="en-US" altLang="en-US" sz="3600" dirty="0">
                <a:solidFill>
                  <a:schemeClr val="bg1"/>
                </a:solidFill>
                <a:latin typeface="Calibri" panose="020F0502020204030204" pitchFamily="34" charset="0"/>
              </a:rPr>
              <a:t>D</a:t>
            </a:r>
            <a:r>
              <a:rPr lang="en-US" altLang="en-US" sz="3600" dirty="0" smtClean="0">
                <a:solidFill>
                  <a:schemeClr val="bg1"/>
                </a:solidFill>
                <a:latin typeface="Calibri" panose="020F0502020204030204" pitchFamily="34" charset="0"/>
              </a:rPr>
              <a:t>etails of Visit</a:t>
            </a:r>
          </a:p>
        </p:txBody>
      </p:sp>
      <p:sp>
        <p:nvSpPr>
          <p:cNvPr id="3" name="Content Placeholder 2"/>
          <p:cNvSpPr>
            <a:spLocks noGrp="1"/>
          </p:cNvSpPr>
          <p:nvPr>
            <p:ph sz="half" idx="1"/>
          </p:nvPr>
        </p:nvSpPr>
        <p:spPr>
          <a:xfrm>
            <a:off x="628650" y="1248937"/>
            <a:ext cx="3886200" cy="4928026"/>
          </a:xfrm>
        </p:spPr>
        <p:txBody>
          <a:bodyPr>
            <a:normAutofit/>
          </a:bodyPr>
          <a:lstStyle/>
          <a:p>
            <a:r>
              <a:rPr lang="en-US" dirty="0" smtClean="0"/>
              <a:t>Meal service times: </a:t>
            </a:r>
          </a:p>
          <a:p>
            <a:pPr lvl="1"/>
            <a:r>
              <a:rPr lang="en-US" sz="2600" dirty="0" smtClean="0"/>
              <a:t>Breakfast</a:t>
            </a:r>
          </a:p>
          <a:p>
            <a:pPr lvl="1"/>
            <a:r>
              <a:rPr lang="en-US" sz="2600" dirty="0" smtClean="0"/>
              <a:t>Lunch</a:t>
            </a:r>
          </a:p>
          <a:p>
            <a:pPr lvl="1"/>
            <a:r>
              <a:rPr lang="en-US" sz="2600" dirty="0" smtClean="0"/>
              <a:t>Fresh Fruit and Vegetable Program</a:t>
            </a:r>
          </a:p>
          <a:p>
            <a:pPr lvl="1"/>
            <a:r>
              <a:rPr lang="en-US" sz="2600" dirty="0" smtClean="0"/>
              <a:t>Afterschool Snack Program</a:t>
            </a:r>
          </a:p>
          <a:p>
            <a:pPr marL="457200" lvl="1" indent="0">
              <a:buNone/>
            </a:pPr>
            <a:endParaRPr lang="en-US" sz="1100" dirty="0" smtClean="0"/>
          </a:p>
          <a:p>
            <a:r>
              <a:rPr lang="en-US" dirty="0" smtClean="0"/>
              <a:t>Office/school hours</a:t>
            </a:r>
          </a:p>
          <a:p>
            <a:endParaRPr lang="en-US" dirty="0" smtClean="0"/>
          </a:p>
          <a:p>
            <a:endParaRPr lang="en-US" dirty="0"/>
          </a:p>
        </p:txBody>
      </p:sp>
      <p:sp>
        <p:nvSpPr>
          <p:cNvPr id="4" name="Content Placeholder 3"/>
          <p:cNvSpPr>
            <a:spLocks noGrp="1"/>
          </p:cNvSpPr>
          <p:nvPr>
            <p:ph sz="half" idx="2"/>
          </p:nvPr>
        </p:nvSpPr>
        <p:spPr>
          <a:xfrm>
            <a:off x="4629150" y="1204332"/>
            <a:ext cx="3886200" cy="4972631"/>
          </a:xfrm>
        </p:spPr>
        <p:txBody>
          <a:bodyPr>
            <a:normAutofit/>
          </a:bodyPr>
          <a:lstStyle/>
          <a:p>
            <a:r>
              <a:rPr lang="en-US" dirty="0"/>
              <a:t>Vended meals – verify time of meal preparation to visit vendor </a:t>
            </a:r>
          </a:p>
          <a:p>
            <a:r>
              <a:rPr lang="en-US" dirty="0"/>
              <a:t>Special instructions to find the school</a:t>
            </a:r>
          </a:p>
          <a:p>
            <a:r>
              <a:rPr lang="en-US" dirty="0"/>
              <a:t>Parking – specify where reviewers may park</a:t>
            </a:r>
          </a:p>
          <a:p>
            <a:r>
              <a:rPr lang="en-US" dirty="0" smtClean="0"/>
              <a:t>Coordinate time of entrance </a:t>
            </a:r>
            <a:r>
              <a:rPr lang="en-US" dirty="0"/>
              <a:t>conference</a:t>
            </a:r>
          </a:p>
          <a:p>
            <a:endParaRPr lang="en-US" dirty="0"/>
          </a:p>
        </p:txBody>
      </p:sp>
    </p:spTree>
    <p:extLst>
      <p:ext uri="{BB962C8B-B14F-4D97-AF65-F5344CB8AC3E}">
        <p14:creationId xmlns:p14="http://schemas.microsoft.com/office/powerpoint/2010/main" val="1127922674"/>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dirty="0">
              <a:latin typeface="Calibri" panose="020F0502020204030204" pitchFamily="34" charset="0"/>
            </a:endParaRPr>
          </a:p>
        </p:txBody>
      </p:sp>
      <p:sp>
        <p:nvSpPr>
          <p:cNvPr id="163844" name="TextBox 3"/>
          <p:cNvSpPr txBox="1">
            <a:spLocks noChangeArrowheads="1"/>
          </p:cNvSpPr>
          <p:nvPr/>
        </p:nvSpPr>
        <p:spPr bwMode="auto">
          <a:xfrm>
            <a:off x="0" y="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a:solidFill>
                  <a:schemeClr val="bg1"/>
                </a:solidFill>
                <a:latin typeface="Calibri" panose="020F0502020204030204" pitchFamily="34" charset="0"/>
              </a:rPr>
              <a:t>Administrative Review  - Steps</a:t>
            </a:r>
          </a:p>
        </p:txBody>
      </p:sp>
      <p:sp>
        <p:nvSpPr>
          <p:cNvPr id="6" name="Content Placeholder 3"/>
          <p:cNvSpPr txBox="1">
            <a:spLocks/>
          </p:cNvSpPr>
          <p:nvPr/>
        </p:nvSpPr>
        <p:spPr>
          <a:xfrm>
            <a:off x="723900" y="1029435"/>
            <a:ext cx="7696200" cy="5396088"/>
          </a:xfrm>
          <a:prstGeom prst="rect">
            <a:avLst/>
          </a:prstGeom>
          <a:solidFill>
            <a:schemeClr val="accent3">
              <a:lumMod val="20000"/>
              <a:lumOff val="80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defRPr/>
            </a:pPr>
            <a:r>
              <a:rPr lang="en-US" dirty="0" smtClean="0"/>
              <a:t>1) Off-Site Assessment Tool sent </a:t>
            </a:r>
            <a:endParaRPr lang="en-US" sz="400" dirty="0" smtClean="0"/>
          </a:p>
          <a:p>
            <a:pPr marL="0" indent="0">
              <a:spcBef>
                <a:spcPts val="600"/>
              </a:spcBef>
              <a:buFont typeface="Arial" panose="020B0604020202020204" pitchFamily="34" charset="0"/>
              <a:buNone/>
              <a:defRPr/>
            </a:pPr>
            <a:r>
              <a:rPr lang="en-US" dirty="0"/>
              <a:t>2</a:t>
            </a:r>
            <a:r>
              <a:rPr lang="en-US" dirty="0" smtClean="0"/>
              <a:t>) Complete and submit Off-site </a:t>
            </a:r>
            <a:r>
              <a:rPr lang="en-US" dirty="0"/>
              <a:t>A</a:t>
            </a:r>
            <a:r>
              <a:rPr lang="en-US" dirty="0" smtClean="0"/>
              <a:t>ssessment Tool</a:t>
            </a:r>
            <a:endParaRPr lang="en-US" sz="100" dirty="0" smtClean="0"/>
          </a:p>
          <a:p>
            <a:pPr marL="0" indent="0">
              <a:spcBef>
                <a:spcPts val="600"/>
              </a:spcBef>
              <a:buFont typeface="Arial" panose="020B0604020202020204" pitchFamily="34" charset="0"/>
              <a:buNone/>
              <a:defRPr/>
            </a:pPr>
            <a:r>
              <a:rPr lang="en-US" dirty="0" smtClean="0"/>
              <a:t>3) Announcement letter</a:t>
            </a:r>
          </a:p>
          <a:p>
            <a:pPr marL="0" indent="0">
              <a:spcBef>
                <a:spcPts val="600"/>
              </a:spcBef>
              <a:buFont typeface="Arial" panose="020B0604020202020204" pitchFamily="34" charset="0"/>
              <a:buNone/>
              <a:defRPr/>
            </a:pPr>
            <a:r>
              <a:rPr lang="en-US" dirty="0" smtClean="0"/>
              <a:t>4) Specialist communicates details of visit</a:t>
            </a:r>
          </a:p>
          <a:p>
            <a:pPr marL="0" indent="0">
              <a:spcBef>
                <a:spcPts val="600"/>
              </a:spcBef>
              <a:buFont typeface="Arial" panose="020B0604020202020204" pitchFamily="34" charset="0"/>
              <a:buNone/>
              <a:defRPr/>
            </a:pPr>
            <a:endParaRPr lang="en-US" sz="600" dirty="0" smtClean="0"/>
          </a:p>
          <a:p>
            <a:pPr marL="0" indent="0">
              <a:spcBef>
                <a:spcPts val="600"/>
              </a:spcBef>
              <a:buFont typeface="Arial" panose="020B0604020202020204" pitchFamily="34" charset="0"/>
              <a:buNone/>
              <a:defRPr/>
            </a:pPr>
            <a:r>
              <a:rPr lang="en-US" dirty="0"/>
              <a:t>5</a:t>
            </a:r>
            <a:r>
              <a:rPr lang="en-US" dirty="0" smtClean="0"/>
              <a:t>) On- site Review</a:t>
            </a:r>
          </a:p>
          <a:p>
            <a:pPr marL="457200" lvl="1" indent="0">
              <a:lnSpc>
                <a:spcPct val="100000"/>
              </a:lnSpc>
              <a:spcBef>
                <a:spcPts val="0"/>
              </a:spcBef>
              <a:buFont typeface="Wingdings" panose="05000000000000000000" pitchFamily="2" charset="2"/>
              <a:buChar char="ü"/>
              <a:defRPr/>
            </a:pPr>
            <a:r>
              <a:rPr lang="en-US" dirty="0">
                <a:solidFill>
                  <a:prstClr val="black"/>
                </a:solidFill>
              </a:rPr>
              <a:t>Entrance Conference</a:t>
            </a:r>
          </a:p>
          <a:p>
            <a:pPr marL="457200" lvl="1" indent="0">
              <a:lnSpc>
                <a:spcPct val="100000"/>
              </a:lnSpc>
              <a:spcBef>
                <a:spcPts val="0"/>
              </a:spcBef>
              <a:buFont typeface="Wingdings" panose="05000000000000000000" pitchFamily="2" charset="2"/>
              <a:buChar char="ü"/>
              <a:defRPr/>
            </a:pPr>
            <a:r>
              <a:rPr lang="en-US" dirty="0">
                <a:solidFill>
                  <a:prstClr val="black"/>
                </a:solidFill>
              </a:rPr>
              <a:t>Meal Access and Reimbursement </a:t>
            </a:r>
          </a:p>
          <a:p>
            <a:pPr marL="457200" lvl="1" indent="0">
              <a:lnSpc>
                <a:spcPct val="100000"/>
              </a:lnSpc>
              <a:spcBef>
                <a:spcPts val="0"/>
              </a:spcBef>
              <a:buFont typeface="Wingdings" panose="05000000000000000000" pitchFamily="2" charset="2"/>
              <a:buChar char="ü"/>
              <a:defRPr/>
            </a:pPr>
            <a:r>
              <a:rPr lang="en-US" dirty="0">
                <a:solidFill>
                  <a:prstClr val="black"/>
                </a:solidFill>
              </a:rPr>
              <a:t>Meal Observations / Meal Pattern</a:t>
            </a:r>
          </a:p>
          <a:p>
            <a:pPr marL="457200" lvl="1" indent="0">
              <a:lnSpc>
                <a:spcPct val="100000"/>
              </a:lnSpc>
              <a:spcBef>
                <a:spcPts val="0"/>
              </a:spcBef>
              <a:buFont typeface="Wingdings" panose="05000000000000000000" pitchFamily="2" charset="2"/>
              <a:buChar char="ü"/>
              <a:defRPr/>
            </a:pPr>
            <a:r>
              <a:rPr lang="en-US" dirty="0">
                <a:solidFill>
                  <a:prstClr val="black"/>
                </a:solidFill>
              </a:rPr>
              <a:t>General Areas </a:t>
            </a:r>
          </a:p>
          <a:p>
            <a:pPr marL="457200" lvl="1" indent="0">
              <a:lnSpc>
                <a:spcPct val="100000"/>
              </a:lnSpc>
              <a:spcBef>
                <a:spcPts val="0"/>
              </a:spcBef>
              <a:buFont typeface="Wingdings" panose="05000000000000000000" pitchFamily="2" charset="2"/>
              <a:buChar char="ü"/>
              <a:defRPr/>
            </a:pPr>
            <a:r>
              <a:rPr lang="en-US" dirty="0">
                <a:solidFill>
                  <a:prstClr val="black"/>
                </a:solidFill>
              </a:rPr>
              <a:t>Exit </a:t>
            </a:r>
            <a:r>
              <a:rPr lang="en-US" dirty="0" smtClean="0">
                <a:solidFill>
                  <a:prstClr val="black"/>
                </a:solidFill>
              </a:rPr>
              <a:t>Conference</a:t>
            </a:r>
          </a:p>
          <a:p>
            <a:pPr marL="457200" lvl="1" indent="0">
              <a:lnSpc>
                <a:spcPct val="100000"/>
              </a:lnSpc>
              <a:spcBef>
                <a:spcPts val="0"/>
              </a:spcBef>
              <a:buNone/>
              <a:defRPr/>
            </a:pPr>
            <a:endParaRPr lang="en-US" sz="600" dirty="0">
              <a:solidFill>
                <a:prstClr val="black"/>
              </a:solidFill>
            </a:endParaRPr>
          </a:p>
          <a:p>
            <a:pPr marL="0" indent="0">
              <a:spcBef>
                <a:spcPts val="600"/>
              </a:spcBef>
              <a:buFont typeface="Arial" panose="020B0604020202020204" pitchFamily="34" charset="0"/>
              <a:buNone/>
              <a:defRPr/>
            </a:pPr>
            <a:r>
              <a:rPr lang="en-US" dirty="0" smtClean="0"/>
              <a:t>6) Complete and submit all Corrective Action</a:t>
            </a:r>
          </a:p>
          <a:p>
            <a:pPr marL="0" indent="0">
              <a:spcBef>
                <a:spcPts val="600"/>
              </a:spcBef>
              <a:buFont typeface="Arial" panose="020B0604020202020204" pitchFamily="34" charset="0"/>
              <a:buNone/>
              <a:defRPr/>
            </a:pPr>
            <a:r>
              <a:rPr lang="en-US" dirty="0"/>
              <a:t>7</a:t>
            </a:r>
            <a:r>
              <a:rPr lang="en-US" dirty="0" smtClean="0"/>
              <a:t>) Review is closed (final letter)</a:t>
            </a:r>
            <a:endParaRPr lang="en-US" dirty="0"/>
          </a:p>
        </p:txBody>
      </p:sp>
      <p:sp>
        <p:nvSpPr>
          <p:cNvPr id="2" name="Oval 1"/>
          <p:cNvSpPr/>
          <p:nvPr/>
        </p:nvSpPr>
        <p:spPr>
          <a:xfrm>
            <a:off x="172998" y="2903836"/>
            <a:ext cx="5968314" cy="253313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7626664"/>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dirty="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5. On-Site Review</a:t>
            </a:r>
          </a:p>
        </p:txBody>
      </p:sp>
      <p:sp>
        <p:nvSpPr>
          <p:cNvPr id="2" name="TextBox 1"/>
          <p:cNvSpPr txBox="1"/>
          <p:nvPr/>
        </p:nvSpPr>
        <p:spPr>
          <a:xfrm>
            <a:off x="1730828" y="900988"/>
            <a:ext cx="5486399" cy="602904"/>
          </a:xfrm>
          <a:prstGeom prst="rect">
            <a:avLst/>
          </a:prstGeom>
          <a:noFill/>
        </p:spPr>
        <p:txBody>
          <a:bodyPr wrap="square" rtlCol="0">
            <a:spAutoFit/>
          </a:bodyPr>
          <a:lstStyle/>
          <a:p>
            <a:pPr algn="ctr"/>
            <a:r>
              <a:rPr lang="en-US" sz="3200" b="1" dirty="0" smtClean="0"/>
              <a:t>Entrance Conference</a:t>
            </a:r>
            <a:endParaRPr lang="en-US" sz="3200" b="1" dirty="0"/>
          </a:p>
        </p:txBody>
      </p:sp>
      <p:graphicFrame>
        <p:nvGraphicFramePr>
          <p:cNvPr id="4" name="Diagram 3"/>
          <p:cNvGraphicFramePr/>
          <p:nvPr>
            <p:extLst>
              <p:ext uri="{D42A27DB-BD31-4B8C-83A1-F6EECF244321}">
                <p14:modId xmlns:p14="http://schemas.microsoft.com/office/powerpoint/2010/main" val="524075822"/>
              </p:ext>
            </p:extLst>
          </p:nvPr>
        </p:nvGraphicFramePr>
        <p:xfrm>
          <a:off x="334927" y="1552039"/>
          <a:ext cx="8474146" cy="4894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852272" y="1943009"/>
            <a:ext cx="1828800" cy="584775"/>
          </a:xfrm>
          <a:prstGeom prst="rect">
            <a:avLst/>
          </a:prstGeom>
          <a:noFill/>
        </p:spPr>
        <p:txBody>
          <a:bodyPr wrap="square" rtlCol="0">
            <a:spAutoFit/>
          </a:bodyPr>
          <a:lstStyle/>
          <a:p>
            <a:r>
              <a:rPr lang="en-US" sz="3200" b="1" dirty="0" smtClean="0"/>
              <a:t>Purpose</a:t>
            </a:r>
            <a:endParaRPr lang="en-US" sz="2400" b="1" dirty="0"/>
          </a:p>
        </p:txBody>
      </p:sp>
      <p:sp>
        <p:nvSpPr>
          <p:cNvPr id="6" name="TextBox 5"/>
          <p:cNvSpPr txBox="1"/>
          <p:nvPr/>
        </p:nvSpPr>
        <p:spPr>
          <a:xfrm>
            <a:off x="673851" y="2955730"/>
            <a:ext cx="2319454" cy="954107"/>
          </a:xfrm>
          <a:prstGeom prst="rect">
            <a:avLst/>
          </a:prstGeom>
          <a:noFill/>
        </p:spPr>
        <p:txBody>
          <a:bodyPr wrap="square" rtlCol="0">
            <a:spAutoFit/>
          </a:bodyPr>
          <a:lstStyle/>
          <a:p>
            <a:pPr algn="ctr"/>
            <a:r>
              <a:rPr lang="en-US" sz="2800" b="1" dirty="0" smtClean="0"/>
              <a:t>Who Should Attend</a:t>
            </a:r>
            <a:endParaRPr lang="en-US" sz="2800" b="1" dirty="0"/>
          </a:p>
        </p:txBody>
      </p:sp>
      <p:sp>
        <p:nvSpPr>
          <p:cNvPr id="7" name="TextBox 6"/>
          <p:cNvSpPr txBox="1"/>
          <p:nvPr/>
        </p:nvSpPr>
        <p:spPr>
          <a:xfrm>
            <a:off x="1030688" y="4404948"/>
            <a:ext cx="1681446" cy="523220"/>
          </a:xfrm>
          <a:prstGeom prst="rect">
            <a:avLst/>
          </a:prstGeom>
          <a:noFill/>
        </p:spPr>
        <p:txBody>
          <a:bodyPr wrap="square" rtlCol="0">
            <a:spAutoFit/>
          </a:bodyPr>
          <a:lstStyle/>
          <a:p>
            <a:r>
              <a:rPr lang="en-US" sz="2800" b="1" dirty="0" smtClean="0"/>
              <a:t>How Long</a:t>
            </a:r>
            <a:endParaRPr lang="en-US" sz="2800" b="1" dirty="0"/>
          </a:p>
        </p:txBody>
      </p:sp>
      <p:sp>
        <p:nvSpPr>
          <p:cNvPr id="8" name="TextBox 7"/>
          <p:cNvSpPr txBox="1"/>
          <p:nvPr/>
        </p:nvSpPr>
        <p:spPr>
          <a:xfrm>
            <a:off x="517736" y="5453162"/>
            <a:ext cx="1828800" cy="523220"/>
          </a:xfrm>
          <a:prstGeom prst="rect">
            <a:avLst/>
          </a:prstGeom>
          <a:noFill/>
        </p:spPr>
        <p:txBody>
          <a:bodyPr wrap="square" rtlCol="0">
            <a:spAutoFit/>
          </a:bodyPr>
          <a:lstStyle/>
          <a:p>
            <a:r>
              <a:rPr lang="en-US" sz="2800" b="1" dirty="0" smtClean="0"/>
              <a:t>What Time</a:t>
            </a:r>
            <a:endParaRPr lang="en-US" sz="2800" b="1" dirty="0"/>
          </a:p>
        </p:txBody>
      </p:sp>
    </p:spTree>
    <p:extLst>
      <p:ext uri="{BB962C8B-B14F-4D97-AF65-F5344CB8AC3E}">
        <p14:creationId xmlns:p14="http://schemas.microsoft.com/office/powerpoint/2010/main" val="2229711482"/>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nSpc>
                <a:spcPct val="90000"/>
              </a:lnSpc>
              <a:spcBef>
                <a:spcPts val="500"/>
              </a:spcBef>
              <a:buFont typeface="Arial" panose="020B0604020202020204" pitchFamily="34" charset="0"/>
              <a:buNone/>
            </a:pPr>
            <a:endParaRPr lang="en-US" altLang="en-US" sz="2400">
              <a:solidFill>
                <a:prstClr val="black"/>
              </a:solidFill>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400" dirty="0" smtClean="0">
                <a:solidFill>
                  <a:prstClr val="white"/>
                </a:solidFill>
                <a:latin typeface="Calibri" panose="020F0502020204030204" pitchFamily="34" charset="0"/>
              </a:rPr>
              <a:t>Step 5. On-Site Review</a:t>
            </a:r>
          </a:p>
        </p:txBody>
      </p:sp>
      <p:sp>
        <p:nvSpPr>
          <p:cNvPr id="3" name="Content Placeholder 2"/>
          <p:cNvSpPr>
            <a:spLocks noGrp="1"/>
          </p:cNvSpPr>
          <p:nvPr>
            <p:ph idx="1"/>
          </p:nvPr>
        </p:nvSpPr>
        <p:spPr>
          <a:xfrm>
            <a:off x="492125" y="1233954"/>
            <a:ext cx="7886700" cy="4351338"/>
          </a:xfrm>
        </p:spPr>
        <p:txBody>
          <a:bodyPr/>
          <a:lstStyle/>
          <a:p>
            <a:pPr marL="0" indent="0" algn="ctr">
              <a:buNone/>
            </a:pPr>
            <a:r>
              <a:rPr lang="en-US" sz="3600" b="1" u="sng" dirty="0" smtClean="0"/>
              <a:t>Meal Access and Reimbursement:</a:t>
            </a:r>
          </a:p>
          <a:p>
            <a:pPr marL="0" indent="0" algn="ctr">
              <a:buNone/>
            </a:pPr>
            <a:r>
              <a:rPr lang="en-US" b="1" dirty="0" smtClean="0"/>
              <a:t> </a:t>
            </a:r>
          </a:p>
          <a:p>
            <a:pPr algn="ctr"/>
            <a:r>
              <a:rPr lang="en-US" b="1" dirty="0" smtClean="0"/>
              <a:t>Certification and Benefit Issuance</a:t>
            </a:r>
          </a:p>
          <a:p>
            <a:pPr algn="ctr"/>
            <a:r>
              <a:rPr lang="en-US" b="1" dirty="0" smtClean="0"/>
              <a:t>Verification </a:t>
            </a:r>
          </a:p>
          <a:p>
            <a:pPr algn="ctr"/>
            <a:r>
              <a:rPr lang="en-US" b="1" dirty="0" smtClean="0"/>
              <a:t>Meal Counting and Claiming</a:t>
            </a:r>
          </a:p>
        </p:txBody>
      </p:sp>
      <p:sp>
        <p:nvSpPr>
          <p:cNvPr id="2" name="Oval 1"/>
          <p:cNvSpPr/>
          <p:nvPr/>
        </p:nvSpPr>
        <p:spPr>
          <a:xfrm>
            <a:off x="1628079" y="2129950"/>
            <a:ext cx="5670188" cy="83627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ounded Rectangle 5"/>
          <p:cNvSpPr/>
          <p:nvPr/>
        </p:nvSpPr>
        <p:spPr>
          <a:xfrm>
            <a:off x="740223" y="4455552"/>
            <a:ext cx="7390503" cy="1474788"/>
          </a:xfrm>
          <a:prstGeom prst="roundRect">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black"/>
                </a:solidFill>
              </a:rPr>
              <a:t>Common Finding: </a:t>
            </a:r>
          </a:p>
          <a:p>
            <a:pPr algn="ctr"/>
            <a:endParaRPr lang="en-US" sz="1050" b="1" dirty="0" smtClean="0">
              <a:solidFill>
                <a:prstClr val="black"/>
              </a:solidFill>
            </a:endParaRPr>
          </a:p>
          <a:p>
            <a:pPr marL="342900" indent="-342900">
              <a:buFont typeface="Arial" panose="020B0604020202020204" pitchFamily="34" charset="0"/>
              <a:buChar char="•"/>
            </a:pPr>
            <a:r>
              <a:rPr lang="en-US" sz="2400" b="1" dirty="0" smtClean="0">
                <a:solidFill>
                  <a:prstClr val="black"/>
                </a:solidFill>
              </a:rPr>
              <a:t>Applications were not approved correctly</a:t>
            </a:r>
            <a:endParaRPr lang="en-US" sz="2400" b="1" dirty="0">
              <a:solidFill>
                <a:prstClr val="black"/>
              </a:solidFill>
            </a:endParaRPr>
          </a:p>
        </p:txBody>
      </p:sp>
    </p:spTree>
    <p:extLst>
      <p:ext uri="{BB962C8B-B14F-4D97-AF65-F5344CB8AC3E}">
        <p14:creationId xmlns:p14="http://schemas.microsoft.com/office/powerpoint/2010/main" val="1992647934"/>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nSpc>
                <a:spcPct val="90000"/>
              </a:lnSpc>
              <a:spcBef>
                <a:spcPts val="500"/>
              </a:spcBef>
              <a:buFont typeface="Arial" panose="020B0604020202020204" pitchFamily="34" charset="0"/>
              <a:buNone/>
            </a:pPr>
            <a:endParaRPr lang="en-US" altLang="en-US" sz="2400">
              <a:solidFill>
                <a:prstClr val="black"/>
              </a:solidFill>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400" dirty="0" smtClean="0">
                <a:solidFill>
                  <a:prstClr val="white"/>
                </a:solidFill>
                <a:latin typeface="Calibri" panose="020F0502020204030204" pitchFamily="34" charset="0"/>
              </a:rPr>
              <a:t>Step 5. On-Site Review</a:t>
            </a:r>
          </a:p>
        </p:txBody>
      </p:sp>
      <p:sp>
        <p:nvSpPr>
          <p:cNvPr id="3" name="Content Placeholder 2"/>
          <p:cNvSpPr>
            <a:spLocks noGrp="1"/>
          </p:cNvSpPr>
          <p:nvPr>
            <p:ph idx="1"/>
          </p:nvPr>
        </p:nvSpPr>
        <p:spPr>
          <a:xfrm>
            <a:off x="492125" y="1233953"/>
            <a:ext cx="7886700" cy="4623149"/>
          </a:xfrm>
        </p:spPr>
        <p:txBody>
          <a:bodyPr/>
          <a:lstStyle/>
          <a:p>
            <a:pPr algn="ctr"/>
            <a:r>
              <a:rPr lang="en-US" dirty="0" smtClean="0"/>
              <a:t>Certification and Benefit Issuance</a:t>
            </a:r>
          </a:p>
          <a:p>
            <a:pPr algn="ctr"/>
            <a:endParaRPr lang="en-US" sz="1600" dirty="0"/>
          </a:p>
          <a:p>
            <a:r>
              <a:rPr lang="en-US" dirty="0" smtClean="0"/>
              <a:t>Provide benefit issuance document for all schools in the SFA</a:t>
            </a:r>
          </a:p>
          <a:p>
            <a:r>
              <a:rPr lang="en-US" dirty="0" smtClean="0"/>
              <a:t>Benefit issuance document must be from the POS system </a:t>
            </a:r>
          </a:p>
          <a:p>
            <a:pPr lvl="1"/>
            <a:r>
              <a:rPr lang="en-US" sz="2500" dirty="0"/>
              <a:t>D</a:t>
            </a:r>
            <a:r>
              <a:rPr lang="en-US" sz="2500" dirty="0" smtClean="0"/>
              <a:t>irectly used in meal count system to deliver benefit to children</a:t>
            </a:r>
          </a:p>
          <a:p>
            <a:pPr lvl="1"/>
            <a:r>
              <a:rPr lang="en-US" sz="2500" dirty="0" smtClean="0"/>
              <a:t>Do not group by benefit status</a:t>
            </a:r>
          </a:p>
          <a:p>
            <a:pPr lvl="1"/>
            <a:r>
              <a:rPr lang="en-US" sz="2500" dirty="0" smtClean="0"/>
              <a:t>No duplicate names</a:t>
            </a:r>
          </a:p>
          <a:p>
            <a:pPr lvl="1"/>
            <a:r>
              <a:rPr lang="en-US" sz="2500" dirty="0" smtClean="0"/>
              <a:t>Spreadsheet</a:t>
            </a:r>
          </a:p>
        </p:txBody>
      </p:sp>
    </p:spTree>
    <p:extLst>
      <p:ext uri="{BB962C8B-B14F-4D97-AF65-F5344CB8AC3E}">
        <p14:creationId xmlns:p14="http://schemas.microsoft.com/office/powerpoint/2010/main" val="1182143250"/>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Box 3"/>
          <p:cNvSpPr txBox="1">
            <a:spLocks noChangeArrowheads="1"/>
          </p:cNvSpPr>
          <p:nvPr/>
        </p:nvSpPr>
        <p:spPr bwMode="auto">
          <a:xfrm>
            <a:off x="0" y="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Overview</a:t>
            </a:r>
            <a:endParaRPr lang="en-US" altLang="en-US" sz="4400" dirty="0">
              <a:solidFill>
                <a:schemeClr val="bg1"/>
              </a:solidFill>
              <a:latin typeface="Calibri" panose="020F0502020204030204" pitchFamily="34" charset="0"/>
            </a:endParaRPr>
          </a:p>
        </p:txBody>
      </p:sp>
      <p:sp>
        <p:nvSpPr>
          <p:cNvPr id="4" name="Content Placeholder 3"/>
          <p:cNvSpPr txBox="1">
            <a:spLocks noGrp="1"/>
          </p:cNvSpPr>
          <p:nvPr>
            <p:ph idx="1"/>
          </p:nvPr>
        </p:nvSpPr>
        <p:spPr>
          <a:xfrm>
            <a:off x="457200" y="1236001"/>
            <a:ext cx="8229600" cy="452596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endParaRPr lang="en-US" sz="1200" dirty="0"/>
          </a:p>
          <a:p>
            <a:pPr>
              <a:buFont typeface="Wingdings" panose="05000000000000000000" pitchFamily="2" charset="2"/>
              <a:buChar char="ü"/>
              <a:defRPr/>
            </a:pPr>
            <a:r>
              <a:rPr lang="en-US" sz="3200" dirty="0" smtClean="0"/>
              <a:t> Purpose of the Administrative Review (AR)</a:t>
            </a:r>
          </a:p>
          <a:p>
            <a:pPr>
              <a:buFont typeface="Wingdings" panose="05000000000000000000" pitchFamily="2" charset="2"/>
              <a:buChar char="ü"/>
              <a:defRPr/>
            </a:pPr>
            <a:r>
              <a:rPr lang="en-US" sz="3200" dirty="0" smtClean="0"/>
              <a:t> Areas of the AR – Critical and General</a:t>
            </a:r>
          </a:p>
          <a:p>
            <a:pPr>
              <a:buFont typeface="Wingdings" panose="05000000000000000000" pitchFamily="2" charset="2"/>
              <a:buChar char="ü"/>
              <a:defRPr/>
            </a:pPr>
            <a:r>
              <a:rPr lang="en-US" sz="3200" dirty="0"/>
              <a:t> </a:t>
            </a:r>
            <a:r>
              <a:rPr lang="en-US" sz="3200" dirty="0" smtClean="0"/>
              <a:t>Other Federal Program Reviews</a:t>
            </a:r>
          </a:p>
          <a:p>
            <a:pPr>
              <a:buFont typeface="Wingdings" panose="05000000000000000000" pitchFamily="2" charset="2"/>
              <a:buChar char="ü"/>
              <a:defRPr/>
            </a:pPr>
            <a:r>
              <a:rPr lang="en-US" sz="3200" dirty="0" smtClean="0"/>
              <a:t> AR Process</a:t>
            </a:r>
          </a:p>
        </p:txBody>
      </p:sp>
      <p:pic>
        <p:nvPicPr>
          <p:cNvPr id="1026" name="Picture 2" descr="C:\Users\rtakara\AppData\Local\Microsoft\Windows\Temporary Internet Files\Content.IE5\OB3P9Z0V\are-you-ready[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9815" y="4008058"/>
            <a:ext cx="3278459" cy="2035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9845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66152">
            <a:off x="5260336" y="2704211"/>
            <a:ext cx="3532944" cy="262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nSpc>
                <a:spcPct val="90000"/>
              </a:lnSpc>
              <a:spcBef>
                <a:spcPts val="500"/>
              </a:spcBef>
              <a:buFont typeface="Arial" panose="020B0604020202020204" pitchFamily="34" charset="0"/>
              <a:buNone/>
            </a:pPr>
            <a:endParaRPr lang="en-US" altLang="en-US" sz="2400">
              <a:solidFill>
                <a:prstClr val="black"/>
              </a:solidFill>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400" dirty="0" smtClean="0">
                <a:solidFill>
                  <a:prstClr val="white"/>
                </a:solidFill>
                <a:latin typeface="Calibri" panose="020F0502020204030204" pitchFamily="34" charset="0"/>
              </a:rPr>
              <a:t>Step 5. On-Site Review</a:t>
            </a:r>
          </a:p>
        </p:txBody>
      </p:sp>
      <p:sp>
        <p:nvSpPr>
          <p:cNvPr id="3" name="Content Placeholder 2"/>
          <p:cNvSpPr>
            <a:spLocks noGrp="1"/>
          </p:cNvSpPr>
          <p:nvPr>
            <p:ph idx="1"/>
          </p:nvPr>
        </p:nvSpPr>
        <p:spPr>
          <a:xfrm>
            <a:off x="492125" y="1233954"/>
            <a:ext cx="7886700" cy="4351338"/>
          </a:xfrm>
        </p:spPr>
        <p:txBody>
          <a:bodyPr/>
          <a:lstStyle/>
          <a:p>
            <a:pPr algn="ctr"/>
            <a:r>
              <a:rPr lang="en-US" dirty="0" smtClean="0"/>
              <a:t>Certification and Benefit Issuance</a:t>
            </a:r>
          </a:p>
        </p:txBody>
      </p:sp>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54351">
            <a:off x="286709" y="2702481"/>
            <a:ext cx="3760108" cy="2554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357013" y="3261957"/>
            <a:ext cx="3619500" cy="1371600"/>
            <a:chOff x="365454" y="3338803"/>
            <a:chExt cx="3619500" cy="1371600"/>
          </a:xfrm>
        </p:grpSpPr>
        <p:sp>
          <p:nvSpPr>
            <p:cNvPr id="7" name="Cloud 6"/>
            <p:cNvSpPr/>
            <p:nvPr/>
          </p:nvSpPr>
          <p:spPr>
            <a:xfrm>
              <a:off x="365454" y="3338803"/>
              <a:ext cx="3619500" cy="1371600"/>
            </a:xfrm>
            <a:prstGeom prst="cloud">
              <a:avLst/>
            </a:prstGeom>
            <a:solidFill>
              <a:srgbClr val="C9F7E8"/>
            </a:solidFill>
            <a:ln>
              <a:solidFill>
                <a:srgbClr val="007A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21325042">
              <a:off x="590668" y="3749114"/>
              <a:ext cx="3152189" cy="461665"/>
            </a:xfrm>
            <a:prstGeom prst="rect">
              <a:avLst/>
            </a:prstGeom>
            <a:noFill/>
          </p:spPr>
          <p:txBody>
            <a:bodyPr wrap="square" rtlCol="0">
              <a:spAutoFit/>
            </a:bodyPr>
            <a:lstStyle/>
            <a:p>
              <a:pPr algn="ctr"/>
              <a:r>
                <a:rPr lang="en-US" sz="2400" b="1" dirty="0" smtClean="0"/>
                <a:t>Smith, John     1200</a:t>
              </a:r>
              <a:endParaRPr lang="en-US" sz="2400" b="1" dirty="0"/>
            </a:p>
          </p:txBody>
        </p:sp>
      </p:grpSp>
      <p:sp>
        <p:nvSpPr>
          <p:cNvPr id="9" name="Equal 8"/>
          <p:cNvSpPr/>
          <p:nvPr/>
        </p:nvSpPr>
        <p:spPr>
          <a:xfrm>
            <a:off x="4257906" y="3483461"/>
            <a:ext cx="762000" cy="628326"/>
          </a:xfrm>
          <a:prstGeom prst="mathEqual">
            <a:avLst/>
          </a:prstGeom>
          <a:solidFill>
            <a:srgbClr val="247519"/>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0000"/>
              </a:solidFill>
            </a:endParaRPr>
          </a:p>
        </p:txBody>
      </p:sp>
      <p:grpSp>
        <p:nvGrpSpPr>
          <p:cNvPr id="4" name="Group 3"/>
          <p:cNvGrpSpPr/>
          <p:nvPr/>
        </p:nvGrpSpPr>
        <p:grpSpPr>
          <a:xfrm>
            <a:off x="5418477" y="3192785"/>
            <a:ext cx="3210754" cy="1574324"/>
            <a:chOff x="5418477" y="3192785"/>
            <a:chExt cx="3210754" cy="1574324"/>
          </a:xfrm>
        </p:grpSpPr>
        <p:sp>
          <p:nvSpPr>
            <p:cNvPr id="12" name="Cloud 11"/>
            <p:cNvSpPr/>
            <p:nvPr/>
          </p:nvSpPr>
          <p:spPr>
            <a:xfrm rot="600741">
              <a:off x="5418477" y="3192785"/>
              <a:ext cx="3210754" cy="1574324"/>
            </a:xfrm>
            <a:prstGeom prst="cloud">
              <a:avLst/>
            </a:prstGeom>
            <a:solidFill>
              <a:srgbClr val="BDF5E2"/>
            </a:solidFill>
            <a:ln>
              <a:solidFill>
                <a:srgbClr val="007A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294620">
              <a:off x="5728454" y="3356739"/>
              <a:ext cx="2590800" cy="1200329"/>
            </a:xfrm>
            <a:prstGeom prst="rect">
              <a:avLst/>
            </a:prstGeom>
            <a:noFill/>
          </p:spPr>
          <p:txBody>
            <a:bodyPr wrap="square" rtlCol="0">
              <a:spAutoFit/>
            </a:bodyPr>
            <a:lstStyle/>
            <a:p>
              <a:pPr algn="ctr"/>
              <a:r>
                <a:rPr lang="en-US" sz="2000" b="1" dirty="0" smtClean="0"/>
                <a:t> </a:t>
              </a:r>
              <a:r>
                <a:rPr lang="en-US" sz="2400" b="1" dirty="0" smtClean="0"/>
                <a:t>Reduced-price app for                     John Smith </a:t>
              </a:r>
              <a:endParaRPr lang="en-US" sz="2000" b="1" dirty="0"/>
            </a:p>
          </p:txBody>
        </p:sp>
      </p:grpSp>
    </p:spTree>
    <p:extLst>
      <p:ext uri="{BB962C8B-B14F-4D97-AF65-F5344CB8AC3E}">
        <p14:creationId xmlns:p14="http://schemas.microsoft.com/office/powerpoint/2010/main" val="2109249132"/>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66152">
            <a:off x="5341321" y="1760597"/>
            <a:ext cx="3507801" cy="2482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nSpc>
                <a:spcPct val="90000"/>
              </a:lnSpc>
              <a:spcBef>
                <a:spcPts val="500"/>
              </a:spcBef>
              <a:buFont typeface="Arial" panose="020B0604020202020204" pitchFamily="34" charset="0"/>
              <a:buNone/>
            </a:pPr>
            <a:endParaRPr lang="en-US" altLang="en-US" sz="2400">
              <a:solidFill>
                <a:prstClr val="black"/>
              </a:solidFill>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400" dirty="0" smtClean="0">
                <a:solidFill>
                  <a:prstClr val="white"/>
                </a:solidFill>
                <a:latin typeface="Calibri" panose="020F0502020204030204" pitchFamily="34" charset="0"/>
              </a:rPr>
              <a:t>Step 5. On-Site Review</a:t>
            </a:r>
          </a:p>
        </p:txBody>
      </p:sp>
      <p:sp>
        <p:nvSpPr>
          <p:cNvPr id="3" name="Content Placeholder 2"/>
          <p:cNvSpPr>
            <a:spLocks noGrp="1"/>
          </p:cNvSpPr>
          <p:nvPr>
            <p:ph idx="1"/>
          </p:nvPr>
        </p:nvSpPr>
        <p:spPr>
          <a:xfrm>
            <a:off x="492125" y="1003610"/>
            <a:ext cx="7886700" cy="4581682"/>
          </a:xfrm>
        </p:spPr>
        <p:txBody>
          <a:bodyPr/>
          <a:lstStyle/>
          <a:p>
            <a:pPr algn="ctr"/>
            <a:r>
              <a:rPr lang="en-US" dirty="0" smtClean="0"/>
              <a:t>Certification and Benefit Issuance</a:t>
            </a:r>
          </a:p>
        </p:txBody>
      </p:sp>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54351">
            <a:off x="317452" y="1712814"/>
            <a:ext cx="3760108" cy="2554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357012" y="2290141"/>
            <a:ext cx="3619500" cy="1371600"/>
            <a:chOff x="357012" y="2290141"/>
            <a:chExt cx="3619500" cy="1371600"/>
          </a:xfrm>
        </p:grpSpPr>
        <p:sp>
          <p:nvSpPr>
            <p:cNvPr id="7" name="Cloud 6"/>
            <p:cNvSpPr/>
            <p:nvPr/>
          </p:nvSpPr>
          <p:spPr>
            <a:xfrm>
              <a:off x="357012" y="2290141"/>
              <a:ext cx="3619500" cy="1371600"/>
            </a:xfrm>
            <a:prstGeom prst="cloud">
              <a:avLst/>
            </a:prstGeom>
            <a:solidFill>
              <a:srgbClr val="C9F7E8"/>
            </a:solidFill>
            <a:ln>
              <a:solidFill>
                <a:srgbClr val="007A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21325042">
              <a:off x="590670" y="2734998"/>
              <a:ext cx="3152189" cy="461665"/>
            </a:xfrm>
            <a:prstGeom prst="rect">
              <a:avLst/>
            </a:prstGeom>
            <a:noFill/>
          </p:spPr>
          <p:txBody>
            <a:bodyPr wrap="square" rtlCol="0">
              <a:spAutoFit/>
            </a:bodyPr>
            <a:lstStyle/>
            <a:p>
              <a:pPr algn="ctr"/>
              <a:r>
                <a:rPr lang="en-US" sz="2400" b="1" dirty="0" smtClean="0"/>
                <a:t>Smith, John     1200</a:t>
              </a:r>
              <a:endParaRPr lang="en-US" sz="2400" b="1" dirty="0"/>
            </a:p>
          </p:txBody>
        </p:sp>
      </p:grpSp>
      <p:grpSp>
        <p:nvGrpSpPr>
          <p:cNvPr id="4" name="Group 3"/>
          <p:cNvGrpSpPr/>
          <p:nvPr/>
        </p:nvGrpSpPr>
        <p:grpSpPr>
          <a:xfrm>
            <a:off x="5527909" y="2257730"/>
            <a:ext cx="3210754" cy="1574324"/>
            <a:chOff x="5527909" y="2257730"/>
            <a:chExt cx="3210754" cy="1574324"/>
          </a:xfrm>
        </p:grpSpPr>
        <p:sp>
          <p:nvSpPr>
            <p:cNvPr id="12" name="Cloud 11"/>
            <p:cNvSpPr/>
            <p:nvPr/>
          </p:nvSpPr>
          <p:spPr>
            <a:xfrm rot="600741">
              <a:off x="5527909" y="2257730"/>
              <a:ext cx="3210754" cy="1574324"/>
            </a:xfrm>
            <a:prstGeom prst="cloud">
              <a:avLst/>
            </a:prstGeom>
            <a:solidFill>
              <a:srgbClr val="FCC4E5"/>
            </a:solidFill>
            <a:ln>
              <a:solidFill>
                <a:srgbClr val="EF6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294620">
              <a:off x="5837887" y="2629393"/>
              <a:ext cx="2590800" cy="830997"/>
            </a:xfrm>
            <a:prstGeom prst="rect">
              <a:avLst/>
            </a:prstGeom>
            <a:noFill/>
          </p:spPr>
          <p:txBody>
            <a:bodyPr wrap="square" rtlCol="0">
              <a:spAutoFit/>
            </a:bodyPr>
            <a:lstStyle/>
            <a:p>
              <a:pPr algn="ctr"/>
              <a:r>
                <a:rPr lang="en-US" sz="2400" b="1" dirty="0" smtClean="0"/>
                <a:t>Free app for                     John Smith </a:t>
              </a:r>
              <a:endParaRPr lang="en-US" sz="2000" b="1" dirty="0"/>
            </a:p>
          </p:txBody>
        </p:sp>
      </p:grpSp>
      <p:sp>
        <p:nvSpPr>
          <p:cNvPr id="14" name="Not Equal 13"/>
          <p:cNvSpPr/>
          <p:nvPr/>
        </p:nvSpPr>
        <p:spPr>
          <a:xfrm>
            <a:off x="4182653" y="2448908"/>
            <a:ext cx="963706" cy="744537"/>
          </a:xfrm>
          <a:prstGeom prst="mathNotEqual">
            <a:avLst/>
          </a:prstGeom>
          <a:solidFill>
            <a:srgbClr val="E20000"/>
          </a:solidFill>
          <a:ln>
            <a:solidFill>
              <a:srgbClr val="A2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0000"/>
              </a:solidFill>
            </a:endParaRPr>
          </a:p>
        </p:txBody>
      </p:sp>
      <p:sp>
        <p:nvSpPr>
          <p:cNvPr id="15" name="Rounded Rectangle 14"/>
          <p:cNvSpPr/>
          <p:nvPr/>
        </p:nvSpPr>
        <p:spPr>
          <a:xfrm>
            <a:off x="661093" y="4547286"/>
            <a:ext cx="7821813" cy="2046844"/>
          </a:xfrm>
          <a:prstGeom prst="roundRect">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black"/>
                </a:solidFill>
              </a:rPr>
              <a:t>Common Findings: </a:t>
            </a:r>
          </a:p>
          <a:p>
            <a:pPr algn="ctr"/>
            <a:endParaRPr lang="en-US" sz="1050" b="1" dirty="0" smtClean="0">
              <a:solidFill>
                <a:prstClr val="black"/>
              </a:solidFill>
            </a:endParaRPr>
          </a:p>
          <a:p>
            <a:pPr marL="342900" indent="-342900">
              <a:buFont typeface="Arial" panose="020B0604020202020204" pitchFamily="34" charset="0"/>
              <a:buChar char="•"/>
            </a:pPr>
            <a:r>
              <a:rPr lang="en-US" sz="2400" b="1" dirty="0" smtClean="0">
                <a:solidFill>
                  <a:prstClr val="black"/>
                </a:solidFill>
              </a:rPr>
              <a:t>Eligibility on the roster/computer POS system did not match F/R application or certification documentation</a:t>
            </a:r>
          </a:p>
          <a:p>
            <a:endParaRPr lang="en-US" sz="800" b="1" dirty="0" smtClean="0">
              <a:solidFill>
                <a:prstClr val="black"/>
              </a:solidFill>
            </a:endParaRPr>
          </a:p>
          <a:p>
            <a:pPr marL="342900" indent="-342900">
              <a:buFont typeface="Arial" panose="020B0604020202020204" pitchFamily="34" charset="0"/>
              <a:buChar char="•"/>
            </a:pPr>
            <a:r>
              <a:rPr lang="en-US" sz="2400" b="1" dirty="0">
                <a:solidFill>
                  <a:prstClr val="black"/>
                </a:solidFill>
              </a:rPr>
              <a:t>N</a:t>
            </a:r>
            <a:r>
              <a:rPr lang="en-US" sz="2400" b="1" dirty="0" smtClean="0">
                <a:solidFill>
                  <a:prstClr val="black"/>
                </a:solidFill>
              </a:rPr>
              <a:t>o documentation to support F/R status  </a:t>
            </a:r>
            <a:endParaRPr lang="en-US" sz="2400" b="1" dirty="0">
              <a:solidFill>
                <a:prstClr val="black"/>
              </a:solidFill>
            </a:endParaRPr>
          </a:p>
        </p:txBody>
      </p:sp>
    </p:spTree>
    <p:extLst>
      <p:ext uri="{BB962C8B-B14F-4D97-AF65-F5344CB8AC3E}">
        <p14:creationId xmlns:p14="http://schemas.microsoft.com/office/powerpoint/2010/main" val="388913619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nSpc>
                <a:spcPct val="90000"/>
              </a:lnSpc>
              <a:spcBef>
                <a:spcPts val="500"/>
              </a:spcBef>
              <a:buFont typeface="Arial" panose="020B0604020202020204" pitchFamily="34" charset="0"/>
              <a:buNone/>
            </a:pPr>
            <a:endParaRPr lang="en-US" altLang="en-US" sz="2400">
              <a:solidFill>
                <a:prstClr val="black"/>
              </a:solidFill>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400" dirty="0" smtClean="0">
                <a:solidFill>
                  <a:prstClr val="white"/>
                </a:solidFill>
                <a:latin typeface="Calibri" panose="020F0502020204030204" pitchFamily="34" charset="0"/>
              </a:rPr>
              <a:t>Step 5. On-Site Review</a:t>
            </a:r>
          </a:p>
        </p:txBody>
      </p:sp>
      <p:sp>
        <p:nvSpPr>
          <p:cNvPr id="3" name="Content Placeholder 2"/>
          <p:cNvSpPr>
            <a:spLocks noGrp="1"/>
          </p:cNvSpPr>
          <p:nvPr>
            <p:ph idx="1"/>
          </p:nvPr>
        </p:nvSpPr>
        <p:spPr>
          <a:xfrm>
            <a:off x="492125" y="1233954"/>
            <a:ext cx="7886700" cy="4351338"/>
          </a:xfrm>
        </p:spPr>
        <p:txBody>
          <a:bodyPr/>
          <a:lstStyle/>
          <a:p>
            <a:pPr marL="0" indent="0" algn="ctr">
              <a:buNone/>
            </a:pPr>
            <a:r>
              <a:rPr lang="en-US" sz="3600" b="1" u="sng" dirty="0" smtClean="0"/>
              <a:t>Meal Access and Reimbursement</a:t>
            </a:r>
          </a:p>
          <a:p>
            <a:pPr marL="0" indent="0" algn="ctr">
              <a:buNone/>
            </a:pPr>
            <a:r>
              <a:rPr lang="en-US" b="1" dirty="0" smtClean="0"/>
              <a:t> </a:t>
            </a:r>
          </a:p>
          <a:p>
            <a:pPr algn="ctr"/>
            <a:r>
              <a:rPr lang="en-US" b="1" dirty="0" smtClean="0"/>
              <a:t>Certification and Benefit Issuance</a:t>
            </a:r>
          </a:p>
          <a:p>
            <a:pPr algn="ctr"/>
            <a:r>
              <a:rPr lang="en-US" b="1" dirty="0" smtClean="0"/>
              <a:t>Verification </a:t>
            </a:r>
          </a:p>
          <a:p>
            <a:pPr algn="ctr"/>
            <a:r>
              <a:rPr lang="en-US" b="1" dirty="0" smtClean="0"/>
              <a:t>Meal Counting and Claiming</a:t>
            </a:r>
          </a:p>
        </p:txBody>
      </p:sp>
      <p:sp>
        <p:nvSpPr>
          <p:cNvPr id="4" name="Rounded Rectangle 3"/>
          <p:cNvSpPr/>
          <p:nvPr/>
        </p:nvSpPr>
        <p:spPr>
          <a:xfrm>
            <a:off x="876748" y="4215161"/>
            <a:ext cx="7390503" cy="2351533"/>
          </a:xfrm>
          <a:prstGeom prst="roundRect">
            <a:avLst/>
          </a:prstGeom>
          <a:solidFill>
            <a:schemeClr val="tx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black"/>
                </a:solidFill>
              </a:rPr>
              <a:t>Review SFA’s procedures on handling:</a:t>
            </a:r>
          </a:p>
          <a:p>
            <a:pPr algn="ctr"/>
            <a:endParaRPr lang="en-US" sz="800" b="1" dirty="0" smtClean="0">
              <a:solidFill>
                <a:prstClr val="black"/>
              </a:solidFill>
            </a:endParaRPr>
          </a:p>
          <a:p>
            <a:pPr algn="ctr"/>
            <a:r>
              <a:rPr lang="en-US" sz="2400" b="1" dirty="0" smtClean="0">
                <a:solidFill>
                  <a:prstClr val="black"/>
                </a:solidFill>
              </a:rPr>
              <a:t>30 day carryover</a:t>
            </a:r>
          </a:p>
          <a:p>
            <a:pPr algn="ctr"/>
            <a:r>
              <a:rPr lang="en-US" sz="2400" b="1" dirty="0" smtClean="0">
                <a:solidFill>
                  <a:prstClr val="black"/>
                </a:solidFill>
              </a:rPr>
              <a:t>New students</a:t>
            </a:r>
          </a:p>
          <a:p>
            <a:pPr algn="ctr"/>
            <a:r>
              <a:rPr lang="en-US" sz="2400" b="1" dirty="0" smtClean="0">
                <a:solidFill>
                  <a:prstClr val="black"/>
                </a:solidFill>
              </a:rPr>
              <a:t>Transfer students </a:t>
            </a:r>
          </a:p>
          <a:p>
            <a:pPr algn="ctr"/>
            <a:r>
              <a:rPr lang="en-US" sz="2400" b="1" dirty="0" smtClean="0">
                <a:solidFill>
                  <a:prstClr val="black"/>
                </a:solidFill>
              </a:rPr>
              <a:t>Withdrawn students </a:t>
            </a:r>
          </a:p>
        </p:txBody>
      </p:sp>
      <p:sp>
        <p:nvSpPr>
          <p:cNvPr id="2" name="Oval 1"/>
          <p:cNvSpPr/>
          <p:nvPr/>
        </p:nvSpPr>
        <p:spPr>
          <a:xfrm>
            <a:off x="1491553" y="2133254"/>
            <a:ext cx="5887843" cy="81067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080385098"/>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nSpc>
                <a:spcPct val="90000"/>
              </a:lnSpc>
              <a:spcBef>
                <a:spcPts val="500"/>
              </a:spcBef>
              <a:buFont typeface="Arial" panose="020B0604020202020204" pitchFamily="34" charset="0"/>
              <a:buNone/>
            </a:pPr>
            <a:endParaRPr lang="en-US" altLang="en-US" sz="2400">
              <a:solidFill>
                <a:prstClr val="black"/>
              </a:solidFill>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400" dirty="0" smtClean="0">
                <a:solidFill>
                  <a:prstClr val="white"/>
                </a:solidFill>
                <a:latin typeface="Calibri" panose="020F0502020204030204" pitchFamily="34" charset="0"/>
              </a:rPr>
              <a:t>Step 5. On-Site Review</a:t>
            </a:r>
          </a:p>
        </p:txBody>
      </p:sp>
      <p:sp>
        <p:nvSpPr>
          <p:cNvPr id="3" name="Content Placeholder 2"/>
          <p:cNvSpPr>
            <a:spLocks noGrp="1"/>
          </p:cNvSpPr>
          <p:nvPr>
            <p:ph idx="1"/>
          </p:nvPr>
        </p:nvSpPr>
        <p:spPr>
          <a:xfrm>
            <a:off x="492125" y="1233954"/>
            <a:ext cx="7886700" cy="4351338"/>
          </a:xfrm>
        </p:spPr>
        <p:txBody>
          <a:bodyPr/>
          <a:lstStyle/>
          <a:p>
            <a:pPr marL="0" indent="0" algn="ctr">
              <a:buNone/>
            </a:pPr>
            <a:r>
              <a:rPr lang="en-US" sz="3600" b="1" u="sng" dirty="0" smtClean="0"/>
              <a:t>Meal Access and Reimbursement</a:t>
            </a:r>
          </a:p>
          <a:p>
            <a:pPr marL="0" indent="0" algn="ctr">
              <a:buNone/>
            </a:pPr>
            <a:endParaRPr lang="en-US" sz="700" dirty="0" smtClean="0"/>
          </a:p>
          <a:p>
            <a:pPr algn="ctr"/>
            <a:r>
              <a:rPr lang="en-US" b="1" dirty="0" smtClean="0"/>
              <a:t>Certification </a:t>
            </a:r>
            <a:r>
              <a:rPr lang="en-US" b="1" dirty="0"/>
              <a:t>and Benefit Issuance</a:t>
            </a:r>
          </a:p>
          <a:p>
            <a:pPr algn="ctr"/>
            <a:r>
              <a:rPr lang="en-US" b="1" dirty="0" smtClean="0"/>
              <a:t>Verification </a:t>
            </a:r>
            <a:endParaRPr lang="en-US" b="1" dirty="0"/>
          </a:p>
          <a:p>
            <a:pPr algn="ctr"/>
            <a:r>
              <a:rPr lang="en-US" b="1" dirty="0"/>
              <a:t>Meal </a:t>
            </a:r>
            <a:r>
              <a:rPr lang="en-US" b="1" dirty="0" smtClean="0"/>
              <a:t>Counting </a:t>
            </a:r>
            <a:r>
              <a:rPr lang="en-US" b="1" dirty="0"/>
              <a:t>and </a:t>
            </a:r>
            <a:r>
              <a:rPr lang="en-US" b="1" dirty="0" smtClean="0"/>
              <a:t>Claiming</a:t>
            </a:r>
            <a:endParaRPr lang="en-US" b="1" dirty="0"/>
          </a:p>
          <a:p>
            <a:pPr marL="0" indent="0" algn="ctr">
              <a:buNone/>
            </a:pPr>
            <a:endParaRPr lang="en-US" dirty="0" smtClean="0"/>
          </a:p>
        </p:txBody>
      </p:sp>
      <p:sp>
        <p:nvSpPr>
          <p:cNvPr id="4" name="Rounded Rectangle 3"/>
          <p:cNvSpPr/>
          <p:nvPr/>
        </p:nvSpPr>
        <p:spPr>
          <a:xfrm>
            <a:off x="794333" y="3790039"/>
            <a:ext cx="7572268" cy="2776655"/>
          </a:xfrm>
          <a:prstGeom prst="roundRect">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black"/>
                </a:solidFill>
              </a:rPr>
              <a:t>Common Findings: </a:t>
            </a:r>
          </a:p>
          <a:p>
            <a:pPr algn="ctr"/>
            <a:endParaRPr lang="en-US" sz="800" b="1" dirty="0" smtClean="0">
              <a:solidFill>
                <a:prstClr val="black"/>
              </a:solidFill>
            </a:endParaRPr>
          </a:p>
          <a:p>
            <a:pPr marL="342900" indent="-342900">
              <a:buFont typeface="Arial" panose="020B0604020202020204" pitchFamily="34" charset="0"/>
              <a:buChar char="•"/>
            </a:pPr>
            <a:r>
              <a:rPr lang="en-US" sz="2400" b="1" dirty="0" smtClean="0">
                <a:solidFill>
                  <a:prstClr val="black"/>
                </a:solidFill>
              </a:rPr>
              <a:t>Verified applications were not selected from error prone applications</a:t>
            </a:r>
          </a:p>
          <a:p>
            <a:endParaRPr lang="en-US" sz="600" b="1" dirty="0" smtClean="0">
              <a:solidFill>
                <a:prstClr val="black"/>
              </a:solidFill>
            </a:endParaRPr>
          </a:p>
          <a:p>
            <a:pPr marL="342900" indent="-342900">
              <a:buFont typeface="Arial" panose="020B0604020202020204" pitchFamily="34" charset="0"/>
              <a:buChar char="•"/>
            </a:pPr>
            <a:r>
              <a:rPr lang="en-US" sz="2400" b="1" dirty="0" smtClean="0">
                <a:solidFill>
                  <a:prstClr val="black"/>
                </a:solidFill>
              </a:rPr>
              <a:t>Confirmation Review was not done or not done correctly</a:t>
            </a:r>
          </a:p>
          <a:p>
            <a:endParaRPr lang="en-US" sz="600" b="1" dirty="0">
              <a:solidFill>
                <a:prstClr val="black"/>
              </a:solidFill>
            </a:endParaRPr>
          </a:p>
          <a:p>
            <a:pPr marL="342900" indent="-342900">
              <a:buFont typeface="Arial" panose="020B0604020202020204" pitchFamily="34" charset="0"/>
              <a:buChar char="•"/>
            </a:pPr>
            <a:r>
              <a:rPr lang="en-US" sz="2400" b="1" dirty="0" smtClean="0">
                <a:solidFill>
                  <a:prstClr val="black"/>
                </a:solidFill>
              </a:rPr>
              <a:t>Verification deadlines were not met</a:t>
            </a:r>
            <a:endParaRPr lang="en-US" sz="2400" b="1" dirty="0">
              <a:solidFill>
                <a:prstClr val="black"/>
              </a:solidFill>
            </a:endParaRPr>
          </a:p>
        </p:txBody>
      </p:sp>
      <p:sp>
        <p:nvSpPr>
          <p:cNvPr id="6" name="Oval 5"/>
          <p:cNvSpPr/>
          <p:nvPr/>
        </p:nvSpPr>
        <p:spPr>
          <a:xfrm>
            <a:off x="2641600" y="2463212"/>
            <a:ext cx="3877734" cy="64346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20909967"/>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nSpc>
                <a:spcPct val="90000"/>
              </a:lnSpc>
              <a:spcBef>
                <a:spcPts val="500"/>
              </a:spcBef>
              <a:buFont typeface="Arial" panose="020B0604020202020204" pitchFamily="34" charset="0"/>
              <a:buNone/>
            </a:pPr>
            <a:endParaRPr lang="en-US" altLang="en-US" sz="2400">
              <a:solidFill>
                <a:prstClr val="black"/>
              </a:solidFill>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400" dirty="0" smtClean="0">
                <a:solidFill>
                  <a:prstClr val="white"/>
                </a:solidFill>
                <a:latin typeface="Calibri" panose="020F0502020204030204" pitchFamily="34" charset="0"/>
              </a:rPr>
              <a:t>Step 5. On-Site Review</a:t>
            </a:r>
          </a:p>
        </p:txBody>
      </p:sp>
      <p:sp>
        <p:nvSpPr>
          <p:cNvPr id="3" name="Content Placeholder 2"/>
          <p:cNvSpPr>
            <a:spLocks noGrp="1"/>
          </p:cNvSpPr>
          <p:nvPr>
            <p:ph idx="1"/>
          </p:nvPr>
        </p:nvSpPr>
        <p:spPr>
          <a:xfrm>
            <a:off x="492125" y="1100142"/>
            <a:ext cx="7886700" cy="4351338"/>
          </a:xfrm>
        </p:spPr>
        <p:txBody>
          <a:bodyPr/>
          <a:lstStyle/>
          <a:p>
            <a:pPr marL="0" indent="0" algn="ctr">
              <a:buNone/>
            </a:pPr>
            <a:r>
              <a:rPr lang="en-US" sz="3600" b="1" u="sng" dirty="0" smtClean="0"/>
              <a:t>Meal Access and Reimbursement</a:t>
            </a:r>
          </a:p>
          <a:p>
            <a:pPr marL="0" indent="0" algn="ctr">
              <a:buNone/>
            </a:pPr>
            <a:r>
              <a:rPr lang="en-US" sz="800" b="1" dirty="0" smtClean="0"/>
              <a:t> </a:t>
            </a:r>
          </a:p>
          <a:p>
            <a:pPr algn="ctr"/>
            <a:r>
              <a:rPr lang="en-US" b="1" dirty="0" smtClean="0"/>
              <a:t>Certification and Benefit Issuance</a:t>
            </a:r>
          </a:p>
          <a:p>
            <a:pPr algn="ctr"/>
            <a:r>
              <a:rPr lang="en-US" b="1" dirty="0" smtClean="0"/>
              <a:t>Verification </a:t>
            </a:r>
            <a:endParaRPr lang="en-US" b="1" dirty="0"/>
          </a:p>
          <a:p>
            <a:pPr algn="ctr"/>
            <a:r>
              <a:rPr lang="en-US" b="1" dirty="0"/>
              <a:t>Meal </a:t>
            </a:r>
            <a:r>
              <a:rPr lang="en-US" b="1" dirty="0" smtClean="0"/>
              <a:t>Counting </a:t>
            </a:r>
            <a:r>
              <a:rPr lang="en-US" b="1" dirty="0"/>
              <a:t>and </a:t>
            </a:r>
            <a:r>
              <a:rPr lang="en-US" b="1" dirty="0" smtClean="0"/>
              <a:t>Claiming</a:t>
            </a:r>
            <a:endParaRPr lang="en-US" b="1" dirty="0"/>
          </a:p>
          <a:p>
            <a:pPr marL="0" indent="0" algn="ctr">
              <a:buNone/>
            </a:pPr>
            <a:endParaRPr lang="en-US" dirty="0" smtClean="0"/>
          </a:p>
        </p:txBody>
      </p:sp>
      <p:sp>
        <p:nvSpPr>
          <p:cNvPr id="4" name="Rounded Rectangle 3"/>
          <p:cNvSpPr/>
          <p:nvPr/>
        </p:nvSpPr>
        <p:spPr>
          <a:xfrm>
            <a:off x="434899" y="3679906"/>
            <a:ext cx="8240753" cy="2999678"/>
          </a:xfrm>
          <a:prstGeom prst="roundRect">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black"/>
                </a:solidFill>
              </a:rPr>
              <a:t>Common Findings: </a:t>
            </a:r>
          </a:p>
          <a:p>
            <a:pPr algn="ctr"/>
            <a:endParaRPr lang="en-US" sz="800" b="1" dirty="0" smtClean="0">
              <a:solidFill>
                <a:prstClr val="black"/>
              </a:solidFill>
            </a:endParaRPr>
          </a:p>
          <a:p>
            <a:pPr marL="342900" indent="-342900">
              <a:buFont typeface="Arial" panose="020B0604020202020204" pitchFamily="34" charset="0"/>
              <a:buChar char="•"/>
            </a:pPr>
            <a:r>
              <a:rPr lang="en-US" sz="2400" b="1" dirty="0" smtClean="0">
                <a:solidFill>
                  <a:prstClr val="black"/>
                </a:solidFill>
              </a:rPr>
              <a:t>Meals were not counted at the Point of Service</a:t>
            </a:r>
          </a:p>
          <a:p>
            <a:endParaRPr lang="en-US" sz="600" b="1" dirty="0" smtClean="0">
              <a:solidFill>
                <a:prstClr val="black"/>
              </a:solidFill>
            </a:endParaRPr>
          </a:p>
          <a:p>
            <a:pPr marL="342900" indent="-342900">
              <a:buFont typeface="Arial" panose="020B0604020202020204" pitchFamily="34" charset="0"/>
              <a:buChar char="•"/>
            </a:pPr>
            <a:r>
              <a:rPr lang="en-US" sz="2400" b="1" dirty="0" err="1" smtClean="0">
                <a:solidFill>
                  <a:prstClr val="black"/>
                </a:solidFill>
              </a:rPr>
              <a:t>Nonreimbursable</a:t>
            </a:r>
            <a:r>
              <a:rPr lang="en-US" sz="2400" b="1" dirty="0" smtClean="0">
                <a:solidFill>
                  <a:prstClr val="black"/>
                </a:solidFill>
              </a:rPr>
              <a:t> meals were claimed for reimbursement:</a:t>
            </a:r>
          </a:p>
          <a:p>
            <a:pPr marL="342900" indent="-342900">
              <a:buFont typeface="Arial" panose="020B0604020202020204" pitchFamily="34" charset="0"/>
              <a:buChar char="•"/>
            </a:pPr>
            <a:endParaRPr lang="en-US" sz="2400" b="1" dirty="0">
              <a:solidFill>
                <a:prstClr val="black"/>
              </a:solidFill>
            </a:endParaRPr>
          </a:p>
          <a:p>
            <a:pPr marL="342900" indent="-342900">
              <a:buFont typeface="Arial" panose="020B0604020202020204" pitchFamily="34" charset="0"/>
              <a:buChar char="•"/>
            </a:pPr>
            <a:endParaRPr lang="en-US" sz="2400" b="1" dirty="0" smtClean="0">
              <a:solidFill>
                <a:prstClr val="black"/>
              </a:solidFill>
            </a:endParaRPr>
          </a:p>
          <a:p>
            <a:r>
              <a:rPr lang="en-US" sz="2400" b="1" dirty="0" smtClean="0">
                <a:solidFill>
                  <a:prstClr val="black"/>
                </a:solidFill>
              </a:rPr>
              <a:t> 	</a:t>
            </a:r>
          </a:p>
        </p:txBody>
      </p:sp>
      <p:sp>
        <p:nvSpPr>
          <p:cNvPr id="2" name="Oval 1"/>
          <p:cNvSpPr/>
          <p:nvPr/>
        </p:nvSpPr>
        <p:spPr>
          <a:xfrm>
            <a:off x="1913466" y="2832415"/>
            <a:ext cx="5317067" cy="70441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1282389" y="5288340"/>
            <a:ext cx="7203687" cy="1569660"/>
          </a:xfrm>
          <a:prstGeom prst="rect">
            <a:avLst/>
          </a:prstGeom>
          <a:noFill/>
        </p:spPr>
        <p:txBody>
          <a:bodyPr wrap="square" numCol="2" rtlCol="0">
            <a:spAutoFit/>
          </a:bodyPr>
          <a:lstStyle/>
          <a:p>
            <a:pPr marL="285750" indent="-285750">
              <a:buFontTx/>
              <a:buChar char="-"/>
            </a:pPr>
            <a:r>
              <a:rPr lang="en-US" sz="2400" dirty="0" smtClean="0"/>
              <a:t>Adult Meals</a:t>
            </a:r>
          </a:p>
          <a:p>
            <a:pPr marL="285750" indent="-285750">
              <a:buFontTx/>
              <a:buChar char="-"/>
            </a:pPr>
            <a:r>
              <a:rPr lang="en-US" sz="2400" dirty="0" smtClean="0"/>
              <a:t>Second Meals</a:t>
            </a:r>
            <a:endParaRPr lang="en-US" sz="2400" dirty="0"/>
          </a:p>
          <a:p>
            <a:pPr marL="285750" indent="-285750">
              <a:buFontTx/>
              <a:buChar char="-"/>
            </a:pPr>
            <a:r>
              <a:rPr lang="en-US" sz="2400" dirty="0" smtClean="0"/>
              <a:t>Meals on Sharing Table</a:t>
            </a:r>
          </a:p>
          <a:p>
            <a:pPr marL="285750" indent="-285750">
              <a:buFontTx/>
              <a:buChar char="-"/>
            </a:pPr>
            <a:endParaRPr lang="en-US" sz="2400" dirty="0"/>
          </a:p>
          <a:p>
            <a:pPr marL="285750" indent="-285750">
              <a:buFontTx/>
              <a:buChar char="-"/>
            </a:pPr>
            <a:r>
              <a:rPr lang="en-US" sz="2400" dirty="0" smtClean="0"/>
              <a:t>Meals lacking required components/food items</a:t>
            </a:r>
          </a:p>
        </p:txBody>
      </p:sp>
    </p:spTree>
    <p:extLst>
      <p:ext uri="{BB962C8B-B14F-4D97-AF65-F5344CB8AC3E}">
        <p14:creationId xmlns:p14="http://schemas.microsoft.com/office/powerpoint/2010/main" val="628781240"/>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nSpc>
                <a:spcPct val="90000"/>
              </a:lnSpc>
              <a:spcBef>
                <a:spcPts val="500"/>
              </a:spcBef>
              <a:buFont typeface="Arial" panose="020B0604020202020204" pitchFamily="34" charset="0"/>
              <a:buNone/>
            </a:pPr>
            <a:endParaRPr lang="en-US" altLang="en-US" sz="2400">
              <a:solidFill>
                <a:prstClr val="black"/>
              </a:solidFill>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400" dirty="0" smtClean="0">
                <a:solidFill>
                  <a:prstClr val="white"/>
                </a:solidFill>
                <a:latin typeface="Calibri" panose="020F0502020204030204" pitchFamily="34" charset="0"/>
              </a:rPr>
              <a:t>Step 5. On-Site Review</a:t>
            </a:r>
          </a:p>
        </p:txBody>
      </p:sp>
      <p:sp>
        <p:nvSpPr>
          <p:cNvPr id="3" name="Content Placeholder 2"/>
          <p:cNvSpPr>
            <a:spLocks noGrp="1"/>
          </p:cNvSpPr>
          <p:nvPr>
            <p:ph idx="1"/>
          </p:nvPr>
        </p:nvSpPr>
        <p:spPr>
          <a:xfrm>
            <a:off x="628648" y="1167048"/>
            <a:ext cx="7886700" cy="4351338"/>
          </a:xfrm>
        </p:spPr>
        <p:txBody>
          <a:bodyPr/>
          <a:lstStyle/>
          <a:p>
            <a:pPr marL="0" indent="0" algn="ctr">
              <a:buNone/>
            </a:pPr>
            <a:r>
              <a:rPr lang="en-US" sz="3200" b="1" dirty="0" smtClean="0"/>
              <a:t>Meal Counting </a:t>
            </a:r>
            <a:r>
              <a:rPr lang="en-US" sz="3200" b="1" dirty="0"/>
              <a:t>and </a:t>
            </a:r>
            <a:r>
              <a:rPr lang="en-US" sz="3200" b="1" dirty="0" smtClean="0"/>
              <a:t>Claiming</a:t>
            </a:r>
            <a:endParaRPr lang="en-US" sz="3200" b="1" dirty="0"/>
          </a:p>
          <a:p>
            <a:pPr marL="0" indent="0" algn="ctr">
              <a:buNone/>
            </a:pPr>
            <a:endParaRPr lang="en-US" dirty="0" smtClean="0"/>
          </a:p>
        </p:txBody>
      </p:sp>
      <p:sp>
        <p:nvSpPr>
          <p:cNvPr id="4" name="Rounded Rectangle 3"/>
          <p:cNvSpPr/>
          <p:nvPr/>
        </p:nvSpPr>
        <p:spPr>
          <a:xfrm>
            <a:off x="717153" y="3700830"/>
            <a:ext cx="7709691" cy="2663767"/>
          </a:xfrm>
          <a:prstGeom prst="roundRect">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black"/>
                </a:solidFill>
              </a:rPr>
              <a:t>Common Findings:</a:t>
            </a:r>
          </a:p>
          <a:p>
            <a:pPr algn="ctr"/>
            <a:endParaRPr lang="en-US" sz="800" b="1" dirty="0" smtClean="0">
              <a:solidFill>
                <a:prstClr val="black"/>
              </a:solidFill>
            </a:endParaRPr>
          </a:p>
          <a:p>
            <a:pPr marL="342900" indent="-342900">
              <a:buFont typeface="Arial" panose="020B0604020202020204" pitchFamily="34" charset="0"/>
              <a:buChar char="•"/>
            </a:pPr>
            <a:r>
              <a:rPr lang="en-US" sz="2400" b="1" dirty="0" smtClean="0">
                <a:solidFill>
                  <a:prstClr val="black"/>
                </a:solidFill>
              </a:rPr>
              <a:t>Roster/Checklist– manual calculation errors resulted in an </a:t>
            </a:r>
            <a:r>
              <a:rPr lang="en-US" sz="2400" b="1" dirty="0" err="1" smtClean="0">
                <a:solidFill>
                  <a:prstClr val="black"/>
                </a:solidFill>
              </a:rPr>
              <a:t>overclaim</a:t>
            </a:r>
            <a:r>
              <a:rPr lang="en-US" sz="2400" b="1" dirty="0" smtClean="0">
                <a:solidFill>
                  <a:prstClr val="black"/>
                </a:solidFill>
              </a:rPr>
              <a:t>/</a:t>
            </a:r>
            <a:r>
              <a:rPr lang="en-US" sz="2400" b="1" dirty="0" err="1" smtClean="0">
                <a:solidFill>
                  <a:prstClr val="black"/>
                </a:solidFill>
              </a:rPr>
              <a:t>underclaim</a:t>
            </a:r>
            <a:r>
              <a:rPr lang="en-US" sz="2400" b="1" dirty="0" smtClean="0">
                <a:solidFill>
                  <a:prstClr val="black"/>
                </a:solidFill>
              </a:rPr>
              <a:t> of meals</a:t>
            </a:r>
          </a:p>
          <a:p>
            <a:endParaRPr lang="en-US" sz="800" b="1" dirty="0" smtClean="0">
              <a:solidFill>
                <a:prstClr val="black"/>
              </a:solidFill>
            </a:endParaRPr>
          </a:p>
          <a:p>
            <a:pPr marL="342900" indent="-342900">
              <a:buFont typeface="Arial" panose="020B0604020202020204" pitchFamily="34" charset="0"/>
              <a:buChar char="•"/>
            </a:pPr>
            <a:r>
              <a:rPr lang="en-US" sz="2400" b="1" dirty="0" smtClean="0">
                <a:solidFill>
                  <a:prstClr val="black"/>
                </a:solidFill>
              </a:rPr>
              <a:t>Meal counts/Edit Check Worksheet did not validate the claim for reimbursement</a:t>
            </a:r>
          </a:p>
        </p:txBody>
      </p:sp>
      <p:graphicFrame>
        <p:nvGraphicFramePr>
          <p:cNvPr id="5" name="Diagram 4"/>
          <p:cNvGraphicFramePr/>
          <p:nvPr>
            <p:extLst>
              <p:ext uri="{D42A27DB-BD31-4B8C-83A1-F6EECF244321}">
                <p14:modId xmlns:p14="http://schemas.microsoft.com/office/powerpoint/2010/main" val="307779493"/>
              </p:ext>
            </p:extLst>
          </p:nvPr>
        </p:nvGraphicFramePr>
        <p:xfrm>
          <a:off x="514814" y="1538869"/>
          <a:ext cx="8114371" cy="2163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6160865"/>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5. On-Site Review</a:t>
            </a:r>
          </a:p>
        </p:txBody>
      </p:sp>
      <p:sp>
        <p:nvSpPr>
          <p:cNvPr id="3" name="Content Placeholder 2"/>
          <p:cNvSpPr>
            <a:spLocks noGrp="1"/>
          </p:cNvSpPr>
          <p:nvPr>
            <p:ph idx="1"/>
          </p:nvPr>
        </p:nvSpPr>
        <p:spPr>
          <a:xfrm>
            <a:off x="643398" y="1128216"/>
            <a:ext cx="7886700" cy="5147172"/>
          </a:xfrm>
        </p:spPr>
        <p:txBody>
          <a:bodyPr>
            <a:normAutofit lnSpcReduction="10000"/>
          </a:bodyPr>
          <a:lstStyle/>
          <a:p>
            <a:pPr marL="0" indent="0" algn="ctr">
              <a:spcBef>
                <a:spcPts val="0"/>
              </a:spcBef>
              <a:buNone/>
            </a:pPr>
            <a:r>
              <a:rPr lang="en-US" sz="3600" b="1" u="sng" dirty="0" smtClean="0"/>
              <a:t>Meal Observation /Meal Pattern      </a:t>
            </a:r>
          </a:p>
          <a:p>
            <a:pPr marL="0" indent="0" algn="ctr">
              <a:spcBef>
                <a:spcPts val="0"/>
              </a:spcBef>
              <a:buNone/>
            </a:pPr>
            <a:r>
              <a:rPr lang="en-US" sz="3600" b="1" dirty="0" smtClean="0"/>
              <a:t>Day of Review (DOR)</a:t>
            </a:r>
            <a:endParaRPr lang="en-US" sz="3600" dirty="0" smtClean="0"/>
          </a:p>
          <a:p>
            <a:pPr marL="0" indent="0">
              <a:spcBef>
                <a:spcPts val="0"/>
              </a:spcBef>
              <a:buNone/>
            </a:pPr>
            <a:endParaRPr lang="en-US" sz="2400" dirty="0" smtClean="0"/>
          </a:p>
          <a:p>
            <a:pPr marL="0" indent="0">
              <a:spcBef>
                <a:spcPts val="0"/>
              </a:spcBef>
              <a:buNone/>
            </a:pPr>
            <a:r>
              <a:rPr lang="en-US" sz="2400" b="1" dirty="0" smtClean="0"/>
              <a:t>Prior to meal service:</a:t>
            </a:r>
          </a:p>
          <a:p>
            <a:pPr>
              <a:spcBef>
                <a:spcPts val="0"/>
              </a:spcBef>
            </a:pPr>
            <a:r>
              <a:rPr lang="en-US" sz="2400" dirty="0" smtClean="0"/>
              <a:t>Will Meal Pattern be met?</a:t>
            </a:r>
          </a:p>
          <a:p>
            <a:pPr>
              <a:spcBef>
                <a:spcPts val="0"/>
              </a:spcBef>
            </a:pPr>
            <a:r>
              <a:rPr lang="en-US" sz="2400" dirty="0" smtClean="0"/>
              <a:t>Menu, Production Record, </a:t>
            </a:r>
          </a:p>
          <a:p>
            <a:pPr marL="0" indent="0">
              <a:spcBef>
                <a:spcPts val="0"/>
              </a:spcBef>
              <a:buNone/>
            </a:pPr>
            <a:r>
              <a:rPr lang="en-US" sz="2400" dirty="0" smtClean="0"/>
              <a:t>    Product Documentation</a:t>
            </a:r>
          </a:p>
          <a:p>
            <a:pPr>
              <a:spcBef>
                <a:spcPts val="0"/>
              </a:spcBef>
            </a:pPr>
            <a:r>
              <a:rPr lang="en-US" sz="2400" dirty="0" smtClean="0"/>
              <a:t>Check ‘general areas’</a:t>
            </a:r>
          </a:p>
          <a:p>
            <a:pPr>
              <a:spcBef>
                <a:spcPts val="0"/>
              </a:spcBef>
            </a:pPr>
            <a:endParaRPr lang="en-US" sz="2400" dirty="0"/>
          </a:p>
          <a:p>
            <a:pPr marL="0" indent="0">
              <a:spcBef>
                <a:spcPts val="0"/>
              </a:spcBef>
              <a:buNone/>
            </a:pPr>
            <a:r>
              <a:rPr lang="en-US" sz="2400" b="1" dirty="0" smtClean="0"/>
              <a:t>During meal service:</a:t>
            </a:r>
          </a:p>
          <a:p>
            <a:pPr>
              <a:spcBef>
                <a:spcPts val="0"/>
              </a:spcBef>
            </a:pPr>
            <a:r>
              <a:rPr lang="en-US" sz="2400" dirty="0" smtClean="0"/>
              <a:t>Observe POS procedures</a:t>
            </a:r>
          </a:p>
          <a:p>
            <a:pPr>
              <a:spcBef>
                <a:spcPts val="0"/>
              </a:spcBef>
            </a:pPr>
            <a:r>
              <a:rPr lang="en-US" sz="2400" dirty="0" smtClean="0"/>
              <a:t>Ensure all meals claimed for reimbursement are counted correctly</a:t>
            </a:r>
          </a:p>
          <a:p>
            <a:pPr>
              <a:spcBef>
                <a:spcPts val="0"/>
              </a:spcBef>
            </a:pPr>
            <a:endParaRPr lang="en-US" sz="2400" dirty="0"/>
          </a:p>
          <a:p>
            <a:pPr marL="0" indent="0">
              <a:spcBef>
                <a:spcPts val="0"/>
              </a:spcBef>
              <a:buNone/>
            </a:pPr>
            <a:r>
              <a:rPr lang="en-US" sz="2400" b="1" dirty="0" smtClean="0"/>
              <a:t>After meal service:</a:t>
            </a:r>
          </a:p>
          <a:p>
            <a:pPr>
              <a:spcBef>
                <a:spcPts val="0"/>
              </a:spcBef>
            </a:pPr>
            <a:r>
              <a:rPr lang="en-US" sz="2400" dirty="0" smtClean="0"/>
              <a:t>Collect DOR meal counts </a:t>
            </a:r>
            <a:endParaRPr lang="en-US" sz="2400" dirty="0" smtClean="0">
              <a:solidFill>
                <a:srgbClr val="7030A0"/>
              </a:solidFill>
            </a:endParaRPr>
          </a:p>
          <a:p>
            <a:pPr marL="0" indent="0">
              <a:buNone/>
            </a:pPr>
            <a:endParaRPr lang="en-US" sz="2400" dirty="0" smtClean="0"/>
          </a:p>
          <a:p>
            <a:pPr marL="0" indent="0" algn="ctr">
              <a:buNone/>
            </a:pPr>
            <a:endParaRPr lang="en-US" b="1" dirty="0"/>
          </a:p>
        </p:txBody>
      </p:sp>
      <p:pic>
        <p:nvPicPr>
          <p:cNvPr id="7" name="Picture 2" descr="http://cdn.sheknows.com/articles/2012/07/school-kids-standing-in-lunch-line-4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9334">
            <a:off x="5875808" y="2475141"/>
            <a:ext cx="2626983" cy="17458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8960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43336" y="2433814"/>
            <a:ext cx="8207297" cy="4021370"/>
          </a:xfrm>
          <a:prstGeom prst="roundRect">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Common Findings: </a:t>
            </a:r>
          </a:p>
          <a:p>
            <a:pPr algn="ctr"/>
            <a:endParaRPr lang="en-US" sz="900" b="1" dirty="0" smtClean="0">
              <a:solidFill>
                <a:schemeClr val="tx1"/>
              </a:solidFill>
            </a:endParaRPr>
          </a:p>
          <a:p>
            <a:pPr marL="342900" indent="-342900">
              <a:buFont typeface="Arial" panose="020B0604020202020204" pitchFamily="34" charset="0"/>
              <a:buChar char="•"/>
            </a:pPr>
            <a:r>
              <a:rPr lang="en-US" sz="2600" b="1" dirty="0" err="1" smtClean="0">
                <a:solidFill>
                  <a:schemeClr val="tx1"/>
                </a:solidFill>
              </a:rPr>
              <a:t>Nonreimbursable</a:t>
            </a:r>
            <a:r>
              <a:rPr lang="en-US" sz="2600" b="1" dirty="0" smtClean="0">
                <a:solidFill>
                  <a:schemeClr val="tx1"/>
                </a:solidFill>
              </a:rPr>
              <a:t> meals:</a:t>
            </a:r>
          </a:p>
          <a:p>
            <a:pPr marL="800100" lvl="1" indent="-342900">
              <a:buFont typeface="Arial" panose="020B0604020202020204" pitchFamily="34" charset="0"/>
              <a:buChar char="•"/>
            </a:pPr>
            <a:r>
              <a:rPr lang="en-US" sz="2400" b="1" dirty="0" smtClean="0">
                <a:solidFill>
                  <a:schemeClr val="tx1"/>
                </a:solidFill>
              </a:rPr>
              <a:t>Serve All – missing one or more components/food items</a:t>
            </a:r>
          </a:p>
          <a:p>
            <a:pPr lvl="1"/>
            <a:endParaRPr lang="en-US" sz="800" b="1" dirty="0" smtClean="0">
              <a:solidFill>
                <a:schemeClr val="tx1"/>
              </a:solidFill>
            </a:endParaRPr>
          </a:p>
          <a:p>
            <a:pPr marL="800100" lvl="1" indent="-342900">
              <a:buFont typeface="Arial" panose="020B0604020202020204" pitchFamily="34" charset="0"/>
              <a:buChar char="•"/>
            </a:pPr>
            <a:r>
              <a:rPr lang="en-US" sz="2400" b="1" dirty="0" smtClean="0">
                <a:solidFill>
                  <a:schemeClr val="tx1"/>
                </a:solidFill>
              </a:rPr>
              <a:t>OVS – did not have ½ </a:t>
            </a:r>
            <a:r>
              <a:rPr lang="en-US" sz="2400" b="1" dirty="0">
                <a:solidFill>
                  <a:schemeClr val="tx1"/>
                </a:solidFill>
              </a:rPr>
              <a:t>c</a:t>
            </a:r>
            <a:r>
              <a:rPr lang="en-US" sz="2400" b="1" dirty="0" smtClean="0">
                <a:solidFill>
                  <a:schemeClr val="tx1"/>
                </a:solidFill>
              </a:rPr>
              <a:t>up fruit/vegetable</a:t>
            </a:r>
          </a:p>
          <a:p>
            <a:pPr marL="800100" lvl="1" indent="-342900">
              <a:buFont typeface="Arial" panose="020B0604020202020204" pitchFamily="34" charset="0"/>
              <a:buChar char="•"/>
            </a:pPr>
            <a:r>
              <a:rPr lang="en-US" sz="2400" b="1" dirty="0" smtClean="0">
                <a:solidFill>
                  <a:schemeClr val="tx1"/>
                </a:solidFill>
              </a:rPr>
              <a:t>OVS – had less than 3 components (lunch)</a:t>
            </a:r>
          </a:p>
          <a:p>
            <a:pPr marL="800100" lvl="1" indent="-342900">
              <a:buFont typeface="Arial" panose="020B0604020202020204" pitchFamily="34" charset="0"/>
              <a:buChar char="•"/>
            </a:pPr>
            <a:r>
              <a:rPr lang="en-US" sz="2400" b="1" dirty="0" smtClean="0">
                <a:solidFill>
                  <a:schemeClr val="tx1"/>
                </a:solidFill>
              </a:rPr>
              <a:t>OVS – had less than 3 food items (breakfast)</a:t>
            </a:r>
          </a:p>
          <a:p>
            <a:pPr lvl="1"/>
            <a:endParaRPr lang="en-US" sz="800" b="1" dirty="0" smtClean="0">
              <a:solidFill>
                <a:schemeClr val="tx1"/>
              </a:solidFill>
            </a:endParaRPr>
          </a:p>
          <a:p>
            <a:pPr marL="800100" lvl="1" indent="-342900">
              <a:buFont typeface="Arial" panose="020B0604020202020204" pitchFamily="34" charset="0"/>
              <a:buChar char="•"/>
            </a:pPr>
            <a:r>
              <a:rPr lang="en-US" sz="2400" b="1" dirty="0" smtClean="0">
                <a:solidFill>
                  <a:prstClr val="black"/>
                </a:solidFill>
              </a:rPr>
              <a:t>Ran </a:t>
            </a:r>
            <a:r>
              <a:rPr lang="en-US" sz="2400" b="1" dirty="0">
                <a:solidFill>
                  <a:prstClr val="black"/>
                </a:solidFill>
              </a:rPr>
              <a:t>out of a food item during meal </a:t>
            </a:r>
            <a:r>
              <a:rPr lang="en-US" sz="2400" b="1" dirty="0" smtClean="0">
                <a:solidFill>
                  <a:prstClr val="black"/>
                </a:solidFill>
              </a:rPr>
              <a:t>service and no substitution was made</a:t>
            </a:r>
            <a:endParaRPr lang="en-US" sz="2400" b="1" dirty="0">
              <a:solidFill>
                <a:prstClr val="black"/>
              </a:solidFill>
            </a:endParaRPr>
          </a:p>
        </p:txBody>
      </p:sp>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5. On-Site Review</a:t>
            </a:r>
          </a:p>
        </p:txBody>
      </p:sp>
      <p:sp>
        <p:nvSpPr>
          <p:cNvPr id="3" name="Content Placeholder 2"/>
          <p:cNvSpPr>
            <a:spLocks noGrp="1"/>
          </p:cNvSpPr>
          <p:nvPr>
            <p:ph idx="1"/>
          </p:nvPr>
        </p:nvSpPr>
        <p:spPr>
          <a:xfrm>
            <a:off x="492123" y="1163411"/>
            <a:ext cx="7886700" cy="1245255"/>
          </a:xfrm>
        </p:spPr>
        <p:txBody>
          <a:bodyPr/>
          <a:lstStyle/>
          <a:p>
            <a:pPr marL="0" indent="0" algn="ctr">
              <a:spcBef>
                <a:spcPts val="0"/>
              </a:spcBef>
              <a:buNone/>
            </a:pPr>
            <a:r>
              <a:rPr lang="en-US" sz="3600" b="1" u="sng" dirty="0" smtClean="0"/>
              <a:t>Meal Observation / Meal Pattern         </a:t>
            </a:r>
            <a:r>
              <a:rPr lang="en-US" sz="3600" b="1" dirty="0" smtClean="0"/>
              <a:t>Day of Review (DOR)</a:t>
            </a:r>
            <a:endParaRPr lang="en-US" sz="3600" dirty="0" smtClean="0"/>
          </a:p>
          <a:p>
            <a:pPr marL="0" indent="0" algn="ctr">
              <a:buNone/>
            </a:pPr>
            <a:endParaRPr lang="en-US" b="1" dirty="0"/>
          </a:p>
        </p:txBody>
      </p:sp>
    </p:spTree>
    <p:extLst>
      <p:ext uri="{BB962C8B-B14F-4D97-AF65-F5344CB8AC3E}">
        <p14:creationId xmlns:p14="http://schemas.microsoft.com/office/powerpoint/2010/main" val="35725000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8351" y="2029524"/>
            <a:ext cx="8207297" cy="4560852"/>
          </a:xfrm>
          <a:prstGeom prst="roundRect">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Common Findings: </a:t>
            </a:r>
          </a:p>
          <a:p>
            <a:pPr algn="ctr"/>
            <a:endParaRPr lang="en-US" sz="9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Two acceptable milk types were not available </a:t>
            </a:r>
          </a:p>
          <a:p>
            <a:endParaRPr lang="en-US" sz="8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Serving grains that were not whole grain-rich</a:t>
            </a:r>
          </a:p>
          <a:p>
            <a:endParaRPr lang="en-US" sz="8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Not meeting the daily/weekly requirements for the components</a:t>
            </a:r>
          </a:p>
          <a:p>
            <a:pPr marL="342900" indent="-342900">
              <a:buFont typeface="Arial" panose="020B0604020202020204" pitchFamily="34" charset="0"/>
              <a:buChar char="•"/>
            </a:pPr>
            <a:endParaRPr lang="en-US" sz="8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Not meeting the requirements for the vegetable subgroups  </a:t>
            </a:r>
          </a:p>
          <a:p>
            <a:endParaRPr lang="en-US" sz="8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Not using the correct serving utensil</a:t>
            </a:r>
          </a:p>
          <a:p>
            <a:endParaRPr lang="en-US" sz="8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No CN Labels/Product Formulation Statements</a:t>
            </a:r>
          </a:p>
        </p:txBody>
      </p:sp>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5. On-Site Review</a:t>
            </a:r>
          </a:p>
        </p:txBody>
      </p:sp>
      <p:sp>
        <p:nvSpPr>
          <p:cNvPr id="3" name="Content Placeholder 2"/>
          <p:cNvSpPr>
            <a:spLocks noGrp="1"/>
          </p:cNvSpPr>
          <p:nvPr>
            <p:ph idx="1"/>
          </p:nvPr>
        </p:nvSpPr>
        <p:spPr>
          <a:xfrm>
            <a:off x="492123" y="1163411"/>
            <a:ext cx="7886700" cy="1245255"/>
          </a:xfrm>
        </p:spPr>
        <p:txBody>
          <a:bodyPr/>
          <a:lstStyle/>
          <a:p>
            <a:pPr marL="0" indent="0" algn="ctr">
              <a:spcBef>
                <a:spcPts val="0"/>
              </a:spcBef>
              <a:buNone/>
            </a:pPr>
            <a:r>
              <a:rPr lang="en-US" sz="3600" b="1" u="sng" dirty="0" smtClean="0"/>
              <a:t>Meal Observation / Meal Pattern         </a:t>
            </a:r>
            <a:endParaRPr lang="en-US" sz="3600" dirty="0" smtClean="0"/>
          </a:p>
          <a:p>
            <a:pPr marL="0" indent="0" algn="ctr">
              <a:buNone/>
            </a:pPr>
            <a:endParaRPr lang="en-US" b="1" dirty="0"/>
          </a:p>
        </p:txBody>
      </p:sp>
    </p:spTree>
    <p:extLst>
      <p:ext uri="{BB962C8B-B14F-4D97-AF65-F5344CB8AC3E}">
        <p14:creationId xmlns:p14="http://schemas.microsoft.com/office/powerpoint/2010/main" val="20744072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5. On-Site Review</a:t>
            </a:r>
          </a:p>
        </p:txBody>
      </p:sp>
      <p:sp>
        <p:nvSpPr>
          <p:cNvPr id="3" name="Content Placeholder 2"/>
          <p:cNvSpPr>
            <a:spLocks noGrp="1"/>
          </p:cNvSpPr>
          <p:nvPr>
            <p:ph idx="1"/>
          </p:nvPr>
        </p:nvSpPr>
        <p:spPr>
          <a:xfrm>
            <a:off x="492125" y="736597"/>
            <a:ext cx="8061566" cy="6003413"/>
          </a:xfrm>
        </p:spPr>
        <p:txBody>
          <a:bodyPr>
            <a:normAutofit/>
          </a:bodyPr>
          <a:lstStyle/>
          <a:p>
            <a:pPr marL="0" indent="0" algn="ctr">
              <a:spcBef>
                <a:spcPts val="0"/>
              </a:spcBef>
              <a:buNone/>
            </a:pPr>
            <a:endParaRPr lang="en-US" dirty="0" smtClean="0"/>
          </a:p>
          <a:p>
            <a:pPr marL="0" indent="0" algn="ctr">
              <a:spcBef>
                <a:spcPts val="0"/>
              </a:spcBef>
              <a:buNone/>
            </a:pPr>
            <a:r>
              <a:rPr lang="en-US" sz="3200" b="1" dirty="0" smtClean="0"/>
              <a:t>Production Records:</a:t>
            </a:r>
          </a:p>
          <a:p>
            <a:pPr marL="0" indent="0" algn="ctr">
              <a:spcBef>
                <a:spcPts val="0"/>
              </a:spcBef>
              <a:buNone/>
            </a:pPr>
            <a:endParaRPr lang="en-US" sz="1600" b="1" dirty="0" smtClean="0"/>
          </a:p>
          <a:p>
            <a:pPr marL="0" indent="0" algn="ctr">
              <a:spcBef>
                <a:spcPts val="0"/>
              </a:spcBef>
              <a:buNone/>
            </a:pPr>
            <a:r>
              <a:rPr lang="en-US" b="1" dirty="0" smtClean="0"/>
              <a:t>Always fill out to completion!</a:t>
            </a:r>
            <a:endParaRPr lang="en-US" b="1" u="sng" dirty="0" smtClean="0"/>
          </a:p>
          <a:p>
            <a:pPr marL="0" indent="0" algn="ctr">
              <a:spcBef>
                <a:spcPts val="0"/>
              </a:spcBef>
              <a:buNone/>
            </a:pPr>
            <a:endParaRPr lang="en-US" b="1" u="sng" dirty="0" smtClean="0"/>
          </a:p>
          <a:p>
            <a:pPr marL="0" indent="0">
              <a:spcBef>
                <a:spcPts val="0"/>
              </a:spcBef>
              <a:buNone/>
            </a:pPr>
            <a:endParaRPr lang="en-US" sz="2400" dirty="0" smtClean="0"/>
          </a:p>
          <a:p>
            <a:pPr marL="0" indent="0">
              <a:buNone/>
            </a:pPr>
            <a:endParaRPr lang="en-US" sz="2400" dirty="0" smtClean="0"/>
          </a:p>
          <a:p>
            <a:pPr marL="0" indent="0" algn="ctr">
              <a:buNone/>
            </a:pPr>
            <a:endParaRPr lang="en-US" b="1" dirty="0"/>
          </a:p>
        </p:txBody>
      </p:sp>
      <p:sp>
        <p:nvSpPr>
          <p:cNvPr id="6" name="Rounded Rectangle 5"/>
          <p:cNvSpPr/>
          <p:nvPr/>
        </p:nvSpPr>
        <p:spPr>
          <a:xfrm>
            <a:off x="812907" y="2637317"/>
            <a:ext cx="7390503" cy="3443536"/>
          </a:xfrm>
          <a:prstGeom prst="roundRect">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Common Findings: </a:t>
            </a:r>
          </a:p>
          <a:p>
            <a:pPr algn="ctr"/>
            <a:endParaRPr lang="en-US" sz="800" b="1" dirty="0">
              <a:solidFill>
                <a:schemeClr val="tx1"/>
              </a:solidFill>
            </a:endParaRPr>
          </a:p>
          <a:p>
            <a:pPr marL="342900" indent="-342900">
              <a:buFont typeface="Arial" panose="020B0604020202020204" pitchFamily="34" charset="0"/>
              <a:buChar char="•"/>
            </a:pPr>
            <a:r>
              <a:rPr lang="en-US" sz="2400" b="1" dirty="0" smtClean="0">
                <a:solidFill>
                  <a:schemeClr val="tx1"/>
                </a:solidFill>
              </a:rPr>
              <a:t>No production records</a:t>
            </a:r>
          </a:p>
          <a:p>
            <a:endParaRPr lang="en-US" sz="800" b="1" dirty="0">
              <a:solidFill>
                <a:schemeClr val="tx1"/>
              </a:solidFill>
            </a:endParaRPr>
          </a:p>
          <a:p>
            <a:pPr marL="342900" indent="-342900">
              <a:buFont typeface="Arial" panose="020B0604020202020204" pitchFamily="34" charset="0"/>
              <a:buChar char="•"/>
            </a:pPr>
            <a:r>
              <a:rPr lang="en-US" sz="2400" b="1" dirty="0" smtClean="0">
                <a:solidFill>
                  <a:schemeClr val="tx1"/>
                </a:solidFill>
              </a:rPr>
              <a:t>Incomplete production records</a:t>
            </a:r>
          </a:p>
          <a:p>
            <a:endParaRPr lang="en-US" sz="8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Missing menu items/food components</a:t>
            </a:r>
          </a:p>
          <a:p>
            <a:endParaRPr lang="en-US" sz="8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Missing serving size</a:t>
            </a:r>
          </a:p>
          <a:p>
            <a:endParaRPr lang="en-US" sz="8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Missing/incorrect cup or </a:t>
            </a:r>
            <a:r>
              <a:rPr lang="en-US" sz="2400" b="1" dirty="0" err="1" smtClean="0">
                <a:solidFill>
                  <a:schemeClr val="tx1"/>
                </a:solidFill>
              </a:rPr>
              <a:t>oz</a:t>
            </a:r>
            <a:r>
              <a:rPr lang="en-US" sz="2400" b="1" dirty="0" smtClean="0">
                <a:solidFill>
                  <a:schemeClr val="tx1"/>
                </a:solidFill>
              </a:rPr>
              <a:t> equivalent</a:t>
            </a:r>
          </a:p>
        </p:txBody>
      </p:sp>
      <p:sp>
        <p:nvSpPr>
          <p:cNvPr id="5" name="TextBox 4"/>
          <p:cNvSpPr txBox="1"/>
          <p:nvPr/>
        </p:nvSpPr>
        <p:spPr>
          <a:xfrm>
            <a:off x="267998" y="5850021"/>
            <a:ext cx="8480322" cy="461665"/>
          </a:xfrm>
          <a:prstGeom prst="rect">
            <a:avLst/>
          </a:prstGeom>
          <a:noFill/>
        </p:spPr>
        <p:txBody>
          <a:bodyPr wrap="square" rtlCol="0">
            <a:spAutoFit/>
          </a:bodyPr>
          <a:lstStyle/>
          <a:p>
            <a:pPr algn="ctr"/>
            <a:endParaRPr lang="en-US" sz="2400" dirty="0"/>
          </a:p>
        </p:txBody>
      </p:sp>
    </p:spTree>
    <p:extLst>
      <p:ext uri="{BB962C8B-B14F-4D97-AF65-F5344CB8AC3E}">
        <p14:creationId xmlns:p14="http://schemas.microsoft.com/office/powerpoint/2010/main" val="31647344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27903"/>
            <a:ext cx="7886700" cy="862786"/>
          </a:xfrm>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3759948"/>
              </p:ext>
            </p:extLst>
          </p:nvPr>
        </p:nvGraphicFramePr>
        <p:xfrm>
          <a:off x="628650" y="1318998"/>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25584"/>
            <a:ext cx="9144000"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878227" y="5691998"/>
            <a:ext cx="1346887" cy="523220"/>
          </a:xfrm>
          <a:prstGeom prst="rect">
            <a:avLst/>
          </a:prstGeom>
          <a:noFill/>
        </p:spPr>
        <p:txBody>
          <a:bodyPr wrap="square" rtlCol="0">
            <a:spAutoFit/>
          </a:bodyPr>
          <a:lstStyle/>
          <a:p>
            <a:r>
              <a:rPr lang="en-US" sz="2800" b="1" dirty="0" smtClean="0"/>
              <a:t>Finding</a:t>
            </a:r>
            <a:endParaRPr lang="en-US" sz="2800" b="1" dirty="0"/>
          </a:p>
        </p:txBody>
      </p:sp>
      <p:sp>
        <p:nvSpPr>
          <p:cNvPr id="6" name="Right Arrow 5"/>
          <p:cNvSpPr/>
          <p:nvPr/>
        </p:nvSpPr>
        <p:spPr>
          <a:xfrm>
            <a:off x="3929449" y="5706323"/>
            <a:ext cx="766119" cy="3914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428733" y="5691997"/>
            <a:ext cx="2393093" cy="523220"/>
          </a:xfrm>
          <a:prstGeom prst="rect">
            <a:avLst/>
          </a:prstGeom>
          <a:noFill/>
        </p:spPr>
        <p:txBody>
          <a:bodyPr wrap="square" rtlCol="0">
            <a:spAutoFit/>
          </a:bodyPr>
          <a:lstStyle/>
          <a:p>
            <a:r>
              <a:rPr lang="en-US" sz="2800" b="1" dirty="0" smtClean="0"/>
              <a:t>Repeat Finding</a:t>
            </a:r>
            <a:endParaRPr lang="en-US" sz="2800" b="1" dirty="0"/>
          </a:p>
        </p:txBody>
      </p:sp>
    </p:spTree>
    <p:extLst>
      <p:ext uri="{BB962C8B-B14F-4D97-AF65-F5344CB8AC3E}">
        <p14:creationId xmlns:p14="http://schemas.microsoft.com/office/powerpoint/2010/main" val="25818975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460803"/>
            <a:ext cx="7886700" cy="2852737"/>
          </a:xfrm>
        </p:spPr>
        <p:txBody>
          <a:bodyPr>
            <a:normAutofit/>
          </a:bodyPr>
          <a:lstStyle/>
          <a:p>
            <a:pPr algn="ctr"/>
            <a:r>
              <a:rPr lang="en-US" sz="4800" b="1" dirty="0" smtClean="0"/>
              <a:t>Check your Menus</a:t>
            </a:r>
            <a:br>
              <a:rPr lang="en-US" sz="4800" b="1" dirty="0" smtClean="0"/>
            </a:br>
            <a:r>
              <a:rPr lang="en-US" sz="4800" b="1" dirty="0" smtClean="0"/>
              <a:t>with </a:t>
            </a:r>
            <a:br>
              <a:rPr lang="en-US" sz="4800" b="1" dirty="0" smtClean="0"/>
            </a:br>
            <a:r>
              <a:rPr lang="en-US" sz="4800" b="1" dirty="0" smtClean="0"/>
              <a:t>USDA Certification Worksheets</a:t>
            </a:r>
            <a:endParaRPr lang="en-US" sz="4800" b="1" dirty="0"/>
          </a:p>
        </p:txBody>
      </p:sp>
      <p:sp>
        <p:nvSpPr>
          <p:cNvPr id="3" name="Text Placeholder 2"/>
          <p:cNvSpPr>
            <a:spLocks noGrp="1"/>
          </p:cNvSpPr>
          <p:nvPr>
            <p:ph type="body" idx="1"/>
          </p:nvPr>
        </p:nvSpPr>
        <p:spPr>
          <a:xfrm>
            <a:off x="623888" y="4054206"/>
            <a:ext cx="7886700" cy="1500187"/>
          </a:xfrm>
        </p:spPr>
        <p:txBody>
          <a:bodyPr>
            <a:normAutofit/>
          </a:bodyPr>
          <a:lstStyle/>
          <a:p>
            <a:r>
              <a:rPr lang="en-US" sz="4000" dirty="0">
                <a:hlinkClick r:id="rId3"/>
              </a:rPr>
              <a:t>http://</a:t>
            </a:r>
            <a:r>
              <a:rPr lang="en-US" sz="4000" dirty="0" smtClean="0">
                <a:hlinkClick r:id="rId3"/>
              </a:rPr>
              <a:t>www.fns.usda.gov/school-meals/certification-compliance</a:t>
            </a:r>
            <a:endParaRPr lang="en-US" sz="4000" dirty="0" smtClean="0"/>
          </a:p>
          <a:p>
            <a:endParaRPr lang="en-US" sz="4000" dirty="0"/>
          </a:p>
        </p:txBody>
      </p:sp>
    </p:spTree>
    <p:extLst>
      <p:ext uri="{BB962C8B-B14F-4D97-AF65-F5344CB8AC3E}">
        <p14:creationId xmlns:p14="http://schemas.microsoft.com/office/powerpoint/2010/main" val="123984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5. On-Site Review</a:t>
            </a:r>
          </a:p>
        </p:txBody>
      </p:sp>
      <p:sp>
        <p:nvSpPr>
          <p:cNvPr id="3" name="Content Placeholder 2"/>
          <p:cNvSpPr>
            <a:spLocks noGrp="1"/>
          </p:cNvSpPr>
          <p:nvPr>
            <p:ph idx="1"/>
          </p:nvPr>
        </p:nvSpPr>
        <p:spPr>
          <a:xfrm>
            <a:off x="628650" y="1088906"/>
            <a:ext cx="7886700" cy="5416738"/>
          </a:xfrm>
        </p:spPr>
        <p:txBody>
          <a:bodyPr>
            <a:normAutofit/>
          </a:bodyPr>
          <a:lstStyle/>
          <a:p>
            <a:pPr marL="0" indent="0" algn="ctr">
              <a:buNone/>
            </a:pPr>
            <a:r>
              <a:rPr lang="en-US" sz="3600" b="1" dirty="0" smtClean="0"/>
              <a:t>General Areas – Dietary Specifications</a:t>
            </a:r>
          </a:p>
          <a:p>
            <a:pPr marL="0" indent="0" algn="ctr">
              <a:buNone/>
            </a:pPr>
            <a:endParaRPr lang="en-US" sz="1000" b="1" dirty="0"/>
          </a:p>
          <a:p>
            <a:r>
              <a:rPr lang="en-US" sz="3600" b="1" dirty="0" smtClean="0"/>
              <a:t> Nutrient Analysis:</a:t>
            </a:r>
          </a:p>
          <a:p>
            <a:pPr lvl="1"/>
            <a:r>
              <a:rPr lang="en-US" sz="3200" b="1" dirty="0" smtClean="0"/>
              <a:t>High risk schools</a:t>
            </a:r>
          </a:p>
          <a:p>
            <a:pPr lvl="1"/>
            <a:r>
              <a:rPr lang="en-US" sz="3200" b="1" dirty="0" smtClean="0"/>
              <a:t>Severe noncompliance </a:t>
            </a:r>
          </a:p>
          <a:p>
            <a:pPr marL="457200" lvl="1" indent="0">
              <a:buNone/>
            </a:pPr>
            <a:endParaRPr lang="en-US" sz="3200" b="1" dirty="0"/>
          </a:p>
          <a:p>
            <a:pPr marL="457200" lvl="1" indent="0">
              <a:buNone/>
            </a:pPr>
            <a:endParaRPr lang="en-US" sz="3200" b="1" dirty="0" smtClean="0"/>
          </a:p>
          <a:p>
            <a:pPr marL="457200" lvl="1" indent="0">
              <a:buNone/>
            </a:pPr>
            <a:r>
              <a:rPr lang="en-US" sz="3200" b="1" dirty="0" smtClean="0"/>
              <a:t>The AR is not closed until the nutrient analysis is complete.</a:t>
            </a:r>
          </a:p>
        </p:txBody>
      </p:sp>
      <p:pic>
        <p:nvPicPr>
          <p:cNvPr id="2054" name="Picture 6" descr="C:\Users\rtakara\AppData\Local\Microsoft\Windows\Temporary Internet Files\Content.IE5\T1D5HDLN\working_on_computer_500_clr[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00078" y="2015504"/>
            <a:ext cx="2300481" cy="2300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24106"/>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5. On-Site Review</a:t>
            </a:r>
          </a:p>
        </p:txBody>
      </p:sp>
      <p:sp>
        <p:nvSpPr>
          <p:cNvPr id="4" name="Title 3"/>
          <p:cNvSpPr>
            <a:spLocks noGrp="1"/>
          </p:cNvSpPr>
          <p:nvPr>
            <p:ph type="title"/>
          </p:nvPr>
        </p:nvSpPr>
        <p:spPr>
          <a:xfrm>
            <a:off x="628650" y="914401"/>
            <a:ext cx="7886700" cy="825716"/>
          </a:xfrm>
        </p:spPr>
        <p:txBody>
          <a:bodyPr>
            <a:normAutofit/>
          </a:bodyPr>
          <a:lstStyle/>
          <a:p>
            <a:pPr algn="ctr"/>
            <a:r>
              <a:rPr lang="en-US" sz="4000" b="1" u="sng" dirty="0" smtClean="0">
                <a:latin typeface="+mn-lt"/>
              </a:rPr>
              <a:t>General Areas</a:t>
            </a:r>
            <a:endParaRPr lang="en-US" sz="4000" b="1" u="sng" dirty="0">
              <a:latin typeface="+mn-lt"/>
            </a:endParaRPr>
          </a:p>
        </p:txBody>
      </p:sp>
      <p:sp>
        <p:nvSpPr>
          <p:cNvPr id="3" name="Content Placeholder 2"/>
          <p:cNvSpPr>
            <a:spLocks noGrp="1"/>
          </p:cNvSpPr>
          <p:nvPr>
            <p:ph sz="half" idx="1"/>
          </p:nvPr>
        </p:nvSpPr>
        <p:spPr>
          <a:xfrm>
            <a:off x="591579" y="1949195"/>
            <a:ext cx="3886200" cy="3969694"/>
          </a:xfrm>
        </p:spPr>
        <p:txBody>
          <a:bodyPr>
            <a:normAutofit/>
          </a:bodyPr>
          <a:lstStyle/>
          <a:p>
            <a:pPr marL="0" indent="0" algn="ctr">
              <a:spcBef>
                <a:spcPts val="1200"/>
              </a:spcBef>
              <a:buNone/>
            </a:pPr>
            <a:r>
              <a:rPr lang="en-US" b="1" dirty="0" smtClean="0"/>
              <a:t>Recordkeeping </a:t>
            </a:r>
            <a:r>
              <a:rPr lang="en-US" b="1" dirty="0"/>
              <a:t>&amp; Reporting</a:t>
            </a:r>
          </a:p>
          <a:p>
            <a:pPr marL="0" indent="0" algn="ctr">
              <a:spcBef>
                <a:spcPts val="1200"/>
              </a:spcBef>
              <a:buNone/>
            </a:pPr>
            <a:r>
              <a:rPr lang="en-US" b="1" dirty="0"/>
              <a:t>Water Availability</a:t>
            </a:r>
          </a:p>
          <a:p>
            <a:pPr marL="0" indent="0" algn="ctr">
              <a:spcBef>
                <a:spcPts val="1200"/>
              </a:spcBef>
              <a:buNone/>
            </a:pPr>
            <a:r>
              <a:rPr lang="en-US" b="1" dirty="0" smtClean="0"/>
              <a:t>SFA On-site Monitoring</a:t>
            </a:r>
            <a:endParaRPr lang="en-US" b="1" dirty="0"/>
          </a:p>
          <a:p>
            <a:pPr marL="0" indent="0" algn="ctr">
              <a:spcBef>
                <a:spcPts val="1200"/>
              </a:spcBef>
              <a:buNone/>
            </a:pPr>
            <a:r>
              <a:rPr lang="en-US" b="1" dirty="0" smtClean="0"/>
              <a:t>Food Safety</a:t>
            </a:r>
          </a:p>
          <a:p>
            <a:pPr marL="0" indent="0" algn="ctr">
              <a:spcBef>
                <a:spcPts val="1200"/>
              </a:spcBef>
              <a:buNone/>
            </a:pPr>
            <a:r>
              <a:rPr lang="en-US" b="1" dirty="0" smtClean="0"/>
              <a:t>Smart Snacks</a:t>
            </a:r>
          </a:p>
          <a:p>
            <a:pPr marL="0" indent="0" algn="ctr">
              <a:spcBef>
                <a:spcPts val="1200"/>
              </a:spcBef>
              <a:buNone/>
            </a:pPr>
            <a:r>
              <a:rPr lang="en-US" b="1" dirty="0"/>
              <a:t>Professional </a:t>
            </a:r>
            <a:r>
              <a:rPr lang="en-US" b="1" dirty="0" smtClean="0"/>
              <a:t>Standards</a:t>
            </a:r>
            <a:endParaRPr lang="en-US" b="1" dirty="0"/>
          </a:p>
        </p:txBody>
      </p:sp>
      <p:sp>
        <p:nvSpPr>
          <p:cNvPr id="5" name="Content Placeholder 4"/>
          <p:cNvSpPr>
            <a:spLocks noGrp="1"/>
          </p:cNvSpPr>
          <p:nvPr>
            <p:ph sz="half" idx="2"/>
          </p:nvPr>
        </p:nvSpPr>
        <p:spPr>
          <a:xfrm>
            <a:off x="4690934" y="1949195"/>
            <a:ext cx="3886200" cy="3944980"/>
          </a:xfrm>
        </p:spPr>
        <p:txBody>
          <a:bodyPr>
            <a:normAutofit/>
          </a:bodyPr>
          <a:lstStyle/>
          <a:p>
            <a:pPr marL="0" indent="0" algn="ctr">
              <a:spcBef>
                <a:spcPts val="1200"/>
              </a:spcBef>
              <a:buNone/>
            </a:pPr>
            <a:r>
              <a:rPr lang="en-US" b="1" dirty="0"/>
              <a:t>Local Wellness </a:t>
            </a:r>
            <a:r>
              <a:rPr lang="en-US" b="1" dirty="0" smtClean="0"/>
              <a:t>Policy</a:t>
            </a:r>
          </a:p>
          <a:p>
            <a:pPr marL="0" indent="0" algn="ctr">
              <a:spcBef>
                <a:spcPts val="1200"/>
              </a:spcBef>
              <a:buNone/>
            </a:pPr>
            <a:r>
              <a:rPr lang="en-US" b="1" dirty="0" smtClean="0"/>
              <a:t>Civil Rights</a:t>
            </a:r>
          </a:p>
          <a:p>
            <a:pPr marL="0" indent="0" algn="ctr">
              <a:spcBef>
                <a:spcPts val="1200"/>
              </a:spcBef>
              <a:buNone/>
            </a:pPr>
            <a:r>
              <a:rPr lang="en-US" b="1" dirty="0" smtClean="0"/>
              <a:t>Breakfast </a:t>
            </a:r>
            <a:r>
              <a:rPr lang="en-US" b="1" dirty="0"/>
              <a:t>and Summer </a:t>
            </a:r>
            <a:r>
              <a:rPr lang="en-US" b="1" dirty="0" smtClean="0"/>
              <a:t>Outreach</a:t>
            </a:r>
          </a:p>
          <a:p>
            <a:pPr marL="0" indent="0" algn="ctr">
              <a:spcBef>
                <a:spcPts val="1200"/>
              </a:spcBef>
              <a:buNone/>
            </a:pPr>
            <a:r>
              <a:rPr lang="en-US" b="1" dirty="0" smtClean="0"/>
              <a:t>Meal Charge Policy</a:t>
            </a:r>
            <a:endParaRPr lang="en-US" b="1" dirty="0"/>
          </a:p>
          <a:p>
            <a:pPr marL="0" indent="0" algn="ctr">
              <a:spcBef>
                <a:spcPts val="1200"/>
              </a:spcBef>
              <a:buNone/>
            </a:pPr>
            <a:r>
              <a:rPr lang="en-US" b="1" dirty="0"/>
              <a:t>Resource Management</a:t>
            </a:r>
          </a:p>
          <a:p>
            <a:pPr marL="0" indent="0" algn="ctr">
              <a:spcBef>
                <a:spcPts val="1200"/>
              </a:spcBef>
              <a:buNone/>
            </a:pPr>
            <a:r>
              <a:rPr lang="en-US" b="1" dirty="0" smtClean="0"/>
              <a:t>Procurement</a:t>
            </a:r>
            <a:endParaRPr lang="en-US" b="1" dirty="0"/>
          </a:p>
        </p:txBody>
      </p:sp>
    </p:spTree>
    <p:extLst>
      <p:ext uri="{BB962C8B-B14F-4D97-AF65-F5344CB8AC3E}">
        <p14:creationId xmlns:p14="http://schemas.microsoft.com/office/powerpoint/2010/main" val="603873860"/>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5. On-Site Review</a:t>
            </a:r>
          </a:p>
        </p:txBody>
      </p:sp>
      <p:sp>
        <p:nvSpPr>
          <p:cNvPr id="3" name="Content Placeholder 2"/>
          <p:cNvSpPr>
            <a:spLocks noGrp="1"/>
          </p:cNvSpPr>
          <p:nvPr>
            <p:ph idx="1"/>
          </p:nvPr>
        </p:nvSpPr>
        <p:spPr>
          <a:xfrm>
            <a:off x="492125" y="1077840"/>
            <a:ext cx="7886700" cy="5332740"/>
          </a:xfrm>
        </p:spPr>
        <p:txBody>
          <a:bodyPr>
            <a:normAutofit/>
          </a:bodyPr>
          <a:lstStyle/>
          <a:p>
            <a:pPr marL="0" indent="0" algn="ctr">
              <a:buNone/>
            </a:pPr>
            <a:r>
              <a:rPr lang="en-US" sz="3000" b="1" dirty="0" smtClean="0"/>
              <a:t>General Areas – Recordkeeping and Reporting</a:t>
            </a:r>
          </a:p>
          <a:p>
            <a:pPr marL="0" indent="0" algn="ctr">
              <a:buNone/>
            </a:pPr>
            <a:r>
              <a:rPr lang="en-US" sz="1000" b="1" dirty="0" smtClean="0"/>
              <a:t>  </a:t>
            </a:r>
          </a:p>
        </p:txBody>
      </p:sp>
      <p:sp>
        <p:nvSpPr>
          <p:cNvPr id="6" name="Rounded Rectangle 5"/>
          <p:cNvSpPr/>
          <p:nvPr/>
        </p:nvSpPr>
        <p:spPr>
          <a:xfrm>
            <a:off x="1317966" y="5307979"/>
            <a:ext cx="6418860" cy="1169505"/>
          </a:xfrm>
          <a:prstGeom prst="roundRect">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Common Finding: </a:t>
            </a:r>
          </a:p>
          <a:p>
            <a:pPr algn="ctr"/>
            <a:endParaRPr lang="en-US" sz="8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Records were not maintained as required</a:t>
            </a:r>
          </a:p>
        </p:txBody>
      </p:sp>
      <p:sp>
        <p:nvSpPr>
          <p:cNvPr id="9" name="Rounded Rectangle 8"/>
          <p:cNvSpPr/>
          <p:nvPr/>
        </p:nvSpPr>
        <p:spPr>
          <a:xfrm>
            <a:off x="784825" y="1717293"/>
            <a:ext cx="7390503" cy="3233851"/>
          </a:xfrm>
          <a:prstGeom prst="roundRect">
            <a:avLst/>
          </a:prstGeom>
          <a:solidFill>
            <a:schemeClr val="tx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600" b="1" dirty="0" smtClean="0">
                <a:solidFill>
                  <a:prstClr val="black"/>
                </a:solidFill>
              </a:rPr>
              <a:t>DOE:  </a:t>
            </a:r>
            <a:r>
              <a:rPr lang="en-US" sz="2600" dirty="0" smtClean="0">
                <a:solidFill>
                  <a:prstClr val="black"/>
                </a:solidFill>
              </a:rPr>
              <a:t>6 years + current year or until audit findings have been resolved</a:t>
            </a:r>
          </a:p>
          <a:p>
            <a:endParaRPr lang="en-US" sz="800" dirty="0" smtClean="0">
              <a:solidFill>
                <a:prstClr val="black"/>
              </a:solidFill>
            </a:endParaRPr>
          </a:p>
          <a:p>
            <a:pPr marL="342900" indent="-342900">
              <a:buFont typeface="Arial" panose="020B0604020202020204" pitchFamily="34" charset="0"/>
              <a:buChar char="•"/>
            </a:pPr>
            <a:r>
              <a:rPr lang="en-US" sz="2600" b="1" dirty="0" smtClean="0">
                <a:solidFill>
                  <a:prstClr val="black"/>
                </a:solidFill>
              </a:rPr>
              <a:t>Non-DOE:  </a:t>
            </a:r>
            <a:r>
              <a:rPr lang="en-US" sz="2600" dirty="0" smtClean="0">
                <a:solidFill>
                  <a:prstClr val="black"/>
                </a:solidFill>
              </a:rPr>
              <a:t>3 years + current year or until audit findings have been resolved</a:t>
            </a:r>
          </a:p>
          <a:p>
            <a:endParaRPr lang="en-US" sz="800" dirty="0" smtClean="0">
              <a:solidFill>
                <a:prstClr val="black"/>
              </a:solidFill>
            </a:endParaRPr>
          </a:p>
          <a:p>
            <a:pPr marL="342900" indent="-342900">
              <a:buFont typeface="Arial" panose="020B0604020202020204" pitchFamily="34" charset="0"/>
              <a:buChar char="•"/>
            </a:pPr>
            <a:r>
              <a:rPr lang="en-US" sz="2600" b="1" dirty="0" smtClean="0">
                <a:solidFill>
                  <a:prstClr val="black"/>
                </a:solidFill>
              </a:rPr>
              <a:t>Provision:  </a:t>
            </a:r>
            <a:r>
              <a:rPr lang="en-US" sz="2600" dirty="0" smtClean="0">
                <a:solidFill>
                  <a:prstClr val="black"/>
                </a:solidFill>
              </a:rPr>
              <a:t>must keep documentation from base year until review/audit findings have been resolved.</a:t>
            </a:r>
          </a:p>
        </p:txBody>
      </p:sp>
    </p:spTree>
    <p:extLst>
      <p:ext uri="{BB962C8B-B14F-4D97-AF65-F5344CB8AC3E}">
        <p14:creationId xmlns:p14="http://schemas.microsoft.com/office/powerpoint/2010/main" val="1990340871"/>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5. On-Site Review</a:t>
            </a:r>
          </a:p>
        </p:txBody>
      </p:sp>
      <p:sp>
        <p:nvSpPr>
          <p:cNvPr id="3" name="Content Placeholder 2"/>
          <p:cNvSpPr>
            <a:spLocks noGrp="1"/>
          </p:cNvSpPr>
          <p:nvPr>
            <p:ph idx="1"/>
          </p:nvPr>
        </p:nvSpPr>
        <p:spPr>
          <a:xfrm>
            <a:off x="628649" y="1100142"/>
            <a:ext cx="7886700" cy="5332740"/>
          </a:xfrm>
        </p:spPr>
        <p:txBody>
          <a:bodyPr>
            <a:normAutofit/>
          </a:bodyPr>
          <a:lstStyle/>
          <a:p>
            <a:pPr marL="0" indent="0" algn="ctr">
              <a:buNone/>
            </a:pPr>
            <a:r>
              <a:rPr lang="en-US" sz="3200" b="1" dirty="0" smtClean="0"/>
              <a:t>General Areas – Water Availability  </a:t>
            </a:r>
          </a:p>
          <a:p>
            <a:pPr marL="0" indent="0" algn="ctr">
              <a:buNone/>
            </a:pPr>
            <a:endParaRPr lang="en-US" sz="1000" b="1" dirty="0"/>
          </a:p>
          <a:p>
            <a:pPr marL="342900" lvl="0" indent="-342900">
              <a:lnSpc>
                <a:spcPct val="100000"/>
              </a:lnSpc>
              <a:spcBef>
                <a:spcPts val="0"/>
              </a:spcBef>
            </a:pPr>
            <a:r>
              <a:rPr lang="en-US" b="1" dirty="0">
                <a:solidFill>
                  <a:prstClr val="black"/>
                </a:solidFill>
              </a:rPr>
              <a:t>Water must be available free of charge during meal service</a:t>
            </a:r>
            <a:endParaRPr lang="en-US" dirty="0">
              <a:solidFill>
                <a:prstClr val="black"/>
              </a:solidFill>
            </a:endParaRPr>
          </a:p>
          <a:p>
            <a:pPr marL="0" indent="0" algn="ctr">
              <a:buNone/>
            </a:pPr>
            <a:endParaRPr lang="en-US" sz="3200" b="1" dirty="0" smtClean="0"/>
          </a:p>
        </p:txBody>
      </p:sp>
      <p:sp>
        <p:nvSpPr>
          <p:cNvPr id="6" name="Rounded Rectangle 5"/>
          <p:cNvSpPr/>
          <p:nvPr/>
        </p:nvSpPr>
        <p:spPr>
          <a:xfrm>
            <a:off x="793857" y="4705813"/>
            <a:ext cx="7556284" cy="1614178"/>
          </a:xfrm>
          <a:prstGeom prst="roundRect">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Common Findings: </a:t>
            </a:r>
          </a:p>
          <a:p>
            <a:pPr algn="ctr"/>
            <a:endParaRPr lang="en-US" sz="8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Water was not available during meal service.</a:t>
            </a:r>
          </a:p>
          <a:p>
            <a:endParaRPr lang="en-US" sz="8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Water jug was available but cups were not provided.</a:t>
            </a:r>
          </a:p>
        </p:txBody>
      </p:sp>
      <p:pic>
        <p:nvPicPr>
          <p:cNvPr id="3074" name="Picture 2" descr="C:\Users\rtakara\AppData\Local\Microsoft\Windows\Temporary Internet Files\Content.IE5\T1D5HDLN\drinking-water[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3930" y="2877015"/>
            <a:ext cx="2276720" cy="15168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7" name="Picture 5" descr="C:\Users\rtakara\AppData\Local\Microsoft\Windows\Temporary Internet Files\Content.IE5\59ZEVTD3\tarro-y-vidrios-de-la-jarra-del-agua-2591562[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8911"/>
          <a:stretch/>
        </p:blipFill>
        <p:spPr bwMode="auto">
          <a:xfrm>
            <a:off x="5807075" y="2628875"/>
            <a:ext cx="1688109" cy="1765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242453"/>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5. On-Site Review</a:t>
            </a:r>
          </a:p>
        </p:txBody>
      </p:sp>
      <p:sp>
        <p:nvSpPr>
          <p:cNvPr id="3" name="Content Placeholder 2"/>
          <p:cNvSpPr>
            <a:spLocks noGrp="1"/>
          </p:cNvSpPr>
          <p:nvPr>
            <p:ph idx="1"/>
          </p:nvPr>
        </p:nvSpPr>
        <p:spPr>
          <a:xfrm>
            <a:off x="492125" y="1122444"/>
            <a:ext cx="7886700" cy="3734286"/>
          </a:xfrm>
        </p:spPr>
        <p:txBody>
          <a:bodyPr>
            <a:normAutofit/>
          </a:bodyPr>
          <a:lstStyle/>
          <a:p>
            <a:pPr marL="0" indent="0" algn="ctr">
              <a:buNone/>
            </a:pPr>
            <a:r>
              <a:rPr lang="en-US" sz="3200" b="1" dirty="0" smtClean="0"/>
              <a:t>General Areas – SFA On-site Monitoring</a:t>
            </a:r>
            <a:endParaRPr lang="en-US" sz="3200" b="1" dirty="0"/>
          </a:p>
          <a:p>
            <a:pPr marL="0" indent="0" algn="ctr">
              <a:buNone/>
            </a:pPr>
            <a:endParaRPr lang="en-US" b="1" dirty="0"/>
          </a:p>
          <a:p>
            <a:pPr marL="0" indent="0" algn="ctr">
              <a:buNone/>
            </a:pPr>
            <a:endParaRPr lang="en-US" b="1" dirty="0" smtClean="0"/>
          </a:p>
        </p:txBody>
      </p:sp>
      <p:sp>
        <p:nvSpPr>
          <p:cNvPr id="4" name="Rounded Rectangle 3"/>
          <p:cNvSpPr/>
          <p:nvPr/>
        </p:nvSpPr>
        <p:spPr>
          <a:xfrm>
            <a:off x="742278" y="4259766"/>
            <a:ext cx="7390503" cy="2199288"/>
          </a:xfrm>
          <a:prstGeom prst="roundRect">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Common Findings: </a:t>
            </a:r>
          </a:p>
          <a:p>
            <a:pPr algn="ctr"/>
            <a:endParaRPr lang="en-US" sz="8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Reviews were not completed</a:t>
            </a:r>
          </a:p>
          <a:p>
            <a:endParaRPr lang="en-US" sz="8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SFA did not identify areas that needed to be corrected</a:t>
            </a:r>
          </a:p>
        </p:txBody>
      </p:sp>
      <p:sp>
        <p:nvSpPr>
          <p:cNvPr id="8" name="Rounded Rectangle 7"/>
          <p:cNvSpPr/>
          <p:nvPr/>
        </p:nvSpPr>
        <p:spPr>
          <a:xfrm>
            <a:off x="784825" y="1873408"/>
            <a:ext cx="7390503" cy="2185633"/>
          </a:xfrm>
          <a:prstGeom prst="roundRect">
            <a:avLst/>
          </a:prstGeom>
          <a:solidFill>
            <a:schemeClr val="tx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800" b="1" dirty="0" smtClean="0">
                <a:solidFill>
                  <a:prstClr val="black"/>
                </a:solidFill>
              </a:rPr>
              <a:t>Required for SFAs with more than one site</a:t>
            </a:r>
          </a:p>
          <a:p>
            <a:endParaRPr lang="en-US" sz="800" b="1" dirty="0" smtClean="0">
              <a:solidFill>
                <a:prstClr val="black"/>
              </a:solidFill>
            </a:endParaRPr>
          </a:p>
          <a:p>
            <a:endParaRPr lang="en-US" sz="800" b="1" dirty="0" smtClean="0">
              <a:solidFill>
                <a:prstClr val="black"/>
              </a:solidFill>
            </a:endParaRPr>
          </a:p>
          <a:p>
            <a:pPr marL="457200" indent="-457200">
              <a:buFont typeface="Arial" panose="020B0604020202020204" pitchFamily="34" charset="0"/>
              <a:buChar char="•"/>
            </a:pPr>
            <a:r>
              <a:rPr lang="en-US" sz="2800" b="1" dirty="0" smtClean="0">
                <a:solidFill>
                  <a:prstClr val="black"/>
                </a:solidFill>
              </a:rPr>
              <a:t>Highly recommended that </a:t>
            </a:r>
            <a:r>
              <a:rPr lang="en-US" sz="2800" b="1" u="sng" dirty="0" smtClean="0">
                <a:solidFill>
                  <a:prstClr val="black"/>
                </a:solidFill>
              </a:rPr>
              <a:t>ALL</a:t>
            </a:r>
            <a:r>
              <a:rPr lang="en-US" sz="2800" b="1" dirty="0" smtClean="0">
                <a:solidFill>
                  <a:prstClr val="black"/>
                </a:solidFill>
              </a:rPr>
              <a:t> SFAs complete this even if you only have one site</a:t>
            </a:r>
          </a:p>
        </p:txBody>
      </p:sp>
    </p:spTree>
    <p:extLst>
      <p:ext uri="{BB962C8B-B14F-4D97-AF65-F5344CB8AC3E}">
        <p14:creationId xmlns:p14="http://schemas.microsoft.com/office/powerpoint/2010/main" val="1592093480"/>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rtakara\AppData\Local\Microsoft\Windows\Temporary Internet Files\Content.IE5\RUBHO3JG\Animated-PinnedNote-New[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00336" y="1384434"/>
            <a:ext cx="1451191" cy="843243"/>
          </a:xfrm>
          <a:prstGeom prst="rect">
            <a:avLst/>
          </a:prstGeom>
          <a:noFill/>
          <a:extLst>
            <a:ext uri="{909E8E84-426E-40DD-AFC4-6F175D3DCCD1}">
              <a14:hiddenFill xmlns:a14="http://schemas.microsoft.com/office/drawing/2010/main">
                <a:solidFill>
                  <a:srgbClr val="FFFFFF"/>
                </a:solidFill>
              </a14:hiddenFill>
            </a:ext>
          </a:extLst>
        </p:spPr>
      </p:pic>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5. On-Site Review</a:t>
            </a:r>
          </a:p>
        </p:txBody>
      </p:sp>
      <p:sp>
        <p:nvSpPr>
          <p:cNvPr id="5" name="Text Placeholder 4"/>
          <p:cNvSpPr>
            <a:spLocks noGrp="1"/>
          </p:cNvSpPr>
          <p:nvPr>
            <p:ph type="body" idx="1"/>
          </p:nvPr>
        </p:nvSpPr>
        <p:spPr>
          <a:xfrm>
            <a:off x="625937" y="1524115"/>
            <a:ext cx="2474099" cy="564763"/>
          </a:xfrm>
        </p:spPr>
        <p:txBody>
          <a:bodyPr>
            <a:normAutofit/>
          </a:bodyPr>
          <a:lstStyle/>
          <a:p>
            <a:pPr algn="ctr"/>
            <a:r>
              <a:rPr lang="en-US" sz="2800" dirty="0" smtClean="0"/>
              <a:t>LUNCH</a:t>
            </a:r>
            <a:endParaRPr lang="en-US" sz="2800" dirty="0"/>
          </a:p>
        </p:txBody>
      </p:sp>
      <p:sp>
        <p:nvSpPr>
          <p:cNvPr id="6" name="Text Placeholder 5"/>
          <p:cNvSpPr>
            <a:spLocks noGrp="1"/>
          </p:cNvSpPr>
          <p:nvPr>
            <p:ph type="body" sz="quarter" idx="3"/>
          </p:nvPr>
        </p:nvSpPr>
        <p:spPr>
          <a:xfrm>
            <a:off x="4861934" y="1463341"/>
            <a:ext cx="2765503" cy="609368"/>
          </a:xfrm>
        </p:spPr>
        <p:txBody>
          <a:bodyPr>
            <a:normAutofit/>
          </a:bodyPr>
          <a:lstStyle/>
          <a:p>
            <a:pPr algn="ctr"/>
            <a:r>
              <a:rPr lang="en-US" sz="2800" dirty="0" smtClean="0"/>
              <a:t>BREAKFAST</a:t>
            </a:r>
            <a:endParaRPr lang="en-US" sz="2800" dirty="0"/>
          </a:p>
        </p:txBody>
      </p:sp>
      <p:sp>
        <p:nvSpPr>
          <p:cNvPr id="11" name="Content Placeholder 10"/>
          <p:cNvSpPr>
            <a:spLocks noGrp="1"/>
          </p:cNvSpPr>
          <p:nvPr>
            <p:ph sz="quarter" idx="4"/>
          </p:nvPr>
        </p:nvSpPr>
        <p:spPr>
          <a:xfrm>
            <a:off x="4081346" y="2505075"/>
            <a:ext cx="4435195" cy="3684588"/>
          </a:xfrm>
        </p:spPr>
        <p:txBody>
          <a:bodyPr/>
          <a:lstStyle/>
          <a:p>
            <a:endParaRPr lang="en-US" dirty="0"/>
          </a:p>
        </p:txBody>
      </p:sp>
      <p:sp>
        <p:nvSpPr>
          <p:cNvPr id="9" name="Content Placeholder 2"/>
          <p:cNvSpPr txBox="1">
            <a:spLocks/>
          </p:cNvSpPr>
          <p:nvPr/>
        </p:nvSpPr>
        <p:spPr>
          <a:xfrm>
            <a:off x="492125" y="921726"/>
            <a:ext cx="7886700" cy="37342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smtClean="0"/>
              <a:t>General Areas  - SFA On-site Monitoring</a:t>
            </a:r>
          </a:p>
          <a:p>
            <a:pPr marL="0" indent="0" algn="ctr">
              <a:buFont typeface="Arial" panose="020B0604020202020204" pitchFamily="34" charset="0"/>
              <a:buNone/>
            </a:pPr>
            <a:endParaRPr lang="en-US" b="1" dirty="0" smtClean="0"/>
          </a:p>
          <a:p>
            <a:pPr marL="0" indent="0" algn="ctr">
              <a:buFont typeface="Arial" panose="020B0604020202020204" pitchFamily="34" charset="0"/>
              <a:buNone/>
            </a:pPr>
            <a:endParaRPr lang="en-US" b="1" dirty="0" smtClean="0"/>
          </a:p>
          <a:p>
            <a:pPr marL="0" indent="0" algn="ctr">
              <a:buFont typeface="Arial" panose="020B0604020202020204" pitchFamily="34" charset="0"/>
              <a:buNone/>
            </a:pPr>
            <a:endParaRPr lang="en-US" b="1" dirty="0" smtClean="0"/>
          </a:p>
        </p:txBody>
      </p:sp>
      <p:sp>
        <p:nvSpPr>
          <p:cNvPr id="10" name="Rounded Rectangle 9"/>
          <p:cNvSpPr/>
          <p:nvPr/>
        </p:nvSpPr>
        <p:spPr>
          <a:xfrm>
            <a:off x="3568390" y="2074128"/>
            <a:ext cx="5323330" cy="4739268"/>
          </a:xfrm>
          <a:prstGeom prst="roundRect">
            <a:avLst/>
          </a:prstGeom>
          <a:solidFill>
            <a:schemeClr val="tx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smtClean="0">
                <a:solidFill>
                  <a:prstClr val="black"/>
                </a:solidFill>
              </a:rPr>
              <a:t>SFAs must review breakfast</a:t>
            </a:r>
          </a:p>
          <a:p>
            <a:pPr algn="ctr"/>
            <a:endParaRPr lang="en-US" sz="900" b="1" dirty="0">
              <a:solidFill>
                <a:prstClr val="black"/>
              </a:solidFill>
            </a:endParaRPr>
          </a:p>
          <a:p>
            <a:pPr marL="342900" indent="-342900">
              <a:buFont typeface="Arial" panose="020B0604020202020204" pitchFamily="34" charset="0"/>
              <a:buChar char="•"/>
            </a:pPr>
            <a:r>
              <a:rPr lang="en-US" sz="2400" b="1" dirty="0" smtClean="0">
                <a:solidFill>
                  <a:prstClr val="black"/>
                </a:solidFill>
              </a:rPr>
              <a:t>At least half of the sites that serve breakfast must have an on-site review conducted prior to February 1</a:t>
            </a:r>
            <a:r>
              <a:rPr lang="en-US" sz="2400" b="1" baseline="30000" dirty="0" smtClean="0">
                <a:solidFill>
                  <a:prstClr val="black"/>
                </a:solidFill>
              </a:rPr>
              <a:t>st</a:t>
            </a:r>
            <a:r>
              <a:rPr lang="en-US" sz="2400" b="1" dirty="0" smtClean="0">
                <a:solidFill>
                  <a:prstClr val="black"/>
                </a:solidFill>
              </a:rPr>
              <a:t>.</a:t>
            </a:r>
          </a:p>
          <a:p>
            <a:pPr marL="342900" indent="-342900" algn="ctr">
              <a:buFont typeface="Arial" panose="020B0604020202020204" pitchFamily="34" charset="0"/>
              <a:buChar char="•"/>
            </a:pPr>
            <a:endParaRPr lang="en-US" sz="900" b="1" dirty="0" smtClean="0">
              <a:solidFill>
                <a:prstClr val="black"/>
              </a:solidFill>
            </a:endParaRPr>
          </a:p>
          <a:p>
            <a:pPr marL="342900" indent="-342900">
              <a:buFont typeface="Arial" panose="020B0604020202020204" pitchFamily="34" charset="0"/>
              <a:buChar char="•"/>
            </a:pPr>
            <a:r>
              <a:rPr lang="en-US" sz="2400" b="1" dirty="0" smtClean="0">
                <a:solidFill>
                  <a:prstClr val="black"/>
                </a:solidFill>
              </a:rPr>
              <a:t>The other half of the sites must be reviewed the next school year prior to February 1</a:t>
            </a:r>
            <a:r>
              <a:rPr lang="en-US" sz="2400" b="1" baseline="30000" dirty="0" smtClean="0">
                <a:solidFill>
                  <a:prstClr val="black"/>
                </a:solidFill>
              </a:rPr>
              <a:t>st</a:t>
            </a:r>
            <a:r>
              <a:rPr lang="en-US" sz="2400" b="1" dirty="0" smtClean="0">
                <a:solidFill>
                  <a:prstClr val="black"/>
                </a:solidFill>
              </a:rPr>
              <a:t>.</a:t>
            </a:r>
          </a:p>
          <a:p>
            <a:endParaRPr lang="en-US" sz="800" b="1" dirty="0" smtClean="0">
              <a:solidFill>
                <a:prstClr val="black"/>
              </a:solidFill>
            </a:endParaRPr>
          </a:p>
          <a:p>
            <a:pPr marL="342900" indent="-342900">
              <a:buFont typeface="Arial" panose="020B0604020202020204" pitchFamily="34" charset="0"/>
              <a:buChar char="•"/>
            </a:pPr>
            <a:r>
              <a:rPr lang="en-US" sz="2400" b="1" dirty="0" smtClean="0">
                <a:solidFill>
                  <a:prstClr val="black"/>
                </a:solidFill>
              </a:rPr>
              <a:t>Thus each site operating SBP will be monitored at least once every two years.</a:t>
            </a:r>
          </a:p>
          <a:p>
            <a:pPr algn="ctr"/>
            <a:endParaRPr lang="en-US" sz="800" b="1" dirty="0" smtClean="0">
              <a:solidFill>
                <a:prstClr val="black"/>
              </a:solidFill>
            </a:endParaRPr>
          </a:p>
        </p:txBody>
      </p:sp>
      <p:sp>
        <p:nvSpPr>
          <p:cNvPr id="15" name="Rounded Rectangle 14"/>
          <p:cNvSpPr/>
          <p:nvPr/>
        </p:nvSpPr>
        <p:spPr>
          <a:xfrm>
            <a:off x="492123" y="2258103"/>
            <a:ext cx="2697125" cy="3858322"/>
          </a:xfrm>
          <a:prstGeom prst="roundRect">
            <a:avLst/>
          </a:prstGeom>
          <a:solidFill>
            <a:schemeClr val="tx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dirty="0" smtClean="0">
                <a:solidFill>
                  <a:prstClr val="black"/>
                </a:solidFill>
              </a:rPr>
              <a:t>On-site reviews for lunch must be completed annually prior to February 1</a:t>
            </a:r>
            <a:r>
              <a:rPr lang="en-US" sz="2400" b="1" baseline="30000" dirty="0" smtClean="0">
                <a:solidFill>
                  <a:prstClr val="black"/>
                </a:solidFill>
              </a:rPr>
              <a:t>st</a:t>
            </a:r>
            <a:r>
              <a:rPr lang="en-US" sz="2400" b="1" dirty="0" smtClean="0">
                <a:solidFill>
                  <a:prstClr val="black"/>
                </a:solidFill>
              </a:rPr>
              <a:t> for all sites</a:t>
            </a:r>
            <a:endParaRPr lang="en-US" sz="800" b="1" dirty="0" smtClean="0">
              <a:solidFill>
                <a:prstClr val="black"/>
              </a:solidFill>
            </a:endParaRPr>
          </a:p>
        </p:txBody>
      </p:sp>
    </p:spTree>
    <p:extLst>
      <p:ext uri="{BB962C8B-B14F-4D97-AF65-F5344CB8AC3E}">
        <p14:creationId xmlns:p14="http://schemas.microsoft.com/office/powerpoint/2010/main" val="2406581960"/>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5. On-Site Review</a:t>
            </a:r>
          </a:p>
        </p:txBody>
      </p:sp>
      <p:pic>
        <p:nvPicPr>
          <p:cNvPr id="1028" name="Picture 4" descr="C:\Users\rtakara\AppData\Local\Microsoft\Windows\Temporary Internet Files\Content.IE5\DSCF27BU\resources_3d_human_with_directory_book[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6369" y="1731493"/>
            <a:ext cx="3057631" cy="20376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75732" y="966330"/>
            <a:ext cx="7708477" cy="2713572"/>
          </a:xfrm>
        </p:spPr>
        <p:txBody>
          <a:bodyPr>
            <a:normAutofit/>
          </a:bodyPr>
          <a:lstStyle/>
          <a:p>
            <a:pPr marL="0" indent="0" algn="ctr">
              <a:buNone/>
            </a:pPr>
            <a:r>
              <a:rPr lang="en-US" sz="3200" b="1" dirty="0" smtClean="0"/>
              <a:t>General </a:t>
            </a:r>
            <a:r>
              <a:rPr lang="en-US" sz="3200" b="1" dirty="0"/>
              <a:t>Areas – Food Safety </a:t>
            </a:r>
            <a:endParaRPr lang="en-US" sz="3200" b="1" dirty="0" smtClean="0"/>
          </a:p>
          <a:p>
            <a:pPr marL="0" indent="0" algn="ctr">
              <a:buNone/>
            </a:pPr>
            <a:endParaRPr lang="en-US" sz="1000" b="1" dirty="0" smtClean="0"/>
          </a:p>
          <a:p>
            <a:r>
              <a:rPr lang="en-US" b="1" dirty="0" smtClean="0"/>
              <a:t>Written food safety plan </a:t>
            </a:r>
          </a:p>
          <a:p>
            <a:r>
              <a:rPr lang="en-US" b="1" dirty="0" smtClean="0"/>
              <a:t>Must be reviewed annually, updated,                          and implemented </a:t>
            </a:r>
          </a:p>
        </p:txBody>
      </p:sp>
      <p:sp>
        <p:nvSpPr>
          <p:cNvPr id="7" name="Rounded Rectangle 6"/>
          <p:cNvSpPr/>
          <p:nvPr/>
        </p:nvSpPr>
        <p:spPr>
          <a:xfrm>
            <a:off x="608466" y="3769117"/>
            <a:ext cx="7754951" cy="2372191"/>
          </a:xfrm>
          <a:prstGeom prst="roundRect">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Common Findings: </a:t>
            </a:r>
          </a:p>
          <a:p>
            <a:pPr algn="ctr"/>
            <a:endParaRPr lang="en-US" sz="8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No Food Safety Plan</a:t>
            </a:r>
          </a:p>
          <a:p>
            <a:endParaRPr lang="en-US" sz="6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Food Safety Plan was not reviewed/updated annually</a:t>
            </a:r>
          </a:p>
          <a:p>
            <a:endParaRPr lang="en-US" sz="6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Food was not stored or prepared properly</a:t>
            </a:r>
            <a:endParaRPr lang="en-US" sz="2400" b="1" dirty="0">
              <a:solidFill>
                <a:schemeClr val="tx1"/>
              </a:solidFill>
            </a:endParaRPr>
          </a:p>
        </p:txBody>
      </p:sp>
    </p:spTree>
    <p:extLst>
      <p:ext uri="{BB962C8B-B14F-4D97-AF65-F5344CB8AC3E}">
        <p14:creationId xmlns:p14="http://schemas.microsoft.com/office/powerpoint/2010/main" val="1326801614"/>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5. On-Site Review</a:t>
            </a:r>
          </a:p>
        </p:txBody>
      </p:sp>
      <p:sp>
        <p:nvSpPr>
          <p:cNvPr id="3" name="Content Placeholder 2"/>
          <p:cNvSpPr>
            <a:spLocks noGrp="1"/>
          </p:cNvSpPr>
          <p:nvPr>
            <p:ph idx="1"/>
          </p:nvPr>
        </p:nvSpPr>
        <p:spPr>
          <a:xfrm>
            <a:off x="575732" y="1070517"/>
            <a:ext cx="7708477" cy="3897723"/>
          </a:xfrm>
        </p:spPr>
        <p:txBody>
          <a:bodyPr>
            <a:normAutofit/>
          </a:bodyPr>
          <a:lstStyle/>
          <a:p>
            <a:pPr marL="0" indent="0" algn="ctr">
              <a:buNone/>
            </a:pPr>
            <a:r>
              <a:rPr lang="en-US" sz="3200" b="1" dirty="0" smtClean="0"/>
              <a:t>General Areas – Food Safety </a:t>
            </a:r>
          </a:p>
          <a:p>
            <a:pPr marL="0" indent="0" algn="ctr">
              <a:buNone/>
            </a:pPr>
            <a:endParaRPr lang="en-US" sz="1200" b="1" dirty="0" smtClean="0"/>
          </a:p>
          <a:p>
            <a:pPr marL="0" indent="0" algn="ctr">
              <a:buNone/>
            </a:pPr>
            <a:r>
              <a:rPr lang="en-US" sz="3200" b="1" dirty="0" smtClean="0"/>
              <a:t>Post most recent Health Inspection</a:t>
            </a:r>
          </a:p>
          <a:p>
            <a:pPr marL="0" indent="0" algn="ctr">
              <a:buNone/>
            </a:pPr>
            <a:endParaRPr lang="en-US" sz="800" b="1" dirty="0"/>
          </a:p>
          <a:p>
            <a:pPr algn="ctr">
              <a:buFont typeface="Wingdings" panose="05000000000000000000" pitchFamily="2" charset="2"/>
              <a:buChar char="Ø"/>
            </a:pPr>
            <a:r>
              <a:rPr lang="en-US" b="1" dirty="0" smtClean="0"/>
              <a:t> Must be in a publicly visible location </a:t>
            </a:r>
            <a:endParaRPr lang="en-US" b="1" dirty="0"/>
          </a:p>
          <a:p>
            <a:pPr marL="0" indent="0" algn="ctr">
              <a:buNone/>
            </a:pPr>
            <a:endParaRPr lang="en-US" b="1" dirty="0" smtClean="0"/>
          </a:p>
        </p:txBody>
      </p:sp>
      <p:sp>
        <p:nvSpPr>
          <p:cNvPr id="6" name="Rounded Rectangle 5"/>
          <p:cNvSpPr/>
          <p:nvPr/>
        </p:nvSpPr>
        <p:spPr>
          <a:xfrm>
            <a:off x="758014" y="3886660"/>
            <a:ext cx="7710346" cy="2368130"/>
          </a:xfrm>
          <a:prstGeom prst="roundRect">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Common Findings: </a:t>
            </a:r>
          </a:p>
          <a:p>
            <a:pPr algn="ctr"/>
            <a:endParaRPr lang="en-US" sz="8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No inspection posted</a:t>
            </a:r>
          </a:p>
          <a:p>
            <a:endParaRPr lang="en-US" sz="8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Inspection not posted in a publicly visible location</a:t>
            </a:r>
          </a:p>
          <a:p>
            <a:endParaRPr lang="en-US" sz="8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Most recent inspection was not posted</a:t>
            </a:r>
            <a:endParaRPr lang="en-US" sz="2400" b="1" dirty="0">
              <a:solidFill>
                <a:schemeClr val="tx1"/>
              </a:solidFill>
            </a:endParaRPr>
          </a:p>
        </p:txBody>
      </p:sp>
    </p:spTree>
    <p:extLst>
      <p:ext uri="{BB962C8B-B14F-4D97-AF65-F5344CB8AC3E}">
        <p14:creationId xmlns:p14="http://schemas.microsoft.com/office/powerpoint/2010/main" val="3912511037"/>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5. On-Site Review</a:t>
            </a:r>
          </a:p>
        </p:txBody>
      </p:sp>
      <p:sp>
        <p:nvSpPr>
          <p:cNvPr id="3" name="Content Placeholder 2"/>
          <p:cNvSpPr>
            <a:spLocks noGrp="1"/>
          </p:cNvSpPr>
          <p:nvPr>
            <p:ph idx="1"/>
          </p:nvPr>
        </p:nvSpPr>
        <p:spPr>
          <a:xfrm>
            <a:off x="514744" y="992460"/>
            <a:ext cx="6555130" cy="2642837"/>
          </a:xfrm>
        </p:spPr>
        <p:txBody>
          <a:bodyPr>
            <a:normAutofit fontScale="92500" lnSpcReduction="10000"/>
          </a:bodyPr>
          <a:lstStyle/>
          <a:p>
            <a:pPr marL="0" indent="0" algn="ctr">
              <a:buNone/>
            </a:pPr>
            <a:r>
              <a:rPr lang="en-US" sz="3200" b="1" dirty="0" smtClean="0"/>
              <a:t>                 General Areas – Smart Snacks</a:t>
            </a:r>
            <a:endParaRPr lang="en-US" sz="3200" b="1" dirty="0"/>
          </a:p>
          <a:p>
            <a:pPr marL="0" indent="0" algn="ctr">
              <a:buNone/>
            </a:pPr>
            <a:endParaRPr lang="en-US" sz="500" b="1" dirty="0"/>
          </a:p>
          <a:p>
            <a:pPr marL="0" indent="0">
              <a:buNone/>
            </a:pPr>
            <a:r>
              <a:rPr lang="en-US" sz="2900" b="1" dirty="0" smtClean="0"/>
              <a:t>Smart Snack requirements must be met for all food and beverages </a:t>
            </a:r>
            <a:r>
              <a:rPr lang="en-US" sz="2900" b="1" u="sng" dirty="0" smtClean="0"/>
              <a:t>sold</a:t>
            </a:r>
            <a:r>
              <a:rPr lang="en-US" sz="2900" b="1" dirty="0" smtClean="0"/>
              <a:t> to </a:t>
            </a:r>
            <a:r>
              <a:rPr lang="en-US" sz="2900" b="1" u="sng" dirty="0" smtClean="0"/>
              <a:t>students</a:t>
            </a:r>
            <a:r>
              <a:rPr lang="en-US" sz="2900" b="1" dirty="0" smtClean="0"/>
              <a:t>:</a:t>
            </a:r>
          </a:p>
          <a:p>
            <a:pPr lvl="1"/>
            <a:r>
              <a:rPr lang="en-US" sz="2700" b="1" dirty="0" smtClean="0"/>
              <a:t>On school campus</a:t>
            </a:r>
          </a:p>
          <a:p>
            <a:pPr lvl="1"/>
            <a:r>
              <a:rPr lang="en-US" sz="2700" b="1" dirty="0" smtClean="0"/>
              <a:t>Outside of school meal programs</a:t>
            </a:r>
          </a:p>
          <a:p>
            <a:pPr lvl="1"/>
            <a:r>
              <a:rPr lang="en-US" sz="2700" b="1" dirty="0" smtClean="0"/>
              <a:t>At any time during the </a:t>
            </a:r>
            <a:r>
              <a:rPr lang="en-US" sz="2700" b="1" u="sng" dirty="0" smtClean="0"/>
              <a:t>school day</a:t>
            </a:r>
            <a:endParaRPr lang="en-US" sz="2700" b="1" u="sng" dirty="0"/>
          </a:p>
          <a:p>
            <a:pPr marL="0" indent="0" algn="ctr">
              <a:buNone/>
            </a:pPr>
            <a:endParaRPr lang="en-US" b="1" dirty="0" smtClean="0"/>
          </a:p>
        </p:txBody>
      </p:sp>
      <p:sp>
        <p:nvSpPr>
          <p:cNvPr id="4" name="Rounded Rectangle 3"/>
          <p:cNvSpPr/>
          <p:nvPr/>
        </p:nvSpPr>
        <p:spPr>
          <a:xfrm>
            <a:off x="723029" y="3813718"/>
            <a:ext cx="7684991" cy="2819882"/>
          </a:xfrm>
          <a:prstGeom prst="roundRect">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Common Findings:</a:t>
            </a:r>
          </a:p>
          <a:p>
            <a:pPr algn="ctr"/>
            <a:endParaRPr lang="en-US" sz="800" b="1" dirty="0">
              <a:solidFill>
                <a:schemeClr val="tx1"/>
              </a:solidFill>
            </a:endParaRPr>
          </a:p>
          <a:p>
            <a:pPr marL="342900" indent="-342900">
              <a:buFont typeface="Arial" panose="020B0604020202020204" pitchFamily="34" charset="0"/>
              <a:buChar char="•"/>
            </a:pPr>
            <a:r>
              <a:rPr lang="en-US" sz="2400" b="1" dirty="0" smtClean="0">
                <a:solidFill>
                  <a:schemeClr val="tx1"/>
                </a:solidFill>
              </a:rPr>
              <a:t>Food/beverages did not meet the Smart Snacks requirements</a:t>
            </a:r>
          </a:p>
          <a:p>
            <a:endParaRPr lang="en-US" sz="600" b="1" dirty="0" smtClean="0">
              <a:solidFill>
                <a:schemeClr val="tx1"/>
              </a:solidFill>
            </a:endParaRPr>
          </a:p>
          <a:p>
            <a:pPr marL="342900" indent="-342900">
              <a:buFont typeface="Arial" panose="020B0604020202020204" pitchFamily="34" charset="0"/>
              <a:buChar char="•"/>
            </a:pPr>
            <a:r>
              <a:rPr lang="en-US" sz="2400" b="1" dirty="0">
                <a:solidFill>
                  <a:schemeClr val="tx1"/>
                </a:solidFill>
              </a:rPr>
              <a:t>Documentation </a:t>
            </a:r>
            <a:r>
              <a:rPr lang="en-US" sz="2400" b="1" dirty="0" smtClean="0">
                <a:solidFill>
                  <a:schemeClr val="tx1"/>
                </a:solidFill>
              </a:rPr>
              <a:t>was </a:t>
            </a:r>
            <a:r>
              <a:rPr lang="en-US" sz="2400" b="1" dirty="0">
                <a:solidFill>
                  <a:schemeClr val="tx1"/>
                </a:solidFill>
              </a:rPr>
              <a:t>inaccurate or </a:t>
            </a:r>
            <a:r>
              <a:rPr lang="en-US" sz="2400" b="1" dirty="0" smtClean="0">
                <a:solidFill>
                  <a:schemeClr val="tx1"/>
                </a:solidFill>
              </a:rPr>
              <a:t>incomplete</a:t>
            </a:r>
            <a:endParaRPr lang="en-US" sz="2400" b="1" dirty="0">
              <a:solidFill>
                <a:schemeClr val="tx1"/>
              </a:solidFill>
            </a:endParaRPr>
          </a:p>
          <a:p>
            <a:endParaRPr lang="en-US" sz="6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No documentation to validate Smart Snacks requirements were met</a:t>
            </a:r>
          </a:p>
          <a:p>
            <a:endParaRPr lang="en-US" sz="600" b="1" dirty="0" smtClean="0">
              <a:solidFill>
                <a:schemeClr val="tx1"/>
              </a:solidFill>
            </a:endParaRPr>
          </a:p>
        </p:txBody>
      </p:sp>
      <p:pic>
        <p:nvPicPr>
          <p:cNvPr id="2050" name="Picture 2" descr="C:\Users\rtakara\AppData\Local\Microsoft\Windows\Temporary Internet Files\Content.IE5\RUBHO3JG\vending_by_nosh59-d7j1p15[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4652" y="1014763"/>
            <a:ext cx="1934836" cy="2564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505225"/>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Box 3"/>
          <p:cNvSpPr txBox="1">
            <a:spLocks noChangeArrowheads="1"/>
          </p:cNvSpPr>
          <p:nvPr/>
        </p:nvSpPr>
        <p:spPr bwMode="auto">
          <a:xfrm>
            <a:off x="0" y="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a:solidFill>
                  <a:schemeClr val="bg1"/>
                </a:solidFill>
                <a:latin typeface="Calibri" panose="020F0502020204030204" pitchFamily="34" charset="0"/>
              </a:rPr>
              <a:t>Administrative Review</a:t>
            </a:r>
          </a:p>
        </p:txBody>
      </p:sp>
      <p:sp>
        <p:nvSpPr>
          <p:cNvPr id="4" name="Content Placeholder 3"/>
          <p:cNvSpPr txBox="1">
            <a:spLocks noGrp="1"/>
          </p:cNvSpPr>
          <p:nvPr>
            <p:ph idx="1"/>
          </p:nvPr>
        </p:nvSpPr>
        <p:spPr>
          <a:xfrm>
            <a:off x="457200" y="1481328"/>
            <a:ext cx="8229600" cy="452596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sz="3600" b="1" dirty="0" smtClean="0"/>
              <a:t>Purpose of the Administrative Review:</a:t>
            </a:r>
          </a:p>
          <a:p>
            <a:pPr marL="0" indent="0">
              <a:buFont typeface="Arial" panose="020B0604020202020204" pitchFamily="34" charset="0"/>
              <a:buNone/>
              <a:defRPr/>
            </a:pPr>
            <a:endParaRPr lang="en-US" sz="1200" dirty="0"/>
          </a:p>
          <a:p>
            <a:pPr>
              <a:buFont typeface="Wingdings" panose="05000000000000000000" pitchFamily="2" charset="2"/>
              <a:buChar char="ü"/>
              <a:defRPr/>
            </a:pPr>
            <a:r>
              <a:rPr lang="en-US" sz="3600" dirty="0" smtClean="0"/>
              <a:t>Ensure USDA Program Requirements are being met</a:t>
            </a:r>
          </a:p>
          <a:p>
            <a:pPr marL="0" indent="0">
              <a:buFont typeface="Arial" panose="020B0604020202020204" pitchFamily="34" charset="0"/>
              <a:buNone/>
              <a:defRPr/>
            </a:pPr>
            <a:endParaRPr lang="en-US" sz="3600" dirty="0" smtClean="0"/>
          </a:p>
          <a:p>
            <a:pPr>
              <a:buFont typeface="Wingdings" panose="05000000000000000000" pitchFamily="2" charset="2"/>
              <a:buChar char="ü"/>
              <a:defRPr/>
            </a:pPr>
            <a:r>
              <a:rPr lang="en-US" sz="3600" dirty="0" smtClean="0"/>
              <a:t>Provide an opportunity for individualized Technical Assistance</a:t>
            </a:r>
          </a:p>
          <a:p>
            <a:pPr>
              <a:defRPr/>
            </a:pPr>
            <a:endParaRPr lang="en-US" dirty="0"/>
          </a:p>
        </p:txBody>
      </p:sp>
    </p:spTree>
    <p:extLst>
      <p:ext uri="{BB962C8B-B14F-4D97-AF65-F5344CB8AC3E}">
        <p14:creationId xmlns:p14="http://schemas.microsoft.com/office/powerpoint/2010/main" val="3794255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5. On-Site Review</a:t>
            </a:r>
          </a:p>
        </p:txBody>
      </p:sp>
      <p:sp>
        <p:nvSpPr>
          <p:cNvPr id="3" name="Content Placeholder 2"/>
          <p:cNvSpPr>
            <a:spLocks noGrp="1"/>
          </p:cNvSpPr>
          <p:nvPr>
            <p:ph idx="1"/>
          </p:nvPr>
        </p:nvSpPr>
        <p:spPr>
          <a:xfrm>
            <a:off x="492125" y="1233954"/>
            <a:ext cx="7886700" cy="4351338"/>
          </a:xfrm>
        </p:spPr>
        <p:txBody>
          <a:bodyPr/>
          <a:lstStyle/>
          <a:p>
            <a:pPr marL="0" indent="0" algn="ctr">
              <a:buNone/>
            </a:pPr>
            <a:r>
              <a:rPr lang="en-US" b="1" dirty="0" smtClean="0"/>
              <a:t>General Areas</a:t>
            </a:r>
          </a:p>
          <a:p>
            <a:pPr marL="0" indent="0" algn="ctr">
              <a:buNone/>
            </a:pPr>
            <a:r>
              <a:rPr lang="en-US" b="1" dirty="0" smtClean="0"/>
              <a:t>Smart Snacks</a:t>
            </a:r>
          </a:p>
          <a:p>
            <a:pPr marL="0" indent="0" algn="ctr">
              <a:buNone/>
            </a:pPr>
            <a:endParaRPr lang="en-US" b="1" dirty="0" smtClean="0"/>
          </a:p>
        </p:txBody>
      </p:sp>
      <p:pic>
        <p:nvPicPr>
          <p:cNvPr id="5" name="Picture 4"/>
          <p:cNvPicPr>
            <a:picLocks noChangeAspect="1"/>
          </p:cNvPicPr>
          <p:nvPr/>
        </p:nvPicPr>
        <p:blipFill>
          <a:blip r:embed="rId3"/>
          <a:stretch>
            <a:fillRect/>
          </a:stretch>
        </p:blipFill>
        <p:spPr>
          <a:xfrm>
            <a:off x="628650" y="769441"/>
            <a:ext cx="7886700" cy="4815851"/>
          </a:xfrm>
          <a:prstGeom prst="rect">
            <a:avLst/>
          </a:prstGeom>
        </p:spPr>
      </p:pic>
      <p:sp>
        <p:nvSpPr>
          <p:cNvPr id="7" name="Rounded Rectangle 6"/>
          <p:cNvSpPr/>
          <p:nvPr/>
        </p:nvSpPr>
        <p:spPr>
          <a:xfrm>
            <a:off x="245328" y="5352579"/>
            <a:ext cx="8697950" cy="1214115"/>
          </a:xfrm>
          <a:prstGeom prst="roundRect">
            <a:avLst/>
          </a:prstGeom>
          <a:solidFill>
            <a:schemeClr val="tx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black"/>
                </a:solidFill>
              </a:rPr>
              <a:t>Smart Snacks Info:  </a:t>
            </a:r>
            <a:r>
              <a:rPr lang="en-US" sz="2400" b="1" dirty="0" smtClean="0">
                <a:solidFill>
                  <a:prstClr val="black"/>
                </a:solidFill>
                <a:hlinkClick r:id="rId4"/>
              </a:rPr>
              <a:t>http</a:t>
            </a:r>
            <a:r>
              <a:rPr lang="en-US" sz="2400" b="1" dirty="0">
                <a:solidFill>
                  <a:prstClr val="black"/>
                </a:solidFill>
                <a:hlinkClick r:id="rId4"/>
              </a:rPr>
              <a:t>://</a:t>
            </a:r>
            <a:r>
              <a:rPr lang="en-US" sz="2400" b="1" dirty="0" smtClean="0">
                <a:solidFill>
                  <a:prstClr val="black"/>
                </a:solidFill>
                <a:hlinkClick r:id="rId4"/>
              </a:rPr>
              <a:t>www.fns.usda.gov/healthierschoolday/tools-schools-focusing-smart-snacks</a:t>
            </a:r>
            <a:r>
              <a:rPr lang="en-US" sz="2400" b="1" dirty="0" smtClean="0">
                <a:solidFill>
                  <a:prstClr val="black"/>
                </a:solidFill>
              </a:rPr>
              <a:t> </a:t>
            </a:r>
            <a:endParaRPr lang="en-US" sz="800" b="1" dirty="0" smtClean="0">
              <a:solidFill>
                <a:prstClr val="black"/>
              </a:solidFill>
            </a:endParaRPr>
          </a:p>
        </p:txBody>
      </p:sp>
    </p:spTree>
    <p:extLst>
      <p:ext uri="{BB962C8B-B14F-4D97-AF65-F5344CB8AC3E}">
        <p14:creationId xmlns:p14="http://schemas.microsoft.com/office/powerpoint/2010/main" val="3286765535"/>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5. On-Site Review</a:t>
            </a:r>
          </a:p>
        </p:txBody>
      </p:sp>
      <p:sp>
        <p:nvSpPr>
          <p:cNvPr id="3" name="Content Placeholder 2"/>
          <p:cNvSpPr>
            <a:spLocks noGrp="1"/>
          </p:cNvSpPr>
          <p:nvPr>
            <p:ph idx="1"/>
          </p:nvPr>
        </p:nvSpPr>
        <p:spPr>
          <a:xfrm>
            <a:off x="492125" y="1033236"/>
            <a:ext cx="7886700" cy="4351338"/>
          </a:xfrm>
        </p:spPr>
        <p:txBody>
          <a:bodyPr/>
          <a:lstStyle/>
          <a:p>
            <a:pPr marL="0" indent="0" algn="ctr">
              <a:buNone/>
            </a:pPr>
            <a:r>
              <a:rPr lang="en-US" sz="3200" b="1" dirty="0" smtClean="0"/>
              <a:t>General Areas - Professional Standards</a:t>
            </a:r>
          </a:p>
          <a:p>
            <a:pPr marL="0" indent="0" algn="ctr">
              <a:buNone/>
            </a:pPr>
            <a:endParaRPr lang="en-US" b="1" dirty="0" smtClean="0"/>
          </a:p>
        </p:txBody>
      </p:sp>
      <p:sp>
        <p:nvSpPr>
          <p:cNvPr id="4" name="Rounded Rectangle 3"/>
          <p:cNvSpPr/>
          <p:nvPr/>
        </p:nvSpPr>
        <p:spPr>
          <a:xfrm>
            <a:off x="739457" y="4015942"/>
            <a:ext cx="7665086" cy="2570939"/>
          </a:xfrm>
          <a:prstGeom prst="roundRect">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Common Findings:</a:t>
            </a:r>
          </a:p>
          <a:p>
            <a:pPr algn="ctr"/>
            <a:r>
              <a:rPr lang="en-US" sz="800" b="1" dirty="0" smtClean="0">
                <a:solidFill>
                  <a:schemeClr val="tx1"/>
                </a:solidFill>
              </a:rPr>
              <a:t> </a:t>
            </a:r>
          </a:p>
          <a:p>
            <a:pPr marL="342900" indent="-342900">
              <a:buFont typeface="Arial" panose="020B0604020202020204" pitchFamily="34" charset="0"/>
              <a:buChar char="•"/>
            </a:pPr>
            <a:r>
              <a:rPr lang="en-US" sz="2400" b="1" dirty="0" smtClean="0">
                <a:solidFill>
                  <a:schemeClr val="tx1"/>
                </a:solidFill>
              </a:rPr>
              <a:t>No documentation of completed training hours </a:t>
            </a:r>
          </a:p>
          <a:p>
            <a:endParaRPr lang="en-US" sz="6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Staff not meeting the required training hours</a:t>
            </a:r>
          </a:p>
          <a:p>
            <a:endParaRPr lang="en-US" sz="6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Not meeting the hiring/training requirements for NEW School Nutrition Program Directors  </a:t>
            </a:r>
          </a:p>
        </p:txBody>
      </p:sp>
      <p:pic>
        <p:nvPicPr>
          <p:cNvPr id="5" name="Picture 4"/>
          <p:cNvPicPr>
            <a:picLocks noChangeAspect="1"/>
          </p:cNvPicPr>
          <p:nvPr/>
        </p:nvPicPr>
        <p:blipFill>
          <a:blip r:embed="rId3"/>
          <a:stretch>
            <a:fillRect/>
          </a:stretch>
        </p:blipFill>
        <p:spPr>
          <a:xfrm>
            <a:off x="209728" y="1733907"/>
            <a:ext cx="4796263" cy="1473915"/>
          </a:xfrm>
          <a:prstGeom prst="rect">
            <a:avLst/>
          </a:prstGeom>
          <a:solidFill>
            <a:schemeClr val="accent2"/>
          </a:solidFill>
          <a:ln w="28575">
            <a:solidFill>
              <a:srgbClr val="92D050"/>
            </a:solidFill>
          </a:ln>
        </p:spPr>
      </p:pic>
      <p:pic>
        <p:nvPicPr>
          <p:cNvPr id="6" name="Picture 5"/>
          <p:cNvPicPr>
            <a:picLocks noChangeAspect="1"/>
          </p:cNvPicPr>
          <p:nvPr/>
        </p:nvPicPr>
        <p:blipFill>
          <a:blip r:embed="rId4"/>
          <a:stretch>
            <a:fillRect/>
          </a:stretch>
        </p:blipFill>
        <p:spPr>
          <a:xfrm>
            <a:off x="4732638" y="1984701"/>
            <a:ext cx="4250724" cy="1773308"/>
          </a:xfrm>
          <a:prstGeom prst="rect">
            <a:avLst/>
          </a:prstGeom>
        </p:spPr>
      </p:pic>
    </p:spTree>
    <p:extLst>
      <p:ext uri="{BB962C8B-B14F-4D97-AF65-F5344CB8AC3E}">
        <p14:creationId xmlns:p14="http://schemas.microsoft.com/office/powerpoint/2010/main" val="4261296692"/>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5. On-Site Review</a:t>
            </a:r>
          </a:p>
        </p:txBody>
      </p:sp>
      <p:sp>
        <p:nvSpPr>
          <p:cNvPr id="3" name="Content Placeholder 2"/>
          <p:cNvSpPr>
            <a:spLocks noGrp="1"/>
          </p:cNvSpPr>
          <p:nvPr>
            <p:ph idx="1"/>
          </p:nvPr>
        </p:nvSpPr>
        <p:spPr>
          <a:xfrm>
            <a:off x="492125" y="1077840"/>
            <a:ext cx="7886700" cy="4351338"/>
          </a:xfrm>
        </p:spPr>
        <p:txBody>
          <a:bodyPr/>
          <a:lstStyle/>
          <a:p>
            <a:pPr marL="0" indent="0" algn="ctr">
              <a:buNone/>
            </a:pPr>
            <a:r>
              <a:rPr lang="en-US" sz="3200" b="1" dirty="0" smtClean="0"/>
              <a:t>General Areas - Professional Standards</a:t>
            </a:r>
          </a:p>
          <a:p>
            <a:pPr marL="0" indent="0" algn="ctr">
              <a:buNone/>
            </a:pPr>
            <a:endParaRPr lang="en-US" b="1" dirty="0" smtClean="0"/>
          </a:p>
        </p:txBody>
      </p:sp>
      <p:sp>
        <p:nvSpPr>
          <p:cNvPr id="9" name="Rounded Rectangle 8"/>
          <p:cNvSpPr/>
          <p:nvPr/>
        </p:nvSpPr>
        <p:spPr>
          <a:xfrm>
            <a:off x="334536" y="5241069"/>
            <a:ext cx="8471190" cy="1214115"/>
          </a:xfrm>
          <a:prstGeom prst="roundRect">
            <a:avLst/>
          </a:prstGeom>
          <a:solidFill>
            <a:schemeClr val="tx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black"/>
                </a:solidFill>
              </a:rPr>
              <a:t>Professional Standards Info: </a:t>
            </a:r>
          </a:p>
          <a:p>
            <a:pPr algn="ctr"/>
            <a:endParaRPr lang="en-US" sz="800" b="1" dirty="0" smtClean="0">
              <a:solidFill>
                <a:prstClr val="black"/>
              </a:solidFill>
            </a:endParaRPr>
          </a:p>
          <a:p>
            <a:pPr algn="ctr"/>
            <a:r>
              <a:rPr lang="en-US" sz="2400" b="1" dirty="0" smtClean="0">
                <a:solidFill>
                  <a:prstClr val="black"/>
                </a:solidFill>
              </a:rPr>
              <a:t>http</a:t>
            </a:r>
            <a:r>
              <a:rPr lang="en-US" sz="2400" b="1" dirty="0">
                <a:solidFill>
                  <a:prstClr val="black"/>
                </a:solidFill>
              </a:rPr>
              <a:t>://www.fns.usda.gov/school-meals/professional-standards</a:t>
            </a:r>
            <a:endParaRPr lang="en-US" sz="800" b="1" dirty="0" smtClean="0">
              <a:solidFill>
                <a:prstClr val="black"/>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4238995408"/>
              </p:ext>
            </p:extLst>
          </p:nvPr>
        </p:nvGraphicFramePr>
        <p:xfrm>
          <a:off x="1458936" y="1984921"/>
          <a:ext cx="5967774" cy="2899160"/>
        </p:xfrm>
        <a:graphic>
          <a:graphicData uri="http://schemas.openxmlformats.org/drawingml/2006/table">
            <a:tbl>
              <a:tblPr firstRow="1" bandRow="1">
                <a:tableStyleId>{93296810-A885-4BE3-A3E7-6D5BEEA58F35}</a:tableStyleId>
              </a:tblPr>
              <a:tblGrid>
                <a:gridCol w="3804437"/>
                <a:gridCol w="2163337"/>
              </a:tblGrid>
              <a:tr h="511430">
                <a:tc>
                  <a:txBody>
                    <a:bodyPr/>
                    <a:lstStyle/>
                    <a:p>
                      <a:endParaRPr lang="en-US" sz="2400" dirty="0"/>
                    </a:p>
                  </a:txBody>
                  <a:tcPr>
                    <a:solidFill>
                      <a:srgbClr val="2F8D7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b="1" dirty="0" smtClean="0">
                          <a:solidFill>
                            <a:schemeClr val="bg1"/>
                          </a:solidFill>
                        </a:rPr>
                        <a:t>SY 16-17 &amp;</a:t>
                      </a:r>
                      <a:r>
                        <a:rPr lang="en-US" sz="2500" b="1" baseline="0" dirty="0" smtClean="0">
                          <a:solidFill>
                            <a:schemeClr val="bg1"/>
                          </a:solidFill>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500" b="1" baseline="0" dirty="0" smtClean="0">
                          <a:solidFill>
                            <a:schemeClr val="bg1"/>
                          </a:solidFill>
                        </a:rPr>
                        <a:t>Beyond</a:t>
                      </a:r>
                      <a:endParaRPr lang="en-US" sz="2500" b="1" dirty="0" smtClean="0">
                        <a:solidFill>
                          <a:schemeClr val="bg1"/>
                        </a:solidFill>
                      </a:endParaRPr>
                    </a:p>
                  </a:txBody>
                  <a:tcPr>
                    <a:solidFill>
                      <a:srgbClr val="2F8D7B"/>
                    </a:solidFill>
                  </a:tcPr>
                </a:tc>
              </a:tr>
              <a:tr h="511430">
                <a:tc>
                  <a:txBody>
                    <a:bodyPr/>
                    <a:lstStyle/>
                    <a:p>
                      <a:r>
                        <a:rPr lang="en-US" sz="2400" b="1" dirty="0" smtClean="0"/>
                        <a:t>Directors</a:t>
                      </a:r>
                      <a:endParaRPr lang="en-US" sz="2400" b="1" dirty="0"/>
                    </a:p>
                  </a:txBody>
                  <a:tcPr/>
                </a:tc>
                <a:tc>
                  <a:txBody>
                    <a:bodyPr/>
                    <a:lstStyle/>
                    <a:p>
                      <a:pPr algn="ctr"/>
                      <a:r>
                        <a:rPr lang="en-US" sz="2400" dirty="0" smtClean="0"/>
                        <a:t>12 hours</a:t>
                      </a:r>
                      <a:endParaRPr lang="en-US" sz="2400" dirty="0"/>
                    </a:p>
                  </a:txBody>
                  <a:tcPr/>
                </a:tc>
              </a:tr>
              <a:tr h="511430">
                <a:tc>
                  <a:txBody>
                    <a:bodyPr/>
                    <a:lstStyle/>
                    <a:p>
                      <a:r>
                        <a:rPr lang="en-US" sz="2400" b="1" dirty="0" smtClean="0"/>
                        <a:t>Managers</a:t>
                      </a:r>
                      <a:endParaRPr lang="en-US" sz="2400" b="1" dirty="0"/>
                    </a:p>
                  </a:txBody>
                  <a:tcPr/>
                </a:tc>
                <a:tc>
                  <a:txBody>
                    <a:bodyPr/>
                    <a:lstStyle/>
                    <a:p>
                      <a:pPr algn="ctr"/>
                      <a:r>
                        <a:rPr lang="en-US" sz="2400" dirty="0" smtClean="0"/>
                        <a:t>10 hours</a:t>
                      </a:r>
                      <a:endParaRPr lang="en-US" sz="2400" dirty="0"/>
                    </a:p>
                  </a:txBody>
                  <a:tcPr/>
                </a:tc>
              </a:tr>
              <a:tr h="511430">
                <a:tc>
                  <a:txBody>
                    <a:bodyPr/>
                    <a:lstStyle/>
                    <a:p>
                      <a:r>
                        <a:rPr lang="en-US" sz="2400" b="1" dirty="0" smtClean="0"/>
                        <a:t>All</a:t>
                      </a:r>
                      <a:r>
                        <a:rPr lang="en-US" sz="2400" b="1" baseline="0" dirty="0" smtClean="0"/>
                        <a:t> Other Staff</a:t>
                      </a:r>
                      <a:endParaRPr lang="en-US" sz="2400" b="1" dirty="0"/>
                    </a:p>
                  </a:txBody>
                  <a:tcPr/>
                </a:tc>
                <a:tc>
                  <a:txBody>
                    <a:bodyPr/>
                    <a:lstStyle/>
                    <a:p>
                      <a:pPr algn="ctr"/>
                      <a:r>
                        <a:rPr lang="en-US" sz="2400" dirty="0" smtClean="0"/>
                        <a:t>6 hours</a:t>
                      </a:r>
                      <a:endParaRPr lang="en-US" sz="2400" dirty="0"/>
                    </a:p>
                  </a:txBody>
                  <a:tcPr/>
                </a:tc>
              </a:tr>
              <a:tr h="511430">
                <a:tc>
                  <a:txBody>
                    <a:bodyPr/>
                    <a:lstStyle/>
                    <a:p>
                      <a:r>
                        <a:rPr lang="en-US" sz="2500" b="1" dirty="0" smtClean="0"/>
                        <a:t>Part-Time Staff </a:t>
                      </a:r>
                      <a:r>
                        <a:rPr lang="en-US" sz="2200" b="0" dirty="0" smtClean="0"/>
                        <a:t>(&lt;20</a:t>
                      </a:r>
                      <a:r>
                        <a:rPr lang="en-US" sz="2200" b="0" baseline="0" dirty="0" smtClean="0"/>
                        <a:t> </a:t>
                      </a:r>
                      <a:r>
                        <a:rPr lang="en-US" sz="2200" b="0" baseline="0" dirty="0" err="1" smtClean="0"/>
                        <a:t>hrs</a:t>
                      </a:r>
                      <a:r>
                        <a:rPr lang="en-US" sz="2200" b="0" baseline="0" dirty="0" smtClean="0"/>
                        <a:t>/</a:t>
                      </a:r>
                      <a:r>
                        <a:rPr lang="en-US" sz="2200" b="0" baseline="0" dirty="0" err="1" smtClean="0"/>
                        <a:t>wk</a:t>
                      </a:r>
                      <a:r>
                        <a:rPr lang="en-US" sz="2200" b="0" baseline="0" dirty="0" smtClean="0"/>
                        <a:t>)</a:t>
                      </a:r>
                      <a:endParaRPr lang="en-US" sz="2200" b="0" dirty="0" smtClean="0"/>
                    </a:p>
                  </a:txBody>
                  <a:tcPr/>
                </a:tc>
                <a:tc>
                  <a:txBody>
                    <a:bodyPr/>
                    <a:lstStyle/>
                    <a:p>
                      <a:pPr algn="ctr"/>
                      <a:r>
                        <a:rPr lang="en-US" sz="2400" dirty="0" smtClean="0"/>
                        <a:t>4 hours</a:t>
                      </a:r>
                      <a:endParaRPr lang="en-US" sz="2400" dirty="0"/>
                    </a:p>
                  </a:txBody>
                  <a:tcPr/>
                </a:tc>
              </a:tr>
            </a:tbl>
          </a:graphicData>
        </a:graphic>
      </p:graphicFrame>
    </p:spTree>
    <p:extLst>
      <p:ext uri="{BB962C8B-B14F-4D97-AF65-F5344CB8AC3E}">
        <p14:creationId xmlns:p14="http://schemas.microsoft.com/office/powerpoint/2010/main" val="3491178830"/>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5. On-Site Review</a:t>
            </a:r>
          </a:p>
        </p:txBody>
      </p:sp>
      <p:sp>
        <p:nvSpPr>
          <p:cNvPr id="3" name="Content Placeholder 2"/>
          <p:cNvSpPr>
            <a:spLocks noGrp="1"/>
          </p:cNvSpPr>
          <p:nvPr>
            <p:ph idx="1"/>
          </p:nvPr>
        </p:nvSpPr>
        <p:spPr>
          <a:xfrm>
            <a:off x="492125" y="906791"/>
            <a:ext cx="7886700" cy="3642908"/>
          </a:xfrm>
        </p:spPr>
        <p:txBody>
          <a:bodyPr/>
          <a:lstStyle/>
          <a:p>
            <a:pPr marL="0" indent="0" algn="ctr">
              <a:buNone/>
            </a:pPr>
            <a:r>
              <a:rPr lang="en-US" b="1" dirty="0" smtClean="0"/>
              <a:t>General Areas – Local Wellness Policy (LWP)</a:t>
            </a:r>
          </a:p>
          <a:p>
            <a:pPr marL="0" indent="0" algn="ctr">
              <a:buNone/>
            </a:pPr>
            <a:endParaRPr lang="en-US" sz="600" b="1" dirty="0" smtClean="0"/>
          </a:p>
          <a:p>
            <a:r>
              <a:rPr lang="en-US" sz="2600" dirty="0" smtClean="0"/>
              <a:t>Update your LWP to meet the current requirements</a:t>
            </a:r>
          </a:p>
          <a:p>
            <a:r>
              <a:rPr lang="en-US" sz="2600" dirty="0" smtClean="0"/>
              <a:t>Implement your LWP</a:t>
            </a:r>
          </a:p>
          <a:p>
            <a:r>
              <a:rPr lang="en-US" sz="2600" dirty="0" smtClean="0"/>
              <a:t>Conduct an assessment</a:t>
            </a:r>
          </a:p>
          <a:p>
            <a:r>
              <a:rPr lang="en-US" sz="2600" dirty="0" smtClean="0"/>
              <a:t>Notify the public annually of the LWP, including any updates and the assessment</a:t>
            </a:r>
            <a:endParaRPr lang="en-US" sz="2600" dirty="0"/>
          </a:p>
        </p:txBody>
      </p:sp>
      <p:sp>
        <p:nvSpPr>
          <p:cNvPr id="4" name="Rounded Rectangle 3"/>
          <p:cNvSpPr/>
          <p:nvPr/>
        </p:nvSpPr>
        <p:spPr>
          <a:xfrm>
            <a:off x="334537" y="4076100"/>
            <a:ext cx="8497228" cy="1142671"/>
          </a:xfrm>
          <a:prstGeom prst="roundRect">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Common Findings: </a:t>
            </a:r>
          </a:p>
          <a:p>
            <a:pPr marL="342900" indent="-342900">
              <a:buFont typeface="Arial" panose="020B0604020202020204" pitchFamily="34" charset="0"/>
              <a:buChar char="•"/>
            </a:pPr>
            <a:r>
              <a:rPr lang="en-US" sz="2400" b="1" dirty="0" smtClean="0">
                <a:solidFill>
                  <a:schemeClr val="tx1"/>
                </a:solidFill>
              </a:rPr>
              <a:t>LWP was not updated, implemented, or assessed</a:t>
            </a:r>
          </a:p>
          <a:p>
            <a:pPr marL="342900" indent="-342900">
              <a:buFont typeface="Arial" panose="020B0604020202020204" pitchFamily="34" charset="0"/>
              <a:buChar char="•"/>
            </a:pPr>
            <a:r>
              <a:rPr lang="en-US" sz="2400" b="1" dirty="0" smtClean="0">
                <a:solidFill>
                  <a:schemeClr val="tx1"/>
                </a:solidFill>
              </a:rPr>
              <a:t>Public was not notified of the LWP</a:t>
            </a:r>
            <a:endParaRPr lang="en-US" sz="2400" b="1" dirty="0">
              <a:solidFill>
                <a:schemeClr val="tx1"/>
              </a:solidFill>
            </a:endParaRPr>
          </a:p>
        </p:txBody>
      </p:sp>
      <p:sp>
        <p:nvSpPr>
          <p:cNvPr id="9" name="Rounded Rectangle 8"/>
          <p:cNvSpPr/>
          <p:nvPr/>
        </p:nvSpPr>
        <p:spPr>
          <a:xfrm>
            <a:off x="334537" y="5412205"/>
            <a:ext cx="8497228" cy="1214115"/>
          </a:xfrm>
          <a:prstGeom prst="roundRect">
            <a:avLst/>
          </a:prstGeom>
          <a:solidFill>
            <a:schemeClr val="tx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black"/>
                </a:solidFill>
              </a:rPr>
              <a:t>LWP Info:  </a:t>
            </a:r>
          </a:p>
          <a:p>
            <a:pPr algn="ctr"/>
            <a:r>
              <a:rPr lang="en-US" sz="2400" b="1" dirty="0" smtClean="0">
                <a:solidFill>
                  <a:prstClr val="black"/>
                </a:solidFill>
                <a:hlinkClick r:id="rId3"/>
              </a:rPr>
              <a:t>http</a:t>
            </a:r>
            <a:r>
              <a:rPr lang="en-US" sz="2400" b="1" dirty="0">
                <a:solidFill>
                  <a:prstClr val="black"/>
                </a:solidFill>
                <a:hlinkClick r:id="rId3"/>
              </a:rPr>
              <a:t>://</a:t>
            </a:r>
            <a:r>
              <a:rPr lang="en-US" sz="2400" b="1" dirty="0" smtClean="0">
                <a:solidFill>
                  <a:prstClr val="black"/>
                </a:solidFill>
                <a:hlinkClick r:id="rId3"/>
              </a:rPr>
              <a:t>www.fns.usda.gov/tn/local-school-wellness-policy</a:t>
            </a:r>
            <a:endParaRPr lang="en-US" sz="2400" b="1" dirty="0" smtClean="0">
              <a:solidFill>
                <a:prstClr val="black"/>
              </a:solidFill>
            </a:endParaRPr>
          </a:p>
          <a:p>
            <a:pPr algn="ctr"/>
            <a:r>
              <a:rPr lang="en-US" sz="2400" b="1" dirty="0">
                <a:solidFill>
                  <a:prstClr val="black"/>
                </a:solidFill>
                <a:hlinkClick r:id="rId4"/>
              </a:rPr>
              <a:t>https://</a:t>
            </a:r>
            <a:r>
              <a:rPr lang="en-US" sz="2400" b="1" dirty="0" smtClean="0">
                <a:solidFill>
                  <a:prstClr val="black"/>
                </a:solidFill>
                <a:hlinkClick r:id="rId4"/>
              </a:rPr>
              <a:t>healthymeals.nal.usda.gov/school-wellness-resources-2</a:t>
            </a:r>
            <a:r>
              <a:rPr lang="en-US" sz="2400" b="1" dirty="0">
                <a:solidFill>
                  <a:prstClr val="black"/>
                </a:solidFill>
              </a:rPr>
              <a:t> </a:t>
            </a:r>
            <a:endParaRPr lang="en-US" sz="2400" b="1" dirty="0" smtClean="0">
              <a:solidFill>
                <a:prstClr val="black"/>
              </a:solidFill>
            </a:endParaRPr>
          </a:p>
        </p:txBody>
      </p:sp>
    </p:spTree>
    <p:extLst>
      <p:ext uri="{BB962C8B-B14F-4D97-AF65-F5344CB8AC3E}">
        <p14:creationId xmlns:p14="http://schemas.microsoft.com/office/powerpoint/2010/main" val="1310388780"/>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5. On-Site Review</a:t>
            </a:r>
          </a:p>
        </p:txBody>
      </p:sp>
      <p:sp>
        <p:nvSpPr>
          <p:cNvPr id="3" name="Content Placeholder 2"/>
          <p:cNvSpPr>
            <a:spLocks noGrp="1"/>
          </p:cNvSpPr>
          <p:nvPr>
            <p:ph idx="1"/>
          </p:nvPr>
        </p:nvSpPr>
        <p:spPr>
          <a:xfrm>
            <a:off x="628650" y="871569"/>
            <a:ext cx="7886700" cy="4351338"/>
          </a:xfrm>
        </p:spPr>
        <p:txBody>
          <a:bodyPr>
            <a:normAutofit/>
          </a:bodyPr>
          <a:lstStyle/>
          <a:p>
            <a:pPr marL="0" indent="0" algn="ctr">
              <a:buNone/>
            </a:pPr>
            <a:r>
              <a:rPr lang="en-US" sz="3600" b="1" dirty="0" smtClean="0"/>
              <a:t>General Areas</a:t>
            </a:r>
          </a:p>
          <a:p>
            <a:pPr marL="0" indent="0" algn="ctr">
              <a:buNone/>
            </a:pPr>
            <a:r>
              <a:rPr lang="en-US" sz="3600" b="1" dirty="0" smtClean="0"/>
              <a:t>Civil Rights</a:t>
            </a:r>
          </a:p>
        </p:txBody>
      </p:sp>
      <p:sp>
        <p:nvSpPr>
          <p:cNvPr id="4" name="Rounded Rectangle 3"/>
          <p:cNvSpPr/>
          <p:nvPr/>
        </p:nvSpPr>
        <p:spPr>
          <a:xfrm>
            <a:off x="742278" y="5325035"/>
            <a:ext cx="7390503" cy="1312433"/>
          </a:xfrm>
          <a:prstGeom prst="roundRect">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Common Finding:  </a:t>
            </a:r>
          </a:p>
          <a:p>
            <a:pPr marL="342900" indent="-342900">
              <a:buFont typeface="Arial" panose="020B0604020202020204" pitchFamily="34" charset="0"/>
              <a:buChar char="•"/>
            </a:pPr>
            <a:r>
              <a:rPr lang="en-US" sz="2400" b="1" dirty="0" smtClean="0">
                <a:solidFill>
                  <a:schemeClr val="tx1"/>
                </a:solidFill>
              </a:rPr>
              <a:t>Poster is not prominently displayed </a:t>
            </a:r>
            <a:r>
              <a:rPr lang="en-US" sz="2400" b="1" dirty="0">
                <a:solidFill>
                  <a:schemeClr val="tx1"/>
                </a:solidFill>
              </a:rPr>
              <a:t> </a:t>
            </a:r>
            <a:r>
              <a:rPr lang="en-US" sz="2400" b="1" dirty="0" smtClean="0">
                <a:solidFill>
                  <a:schemeClr val="tx1"/>
                </a:solidFill>
              </a:rPr>
              <a:t>at all appropriate locations</a:t>
            </a:r>
            <a:endParaRPr lang="en-US" sz="2400" b="1" dirty="0">
              <a:solidFill>
                <a:schemeClr val="tx1"/>
              </a:solidFill>
            </a:endParaRPr>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108" y="1105851"/>
            <a:ext cx="2744586" cy="399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
          <p:cNvSpPr>
            <a:spLocks noChangeArrowheads="1"/>
          </p:cNvSpPr>
          <p:nvPr/>
        </p:nvSpPr>
        <p:spPr bwMode="auto">
          <a:xfrm rot="224494">
            <a:off x="5696431" y="1807856"/>
            <a:ext cx="3106738" cy="2862263"/>
          </a:xfrm>
          <a:prstGeom prst="rect">
            <a:avLst/>
          </a:prstGeom>
          <a:solidFill>
            <a:srgbClr val="B8D6D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600" b="1" dirty="0">
                <a:solidFill>
                  <a:srgbClr val="000000"/>
                </a:solidFill>
                <a:latin typeface="Calibri" panose="020F0502020204030204" pitchFamily="34" charset="0"/>
              </a:rPr>
              <a:t>Display “anywhere program benefits are available”</a:t>
            </a:r>
          </a:p>
        </p:txBody>
      </p:sp>
      <p:sp>
        <p:nvSpPr>
          <p:cNvPr id="8" name="Rectangle 1"/>
          <p:cNvSpPr>
            <a:spLocks noChangeArrowheads="1"/>
          </p:cNvSpPr>
          <p:nvPr/>
        </p:nvSpPr>
        <p:spPr bwMode="auto">
          <a:xfrm rot="21246741">
            <a:off x="1419324" y="3324459"/>
            <a:ext cx="3106738" cy="646112"/>
          </a:xfrm>
          <a:prstGeom prst="rect">
            <a:avLst/>
          </a:prstGeom>
          <a:solidFill>
            <a:srgbClr val="B8D6D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600" b="1" dirty="0">
                <a:solidFill>
                  <a:srgbClr val="000000"/>
                </a:solidFill>
                <a:latin typeface="Calibri" panose="020F0502020204030204" pitchFamily="34" charset="0"/>
              </a:rPr>
              <a:t>New Poster!</a:t>
            </a:r>
          </a:p>
        </p:txBody>
      </p:sp>
    </p:spTree>
    <p:extLst>
      <p:ext uri="{BB962C8B-B14F-4D97-AF65-F5344CB8AC3E}">
        <p14:creationId xmlns:p14="http://schemas.microsoft.com/office/powerpoint/2010/main" val="2430792618"/>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5. On-Site Review</a:t>
            </a:r>
          </a:p>
        </p:txBody>
      </p:sp>
      <p:sp>
        <p:nvSpPr>
          <p:cNvPr id="4" name="Rounded Rectangle 3"/>
          <p:cNvSpPr/>
          <p:nvPr/>
        </p:nvSpPr>
        <p:spPr>
          <a:xfrm>
            <a:off x="573388" y="4898154"/>
            <a:ext cx="8018897" cy="1754066"/>
          </a:xfrm>
          <a:prstGeom prst="roundRect">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Common Findings: </a:t>
            </a:r>
          </a:p>
          <a:p>
            <a:pPr algn="ctr"/>
            <a:endParaRPr lang="en-US" sz="8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Nondiscrimination statement was missing or not updated on program materials (menu, press release, CEP letters to families, posters with meal prices, </a:t>
            </a:r>
            <a:r>
              <a:rPr lang="en-US" sz="2400" b="1" dirty="0" err="1" smtClean="0">
                <a:solidFill>
                  <a:schemeClr val="tx1"/>
                </a:solidFill>
              </a:rPr>
              <a:t>etc</a:t>
            </a:r>
            <a:r>
              <a:rPr lang="en-US" sz="2400" b="1" dirty="0" smtClean="0">
                <a:solidFill>
                  <a:schemeClr val="tx1"/>
                </a:solidFill>
              </a:rPr>
              <a:t>).</a:t>
            </a:r>
          </a:p>
        </p:txBody>
      </p:sp>
      <p:sp>
        <p:nvSpPr>
          <p:cNvPr id="6" name="Rectangle 1"/>
          <p:cNvSpPr>
            <a:spLocks noChangeArrowheads="1"/>
          </p:cNvSpPr>
          <p:nvPr/>
        </p:nvSpPr>
        <p:spPr bwMode="auto">
          <a:xfrm>
            <a:off x="487203" y="1481833"/>
            <a:ext cx="8305800" cy="3293209"/>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3200" b="1" dirty="0" smtClean="0">
                <a:solidFill>
                  <a:srgbClr val="000000"/>
                </a:solidFill>
                <a:latin typeface="Calibri" panose="020F0502020204030204" pitchFamily="34" charset="0"/>
              </a:rPr>
              <a:t>Nondiscrimination Statement</a:t>
            </a:r>
          </a:p>
          <a:p>
            <a:pPr>
              <a:defRPr/>
            </a:pPr>
            <a:endParaRPr lang="en-US" altLang="en-US" sz="800" dirty="0" smtClean="0">
              <a:solidFill>
                <a:srgbClr val="000000"/>
              </a:solidFill>
              <a:latin typeface="Calibri" panose="020F0502020204030204" pitchFamily="34" charset="0"/>
            </a:endParaRPr>
          </a:p>
          <a:p>
            <a:pPr marL="457200" indent="-457200">
              <a:buFont typeface="Wingdings" panose="05000000000000000000" pitchFamily="2" charset="2"/>
              <a:buChar char="Ø"/>
              <a:defRPr/>
            </a:pPr>
            <a:r>
              <a:rPr lang="en-US" altLang="en-US" sz="2600" dirty="0" smtClean="0">
                <a:solidFill>
                  <a:srgbClr val="000000"/>
                </a:solidFill>
                <a:latin typeface="Calibri" panose="020F0502020204030204" pitchFamily="34" charset="0"/>
              </a:rPr>
              <a:t>Program materials must contain the current and correct nondiscrimination statement </a:t>
            </a:r>
          </a:p>
          <a:p>
            <a:pPr>
              <a:defRPr/>
            </a:pPr>
            <a:endParaRPr lang="en-US" altLang="en-US" sz="600" dirty="0" smtClean="0">
              <a:solidFill>
                <a:srgbClr val="000000"/>
              </a:solidFill>
              <a:latin typeface="Calibri" panose="020F0502020204030204" pitchFamily="34" charset="0"/>
            </a:endParaRPr>
          </a:p>
          <a:p>
            <a:pPr marL="457200" indent="-457200">
              <a:buFont typeface="Wingdings" panose="05000000000000000000" pitchFamily="2" charset="2"/>
              <a:buChar char="Ø"/>
              <a:defRPr/>
            </a:pPr>
            <a:r>
              <a:rPr lang="en-US" altLang="en-US" sz="2600" dirty="0" smtClean="0">
                <a:solidFill>
                  <a:srgbClr val="000000"/>
                </a:solidFill>
                <a:latin typeface="Calibri" panose="020F0502020204030204" pitchFamily="34" charset="0"/>
              </a:rPr>
              <a:t>Update your Civil Rights Binder, website, outreach materials, menus</a:t>
            </a:r>
          </a:p>
          <a:p>
            <a:pPr>
              <a:defRPr/>
            </a:pPr>
            <a:endParaRPr lang="en-US" altLang="en-US" sz="600" dirty="0" smtClean="0">
              <a:solidFill>
                <a:srgbClr val="000000"/>
              </a:solidFill>
              <a:latin typeface="Calibri" panose="020F0502020204030204" pitchFamily="34" charset="0"/>
            </a:endParaRPr>
          </a:p>
          <a:p>
            <a:pPr marL="457200" indent="-457200">
              <a:buFont typeface="Wingdings" panose="05000000000000000000" pitchFamily="2" charset="2"/>
              <a:buChar char="Ø"/>
              <a:defRPr/>
            </a:pPr>
            <a:r>
              <a:rPr lang="en-US" altLang="en-US" sz="2600" b="1" dirty="0" smtClean="0">
                <a:solidFill>
                  <a:srgbClr val="000000"/>
                </a:solidFill>
                <a:latin typeface="Calibri" panose="020F0502020204030204" pitchFamily="34" charset="0"/>
              </a:rPr>
              <a:t>Short statement:  </a:t>
            </a:r>
            <a:r>
              <a:rPr lang="en-US" altLang="en-US" sz="2600" dirty="0" smtClean="0">
                <a:solidFill>
                  <a:srgbClr val="000000"/>
                </a:solidFill>
                <a:latin typeface="Calibri" panose="020F0502020204030204" pitchFamily="34" charset="0"/>
              </a:rPr>
              <a:t>“This institution is an equal opportunity provider.”</a:t>
            </a:r>
            <a:endParaRPr lang="en-US" altLang="en-US" sz="2600" dirty="0">
              <a:solidFill>
                <a:srgbClr val="000000"/>
              </a:solidFill>
              <a:latin typeface="Calibri" panose="020F0502020204030204" pitchFamily="34" charset="0"/>
            </a:endParaRPr>
          </a:p>
        </p:txBody>
      </p:sp>
      <p:sp>
        <p:nvSpPr>
          <p:cNvPr id="5" name="TextBox 4"/>
          <p:cNvSpPr txBox="1"/>
          <p:nvPr/>
        </p:nvSpPr>
        <p:spPr>
          <a:xfrm>
            <a:off x="1033694" y="784267"/>
            <a:ext cx="7233557" cy="646331"/>
          </a:xfrm>
          <a:prstGeom prst="rect">
            <a:avLst/>
          </a:prstGeom>
          <a:noFill/>
        </p:spPr>
        <p:txBody>
          <a:bodyPr wrap="square" rtlCol="0">
            <a:spAutoFit/>
          </a:bodyPr>
          <a:lstStyle/>
          <a:p>
            <a:pPr algn="ctr"/>
            <a:r>
              <a:rPr lang="en-US" sz="3600" b="1" dirty="0" smtClean="0"/>
              <a:t>General Areas - Civil Rights</a:t>
            </a:r>
            <a:endParaRPr lang="en-US" sz="3600" b="1" dirty="0"/>
          </a:p>
        </p:txBody>
      </p:sp>
    </p:spTree>
    <p:extLst>
      <p:ext uri="{BB962C8B-B14F-4D97-AF65-F5344CB8AC3E}">
        <p14:creationId xmlns:p14="http://schemas.microsoft.com/office/powerpoint/2010/main" val="577444143"/>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5. On-Site Review</a:t>
            </a:r>
          </a:p>
        </p:txBody>
      </p:sp>
      <p:sp>
        <p:nvSpPr>
          <p:cNvPr id="3" name="Content Placeholder 2"/>
          <p:cNvSpPr>
            <a:spLocks noGrp="1"/>
          </p:cNvSpPr>
          <p:nvPr>
            <p:ph idx="1"/>
          </p:nvPr>
        </p:nvSpPr>
        <p:spPr>
          <a:xfrm>
            <a:off x="864973" y="1103376"/>
            <a:ext cx="7166919" cy="3887724"/>
          </a:xfrm>
        </p:spPr>
        <p:txBody>
          <a:bodyPr/>
          <a:lstStyle/>
          <a:p>
            <a:pPr marL="0" indent="0" algn="ctr">
              <a:buNone/>
            </a:pPr>
            <a:r>
              <a:rPr lang="en-US" sz="3600" b="1" dirty="0" smtClean="0"/>
              <a:t>General Areas – Civil Rights </a:t>
            </a:r>
          </a:p>
          <a:p>
            <a:pPr marL="0" indent="0" algn="ctr">
              <a:buNone/>
            </a:pPr>
            <a:endParaRPr lang="en-US" sz="800" b="1" dirty="0" smtClean="0"/>
          </a:p>
          <a:p>
            <a:pPr>
              <a:buFont typeface="Wingdings" panose="05000000000000000000" pitchFamily="2" charset="2"/>
              <a:buChar char="Ø"/>
            </a:pPr>
            <a:r>
              <a:rPr lang="en-US" dirty="0" smtClean="0"/>
              <a:t>Train staff annually on Civil Rights</a:t>
            </a:r>
          </a:p>
          <a:p>
            <a:pPr marL="0" indent="0">
              <a:buNone/>
            </a:pPr>
            <a:endParaRPr lang="en-US" sz="600" dirty="0" smtClean="0"/>
          </a:p>
          <a:p>
            <a:pPr>
              <a:buFont typeface="Wingdings" panose="05000000000000000000" pitchFamily="2" charset="2"/>
              <a:buChar char="Ø"/>
            </a:pPr>
            <a:r>
              <a:rPr lang="en-US" dirty="0" smtClean="0"/>
              <a:t>Maintain a Complaint Log each SY</a:t>
            </a:r>
          </a:p>
          <a:p>
            <a:pPr marL="0" indent="0">
              <a:buNone/>
            </a:pPr>
            <a:endParaRPr lang="en-US" sz="600" dirty="0" smtClean="0"/>
          </a:p>
          <a:p>
            <a:pPr>
              <a:buFont typeface="Wingdings" panose="05000000000000000000" pitchFamily="2" charset="2"/>
              <a:buChar char="Ø"/>
            </a:pPr>
            <a:r>
              <a:rPr lang="en-US" dirty="0" smtClean="0"/>
              <a:t>Complete the Civil Rights Ethnic Data Report annually by October 31</a:t>
            </a:r>
          </a:p>
        </p:txBody>
      </p:sp>
      <p:sp>
        <p:nvSpPr>
          <p:cNvPr id="4" name="Rounded Rectangle 3"/>
          <p:cNvSpPr/>
          <p:nvPr/>
        </p:nvSpPr>
        <p:spPr>
          <a:xfrm>
            <a:off x="705675" y="4596710"/>
            <a:ext cx="7732649" cy="1855404"/>
          </a:xfrm>
          <a:prstGeom prst="roundRect">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Common Findings: </a:t>
            </a:r>
          </a:p>
          <a:p>
            <a:pPr algn="ctr"/>
            <a:endParaRPr lang="en-US" sz="8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No documentation that staff was trained annually</a:t>
            </a:r>
          </a:p>
          <a:p>
            <a:pPr marL="342900" indent="-342900">
              <a:buFont typeface="Arial" panose="020B0604020202020204" pitchFamily="34" charset="0"/>
              <a:buChar char="•"/>
            </a:pPr>
            <a:endParaRPr lang="en-US" sz="8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Complaint Log was not maintained every SY</a:t>
            </a:r>
          </a:p>
        </p:txBody>
      </p:sp>
    </p:spTree>
    <p:extLst>
      <p:ext uri="{BB962C8B-B14F-4D97-AF65-F5344CB8AC3E}">
        <p14:creationId xmlns:p14="http://schemas.microsoft.com/office/powerpoint/2010/main" val="1516287460"/>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5. On-Site Review</a:t>
            </a:r>
          </a:p>
        </p:txBody>
      </p:sp>
      <p:sp>
        <p:nvSpPr>
          <p:cNvPr id="2" name="Title 1"/>
          <p:cNvSpPr>
            <a:spLocks noGrp="1"/>
          </p:cNvSpPr>
          <p:nvPr>
            <p:ph type="title"/>
          </p:nvPr>
        </p:nvSpPr>
        <p:spPr>
          <a:xfrm>
            <a:off x="468351" y="780592"/>
            <a:ext cx="8363415" cy="731681"/>
          </a:xfrm>
        </p:spPr>
        <p:txBody>
          <a:bodyPr>
            <a:normAutofit/>
          </a:bodyPr>
          <a:lstStyle/>
          <a:p>
            <a:pPr algn="ctr"/>
            <a:r>
              <a:rPr lang="en-US" sz="3200" b="1" dirty="0">
                <a:latin typeface="+mn-lt"/>
              </a:rPr>
              <a:t>General </a:t>
            </a:r>
            <a:r>
              <a:rPr lang="en-US" sz="3200" b="1" dirty="0" smtClean="0">
                <a:latin typeface="+mn-lt"/>
              </a:rPr>
              <a:t>Areas - Breakfast </a:t>
            </a:r>
            <a:r>
              <a:rPr lang="en-US" sz="3200" b="1" dirty="0">
                <a:latin typeface="+mn-lt"/>
              </a:rPr>
              <a:t>and Summer Outreach </a:t>
            </a:r>
            <a:endParaRPr lang="en-US" sz="3200" dirty="0"/>
          </a:p>
        </p:txBody>
      </p:sp>
      <p:sp>
        <p:nvSpPr>
          <p:cNvPr id="3" name="Content Placeholder 2"/>
          <p:cNvSpPr>
            <a:spLocks noGrp="1"/>
          </p:cNvSpPr>
          <p:nvPr>
            <p:ph sz="half" idx="1"/>
          </p:nvPr>
        </p:nvSpPr>
        <p:spPr/>
        <p:txBody>
          <a:bodyPr>
            <a:normAutofit/>
          </a:bodyPr>
          <a:lstStyle/>
          <a:p>
            <a:pPr marL="0" indent="0">
              <a:buNone/>
            </a:pPr>
            <a:endParaRPr lang="en-US" b="1" dirty="0" smtClean="0"/>
          </a:p>
        </p:txBody>
      </p:sp>
      <p:sp>
        <p:nvSpPr>
          <p:cNvPr id="6" name="Content Placeholder 5"/>
          <p:cNvSpPr>
            <a:spLocks noGrp="1"/>
          </p:cNvSpPr>
          <p:nvPr>
            <p:ph sz="half" idx="2"/>
          </p:nvPr>
        </p:nvSpPr>
        <p:spPr>
          <a:xfrm>
            <a:off x="4785264" y="1825625"/>
            <a:ext cx="3886200" cy="4351338"/>
          </a:xfrm>
        </p:spPr>
        <p:txBody>
          <a:bodyPr>
            <a:normAutofit/>
          </a:bodyPr>
          <a:lstStyle/>
          <a:p>
            <a:endParaRPr lang="en-US" dirty="0"/>
          </a:p>
        </p:txBody>
      </p:sp>
      <p:sp>
        <p:nvSpPr>
          <p:cNvPr id="4" name="Rounded Rectangle 3"/>
          <p:cNvSpPr/>
          <p:nvPr/>
        </p:nvSpPr>
        <p:spPr>
          <a:xfrm>
            <a:off x="742278" y="5149328"/>
            <a:ext cx="7390503" cy="1312433"/>
          </a:xfrm>
          <a:prstGeom prst="roundRect">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Common Findings:</a:t>
            </a:r>
          </a:p>
          <a:p>
            <a:pPr algn="ctr"/>
            <a:r>
              <a:rPr lang="en-US" sz="800" b="1" dirty="0" smtClean="0">
                <a:solidFill>
                  <a:schemeClr val="tx1"/>
                </a:solidFill>
              </a:rPr>
              <a:t> </a:t>
            </a:r>
          </a:p>
          <a:p>
            <a:pPr marL="342900" indent="-342900">
              <a:buFont typeface="Arial" panose="020B0604020202020204" pitchFamily="34" charset="0"/>
              <a:buChar char="•"/>
            </a:pPr>
            <a:r>
              <a:rPr lang="en-US" sz="2400" b="1" dirty="0" smtClean="0">
                <a:solidFill>
                  <a:schemeClr val="tx1"/>
                </a:solidFill>
              </a:rPr>
              <a:t>Schools did not do outreach</a:t>
            </a:r>
          </a:p>
          <a:p>
            <a:pPr marL="342900" indent="-342900">
              <a:buFont typeface="Arial" panose="020B0604020202020204" pitchFamily="34" charset="0"/>
              <a:buChar char="•"/>
            </a:pPr>
            <a:r>
              <a:rPr lang="en-US" sz="2400" b="1" dirty="0" smtClean="0">
                <a:solidFill>
                  <a:schemeClr val="tx1"/>
                </a:solidFill>
              </a:rPr>
              <a:t>No documentation that outreach was completed</a:t>
            </a:r>
            <a:endParaRPr lang="en-US" sz="2400" b="1" dirty="0">
              <a:solidFill>
                <a:schemeClr val="tx1"/>
              </a:solidFill>
            </a:endParaRPr>
          </a:p>
        </p:txBody>
      </p:sp>
      <p:sp>
        <p:nvSpPr>
          <p:cNvPr id="9" name="Rounded Rectangle 8"/>
          <p:cNvSpPr/>
          <p:nvPr/>
        </p:nvSpPr>
        <p:spPr>
          <a:xfrm>
            <a:off x="611351" y="1565373"/>
            <a:ext cx="3879156" cy="3266119"/>
          </a:xfrm>
          <a:prstGeom prst="roundRect">
            <a:avLst/>
          </a:prstGeom>
          <a:solidFill>
            <a:schemeClr val="tx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ts val="1000"/>
              </a:spcBef>
            </a:pPr>
            <a:r>
              <a:rPr lang="en-US" sz="2800" b="1" dirty="0" smtClean="0">
                <a:solidFill>
                  <a:prstClr val="black"/>
                </a:solidFill>
              </a:rPr>
              <a:t>BREAKFAST</a:t>
            </a:r>
          </a:p>
          <a:p>
            <a:pPr marL="228600" lvl="0" indent="-228600">
              <a:lnSpc>
                <a:spcPct val="90000"/>
              </a:lnSpc>
              <a:spcBef>
                <a:spcPts val="1000"/>
              </a:spcBef>
              <a:buFont typeface="Arial" panose="020B0604020202020204" pitchFamily="34" charset="0"/>
              <a:buChar char="•"/>
            </a:pPr>
            <a:r>
              <a:rPr lang="en-US" sz="2600" dirty="0" smtClean="0">
                <a:solidFill>
                  <a:prstClr val="black"/>
                </a:solidFill>
              </a:rPr>
              <a:t>Inform </a:t>
            </a:r>
            <a:r>
              <a:rPr lang="en-US" sz="2600" dirty="0">
                <a:solidFill>
                  <a:prstClr val="black"/>
                </a:solidFill>
              </a:rPr>
              <a:t>households of </a:t>
            </a:r>
            <a:r>
              <a:rPr lang="en-US" sz="2600" dirty="0" smtClean="0">
                <a:solidFill>
                  <a:prstClr val="black"/>
                </a:solidFill>
              </a:rPr>
              <a:t>availability </a:t>
            </a:r>
            <a:r>
              <a:rPr lang="en-US" sz="2600" dirty="0">
                <a:solidFill>
                  <a:prstClr val="black"/>
                </a:solidFill>
              </a:rPr>
              <a:t>of breakfast at your school </a:t>
            </a:r>
          </a:p>
          <a:p>
            <a:pPr marL="685800" lvl="1" indent="-228600">
              <a:lnSpc>
                <a:spcPct val="90000"/>
              </a:lnSpc>
              <a:spcBef>
                <a:spcPts val="500"/>
              </a:spcBef>
              <a:buFont typeface="Arial" panose="020B0604020202020204" pitchFamily="34" charset="0"/>
              <a:buChar char="•"/>
            </a:pPr>
            <a:r>
              <a:rPr lang="en-US" sz="2400" dirty="0">
                <a:solidFill>
                  <a:prstClr val="black"/>
                </a:solidFill>
              </a:rPr>
              <a:t>At the beginning of the SY </a:t>
            </a:r>
            <a:r>
              <a:rPr lang="en-US" sz="2400" u="sng" dirty="0">
                <a:solidFill>
                  <a:prstClr val="black"/>
                </a:solidFill>
              </a:rPr>
              <a:t>and</a:t>
            </a:r>
            <a:r>
              <a:rPr lang="en-US" sz="2400" dirty="0">
                <a:solidFill>
                  <a:prstClr val="black"/>
                </a:solidFill>
              </a:rPr>
              <a:t> multiple times throughout the SY</a:t>
            </a:r>
          </a:p>
        </p:txBody>
      </p:sp>
      <p:sp>
        <p:nvSpPr>
          <p:cNvPr id="10" name="Rounded Rectangle 9"/>
          <p:cNvSpPr/>
          <p:nvPr/>
        </p:nvSpPr>
        <p:spPr>
          <a:xfrm>
            <a:off x="4912003" y="1581661"/>
            <a:ext cx="3719039" cy="3113907"/>
          </a:xfrm>
          <a:prstGeom prst="roundRect">
            <a:avLst/>
          </a:prstGeom>
          <a:solidFill>
            <a:schemeClr val="tx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ts val="1000"/>
              </a:spcBef>
            </a:pPr>
            <a:r>
              <a:rPr lang="en-US" sz="2800" b="1" dirty="0" smtClean="0">
                <a:solidFill>
                  <a:prstClr val="black"/>
                </a:solidFill>
              </a:rPr>
              <a:t>SUMMER</a:t>
            </a:r>
          </a:p>
          <a:p>
            <a:pPr marL="228600" lvl="0" indent="-228600">
              <a:lnSpc>
                <a:spcPct val="90000"/>
              </a:lnSpc>
              <a:spcBef>
                <a:spcPts val="1000"/>
              </a:spcBef>
              <a:buFont typeface="Arial" panose="020B0604020202020204" pitchFamily="34" charset="0"/>
              <a:buChar char="•"/>
            </a:pPr>
            <a:r>
              <a:rPr lang="en-US" sz="2600" dirty="0" smtClean="0">
                <a:solidFill>
                  <a:prstClr val="black"/>
                </a:solidFill>
              </a:rPr>
              <a:t>Advertise and inform </a:t>
            </a:r>
            <a:r>
              <a:rPr lang="en-US" sz="2600" dirty="0">
                <a:solidFill>
                  <a:prstClr val="black"/>
                </a:solidFill>
              </a:rPr>
              <a:t>families </a:t>
            </a:r>
            <a:r>
              <a:rPr lang="en-US" sz="2600" dirty="0" smtClean="0">
                <a:solidFill>
                  <a:prstClr val="black"/>
                </a:solidFill>
              </a:rPr>
              <a:t>of availability </a:t>
            </a:r>
            <a:r>
              <a:rPr lang="en-US" sz="2600" dirty="0">
                <a:solidFill>
                  <a:prstClr val="black"/>
                </a:solidFill>
              </a:rPr>
              <a:t>and location of summer meals </a:t>
            </a:r>
          </a:p>
          <a:p>
            <a:pPr marL="685800" lvl="1" indent="-228600">
              <a:lnSpc>
                <a:spcPct val="90000"/>
              </a:lnSpc>
              <a:spcBef>
                <a:spcPts val="500"/>
              </a:spcBef>
              <a:buFont typeface="Arial" panose="020B0604020202020204" pitchFamily="34" charset="0"/>
              <a:buChar char="•"/>
            </a:pPr>
            <a:r>
              <a:rPr lang="en-US" sz="2400" dirty="0">
                <a:solidFill>
                  <a:prstClr val="black"/>
                </a:solidFill>
              </a:rPr>
              <a:t>Before the end of the SY </a:t>
            </a:r>
            <a:endParaRPr lang="en-US" sz="2400" dirty="0" smtClean="0">
              <a:solidFill>
                <a:prstClr val="black"/>
              </a:solidFill>
            </a:endParaRPr>
          </a:p>
        </p:txBody>
      </p:sp>
    </p:spTree>
    <p:extLst>
      <p:ext uri="{BB962C8B-B14F-4D97-AF65-F5344CB8AC3E}">
        <p14:creationId xmlns:p14="http://schemas.microsoft.com/office/powerpoint/2010/main" val="1304923915"/>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5. On-Site Review</a:t>
            </a:r>
          </a:p>
        </p:txBody>
      </p:sp>
      <p:sp>
        <p:nvSpPr>
          <p:cNvPr id="3" name="Content Placeholder 2"/>
          <p:cNvSpPr>
            <a:spLocks noGrp="1"/>
          </p:cNvSpPr>
          <p:nvPr>
            <p:ph idx="1"/>
          </p:nvPr>
        </p:nvSpPr>
        <p:spPr>
          <a:xfrm>
            <a:off x="772297" y="1128089"/>
            <a:ext cx="7599405" cy="3332700"/>
          </a:xfrm>
        </p:spPr>
        <p:txBody>
          <a:bodyPr/>
          <a:lstStyle/>
          <a:p>
            <a:pPr marL="0" indent="0" algn="ctr">
              <a:buNone/>
            </a:pPr>
            <a:r>
              <a:rPr lang="en-US" sz="3600" b="1" dirty="0" smtClean="0"/>
              <a:t>General Areas – Meal Charge Policy</a:t>
            </a:r>
          </a:p>
          <a:p>
            <a:pPr marL="0" indent="0" algn="ctr">
              <a:buNone/>
            </a:pPr>
            <a:endParaRPr lang="en-US" sz="800" b="1" dirty="0" smtClean="0"/>
          </a:p>
          <a:p>
            <a:pPr>
              <a:buFont typeface="Wingdings" panose="05000000000000000000" pitchFamily="2" charset="2"/>
              <a:buChar char="Ø"/>
            </a:pPr>
            <a:r>
              <a:rPr lang="en-US" dirty="0" smtClean="0"/>
              <a:t>Written and implemented Meal Charge Policy </a:t>
            </a:r>
          </a:p>
          <a:p>
            <a:pPr marL="0" indent="0">
              <a:buNone/>
            </a:pPr>
            <a:endParaRPr lang="en-US" sz="600" dirty="0" smtClean="0"/>
          </a:p>
          <a:p>
            <a:pPr>
              <a:buFont typeface="Wingdings" panose="05000000000000000000" pitchFamily="2" charset="2"/>
              <a:buChar char="Ø"/>
            </a:pPr>
            <a:r>
              <a:rPr lang="en-US" dirty="0" smtClean="0"/>
              <a:t>Communicate policy in writing to all households </a:t>
            </a:r>
          </a:p>
          <a:p>
            <a:pPr marL="0" indent="0">
              <a:buNone/>
            </a:pPr>
            <a:endParaRPr lang="en-US" sz="600" dirty="0" smtClean="0"/>
          </a:p>
          <a:p>
            <a:pPr>
              <a:buFont typeface="Wingdings" panose="05000000000000000000" pitchFamily="2" charset="2"/>
              <a:buChar char="Ø"/>
            </a:pPr>
            <a:r>
              <a:rPr lang="en-US" dirty="0" smtClean="0"/>
              <a:t>Provide the policy to all school/SFA-level staff responsible for policy enforcement</a:t>
            </a:r>
          </a:p>
        </p:txBody>
      </p:sp>
      <p:sp>
        <p:nvSpPr>
          <p:cNvPr id="6" name="Rounded Rectangle 5"/>
          <p:cNvSpPr/>
          <p:nvPr/>
        </p:nvSpPr>
        <p:spPr>
          <a:xfrm>
            <a:off x="334536" y="4769709"/>
            <a:ext cx="8471190" cy="1309816"/>
          </a:xfrm>
          <a:prstGeom prst="roundRect">
            <a:avLst/>
          </a:prstGeom>
          <a:solidFill>
            <a:schemeClr val="tx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black"/>
                </a:solidFill>
              </a:rPr>
              <a:t>Meal Charge Policy Info: </a:t>
            </a:r>
          </a:p>
          <a:p>
            <a:pPr algn="ctr"/>
            <a:endParaRPr lang="en-US" sz="800" b="1" dirty="0" smtClean="0">
              <a:solidFill>
                <a:prstClr val="black"/>
              </a:solidFill>
            </a:endParaRPr>
          </a:p>
          <a:p>
            <a:pPr algn="ctr"/>
            <a:r>
              <a:rPr lang="en-US" sz="2400" b="1" dirty="0">
                <a:solidFill>
                  <a:prstClr val="black"/>
                </a:solidFill>
                <a:hlinkClick r:id="rId3"/>
              </a:rPr>
              <a:t>https://</a:t>
            </a:r>
            <a:r>
              <a:rPr lang="en-US" sz="2400" b="1" dirty="0" smtClean="0">
                <a:solidFill>
                  <a:prstClr val="black"/>
                </a:solidFill>
                <a:hlinkClick r:id="rId3"/>
              </a:rPr>
              <a:t>www.fns.usda.gov/school-meals/unpaid-meal-charges</a:t>
            </a:r>
            <a:endParaRPr lang="en-US" sz="2400" b="1" dirty="0">
              <a:solidFill>
                <a:prstClr val="black"/>
              </a:solidFill>
            </a:endParaRPr>
          </a:p>
        </p:txBody>
      </p:sp>
    </p:spTree>
    <p:extLst>
      <p:ext uri="{BB962C8B-B14F-4D97-AF65-F5344CB8AC3E}">
        <p14:creationId xmlns:p14="http://schemas.microsoft.com/office/powerpoint/2010/main" val="102476923"/>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5. On-Site Review</a:t>
            </a:r>
          </a:p>
        </p:txBody>
      </p:sp>
      <p:sp>
        <p:nvSpPr>
          <p:cNvPr id="3" name="Content Placeholder 2"/>
          <p:cNvSpPr>
            <a:spLocks noGrp="1"/>
          </p:cNvSpPr>
          <p:nvPr>
            <p:ph idx="1"/>
          </p:nvPr>
        </p:nvSpPr>
        <p:spPr>
          <a:xfrm>
            <a:off x="628650" y="1290365"/>
            <a:ext cx="7886700" cy="4954317"/>
          </a:xfrm>
        </p:spPr>
        <p:txBody>
          <a:bodyPr>
            <a:normAutofit/>
          </a:bodyPr>
          <a:lstStyle/>
          <a:p>
            <a:pPr marL="0" indent="0" algn="ctr">
              <a:buNone/>
            </a:pPr>
            <a:r>
              <a:rPr lang="en-US" sz="3600" b="1" dirty="0" smtClean="0"/>
              <a:t>General Areas – Resource Management</a:t>
            </a:r>
          </a:p>
          <a:p>
            <a:pPr marL="0" indent="0" algn="ctr">
              <a:buNone/>
            </a:pPr>
            <a:endParaRPr lang="en-US" sz="3600" b="1" dirty="0"/>
          </a:p>
          <a:p>
            <a:pPr marL="0" indent="0" algn="ctr">
              <a:buNone/>
            </a:pPr>
            <a:endParaRPr lang="en-US" sz="3600" b="1" dirty="0" smtClean="0"/>
          </a:p>
          <a:p>
            <a:pPr marL="0" indent="0" algn="ctr">
              <a:buNone/>
            </a:pPr>
            <a:endParaRPr lang="en-US" sz="3600" b="1" dirty="0"/>
          </a:p>
          <a:p>
            <a:pPr marL="0" indent="0" algn="ctr">
              <a:buNone/>
            </a:pPr>
            <a:endParaRPr lang="en-US" sz="3600" b="1" dirty="0" smtClean="0"/>
          </a:p>
          <a:p>
            <a:pPr marL="0" indent="0" algn="ctr">
              <a:buNone/>
            </a:pPr>
            <a:endParaRPr lang="en-US" sz="3600" b="1" dirty="0"/>
          </a:p>
          <a:p>
            <a:pPr marL="0" indent="0" algn="ctr">
              <a:buNone/>
            </a:pPr>
            <a:endParaRPr lang="en-US" sz="3600" b="1" dirty="0" smtClean="0"/>
          </a:p>
          <a:p>
            <a:pPr marL="0" indent="0" algn="ctr">
              <a:buNone/>
            </a:pPr>
            <a:endParaRPr lang="en-US" sz="2400" b="1" dirty="0"/>
          </a:p>
        </p:txBody>
      </p:sp>
      <p:pic>
        <p:nvPicPr>
          <p:cNvPr id="1026" name="Picture 2" descr="C:\Users\rtakara\AppData\Local\Microsoft\Windows\Temporary Internet Files\Content.IE5\59ZEVTD3\cpa-public-accounting-firm-siz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222" y="2499138"/>
            <a:ext cx="4089555" cy="3256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1571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Box 3"/>
          <p:cNvSpPr txBox="1">
            <a:spLocks noChangeArrowheads="1"/>
          </p:cNvSpPr>
          <p:nvPr/>
        </p:nvSpPr>
        <p:spPr bwMode="auto">
          <a:xfrm>
            <a:off x="0" y="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a:solidFill>
                  <a:schemeClr val="bg1"/>
                </a:solidFill>
                <a:latin typeface="Calibri" panose="020F0502020204030204" pitchFamily="34" charset="0"/>
              </a:rPr>
              <a:t>Administrative Review</a:t>
            </a:r>
          </a:p>
        </p:txBody>
      </p:sp>
      <p:sp>
        <p:nvSpPr>
          <p:cNvPr id="2" name="Oval Callout 1"/>
          <p:cNvSpPr/>
          <p:nvPr/>
        </p:nvSpPr>
        <p:spPr>
          <a:xfrm>
            <a:off x="517224" y="4928087"/>
            <a:ext cx="3589506" cy="1682885"/>
          </a:xfrm>
          <a:prstGeom prst="wedgeEllipseCallout">
            <a:avLst>
              <a:gd name="adj1" fmla="val 31200"/>
              <a:gd name="adj2" fmla="val -57731"/>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Which staff will you talk to?</a:t>
            </a:r>
            <a:endParaRPr lang="en-US" sz="2400" dirty="0">
              <a:solidFill>
                <a:schemeClr val="tx1"/>
              </a:solidFill>
            </a:endParaRPr>
          </a:p>
        </p:txBody>
      </p:sp>
      <p:sp>
        <p:nvSpPr>
          <p:cNvPr id="5" name="Oval Callout 4"/>
          <p:cNvSpPr/>
          <p:nvPr/>
        </p:nvSpPr>
        <p:spPr>
          <a:xfrm>
            <a:off x="343711" y="969524"/>
            <a:ext cx="2461098" cy="1682885"/>
          </a:xfrm>
          <a:prstGeom prst="wedgeEllipseCallout">
            <a:avLst>
              <a:gd name="adj1" fmla="val 22250"/>
              <a:gd name="adj2" fmla="val 59032"/>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What happens during a review?</a:t>
            </a:r>
            <a:endParaRPr lang="en-US" sz="2400" dirty="0">
              <a:solidFill>
                <a:schemeClr val="tx1"/>
              </a:solidFill>
            </a:endParaRPr>
          </a:p>
        </p:txBody>
      </p:sp>
      <p:sp>
        <p:nvSpPr>
          <p:cNvPr id="6" name="Oval Callout 5"/>
          <p:cNvSpPr/>
          <p:nvPr/>
        </p:nvSpPr>
        <p:spPr>
          <a:xfrm>
            <a:off x="6689386" y="2473992"/>
            <a:ext cx="2240605" cy="2323493"/>
          </a:xfrm>
          <a:prstGeom prst="wedgeEllipseCallout">
            <a:avLst>
              <a:gd name="adj1" fmla="val 42667"/>
              <a:gd name="adj2" fmla="val -47723"/>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What documents will be looked at?</a:t>
            </a:r>
            <a:endParaRPr lang="en-US" sz="2400" dirty="0">
              <a:solidFill>
                <a:schemeClr val="tx1"/>
              </a:solidFill>
            </a:endParaRPr>
          </a:p>
        </p:txBody>
      </p:sp>
      <p:sp>
        <p:nvSpPr>
          <p:cNvPr id="7" name="Oval Callout 6"/>
          <p:cNvSpPr/>
          <p:nvPr/>
        </p:nvSpPr>
        <p:spPr>
          <a:xfrm>
            <a:off x="6197328" y="840694"/>
            <a:ext cx="2461098" cy="1151107"/>
          </a:xfrm>
          <a:prstGeom prst="wedgeEllipseCallout">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How do I prepare?</a:t>
            </a:r>
            <a:endParaRPr lang="en-US" sz="2400" dirty="0">
              <a:solidFill>
                <a:schemeClr val="tx1"/>
              </a:solidFill>
            </a:endParaRPr>
          </a:p>
        </p:txBody>
      </p:sp>
      <p:sp>
        <p:nvSpPr>
          <p:cNvPr id="8" name="Oval Callout 7"/>
          <p:cNvSpPr/>
          <p:nvPr/>
        </p:nvSpPr>
        <p:spPr>
          <a:xfrm>
            <a:off x="3540868" y="880787"/>
            <a:ext cx="2326531" cy="1586793"/>
          </a:xfrm>
          <a:prstGeom prst="wedgeEllipseCallout">
            <a:avLst>
              <a:gd name="adj1" fmla="val 42803"/>
              <a:gd name="adj2" fmla="val -51951"/>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What are you looking for?</a:t>
            </a:r>
            <a:endParaRPr lang="en-US" sz="2400" dirty="0">
              <a:solidFill>
                <a:schemeClr val="tx1"/>
              </a:solidFill>
            </a:endParaRPr>
          </a:p>
        </p:txBody>
      </p:sp>
      <p:sp>
        <p:nvSpPr>
          <p:cNvPr id="9" name="Oval Callout 8"/>
          <p:cNvSpPr/>
          <p:nvPr/>
        </p:nvSpPr>
        <p:spPr>
          <a:xfrm>
            <a:off x="2812104" y="2734425"/>
            <a:ext cx="3589506" cy="1682885"/>
          </a:xfrm>
          <a:prstGeom prst="wedgeEllipseCallout">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What happens if you find something wrong?</a:t>
            </a:r>
            <a:endParaRPr lang="en-US" sz="2400" b="1" dirty="0">
              <a:solidFill>
                <a:schemeClr val="tx1"/>
              </a:solidFill>
            </a:endParaRPr>
          </a:p>
        </p:txBody>
      </p:sp>
      <p:sp>
        <p:nvSpPr>
          <p:cNvPr id="10" name="Oval Callout 9"/>
          <p:cNvSpPr/>
          <p:nvPr/>
        </p:nvSpPr>
        <p:spPr>
          <a:xfrm>
            <a:off x="4704133" y="4751061"/>
            <a:ext cx="2723744" cy="1682885"/>
          </a:xfrm>
          <a:prstGeom prst="wedgeEllipseCallout">
            <a:avLst>
              <a:gd name="adj1" fmla="val -26486"/>
              <a:gd name="adj2" fmla="val 62500"/>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What schools will you visit?</a:t>
            </a:r>
            <a:endParaRPr lang="en-US" sz="2400" dirty="0">
              <a:solidFill>
                <a:schemeClr val="tx1"/>
              </a:solidFill>
            </a:endParaRPr>
          </a:p>
        </p:txBody>
      </p:sp>
      <p:sp>
        <p:nvSpPr>
          <p:cNvPr id="11" name="Oval Callout 10"/>
          <p:cNvSpPr/>
          <p:nvPr/>
        </p:nvSpPr>
        <p:spPr>
          <a:xfrm>
            <a:off x="63230" y="2911451"/>
            <a:ext cx="2461098" cy="1682885"/>
          </a:xfrm>
          <a:prstGeom prst="wedgeEllipseCallout">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How long will you be here?</a:t>
            </a:r>
            <a:endParaRPr lang="en-US" sz="2400" dirty="0">
              <a:solidFill>
                <a:schemeClr val="tx1"/>
              </a:solidFill>
            </a:endParaRPr>
          </a:p>
        </p:txBody>
      </p:sp>
    </p:spTree>
    <p:extLst>
      <p:ext uri="{BB962C8B-B14F-4D97-AF65-F5344CB8AC3E}">
        <p14:creationId xmlns:p14="http://schemas.microsoft.com/office/powerpoint/2010/main" val="39698096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Procurement</a:t>
            </a:r>
          </a:p>
        </p:txBody>
      </p:sp>
      <p:sp>
        <p:nvSpPr>
          <p:cNvPr id="3" name="Content Placeholder 2"/>
          <p:cNvSpPr>
            <a:spLocks noGrp="1"/>
          </p:cNvSpPr>
          <p:nvPr>
            <p:ph idx="1"/>
          </p:nvPr>
        </p:nvSpPr>
        <p:spPr>
          <a:xfrm>
            <a:off x="628649" y="1290366"/>
            <a:ext cx="8158511" cy="4351338"/>
          </a:xfrm>
        </p:spPr>
        <p:txBody>
          <a:bodyPr>
            <a:normAutofit/>
          </a:bodyPr>
          <a:lstStyle/>
          <a:p>
            <a:pPr marL="0" indent="0" algn="ctr">
              <a:buNone/>
            </a:pPr>
            <a:r>
              <a:rPr lang="en-US" sz="3600" b="1" dirty="0" smtClean="0"/>
              <a:t>Procurement Review is part of the AR</a:t>
            </a:r>
          </a:p>
          <a:p>
            <a:pPr marL="0" indent="0" algn="ctr">
              <a:buNone/>
            </a:pPr>
            <a:endParaRPr lang="en-US" sz="1400" b="1" dirty="0" smtClean="0"/>
          </a:p>
          <a:p>
            <a:r>
              <a:rPr lang="en-US" sz="3200" b="1" dirty="0" smtClean="0"/>
              <a:t>Procurement Plan</a:t>
            </a:r>
          </a:p>
          <a:p>
            <a:r>
              <a:rPr lang="en-US" sz="3200" b="1" dirty="0" smtClean="0"/>
              <a:t>Code of Conduct</a:t>
            </a:r>
          </a:p>
          <a:p>
            <a:r>
              <a:rPr lang="en-US" sz="3200" b="1" dirty="0" smtClean="0"/>
              <a:t>Informal/Formal Procurement documentation</a:t>
            </a:r>
          </a:p>
          <a:p>
            <a:endParaRPr lang="en-US" sz="3200" b="1" dirty="0"/>
          </a:p>
          <a:p>
            <a:pPr marL="0" indent="0">
              <a:buNone/>
            </a:pPr>
            <a:endParaRPr lang="en-US" sz="3200" b="1" dirty="0"/>
          </a:p>
        </p:txBody>
      </p:sp>
      <p:pic>
        <p:nvPicPr>
          <p:cNvPr id="4098" name="Picture 2" descr="C:\Users\rtakara\AppData\Local\Microsoft\Windows\Temporary Internet Files\Content.IE5\T1D5HDLN\Document-Stack[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42921">
            <a:off x="6092943" y="3554754"/>
            <a:ext cx="2730980" cy="256029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784826" y="4834901"/>
            <a:ext cx="4634668" cy="1629618"/>
          </a:xfrm>
          <a:prstGeom prst="roundRect">
            <a:avLst/>
          </a:prstGeom>
          <a:solidFill>
            <a:schemeClr val="tx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black"/>
                </a:solidFill>
              </a:rPr>
              <a:t>Keep all procurement documentation!</a:t>
            </a:r>
          </a:p>
        </p:txBody>
      </p:sp>
    </p:spTree>
    <p:extLst>
      <p:ext uri="{BB962C8B-B14F-4D97-AF65-F5344CB8AC3E}">
        <p14:creationId xmlns:p14="http://schemas.microsoft.com/office/powerpoint/2010/main" val="6656049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5. On-Site Review</a:t>
            </a:r>
          </a:p>
        </p:txBody>
      </p:sp>
      <p:sp>
        <p:nvSpPr>
          <p:cNvPr id="3" name="Content Placeholder 2"/>
          <p:cNvSpPr>
            <a:spLocks noGrp="1"/>
          </p:cNvSpPr>
          <p:nvPr>
            <p:ph idx="1"/>
          </p:nvPr>
        </p:nvSpPr>
        <p:spPr>
          <a:xfrm>
            <a:off x="705675" y="1103376"/>
            <a:ext cx="7732649" cy="3887724"/>
          </a:xfrm>
        </p:spPr>
        <p:txBody>
          <a:bodyPr/>
          <a:lstStyle/>
          <a:p>
            <a:pPr marL="0" indent="0" algn="ctr">
              <a:buNone/>
            </a:pPr>
            <a:r>
              <a:rPr lang="en-US" sz="3600" b="1" dirty="0" smtClean="0"/>
              <a:t>Afterschool Snack Program (ASP)</a:t>
            </a:r>
          </a:p>
          <a:p>
            <a:pPr marL="0" indent="0" algn="ctr">
              <a:buNone/>
            </a:pPr>
            <a:endParaRPr lang="en-US" sz="500" b="1" dirty="0" smtClean="0"/>
          </a:p>
          <a:p>
            <a:pPr>
              <a:spcBef>
                <a:spcPts val="600"/>
              </a:spcBef>
              <a:buFont typeface="Wingdings" panose="05000000000000000000" pitchFamily="2" charset="2"/>
              <a:buChar char="Ø"/>
            </a:pPr>
            <a:r>
              <a:rPr lang="en-US" dirty="0" smtClean="0"/>
              <a:t>School eligibility </a:t>
            </a:r>
            <a:endParaRPr lang="en-US" sz="600" dirty="0" smtClean="0"/>
          </a:p>
          <a:p>
            <a:pPr>
              <a:spcBef>
                <a:spcPts val="600"/>
              </a:spcBef>
              <a:buFont typeface="Wingdings" panose="05000000000000000000" pitchFamily="2" charset="2"/>
              <a:buChar char="Ø"/>
            </a:pPr>
            <a:r>
              <a:rPr lang="en-US" dirty="0" smtClean="0"/>
              <a:t>Meal counting and claiming</a:t>
            </a:r>
            <a:endParaRPr lang="en-US" sz="600" dirty="0" smtClean="0"/>
          </a:p>
          <a:p>
            <a:pPr>
              <a:spcBef>
                <a:spcPts val="600"/>
              </a:spcBef>
              <a:buFont typeface="Wingdings" panose="05000000000000000000" pitchFamily="2" charset="2"/>
              <a:buChar char="Ø"/>
            </a:pPr>
            <a:r>
              <a:rPr lang="en-US" dirty="0" smtClean="0"/>
              <a:t>Snacks meet meal pattern requirements</a:t>
            </a:r>
          </a:p>
          <a:p>
            <a:pPr>
              <a:spcBef>
                <a:spcPts val="600"/>
              </a:spcBef>
              <a:buFont typeface="Wingdings" panose="05000000000000000000" pitchFamily="2" charset="2"/>
              <a:buChar char="Ø"/>
            </a:pPr>
            <a:r>
              <a:rPr lang="en-US" dirty="0" smtClean="0"/>
              <a:t>SFA conducts ASP review twice per SY</a:t>
            </a:r>
          </a:p>
          <a:p>
            <a:pPr>
              <a:spcBef>
                <a:spcPts val="600"/>
              </a:spcBef>
              <a:buFont typeface="Wingdings" panose="05000000000000000000" pitchFamily="2" charset="2"/>
              <a:buChar char="Ø"/>
            </a:pPr>
            <a:r>
              <a:rPr lang="en-US" dirty="0" smtClean="0"/>
              <a:t>Food safety and civil rights</a:t>
            </a:r>
          </a:p>
        </p:txBody>
      </p:sp>
      <p:sp>
        <p:nvSpPr>
          <p:cNvPr id="4" name="Rounded Rectangle 3"/>
          <p:cNvSpPr/>
          <p:nvPr/>
        </p:nvSpPr>
        <p:spPr>
          <a:xfrm>
            <a:off x="617840" y="4312508"/>
            <a:ext cx="7857556" cy="2324961"/>
          </a:xfrm>
          <a:prstGeom prst="roundRect">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Common Findings: </a:t>
            </a:r>
          </a:p>
          <a:p>
            <a:pPr algn="ctr"/>
            <a:endParaRPr lang="en-US" sz="8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ASP review was not completed by the SFA twice each SY</a:t>
            </a:r>
          </a:p>
          <a:p>
            <a:endParaRPr lang="en-US" sz="8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Meal counting was not done at point of service</a:t>
            </a:r>
          </a:p>
          <a:p>
            <a:endParaRPr lang="en-US" sz="8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No production records/production records were not complete</a:t>
            </a:r>
            <a:endParaRPr lang="en-US" sz="2400" b="1" dirty="0">
              <a:solidFill>
                <a:schemeClr val="tx1"/>
              </a:solidFill>
            </a:endParaRPr>
          </a:p>
        </p:txBody>
      </p:sp>
    </p:spTree>
    <p:extLst>
      <p:ext uri="{BB962C8B-B14F-4D97-AF65-F5344CB8AC3E}">
        <p14:creationId xmlns:p14="http://schemas.microsoft.com/office/powerpoint/2010/main" val="875727248"/>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5. On-Site Review</a:t>
            </a:r>
          </a:p>
        </p:txBody>
      </p:sp>
      <p:sp>
        <p:nvSpPr>
          <p:cNvPr id="3" name="Content Placeholder 2"/>
          <p:cNvSpPr>
            <a:spLocks noGrp="1"/>
          </p:cNvSpPr>
          <p:nvPr>
            <p:ph idx="1"/>
          </p:nvPr>
        </p:nvSpPr>
        <p:spPr>
          <a:xfrm>
            <a:off x="469557" y="1103376"/>
            <a:ext cx="8217243" cy="3887724"/>
          </a:xfrm>
        </p:spPr>
        <p:txBody>
          <a:bodyPr/>
          <a:lstStyle/>
          <a:p>
            <a:pPr marL="0" indent="0" algn="ctr">
              <a:buNone/>
            </a:pPr>
            <a:r>
              <a:rPr lang="en-US" sz="3600" b="1" dirty="0" smtClean="0"/>
              <a:t>Fresh Fruit and Vegetable Program (FFVP)</a:t>
            </a:r>
          </a:p>
          <a:p>
            <a:pPr marL="0" indent="0" algn="ctr">
              <a:buNone/>
            </a:pPr>
            <a:endParaRPr lang="en-US" sz="800" b="1" dirty="0" smtClean="0"/>
          </a:p>
          <a:p>
            <a:pPr>
              <a:buFont typeface="Wingdings" panose="05000000000000000000" pitchFamily="2" charset="2"/>
              <a:buChar char="Ø"/>
            </a:pPr>
            <a:r>
              <a:rPr lang="en-US" dirty="0" smtClean="0"/>
              <a:t>Claim validation </a:t>
            </a:r>
          </a:p>
          <a:p>
            <a:pPr marL="0" indent="0">
              <a:buNone/>
            </a:pPr>
            <a:endParaRPr lang="en-US" sz="600" dirty="0" smtClean="0"/>
          </a:p>
          <a:p>
            <a:pPr>
              <a:buFont typeface="Wingdings" panose="05000000000000000000" pitchFamily="2" charset="2"/>
              <a:buChar char="Ø"/>
            </a:pPr>
            <a:r>
              <a:rPr lang="en-US" dirty="0" smtClean="0"/>
              <a:t>FFVP service observation</a:t>
            </a:r>
          </a:p>
          <a:p>
            <a:pPr marL="0" indent="0">
              <a:buNone/>
            </a:pPr>
            <a:endParaRPr lang="en-US" sz="600" dirty="0" smtClean="0"/>
          </a:p>
        </p:txBody>
      </p:sp>
      <p:sp>
        <p:nvSpPr>
          <p:cNvPr id="4" name="Rounded Rectangle 3"/>
          <p:cNvSpPr/>
          <p:nvPr/>
        </p:nvSpPr>
        <p:spPr>
          <a:xfrm>
            <a:off x="705674" y="3744098"/>
            <a:ext cx="7732649" cy="2053112"/>
          </a:xfrm>
          <a:prstGeom prst="roundRect">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Common Findings: </a:t>
            </a:r>
          </a:p>
          <a:p>
            <a:pPr algn="ctr"/>
            <a:endParaRPr lang="en-US" sz="8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Unallowable costs were claimed under FFVP  </a:t>
            </a:r>
          </a:p>
          <a:p>
            <a:endParaRPr lang="en-US" sz="8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Fruit/vegetable was not served properly</a:t>
            </a:r>
            <a:endParaRPr lang="en-US" sz="2400" b="1" dirty="0">
              <a:solidFill>
                <a:schemeClr val="tx1"/>
              </a:solidFill>
            </a:endParaRPr>
          </a:p>
        </p:txBody>
      </p:sp>
    </p:spTree>
    <p:extLst>
      <p:ext uri="{BB962C8B-B14F-4D97-AF65-F5344CB8AC3E}">
        <p14:creationId xmlns:p14="http://schemas.microsoft.com/office/powerpoint/2010/main" val="1277979782"/>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5. On-Site Review</a:t>
            </a:r>
          </a:p>
        </p:txBody>
      </p:sp>
      <p:sp>
        <p:nvSpPr>
          <p:cNvPr id="3" name="Content Placeholder 2"/>
          <p:cNvSpPr>
            <a:spLocks noGrp="1"/>
          </p:cNvSpPr>
          <p:nvPr>
            <p:ph idx="1"/>
          </p:nvPr>
        </p:nvSpPr>
        <p:spPr>
          <a:xfrm>
            <a:off x="705675" y="1103376"/>
            <a:ext cx="7732649" cy="3887724"/>
          </a:xfrm>
        </p:spPr>
        <p:txBody>
          <a:bodyPr/>
          <a:lstStyle/>
          <a:p>
            <a:pPr marL="0" indent="0" algn="ctr">
              <a:buNone/>
            </a:pPr>
            <a:r>
              <a:rPr lang="en-US" sz="3600" b="1" dirty="0" smtClean="0"/>
              <a:t>Seamless Summer Option (SSO)</a:t>
            </a:r>
          </a:p>
          <a:p>
            <a:pPr marL="0" indent="0" algn="ctr">
              <a:buNone/>
            </a:pPr>
            <a:endParaRPr lang="en-US" sz="400" b="1" dirty="0" smtClean="0"/>
          </a:p>
          <a:p>
            <a:pPr>
              <a:buFont typeface="Wingdings" panose="05000000000000000000" pitchFamily="2" charset="2"/>
              <a:buChar char="Ø"/>
            </a:pPr>
            <a:r>
              <a:rPr lang="en-US" dirty="0" smtClean="0"/>
              <a:t>Compliance is determined similar to NSLP and SBP</a:t>
            </a:r>
          </a:p>
          <a:p>
            <a:pPr lvl="1">
              <a:buFont typeface="Wingdings" panose="05000000000000000000" pitchFamily="2" charset="2"/>
              <a:buChar char="Ø"/>
            </a:pPr>
            <a:r>
              <a:rPr lang="en-US" sz="2600" dirty="0" smtClean="0"/>
              <a:t>Critical Areas and General Areas</a:t>
            </a:r>
          </a:p>
          <a:p>
            <a:pPr lvl="0">
              <a:buFont typeface="Wingdings" panose="05000000000000000000" pitchFamily="2" charset="2"/>
              <a:buChar char="Ø"/>
            </a:pPr>
            <a:r>
              <a:rPr lang="en-US" dirty="0" smtClean="0">
                <a:solidFill>
                  <a:prstClr val="black"/>
                </a:solidFill>
              </a:rPr>
              <a:t>Review occurs the summer after the SFA’s AR</a:t>
            </a:r>
          </a:p>
          <a:p>
            <a:pPr lvl="0">
              <a:buFont typeface="Wingdings" panose="05000000000000000000" pitchFamily="2" charset="2"/>
              <a:buChar char="Ø"/>
            </a:pPr>
            <a:r>
              <a:rPr lang="en-US" dirty="0" smtClean="0">
                <a:solidFill>
                  <a:prstClr val="black"/>
                </a:solidFill>
              </a:rPr>
              <a:t>Advertisement of free meals</a:t>
            </a:r>
          </a:p>
          <a:p>
            <a:pPr lvl="0">
              <a:buFont typeface="Wingdings" panose="05000000000000000000" pitchFamily="2" charset="2"/>
              <a:buChar char="Ø"/>
            </a:pPr>
            <a:r>
              <a:rPr lang="en-US" dirty="0" smtClean="0">
                <a:solidFill>
                  <a:prstClr val="black"/>
                </a:solidFill>
              </a:rPr>
              <a:t>SFA conducts SSO review at least once a year</a:t>
            </a:r>
            <a:endParaRPr lang="en-US" dirty="0">
              <a:solidFill>
                <a:prstClr val="black"/>
              </a:solidFill>
            </a:endParaRPr>
          </a:p>
          <a:p>
            <a:pPr marL="457200" lvl="1" indent="0">
              <a:buNone/>
            </a:pPr>
            <a:endParaRPr lang="en-US" dirty="0" smtClean="0"/>
          </a:p>
          <a:p>
            <a:pPr marL="0" indent="0">
              <a:buNone/>
            </a:pPr>
            <a:endParaRPr lang="en-US" sz="600" dirty="0" smtClean="0"/>
          </a:p>
          <a:p>
            <a:pPr marL="0" indent="0">
              <a:buNone/>
            </a:pPr>
            <a:endParaRPr lang="en-US" sz="600" dirty="0" smtClean="0"/>
          </a:p>
        </p:txBody>
      </p:sp>
      <p:sp>
        <p:nvSpPr>
          <p:cNvPr id="4" name="Rounded Rectangle 3"/>
          <p:cNvSpPr/>
          <p:nvPr/>
        </p:nvSpPr>
        <p:spPr>
          <a:xfrm>
            <a:off x="1064028" y="4695565"/>
            <a:ext cx="6930801" cy="1297461"/>
          </a:xfrm>
          <a:prstGeom prst="roundRect">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Common Finding: </a:t>
            </a:r>
          </a:p>
          <a:p>
            <a:pPr algn="ctr"/>
            <a:endParaRPr lang="en-US" sz="800" b="1" dirty="0" smtClean="0">
              <a:solidFill>
                <a:schemeClr val="tx1"/>
              </a:solidFill>
            </a:endParaRPr>
          </a:p>
          <a:p>
            <a:pPr marL="342900" indent="-342900">
              <a:buFont typeface="Arial" panose="020B0604020202020204" pitchFamily="34" charset="0"/>
              <a:buChar char="•"/>
            </a:pPr>
            <a:r>
              <a:rPr lang="en-US" sz="2400" b="1" dirty="0" smtClean="0">
                <a:solidFill>
                  <a:schemeClr val="tx1"/>
                </a:solidFill>
              </a:rPr>
              <a:t>SSO review was not completed by the SFA</a:t>
            </a:r>
            <a:endParaRPr lang="en-US" sz="800" b="1" dirty="0" smtClean="0">
              <a:solidFill>
                <a:schemeClr val="tx1"/>
              </a:solidFill>
            </a:endParaRPr>
          </a:p>
        </p:txBody>
      </p:sp>
    </p:spTree>
    <p:extLst>
      <p:ext uri="{BB962C8B-B14F-4D97-AF65-F5344CB8AC3E}">
        <p14:creationId xmlns:p14="http://schemas.microsoft.com/office/powerpoint/2010/main" val="1679509532"/>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9748" name="TextBox 3"/>
          <p:cNvSpPr txBox="1">
            <a:spLocks noChangeArrowheads="1"/>
          </p:cNvSpPr>
          <p:nvPr/>
        </p:nvSpPr>
        <p:spPr bwMode="auto">
          <a:xfrm>
            <a:off x="0" y="0"/>
            <a:ext cx="9144000" cy="76944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5. On-Site Review</a:t>
            </a:r>
          </a:p>
        </p:txBody>
      </p:sp>
      <p:sp>
        <p:nvSpPr>
          <p:cNvPr id="3" name="Content Placeholder 2"/>
          <p:cNvSpPr>
            <a:spLocks noGrp="1"/>
          </p:cNvSpPr>
          <p:nvPr>
            <p:ph idx="1"/>
          </p:nvPr>
        </p:nvSpPr>
        <p:spPr>
          <a:xfrm>
            <a:off x="628650" y="1038011"/>
            <a:ext cx="7886700" cy="4023846"/>
          </a:xfrm>
        </p:spPr>
        <p:txBody>
          <a:bodyPr>
            <a:normAutofit/>
          </a:bodyPr>
          <a:lstStyle/>
          <a:p>
            <a:pPr marL="0" indent="0" algn="ctr">
              <a:buNone/>
            </a:pPr>
            <a:r>
              <a:rPr lang="en-US" sz="3600" b="1" dirty="0" smtClean="0"/>
              <a:t>Exit Conference</a:t>
            </a:r>
          </a:p>
          <a:p>
            <a:r>
              <a:rPr lang="en-US" sz="2700" dirty="0" smtClean="0"/>
              <a:t>Conducted at the end of the on-site review</a:t>
            </a:r>
          </a:p>
          <a:p>
            <a:r>
              <a:rPr lang="en-US" sz="2700" dirty="0"/>
              <a:t>Meet with relevant staff (Administrator, NSLP </a:t>
            </a:r>
            <a:r>
              <a:rPr lang="en-US" sz="2700" dirty="0" smtClean="0"/>
              <a:t>Coordinator</a:t>
            </a:r>
            <a:r>
              <a:rPr lang="en-US" sz="2700" dirty="0"/>
              <a:t>, </a:t>
            </a:r>
            <a:r>
              <a:rPr lang="en-US" sz="2700" dirty="0" smtClean="0"/>
              <a:t>Food Service Manager</a:t>
            </a:r>
            <a:r>
              <a:rPr lang="en-US" sz="2700" dirty="0"/>
              <a:t>, Business Manager, etc</a:t>
            </a:r>
            <a:r>
              <a:rPr lang="en-US" sz="2700" dirty="0" smtClean="0"/>
              <a:t>.)</a:t>
            </a:r>
          </a:p>
          <a:p>
            <a:r>
              <a:rPr lang="en-US" sz="2700" dirty="0" smtClean="0"/>
              <a:t>Outlines commendations, recommendations, technical assistance,  review findings</a:t>
            </a:r>
          </a:p>
          <a:p>
            <a:r>
              <a:rPr lang="en-US" sz="2700" dirty="0" smtClean="0"/>
              <a:t>Start corrective action immediately.  </a:t>
            </a:r>
          </a:p>
        </p:txBody>
      </p:sp>
      <p:sp>
        <p:nvSpPr>
          <p:cNvPr id="4" name="Rounded Rectangle 3"/>
          <p:cNvSpPr/>
          <p:nvPr/>
        </p:nvSpPr>
        <p:spPr>
          <a:xfrm>
            <a:off x="683372" y="5034164"/>
            <a:ext cx="7777256" cy="1421020"/>
          </a:xfrm>
          <a:prstGeom prst="roundRect">
            <a:avLst/>
          </a:prstGeom>
          <a:solidFill>
            <a:schemeClr val="accent6">
              <a:lumMod val="20000"/>
              <a:lumOff val="80000"/>
            </a:schemeClr>
          </a:solidFill>
          <a:ln>
            <a:solidFill>
              <a:srgbClr val="247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Common Issues: </a:t>
            </a:r>
          </a:p>
          <a:p>
            <a:pPr algn="ctr"/>
            <a:endParaRPr lang="en-US" sz="800" b="1" dirty="0" smtClean="0">
              <a:solidFill>
                <a:schemeClr val="tx1"/>
              </a:solidFill>
            </a:endParaRPr>
          </a:p>
          <a:p>
            <a:pPr marL="342900" indent="-342900">
              <a:buFont typeface="Arial" panose="020B0604020202020204" pitchFamily="34" charset="0"/>
              <a:buChar char="•"/>
            </a:pPr>
            <a:r>
              <a:rPr lang="en-US" sz="2400" dirty="0" smtClean="0">
                <a:solidFill>
                  <a:schemeClr val="tx1"/>
                </a:solidFill>
              </a:rPr>
              <a:t>Corrective action was not submitted by the due date.</a:t>
            </a:r>
          </a:p>
          <a:p>
            <a:endParaRPr lang="en-US" sz="600" dirty="0" smtClean="0">
              <a:solidFill>
                <a:schemeClr val="tx1"/>
              </a:solidFill>
            </a:endParaRPr>
          </a:p>
          <a:p>
            <a:pPr marL="342900" indent="-342900">
              <a:buFont typeface="Arial" panose="020B0604020202020204" pitchFamily="34" charset="0"/>
              <a:buChar char="•"/>
            </a:pPr>
            <a:r>
              <a:rPr lang="en-US" sz="2400" dirty="0" smtClean="0">
                <a:solidFill>
                  <a:schemeClr val="tx1"/>
                </a:solidFill>
              </a:rPr>
              <a:t>Corrective action was submitted but was not satisfactory.  </a:t>
            </a:r>
            <a:endParaRPr lang="en-US" sz="2400" dirty="0">
              <a:solidFill>
                <a:schemeClr val="tx1"/>
              </a:solidFill>
            </a:endParaRPr>
          </a:p>
        </p:txBody>
      </p:sp>
    </p:spTree>
    <p:extLst>
      <p:ext uri="{BB962C8B-B14F-4D97-AF65-F5344CB8AC3E}">
        <p14:creationId xmlns:p14="http://schemas.microsoft.com/office/powerpoint/2010/main" val="521961700"/>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dirty="0">
              <a:latin typeface="Calibri" panose="020F0502020204030204" pitchFamily="34" charset="0"/>
            </a:endParaRPr>
          </a:p>
        </p:txBody>
      </p:sp>
      <p:sp>
        <p:nvSpPr>
          <p:cNvPr id="163844" name="TextBox 3"/>
          <p:cNvSpPr txBox="1">
            <a:spLocks noChangeArrowheads="1"/>
          </p:cNvSpPr>
          <p:nvPr/>
        </p:nvSpPr>
        <p:spPr bwMode="auto">
          <a:xfrm>
            <a:off x="0" y="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a:solidFill>
                  <a:schemeClr val="bg1"/>
                </a:solidFill>
                <a:latin typeface="Calibri" panose="020F0502020204030204" pitchFamily="34" charset="0"/>
              </a:rPr>
              <a:t>Administrative Review  - Steps</a:t>
            </a:r>
          </a:p>
        </p:txBody>
      </p:sp>
      <p:sp>
        <p:nvSpPr>
          <p:cNvPr id="6" name="Content Placeholder 3"/>
          <p:cNvSpPr txBox="1">
            <a:spLocks/>
          </p:cNvSpPr>
          <p:nvPr/>
        </p:nvSpPr>
        <p:spPr>
          <a:xfrm>
            <a:off x="723900" y="1092656"/>
            <a:ext cx="7696200" cy="5073370"/>
          </a:xfrm>
          <a:prstGeom prst="rect">
            <a:avLst/>
          </a:prstGeom>
          <a:solidFill>
            <a:schemeClr val="accent3">
              <a:lumMod val="20000"/>
              <a:lumOff val="80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1800"/>
              </a:spcBef>
              <a:buFont typeface="Arial" panose="020B0604020202020204" pitchFamily="34" charset="0"/>
              <a:buAutoNum type="arabicParenR"/>
              <a:defRPr/>
            </a:pPr>
            <a:r>
              <a:rPr lang="en-US" dirty="0" smtClean="0"/>
              <a:t>Off-Site Assessment Tool sent </a:t>
            </a:r>
            <a:endParaRPr lang="en-US" sz="400" dirty="0" smtClean="0"/>
          </a:p>
          <a:p>
            <a:pPr marL="0" indent="0">
              <a:spcBef>
                <a:spcPts val="1800"/>
              </a:spcBef>
              <a:buFont typeface="Arial" panose="020B0604020202020204" pitchFamily="34" charset="0"/>
              <a:buNone/>
              <a:defRPr/>
            </a:pPr>
            <a:r>
              <a:rPr lang="en-US" dirty="0"/>
              <a:t>2</a:t>
            </a:r>
            <a:r>
              <a:rPr lang="en-US" dirty="0" smtClean="0"/>
              <a:t>) Complete and submit Off-site </a:t>
            </a:r>
            <a:r>
              <a:rPr lang="en-US" dirty="0"/>
              <a:t>A</a:t>
            </a:r>
            <a:r>
              <a:rPr lang="en-US" dirty="0" smtClean="0"/>
              <a:t>ssessment Tool</a:t>
            </a:r>
            <a:endParaRPr lang="en-US" sz="100" dirty="0" smtClean="0"/>
          </a:p>
          <a:p>
            <a:pPr marL="0" indent="0">
              <a:spcBef>
                <a:spcPts val="1800"/>
              </a:spcBef>
              <a:buFont typeface="Arial" panose="020B0604020202020204" pitchFamily="34" charset="0"/>
              <a:buNone/>
              <a:defRPr/>
            </a:pPr>
            <a:r>
              <a:rPr lang="en-US" dirty="0" smtClean="0"/>
              <a:t>3) Announcement letter</a:t>
            </a:r>
          </a:p>
          <a:p>
            <a:pPr marL="0" indent="0">
              <a:spcBef>
                <a:spcPts val="1800"/>
              </a:spcBef>
              <a:buFont typeface="Arial" panose="020B0604020202020204" pitchFamily="34" charset="0"/>
              <a:buNone/>
              <a:defRPr/>
            </a:pPr>
            <a:r>
              <a:rPr lang="en-US" dirty="0" smtClean="0"/>
              <a:t>4) Specialist communicates details of visit</a:t>
            </a:r>
          </a:p>
          <a:p>
            <a:pPr marL="0" indent="0">
              <a:spcBef>
                <a:spcPts val="1800"/>
              </a:spcBef>
              <a:buFont typeface="Arial" panose="020B0604020202020204" pitchFamily="34" charset="0"/>
              <a:buNone/>
              <a:defRPr/>
            </a:pPr>
            <a:r>
              <a:rPr lang="en-US" dirty="0"/>
              <a:t>5</a:t>
            </a:r>
            <a:r>
              <a:rPr lang="en-US" dirty="0" smtClean="0"/>
              <a:t>) On- site Review</a:t>
            </a:r>
          </a:p>
          <a:p>
            <a:pPr marL="0" indent="0">
              <a:spcBef>
                <a:spcPts val="1800"/>
              </a:spcBef>
              <a:buFont typeface="Arial" panose="020B0604020202020204" pitchFamily="34" charset="0"/>
              <a:buNone/>
              <a:defRPr/>
            </a:pPr>
            <a:r>
              <a:rPr lang="en-US" dirty="0" smtClean="0"/>
              <a:t>6) Complete and submit all Corrective Action</a:t>
            </a:r>
          </a:p>
          <a:p>
            <a:pPr marL="0" indent="0">
              <a:spcBef>
                <a:spcPts val="1800"/>
              </a:spcBef>
              <a:buFont typeface="Arial" panose="020B0604020202020204" pitchFamily="34" charset="0"/>
              <a:buNone/>
              <a:defRPr/>
            </a:pPr>
            <a:r>
              <a:rPr lang="en-US" dirty="0"/>
              <a:t>7</a:t>
            </a:r>
            <a:r>
              <a:rPr lang="en-US" dirty="0" smtClean="0"/>
              <a:t>) Review is closed (final letter)</a:t>
            </a:r>
            <a:endParaRPr lang="en-US" dirty="0"/>
          </a:p>
        </p:txBody>
      </p:sp>
      <p:sp>
        <p:nvSpPr>
          <p:cNvPr id="2" name="Oval 1"/>
          <p:cNvSpPr/>
          <p:nvPr/>
        </p:nvSpPr>
        <p:spPr>
          <a:xfrm>
            <a:off x="411968" y="4497860"/>
            <a:ext cx="7521070" cy="74140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6705357"/>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txBox="1">
            <a:spLocks/>
          </p:cNvSpPr>
          <p:nvPr/>
        </p:nvSpPr>
        <p:spPr>
          <a:xfrm>
            <a:off x="1491343" y="1449659"/>
            <a:ext cx="6161314" cy="3985038"/>
          </a:xfrm>
          <a:prstGeom prst="rect">
            <a:avLst/>
          </a:prstGeom>
          <a:solidFill>
            <a:schemeClr val="accent3">
              <a:lumMod val="20000"/>
              <a:lumOff val="80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defRPr/>
            </a:pPr>
            <a:r>
              <a:rPr lang="en-US" sz="3200" b="1" dirty="0" smtClean="0"/>
              <a:t>AR Findings may result in:</a:t>
            </a:r>
          </a:p>
          <a:p>
            <a:pPr lvl="1">
              <a:spcAft>
                <a:spcPts val="1200"/>
              </a:spcAft>
              <a:buFont typeface="Wingdings" panose="05000000000000000000" pitchFamily="2" charset="2"/>
              <a:buChar char="ü"/>
              <a:defRPr/>
            </a:pPr>
            <a:r>
              <a:rPr lang="en-US" sz="2800" dirty="0" smtClean="0"/>
              <a:t>Technical Assistance</a:t>
            </a:r>
          </a:p>
          <a:p>
            <a:pPr lvl="1">
              <a:spcAft>
                <a:spcPts val="1200"/>
              </a:spcAft>
              <a:buFont typeface="Wingdings" panose="05000000000000000000" pitchFamily="2" charset="2"/>
              <a:buChar char="ü"/>
              <a:defRPr/>
            </a:pPr>
            <a:r>
              <a:rPr lang="en-US" sz="2800" dirty="0" smtClean="0"/>
              <a:t>Corrective Action</a:t>
            </a:r>
          </a:p>
          <a:p>
            <a:pPr lvl="1">
              <a:spcAft>
                <a:spcPts val="1200"/>
              </a:spcAft>
              <a:buFont typeface="Wingdings" panose="05000000000000000000" pitchFamily="2" charset="2"/>
              <a:buChar char="ü"/>
              <a:defRPr/>
            </a:pPr>
            <a:r>
              <a:rPr lang="en-US" sz="2800" dirty="0" smtClean="0"/>
              <a:t>Fiscal Action</a:t>
            </a:r>
          </a:p>
          <a:p>
            <a:pPr marL="457200" lvl="1" indent="0" algn="ctr">
              <a:buNone/>
              <a:defRPr/>
            </a:pPr>
            <a:endParaRPr lang="en-US" sz="2800" dirty="0"/>
          </a:p>
          <a:p>
            <a:pPr marL="457200" lvl="1" indent="0">
              <a:buNone/>
              <a:defRPr/>
            </a:pPr>
            <a:r>
              <a:rPr lang="en-US" sz="2800" dirty="0" smtClean="0"/>
              <a:t>Or a combination of the above</a:t>
            </a:r>
          </a:p>
        </p:txBody>
      </p:sp>
      <p:sp>
        <p:nvSpPr>
          <p:cNvPr id="161795"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61796" name="TextBox 3"/>
          <p:cNvSpPr txBox="1">
            <a:spLocks noChangeArrowheads="1"/>
          </p:cNvSpPr>
          <p:nvPr/>
        </p:nvSpPr>
        <p:spPr bwMode="auto">
          <a:xfrm>
            <a:off x="0" y="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a:solidFill>
                  <a:schemeClr val="bg1"/>
                </a:solidFill>
                <a:latin typeface="Calibri" panose="020F0502020204030204" pitchFamily="34" charset="0"/>
              </a:rPr>
              <a:t>Administrative Review</a:t>
            </a:r>
          </a:p>
        </p:txBody>
      </p:sp>
    </p:spTree>
    <p:extLst>
      <p:ext uri="{BB962C8B-B14F-4D97-AF65-F5344CB8AC3E}">
        <p14:creationId xmlns:p14="http://schemas.microsoft.com/office/powerpoint/2010/main" val="3263071154"/>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txBox="1">
            <a:spLocks/>
          </p:cNvSpPr>
          <p:nvPr/>
        </p:nvSpPr>
        <p:spPr>
          <a:xfrm>
            <a:off x="584616" y="1146823"/>
            <a:ext cx="7974767" cy="1917222"/>
          </a:xfrm>
          <a:prstGeom prst="rect">
            <a:avLst/>
          </a:prstGeom>
          <a:solidFill>
            <a:schemeClr val="accent3">
              <a:lumMod val="20000"/>
              <a:lumOff val="80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3200" b="1" dirty="0" smtClean="0"/>
              <a:t>Technical Assistance means help or advice provided to the SFA staff provided by the review team to help improve the school meal program operations.</a:t>
            </a:r>
          </a:p>
        </p:txBody>
      </p:sp>
      <p:sp>
        <p:nvSpPr>
          <p:cNvPr id="161796" name="TextBox 3"/>
          <p:cNvSpPr txBox="1">
            <a:spLocks noChangeArrowheads="1"/>
          </p:cNvSpPr>
          <p:nvPr/>
        </p:nvSpPr>
        <p:spPr bwMode="auto">
          <a:xfrm>
            <a:off x="0" y="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Technical Assistance</a:t>
            </a:r>
            <a:endParaRPr lang="en-US" altLang="en-US" sz="4400" dirty="0">
              <a:solidFill>
                <a:schemeClr val="bg1"/>
              </a:solidFill>
              <a:latin typeface="Calibri" panose="020F0502020204030204" pitchFamily="34" charset="0"/>
            </a:endParaRPr>
          </a:p>
        </p:txBody>
      </p:sp>
      <p:pic>
        <p:nvPicPr>
          <p:cNvPr id="2050" name="Picture 2" descr="C:\Users\rtakara\AppData\Local\Microsoft\Windows\Temporary Internet Files\Content.IE5\DSCF27BU\mantenimient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6124" y="4170556"/>
            <a:ext cx="3583259" cy="268744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rtakara\AppData\Local\Microsoft\Windows\Temporary Internet Files\Content.IE5\59ZEVTD3\clip-artSucces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7503" y="3746810"/>
            <a:ext cx="2434565" cy="2534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726493"/>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txBox="1">
            <a:spLocks/>
          </p:cNvSpPr>
          <p:nvPr/>
        </p:nvSpPr>
        <p:spPr>
          <a:xfrm>
            <a:off x="344774" y="2968052"/>
            <a:ext cx="8409482" cy="3462727"/>
          </a:xfrm>
          <a:prstGeom prst="rect">
            <a:avLst/>
          </a:prstGeom>
          <a:solidFill>
            <a:schemeClr val="accent3">
              <a:lumMod val="20000"/>
              <a:lumOff val="80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defRPr/>
            </a:pPr>
            <a:r>
              <a:rPr lang="en-US" sz="3200" b="1" dirty="0"/>
              <a:t>Goal: </a:t>
            </a:r>
            <a:r>
              <a:rPr lang="en-US" sz="3200" dirty="0"/>
              <a:t>to ensure that previously deficient practices and procedures are </a:t>
            </a:r>
            <a:r>
              <a:rPr lang="en-US" sz="3200" dirty="0" smtClean="0"/>
              <a:t>corrected at all schools/sites.  </a:t>
            </a:r>
            <a:endParaRPr lang="en-US" b="1" dirty="0" smtClean="0"/>
          </a:p>
          <a:p>
            <a:pPr>
              <a:spcBef>
                <a:spcPts val="1800"/>
              </a:spcBef>
              <a:buFont typeface="Wingdings" panose="05000000000000000000" pitchFamily="2" charset="2"/>
              <a:buChar char="§"/>
              <a:defRPr/>
            </a:pPr>
            <a:r>
              <a:rPr lang="en-US" sz="3200" b="1" dirty="0" smtClean="0"/>
              <a:t>Corrective Action Plan = “Homework”</a:t>
            </a:r>
          </a:p>
          <a:p>
            <a:pPr lvl="1">
              <a:defRPr/>
            </a:pPr>
            <a:r>
              <a:rPr lang="en-US" sz="2800" b="1" dirty="0" smtClean="0"/>
              <a:t>Submit by the specified due date</a:t>
            </a:r>
          </a:p>
          <a:p>
            <a:pPr lvl="1">
              <a:defRPr/>
            </a:pPr>
            <a:r>
              <a:rPr lang="en-US" sz="2800" b="1" dirty="0" smtClean="0"/>
              <a:t>Implemented throughout the SFA</a:t>
            </a:r>
          </a:p>
          <a:p>
            <a:pPr lvl="1">
              <a:defRPr/>
            </a:pPr>
            <a:r>
              <a:rPr lang="en-US" sz="2800" b="1" dirty="0" smtClean="0"/>
              <a:t>Permanently corrected </a:t>
            </a:r>
          </a:p>
        </p:txBody>
      </p:sp>
      <p:sp>
        <p:nvSpPr>
          <p:cNvPr id="161796" name="TextBox 3"/>
          <p:cNvSpPr txBox="1">
            <a:spLocks noChangeArrowheads="1"/>
          </p:cNvSpPr>
          <p:nvPr/>
        </p:nvSpPr>
        <p:spPr bwMode="auto">
          <a:xfrm>
            <a:off x="0" y="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6. Corrective Action</a:t>
            </a:r>
            <a:endParaRPr lang="en-US" altLang="en-US" sz="4400" dirty="0">
              <a:solidFill>
                <a:schemeClr val="bg1"/>
              </a:solidFill>
              <a:latin typeface="Calibri" panose="020F0502020204030204" pitchFamily="34" charset="0"/>
            </a:endParaRPr>
          </a:p>
        </p:txBody>
      </p:sp>
      <p:sp>
        <p:nvSpPr>
          <p:cNvPr id="5" name="Content Placeholder 3"/>
          <p:cNvSpPr txBox="1">
            <a:spLocks/>
          </p:cNvSpPr>
          <p:nvPr/>
        </p:nvSpPr>
        <p:spPr>
          <a:xfrm>
            <a:off x="344775" y="982664"/>
            <a:ext cx="8409482" cy="1707522"/>
          </a:xfrm>
          <a:prstGeom prst="rect">
            <a:avLst/>
          </a:prstGeom>
          <a:solidFill>
            <a:schemeClr val="accent3">
              <a:lumMod val="20000"/>
              <a:lumOff val="80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defRPr/>
            </a:pPr>
            <a:r>
              <a:rPr lang="en-US" sz="3200" b="1" dirty="0" smtClean="0"/>
              <a:t>Corrective Action means actions required to correct any violation, practices and training identified during the Administrative Review.</a:t>
            </a:r>
          </a:p>
        </p:txBody>
      </p:sp>
    </p:spTree>
    <p:extLst>
      <p:ext uri="{BB962C8B-B14F-4D97-AF65-F5344CB8AC3E}">
        <p14:creationId xmlns:p14="http://schemas.microsoft.com/office/powerpoint/2010/main" val="2983763488"/>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6" name="TextBox 3"/>
          <p:cNvSpPr txBox="1">
            <a:spLocks noChangeArrowheads="1"/>
          </p:cNvSpPr>
          <p:nvPr/>
        </p:nvSpPr>
        <p:spPr bwMode="auto">
          <a:xfrm>
            <a:off x="0" y="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6. Corrective Action</a:t>
            </a:r>
            <a:endParaRPr lang="en-US" altLang="en-US" sz="4400" dirty="0">
              <a:solidFill>
                <a:schemeClr val="bg1"/>
              </a:solidFill>
              <a:latin typeface="Calibri" panose="020F0502020204030204" pitchFamily="34" charset="0"/>
            </a:endParaRPr>
          </a:p>
        </p:txBody>
      </p:sp>
      <p:grpSp>
        <p:nvGrpSpPr>
          <p:cNvPr id="3" name="Group 2"/>
          <p:cNvGrpSpPr/>
          <p:nvPr/>
        </p:nvGrpSpPr>
        <p:grpSpPr>
          <a:xfrm>
            <a:off x="88993" y="1598262"/>
            <a:ext cx="8966014" cy="3674333"/>
            <a:chOff x="128558" y="1095373"/>
            <a:chExt cx="8966014" cy="3674333"/>
          </a:xfrm>
        </p:grpSpPr>
        <p:pic>
          <p:nvPicPr>
            <p:cNvPr id="9" name="Picture 8"/>
            <p:cNvPicPr/>
            <p:nvPr/>
          </p:nvPicPr>
          <p:blipFill rotWithShape="1">
            <a:blip r:embed="rId3"/>
            <a:srcRect l="56986" t="13102" r="12179" b="40628"/>
            <a:stretch/>
          </p:blipFill>
          <p:spPr bwMode="auto">
            <a:xfrm>
              <a:off x="128558" y="1095373"/>
              <a:ext cx="8966014" cy="3674333"/>
            </a:xfrm>
            <a:prstGeom prst="rect">
              <a:avLst/>
            </a:prstGeom>
            <a:ln>
              <a:noFill/>
            </a:ln>
            <a:extLst>
              <a:ext uri="{53640926-AAD7-44D8-BBD7-CCE9431645EC}">
                <a14:shadowObscured xmlns:a14="http://schemas.microsoft.com/office/drawing/2010/main"/>
              </a:ext>
            </a:extLst>
          </p:spPr>
        </p:pic>
        <p:sp>
          <p:nvSpPr>
            <p:cNvPr id="2" name="Rounded Rectangle 1"/>
            <p:cNvSpPr/>
            <p:nvPr/>
          </p:nvSpPr>
          <p:spPr>
            <a:xfrm>
              <a:off x="7653823" y="1095373"/>
              <a:ext cx="1440749" cy="18245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21277" y="2577537"/>
              <a:ext cx="833978" cy="46466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21275" y="3147623"/>
              <a:ext cx="833983" cy="46466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21274" y="3707027"/>
              <a:ext cx="833983" cy="46466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21272" y="4282765"/>
              <a:ext cx="833983" cy="46466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ight Arrow 3"/>
          <p:cNvSpPr/>
          <p:nvPr/>
        </p:nvSpPr>
        <p:spPr>
          <a:xfrm rot="17066500">
            <a:off x="7526449" y="5278775"/>
            <a:ext cx="587596" cy="17364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5176248">
            <a:off x="7922044" y="5280349"/>
            <a:ext cx="587596" cy="17364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306129" y="5685870"/>
            <a:ext cx="690399" cy="369332"/>
          </a:xfrm>
          <a:prstGeom prst="rect">
            <a:avLst/>
          </a:prstGeom>
          <a:noFill/>
        </p:spPr>
        <p:txBody>
          <a:bodyPr wrap="square" rtlCol="0">
            <a:spAutoFit/>
          </a:bodyPr>
          <a:lstStyle/>
          <a:p>
            <a:r>
              <a:rPr lang="en-US" b="1" dirty="0" smtClean="0"/>
              <a:t>View</a:t>
            </a:r>
            <a:endParaRPr lang="en-US" b="1" dirty="0"/>
          </a:p>
        </p:txBody>
      </p:sp>
      <p:sp>
        <p:nvSpPr>
          <p:cNvPr id="17" name="TextBox 16"/>
          <p:cNvSpPr txBox="1"/>
          <p:nvPr/>
        </p:nvSpPr>
        <p:spPr>
          <a:xfrm>
            <a:off x="8101886" y="5685870"/>
            <a:ext cx="690399" cy="369332"/>
          </a:xfrm>
          <a:prstGeom prst="rect">
            <a:avLst/>
          </a:prstGeom>
          <a:noFill/>
        </p:spPr>
        <p:txBody>
          <a:bodyPr wrap="square" rtlCol="0">
            <a:spAutoFit/>
          </a:bodyPr>
          <a:lstStyle/>
          <a:p>
            <a:r>
              <a:rPr lang="en-US" b="1" dirty="0" smtClean="0"/>
              <a:t>Edit</a:t>
            </a:r>
            <a:endParaRPr lang="en-US" b="1" dirty="0"/>
          </a:p>
        </p:txBody>
      </p:sp>
    </p:spTree>
    <p:extLst>
      <p:ext uri="{BB962C8B-B14F-4D97-AF65-F5344CB8AC3E}">
        <p14:creationId xmlns:p14="http://schemas.microsoft.com/office/powerpoint/2010/main" val="981545164"/>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Box 3"/>
          <p:cNvSpPr txBox="1">
            <a:spLocks noChangeArrowheads="1"/>
          </p:cNvSpPr>
          <p:nvPr/>
        </p:nvSpPr>
        <p:spPr bwMode="auto">
          <a:xfrm>
            <a:off x="0" y="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a:solidFill>
                  <a:schemeClr val="bg1"/>
                </a:solidFill>
                <a:latin typeface="Calibri" panose="020F0502020204030204" pitchFamily="34" charset="0"/>
              </a:rPr>
              <a:t>Administrative Review</a:t>
            </a:r>
          </a:p>
        </p:txBody>
      </p:sp>
      <p:graphicFrame>
        <p:nvGraphicFramePr>
          <p:cNvPr id="4" name="Diagram 3"/>
          <p:cNvGraphicFramePr/>
          <p:nvPr>
            <p:extLst>
              <p:ext uri="{D42A27DB-BD31-4B8C-83A1-F6EECF244321}">
                <p14:modId xmlns:p14="http://schemas.microsoft.com/office/powerpoint/2010/main" val="2665657475"/>
              </p:ext>
            </p:extLst>
          </p:nvPr>
        </p:nvGraphicFramePr>
        <p:xfrm>
          <a:off x="457200" y="1192427"/>
          <a:ext cx="82296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398230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6" name="TextBox 3"/>
          <p:cNvSpPr txBox="1">
            <a:spLocks noChangeArrowheads="1"/>
          </p:cNvSpPr>
          <p:nvPr/>
        </p:nvSpPr>
        <p:spPr bwMode="auto">
          <a:xfrm>
            <a:off x="0" y="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6. Corrective Action</a:t>
            </a:r>
            <a:endParaRPr lang="en-US" altLang="en-US" sz="4400" dirty="0">
              <a:solidFill>
                <a:schemeClr val="bg1"/>
              </a:solidFill>
              <a:latin typeface="Calibri" panose="020F0502020204030204" pitchFamily="34" charset="0"/>
            </a:endParaRPr>
          </a:p>
        </p:txBody>
      </p:sp>
      <p:pic>
        <p:nvPicPr>
          <p:cNvPr id="10" name="Picture 9"/>
          <p:cNvPicPr/>
          <p:nvPr/>
        </p:nvPicPr>
        <p:blipFill rotWithShape="1">
          <a:blip r:embed="rId3"/>
          <a:srcRect l="57037" t="19369" r="20304" b="56009"/>
          <a:stretch/>
        </p:blipFill>
        <p:spPr bwMode="auto">
          <a:xfrm>
            <a:off x="98854" y="2061261"/>
            <a:ext cx="8958649" cy="301736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04556710"/>
      </p:ext>
    </p:extLst>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6" name="TextBox 3"/>
          <p:cNvSpPr txBox="1">
            <a:spLocks noChangeArrowheads="1"/>
          </p:cNvSpPr>
          <p:nvPr/>
        </p:nvSpPr>
        <p:spPr bwMode="auto">
          <a:xfrm>
            <a:off x="0" y="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6. Corrective Action</a:t>
            </a:r>
            <a:endParaRPr lang="en-US" altLang="en-US" sz="4400" dirty="0">
              <a:solidFill>
                <a:schemeClr val="bg1"/>
              </a:solidFill>
              <a:latin typeface="Calibri" panose="020F0502020204030204" pitchFamily="34" charset="0"/>
            </a:endParaRPr>
          </a:p>
        </p:txBody>
      </p:sp>
      <p:pic>
        <p:nvPicPr>
          <p:cNvPr id="5" name="Picture 4"/>
          <p:cNvPicPr/>
          <p:nvPr/>
        </p:nvPicPr>
        <p:blipFill rotWithShape="1">
          <a:blip r:embed="rId3"/>
          <a:srcRect l="54867" t="33310" r="24776" b="20879"/>
          <a:stretch/>
        </p:blipFill>
        <p:spPr bwMode="auto">
          <a:xfrm>
            <a:off x="216242" y="1062681"/>
            <a:ext cx="8711515" cy="5548184"/>
          </a:xfrm>
          <a:prstGeom prst="rect">
            <a:avLst/>
          </a:prstGeom>
          <a:ln>
            <a:noFill/>
          </a:ln>
          <a:extLst>
            <a:ext uri="{53640926-AAD7-44D8-BBD7-CCE9431645EC}">
              <a14:shadowObscured xmlns:a14="http://schemas.microsoft.com/office/drawing/2010/main"/>
            </a:ext>
          </a:extLst>
        </p:spPr>
      </p:pic>
      <p:sp>
        <p:nvSpPr>
          <p:cNvPr id="3" name="Rounded Rectangle 2"/>
          <p:cNvSpPr/>
          <p:nvPr/>
        </p:nvSpPr>
        <p:spPr>
          <a:xfrm>
            <a:off x="7963923" y="3645244"/>
            <a:ext cx="531341" cy="19460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05706" y="3904205"/>
            <a:ext cx="867040" cy="19823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08919" y="3534032"/>
            <a:ext cx="8618838" cy="803190"/>
          </a:xfrm>
          <a:prstGeom prst="round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08919" y="5696464"/>
            <a:ext cx="8618838" cy="790833"/>
          </a:xfrm>
          <a:prstGeom prst="round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905706"/>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6" name="TextBox 3"/>
          <p:cNvSpPr txBox="1">
            <a:spLocks noChangeArrowheads="1"/>
          </p:cNvSpPr>
          <p:nvPr/>
        </p:nvSpPr>
        <p:spPr bwMode="auto">
          <a:xfrm>
            <a:off x="0" y="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6. Corrective Action</a:t>
            </a:r>
            <a:endParaRPr lang="en-US" altLang="en-US" sz="4400" dirty="0">
              <a:solidFill>
                <a:schemeClr val="bg1"/>
              </a:solidFill>
              <a:latin typeface="Calibri" panose="020F0502020204030204" pitchFamily="34" charset="0"/>
            </a:endParaRPr>
          </a:p>
        </p:txBody>
      </p:sp>
      <p:pic>
        <p:nvPicPr>
          <p:cNvPr id="9" name="Picture 8"/>
          <p:cNvPicPr/>
          <p:nvPr/>
        </p:nvPicPr>
        <p:blipFill rotWithShape="1">
          <a:blip r:embed="rId3"/>
          <a:srcRect l="54648" t="42726" r="24519" b="11335"/>
          <a:stretch/>
        </p:blipFill>
        <p:spPr bwMode="auto">
          <a:xfrm>
            <a:off x="163789" y="1157995"/>
            <a:ext cx="8918425" cy="5345200"/>
          </a:xfrm>
          <a:prstGeom prst="rect">
            <a:avLst/>
          </a:prstGeom>
          <a:ln>
            <a:noFill/>
          </a:ln>
          <a:extLst>
            <a:ext uri="{53640926-AAD7-44D8-BBD7-CCE9431645EC}">
              <a14:shadowObscured xmlns:a14="http://schemas.microsoft.com/office/drawing/2010/main"/>
            </a:ext>
          </a:extLst>
        </p:spPr>
      </p:pic>
      <p:sp>
        <p:nvSpPr>
          <p:cNvPr id="2" name="Rounded Rectangle 1"/>
          <p:cNvSpPr/>
          <p:nvPr/>
        </p:nvSpPr>
        <p:spPr>
          <a:xfrm>
            <a:off x="308919" y="3571103"/>
            <a:ext cx="8662086" cy="76612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173619" y="3680988"/>
            <a:ext cx="1449381" cy="19823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13582" y="5585253"/>
            <a:ext cx="8618838" cy="790833"/>
          </a:xfrm>
          <a:prstGeom prst="round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95176" y="2029301"/>
            <a:ext cx="1449381" cy="19823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1326670"/>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6" name="TextBox 3"/>
          <p:cNvSpPr txBox="1">
            <a:spLocks noChangeArrowheads="1"/>
          </p:cNvSpPr>
          <p:nvPr/>
        </p:nvSpPr>
        <p:spPr bwMode="auto">
          <a:xfrm>
            <a:off x="0" y="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6. Corrective Action</a:t>
            </a:r>
            <a:endParaRPr lang="en-US" altLang="en-US" sz="4400" dirty="0">
              <a:solidFill>
                <a:schemeClr val="bg1"/>
              </a:solidFill>
              <a:latin typeface="Calibri" panose="020F0502020204030204" pitchFamily="34" charset="0"/>
            </a:endParaRPr>
          </a:p>
        </p:txBody>
      </p:sp>
      <p:sp>
        <p:nvSpPr>
          <p:cNvPr id="5" name="Content Placeholder 3"/>
          <p:cNvSpPr txBox="1">
            <a:spLocks/>
          </p:cNvSpPr>
          <p:nvPr/>
        </p:nvSpPr>
        <p:spPr>
          <a:xfrm>
            <a:off x="1112889" y="1408670"/>
            <a:ext cx="6918222" cy="1580789"/>
          </a:xfrm>
          <a:prstGeom prst="rect">
            <a:avLst/>
          </a:prstGeom>
          <a:solidFill>
            <a:schemeClr val="accent3">
              <a:lumMod val="20000"/>
              <a:lumOff val="80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defRPr/>
            </a:pPr>
            <a:r>
              <a:rPr lang="en-US" b="1" dirty="0" smtClean="0"/>
              <a:t>Corrective Action responses must:</a:t>
            </a:r>
          </a:p>
          <a:p>
            <a:pPr>
              <a:spcBef>
                <a:spcPts val="0"/>
              </a:spcBef>
              <a:defRPr/>
            </a:pPr>
            <a:r>
              <a:rPr lang="en-US" sz="2400" dirty="0" smtClean="0"/>
              <a:t>Be complete</a:t>
            </a:r>
          </a:p>
          <a:p>
            <a:pPr marL="0" indent="0">
              <a:spcBef>
                <a:spcPts val="0"/>
              </a:spcBef>
              <a:buNone/>
              <a:defRPr/>
            </a:pPr>
            <a:endParaRPr lang="en-US" sz="800" dirty="0" smtClean="0"/>
          </a:p>
          <a:p>
            <a:pPr>
              <a:spcBef>
                <a:spcPts val="0"/>
              </a:spcBef>
              <a:defRPr/>
            </a:pPr>
            <a:r>
              <a:rPr lang="en-US" sz="2400" dirty="0" smtClean="0"/>
              <a:t>Demonstrate the findings/issues were corrected</a:t>
            </a:r>
          </a:p>
        </p:txBody>
      </p:sp>
      <p:sp>
        <p:nvSpPr>
          <p:cNvPr id="8" name="Content Placeholder 3"/>
          <p:cNvSpPr txBox="1">
            <a:spLocks/>
          </p:cNvSpPr>
          <p:nvPr/>
        </p:nvSpPr>
        <p:spPr>
          <a:xfrm>
            <a:off x="1112889" y="3768810"/>
            <a:ext cx="6918222" cy="1915297"/>
          </a:xfrm>
          <a:prstGeom prst="rect">
            <a:avLst/>
          </a:prstGeom>
          <a:solidFill>
            <a:schemeClr val="accent3">
              <a:lumMod val="20000"/>
              <a:lumOff val="80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defRPr/>
            </a:pPr>
            <a:endParaRPr lang="en-US" b="1" dirty="0" smtClean="0"/>
          </a:p>
          <a:p>
            <a:pPr marL="0" indent="0" algn="ctr">
              <a:spcBef>
                <a:spcPts val="0"/>
              </a:spcBef>
              <a:spcAft>
                <a:spcPts val="600"/>
              </a:spcAft>
              <a:buFont typeface="Arial" panose="020B0604020202020204" pitchFamily="34" charset="0"/>
              <a:buNone/>
              <a:defRPr/>
            </a:pPr>
            <a:r>
              <a:rPr lang="en-US" b="1" dirty="0" smtClean="0"/>
              <a:t>Start correcting all findings immediately!</a:t>
            </a:r>
          </a:p>
          <a:p>
            <a:pPr marL="0" indent="0" algn="ctr">
              <a:spcBef>
                <a:spcPts val="0"/>
              </a:spcBef>
              <a:spcAft>
                <a:spcPts val="600"/>
              </a:spcAft>
              <a:buFont typeface="Arial" panose="020B0604020202020204" pitchFamily="34" charset="0"/>
              <a:buNone/>
              <a:defRPr/>
            </a:pPr>
            <a:endParaRPr lang="en-US" sz="800" b="1" dirty="0" smtClean="0"/>
          </a:p>
          <a:p>
            <a:pPr marL="0" indent="0" algn="ctr">
              <a:spcBef>
                <a:spcPts val="0"/>
              </a:spcBef>
              <a:spcAft>
                <a:spcPts val="600"/>
              </a:spcAft>
              <a:buFont typeface="Arial" panose="020B0604020202020204" pitchFamily="34" charset="0"/>
              <a:buNone/>
              <a:defRPr/>
            </a:pPr>
            <a:r>
              <a:rPr lang="en-US" sz="2400" dirty="0" smtClean="0"/>
              <a:t>(during the AR and immediately after the exit conference) </a:t>
            </a:r>
          </a:p>
          <a:p>
            <a:pPr marL="0" indent="0">
              <a:spcBef>
                <a:spcPts val="0"/>
              </a:spcBef>
              <a:spcAft>
                <a:spcPts val="600"/>
              </a:spcAft>
              <a:buFont typeface="Arial" panose="020B0604020202020204" pitchFamily="34" charset="0"/>
              <a:buNone/>
              <a:defRPr/>
            </a:pPr>
            <a:endParaRPr lang="en-US" b="1" dirty="0" smtClean="0"/>
          </a:p>
        </p:txBody>
      </p:sp>
    </p:spTree>
    <p:extLst>
      <p:ext uri="{BB962C8B-B14F-4D97-AF65-F5344CB8AC3E}">
        <p14:creationId xmlns:p14="http://schemas.microsoft.com/office/powerpoint/2010/main" val="3502304182"/>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txBox="1">
            <a:spLocks/>
          </p:cNvSpPr>
          <p:nvPr/>
        </p:nvSpPr>
        <p:spPr>
          <a:xfrm>
            <a:off x="488276" y="1070520"/>
            <a:ext cx="8256656" cy="5486400"/>
          </a:xfrm>
          <a:prstGeom prst="rect">
            <a:avLst/>
          </a:prstGeom>
          <a:solidFill>
            <a:schemeClr val="accent3">
              <a:lumMod val="20000"/>
              <a:lumOff val="80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defRPr/>
            </a:pPr>
            <a:r>
              <a:rPr lang="en-US" sz="3200" b="1" dirty="0" smtClean="0"/>
              <a:t>Critical Areas</a:t>
            </a:r>
          </a:p>
          <a:p>
            <a:pPr marL="457200" lvl="1" indent="0">
              <a:buNone/>
              <a:defRPr/>
            </a:pPr>
            <a:endParaRPr lang="en-US" sz="800" b="1" dirty="0" smtClean="0"/>
          </a:p>
          <a:p>
            <a:pPr lvl="1">
              <a:buFont typeface="Wingdings" panose="05000000000000000000" pitchFamily="2" charset="2"/>
              <a:buChar char="ü"/>
              <a:defRPr/>
            </a:pPr>
            <a:r>
              <a:rPr lang="en-US" sz="2800" b="1" dirty="0" smtClean="0"/>
              <a:t>Performance Standard 1: Meal Eligibility; Meal Counting and Claiming; Claim Consolidation</a:t>
            </a:r>
          </a:p>
          <a:p>
            <a:pPr lvl="2">
              <a:buFont typeface="Wingdings" panose="05000000000000000000" pitchFamily="2" charset="2"/>
              <a:buChar char="ü"/>
              <a:defRPr/>
            </a:pPr>
            <a:r>
              <a:rPr lang="en-US" sz="2500" dirty="0" smtClean="0"/>
              <a:t>Certification and Benefit </a:t>
            </a:r>
            <a:r>
              <a:rPr lang="en-US" sz="2500" dirty="0"/>
              <a:t>Issuance Errors</a:t>
            </a:r>
          </a:p>
          <a:p>
            <a:pPr lvl="2">
              <a:buFont typeface="Wingdings" panose="05000000000000000000" pitchFamily="2" charset="2"/>
              <a:buChar char="ü"/>
              <a:defRPr/>
            </a:pPr>
            <a:r>
              <a:rPr lang="en-US" sz="2500" dirty="0"/>
              <a:t>Meal Counting and Claiming Errors</a:t>
            </a:r>
          </a:p>
          <a:p>
            <a:pPr lvl="2">
              <a:buFont typeface="Wingdings" panose="05000000000000000000" pitchFamily="2" charset="2"/>
              <a:buChar char="ü"/>
              <a:defRPr/>
            </a:pPr>
            <a:r>
              <a:rPr lang="en-US" sz="2500" dirty="0"/>
              <a:t>Claim Consolidation Errors</a:t>
            </a:r>
          </a:p>
          <a:p>
            <a:pPr marL="457200" lvl="1" indent="0">
              <a:buNone/>
              <a:defRPr/>
            </a:pPr>
            <a:endParaRPr lang="en-US" sz="900" b="1" dirty="0" smtClean="0"/>
          </a:p>
          <a:p>
            <a:pPr lvl="1">
              <a:buFont typeface="Wingdings" panose="05000000000000000000" pitchFamily="2" charset="2"/>
              <a:buChar char="ü"/>
              <a:defRPr/>
            </a:pPr>
            <a:r>
              <a:rPr lang="en-US" sz="2800" b="1" dirty="0" smtClean="0"/>
              <a:t>Performance Standard 2: Reimbursable meals must comply with meal pattern requirements</a:t>
            </a:r>
          </a:p>
          <a:p>
            <a:pPr lvl="2">
              <a:buFont typeface="Wingdings" panose="05000000000000000000" pitchFamily="2" charset="2"/>
              <a:buChar char="ü"/>
              <a:defRPr/>
            </a:pPr>
            <a:r>
              <a:rPr lang="en-US" sz="2500" dirty="0"/>
              <a:t>Missing Meal Components</a:t>
            </a:r>
          </a:p>
          <a:p>
            <a:pPr lvl="2">
              <a:buFont typeface="Wingdings" panose="05000000000000000000" pitchFamily="2" charset="2"/>
              <a:buChar char="ü"/>
              <a:defRPr/>
            </a:pPr>
            <a:r>
              <a:rPr lang="en-US" sz="2500" dirty="0"/>
              <a:t>Non-reimbursable meals (during observation)</a:t>
            </a:r>
          </a:p>
          <a:p>
            <a:pPr lvl="2">
              <a:buFont typeface="Wingdings" panose="05000000000000000000" pitchFamily="2" charset="2"/>
              <a:buChar char="ü"/>
              <a:defRPr/>
            </a:pPr>
            <a:r>
              <a:rPr lang="en-US" sz="2500" dirty="0"/>
              <a:t>Repeat finding of meal pattern </a:t>
            </a:r>
            <a:r>
              <a:rPr lang="en-US" sz="2500" dirty="0" smtClean="0"/>
              <a:t>violations</a:t>
            </a:r>
            <a:endParaRPr lang="en-US" sz="2500" dirty="0"/>
          </a:p>
        </p:txBody>
      </p:sp>
      <p:sp>
        <p:nvSpPr>
          <p:cNvPr id="161796" name="TextBox 3"/>
          <p:cNvSpPr txBox="1">
            <a:spLocks noChangeArrowheads="1"/>
          </p:cNvSpPr>
          <p:nvPr/>
        </p:nvSpPr>
        <p:spPr bwMode="auto">
          <a:xfrm>
            <a:off x="0" y="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Fiscal Action</a:t>
            </a:r>
            <a:endParaRPr lang="en-US" altLang="en-US" sz="44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54791301"/>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txBox="1">
            <a:spLocks/>
          </p:cNvSpPr>
          <p:nvPr/>
        </p:nvSpPr>
        <p:spPr>
          <a:xfrm>
            <a:off x="800511" y="1292257"/>
            <a:ext cx="7542978" cy="2409948"/>
          </a:xfrm>
          <a:prstGeom prst="rect">
            <a:avLst/>
          </a:prstGeom>
          <a:solidFill>
            <a:schemeClr val="accent3">
              <a:lumMod val="20000"/>
              <a:lumOff val="80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200" b="1" dirty="0" smtClean="0"/>
              <a:t>Program Specific:  </a:t>
            </a:r>
          </a:p>
          <a:p>
            <a:pPr lvl="1">
              <a:defRPr/>
            </a:pPr>
            <a:r>
              <a:rPr lang="en-US" sz="2800" b="1" dirty="0" smtClean="0"/>
              <a:t>NSLP (including ASP, FFVP, SSO) </a:t>
            </a:r>
          </a:p>
          <a:p>
            <a:pPr lvl="1">
              <a:defRPr/>
            </a:pPr>
            <a:r>
              <a:rPr lang="en-US" sz="2800" b="1" dirty="0" smtClean="0"/>
              <a:t>SBP (SSO)</a:t>
            </a:r>
          </a:p>
          <a:p>
            <a:pPr marL="0" indent="0">
              <a:buNone/>
              <a:defRPr/>
            </a:pPr>
            <a:endParaRPr lang="en-US" sz="1050" b="1" dirty="0"/>
          </a:p>
          <a:p>
            <a:pPr>
              <a:defRPr/>
            </a:pPr>
            <a:r>
              <a:rPr lang="en-US" sz="3200" b="1" dirty="0" smtClean="0"/>
              <a:t>$600 disregard</a:t>
            </a:r>
          </a:p>
        </p:txBody>
      </p:sp>
      <p:sp>
        <p:nvSpPr>
          <p:cNvPr id="161796" name="TextBox 3"/>
          <p:cNvSpPr txBox="1">
            <a:spLocks noChangeArrowheads="1"/>
          </p:cNvSpPr>
          <p:nvPr/>
        </p:nvSpPr>
        <p:spPr bwMode="auto">
          <a:xfrm>
            <a:off x="0" y="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Fiscal Action</a:t>
            </a:r>
            <a:endParaRPr lang="en-US" altLang="en-US" sz="4400" dirty="0">
              <a:solidFill>
                <a:schemeClr val="bg1"/>
              </a:solidFill>
              <a:latin typeface="Calibri" panose="020F0502020204030204" pitchFamily="34" charset="0"/>
            </a:endParaRPr>
          </a:p>
        </p:txBody>
      </p:sp>
      <p:pic>
        <p:nvPicPr>
          <p:cNvPr id="1027" name="Picture 3" descr="C:\Users\rtakara\AppData\Local\Microsoft\Windows\Temporary Internet Files\Content.IE5\DSCF27BU\money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973552"/>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136116"/>
      </p:ext>
    </p:extLst>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dirty="0">
              <a:latin typeface="Calibri" panose="020F0502020204030204" pitchFamily="34" charset="0"/>
            </a:endParaRPr>
          </a:p>
        </p:txBody>
      </p:sp>
      <p:sp>
        <p:nvSpPr>
          <p:cNvPr id="163844" name="TextBox 3"/>
          <p:cNvSpPr txBox="1">
            <a:spLocks noChangeArrowheads="1"/>
          </p:cNvSpPr>
          <p:nvPr/>
        </p:nvSpPr>
        <p:spPr bwMode="auto">
          <a:xfrm>
            <a:off x="0" y="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a:solidFill>
                  <a:schemeClr val="bg1"/>
                </a:solidFill>
                <a:latin typeface="Calibri" panose="020F0502020204030204" pitchFamily="34" charset="0"/>
              </a:rPr>
              <a:t>Administrative Review  - Steps</a:t>
            </a:r>
          </a:p>
        </p:txBody>
      </p:sp>
      <p:sp>
        <p:nvSpPr>
          <p:cNvPr id="6" name="Content Placeholder 3"/>
          <p:cNvSpPr txBox="1">
            <a:spLocks/>
          </p:cNvSpPr>
          <p:nvPr/>
        </p:nvSpPr>
        <p:spPr>
          <a:xfrm>
            <a:off x="723900" y="1092656"/>
            <a:ext cx="7696200" cy="5073370"/>
          </a:xfrm>
          <a:prstGeom prst="rect">
            <a:avLst/>
          </a:prstGeom>
          <a:solidFill>
            <a:schemeClr val="accent3">
              <a:lumMod val="20000"/>
              <a:lumOff val="80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1800"/>
              </a:spcBef>
              <a:buFont typeface="Arial" panose="020B0604020202020204" pitchFamily="34" charset="0"/>
              <a:buAutoNum type="arabicParenR"/>
              <a:defRPr/>
            </a:pPr>
            <a:r>
              <a:rPr lang="en-US" dirty="0" smtClean="0"/>
              <a:t>Off-Site Assessment Tool sent </a:t>
            </a:r>
            <a:endParaRPr lang="en-US" sz="400" dirty="0" smtClean="0"/>
          </a:p>
          <a:p>
            <a:pPr marL="0" indent="0">
              <a:spcBef>
                <a:spcPts val="1800"/>
              </a:spcBef>
              <a:buFont typeface="Arial" panose="020B0604020202020204" pitchFamily="34" charset="0"/>
              <a:buNone/>
              <a:defRPr/>
            </a:pPr>
            <a:r>
              <a:rPr lang="en-US" dirty="0"/>
              <a:t>2</a:t>
            </a:r>
            <a:r>
              <a:rPr lang="en-US" dirty="0" smtClean="0"/>
              <a:t>) Complete and submit Off-site </a:t>
            </a:r>
            <a:r>
              <a:rPr lang="en-US" dirty="0"/>
              <a:t>A</a:t>
            </a:r>
            <a:r>
              <a:rPr lang="en-US" dirty="0" smtClean="0"/>
              <a:t>ssessment Tool</a:t>
            </a:r>
            <a:endParaRPr lang="en-US" sz="100" dirty="0" smtClean="0"/>
          </a:p>
          <a:p>
            <a:pPr marL="0" indent="0">
              <a:spcBef>
                <a:spcPts val="1800"/>
              </a:spcBef>
              <a:buFont typeface="Arial" panose="020B0604020202020204" pitchFamily="34" charset="0"/>
              <a:buNone/>
              <a:defRPr/>
            </a:pPr>
            <a:r>
              <a:rPr lang="en-US" dirty="0" smtClean="0"/>
              <a:t>3) Announcement letter</a:t>
            </a:r>
          </a:p>
          <a:p>
            <a:pPr marL="0" indent="0">
              <a:spcBef>
                <a:spcPts val="1800"/>
              </a:spcBef>
              <a:buFont typeface="Arial" panose="020B0604020202020204" pitchFamily="34" charset="0"/>
              <a:buNone/>
              <a:defRPr/>
            </a:pPr>
            <a:r>
              <a:rPr lang="en-US" dirty="0" smtClean="0"/>
              <a:t>4) Specialist communicates details of visit</a:t>
            </a:r>
          </a:p>
          <a:p>
            <a:pPr marL="0" indent="0">
              <a:spcBef>
                <a:spcPts val="1800"/>
              </a:spcBef>
              <a:buFont typeface="Arial" panose="020B0604020202020204" pitchFamily="34" charset="0"/>
              <a:buNone/>
              <a:defRPr/>
            </a:pPr>
            <a:r>
              <a:rPr lang="en-US" dirty="0"/>
              <a:t>5</a:t>
            </a:r>
            <a:r>
              <a:rPr lang="en-US" dirty="0" smtClean="0"/>
              <a:t>) On- site Review</a:t>
            </a:r>
          </a:p>
          <a:p>
            <a:pPr marL="0" indent="0">
              <a:spcBef>
                <a:spcPts val="1800"/>
              </a:spcBef>
              <a:buFont typeface="Arial" panose="020B0604020202020204" pitchFamily="34" charset="0"/>
              <a:buNone/>
              <a:defRPr/>
            </a:pPr>
            <a:r>
              <a:rPr lang="en-US" dirty="0" smtClean="0"/>
              <a:t>6) Complete and submit all Corrective Action</a:t>
            </a:r>
          </a:p>
          <a:p>
            <a:pPr marL="0" indent="0">
              <a:spcBef>
                <a:spcPts val="1800"/>
              </a:spcBef>
              <a:buFont typeface="Arial" panose="020B0604020202020204" pitchFamily="34" charset="0"/>
              <a:buNone/>
              <a:defRPr/>
            </a:pPr>
            <a:r>
              <a:rPr lang="en-US" dirty="0"/>
              <a:t>7</a:t>
            </a:r>
            <a:r>
              <a:rPr lang="en-US" dirty="0" smtClean="0"/>
              <a:t>) Review is closed (final letter)</a:t>
            </a:r>
            <a:endParaRPr lang="en-US" dirty="0"/>
          </a:p>
        </p:txBody>
      </p:sp>
      <p:sp>
        <p:nvSpPr>
          <p:cNvPr id="2" name="Oval 1"/>
          <p:cNvSpPr/>
          <p:nvPr/>
        </p:nvSpPr>
        <p:spPr>
          <a:xfrm>
            <a:off x="384569" y="5128055"/>
            <a:ext cx="5482180" cy="70433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1667"/>
      </p:ext>
    </p:extLst>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txBox="1">
            <a:spLocks/>
          </p:cNvSpPr>
          <p:nvPr/>
        </p:nvSpPr>
        <p:spPr>
          <a:xfrm>
            <a:off x="772886" y="1320361"/>
            <a:ext cx="7315200" cy="1997130"/>
          </a:xfrm>
          <a:prstGeom prst="rect">
            <a:avLst/>
          </a:prstGeom>
          <a:solidFill>
            <a:schemeClr val="accent3">
              <a:lumMod val="20000"/>
              <a:lumOff val="80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200" b="1" dirty="0" smtClean="0"/>
              <a:t>All corrective action is completed and approved.</a:t>
            </a:r>
          </a:p>
          <a:p>
            <a:pPr marL="0" indent="0">
              <a:buNone/>
              <a:defRPr/>
            </a:pPr>
            <a:endParaRPr lang="en-US" sz="800" b="1" dirty="0" smtClean="0"/>
          </a:p>
          <a:p>
            <a:pPr>
              <a:defRPr/>
            </a:pPr>
            <a:r>
              <a:rPr lang="en-US" sz="3200" b="1" dirty="0" smtClean="0"/>
              <a:t>Fiscal action is resolved.</a:t>
            </a:r>
          </a:p>
        </p:txBody>
      </p:sp>
      <p:sp>
        <p:nvSpPr>
          <p:cNvPr id="161795"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61796" name="TextBox 3"/>
          <p:cNvSpPr txBox="1">
            <a:spLocks noChangeArrowheads="1"/>
          </p:cNvSpPr>
          <p:nvPr/>
        </p:nvSpPr>
        <p:spPr bwMode="auto">
          <a:xfrm>
            <a:off x="0" y="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Step 7. Review Closed / Final Letter</a:t>
            </a:r>
            <a:endParaRPr lang="en-US" altLang="en-US" sz="4400" dirty="0">
              <a:solidFill>
                <a:schemeClr val="bg1"/>
              </a:solidFill>
              <a:latin typeface="Calibri" panose="020F0502020204030204" pitchFamily="34" charset="0"/>
            </a:endParaRPr>
          </a:p>
        </p:txBody>
      </p:sp>
      <p:pic>
        <p:nvPicPr>
          <p:cNvPr id="2050" name="Picture 2" descr="C:\Users\rtakara\AppData\Local\Microsoft\Windows\Temporary Internet Files\Content.IE5\RUBHO3JG\onlinedatingguide-snoopydanc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9561" y="3635297"/>
            <a:ext cx="2193067" cy="27851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73276"/>
      </p:ext>
    </p:extLst>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65891" name="TextBox 3"/>
          <p:cNvSpPr txBox="1">
            <a:spLocks noChangeArrowheads="1"/>
          </p:cNvSpPr>
          <p:nvPr/>
        </p:nvSpPr>
        <p:spPr bwMode="auto">
          <a:xfrm>
            <a:off x="0" y="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a:solidFill>
                  <a:schemeClr val="bg1"/>
                </a:solidFill>
                <a:latin typeface="Calibri" panose="020F0502020204030204" pitchFamily="34" charset="0"/>
              </a:rPr>
              <a:t>Administrative Review</a:t>
            </a:r>
          </a:p>
        </p:txBody>
      </p:sp>
      <p:sp>
        <p:nvSpPr>
          <p:cNvPr id="6" name="Rounded Rectangle 5"/>
          <p:cNvSpPr/>
          <p:nvPr/>
        </p:nvSpPr>
        <p:spPr>
          <a:xfrm>
            <a:off x="1099903" y="1494266"/>
            <a:ext cx="6894164" cy="2921618"/>
          </a:xfrm>
          <a:prstGeom prst="roundRect">
            <a:avLst/>
          </a:prstGeom>
          <a:solidFill>
            <a:schemeClr val="tx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prstClr val="black"/>
                </a:solidFill>
              </a:rPr>
              <a:t>Results of Administrative Reviews are now required to be posted on the HCNP website.</a:t>
            </a:r>
            <a:endParaRPr lang="en-US" sz="1050" b="1" dirty="0" smtClean="0">
              <a:solidFill>
                <a:prstClr val="black"/>
              </a:solidFill>
            </a:endParaRPr>
          </a:p>
        </p:txBody>
      </p:sp>
      <p:pic>
        <p:nvPicPr>
          <p:cNvPr id="1026" name="Picture 2" descr="C:\Users\rtakara\AppData\Local\Microsoft\Windows\Temporary Internet Files\Content.IE5\OB3P9Z0V\website-change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217" y="4666749"/>
            <a:ext cx="3392759" cy="18999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rtakara\AppData\Local\Microsoft\Windows\Temporary Internet Files\Content.IE5\RUBHO3JG\New_icon_shiny_badge.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95233">
            <a:off x="436156" y="3852799"/>
            <a:ext cx="1969741" cy="1969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083151"/>
      </p:ext>
    </p:extLst>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txBox="1">
            <a:spLocks/>
          </p:cNvSpPr>
          <p:nvPr/>
        </p:nvSpPr>
        <p:spPr>
          <a:xfrm>
            <a:off x="926759" y="3719384"/>
            <a:ext cx="7290486" cy="2556003"/>
          </a:xfrm>
          <a:prstGeom prst="rect">
            <a:avLst/>
          </a:prstGeom>
          <a:solidFill>
            <a:schemeClr val="accent3">
              <a:lumMod val="20000"/>
              <a:lumOff val="80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sz="3200" b="1" dirty="0" smtClean="0"/>
              <a:t>Track your training:</a:t>
            </a:r>
          </a:p>
          <a:p>
            <a:pPr marL="0" indent="0" algn="ctr">
              <a:buFont typeface="Arial" panose="020B0604020202020204" pitchFamily="34" charset="0"/>
              <a:buNone/>
              <a:defRPr/>
            </a:pPr>
            <a:endParaRPr lang="en-US" sz="600" b="1" dirty="0" smtClean="0"/>
          </a:p>
          <a:p>
            <a:pPr marL="0" indent="0" algn="ctr">
              <a:buFont typeface="Arial" panose="020B0604020202020204" pitchFamily="34" charset="0"/>
              <a:buNone/>
              <a:defRPr/>
            </a:pPr>
            <a:r>
              <a:rPr lang="en-US" sz="3200" b="1" dirty="0" smtClean="0"/>
              <a:t>Key Area:  Administration (3000)</a:t>
            </a:r>
          </a:p>
          <a:p>
            <a:pPr marL="0" indent="0" algn="ctr">
              <a:buFont typeface="Arial" panose="020B0604020202020204" pitchFamily="34" charset="0"/>
              <a:buNone/>
              <a:defRPr/>
            </a:pPr>
            <a:r>
              <a:rPr lang="en-US" sz="3200" b="1" dirty="0" smtClean="0"/>
              <a:t>Key Topic:  Program Management (3200)</a:t>
            </a:r>
          </a:p>
        </p:txBody>
      </p:sp>
      <p:sp>
        <p:nvSpPr>
          <p:cNvPr id="161795"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61796" name="TextBox 3"/>
          <p:cNvSpPr txBox="1">
            <a:spLocks noChangeArrowheads="1"/>
          </p:cNvSpPr>
          <p:nvPr/>
        </p:nvSpPr>
        <p:spPr bwMode="auto">
          <a:xfrm>
            <a:off x="0" y="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smtClean="0">
                <a:solidFill>
                  <a:schemeClr val="bg1"/>
                </a:solidFill>
                <a:latin typeface="Calibri" panose="020F0502020204030204" pitchFamily="34" charset="0"/>
              </a:rPr>
              <a:t>Questions </a:t>
            </a:r>
            <a:endParaRPr lang="en-US" altLang="en-US" sz="4400" dirty="0">
              <a:solidFill>
                <a:schemeClr val="bg1"/>
              </a:solidFill>
              <a:latin typeface="Calibri" panose="020F0502020204030204" pitchFamily="34" charset="0"/>
            </a:endParaRPr>
          </a:p>
        </p:txBody>
      </p:sp>
      <p:sp>
        <p:nvSpPr>
          <p:cNvPr id="2" name="AutoShape 2" descr="Image result for questions"/>
          <p:cNvSpPr>
            <a:spLocks noChangeAspect="1" noChangeArrowheads="1"/>
          </p:cNvSpPr>
          <p:nvPr/>
        </p:nvSpPr>
        <p:spPr bwMode="auto">
          <a:xfrm>
            <a:off x="-31751" y="-136526"/>
            <a:ext cx="3504565" cy="35045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questions"/>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9304" y="1285402"/>
            <a:ext cx="3405659" cy="1993943"/>
          </a:xfrm>
          <a:prstGeom prst="rect">
            <a:avLst/>
          </a:prstGeom>
        </p:spPr>
      </p:pic>
    </p:spTree>
    <p:extLst>
      <p:ext uri="{BB962C8B-B14F-4D97-AF65-F5344CB8AC3E}">
        <p14:creationId xmlns:p14="http://schemas.microsoft.com/office/powerpoint/2010/main" val="3997552797"/>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1556" name="TextBox 3"/>
          <p:cNvSpPr txBox="1">
            <a:spLocks noChangeArrowheads="1"/>
          </p:cNvSpPr>
          <p:nvPr/>
        </p:nvSpPr>
        <p:spPr bwMode="auto">
          <a:xfrm>
            <a:off x="0" y="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a:solidFill>
                  <a:schemeClr val="bg1"/>
                </a:solidFill>
                <a:latin typeface="Calibri" panose="020F0502020204030204" pitchFamily="34" charset="0"/>
              </a:rPr>
              <a:t>Administrative Review</a:t>
            </a:r>
          </a:p>
        </p:txBody>
      </p:sp>
      <p:graphicFrame>
        <p:nvGraphicFramePr>
          <p:cNvPr id="5" name="Diagram 4"/>
          <p:cNvGraphicFramePr/>
          <p:nvPr>
            <p:extLst>
              <p:ext uri="{D42A27DB-BD31-4B8C-83A1-F6EECF244321}">
                <p14:modId xmlns:p14="http://schemas.microsoft.com/office/powerpoint/2010/main" val="2993113084"/>
              </p:ext>
            </p:extLst>
          </p:nvPr>
        </p:nvGraphicFramePr>
        <p:xfrm>
          <a:off x="457200" y="1080294"/>
          <a:ext cx="82296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4434120"/>
      </p:ext>
    </p:extLst>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04800" y="479502"/>
            <a:ext cx="8382000" cy="63784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600" dirty="0" smtClean="0"/>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disability, age, or reprisal or retaliation for prior civil rights activity in any program or activity conducted or funded by USDA.  </a:t>
            </a:r>
          </a:p>
          <a:p>
            <a:pPr>
              <a:lnSpc>
                <a:spcPct val="100000"/>
              </a:lnSpc>
              <a:spcBef>
                <a:spcPts val="0"/>
              </a:spcBef>
            </a:pPr>
            <a:endParaRPr lang="en-US" sz="600" dirty="0" smtClean="0"/>
          </a:p>
          <a:p>
            <a:pPr marL="0" indent="0">
              <a:lnSpc>
                <a:spcPct val="100000"/>
              </a:lnSpc>
              <a:spcBef>
                <a:spcPts val="0"/>
              </a:spcBef>
              <a:buNone/>
            </a:pPr>
            <a:r>
              <a:rPr lang="en-US" sz="1600" dirty="0" smtClean="0"/>
              <a:t>Persons with disabilities who require alternative means of communication for program information (e.g. Braille, large print, audiotape, American Sign Language, etc.), should contact the Agency (State or local) where they applied for benefits.  Individuals who are deaf, hard of hearing or have speech disabilities may contact USDA through the Federal Relay Service at (800) 877-8339.  Additionally, program information may be made available in languages other than English.</a:t>
            </a:r>
          </a:p>
          <a:p>
            <a:pPr>
              <a:lnSpc>
                <a:spcPct val="100000"/>
              </a:lnSpc>
              <a:spcBef>
                <a:spcPts val="0"/>
              </a:spcBef>
            </a:pPr>
            <a:endParaRPr lang="en-US" sz="600" dirty="0" smtClean="0"/>
          </a:p>
          <a:p>
            <a:pPr marL="0" indent="0">
              <a:lnSpc>
                <a:spcPct val="100000"/>
              </a:lnSpc>
              <a:spcBef>
                <a:spcPts val="0"/>
              </a:spcBef>
              <a:buNone/>
            </a:pPr>
            <a:r>
              <a:rPr lang="en-US" sz="1600" dirty="0" smtClean="0"/>
              <a:t>To file a program complaint of discrimination, complete the USDA Program Discrimination Complaint Form, (AD-3027) found online at: http://www.ascr.usda.gov/complaint_filing_cust.html, and at any USDA office, or write a letter addressed to USDA and provide in the letter all of the information requested in the form. To request a copy of the complaint form, call (866) 632-9992. Submit your completed form or letter to USDA by: </a:t>
            </a:r>
          </a:p>
          <a:p>
            <a:pPr>
              <a:lnSpc>
                <a:spcPct val="100000"/>
              </a:lnSpc>
              <a:spcBef>
                <a:spcPts val="0"/>
              </a:spcBef>
            </a:pPr>
            <a:endParaRPr lang="en-US" sz="600" dirty="0" smtClean="0"/>
          </a:p>
          <a:p>
            <a:pPr marL="0" indent="0">
              <a:lnSpc>
                <a:spcPct val="100000"/>
              </a:lnSpc>
              <a:spcBef>
                <a:spcPts val="0"/>
              </a:spcBef>
              <a:buNone/>
            </a:pPr>
            <a:r>
              <a:rPr lang="en-US" sz="1600" dirty="0" smtClean="0"/>
              <a:t>(1)	mail: U.S. Department of Agriculture </a:t>
            </a:r>
          </a:p>
          <a:p>
            <a:pPr marL="0" indent="0">
              <a:lnSpc>
                <a:spcPct val="100000"/>
              </a:lnSpc>
              <a:spcBef>
                <a:spcPts val="0"/>
              </a:spcBef>
              <a:buFont typeface="Arial" panose="020B0604020202020204" pitchFamily="34" charset="0"/>
              <a:buNone/>
            </a:pPr>
            <a:r>
              <a:rPr lang="en-US" sz="1600" dirty="0" smtClean="0"/>
              <a:t>                      Office of the Assistant Secretary for Civil Rights </a:t>
            </a:r>
          </a:p>
          <a:p>
            <a:pPr marL="0" indent="0">
              <a:lnSpc>
                <a:spcPct val="100000"/>
              </a:lnSpc>
              <a:spcBef>
                <a:spcPts val="0"/>
              </a:spcBef>
              <a:buFont typeface="Arial" panose="020B0604020202020204" pitchFamily="34" charset="0"/>
              <a:buNone/>
            </a:pPr>
            <a:r>
              <a:rPr lang="en-US" sz="1600" dirty="0" smtClean="0"/>
              <a:t>                      1400 Independence Avenue, SW </a:t>
            </a:r>
          </a:p>
          <a:p>
            <a:pPr marL="0" indent="0">
              <a:lnSpc>
                <a:spcPct val="100000"/>
              </a:lnSpc>
              <a:spcBef>
                <a:spcPts val="0"/>
              </a:spcBef>
              <a:buFont typeface="Arial" panose="020B0604020202020204" pitchFamily="34" charset="0"/>
              <a:buNone/>
            </a:pPr>
            <a:r>
              <a:rPr lang="en-US" sz="1600" dirty="0" smtClean="0"/>
              <a:t>                      Washington, D.C. 20250-9410; </a:t>
            </a:r>
          </a:p>
          <a:p>
            <a:pPr marL="0" indent="0">
              <a:lnSpc>
                <a:spcPct val="100000"/>
              </a:lnSpc>
              <a:spcBef>
                <a:spcPts val="0"/>
              </a:spcBef>
              <a:buNone/>
            </a:pPr>
            <a:r>
              <a:rPr lang="en-US" sz="1600" dirty="0" smtClean="0"/>
              <a:t>(2) 	fax: (202) 690-7442; or </a:t>
            </a:r>
          </a:p>
          <a:p>
            <a:pPr marL="0" indent="0">
              <a:lnSpc>
                <a:spcPct val="100000"/>
              </a:lnSpc>
              <a:spcBef>
                <a:spcPts val="0"/>
              </a:spcBef>
              <a:buNone/>
            </a:pPr>
            <a:r>
              <a:rPr lang="en-US" sz="1600" dirty="0" smtClean="0"/>
              <a:t>(3) 	email: program.intake@usda.gov.</a:t>
            </a:r>
          </a:p>
          <a:p>
            <a:pPr>
              <a:lnSpc>
                <a:spcPct val="100000"/>
              </a:lnSpc>
              <a:spcBef>
                <a:spcPts val="0"/>
              </a:spcBef>
            </a:pPr>
            <a:endParaRPr lang="en-US" sz="600" dirty="0" smtClean="0"/>
          </a:p>
          <a:p>
            <a:pPr marL="0" indent="0">
              <a:lnSpc>
                <a:spcPct val="100000"/>
              </a:lnSpc>
              <a:spcBef>
                <a:spcPts val="0"/>
              </a:spcBef>
              <a:buNone/>
            </a:pPr>
            <a:r>
              <a:rPr lang="en-US" sz="1600" dirty="0" smtClean="0"/>
              <a:t>This institution is an equal opportunity provider.</a:t>
            </a:r>
          </a:p>
        </p:txBody>
      </p:sp>
    </p:spTree>
    <p:extLst>
      <p:ext uri="{BB962C8B-B14F-4D97-AF65-F5344CB8AC3E}">
        <p14:creationId xmlns:p14="http://schemas.microsoft.com/office/powerpoint/2010/main" val="5318800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Content Placeholder 2"/>
          <p:cNvSpPr txBox="1">
            <a:spLocks/>
          </p:cNvSpPr>
          <p:nvPr/>
        </p:nvSpPr>
        <p:spPr bwMode="auto">
          <a:xfrm>
            <a:off x="3063875" y="6275388"/>
            <a:ext cx="2743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spcBef>
                <a:spcPts val="500"/>
              </a:spcBef>
              <a:buFont typeface="Arial" panose="020B0604020202020204" pitchFamily="34" charset="0"/>
              <a:buNone/>
            </a:pPr>
            <a:endParaRPr lang="en-US" altLang="en-US" sz="2400">
              <a:latin typeface="Calibri" panose="020F0502020204030204" pitchFamily="34" charset="0"/>
            </a:endParaRPr>
          </a:p>
        </p:txBody>
      </p:sp>
      <p:sp>
        <p:nvSpPr>
          <p:cNvPr id="151556" name="TextBox 3"/>
          <p:cNvSpPr txBox="1">
            <a:spLocks noChangeArrowheads="1"/>
          </p:cNvSpPr>
          <p:nvPr/>
        </p:nvSpPr>
        <p:spPr bwMode="auto">
          <a:xfrm>
            <a:off x="0" y="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a:solidFill>
                  <a:schemeClr val="bg1"/>
                </a:solidFill>
                <a:latin typeface="Calibri" panose="020F0502020204030204" pitchFamily="34" charset="0"/>
              </a:rPr>
              <a:t>Administrative Review</a:t>
            </a:r>
          </a:p>
        </p:txBody>
      </p:sp>
      <p:graphicFrame>
        <p:nvGraphicFramePr>
          <p:cNvPr id="6" name="Diagram 5"/>
          <p:cNvGraphicFramePr/>
          <p:nvPr>
            <p:extLst>
              <p:ext uri="{D42A27DB-BD31-4B8C-83A1-F6EECF244321}">
                <p14:modId xmlns:p14="http://schemas.microsoft.com/office/powerpoint/2010/main" val="79397257"/>
              </p:ext>
            </p:extLst>
          </p:nvPr>
        </p:nvGraphicFramePr>
        <p:xfrm>
          <a:off x="460375" y="1007958"/>
          <a:ext cx="8223250" cy="6237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7759377"/>
      </p:ext>
    </p:extLst>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9.0&quot;&gt;&lt;object type=&quot;1&quot; unique_id=&quot;10001&quot;&gt;&lt;object type=&quot;8&quot; unique_id=&quot;238368&quot;&gt;&lt;/object&gt;&lt;object type=&quot;2&quot; unique_id=&quot;238369&quot;&gt;&lt;object type=&quot;3&quot; unique_id=&quot;238370&quot;&gt;&lt;property id=&quot;20148&quot; value=&quot;5&quot;/&gt;&lt;property id=&quot;20300&quot; value=&quot;Slide 1&quot;/&gt;&lt;property id=&quot;20307&quot; value=&quot;257&quot;/&gt;&lt;/object&gt;&lt;object type=&quot;3&quot; unique_id=&quot;238371&quot;&gt;&lt;property id=&quot;20148&quot; value=&quot;5&quot;/&gt;&lt;property id=&quot;20300&quot; value=&quot;Slide 3&quot;/&gt;&lt;property id=&quot;20307&quot; value=&quot;266&quot;/&gt;&lt;/object&gt;&lt;object type=&quot;3&quot; unique_id=&quot;238372&quot;&gt;&lt;property id=&quot;20148&quot; value=&quot;5&quot;/&gt;&lt;property id=&quot;20300&quot; value=&quot;Slide 4&quot;/&gt;&lt;property id=&quot;20307&quot; value=&quot;258&quot;/&gt;&lt;/object&gt;&lt;object type=&quot;3&quot; unique_id=&quot;238373&quot;&gt;&lt;property id=&quot;20148&quot; value=&quot;5&quot;/&gt;&lt;property id=&quot;20300&quot; value=&quot;Slide 5&quot;/&gt;&lt;property id=&quot;20307&quot; value=&quot;267&quot;/&gt;&lt;/object&gt;&lt;object type=&quot;3&quot; unique_id=&quot;238375&quot;&gt;&lt;property id=&quot;20148&quot; value=&quot;5&quot;/&gt;&lt;property id=&quot;20300&quot; value=&quot;Slide 6&quot;/&gt;&lt;property id=&quot;20307&quot; value=&quot;264&quot;/&gt;&lt;/object&gt;&lt;object type=&quot;3&quot; unique_id=&quot;238377&quot;&gt;&lt;property id=&quot;20148&quot; value=&quot;5&quot;/&gt;&lt;property id=&quot;20300&quot; value=&quot;Slide 7&quot;/&gt;&lt;property id=&quot;20307&quot; value=&quot;261&quot;/&gt;&lt;/object&gt;&lt;object type=&quot;3&quot; unique_id=&quot;238378&quot;&gt;&lt;property id=&quot;20148&quot; value=&quot;5&quot;/&gt;&lt;property id=&quot;20300&quot; value=&quot;Slide 13&quot;/&gt;&lt;property id=&quot;20307&quot; value=&quot;262&quot;/&gt;&lt;/object&gt;&lt;object type=&quot;3&quot; unique_id=&quot;238379&quot;&gt;&lt;property id=&quot;20148&quot; value=&quot;5&quot;/&gt;&lt;property id=&quot;20300&quot; value=&quot;Slide 44&quot;/&gt;&lt;property id=&quot;20307&quot; value=&quot;263&quot;/&gt;&lt;/object&gt;&lt;object type=&quot;3&quot; unique_id=&quot;238381&quot;&gt;&lt;property id=&quot;20148&quot; value=&quot;5&quot;/&gt;&lt;property id=&quot;20300&quot; value=&quot;Slide 48&quot;/&gt;&lt;property id=&quot;20307&quot; value=&quot;268&quot;/&gt;&lt;/object&gt;&lt;object type=&quot;3&quot; unique_id=&quot;238382&quot;&gt;&lt;property id=&quot;20148&quot; value=&quot;5&quot;/&gt;&lt;property id=&quot;20300&quot; value=&quot;Slide 50&quot;/&gt;&lt;property id=&quot;20307&quot; value=&quot;265&quot;/&gt;&lt;/object&gt;&lt;object type=&quot;3&quot; unique_id=&quot;238383&quot;&gt;&lt;property id=&quot;20148&quot; value=&quot;5&quot;/&gt;&lt;property id=&quot;20300&quot; value=&quot;Slide 51&quot;/&gt;&lt;property id=&quot;20307&quot; value=&quot;270&quot;/&gt;&lt;/object&gt;&lt;object type=&quot;3&quot; unique_id=&quot;238688&quot;&gt;&lt;property id=&quot;20148&quot; value=&quot;5&quot;/&gt;&lt;property id=&quot;20300&quot; value=&quot;Slide 2&quot;/&gt;&lt;property id=&quot;20307&quot; value=&quot;271&quot;/&gt;&lt;/object&gt;&lt;object type=&quot;3&quot; unique_id=&quot;238689&quot;&gt;&lt;property id=&quot;20148&quot; value=&quot;5&quot;/&gt;&lt;property id=&quot;20300&quot; value=&quot;Slide 8&quot;/&gt;&lt;property id=&quot;20307&quot; value=&quot;276&quot;/&gt;&lt;/object&gt;&lt;object type=&quot;3&quot; unique_id=&quot;238690&quot;&gt;&lt;property id=&quot;20148&quot; value=&quot;5&quot;/&gt;&lt;property id=&quot;20300&quot; value=&quot;Slide 9&quot;/&gt;&lt;property id=&quot;20307&quot; value=&quot;272&quot;/&gt;&lt;/object&gt;&lt;object type=&quot;3&quot; unique_id=&quot;238691&quot;&gt;&lt;property id=&quot;20148&quot; value=&quot;5&quot;/&gt;&lt;property id=&quot;20300&quot; value=&quot;Slide 10&quot;/&gt;&lt;property id=&quot;20307&quot; value=&quot;277&quot;/&gt;&lt;/object&gt;&lt;object type=&quot;3&quot; unique_id=&quot;238692&quot;&gt;&lt;property id=&quot;20148&quot; value=&quot;5&quot;/&gt;&lt;property id=&quot;20300&quot; value=&quot;Slide 11&quot;/&gt;&lt;property id=&quot;20307&quot; value=&quot;273&quot;/&gt;&lt;/object&gt;&lt;object type=&quot;3&quot; unique_id=&quot;238693&quot;&gt;&lt;property id=&quot;20148&quot; value=&quot;5&quot;/&gt;&lt;property id=&quot;20300&quot; value=&quot;Slide 12&quot;/&gt;&lt;property id=&quot;20307&quot; value=&quot;278&quot;/&gt;&lt;/object&gt;&lt;object type=&quot;3&quot; unique_id=&quot;238694&quot;&gt;&lt;property id=&quot;20148&quot; value=&quot;5&quot;/&gt;&lt;property id=&quot;20300&quot; value=&quot;Slide 14&quot;/&gt;&lt;property id=&quot;20307&quot; value=&quot;280&quot;/&gt;&lt;/object&gt;&lt;object type=&quot;3&quot; unique_id=&quot;238695&quot;&gt;&lt;property id=&quot;20148&quot; value=&quot;5&quot;/&gt;&lt;property id=&quot;20300&quot; value=&quot;Slide 15&quot;/&gt;&lt;property id=&quot;20307&quot; value=&quot;281&quot;/&gt;&lt;/object&gt;&lt;object type=&quot;3&quot; unique_id=&quot;238696&quot;&gt;&lt;property id=&quot;20148&quot; value=&quot;5&quot;/&gt;&lt;property id=&quot;20300&quot; value=&quot;Slide 16&quot;/&gt;&lt;property id=&quot;20307&quot; value=&quot;283&quot;/&gt;&lt;/object&gt;&lt;object type=&quot;3&quot; unique_id=&quot;238697&quot;&gt;&lt;property id=&quot;20148&quot; value=&quot;5&quot;/&gt;&lt;property id=&quot;20300&quot; value=&quot;Slide 17&quot;/&gt;&lt;property id=&quot;20307&quot; value=&quot;282&quot;/&gt;&lt;/object&gt;&lt;object type=&quot;3&quot; unique_id=&quot;238698&quot;&gt;&lt;property id=&quot;20148&quot; value=&quot;5&quot;/&gt;&lt;property id=&quot;20300&quot; value=&quot;Slide 18&quot;/&gt;&lt;property id=&quot;20307&quot; value=&quot;284&quot;/&gt;&lt;/object&gt;&lt;object type=&quot;3&quot; unique_id=&quot;238700&quot;&gt;&lt;property id=&quot;20148&quot; value=&quot;5&quot;/&gt;&lt;property id=&quot;20300&quot; value=&quot;Slide 39&quot;/&gt;&lt;property id=&quot;20307&quot; value=&quot;286&quot;/&gt;&lt;/object&gt;&lt;object type=&quot;3&quot; unique_id=&quot;238701&quot;&gt;&lt;property id=&quot;20148&quot; value=&quot;5&quot;/&gt;&lt;property id=&quot;20300&quot; value=&quot;Slide 43&quot;/&gt;&lt;property id=&quot;20307&quot; value=&quot;287&quot;/&gt;&lt;/object&gt;&lt;object type=&quot;3&quot; unique_id=&quot;238877&quot;&gt;&lt;property id=&quot;20148&quot; value=&quot;5&quot;/&gt;&lt;property id=&quot;20300&quot; value=&quot;Slide 45&quot;/&gt;&lt;property id=&quot;20307&quot; value=&quot;288&quot;/&gt;&lt;/object&gt;&lt;object type=&quot;3&quot; unique_id=&quot;238878&quot;&gt;&lt;property id=&quot;20148&quot; value=&quot;5&quot;/&gt;&lt;property id=&quot;20300&quot; value=&quot;Slide 46&quot;/&gt;&lt;property id=&quot;20307&quot; value=&quot;289&quot;/&gt;&lt;/object&gt;&lt;object type=&quot;3&quot; unique_id=&quot;238879&quot;&gt;&lt;property id=&quot;20148&quot; value=&quot;5&quot;/&gt;&lt;property id=&quot;20300&quot; value=&quot;Slide 47&quot;/&gt;&lt;property id=&quot;20307&quot; value=&quot;290&quot;/&gt;&lt;/object&gt;&lt;object type=&quot;3&quot; unique_id=&quot;238880&quot;&gt;&lt;property id=&quot;20148&quot; value=&quot;5&quot;/&gt;&lt;property id=&quot;20300&quot; value=&quot;Slide 49&quot;/&gt;&lt;property id=&quot;20307&quot; value=&quot;291&quot;/&gt;&lt;/object&gt;&lt;object type=&quot;3&quot; unique_id=&quot;238881&quot;&gt;&lt;property id=&quot;20148&quot; value=&quot;5&quot;/&gt;&lt;property id=&quot;20300&quot; value=&quot;Slide 19&quot;/&gt;&lt;property id=&quot;20307&quot; value=&quot;310&quot;/&gt;&lt;/object&gt;&lt;object type=&quot;3&quot; unique_id=&quot;238882&quot;&gt;&lt;property id=&quot;20148&quot; value=&quot;5&quot;/&gt;&lt;property id=&quot;20300&quot; value=&quot;Slide 20&quot;/&gt;&lt;property id=&quot;20307&quot; value=&quot;303&quot;/&gt;&lt;/object&gt;&lt;object type=&quot;3&quot; unique_id=&quot;238883&quot;&gt;&lt;property id=&quot;20148&quot; value=&quot;5&quot;/&gt;&lt;property id=&quot;20300&quot; value=&quot;Slide 21&quot;/&gt;&lt;property id=&quot;20307&quot; value=&quot;311&quot;/&gt;&lt;/object&gt;&lt;object type=&quot;3&quot; unique_id=&quot;238884&quot;&gt;&lt;property id=&quot;20148&quot; value=&quot;5&quot;/&gt;&lt;property id=&quot;20300&quot; value=&quot;Slide 22&quot;/&gt;&lt;property id=&quot;20307&quot; value=&quot;313&quot;/&gt;&lt;/object&gt;&lt;object type=&quot;3&quot; unique_id=&quot;238885&quot;&gt;&lt;property id=&quot;20148&quot; value=&quot;5&quot;/&gt;&lt;property id=&quot;20300&quot; value=&quot;Slide 23&quot;/&gt;&lt;property id=&quot;20307&quot; value=&quot;312&quot;/&gt;&lt;/object&gt;&lt;object type=&quot;3&quot; unique_id=&quot;238886&quot;&gt;&lt;property id=&quot;20148&quot; value=&quot;5&quot;/&gt;&lt;property id=&quot;20300&quot; value=&quot;Slide 24&quot;/&gt;&lt;property id=&quot;20307&quot; value=&quot;302&quot;/&gt;&lt;/object&gt;&lt;object type=&quot;3&quot; unique_id=&quot;238887&quot;&gt;&lt;property id=&quot;20148&quot; value=&quot;5&quot;/&gt;&lt;property id=&quot;20300&quot; value=&quot;Slide 25&quot;/&gt;&lt;property id=&quot;20307&quot; value=&quot;301&quot;/&gt;&lt;/object&gt;&lt;object type=&quot;3&quot; unique_id=&quot;238888&quot;&gt;&lt;property id=&quot;20148&quot; value=&quot;5&quot;/&gt;&lt;property id=&quot;20300&quot; value=&quot;Slide 26&quot;/&gt;&lt;property id=&quot;20307&quot; value=&quot;304&quot;/&gt;&lt;/object&gt;&lt;object type=&quot;3&quot; unique_id=&quot;238889&quot;&gt;&lt;property id=&quot;20148&quot; value=&quot;5&quot;/&gt;&lt;property id=&quot;20300&quot; value=&quot;Slide 27&quot;/&gt;&lt;property id=&quot;20307&quot; value=&quot;305&quot;/&gt;&lt;/object&gt;&lt;object type=&quot;3&quot; unique_id=&quot;238890&quot;&gt;&lt;property id=&quot;20148&quot; value=&quot;5&quot;/&gt;&lt;property id=&quot;20300&quot; value=&quot;Slide 28&quot;/&gt;&lt;property id=&quot;20307&quot; value=&quot;306&quot;/&gt;&lt;/object&gt;&lt;object type=&quot;3&quot; unique_id=&quot;238891&quot;&gt;&lt;property id=&quot;20148&quot; value=&quot;5&quot;/&gt;&lt;property id=&quot;20300&quot; value=&quot;Slide 29&quot;/&gt;&lt;property id=&quot;20307&quot; value=&quot;308&quot;/&gt;&lt;/object&gt;&lt;object type=&quot;3&quot; unique_id=&quot;238892&quot;&gt;&lt;property id=&quot;20148&quot; value=&quot;5&quot;/&gt;&lt;property id=&quot;20300&quot; value=&quot;Slide 30&quot;/&gt;&lt;property id=&quot;20307&quot; value=&quot;300&quot;/&gt;&lt;/object&gt;&lt;object type=&quot;3&quot; unique_id=&quot;238893&quot;&gt;&lt;property id=&quot;20148&quot; value=&quot;5&quot;/&gt;&lt;property id=&quot;20300&quot; value=&quot;Slide 31&quot;/&gt;&lt;property id=&quot;20307&quot; value=&quot;314&quot;/&gt;&lt;/object&gt;&lt;object type=&quot;3&quot; unique_id=&quot;238894&quot;&gt;&lt;property id=&quot;20148&quot; value=&quot;5&quot;/&gt;&lt;property id=&quot;20300&quot; value=&quot;Slide 32&quot;/&gt;&lt;property id=&quot;20307&quot; value=&quot;315&quot;/&gt;&lt;/object&gt;&lt;object type=&quot;3&quot; unique_id=&quot;238895&quot;&gt;&lt;property id=&quot;20148&quot; value=&quot;5&quot;/&gt;&lt;property id=&quot;20300&quot; value=&quot;Slide 33&quot;/&gt;&lt;property id=&quot;20307&quot; value=&quot;316&quot;/&gt;&lt;/object&gt;&lt;object type=&quot;3&quot; unique_id=&quot;238896&quot;&gt;&lt;property id=&quot;20148&quot; value=&quot;5&quot;/&gt;&lt;property id=&quot;20300&quot; value=&quot;Slide 34&quot;/&gt;&lt;property id=&quot;20307&quot; value=&quot;293&quot;/&gt;&lt;/object&gt;&lt;object type=&quot;3&quot; unique_id=&quot;238897&quot;&gt;&lt;property id=&quot;20148&quot; value=&quot;5&quot;/&gt;&lt;property id=&quot;20300&quot; value=&quot;Slide 35&quot;/&gt;&lt;property id=&quot;20307&quot; value=&quot;298&quot;/&gt;&lt;/object&gt;&lt;object type=&quot;3&quot; unique_id=&quot;238898&quot;&gt;&lt;property id=&quot;20148&quot; value=&quot;5&quot;/&gt;&lt;property id=&quot;20300&quot; value=&quot;Slide 36&quot;/&gt;&lt;property id=&quot;20307&quot; value=&quot;297&quot;/&gt;&lt;/object&gt;&lt;object type=&quot;3&quot; unique_id=&quot;238899&quot;&gt;&lt;property id=&quot;20148&quot; value=&quot;5&quot;/&gt;&lt;property id=&quot;20300&quot; value=&quot;Slide 37&quot;/&gt;&lt;property id=&quot;20307&quot; value=&quot;296&quot;/&gt;&lt;/object&gt;&lt;object type=&quot;3&quot; unique_id=&quot;238900&quot;&gt;&lt;property id=&quot;20148&quot; value=&quot;5&quot;/&gt;&lt;property id=&quot;20300&quot; value=&quot;Slide 38&quot;/&gt;&lt;property id=&quot;20307&quot; value=&quot;295&quot;/&gt;&lt;/object&gt;&lt;object type=&quot;3&quot; unique_id=&quot;238901&quot;&gt;&lt;property id=&quot;20148&quot; value=&quot;5&quot;/&gt;&lt;property id=&quot;20300&quot; value=&quot;Slide 40&quot;/&gt;&lt;property id=&quot;20307&quot; value=&quot;292&quot;/&gt;&lt;/object&gt;&lt;object type=&quot;3&quot; unique_id=&quot;238902&quot;&gt;&lt;property id=&quot;20148&quot; value=&quot;5&quot;/&gt;&lt;property id=&quot;20300&quot; value=&quot;Slide 41&quot;/&gt;&lt;property id=&quot;20307&quot; value=&quot;294&quot;/&gt;&lt;/object&gt;&lt;object type=&quot;3&quot; unique_id=&quot;238903&quot;&gt;&lt;property id=&quot;20148&quot; value=&quot;5&quot;/&gt;&lt;property id=&quot;20300&quot; value=&quot;Slide 42&quot;/&gt;&lt;property id=&quot;20307&quot; value=&quot;318&quot;/&gt;&lt;/object&gt;&lt;object type=&quot;3&quot; unique_id=&quot;238904&quot;&gt;&lt;property id=&quot;20148&quot; value=&quot;5&quot;/&gt;&lt;property id=&quot;20300&quot; value=&quot;Slide 52&quot;/&gt;&lt;property id=&quot;20307&quot; value=&quot;309&quot;/&gt;&lt;/object&gt;&lt;/object&gt;&lt;/object&gt;&lt;/database&gt;"/>
  <p:tag name="SECTOMILLISECCONVERTED"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8273</TotalTime>
  <Words>13430</Words>
  <Application>Microsoft Office PowerPoint</Application>
  <PresentationFormat>On-screen Show (4:3)</PresentationFormat>
  <Paragraphs>1585</Paragraphs>
  <Slides>80</Slides>
  <Notes>80</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Office Theme</vt:lpstr>
      <vt:lpstr>Preparing for the Administrative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Number of Sites to Review</vt:lpstr>
      <vt:lpstr>Selection Criteria for Additional Sites</vt:lpstr>
      <vt:lpstr>State Agency Criteria for Additional Sites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Check your Menus with  USDA Certification Worksheets</vt:lpstr>
      <vt:lpstr>PowerPoint Presentation</vt:lpstr>
      <vt:lpstr>General Areas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 Areas - Breakfast and Summer Outreach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Eko</dc:creator>
  <cp:lastModifiedBy>Rachel Takara</cp:lastModifiedBy>
  <cp:revision>463</cp:revision>
  <cp:lastPrinted>2017-08-31T01:39:37Z</cp:lastPrinted>
  <dcterms:created xsi:type="dcterms:W3CDTF">2016-07-18T17:46:06Z</dcterms:created>
  <dcterms:modified xsi:type="dcterms:W3CDTF">2017-09-12T18:34:00Z</dcterms:modified>
</cp:coreProperties>
</file>