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54" r:id="rId1"/>
  </p:sldMasterIdLst>
  <p:notesMasterIdLst>
    <p:notesMasterId r:id="rId50"/>
  </p:notesMasterIdLst>
  <p:handoutMasterIdLst>
    <p:handoutMasterId r:id="rId51"/>
  </p:handoutMasterIdLst>
  <p:sldIdLst>
    <p:sldId id="256" r:id="rId2"/>
    <p:sldId id="258" r:id="rId3"/>
    <p:sldId id="297" r:id="rId4"/>
    <p:sldId id="312" r:id="rId5"/>
    <p:sldId id="323" r:id="rId6"/>
    <p:sldId id="275" r:id="rId7"/>
    <p:sldId id="290" r:id="rId8"/>
    <p:sldId id="322" r:id="rId9"/>
    <p:sldId id="309" r:id="rId10"/>
    <p:sldId id="310" r:id="rId11"/>
    <p:sldId id="283" r:id="rId12"/>
    <p:sldId id="294" r:id="rId13"/>
    <p:sldId id="307" r:id="rId14"/>
    <p:sldId id="308" r:id="rId15"/>
    <p:sldId id="329" r:id="rId16"/>
    <p:sldId id="315" r:id="rId17"/>
    <p:sldId id="267" r:id="rId18"/>
    <p:sldId id="316" r:id="rId19"/>
    <p:sldId id="317" r:id="rId20"/>
    <p:sldId id="325" r:id="rId21"/>
    <p:sldId id="328" r:id="rId22"/>
    <p:sldId id="332" r:id="rId23"/>
    <p:sldId id="318" r:id="rId24"/>
    <p:sldId id="326" r:id="rId25"/>
    <p:sldId id="327" r:id="rId26"/>
    <p:sldId id="319" r:id="rId27"/>
    <p:sldId id="324" r:id="rId28"/>
    <p:sldId id="261" r:id="rId29"/>
    <p:sldId id="273" r:id="rId30"/>
    <p:sldId id="274" r:id="rId31"/>
    <p:sldId id="292" r:id="rId32"/>
    <p:sldId id="303" r:id="rId33"/>
    <p:sldId id="262" r:id="rId34"/>
    <p:sldId id="282" r:id="rId35"/>
    <p:sldId id="281" r:id="rId36"/>
    <p:sldId id="280" r:id="rId37"/>
    <p:sldId id="333" r:id="rId38"/>
    <p:sldId id="277" r:id="rId39"/>
    <p:sldId id="300" r:id="rId40"/>
    <p:sldId id="330" r:id="rId41"/>
    <p:sldId id="296" r:id="rId42"/>
    <p:sldId id="331" r:id="rId43"/>
    <p:sldId id="293" r:id="rId44"/>
    <p:sldId id="287" r:id="rId45"/>
    <p:sldId id="269" r:id="rId46"/>
    <p:sldId id="302" r:id="rId47"/>
    <p:sldId id="299" r:id="rId48"/>
    <p:sldId id="272" r:id="rId49"/>
  </p:sldIdLst>
  <p:sldSz cx="12192000" cy="6858000"/>
  <p:notesSz cx="7053263" cy="9309100"/>
  <p:custShowLst>
    <p:custShow name="Custom Show 1" id="0">
      <p:sldLst>
        <p:sld r:id="rId2"/>
        <p:sld r:id="rId3"/>
        <p:sld r:id="rId12"/>
        <p:sld r:id="rId7"/>
        <p:sld r:id="rId29"/>
        <p:sld r:id="rId30"/>
        <p:sld r:id="rId31"/>
        <p:sld r:id="rId32"/>
        <p:sld r:id="rId34"/>
        <p:sld r:id="rId35"/>
        <p:sld r:id="rId36"/>
        <p:sld r:id="rId37"/>
        <p:sld r:id="rId39"/>
        <p:sld r:id="rId42"/>
        <p:sld r:id="rId44"/>
        <p:sld r:id="rId18"/>
        <p:sld r:id="rId8"/>
        <p:sld r:id="rId13"/>
        <p:sld r:id="rId45"/>
        <p:sld r:id="rId46"/>
        <p:sld r:id="rId49"/>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Aumeier" initials="JA" lastIdx="4" clrIdx="0">
    <p:extLst/>
  </p:cmAuthor>
  <p:cmAuthor id="2" name="Megan Schenk" initials="MS" lastIdx="20" clrIdx="1"/>
  <p:cmAuthor id="3" name="Clare Zamzow" initials="CZ" lastIdx="4" clrIdx="2">
    <p:extLst/>
  </p:cmAuthor>
  <p:cmAuthor id="4" name="Tamara Donovan" initials="TD"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82171" autoAdjust="0"/>
  </p:normalViewPr>
  <p:slideViewPr>
    <p:cSldViewPr snapToGrid="0">
      <p:cViewPr>
        <p:scale>
          <a:sx n="80" d="100"/>
          <a:sy n="80" d="100"/>
        </p:scale>
        <p:origin x="-1692" y="-516"/>
      </p:cViewPr>
      <p:guideLst>
        <p:guide orient="horz" pos="2160"/>
        <p:guide pos="3840"/>
      </p:guideLst>
    </p:cSldViewPr>
  </p:slideViewPr>
  <p:notesTextViewPr>
    <p:cViewPr>
      <p:scale>
        <a:sx n="1" d="1"/>
        <a:sy n="1" d="1"/>
      </p:scale>
      <p:origin x="0" y="0"/>
    </p:cViewPr>
  </p:notesTextViewPr>
  <p:sorterViewPr>
    <p:cViewPr>
      <p:scale>
        <a:sx n="100" d="100"/>
        <a:sy n="100" d="100"/>
      </p:scale>
      <p:origin x="0" y="10716"/>
    </p:cViewPr>
  </p:sorterViewPr>
  <p:notesViewPr>
    <p:cSldViewPr snapToGrid="0">
      <p:cViewPr varScale="1">
        <p:scale>
          <a:sx n="70" d="100"/>
          <a:sy n="70" d="100"/>
        </p:scale>
        <p:origin x="-2766" y="-9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56414"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95219" y="3"/>
            <a:ext cx="3056414" cy="467071"/>
          </a:xfrm>
          <a:prstGeom prst="rect">
            <a:avLst/>
          </a:prstGeom>
        </p:spPr>
        <p:txBody>
          <a:bodyPr vert="horz" lIns="93324" tIns="46662" rIns="93324" bIns="46662" rtlCol="0"/>
          <a:lstStyle>
            <a:lvl1pPr algn="r">
              <a:defRPr sz="1200"/>
            </a:lvl1pPr>
          </a:lstStyle>
          <a:p>
            <a:fld id="{9B1F06BD-CE6D-44AD-B24B-6663A55AF9B2}" type="datetimeFigureOut">
              <a:rPr lang="en-US" smtClean="0"/>
              <a:t>9/18/2017</a:t>
            </a:fld>
            <a:endParaRPr lang="en-US" dirty="0"/>
          </a:p>
        </p:txBody>
      </p:sp>
      <p:sp>
        <p:nvSpPr>
          <p:cNvPr id="4" name="Footer Placeholder 3"/>
          <p:cNvSpPr>
            <a:spLocks noGrp="1"/>
          </p:cNvSpPr>
          <p:nvPr>
            <p:ph type="ftr" sz="quarter" idx="2"/>
          </p:nvPr>
        </p:nvSpPr>
        <p:spPr>
          <a:xfrm>
            <a:off x="0" y="8842034"/>
            <a:ext cx="3056414" cy="467069"/>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9" y="8842034"/>
            <a:ext cx="3056414" cy="467069"/>
          </a:xfrm>
          <a:prstGeom prst="rect">
            <a:avLst/>
          </a:prstGeom>
        </p:spPr>
        <p:txBody>
          <a:bodyPr vert="horz" lIns="93324" tIns="46662" rIns="93324" bIns="46662" rtlCol="0" anchor="b"/>
          <a:lstStyle>
            <a:lvl1pPr algn="r">
              <a:defRPr sz="1200"/>
            </a:lvl1pPr>
          </a:lstStyle>
          <a:p>
            <a:fld id="{DDCA4BF8-1F40-48D5-92CD-E978E0C28711}" type="slidenum">
              <a:rPr lang="en-US" smtClean="0"/>
              <a:t>‹#›</a:t>
            </a:fld>
            <a:endParaRPr lang="en-US" dirty="0"/>
          </a:p>
        </p:txBody>
      </p:sp>
    </p:spTree>
    <p:extLst>
      <p:ext uri="{BB962C8B-B14F-4D97-AF65-F5344CB8AC3E}">
        <p14:creationId xmlns:p14="http://schemas.microsoft.com/office/powerpoint/2010/main" val="57317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56414"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95219" y="3"/>
            <a:ext cx="3056414" cy="467071"/>
          </a:xfrm>
          <a:prstGeom prst="rect">
            <a:avLst/>
          </a:prstGeom>
        </p:spPr>
        <p:txBody>
          <a:bodyPr vert="horz" lIns="93324" tIns="46662" rIns="93324" bIns="46662" rtlCol="0"/>
          <a:lstStyle>
            <a:lvl1pPr algn="r">
              <a:defRPr sz="1200"/>
            </a:lvl1pPr>
          </a:lstStyle>
          <a:p>
            <a:fld id="{54930BD1-9B9A-42A9-8B86-4914FCC7E039}" type="datetimeFigureOut">
              <a:rPr lang="en-US" smtClean="0"/>
              <a:t>9/18/2017</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5327" y="4480010"/>
            <a:ext cx="5642610" cy="3665457"/>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56414" cy="467069"/>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9" y="8842034"/>
            <a:ext cx="3056414" cy="467069"/>
          </a:xfrm>
          <a:prstGeom prst="rect">
            <a:avLst/>
          </a:prstGeom>
        </p:spPr>
        <p:txBody>
          <a:bodyPr vert="horz" lIns="93324" tIns="46662" rIns="93324" bIns="46662" rtlCol="0" anchor="b"/>
          <a:lstStyle>
            <a:lvl1pPr algn="r">
              <a:defRPr sz="1200"/>
            </a:lvl1pPr>
          </a:lstStyle>
          <a:p>
            <a:fld id="{7AEB7FE4-7427-4C0F-AB69-BC16FC68DA58}" type="slidenum">
              <a:rPr lang="en-US" smtClean="0"/>
              <a:t>‹#›</a:t>
            </a:fld>
            <a:endParaRPr lang="en-US" dirty="0"/>
          </a:p>
        </p:txBody>
      </p:sp>
    </p:spTree>
    <p:extLst>
      <p:ext uri="{BB962C8B-B14F-4D97-AF65-F5344CB8AC3E}">
        <p14:creationId xmlns:p14="http://schemas.microsoft.com/office/powerpoint/2010/main" val="108582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 in the Hawaii</a:t>
            </a:r>
            <a:r>
              <a:rPr lang="en-US" baseline="0" dirty="0" smtClean="0"/>
              <a:t> </a:t>
            </a:r>
            <a:r>
              <a:rPr lang="en-US" dirty="0" smtClean="0"/>
              <a:t>State Department of Education Child Nutrition Programs</a:t>
            </a:r>
            <a:r>
              <a:rPr lang="en-US" baseline="0" dirty="0" smtClean="0"/>
              <a:t> </a:t>
            </a:r>
            <a:r>
              <a:rPr lang="en-US" dirty="0" smtClean="0"/>
              <a:t>Civil Rights Training.</a:t>
            </a:r>
            <a:r>
              <a:rPr lang="en-US" baseline="0" dirty="0" smtClean="0"/>
              <a:t>  Documenting your participation provides compliance with training regulations required by United States Department of Agriculture (USDA) funded Food and Nutrition Service agencies, sponsors, and volunteers.</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1</a:t>
            </a:fld>
            <a:endParaRPr lang="en-US" dirty="0"/>
          </a:p>
        </p:txBody>
      </p:sp>
    </p:spTree>
    <p:extLst>
      <p:ext uri="{BB962C8B-B14F-4D97-AF65-F5344CB8AC3E}">
        <p14:creationId xmlns:p14="http://schemas.microsoft.com/office/powerpoint/2010/main" val="63751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to the Disability list is a new category called</a:t>
            </a:r>
            <a:r>
              <a:rPr lang="en-US" baseline="0" dirty="0" smtClean="0"/>
              <a:t> MAJOR BODILY ACTIVITIES.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major bodily functions with Digestive being a big one. Now, lactose intolerance, since it has a major impact on Digestive, is considered a Disability under civil rights regulations.  </a:t>
            </a:r>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10</a:t>
            </a:fld>
            <a:endParaRPr lang="en-US" dirty="0"/>
          </a:p>
        </p:txBody>
      </p:sp>
    </p:spTree>
    <p:extLst>
      <p:ext uri="{BB962C8B-B14F-4D97-AF65-F5344CB8AC3E}">
        <p14:creationId xmlns:p14="http://schemas.microsoft.com/office/powerpoint/2010/main" val="3668423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Preventing</a:t>
            </a:r>
            <a:r>
              <a:rPr lang="en-US" baseline="0" dirty="0" smtClean="0"/>
              <a:t> discrimination is a key component of civil rights training. </a:t>
            </a:r>
            <a:r>
              <a:rPr lang="en-US" dirty="0"/>
              <a:t>Discrimination complaints are defined </a:t>
            </a:r>
            <a:r>
              <a:rPr lang="en-US" dirty="0" smtClean="0"/>
              <a:t>as, “Any </a:t>
            </a:r>
            <a:r>
              <a:rPr lang="en-US" dirty="0"/>
              <a:t>complaint filed by persons (non-employee), organizations or companies who, based on being a member of a protected class, allege discrimination in a program or activity conducted or assisted</a:t>
            </a:r>
            <a:r>
              <a:rPr lang="en-US" dirty="0" smtClean="0"/>
              <a:t>.”  </a:t>
            </a:r>
          </a:p>
          <a:p>
            <a:endParaRPr lang="en-US" baseline="0" dirty="0" smtClean="0"/>
          </a:p>
          <a:p>
            <a:r>
              <a:rPr lang="en-US" baseline="0" dirty="0" smtClean="0"/>
              <a:t>Discrimination occurs when participants are </a:t>
            </a:r>
            <a:r>
              <a:rPr lang="en-US" b="1" dirty="0" smtClean="0"/>
              <a:t>Denied</a:t>
            </a:r>
            <a:r>
              <a:rPr lang="en-US" dirty="0" smtClean="0"/>
              <a:t> </a:t>
            </a:r>
            <a:r>
              <a:rPr lang="en-US" dirty="0"/>
              <a:t>benefits or services that others receive</a:t>
            </a:r>
            <a:r>
              <a:rPr lang="en-US" dirty="0" smtClean="0"/>
              <a:t>, when participants are </a:t>
            </a:r>
            <a:r>
              <a:rPr lang="en-US" b="1" dirty="0" smtClean="0"/>
              <a:t>Delayed</a:t>
            </a:r>
            <a:r>
              <a:rPr lang="en-US" dirty="0" smtClean="0"/>
              <a:t> in receiving </a:t>
            </a:r>
            <a:r>
              <a:rPr lang="en-US" dirty="0"/>
              <a:t>benefits or services that others </a:t>
            </a:r>
            <a:r>
              <a:rPr lang="en-US" dirty="0" smtClean="0"/>
              <a:t>receive, </a:t>
            </a:r>
            <a:r>
              <a:rPr lang="en-US" dirty="0"/>
              <a:t>or </a:t>
            </a:r>
            <a:r>
              <a:rPr lang="en-US" dirty="0" smtClean="0"/>
              <a:t>when participants are </a:t>
            </a:r>
            <a:r>
              <a:rPr lang="en-US" dirty="0"/>
              <a:t>treated </a:t>
            </a:r>
            <a:r>
              <a:rPr lang="en-US" b="1" dirty="0"/>
              <a:t>Differently</a:t>
            </a:r>
            <a:r>
              <a:rPr lang="en-US" dirty="0"/>
              <a:t> than </a:t>
            </a:r>
            <a:r>
              <a:rPr lang="en-US" dirty="0" smtClean="0"/>
              <a:t>others, resulting in a disadvantage.  It’s important to note that discrimination</a:t>
            </a:r>
            <a:r>
              <a:rPr lang="en-US" baseline="0" dirty="0" smtClean="0"/>
              <a:t> may be either intentional or by neglect. </a:t>
            </a:r>
          </a:p>
          <a:p>
            <a:endParaRPr lang="en-US" baseline="0" dirty="0" smtClean="0"/>
          </a:p>
          <a:p>
            <a:r>
              <a:rPr lang="en-US" baseline="0" dirty="0" smtClean="0"/>
              <a:t>For those with disabilities discrimination may also be: if the team of staff do not effectively communicate and provide the accommodation agreed upon, f</a:t>
            </a:r>
            <a:r>
              <a:rPr lang="en-US" dirty="0" smtClean="0"/>
              <a:t>ailure to provide an accommodation</a:t>
            </a:r>
            <a:r>
              <a:rPr lang="en-US" baseline="0" dirty="0" smtClean="0"/>
              <a:t> that suits the child’s needs,</a:t>
            </a:r>
            <a:r>
              <a:rPr lang="en-US" dirty="0" smtClean="0"/>
              <a:t> serving meals at a </a:t>
            </a:r>
            <a:r>
              <a:rPr lang="en-US" b="1" dirty="0" smtClean="0"/>
              <a:t>time, place, or in a manner</a:t>
            </a:r>
            <a:r>
              <a:rPr lang="en-US" dirty="0" smtClean="0"/>
              <a:t> that is inaccessible</a:t>
            </a:r>
            <a:r>
              <a:rPr lang="en-US" baseline="0" dirty="0" smtClean="0"/>
              <a:t> by the individual, </a:t>
            </a:r>
            <a:r>
              <a:rPr lang="en-US" dirty="0" smtClean="0"/>
              <a:t>or failing to provide materials that give non-English speaking persons </a:t>
            </a:r>
            <a:r>
              <a:rPr lang="en-US" b="1" dirty="0" smtClean="0"/>
              <a:t>full and equal</a:t>
            </a:r>
            <a:r>
              <a:rPr lang="en-US" dirty="0" smtClean="0"/>
              <a:t> </a:t>
            </a:r>
            <a:r>
              <a:rPr lang="en-US" b="1" dirty="0" smtClean="0"/>
              <a:t>opportunity</a:t>
            </a:r>
            <a:r>
              <a:rPr lang="en-US" dirty="0" smtClean="0"/>
              <a:t> to receive benefits.</a:t>
            </a:r>
          </a:p>
          <a:p>
            <a:endParaRPr lang="en-US" baseline="0" dirty="0" smtClean="0"/>
          </a:p>
          <a:p>
            <a:r>
              <a:rPr lang="en-US" baseline="0" dirty="0" smtClean="0"/>
              <a:t>Child Nutrition Programs </a:t>
            </a:r>
            <a:r>
              <a:rPr lang="en-US" b="0" baseline="0" dirty="0" smtClean="0"/>
              <a:t>often</a:t>
            </a:r>
            <a:r>
              <a:rPr lang="en-US" baseline="0" dirty="0" smtClean="0"/>
              <a:t> take place in low income neighborhoods, where, due to economic disadvantage, children and parents have extraneous circumstances to overcome in regard to their food security. Civil rights are in place to protect children and families from being discriminated against while participating in USDA funded food programs.</a:t>
            </a:r>
          </a:p>
          <a:p>
            <a:endParaRPr lang="en-US" baseline="0" dirty="0" smtClean="0"/>
          </a:p>
          <a:p>
            <a:r>
              <a:rPr lang="en-US" baseline="0" dirty="0" smtClean="0"/>
              <a:t>This is new - SFA’s must now accept the fact that providing modifications is the new standard. </a:t>
            </a:r>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11</a:t>
            </a:fld>
            <a:endParaRPr lang="en-US" dirty="0"/>
          </a:p>
        </p:txBody>
      </p:sp>
    </p:spTree>
    <p:extLst>
      <p:ext uri="{BB962C8B-B14F-4D97-AF65-F5344CB8AC3E}">
        <p14:creationId xmlns:p14="http://schemas.microsoft.com/office/powerpoint/2010/main" val="393268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a:t>
            </a:r>
            <a:r>
              <a:rPr lang="en-US" baseline="0" dirty="0" smtClean="0"/>
              <a:t> is in the process of updating forms and guidance regarding special meals and/or accommodations, so the CNP standard medical statement form shown here will be updated as guidance becomes available. One example of the way it is changing is that the diagnosis can no longer be required. The medical authority needs only to put a brief explanation of how the disability effects the child. </a:t>
            </a:r>
            <a:endParaRPr lang="en-US" dirty="0" smtClean="0"/>
          </a:p>
          <a:p>
            <a:endParaRPr lang="en-US" dirty="0" smtClean="0"/>
          </a:p>
          <a:p>
            <a:r>
              <a:rPr lang="en-US" dirty="0" smtClean="0"/>
              <a:t>The medical</a:t>
            </a:r>
            <a:r>
              <a:rPr lang="en-US" baseline="0" dirty="0" smtClean="0"/>
              <a:t> authority should also include which foods to avoid and which substitutions need to be made if the disability warrants it.   </a:t>
            </a:r>
          </a:p>
          <a:p>
            <a:endParaRPr lang="en-US" baseline="0" dirty="0" smtClean="0"/>
          </a:p>
          <a:p>
            <a:r>
              <a:rPr lang="en-US" baseline="0" dirty="0" smtClean="0"/>
              <a:t>Also note the circled areas highlighting the place for the medical authority to list the foods to be omitted (red circle) and suggested substitutions (green circle).  Brand names are not required unless there is a specific reason for having that particular brand.  For example, an autistic child who is failing to thrive will only eat one brand of crackers, then those crackers must be provided as possible.  </a:t>
            </a:r>
          </a:p>
          <a:p>
            <a:endParaRPr lang="en-US" baseline="0" dirty="0" smtClean="0"/>
          </a:p>
          <a:p>
            <a:r>
              <a:rPr lang="en-US" baseline="0" dirty="0" smtClean="0"/>
              <a:t>The medical statement is not considered complete until the medical authority signs it.</a:t>
            </a:r>
            <a:r>
              <a:rPr lang="en-US" dirty="0" smtClean="0"/>
              <a:t>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12</a:t>
            </a:fld>
            <a:endParaRPr lang="en-US" dirty="0"/>
          </a:p>
        </p:txBody>
      </p:sp>
    </p:spTree>
    <p:extLst>
      <p:ext uri="{BB962C8B-B14F-4D97-AF65-F5344CB8AC3E}">
        <p14:creationId xmlns:p14="http://schemas.microsoft.com/office/powerpoint/2010/main" val="3957246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May NOT request the child’s diagnosis or medical chart. Medical authorities may put it, they may not. Either way, the information received should be kept private</a:t>
            </a:r>
          </a:p>
          <a:p>
            <a:endParaRPr lang="en-US" baseline="0" dirty="0" smtClean="0"/>
          </a:p>
          <a:p>
            <a:r>
              <a:rPr lang="en-US" baseline="0" dirty="0" smtClean="0"/>
              <a:t>If the statement is unclear, you need to seek clarification and follow the portion of the statement that is clear to the greatest extent possible. </a:t>
            </a:r>
            <a:r>
              <a:rPr lang="en-US" sz="1200" b="1" dirty="0" smtClean="0">
                <a:solidFill>
                  <a:schemeClr val="accent1">
                    <a:lumMod val="60000"/>
                    <a:lumOff val="40000"/>
                  </a:schemeClr>
                </a:solidFill>
              </a:rPr>
              <a:t>Remember, the new policy is to start a diet request ASAP.</a:t>
            </a:r>
            <a:r>
              <a:rPr lang="en-US" sz="1200" b="1" baseline="0" dirty="0" smtClean="0">
                <a:solidFill>
                  <a:schemeClr val="accent1">
                    <a:lumMod val="60000"/>
                    <a:lumOff val="40000"/>
                  </a:schemeClr>
                </a:solidFill>
              </a:rPr>
              <a:t> </a:t>
            </a:r>
            <a:r>
              <a:rPr lang="en-US" sz="1200" b="1" dirty="0" smtClean="0">
                <a:solidFill>
                  <a:schemeClr val="accent1">
                    <a:lumMod val="60000"/>
                    <a:lumOff val="40000"/>
                  </a:schemeClr>
                </a:solidFill>
              </a:rPr>
              <a:t> </a:t>
            </a:r>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13</a:t>
            </a:fld>
            <a:endParaRPr lang="en-US" dirty="0"/>
          </a:p>
        </p:txBody>
      </p:sp>
    </p:spTree>
    <p:extLst>
      <p:ext uri="{BB962C8B-B14F-4D97-AF65-F5344CB8AC3E}">
        <p14:creationId xmlns:p14="http://schemas.microsoft.com/office/powerpoint/2010/main" val="175282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Listed here are the recognized medical authorities that are allowed to write medical prescriptions under Hawaii Statutory Law. </a:t>
            </a:r>
          </a:p>
          <a:p>
            <a:endParaRPr lang="en-US" baseline="0" dirty="0" smtClean="0"/>
          </a:p>
          <a:p>
            <a:r>
              <a:rPr lang="en-US" baseline="0" dirty="0" smtClean="0"/>
              <a:t>Registered Dietitians and Registered Nurses are not authorized to write prescriptions. </a:t>
            </a:r>
          </a:p>
          <a:p>
            <a:endParaRPr lang="en-US" baseline="0" dirty="0" smtClean="0"/>
          </a:p>
          <a:p>
            <a:endParaRPr lang="en-US" baseline="0" dirty="0" smtClean="0"/>
          </a:p>
          <a:p>
            <a:r>
              <a:rPr lang="en-US" sz="1200" b="0" i="0" kern="1200" dirty="0" smtClean="0">
                <a:solidFill>
                  <a:schemeClr val="tx1"/>
                </a:solidFill>
                <a:effectLst/>
                <a:latin typeface="+mn-lt"/>
                <a:ea typeface="+mn-ea"/>
                <a:cs typeface="+mn-cs"/>
              </a:rPr>
              <a:t>Osteopathic medicine provides all of the benefits of modern medicine including prescription drugs, surgery, and the use of technology to diagnose disease and evaluate injury. It also offers the added benefit of hands-on diagnosis and treatment through a system of treatment known as osteopathic manipulative medicine. Osteopathic medicine emphasizes helping each person achieve a high level of wellness by focusing on health promotion and disease prevention. </a:t>
            </a:r>
            <a:endParaRPr lang="en-US" baseline="0" dirty="0" smtClean="0"/>
          </a:p>
          <a:p>
            <a:endParaRPr lang="en-US" baseline="0" dirty="0" smtClean="0"/>
          </a:p>
          <a:p>
            <a:r>
              <a:rPr lang="en-US" sz="1200" b="0" i="0" kern="1200" dirty="0" smtClean="0">
                <a:solidFill>
                  <a:schemeClr val="tx1"/>
                </a:solidFill>
                <a:effectLst/>
                <a:latin typeface="+mn-lt"/>
                <a:ea typeface="+mn-ea"/>
                <a:cs typeface="+mn-cs"/>
              </a:rPr>
              <a:t>Naturopathic medicine is a distinct primary health care profession, emphasizing prevention, treatment, and optimal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health through the use of therapeutic methods and substances that encourage individuals’ inherent self-healing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process. The practice of naturopathic medicine includes modern and traditional, scientific, and empirical methods.</a:t>
            </a:r>
            <a:endParaRPr lang="en-US" baseline="0"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14</a:t>
            </a:fld>
            <a:endParaRPr lang="en-US" dirty="0"/>
          </a:p>
        </p:txBody>
      </p:sp>
    </p:spTree>
    <p:extLst>
      <p:ext uri="{BB962C8B-B14F-4D97-AF65-F5344CB8AC3E}">
        <p14:creationId xmlns:p14="http://schemas.microsoft.com/office/powerpoint/2010/main" val="351302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Reasonable modification</a:t>
            </a:r>
            <a:r>
              <a:rPr lang="en-US" baseline="0" dirty="0" smtClean="0"/>
              <a:t> can be defined as a change or alteration in policies, practices, and/or procedures to accommodate a disability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Throughout this training, I’ve stated the emphasis is on making a modification. This mean that rather than saying no to a request, you must negotiate and come to an agreement with the parent or guardian on what the appropriate modification should be. If a medical statement is required, the modification should be based off the information provided in the statement.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Decisions for a reasonable modification must be based on facts. And not on stereotypes that follow certain conditions or individuals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16</a:t>
            </a:fld>
            <a:endParaRPr lang="en-US" dirty="0"/>
          </a:p>
        </p:txBody>
      </p:sp>
    </p:spTree>
    <p:extLst>
      <p:ext uri="{BB962C8B-B14F-4D97-AF65-F5344CB8AC3E}">
        <p14:creationId xmlns:p14="http://schemas.microsoft.com/office/powerpoint/2010/main" val="332582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a reasonable modification</a:t>
            </a:r>
            <a:r>
              <a:rPr lang="en-US" baseline="0" dirty="0" smtClean="0"/>
              <a:t> may be:</a:t>
            </a:r>
          </a:p>
          <a:p>
            <a:endParaRPr lang="en-US" baseline="0" dirty="0" smtClean="0"/>
          </a:p>
          <a:p>
            <a:r>
              <a:rPr lang="en-US" baseline="0" dirty="0" smtClean="0"/>
              <a:t>Braille menus for blind students, ramps to provide program access to those in wheel chairs, and making food component substitutions for those with food allergies.</a:t>
            </a:r>
            <a:endParaRPr lang="en-US" dirty="0" smtClean="0"/>
          </a:p>
          <a:p>
            <a:endParaRPr lang="en-US" dirty="0" smtClean="0"/>
          </a:p>
          <a:p>
            <a:r>
              <a:rPr lang="en-US" dirty="0" smtClean="0"/>
              <a:t>If</a:t>
            </a:r>
            <a:r>
              <a:rPr lang="en-US" baseline="0" dirty="0" smtClean="0"/>
              <a:t> a student has a 504 plan or and IEP, accommodations listed in the plan must be made. </a:t>
            </a:r>
          </a:p>
          <a:p>
            <a:endParaRPr lang="en-US" baseline="0" dirty="0" smtClean="0"/>
          </a:p>
          <a:p>
            <a:r>
              <a:rPr lang="en-US" baseline="0" dirty="0" smtClean="0"/>
              <a:t>And if you are unsure on how to reasonably accommodate a request made, give us a call, and we can help you work through it.  </a:t>
            </a:r>
            <a:endParaRPr lang="en-US"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17</a:t>
            </a:fld>
            <a:endParaRPr lang="en-US" dirty="0"/>
          </a:p>
        </p:txBody>
      </p:sp>
    </p:spTree>
    <p:extLst>
      <p:ext uri="{BB962C8B-B14F-4D97-AF65-F5344CB8AC3E}">
        <p14:creationId xmlns:p14="http://schemas.microsoft.com/office/powerpoint/2010/main" val="10866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Accommodations should be related to the disability. However, it does not have to be the exact modification requested. </a:t>
            </a:r>
          </a:p>
          <a:p>
            <a:endParaRPr lang="en-US" baseline="0" dirty="0" smtClean="0"/>
          </a:p>
          <a:p>
            <a:r>
              <a:rPr lang="en-US" baseline="0" dirty="0" smtClean="0"/>
              <a:t>If the request is for a brand name item, unless medically necessary, you can serve a generic brand.</a:t>
            </a:r>
          </a:p>
          <a:p>
            <a:r>
              <a:rPr lang="en-US" baseline="0" dirty="0" smtClean="0"/>
              <a:t>If a parent request that their child have blueberries instead of strawberries because they’re allergic, you do not have to serve blueberries. You just have to serve a fruit item the student is not allergic to. </a:t>
            </a:r>
          </a:p>
          <a:p>
            <a:r>
              <a:rPr lang="en-US" baseline="0" dirty="0" smtClean="0"/>
              <a:t>Or, if a student cannot eat cheese pizza because they are lactose intolerant, he or she does not have to be given a modified pizza (a sandwich or salad is ok). A student does not necessarily get the food preference they want but rather what you can reasonably provide. </a:t>
            </a:r>
          </a:p>
          <a:p>
            <a:endParaRPr lang="en-US" baseline="0" dirty="0" smtClean="0"/>
          </a:p>
          <a:p>
            <a:r>
              <a:rPr lang="en-US" baseline="0" dirty="0" smtClean="0"/>
              <a:t>Accommodations must be free to the participant. You may use your nonprofit food service account to cover these costs. There are rare exceptions to this in which require prior State Agency approval.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18</a:t>
            </a:fld>
            <a:endParaRPr lang="en-US" dirty="0"/>
          </a:p>
        </p:txBody>
      </p:sp>
    </p:spTree>
    <p:extLst>
      <p:ext uri="{BB962C8B-B14F-4D97-AF65-F5344CB8AC3E}">
        <p14:creationId xmlns:p14="http://schemas.microsoft.com/office/powerpoint/2010/main" val="3895344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Reasonable</a:t>
            </a:r>
            <a:r>
              <a:rPr lang="en-US" baseline="0" dirty="0" smtClean="0"/>
              <a:t> accommodations should be age appropriate. For example, a pre-K student with tree nut allergies can not be expected to avoid foods that might have nuts in them where as a High Schooler should have a better understanding of which foods might have nuts in them.  </a:t>
            </a:r>
          </a:p>
          <a:p>
            <a:endParaRPr lang="en-US" baseline="0" dirty="0" smtClean="0"/>
          </a:p>
          <a:p>
            <a:r>
              <a:rPr lang="en-US" baseline="0" dirty="0" smtClean="0"/>
              <a:t>You are not required to accommodate religious or lifestyle diet preferences. You, however, can absolutely accommodate them if you are able. Keep in mind though, what you do for one child, you’ll need to do for others. </a:t>
            </a:r>
          </a:p>
        </p:txBody>
      </p:sp>
      <p:sp>
        <p:nvSpPr>
          <p:cNvPr id="4" name="Slide Number Placeholder 3"/>
          <p:cNvSpPr>
            <a:spLocks noGrp="1"/>
          </p:cNvSpPr>
          <p:nvPr>
            <p:ph type="sldNum" sz="quarter" idx="10"/>
          </p:nvPr>
        </p:nvSpPr>
        <p:spPr/>
        <p:txBody>
          <a:bodyPr/>
          <a:lstStyle/>
          <a:p>
            <a:fld id="{7AEB7FE4-7427-4C0F-AB69-BC16FC68DA58}" type="slidenum">
              <a:rPr lang="en-US" smtClean="0"/>
              <a:t>19</a:t>
            </a:fld>
            <a:endParaRPr lang="en-US" dirty="0"/>
          </a:p>
        </p:txBody>
      </p:sp>
    </p:spTree>
    <p:extLst>
      <p:ext uri="{BB962C8B-B14F-4D97-AF65-F5344CB8AC3E}">
        <p14:creationId xmlns:p14="http://schemas.microsoft.com/office/powerpoint/2010/main" val="1168097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Accommodations</a:t>
            </a:r>
            <a:r>
              <a:rPr lang="en-US" baseline="0" dirty="0" smtClean="0"/>
              <a:t> may go beyond food modifications. It could include facility accessibility and adaptive feeding equipment. Again, within reason you may use your nonprofit food service account to fund this type of accommodation.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20</a:t>
            </a:fld>
            <a:endParaRPr lang="en-US" dirty="0"/>
          </a:p>
        </p:txBody>
      </p:sp>
    </p:spTree>
    <p:extLst>
      <p:ext uri="{BB962C8B-B14F-4D97-AF65-F5344CB8AC3E}">
        <p14:creationId xmlns:p14="http://schemas.microsoft.com/office/powerpoint/2010/main" val="116809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is required so that all people involved in the administration of programs receiving Federal financial assistance will understand civil rights related laws, regulations, procedures, and directives. It also</a:t>
            </a:r>
            <a:r>
              <a:rPr lang="en-US" baseline="0" dirty="0" smtClean="0"/>
              <a:t> </a:t>
            </a:r>
            <a:r>
              <a:rPr lang="en-US" dirty="0" smtClean="0"/>
              <a:t>ensure that equal access is being provided.</a:t>
            </a:r>
            <a:r>
              <a:rPr lang="en-US" baseline="0" dirty="0" smtClean="0"/>
              <a:t> Following the guidelines that we will be discussing today will also help prevent civil rights complaints against your SFA.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a:t>
            </a:fld>
            <a:endParaRPr lang="en-US" dirty="0"/>
          </a:p>
        </p:txBody>
      </p:sp>
    </p:spTree>
    <p:extLst>
      <p:ext uri="{BB962C8B-B14F-4D97-AF65-F5344CB8AC3E}">
        <p14:creationId xmlns:p14="http://schemas.microsoft.com/office/powerpoint/2010/main" val="406008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allergies may be your most</a:t>
            </a:r>
            <a:r>
              <a:rPr lang="en-US" baseline="0" dirty="0" smtClean="0"/>
              <a:t> common nutrition program related disability you encounter. It’s important to know that all food allergies qualify as a disability and not just the life threatening ones.</a:t>
            </a:r>
          </a:p>
          <a:p>
            <a:endParaRPr lang="en-US" baseline="0" dirty="0" smtClean="0"/>
          </a:p>
          <a:p>
            <a:r>
              <a:rPr lang="en-US" baseline="0" dirty="0" smtClean="0"/>
              <a:t>According to The Centers of Disease Control and Prevention, these 8 foods or food groups account for 90% of serious allergic reactions in the U.S. Many of these foods are ingredients in items you wouldn’t think they’re in, so it’s important that the medical authority include on the medical statement which foods and/or food products to eliminate. And it’s the responsibility of whomever orders your food to check the ingredients list for all menu items you serve including new products you bring in.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21</a:t>
            </a:fld>
            <a:endParaRPr lang="en-US" dirty="0"/>
          </a:p>
        </p:txBody>
      </p:sp>
    </p:spTree>
    <p:extLst>
      <p:ext uri="{BB962C8B-B14F-4D97-AF65-F5344CB8AC3E}">
        <p14:creationId xmlns:p14="http://schemas.microsoft.com/office/powerpoint/2010/main" val="240716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of the eight allergens can you find in this ingredient list for Ranch Dressing? – egg, milk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a student who is allergic to eggs and/or milk may not be able to have ranch dressing. I say may because in some instances products that contain an allergen may not bother some individual as much as the actual allergen. A classic example is someone who is lactose intolerant. They may have a reaction to drinking a glass a milk but be fine to eat cheese and yogurt. Again, this is why it’s important for the medical authority to include what the child can and cannot have. </a:t>
            </a:r>
          </a:p>
          <a:p>
            <a:endParaRPr lang="en-US" baseline="0" dirty="0" smtClean="0"/>
          </a:p>
          <a:p>
            <a:r>
              <a:rPr lang="en-US" sz="1200" b="0" i="0" kern="1200" dirty="0" smtClean="0">
                <a:solidFill>
                  <a:schemeClr val="tx1"/>
                </a:solidFill>
                <a:effectLst/>
                <a:latin typeface="+mn-lt"/>
                <a:ea typeface="+mn-ea"/>
                <a:cs typeface="+mn-cs"/>
              </a:rPr>
              <a:t>Soybean oil will not be labeled as a major allergen on an ingredient statement. There are clinical studies showing that highly refined oils can be safely eaten by allergic individuals. This is because highly refined oils contain extremely small levels of allergenic protein.</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22</a:t>
            </a:fld>
            <a:endParaRPr lang="en-US" dirty="0"/>
          </a:p>
        </p:txBody>
      </p:sp>
    </p:spTree>
    <p:extLst>
      <p:ext uri="{BB962C8B-B14F-4D97-AF65-F5344CB8AC3E}">
        <p14:creationId xmlns:p14="http://schemas.microsoft.com/office/powerpoint/2010/main" val="6952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This is basically saying that the USDA does not encourage school wide bans on peanuts, but that it may be necessary given the severity of the allergy. </a:t>
            </a:r>
          </a:p>
          <a:p>
            <a:endParaRPr lang="en-US" baseline="0" dirty="0" smtClean="0"/>
          </a:p>
          <a:p>
            <a:r>
              <a:rPr lang="en-US" dirty="0" smtClean="0"/>
              <a:t>Since it is difficult to</a:t>
            </a:r>
            <a:r>
              <a:rPr lang="en-US" baseline="0" dirty="0" smtClean="0"/>
              <a:t> guarantee to parents that your school is 100% peanut free, many schools are now using the term </a:t>
            </a:r>
            <a:r>
              <a:rPr lang="en-US" dirty="0" smtClean="0"/>
              <a:t>“Allergy Aware”. Allergy</a:t>
            </a:r>
            <a:r>
              <a:rPr lang="en-US" baseline="0" dirty="0" smtClean="0"/>
              <a:t> aware schools are putting more emphasis on education rather than the total  elimination of a food allergen.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23</a:t>
            </a:fld>
            <a:endParaRPr lang="en-US" dirty="0"/>
          </a:p>
        </p:txBody>
      </p:sp>
    </p:spTree>
    <p:extLst>
      <p:ext uri="{BB962C8B-B14F-4D97-AF65-F5344CB8AC3E}">
        <p14:creationId xmlns:p14="http://schemas.microsoft.com/office/powerpoint/2010/main" val="1107086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Integration Clause in Section 504 of the Rehabilitation Act</a:t>
            </a:r>
            <a:r>
              <a:rPr lang="en-US" baseline="0" dirty="0" smtClean="0"/>
              <a:t> of 1973</a:t>
            </a:r>
            <a:r>
              <a:rPr lang="en-US" dirty="0" smtClean="0"/>
              <a:t> states that disabled</a:t>
            </a:r>
            <a:r>
              <a:rPr lang="en-US" baseline="0" dirty="0" smtClean="0"/>
              <a:t> individuals should be accommodated in the least restrictive and most integrated setting possible</a:t>
            </a:r>
          </a:p>
          <a:p>
            <a:endParaRPr lang="en-US" baseline="0" dirty="0" smtClean="0"/>
          </a:p>
          <a:p>
            <a:r>
              <a:rPr lang="en-US" baseline="0" dirty="0" smtClean="0"/>
              <a:t>In a food allergy context, this most often comes into play where children with food allergies are ostracized in some way during meal time</a:t>
            </a:r>
          </a:p>
          <a:p>
            <a:endParaRPr lang="en-US" baseline="0" dirty="0" smtClean="0"/>
          </a:p>
          <a:p>
            <a:r>
              <a:rPr lang="en-US" baseline="0" dirty="0" smtClean="0"/>
              <a:t>SFAs must always balance safety vs. stigma.  Age, maturity, and severity of the allergy are the primary considerations.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24</a:t>
            </a:fld>
            <a:endParaRPr lang="en-US" dirty="0"/>
          </a:p>
        </p:txBody>
      </p:sp>
    </p:spTree>
    <p:extLst>
      <p:ext uri="{BB962C8B-B14F-4D97-AF65-F5344CB8AC3E}">
        <p14:creationId xmlns:p14="http://schemas.microsoft.com/office/powerpoint/2010/main" val="2289634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SFAs</a:t>
            </a:r>
            <a:r>
              <a:rPr lang="en-US" baseline="0" dirty="0" smtClean="0"/>
              <a:t> must have procedures in place so that parents may request a modification. Your food service staff must be trained on the agreed upon modifications.</a:t>
            </a:r>
          </a:p>
          <a:p>
            <a:endParaRPr lang="en-US" baseline="0" dirty="0" smtClean="0"/>
          </a:p>
          <a:p>
            <a:r>
              <a:rPr lang="en-US" baseline="0" dirty="0" smtClean="0"/>
              <a:t>If you don’t have one already, someone at your school should be appointed as the 504 coordinator. The coordinator should assemble a team in order to implement guidelines and render decisions on modification requests.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25</a:t>
            </a:fld>
            <a:endParaRPr lang="en-US" dirty="0"/>
          </a:p>
        </p:txBody>
      </p:sp>
    </p:spTree>
    <p:extLst>
      <p:ext uri="{BB962C8B-B14F-4D97-AF65-F5344CB8AC3E}">
        <p14:creationId xmlns:p14="http://schemas.microsoft.com/office/powerpoint/2010/main" val="2268139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t>which include the right to:</a:t>
            </a:r>
          </a:p>
          <a:p>
            <a:pPr lvl="2"/>
            <a:r>
              <a:rPr lang="en-US" altLang="en-US" sz="2000" dirty="0" smtClean="0"/>
              <a:t>File a grievance if they believe a violation has occurred regarding the request for a reasonable modification,</a:t>
            </a:r>
          </a:p>
          <a:p>
            <a:pPr lvl="2"/>
            <a:r>
              <a:rPr lang="en-US" altLang="en-US" sz="2000" dirty="0" smtClean="0"/>
              <a:t>Receive a prompt and equitable resolution of the grievance,</a:t>
            </a:r>
          </a:p>
          <a:p>
            <a:pPr lvl="2"/>
            <a:r>
              <a:rPr lang="en-US" altLang="en-US" sz="2000" dirty="0" smtClean="0"/>
              <a:t>Request and participate in an impartial hearing to resolve their grievance,</a:t>
            </a:r>
          </a:p>
          <a:p>
            <a:pPr lvl="2"/>
            <a:r>
              <a:rPr lang="en-US" altLang="en-US" sz="2000" dirty="0" smtClean="0"/>
              <a:t>Be represented by counsel at the hearing (if desired),</a:t>
            </a:r>
          </a:p>
          <a:p>
            <a:pPr lvl="2"/>
            <a:r>
              <a:rPr lang="en-US" altLang="en-US" sz="2000" dirty="0" smtClean="0"/>
              <a:t>Examine the record, and</a:t>
            </a:r>
          </a:p>
          <a:p>
            <a:pPr lvl="2"/>
            <a:r>
              <a:rPr lang="en-US" altLang="en-US" sz="2000" dirty="0" smtClean="0"/>
              <a:t>Receive notice of the final decision and a procedure for review, i.e., right to appeal the hearing’s decision. </a:t>
            </a:r>
          </a:p>
          <a:p>
            <a:endParaRPr lang="en-US" baseline="0" dirty="0" smtClean="0"/>
          </a:p>
          <a:p>
            <a:r>
              <a:rPr lang="en-US" baseline="0" dirty="0" smtClean="0"/>
              <a:t>The consequences of not following these safeguards include potential legal proceedings (i.e. the SFA may be held liable)</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26</a:t>
            </a:fld>
            <a:endParaRPr lang="en-US" dirty="0"/>
          </a:p>
        </p:txBody>
      </p:sp>
    </p:spTree>
    <p:extLst>
      <p:ext uri="{BB962C8B-B14F-4D97-AF65-F5344CB8AC3E}">
        <p14:creationId xmlns:p14="http://schemas.microsoft.com/office/powerpoint/2010/main" val="252148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27</a:t>
            </a:fld>
            <a:endParaRPr lang="en-US" dirty="0"/>
          </a:p>
        </p:txBody>
      </p:sp>
    </p:spTree>
    <p:extLst>
      <p:ext uri="{BB962C8B-B14F-4D97-AF65-F5344CB8AC3E}">
        <p14:creationId xmlns:p14="http://schemas.microsoft.com/office/powerpoint/2010/main" val="3856754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Sponsors</a:t>
            </a:r>
            <a:r>
              <a:rPr lang="en-US" baseline="0" dirty="0" smtClean="0"/>
              <a:t> are required to report </a:t>
            </a:r>
            <a:r>
              <a:rPr lang="en-US" b="1" baseline="0" dirty="0" smtClean="0"/>
              <a:t>ethnicity and race </a:t>
            </a:r>
            <a:r>
              <a:rPr lang="en-US" baseline="0" dirty="0" smtClean="0"/>
              <a:t>of all program participants </a:t>
            </a:r>
            <a:r>
              <a:rPr lang="en-US" b="1" baseline="0" dirty="0" smtClean="0"/>
              <a:t>annually</a:t>
            </a:r>
            <a:r>
              <a:rPr lang="en-US" baseline="0" dirty="0" smtClean="0"/>
              <a:t>. The preferred method of data collection, according to Food and Nutrition Service, is self identity. For example, a parent checks an ethnicity or race box on their enrollment form or meal benefit application.  </a:t>
            </a:r>
          </a:p>
          <a:p>
            <a:endParaRPr lang="en-US" baseline="0" dirty="0" smtClean="0"/>
          </a:p>
          <a:p>
            <a:r>
              <a:rPr lang="en-US" baseline="0" dirty="0" smtClean="0"/>
              <a:t>In the case that no self identification is made, a visual identification should be documented.</a:t>
            </a:r>
          </a:p>
          <a:p>
            <a:endParaRPr lang="en-US" baseline="0" dirty="0" smtClean="0"/>
          </a:p>
          <a:p>
            <a:r>
              <a:rPr lang="en-US" baseline="0" dirty="0" smtClean="0"/>
              <a:t>Please remember you cannot ask a child his or her race or ethnicity. </a:t>
            </a:r>
          </a:p>
          <a:p>
            <a:endParaRPr lang="en-US" baseline="0" dirty="0" smtClean="0"/>
          </a:p>
          <a:p>
            <a:r>
              <a:rPr lang="en-US" b="1" dirty="0"/>
              <a:t>State agencies require annual reporting on the ethnic and racial data of </a:t>
            </a:r>
            <a:r>
              <a:rPr lang="en-US" b="1" dirty="0" smtClean="0"/>
              <a:t>participants.  </a:t>
            </a:r>
            <a:r>
              <a:rPr lang="en-US" b="0" dirty="0" smtClean="0"/>
              <a:t>Each</a:t>
            </a:r>
            <a:r>
              <a:rPr lang="en-US" b="0" baseline="0" dirty="0" smtClean="0"/>
              <a:t> </a:t>
            </a:r>
            <a:r>
              <a:rPr lang="en-US" dirty="0" smtClean="0"/>
              <a:t>Child Nutrition Program </a:t>
            </a:r>
            <a:r>
              <a:rPr lang="en-US" dirty="0"/>
              <a:t>area has </a:t>
            </a:r>
            <a:r>
              <a:rPr lang="en-US" dirty="0" smtClean="0"/>
              <a:t>a data </a:t>
            </a:r>
            <a:r>
              <a:rPr lang="en-US" dirty="0"/>
              <a:t>collection </a:t>
            </a:r>
            <a:r>
              <a:rPr lang="en-US" dirty="0" smtClean="0"/>
              <a:t>form specific </a:t>
            </a:r>
            <a:r>
              <a:rPr lang="en-US" dirty="0"/>
              <a:t>to their </a:t>
            </a:r>
            <a:r>
              <a:rPr lang="en-US" dirty="0" smtClean="0"/>
              <a:t>program</a:t>
            </a:r>
            <a:r>
              <a:rPr lang="en-US" baseline="0" dirty="0" smtClean="0"/>
              <a:t> posted on the hcnp website, http://hcnp.hawaii.gov . </a:t>
            </a:r>
            <a:r>
              <a:rPr lang="en-US" dirty="0" smtClean="0"/>
              <a:t>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28</a:t>
            </a:fld>
            <a:endParaRPr lang="en-US" dirty="0"/>
          </a:p>
        </p:txBody>
      </p:sp>
    </p:spTree>
    <p:extLst>
      <p:ext uri="{BB962C8B-B14F-4D97-AF65-F5344CB8AC3E}">
        <p14:creationId xmlns:p14="http://schemas.microsoft.com/office/powerpoint/2010/main" val="585129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0" dirty="0" smtClean="0"/>
              <a:t>Data </a:t>
            </a:r>
            <a:r>
              <a:rPr lang="en-US" b="0" dirty="0"/>
              <a:t>documentation must be kept for </a:t>
            </a:r>
            <a:r>
              <a:rPr lang="en-US" b="0" dirty="0" smtClean="0"/>
              <a:t>three </a:t>
            </a:r>
            <a:r>
              <a:rPr lang="en-US" b="0" dirty="0"/>
              <a:t>years plus the current </a:t>
            </a:r>
            <a:r>
              <a:rPr lang="en-US" b="0" dirty="0" smtClean="0"/>
              <a:t>year per</a:t>
            </a:r>
            <a:r>
              <a:rPr lang="en-US" b="0" baseline="0" dirty="0" smtClean="0"/>
              <a:t> USDA or longer if required by your agency</a:t>
            </a:r>
            <a:r>
              <a:rPr lang="en-US" b="0" dirty="0" smtClean="0"/>
              <a:t>. </a:t>
            </a:r>
            <a:r>
              <a:rPr lang="en-US" b="0" dirty="0"/>
              <a:t>When obtaining data, both </a:t>
            </a:r>
            <a:r>
              <a:rPr lang="en-US" b="0" dirty="0" smtClean="0"/>
              <a:t>ethnicity and race need </a:t>
            </a:r>
            <a:r>
              <a:rPr lang="en-US" b="0" dirty="0"/>
              <a:t>to be recorded for each participant. </a:t>
            </a:r>
            <a:r>
              <a:rPr lang="en-US" b="0" dirty="0" smtClean="0"/>
              <a:t> </a:t>
            </a:r>
          </a:p>
          <a:p>
            <a:endParaRPr lang="en-US" b="1" dirty="0" smtClean="0"/>
          </a:p>
          <a:p>
            <a:r>
              <a:rPr lang="en-US" b="1" dirty="0" smtClean="0"/>
              <a:t>Ethnicity</a:t>
            </a:r>
            <a:r>
              <a:rPr lang="en-US" dirty="0" smtClean="0"/>
              <a:t> </a:t>
            </a:r>
            <a:r>
              <a:rPr lang="en-US" dirty="0"/>
              <a:t>refers to the </a:t>
            </a:r>
            <a:r>
              <a:rPr lang="en-US" dirty="0" smtClean="0"/>
              <a:t>question:  “Is a </a:t>
            </a:r>
            <a:r>
              <a:rPr lang="en-US" dirty="0"/>
              <a:t>person </a:t>
            </a:r>
            <a:r>
              <a:rPr lang="en-US" b="1" dirty="0"/>
              <a:t>Hispanic or Latino </a:t>
            </a:r>
            <a:r>
              <a:rPr lang="en-US" b="0" dirty="0"/>
              <a:t>or</a:t>
            </a:r>
            <a:r>
              <a:rPr lang="en-US" b="1" dirty="0"/>
              <a:t> Not Hispanic or </a:t>
            </a:r>
            <a:r>
              <a:rPr lang="en-US" b="1" dirty="0" smtClean="0"/>
              <a:t>Latino?”  </a:t>
            </a:r>
            <a:r>
              <a:rPr lang="en-US" b="0" dirty="0" smtClean="0"/>
              <a:t>Participants </a:t>
            </a:r>
            <a:r>
              <a:rPr lang="en-US" b="0" dirty="0"/>
              <a:t>can choose from either category. </a:t>
            </a:r>
          </a:p>
        </p:txBody>
      </p:sp>
      <p:sp>
        <p:nvSpPr>
          <p:cNvPr id="4" name="Slide Number Placeholder 3"/>
          <p:cNvSpPr>
            <a:spLocks noGrp="1"/>
          </p:cNvSpPr>
          <p:nvPr>
            <p:ph type="sldNum" sz="quarter" idx="10"/>
          </p:nvPr>
        </p:nvSpPr>
        <p:spPr/>
        <p:txBody>
          <a:bodyPr/>
          <a:lstStyle/>
          <a:p>
            <a:fld id="{7AEB7FE4-7427-4C0F-AB69-BC16FC68DA58}" type="slidenum">
              <a:rPr lang="en-US" smtClean="0"/>
              <a:t>29</a:t>
            </a:fld>
            <a:endParaRPr lang="en-US" dirty="0"/>
          </a:p>
        </p:txBody>
      </p:sp>
    </p:spTree>
    <p:extLst>
      <p:ext uri="{BB962C8B-B14F-4D97-AF65-F5344CB8AC3E}">
        <p14:creationId xmlns:p14="http://schemas.microsoft.com/office/powerpoint/2010/main" val="351495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Race</a:t>
            </a:r>
            <a:r>
              <a:rPr lang="en-US" dirty="0" smtClean="0"/>
              <a:t> refers to the specific country of origin of </a:t>
            </a:r>
            <a:r>
              <a:rPr lang="en-US" baseline="0" dirty="0" smtClean="0"/>
              <a:t>the program participant. Racial categories include:  </a:t>
            </a:r>
          </a:p>
          <a:p>
            <a:endParaRPr lang="en-US" b="1" baseline="0" dirty="0" smtClean="0"/>
          </a:p>
          <a:p>
            <a:pPr marL="173336" indent="-173336">
              <a:buFont typeface="Arial" panose="020B0604020202020204" pitchFamily="34" charset="0"/>
              <a:buChar char="•"/>
            </a:pPr>
            <a:r>
              <a:rPr lang="en-US" b="1" dirty="0" smtClean="0"/>
              <a:t>Black or African American – </a:t>
            </a:r>
            <a:r>
              <a:rPr lang="en-US" dirty="0" smtClean="0"/>
              <a:t>A</a:t>
            </a:r>
            <a:r>
              <a:rPr lang="en-US" b="1" dirty="0" smtClean="0"/>
              <a:t> </a:t>
            </a:r>
            <a:r>
              <a:rPr lang="en-US" dirty="0" smtClean="0"/>
              <a:t>person having origins in any of the black racial groups of Africa.</a:t>
            </a:r>
          </a:p>
          <a:p>
            <a:pPr marL="173336" indent="-173336">
              <a:buFont typeface="Arial" panose="020B0604020202020204" pitchFamily="34" charset="0"/>
              <a:buChar char="•"/>
            </a:pPr>
            <a:r>
              <a:rPr lang="en-US" b="1" dirty="0" smtClean="0"/>
              <a:t>White </a:t>
            </a:r>
            <a:r>
              <a:rPr lang="en-US" dirty="0" smtClean="0"/>
              <a:t>- A person having origins in any of the original peoples of Europe, the Middle East, or North America.</a:t>
            </a:r>
          </a:p>
          <a:p>
            <a:pPr marL="173336" indent="-173336" defTabSz="933241">
              <a:buFont typeface="Arial" panose="020B0604020202020204" pitchFamily="34" charset="0"/>
              <a:buChar char="•"/>
              <a:defRPr/>
            </a:pPr>
            <a:r>
              <a:rPr lang="en-US" b="1" dirty="0" smtClean="0"/>
              <a:t>Asian - </a:t>
            </a:r>
            <a:r>
              <a:rPr lang="en-US" dirty="0" smtClean="0"/>
              <a:t>A person having origins in any of the peoples of the Far East, Southeast Asia, or the Indian subcontinent, including:  Cambodia, China, India, Japan, Korea, Malaysia, Pakistan, the Philippine Islands, Thailand, and Vietnam.</a:t>
            </a:r>
          </a:p>
          <a:p>
            <a:endParaRPr lang="en-US" dirty="0" smtClean="0"/>
          </a:p>
          <a:p>
            <a:r>
              <a:rPr lang="en-US" baseline="0" dirty="0" smtClean="0"/>
              <a:t>(racial categories continue on next slide)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30</a:t>
            </a:fld>
            <a:endParaRPr lang="en-US" dirty="0"/>
          </a:p>
        </p:txBody>
      </p:sp>
    </p:spTree>
    <p:extLst>
      <p:ext uri="{BB962C8B-B14F-4D97-AF65-F5344CB8AC3E}">
        <p14:creationId xmlns:p14="http://schemas.microsoft.com/office/powerpoint/2010/main" val="217349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t>
            </a:r>
            <a:r>
              <a:rPr lang="en-US" dirty="0"/>
              <a:t>agencies are responsible for training Child Nutrition Program sponsors. </a:t>
            </a:r>
            <a:r>
              <a:rPr lang="en-US" dirty="0" smtClean="0"/>
              <a:t> Sponsors </a:t>
            </a:r>
            <a:r>
              <a:rPr lang="en-US" dirty="0"/>
              <a:t>are </a:t>
            </a:r>
            <a:r>
              <a:rPr lang="en-US" dirty="0" smtClean="0"/>
              <a:t>then responsible </a:t>
            </a:r>
            <a:r>
              <a:rPr lang="en-US" dirty="0"/>
              <a:t>for training </a:t>
            </a:r>
            <a:r>
              <a:rPr lang="en-US" dirty="0" smtClean="0"/>
              <a:t>all nutrition</a:t>
            </a:r>
            <a:r>
              <a:rPr lang="en-US" baseline="0" dirty="0" smtClean="0"/>
              <a:t> program staff at their school.</a:t>
            </a:r>
            <a:r>
              <a:rPr lang="en-US" dirty="0" smtClean="0"/>
              <a:t> These are all the area in which we</a:t>
            </a:r>
            <a:r>
              <a:rPr lang="en-US" baseline="0" dirty="0" smtClean="0"/>
              <a:t> will be covering today as well as all of the areas you should be training your staff on. </a:t>
            </a:r>
            <a:endParaRPr lang="en-US" dirty="0" smtClean="0"/>
          </a:p>
          <a:p>
            <a:endParaRPr lang="en-US" dirty="0" smtClean="0"/>
          </a:p>
          <a:p>
            <a:r>
              <a:rPr lang="en-US" dirty="0" smtClean="0"/>
              <a:t>Civil</a:t>
            </a:r>
            <a:r>
              <a:rPr lang="en-US" baseline="0" dirty="0" smtClean="0"/>
              <a:t> rights t</a:t>
            </a:r>
            <a:r>
              <a:rPr lang="en-US" dirty="0" smtClean="0"/>
              <a:t>raining </a:t>
            </a:r>
            <a:r>
              <a:rPr lang="en-US" dirty="0"/>
              <a:t>must occur </a:t>
            </a:r>
            <a:r>
              <a:rPr lang="en-US" b="1" dirty="0" smtClean="0"/>
              <a:t>before</a:t>
            </a:r>
            <a:r>
              <a:rPr lang="en-US" dirty="0" smtClean="0"/>
              <a:t> new staff members assume </a:t>
            </a:r>
            <a:r>
              <a:rPr lang="en-US" dirty="0"/>
              <a:t>their duties in Child Nutrition Programs and </a:t>
            </a:r>
            <a:r>
              <a:rPr lang="en-US" dirty="0" smtClean="0"/>
              <a:t>then </a:t>
            </a:r>
            <a:r>
              <a:rPr lang="en-US" b="1" dirty="0" smtClean="0"/>
              <a:t>annually</a:t>
            </a:r>
            <a:r>
              <a:rPr lang="en-US" dirty="0" smtClean="0"/>
              <a:t> </a:t>
            </a:r>
            <a:r>
              <a:rPr lang="en-US" dirty="0"/>
              <a:t>thereafter.  </a:t>
            </a:r>
            <a:r>
              <a:rPr lang="en-US" dirty="0" smtClean="0"/>
              <a:t>Civil rights documentation</a:t>
            </a:r>
            <a:r>
              <a:rPr lang="en-US" baseline="0" dirty="0" smtClean="0"/>
              <a:t> must be kept for three years plus the current year per USDA or longer (6 years plus the current school year) for DOE schools.  You</a:t>
            </a:r>
            <a:r>
              <a:rPr lang="en-US" dirty="0" smtClean="0"/>
              <a:t> </a:t>
            </a:r>
            <a:r>
              <a:rPr lang="en-US" dirty="0"/>
              <a:t>must document the </a:t>
            </a:r>
            <a:r>
              <a:rPr lang="en-US" dirty="0" smtClean="0"/>
              <a:t>training </a:t>
            </a:r>
            <a:r>
              <a:rPr lang="en-US" dirty="0"/>
              <a:t>with an agenda </a:t>
            </a:r>
            <a:r>
              <a:rPr lang="en-US" dirty="0" smtClean="0"/>
              <a:t>containing the date(s) training occurred</a:t>
            </a:r>
            <a:r>
              <a:rPr lang="en-US" baseline="0" dirty="0" smtClean="0"/>
              <a:t> </a:t>
            </a:r>
            <a:r>
              <a:rPr lang="en-US" dirty="0" smtClean="0"/>
              <a:t>and a sign </a:t>
            </a:r>
            <a:r>
              <a:rPr lang="en-US" dirty="0"/>
              <a:t>in </a:t>
            </a:r>
            <a:r>
              <a:rPr lang="en-US" dirty="0" smtClean="0"/>
              <a:t>sheet</a:t>
            </a:r>
            <a:r>
              <a:rPr lang="en-US" baseline="0" dirty="0" smtClean="0"/>
              <a:t> </a:t>
            </a:r>
            <a:r>
              <a:rPr lang="en-US" dirty="0" smtClean="0"/>
              <a:t>for </a:t>
            </a:r>
            <a:r>
              <a:rPr lang="en-US" dirty="0"/>
              <a:t>all participants. </a:t>
            </a:r>
            <a:r>
              <a:rPr lang="en-US" dirty="0" smtClean="0"/>
              <a:t>Your </a:t>
            </a:r>
            <a:r>
              <a:rPr lang="en-US" dirty="0"/>
              <a:t>training agenda </a:t>
            </a:r>
            <a:r>
              <a:rPr lang="en-US" dirty="0" smtClean="0"/>
              <a:t>must follow the training requirements listed</a:t>
            </a:r>
            <a:r>
              <a:rPr lang="en-US" baseline="0" dirty="0" smtClean="0"/>
              <a:t> here at a minimum</a:t>
            </a:r>
            <a:r>
              <a:rPr lang="en-US" dirty="0" smtClean="0"/>
              <a:t>:</a:t>
            </a:r>
            <a:endParaRPr lang="en-US" dirty="0"/>
          </a:p>
          <a:p>
            <a:pPr marL="173336" indent="-173336">
              <a:buFont typeface="Arial" panose="020B0604020202020204" pitchFamily="34" charset="0"/>
              <a:buChar char="•"/>
            </a:pPr>
            <a:endParaRPr lang="en-US" b="0" dirty="0"/>
          </a:p>
          <a:p>
            <a:pPr marL="173336" indent="-173336">
              <a:buFont typeface="Arial" panose="020B0604020202020204" pitchFamily="34" charset="0"/>
              <a:buChar char="•"/>
            </a:pPr>
            <a:r>
              <a:rPr lang="en-US" b="0" dirty="0" smtClean="0"/>
              <a:t>Collection and use of data</a:t>
            </a:r>
          </a:p>
          <a:p>
            <a:pPr marL="173336" indent="-173336">
              <a:buFont typeface="Arial" panose="020B0604020202020204" pitchFamily="34" charset="0"/>
              <a:buChar char="•"/>
            </a:pPr>
            <a:r>
              <a:rPr lang="en-US" b="0" dirty="0" smtClean="0"/>
              <a:t>Effective public notification systems</a:t>
            </a:r>
          </a:p>
          <a:p>
            <a:pPr marL="173336" indent="-173336">
              <a:buFont typeface="Arial" panose="020B0604020202020204" pitchFamily="34" charset="0"/>
              <a:buChar char="•"/>
            </a:pPr>
            <a:r>
              <a:rPr lang="en-US" b="0" dirty="0" smtClean="0"/>
              <a:t>Complaint log and procedures</a:t>
            </a:r>
          </a:p>
          <a:p>
            <a:pPr marL="173336" indent="-173336">
              <a:buFont typeface="Arial" panose="020B0604020202020204" pitchFamily="34" charset="0"/>
              <a:buChar char="•"/>
            </a:pPr>
            <a:r>
              <a:rPr lang="en-US" b="0" dirty="0" smtClean="0"/>
              <a:t>Compliance review techniques</a:t>
            </a:r>
          </a:p>
          <a:p>
            <a:pPr marL="173336" indent="-173336">
              <a:buFont typeface="Arial" panose="020B0604020202020204" pitchFamily="34" charset="0"/>
              <a:buChar char="•"/>
            </a:pPr>
            <a:r>
              <a:rPr lang="en-US" b="0" dirty="0" smtClean="0"/>
              <a:t>Resolution of noncompliance</a:t>
            </a:r>
          </a:p>
          <a:p>
            <a:pPr marL="173336" indent="-173336">
              <a:buFont typeface="Arial" panose="020B0604020202020204" pitchFamily="34" charset="0"/>
              <a:buChar char="•"/>
            </a:pPr>
            <a:r>
              <a:rPr lang="en-US" b="0" dirty="0" smtClean="0"/>
              <a:t>Requirements for reasonable accommodation of persons with disabilities</a:t>
            </a:r>
          </a:p>
          <a:p>
            <a:pPr marL="173336" indent="-173336">
              <a:buFont typeface="Arial" panose="020B0604020202020204" pitchFamily="34" charset="0"/>
              <a:buChar char="•"/>
            </a:pPr>
            <a:r>
              <a:rPr lang="en-US" b="0" dirty="0" smtClean="0"/>
              <a:t>Requirements for language assistance</a:t>
            </a:r>
          </a:p>
          <a:p>
            <a:pPr marL="173336" indent="-173336">
              <a:buFont typeface="Arial" panose="020B0604020202020204" pitchFamily="34" charset="0"/>
              <a:buChar char="•"/>
            </a:pPr>
            <a:r>
              <a:rPr lang="en-US" b="0" dirty="0" smtClean="0"/>
              <a:t>Conflict resolution</a:t>
            </a:r>
          </a:p>
          <a:p>
            <a:pPr marL="173336" indent="-173336">
              <a:buFont typeface="Arial" panose="020B0604020202020204" pitchFamily="34" charset="0"/>
              <a:buChar char="•"/>
            </a:pPr>
            <a:r>
              <a:rPr lang="en-US" b="0" dirty="0" smtClean="0"/>
              <a:t>Customer service</a:t>
            </a:r>
          </a:p>
          <a:p>
            <a:pPr marL="173336" indent="-173336">
              <a:buFont typeface="Arial" panose="020B0604020202020204" pitchFamily="34" charset="0"/>
              <a:buChar char="•"/>
            </a:pPr>
            <a:endParaRPr lang="en-US" b="0" dirty="0" smtClean="0"/>
          </a:p>
          <a:p>
            <a:pPr marL="173336" indent="-173336">
              <a:buFont typeface="Arial" panose="020B0604020202020204" pitchFamily="34" charset="0"/>
              <a:buChar char="•"/>
            </a:pPr>
            <a:r>
              <a:rPr lang="en-US" b="0" dirty="0" smtClean="0"/>
              <a:t>This</a:t>
            </a:r>
            <a:r>
              <a:rPr lang="en-US" b="0" baseline="0" dirty="0" smtClean="0"/>
              <a:t> year the USDA has vastly expanded its interpretation of civil rights in meal modifications as we will discuss in just a moment.</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3</a:t>
            </a:fld>
            <a:endParaRPr lang="en-US" dirty="0"/>
          </a:p>
        </p:txBody>
      </p:sp>
    </p:spTree>
    <p:extLst>
      <p:ext uri="{BB962C8B-B14F-4D97-AF65-F5344CB8AC3E}">
        <p14:creationId xmlns:p14="http://schemas.microsoft.com/office/powerpoint/2010/main" val="1150481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33241">
              <a:buFont typeface="Arial" panose="020B0604020202020204" pitchFamily="34" charset="0"/>
              <a:buChar char="•"/>
              <a:defRPr/>
            </a:pPr>
            <a:r>
              <a:rPr lang="en-US" b="1" dirty="0" smtClean="0"/>
              <a:t>Native Hawaiian or Other Pacific Islander - </a:t>
            </a:r>
            <a:r>
              <a:rPr lang="en-US" dirty="0" smtClean="0"/>
              <a:t>A person having origins in any of the original peoples of Hawaii, Guam, Samoa, or other Pacific Islands.</a:t>
            </a:r>
          </a:p>
          <a:p>
            <a:pPr marL="173336" indent="-173336">
              <a:buFont typeface="Arial" panose="020B0604020202020204" pitchFamily="34" charset="0"/>
              <a:buChar char="•"/>
            </a:pPr>
            <a:r>
              <a:rPr lang="en-US" b="1" dirty="0" smtClean="0"/>
              <a:t>American Indian or Alaskan Native - </a:t>
            </a:r>
            <a:r>
              <a:rPr lang="en-US" dirty="0" smtClean="0"/>
              <a:t>A person having origins in any of the original peoples of North America (including Central America) who maintains tribal affiliation or community attachment.</a:t>
            </a:r>
          </a:p>
          <a:p>
            <a:endParaRPr lang="en-US" dirty="0" smtClean="0"/>
          </a:p>
          <a:p>
            <a:pPr defTabSz="933241">
              <a:defRPr/>
            </a:pPr>
            <a:r>
              <a:rPr lang="en-US" baseline="0" dirty="0" smtClean="0"/>
              <a:t>Please make sure that all program participants are documented by both </a:t>
            </a:r>
            <a:r>
              <a:rPr lang="en-US" b="1" baseline="0" dirty="0" smtClean="0"/>
              <a:t>Ethnicity and Race</a:t>
            </a:r>
            <a:r>
              <a:rPr lang="en-US" baseline="0" dirty="0" smtClean="0"/>
              <a:t>.  </a:t>
            </a:r>
            <a:r>
              <a:rPr lang="en-US" dirty="0" smtClean="0"/>
              <a:t>Data is used to help determine</a:t>
            </a:r>
            <a:r>
              <a:rPr lang="en-US" baseline="0" dirty="0" smtClean="0"/>
              <a:t> areas of potential need and help prevent any discrimination of the participant or a group of participants.</a:t>
            </a:r>
            <a:endParaRPr lang="en-US" dirty="0" smtClean="0"/>
          </a:p>
          <a:p>
            <a:endParaRPr lang="en-US" dirty="0" smtClean="0"/>
          </a:p>
          <a:p>
            <a:endParaRPr lang="en-US" dirty="0" smtClean="0"/>
          </a:p>
          <a:p>
            <a:pPr defTabSz="93324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31</a:t>
            </a:fld>
            <a:endParaRPr lang="en-US" dirty="0"/>
          </a:p>
        </p:txBody>
      </p:sp>
    </p:spTree>
    <p:extLst>
      <p:ext uri="{BB962C8B-B14F-4D97-AF65-F5344CB8AC3E}">
        <p14:creationId xmlns:p14="http://schemas.microsoft.com/office/powerpoint/2010/main" val="2173494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O-4c should</a:t>
            </a:r>
            <a:r>
              <a:rPr lang="en-US" baseline="0" dirty="0" smtClean="0"/>
              <a:t> be filled out annually and kept on file by each SFA.  Although the form will not be turned in to HCNP, it will be requested for review during the Administrative Review.  There is also a tool on HCNP website to assist in tallying data to fill out this form.  </a:t>
            </a:r>
          </a:p>
          <a:p>
            <a:endParaRPr lang="en-US" baseline="0" dirty="0" smtClean="0"/>
          </a:p>
          <a:p>
            <a:r>
              <a:rPr lang="en-US" baseline="0" dirty="0" smtClean="0"/>
              <a:t>Remember, it is not okay to ask a child what racial group he/she belongs to.  If racial group is not voluntarily provided, SFA is required to inform applicant that a visual identification will be recorded. (FNS 113 Part XII)</a:t>
            </a:r>
          </a:p>
          <a:p>
            <a:endParaRPr lang="en-US" baseline="0" dirty="0" smtClean="0"/>
          </a:p>
          <a:p>
            <a:r>
              <a:rPr lang="en-US" baseline="0" dirty="0" smtClean="0"/>
              <a:t>Due October 31</a:t>
            </a:r>
            <a:r>
              <a:rPr lang="en-US" baseline="30000" dirty="0" smtClean="0"/>
              <a:t>st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32</a:t>
            </a:fld>
            <a:endParaRPr lang="en-US" dirty="0"/>
          </a:p>
        </p:txBody>
      </p:sp>
    </p:spTree>
    <p:extLst>
      <p:ext uri="{BB962C8B-B14F-4D97-AF65-F5344CB8AC3E}">
        <p14:creationId xmlns:p14="http://schemas.microsoft.com/office/powerpoint/2010/main" val="1339353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 are required to make public, via public announcement, their program </a:t>
            </a:r>
            <a:r>
              <a:rPr lang="en-US" dirty="0" smtClean="0"/>
              <a:t>availability to ensure </a:t>
            </a:r>
            <a:r>
              <a:rPr lang="en-US" dirty="0"/>
              <a:t>that qualified participants are aware of the </a:t>
            </a:r>
            <a:r>
              <a:rPr lang="en-US" dirty="0" smtClean="0"/>
              <a:t>program</a:t>
            </a:r>
            <a:r>
              <a:rPr lang="en-US" baseline="0" dirty="0" smtClean="0"/>
              <a:t> and their rights. </a:t>
            </a:r>
          </a:p>
          <a:p>
            <a:endParaRPr lang="en-US" baseline="0" dirty="0" smtClean="0"/>
          </a:p>
          <a:p>
            <a:r>
              <a:rPr lang="en-US" baseline="0" dirty="0" smtClean="0"/>
              <a:t>Applicants and participants must be advised of their right to file a complaint as well as the details of the complaint process</a:t>
            </a:r>
            <a:endParaRPr lang="en-US" dirty="0" smtClean="0"/>
          </a:p>
          <a:p>
            <a:endParaRPr lang="en-US" dirty="0" smtClean="0"/>
          </a:p>
          <a:p>
            <a:r>
              <a:rPr lang="en-US" dirty="0" smtClean="0"/>
              <a:t>Non-discrimination </a:t>
            </a:r>
            <a:r>
              <a:rPr lang="en-US" dirty="0"/>
              <a:t>posters must be displayed in a </a:t>
            </a:r>
            <a:r>
              <a:rPr lang="en-US" b="1" dirty="0"/>
              <a:t>prominent public place </a:t>
            </a:r>
            <a:r>
              <a:rPr lang="en-US" dirty="0"/>
              <a:t>such as a </a:t>
            </a:r>
            <a:r>
              <a:rPr lang="en-US" dirty="0" smtClean="0"/>
              <a:t>school</a:t>
            </a:r>
            <a:r>
              <a:rPr lang="en-US" baseline="0" dirty="0" smtClean="0"/>
              <a:t> office where meals are paid, the </a:t>
            </a:r>
            <a:r>
              <a:rPr lang="en-US" dirty="0" smtClean="0"/>
              <a:t>cafeteria, the</a:t>
            </a:r>
            <a:r>
              <a:rPr lang="en-US" baseline="0" dirty="0" smtClean="0"/>
              <a:t> class room for special needs where the point of service may occur or all if applicable.  </a:t>
            </a:r>
            <a:r>
              <a:rPr lang="en-US" dirty="0" smtClean="0"/>
              <a:t>For the National</a:t>
            </a:r>
            <a:r>
              <a:rPr lang="en-US" baseline="0" dirty="0" smtClean="0"/>
              <a:t> School Lunch Program</a:t>
            </a:r>
            <a:r>
              <a:rPr lang="en-US" dirty="0" smtClean="0"/>
              <a:t>, posters must be displayed where free and reduced applications are determined and where</a:t>
            </a:r>
            <a:r>
              <a:rPr lang="en-US" baseline="0" dirty="0" smtClean="0"/>
              <a:t> money is collected.  </a:t>
            </a:r>
          </a:p>
          <a:p>
            <a:endParaRPr lang="en-US" baseline="0" dirty="0" smtClean="0"/>
          </a:p>
          <a:p>
            <a:r>
              <a:rPr lang="en-US" dirty="0" smtClean="0"/>
              <a:t>Please </a:t>
            </a:r>
            <a:r>
              <a:rPr lang="en-US" dirty="0"/>
              <a:t>make sure you are displaying the correct </a:t>
            </a:r>
            <a:r>
              <a:rPr lang="en-US" dirty="0" smtClean="0"/>
              <a:t>non-discrimination </a:t>
            </a:r>
            <a:r>
              <a:rPr lang="en-US" dirty="0"/>
              <a:t>poster. </a:t>
            </a:r>
            <a:r>
              <a:rPr lang="en-US" dirty="0" smtClean="0"/>
              <a:t> The USDA released a new edition dated December</a:t>
            </a:r>
            <a:r>
              <a:rPr lang="en-US" baseline="0" dirty="0" smtClean="0"/>
              <a:t> 2015 as shown here in the GREEN poster.  Please discard all old blue and red posters.  </a:t>
            </a:r>
          </a:p>
          <a:p>
            <a:r>
              <a:rPr lang="en-US" baseline="0" dirty="0" smtClean="0"/>
              <a:t>You may request new posters from HI Child Nutrition Programs at 808-587-3600.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33</a:t>
            </a:fld>
            <a:endParaRPr lang="en-US" dirty="0"/>
          </a:p>
        </p:txBody>
      </p:sp>
    </p:spTree>
    <p:extLst>
      <p:ext uri="{BB962C8B-B14F-4D97-AF65-F5344CB8AC3E}">
        <p14:creationId xmlns:p14="http://schemas.microsoft.com/office/powerpoint/2010/main" val="91515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1">
              <a:defRPr/>
            </a:pPr>
            <a:r>
              <a:rPr lang="en-US" dirty="0" smtClean="0"/>
              <a:t>Compliance with public notification system</a:t>
            </a:r>
            <a:r>
              <a:rPr lang="en-US" baseline="0" dirty="0" smtClean="0"/>
              <a:t>s </a:t>
            </a:r>
            <a:r>
              <a:rPr lang="en-US" dirty="0" smtClean="0"/>
              <a:t>includes</a:t>
            </a:r>
            <a:r>
              <a:rPr lang="en-US" baseline="0" dirty="0" smtClean="0"/>
              <a:t> informing potentially eligible applicants about the program and providing information in other formats for those with disabilities.  An example of this may be providing large print or braille menus for those who are visually impaired.  </a:t>
            </a:r>
          </a:p>
          <a:p>
            <a:pPr defTabSz="933241">
              <a:defRPr/>
            </a:pPr>
            <a:endParaRPr lang="en-US" baseline="0" dirty="0" smtClean="0"/>
          </a:p>
          <a:p>
            <a:pPr defTabSz="933241">
              <a:defRPr/>
            </a:pPr>
            <a:r>
              <a:rPr lang="en-US" baseline="0" dirty="0" smtClean="0"/>
              <a:t>Non-discrimination statements must be included on all media mentioning USDA funded Child Nutrition Programs, including menus, flyers, internet pages, and other food related program announcements. </a:t>
            </a:r>
          </a:p>
          <a:p>
            <a:pPr defTabSz="933241">
              <a:defRPr/>
            </a:pPr>
            <a:endParaRPr lang="en-US" baseline="0" dirty="0" smtClean="0"/>
          </a:p>
          <a:p>
            <a:pPr defTabSz="933241">
              <a:defRPr/>
            </a:pPr>
            <a:r>
              <a:rPr lang="en-US" baseline="0" dirty="0" smtClean="0"/>
              <a:t>Equal opportunity must be conveyed when using photographs.  Include a good representation of various ages, races, genders, etc. </a:t>
            </a:r>
          </a:p>
          <a:p>
            <a:pPr defTabSz="933241">
              <a:defRPr/>
            </a:pPr>
            <a:endParaRPr lang="en-US" baseline="0" dirty="0" smtClean="0"/>
          </a:p>
          <a:p>
            <a:pPr defTabSz="933241">
              <a:defRPr/>
            </a:pPr>
            <a:endParaRPr lang="en-US" baseline="0"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34</a:t>
            </a:fld>
            <a:endParaRPr lang="en-US" dirty="0"/>
          </a:p>
        </p:txBody>
      </p:sp>
    </p:spTree>
    <p:extLst>
      <p:ext uri="{BB962C8B-B14F-4D97-AF65-F5344CB8AC3E}">
        <p14:creationId xmlns:p14="http://schemas.microsoft.com/office/powerpoint/2010/main" val="672391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t>The non-discrimination statement is a </a:t>
            </a:r>
            <a:r>
              <a:rPr lang="en-US" dirty="0"/>
              <a:t>USDA statement that must be present on all publications and media announcements mentioning USDA Child Nutrition Programs. The </a:t>
            </a:r>
            <a:r>
              <a:rPr lang="en-US" i="1" dirty="0"/>
              <a:t>long </a:t>
            </a:r>
            <a:r>
              <a:rPr lang="en-US" dirty="0"/>
              <a:t>non-discrimination statement must be listed on all printed material over one page in length. The </a:t>
            </a:r>
            <a:r>
              <a:rPr lang="en-US" i="1" dirty="0"/>
              <a:t>short </a:t>
            </a:r>
            <a:r>
              <a:rPr lang="en-US" dirty="0"/>
              <a:t>non-discrimination statement may be used on printed materials that are only one page or one sheet of paper (including front and back) in length. </a:t>
            </a:r>
          </a:p>
          <a:p>
            <a:pPr fontAlgn="t"/>
            <a:endParaRPr lang="en-US" dirty="0" smtClean="0"/>
          </a:p>
          <a:p>
            <a:pPr fontAlgn="t"/>
            <a:r>
              <a:rPr lang="en-US" dirty="0" smtClean="0"/>
              <a:t>This slide shows </a:t>
            </a:r>
            <a:r>
              <a:rPr lang="en-US" dirty="0"/>
              <a:t>the </a:t>
            </a:r>
            <a:r>
              <a:rPr lang="en-US" dirty="0" smtClean="0"/>
              <a:t>long statement.</a:t>
            </a:r>
          </a:p>
          <a:p>
            <a:pPr fontAlgn="t"/>
            <a:endParaRPr lang="en-US" dirty="0" smtClean="0"/>
          </a:p>
          <a:p>
            <a:r>
              <a:rPr lang="en-US" dirty="0" smtClean="0"/>
              <a:t>The Hawaii Child</a:t>
            </a:r>
            <a:r>
              <a:rPr lang="en-US" baseline="0" dirty="0" smtClean="0"/>
              <a:t> Nutrition Programs has translated this statement into 12 languages (Cantonese, Chuukese, Ilocano, Japanese, Korean, Mandarin, Marshallese, Samoan, Spanish, Tagalog, Tongan and Vietnamese).  </a:t>
            </a:r>
          </a:p>
          <a:p>
            <a:endParaRPr lang="en-US" baseline="0" dirty="0" smtClean="0"/>
          </a:p>
          <a:p>
            <a:r>
              <a:rPr lang="en-US" baseline="0" dirty="0" smtClean="0"/>
              <a:t>These translations are posted at http://hcnp.hawaii.gov/civil-rights-2/  . </a:t>
            </a:r>
          </a:p>
          <a:p>
            <a:pPr fontAlgn="t"/>
            <a:endParaRPr lang="en-US" dirty="0" smtClean="0"/>
          </a:p>
          <a:p>
            <a:pPr fontAlgn="t"/>
            <a:endParaRPr lang="en-US" dirty="0" smtClean="0"/>
          </a:p>
          <a:p>
            <a:pPr fontAlgn="t"/>
            <a:r>
              <a:rPr lang="en-US" dirty="0" smtClean="0"/>
              <a:t>The </a:t>
            </a:r>
            <a:r>
              <a:rPr lang="en-US" dirty="0"/>
              <a:t>first paragraph of the statement includes more protected classes than are recognized by Child Nutrition Programs.  The </a:t>
            </a:r>
            <a:r>
              <a:rPr lang="en-US" dirty="0" smtClean="0"/>
              <a:t>Hawaii</a:t>
            </a:r>
            <a:r>
              <a:rPr lang="en-US" baseline="0" dirty="0" smtClean="0"/>
              <a:t> </a:t>
            </a:r>
            <a:r>
              <a:rPr lang="en-US" dirty="0" smtClean="0"/>
              <a:t> </a:t>
            </a:r>
            <a:r>
              <a:rPr lang="en-US" dirty="0"/>
              <a:t>D</a:t>
            </a:r>
            <a:r>
              <a:rPr lang="en-US" dirty="0" smtClean="0"/>
              <a:t>epartment </a:t>
            </a:r>
            <a:r>
              <a:rPr lang="en-US" dirty="0"/>
              <a:t>of Education, Child Nutrition Programs received approval from USDA to add the </a:t>
            </a:r>
            <a:r>
              <a:rPr lang="en-US" dirty="0" smtClean="0"/>
              <a:t>sentence near </a:t>
            </a:r>
            <a:r>
              <a:rPr lang="en-US" dirty="0"/>
              <a:t>the bottom of the long statement that </a:t>
            </a:r>
            <a:r>
              <a:rPr lang="en-US" dirty="0" smtClean="0"/>
              <a:t>reads, </a:t>
            </a:r>
            <a:r>
              <a:rPr lang="en-US" dirty="0"/>
              <a:t>“</a:t>
            </a:r>
            <a:r>
              <a:rPr lang="en-US" b="1" dirty="0"/>
              <a:t>USDA Child Nutrition Programs recognize the following protected classes: race, color, national origin, sex, age, and disability</a:t>
            </a:r>
            <a:r>
              <a:rPr lang="en-US" dirty="0"/>
              <a:t>.”  </a:t>
            </a:r>
            <a:endParaRPr lang="en-US" dirty="0" smtClean="0"/>
          </a:p>
          <a:p>
            <a:pPr fontAlgn="t"/>
            <a:endParaRPr lang="en-US" dirty="0" smtClean="0"/>
          </a:p>
          <a:p>
            <a:pPr fontAlgn="t"/>
            <a:r>
              <a:rPr lang="en-US" dirty="0" smtClean="0"/>
              <a:t>When you use the long statement, make sure that </a:t>
            </a:r>
            <a:r>
              <a:rPr lang="en-US" dirty="0"/>
              <a:t>you get the </a:t>
            </a:r>
            <a:r>
              <a:rPr lang="en-US" b="1" dirty="0"/>
              <a:t>entire</a:t>
            </a:r>
            <a:r>
              <a:rPr lang="en-US" dirty="0"/>
              <a:t> statement on your document.</a:t>
            </a:r>
          </a:p>
          <a:p>
            <a:pPr fontAlgn="t"/>
            <a:r>
              <a:rPr lang="en-US" dirty="0"/>
              <a:t>  </a:t>
            </a:r>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35</a:t>
            </a:fld>
            <a:endParaRPr lang="en-US" dirty="0"/>
          </a:p>
        </p:txBody>
      </p:sp>
    </p:spTree>
    <p:extLst>
      <p:ext uri="{BB962C8B-B14F-4D97-AF65-F5344CB8AC3E}">
        <p14:creationId xmlns:p14="http://schemas.microsoft.com/office/powerpoint/2010/main" val="3988842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an example of the non-discrimination</a:t>
            </a:r>
            <a:r>
              <a:rPr lang="en-US" baseline="0" dirty="0" smtClean="0"/>
              <a:t> s</a:t>
            </a:r>
            <a:r>
              <a:rPr lang="en-US" dirty="0" smtClean="0"/>
              <a:t>hort statement in English for any document </a:t>
            </a:r>
            <a:r>
              <a:rPr lang="en-US" b="1" dirty="0" smtClean="0"/>
              <a:t>one page or one sheet of paper</a:t>
            </a:r>
            <a:r>
              <a:rPr lang="en-US" b="1" baseline="0" dirty="0" smtClean="0"/>
              <a:t> </a:t>
            </a:r>
            <a:r>
              <a:rPr lang="en-US" b="0" baseline="0" dirty="0" smtClean="0"/>
              <a:t>in length </a:t>
            </a:r>
            <a:r>
              <a:rPr lang="en-US" b="0" dirty="0" smtClean="0"/>
              <a:t>(including front and back).</a:t>
            </a:r>
          </a:p>
          <a:p>
            <a:endParaRPr lang="en-US" b="0" dirty="0" smtClean="0"/>
          </a:p>
          <a:p>
            <a:r>
              <a:rPr lang="en-US" b="0" dirty="0" smtClean="0"/>
              <a:t>Small items such as a pencil or pen,</a:t>
            </a:r>
            <a:r>
              <a:rPr lang="en-US" b="0" baseline="0" dirty="0" smtClean="0"/>
              <a:t> etc. does not have to have a statement due to lack of space.  </a:t>
            </a:r>
            <a:endParaRPr lang="en-US" b="0" dirty="0" smtClean="0"/>
          </a:p>
          <a:p>
            <a:endParaRPr lang="en-US" b="0" dirty="0" smtClean="0"/>
          </a:p>
          <a:p>
            <a:r>
              <a:rPr lang="en-US" b="0" dirty="0" smtClean="0"/>
              <a:t>When</a:t>
            </a:r>
            <a:r>
              <a:rPr lang="en-US" b="0" baseline="0" dirty="0" smtClean="0"/>
              <a:t> in doubt, be safe and add the Statement on your document.  </a:t>
            </a:r>
            <a:endParaRPr lang="en-US" b="0" dirty="0" smtClean="0"/>
          </a:p>
          <a:p>
            <a:pPr fontAlgn="t"/>
            <a:endParaRPr lang="en-US" dirty="0" smtClean="0"/>
          </a:p>
          <a:p>
            <a:endParaRPr lang="en-US" b="0" dirty="0"/>
          </a:p>
        </p:txBody>
      </p:sp>
      <p:sp>
        <p:nvSpPr>
          <p:cNvPr id="4" name="Slide Number Placeholder 3"/>
          <p:cNvSpPr>
            <a:spLocks noGrp="1"/>
          </p:cNvSpPr>
          <p:nvPr>
            <p:ph type="sldNum" sz="quarter" idx="10"/>
          </p:nvPr>
        </p:nvSpPr>
        <p:spPr/>
        <p:txBody>
          <a:bodyPr/>
          <a:lstStyle/>
          <a:p>
            <a:fld id="{7AEB7FE4-7427-4C0F-AB69-BC16FC68DA58}" type="slidenum">
              <a:rPr lang="en-US" smtClean="0"/>
              <a:t>36</a:t>
            </a:fld>
            <a:endParaRPr lang="en-US" dirty="0"/>
          </a:p>
        </p:txBody>
      </p:sp>
    </p:spTree>
    <p:extLst>
      <p:ext uri="{BB962C8B-B14F-4D97-AF65-F5344CB8AC3E}">
        <p14:creationId xmlns:p14="http://schemas.microsoft.com/office/powerpoint/2010/main" val="2189222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minimum, the Nondiscrimination</a:t>
            </a:r>
            <a:r>
              <a:rPr lang="en-US" baseline="0" dirty="0" smtClean="0"/>
              <a:t> Statement should be on any Application Form(s), Notification of Eligibility or Ineligibility, Notice of Adverse Action Form, Program (Home) Web Page, Public Information, including program literature (e.g. outreach)</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37</a:t>
            </a:fld>
            <a:endParaRPr lang="en-US" dirty="0"/>
          </a:p>
        </p:txBody>
      </p:sp>
    </p:spTree>
    <p:extLst>
      <p:ext uri="{BB962C8B-B14F-4D97-AF65-F5344CB8AC3E}">
        <p14:creationId xmlns:p14="http://schemas.microsoft.com/office/powerpoint/2010/main" val="4273328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 has set a procedure for discrimination complaints based on instructions in FNS113.  The USDA complaint form is posted at HCNP’s website, http://hcnp.hawaii.gov,</a:t>
            </a:r>
            <a:r>
              <a:rPr lang="en-US" baseline="0" dirty="0" smtClean="0"/>
              <a:t> under Civil Rights on the home page, as it applies to all programs. You may also find it under the program that you participate in such as the National School Lunch Program (NSLP) or the Child and Adult Day Care Food Program (CACFP). </a:t>
            </a:r>
          </a:p>
          <a:p>
            <a:endParaRPr lang="en-US" baseline="0" dirty="0" smtClean="0"/>
          </a:p>
          <a:p>
            <a:r>
              <a:rPr lang="en-US" baseline="0" dirty="0" smtClean="0"/>
              <a:t>Any person alleging discrimination based on a protected class has the right to file a complaint within 180 days of the discriminatory action.  All complaints must then be forwarded to the State Agency within 5 days. </a:t>
            </a:r>
            <a:endParaRPr lang="en-US" dirty="0" smtClean="0"/>
          </a:p>
          <a:p>
            <a:endParaRPr lang="en-US" baseline="0" dirty="0" smtClean="0"/>
          </a:p>
          <a:p>
            <a:r>
              <a:rPr lang="en-US" baseline="0" dirty="0" smtClean="0"/>
              <a:t>Sponsors are also required to make civil rights complaint information available upon request. When documenting a civil rights complaint, the following information should be included: </a:t>
            </a:r>
          </a:p>
          <a:p>
            <a:endParaRPr lang="en-US" baseline="0" dirty="0" smtClean="0"/>
          </a:p>
          <a:p>
            <a:pPr marL="751122" lvl="1" indent="-288893">
              <a:spcBef>
                <a:spcPts val="306"/>
              </a:spcBef>
              <a:spcAft>
                <a:spcPts val="306"/>
              </a:spcAft>
              <a:buFont typeface="Arial" panose="020B0604020202020204" pitchFamily="34" charset="0"/>
              <a:buChar char="•"/>
            </a:pPr>
            <a:r>
              <a:rPr lang="en-US" sz="1200" dirty="0"/>
              <a:t>Name, address, and telephone number of the complainant</a:t>
            </a:r>
          </a:p>
          <a:p>
            <a:pPr marL="751122" lvl="1" indent="-288893">
              <a:spcBef>
                <a:spcPts val="306"/>
              </a:spcBef>
              <a:spcAft>
                <a:spcPts val="306"/>
              </a:spcAft>
              <a:buFont typeface="Arial" panose="020B0604020202020204" pitchFamily="34" charset="0"/>
              <a:buChar char="•"/>
            </a:pPr>
            <a:r>
              <a:rPr lang="en-US" sz="1200" dirty="0"/>
              <a:t>Specific location delivering the service</a:t>
            </a:r>
          </a:p>
          <a:p>
            <a:pPr marL="751122" lvl="1" indent="-288893">
              <a:spcBef>
                <a:spcPts val="306"/>
              </a:spcBef>
              <a:spcAft>
                <a:spcPts val="306"/>
              </a:spcAft>
              <a:buFont typeface="Arial" panose="020B0604020202020204" pitchFamily="34" charset="0"/>
              <a:buChar char="•"/>
            </a:pPr>
            <a:r>
              <a:rPr lang="en-US" sz="1200" dirty="0"/>
              <a:t>Nature of the incident that led to the complainant to feel discrimination was a factor </a:t>
            </a:r>
          </a:p>
          <a:p>
            <a:pPr marL="751122" lvl="1" indent="-288893">
              <a:spcBef>
                <a:spcPts val="306"/>
              </a:spcBef>
              <a:spcAft>
                <a:spcPts val="306"/>
              </a:spcAft>
              <a:buFont typeface="Arial" panose="020B0604020202020204" pitchFamily="34" charset="0"/>
              <a:buChar char="•"/>
            </a:pPr>
            <a:r>
              <a:rPr lang="en-US" sz="1200" dirty="0"/>
              <a:t>The basis on which the complainant believes that discrimination exists</a:t>
            </a:r>
          </a:p>
          <a:p>
            <a:pPr marL="751122" lvl="1" indent="-288893">
              <a:spcBef>
                <a:spcPts val="306"/>
              </a:spcBef>
              <a:spcAft>
                <a:spcPts val="306"/>
              </a:spcAft>
              <a:buFont typeface="Arial" panose="020B0604020202020204" pitchFamily="34" charset="0"/>
              <a:buChar char="•"/>
            </a:pPr>
            <a:r>
              <a:rPr lang="en-US" sz="1200" dirty="0"/>
              <a:t>Names and titles, phone numbers, and business or personal addresses of persons who may have knowledge of the discriminatory action</a:t>
            </a:r>
          </a:p>
          <a:p>
            <a:pPr marL="751122" lvl="1" indent="-288893">
              <a:spcBef>
                <a:spcPts val="306"/>
              </a:spcBef>
              <a:spcAft>
                <a:spcPts val="306"/>
              </a:spcAft>
              <a:buFont typeface="Arial" panose="020B0604020202020204" pitchFamily="34" charset="0"/>
              <a:buChar char="•"/>
            </a:pPr>
            <a:r>
              <a:rPr lang="en-US" sz="1200" dirty="0"/>
              <a:t>Date(s) the action occurred</a:t>
            </a:r>
          </a:p>
          <a:p>
            <a:endParaRPr lang="en-US"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38</a:t>
            </a:fld>
            <a:endParaRPr lang="en-US" dirty="0"/>
          </a:p>
        </p:txBody>
      </p:sp>
    </p:spTree>
    <p:extLst>
      <p:ext uri="{BB962C8B-B14F-4D97-AF65-F5344CB8AC3E}">
        <p14:creationId xmlns:p14="http://schemas.microsoft.com/office/powerpoint/2010/main" val="1993280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Sponsors must keep a </a:t>
            </a:r>
            <a:r>
              <a:rPr lang="en-US" sz="1200" b="1" dirty="0"/>
              <a:t>Civil Rights Binder or File </a:t>
            </a:r>
            <a:r>
              <a:rPr lang="en-US" sz="1200" dirty="0"/>
              <a:t>with the required civil rights complaint documents including the following:  </a:t>
            </a:r>
          </a:p>
          <a:p>
            <a:endParaRPr lang="en-US" sz="1200" dirty="0"/>
          </a:p>
          <a:p>
            <a:r>
              <a:rPr lang="en-US" sz="1200" dirty="0" smtClean="0"/>
              <a:t>-A </a:t>
            </a:r>
            <a:r>
              <a:rPr lang="en-US" sz="1200" dirty="0"/>
              <a:t>written </a:t>
            </a:r>
            <a:r>
              <a:rPr lang="en-US" sz="1200" b="1" dirty="0"/>
              <a:t>civil rights complaint procedure.  </a:t>
            </a:r>
            <a:r>
              <a:rPr lang="en-US" sz="1200" dirty="0"/>
              <a:t>The procedure should state the organization’s policy on how to proceed when obtaining a civil rights complaint.  </a:t>
            </a:r>
          </a:p>
          <a:p>
            <a:endParaRPr lang="en-US" sz="1200" b="1" dirty="0"/>
          </a:p>
          <a:p>
            <a:r>
              <a:rPr lang="en-US" sz="1200" b="1" dirty="0" smtClean="0"/>
              <a:t>-An </a:t>
            </a:r>
            <a:r>
              <a:rPr lang="en-US" sz="1200" b="1" dirty="0"/>
              <a:t>annually dated civil rights</a:t>
            </a:r>
            <a:r>
              <a:rPr lang="en-US" sz="1200" dirty="0"/>
              <a:t> </a:t>
            </a:r>
            <a:r>
              <a:rPr lang="en-US" sz="1200" b="1" dirty="0"/>
              <a:t>complaint log, </a:t>
            </a:r>
            <a:r>
              <a:rPr lang="en-US" sz="1200" i="1" dirty="0"/>
              <a:t>even when no complaints are </a:t>
            </a:r>
            <a:r>
              <a:rPr lang="en-US" sz="1200" i="1" dirty="0" smtClean="0"/>
              <a:t>received/documented</a:t>
            </a:r>
            <a:r>
              <a:rPr lang="en-US" sz="1200" i="0" baseline="0" dirty="0" smtClean="0"/>
              <a:t> (in a couple of slides, we will see how log is documented when there were no complaints)</a:t>
            </a:r>
            <a:r>
              <a:rPr lang="en-US" sz="1200" baseline="0" dirty="0" smtClean="0"/>
              <a:t>. </a:t>
            </a:r>
            <a:r>
              <a:rPr lang="en-US" sz="1200" dirty="0" smtClean="0"/>
              <a:t>Information </a:t>
            </a:r>
            <a:r>
              <a:rPr lang="en-US" sz="1200" dirty="0"/>
              <a:t>in the civil rights binder or file must be </a:t>
            </a:r>
            <a:r>
              <a:rPr lang="en-US" sz="1200" b="1" dirty="0"/>
              <a:t>annually updated </a:t>
            </a:r>
            <a:r>
              <a:rPr lang="en-US" sz="1200" dirty="0"/>
              <a:t>and maintained for </a:t>
            </a:r>
            <a:r>
              <a:rPr lang="en-US" sz="1200" b="1" dirty="0"/>
              <a:t>three years plus the current year </a:t>
            </a:r>
            <a:r>
              <a:rPr lang="en-US" sz="1200" b="1" dirty="0" smtClean="0"/>
              <a:t>or longer if</a:t>
            </a:r>
            <a:r>
              <a:rPr lang="en-US" sz="1200" b="1" baseline="0" dirty="0" smtClean="0"/>
              <a:t> applicable.  </a:t>
            </a:r>
            <a:r>
              <a:rPr lang="en-US" sz="1200" b="0" baseline="0" dirty="0" smtClean="0"/>
              <a:t>It will be reviewed by the </a:t>
            </a:r>
            <a:r>
              <a:rPr lang="en-US" sz="1200" dirty="0" smtClean="0"/>
              <a:t>State </a:t>
            </a:r>
            <a:r>
              <a:rPr lang="en-US" sz="1200" dirty="0"/>
              <a:t>agency </a:t>
            </a:r>
            <a:r>
              <a:rPr lang="en-US" sz="1200" dirty="0" smtClean="0"/>
              <a:t>during the administrative review</a:t>
            </a:r>
            <a:r>
              <a:rPr lang="en-US" sz="1200" baseline="0" dirty="0" smtClean="0"/>
              <a:t>. </a:t>
            </a:r>
          </a:p>
          <a:p>
            <a:endParaRPr lang="en-US" sz="1200" baseline="0" dirty="0" smtClean="0"/>
          </a:p>
          <a:p>
            <a:r>
              <a:rPr lang="en-US" sz="1200" baseline="0" dirty="0" smtClean="0"/>
              <a:t>All Civil Rights complaints must be documented in Civil Rights binder, even after problem is resolved. </a:t>
            </a:r>
            <a:endParaRPr lang="en-US" sz="1200" dirty="0"/>
          </a:p>
          <a:p>
            <a:endParaRPr lang="en-US" sz="1200" dirty="0"/>
          </a:p>
          <a:p>
            <a:r>
              <a:rPr lang="en-US" sz="1200" dirty="0" smtClean="0"/>
              <a:t>-Copies</a:t>
            </a:r>
            <a:r>
              <a:rPr lang="en-US" sz="1200" baseline="0" dirty="0" smtClean="0"/>
              <a:t> of t</a:t>
            </a:r>
            <a:r>
              <a:rPr lang="en-US" sz="1200" dirty="0" smtClean="0"/>
              <a:t>he </a:t>
            </a:r>
            <a:r>
              <a:rPr lang="en-US" sz="1200" b="1" dirty="0"/>
              <a:t>civil rights complaint form </a:t>
            </a:r>
            <a:r>
              <a:rPr lang="en-US" sz="1200" dirty="0"/>
              <a:t>in </a:t>
            </a:r>
            <a:r>
              <a:rPr lang="en-US" sz="1200" dirty="0" smtClean="0"/>
              <a:t>English must be available at all child nutrition program</a:t>
            </a:r>
            <a:r>
              <a:rPr lang="en-US" sz="1200" baseline="0" dirty="0" smtClean="0"/>
              <a:t> sites.  You may use the free translation website, shown later, if complaint forms are needed in other </a:t>
            </a:r>
            <a:r>
              <a:rPr lang="en-US" sz="1200" dirty="0" smtClean="0"/>
              <a:t>languages.  </a:t>
            </a:r>
            <a:r>
              <a:rPr lang="en-US" sz="1200" baseline="0" dirty="0" smtClean="0"/>
              <a:t>  </a:t>
            </a:r>
            <a:endParaRPr lang="en-US" sz="1200" dirty="0"/>
          </a:p>
          <a:p>
            <a:r>
              <a:rPr lang="en-US" sz="1200" dirty="0"/>
              <a:t> </a:t>
            </a:r>
            <a:endParaRPr lang="en-US" sz="1200" dirty="0" smtClean="0"/>
          </a:p>
          <a:p>
            <a:r>
              <a:rPr lang="en-US" sz="1200" dirty="0" smtClean="0"/>
              <a:t>A sample complaint form in English can be found</a:t>
            </a:r>
            <a:r>
              <a:rPr lang="en-US" sz="1200" baseline="0" dirty="0" smtClean="0"/>
              <a:t> http://hcnp.hawaii.gov</a:t>
            </a:r>
            <a:endParaRPr lang="en-US" sz="1200" b="1" i="1" dirty="0"/>
          </a:p>
        </p:txBody>
      </p:sp>
      <p:sp>
        <p:nvSpPr>
          <p:cNvPr id="4" name="Slide Number Placeholder 3"/>
          <p:cNvSpPr>
            <a:spLocks noGrp="1"/>
          </p:cNvSpPr>
          <p:nvPr>
            <p:ph type="sldNum" sz="quarter" idx="10"/>
          </p:nvPr>
        </p:nvSpPr>
        <p:spPr/>
        <p:txBody>
          <a:bodyPr/>
          <a:lstStyle/>
          <a:p>
            <a:fld id="{7AEB7FE4-7427-4C0F-AB69-BC16FC68DA58}" type="slidenum">
              <a:rPr lang="en-US" smtClean="0"/>
              <a:t>39</a:t>
            </a:fld>
            <a:endParaRPr lang="en-US" dirty="0"/>
          </a:p>
        </p:txBody>
      </p:sp>
    </p:spTree>
    <p:extLst>
      <p:ext uri="{BB962C8B-B14F-4D97-AF65-F5344CB8AC3E}">
        <p14:creationId xmlns:p14="http://schemas.microsoft.com/office/powerpoint/2010/main" val="1202465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r>
              <a:rPr lang="en-US" sz="1200" dirty="0" smtClean="0"/>
              <a:t>A common AR finding has been that the</a:t>
            </a:r>
            <a:r>
              <a:rPr lang="en-US" sz="1200" baseline="0" dirty="0" smtClean="0"/>
              <a:t> Civil Rights binder has not been maintained or updated.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40</a:t>
            </a:fld>
            <a:endParaRPr lang="en-US" dirty="0"/>
          </a:p>
        </p:txBody>
      </p:sp>
    </p:spTree>
    <p:extLst>
      <p:ext uri="{BB962C8B-B14F-4D97-AF65-F5344CB8AC3E}">
        <p14:creationId xmlns:p14="http://schemas.microsoft.com/office/powerpoint/2010/main" val="302756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understand that all SFA’s must follow the Civil Right Guidelines, including charter schools.  No one is exempt from them and there will be liabilities against any SFA if the guidelines are not met or at least a reasonable attempt has been made to meet these mandates.  </a:t>
            </a:r>
          </a:p>
          <a:p>
            <a:endParaRPr lang="en-US" baseline="0" dirty="0" smtClean="0"/>
          </a:p>
          <a:p>
            <a:r>
              <a:rPr lang="en-US" baseline="0" dirty="0" smtClean="0">
                <a:solidFill>
                  <a:srgbClr val="FF0000"/>
                </a:solidFill>
              </a:rPr>
              <a:t>So even if you school only received one dollar of federal money, you are to comply with the civil rights requirements.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AEB7FE4-7427-4C0F-AB69-BC16FC68DA58}" type="slidenum">
              <a:rPr lang="en-US" smtClean="0"/>
              <a:t>4</a:t>
            </a:fld>
            <a:endParaRPr lang="en-US" dirty="0"/>
          </a:p>
        </p:txBody>
      </p:sp>
    </p:spTree>
    <p:extLst>
      <p:ext uri="{BB962C8B-B14F-4D97-AF65-F5344CB8AC3E}">
        <p14:creationId xmlns:p14="http://schemas.microsoft.com/office/powerpoint/2010/main" val="192387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samples of civil rights complaint logs.  You must</a:t>
            </a:r>
            <a:r>
              <a:rPr lang="en-US" baseline="0" dirty="0" smtClean="0"/>
              <a:t> have one report for each school year.  </a:t>
            </a:r>
            <a:r>
              <a:rPr lang="en-US" dirty="0" smtClean="0"/>
              <a:t>At the end of the school</a:t>
            </a:r>
            <a:r>
              <a:rPr lang="en-US" baseline="0" dirty="0" smtClean="0"/>
              <a:t> year, i</a:t>
            </a:r>
            <a:r>
              <a:rPr lang="en-US" dirty="0" smtClean="0"/>
              <a:t>f</a:t>
            </a:r>
            <a:r>
              <a:rPr lang="en-US" baseline="0" dirty="0" smtClean="0"/>
              <a:t> the school site has had no complaints, be sure to note “No Complaints” on the log along with the date.  NOTE: Must begin a log for the new, upcoming school year.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41</a:t>
            </a:fld>
            <a:endParaRPr lang="en-US" dirty="0"/>
          </a:p>
        </p:txBody>
      </p:sp>
    </p:spTree>
    <p:extLst>
      <p:ext uri="{BB962C8B-B14F-4D97-AF65-F5344CB8AC3E}">
        <p14:creationId xmlns:p14="http://schemas.microsoft.com/office/powerpoint/2010/main" val="4269450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represents the flow of information when a complaint and or procedure for civil rights is being followed up on for compliance.  Regional</a:t>
            </a:r>
            <a:r>
              <a:rPr lang="en-US" dirty="0" smtClean="0"/>
              <a:t> Food and Nutrition Service offices are involved in compliance reviews of State agencies.  State agencies are required to ensure compliance within local agencies.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and local agencies</a:t>
            </a:r>
            <a:r>
              <a:rPr lang="en-US" baseline="0" dirty="0" smtClean="0"/>
              <a:t> must receive a pre-approval visit for civil rights compliance before receiving federal funds.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Significant findings</a:t>
            </a:r>
            <a:r>
              <a:rPr lang="en-US" baseline="0" dirty="0" smtClean="0"/>
              <a:t> made by the State Agency are reported to the appropriate USDA Regional Office. </a:t>
            </a:r>
            <a:r>
              <a:rPr lang="en-US" dirty="0" smtClean="0"/>
              <a:t>Corrective action is put in place until non-compliance is resolved.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reports must be maintained as part of records for future review.</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42</a:t>
            </a:fld>
            <a:endParaRPr lang="en-US" dirty="0"/>
          </a:p>
        </p:txBody>
      </p:sp>
    </p:spTree>
    <p:extLst>
      <p:ext uri="{BB962C8B-B14F-4D97-AF65-F5344CB8AC3E}">
        <p14:creationId xmlns:p14="http://schemas.microsoft.com/office/powerpoint/2010/main" val="1020505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rights requirements state that</a:t>
            </a:r>
            <a:r>
              <a:rPr lang="en-US" baseline="0" dirty="0" smtClean="0"/>
              <a:t> p</a:t>
            </a:r>
            <a:r>
              <a:rPr lang="en-US" dirty="0" smtClean="0"/>
              <a:t>rovisions must be made for non-English speaking program</a:t>
            </a:r>
            <a:r>
              <a:rPr lang="en-US" baseline="0" dirty="0" smtClean="0"/>
              <a:t> participants.  </a:t>
            </a:r>
          </a:p>
          <a:p>
            <a:endParaRPr lang="en-US" baseline="0" dirty="0" smtClean="0"/>
          </a:p>
          <a:p>
            <a:r>
              <a:rPr lang="en-US" baseline="0" dirty="0" smtClean="0"/>
              <a:t>Children must not be used to translate for a parent. “I speak”</a:t>
            </a:r>
          </a:p>
          <a:p>
            <a:endParaRPr lang="en-US" baseline="0" dirty="0" smtClean="0"/>
          </a:p>
          <a:p>
            <a:r>
              <a:rPr lang="en-US" baseline="0" dirty="0" smtClean="0"/>
              <a:t>For example, enrollment forms or menus may need to be translated into Spanish in areas where Spanish is necessary in order for families to comprehend the information.  Another example of language assistance would be providing braille or large print for visually impaired program participants.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43</a:t>
            </a:fld>
            <a:endParaRPr lang="en-US" dirty="0"/>
          </a:p>
        </p:txBody>
      </p:sp>
    </p:spTree>
    <p:extLst>
      <p:ext uri="{BB962C8B-B14F-4D97-AF65-F5344CB8AC3E}">
        <p14:creationId xmlns:p14="http://schemas.microsoft.com/office/powerpoint/2010/main" val="108664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conflict resolution includes making sure all complaints alleging discrimination on the basis of race, age, color, national origin, </a:t>
            </a:r>
            <a:r>
              <a:rPr lang="en-US" dirty="0" smtClean="0"/>
              <a:t>sex, </a:t>
            </a:r>
            <a:r>
              <a:rPr lang="en-US" dirty="0"/>
              <a:t>or disability must be forwarded to the State agency within </a:t>
            </a:r>
            <a:r>
              <a:rPr lang="en-US" dirty="0" smtClean="0"/>
              <a:t>five </a:t>
            </a:r>
            <a:r>
              <a:rPr lang="en-US" dirty="0"/>
              <a:t>days and must be processed by USDA within ninety days.</a:t>
            </a:r>
            <a:endParaRPr lang="en-US" b="0" dirty="0"/>
          </a:p>
        </p:txBody>
      </p:sp>
      <p:sp>
        <p:nvSpPr>
          <p:cNvPr id="4" name="Slide Number Placeholder 3"/>
          <p:cNvSpPr>
            <a:spLocks noGrp="1"/>
          </p:cNvSpPr>
          <p:nvPr>
            <p:ph type="sldNum" sz="quarter" idx="10"/>
          </p:nvPr>
        </p:nvSpPr>
        <p:spPr/>
        <p:txBody>
          <a:bodyPr/>
          <a:lstStyle/>
          <a:p>
            <a:fld id="{7AEB7FE4-7427-4C0F-AB69-BC16FC68DA58}" type="slidenum">
              <a:rPr lang="en-US" smtClean="0"/>
              <a:t>44</a:t>
            </a:fld>
            <a:endParaRPr lang="en-US" dirty="0"/>
          </a:p>
        </p:txBody>
      </p:sp>
    </p:spTree>
    <p:extLst>
      <p:ext uri="{BB962C8B-B14F-4D97-AF65-F5344CB8AC3E}">
        <p14:creationId xmlns:p14="http://schemas.microsoft.com/office/powerpoint/2010/main" val="2826324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t>Let’s </a:t>
            </a:r>
            <a:r>
              <a:rPr lang="en-US" dirty="0"/>
              <a:t>summarize the important </a:t>
            </a:r>
            <a:r>
              <a:rPr lang="en-US" dirty="0" smtClean="0"/>
              <a:t>civil rights </a:t>
            </a:r>
            <a:r>
              <a:rPr lang="en-US" dirty="0"/>
              <a:t>sponsor requirements for participation </a:t>
            </a:r>
            <a:r>
              <a:rPr lang="en-US" dirty="0" smtClean="0"/>
              <a:t>in Child </a:t>
            </a:r>
            <a:r>
              <a:rPr lang="en-US" dirty="0"/>
              <a:t>Nutrition </a:t>
            </a:r>
            <a:r>
              <a:rPr lang="en-US" dirty="0" smtClean="0"/>
              <a:t>Programs</a:t>
            </a:r>
            <a:r>
              <a:rPr lang="en-US" dirty="0"/>
              <a:t>. </a:t>
            </a:r>
          </a:p>
          <a:p>
            <a:pPr fontAlgn="t"/>
            <a:endParaRPr lang="en-US" dirty="0"/>
          </a:p>
          <a:p>
            <a:pPr fontAlgn="t"/>
            <a:r>
              <a:rPr lang="en-US" dirty="0"/>
              <a:t>Requirements </a:t>
            </a:r>
            <a:r>
              <a:rPr lang="en-US" dirty="0" smtClean="0"/>
              <a:t>include: </a:t>
            </a:r>
          </a:p>
          <a:p>
            <a:pPr fontAlgn="t"/>
            <a:endParaRPr lang="en-US" dirty="0" smtClean="0"/>
          </a:p>
          <a:p>
            <a:pPr marL="173336" indent="-173336" fontAlgn="t">
              <a:buFont typeface="Arial" panose="020B0604020202020204" pitchFamily="34" charset="0"/>
              <a:buChar char="•"/>
            </a:pPr>
            <a:r>
              <a:rPr lang="en-US" b="1" dirty="0" smtClean="0"/>
              <a:t>Train </a:t>
            </a:r>
            <a:r>
              <a:rPr lang="en-US" b="1" dirty="0"/>
              <a:t>all staff </a:t>
            </a:r>
            <a:r>
              <a:rPr lang="en-US" dirty="0"/>
              <a:t>on </a:t>
            </a:r>
            <a:r>
              <a:rPr lang="en-US" dirty="0" smtClean="0"/>
              <a:t>civil rights topics </a:t>
            </a:r>
            <a:r>
              <a:rPr lang="en-US" dirty="0"/>
              <a:t>covered today. </a:t>
            </a:r>
            <a:r>
              <a:rPr lang="en-US" dirty="0" smtClean="0"/>
              <a:t> Document </a:t>
            </a:r>
            <a:r>
              <a:rPr lang="en-US" dirty="0"/>
              <a:t>training with </a:t>
            </a:r>
            <a:r>
              <a:rPr lang="en-US" dirty="0" smtClean="0"/>
              <a:t>an agenda, dates, and signatures and have documentation </a:t>
            </a:r>
            <a:r>
              <a:rPr lang="en-US" dirty="0"/>
              <a:t>available for the </a:t>
            </a:r>
            <a:r>
              <a:rPr lang="en-US" dirty="0" smtClean="0"/>
              <a:t>State </a:t>
            </a:r>
            <a:r>
              <a:rPr lang="en-US" dirty="0"/>
              <a:t>agency to review.</a:t>
            </a:r>
          </a:p>
          <a:p>
            <a:pPr marL="173336" indent="-173336" fontAlgn="t">
              <a:buFont typeface="Arial" panose="020B0604020202020204" pitchFamily="34" charset="0"/>
              <a:buChar char="•"/>
            </a:pPr>
            <a:r>
              <a:rPr lang="en-US" b="1" dirty="0"/>
              <a:t>Prominently </a:t>
            </a:r>
            <a:r>
              <a:rPr lang="en-US" b="1" dirty="0" smtClean="0"/>
              <a:t>display </a:t>
            </a:r>
            <a:r>
              <a:rPr lang="en-US" dirty="0"/>
              <a:t>the </a:t>
            </a:r>
            <a:r>
              <a:rPr lang="en-US" dirty="0" smtClean="0"/>
              <a:t>current “And </a:t>
            </a:r>
            <a:r>
              <a:rPr lang="en-US" dirty="0"/>
              <a:t>Justice </a:t>
            </a:r>
            <a:r>
              <a:rPr lang="en-US" dirty="0" smtClean="0"/>
              <a:t>For </a:t>
            </a:r>
            <a:r>
              <a:rPr lang="en-US" dirty="0"/>
              <a:t>All” poster in a public place. Best practice is to place the poster both in a public entry as well as in the food service </a:t>
            </a:r>
            <a:r>
              <a:rPr lang="en-US" dirty="0" smtClean="0"/>
              <a:t>area. For NSLP, posters must be displayed where free and reduced applications are determined and where</a:t>
            </a:r>
            <a:r>
              <a:rPr lang="en-US" baseline="0" dirty="0" smtClean="0"/>
              <a:t> money is collected. </a:t>
            </a:r>
            <a:endParaRPr lang="en-US" dirty="0" smtClean="0"/>
          </a:p>
          <a:p>
            <a:pPr marL="173336" indent="-173336" fontAlgn="t">
              <a:buFont typeface="Arial" panose="020B0604020202020204" pitchFamily="34" charset="0"/>
              <a:buChar char="•"/>
            </a:pPr>
            <a:r>
              <a:rPr lang="en-US" b="1" dirty="0" smtClean="0"/>
              <a:t>Collect </a:t>
            </a:r>
            <a:r>
              <a:rPr lang="en-US" b="1" dirty="0"/>
              <a:t>and record race and ethnic data </a:t>
            </a:r>
            <a:r>
              <a:rPr lang="en-US" dirty="0"/>
              <a:t>for all participants annually. Remember data collection can be specific to your program. </a:t>
            </a:r>
            <a:endParaRPr lang="en-US" dirty="0" smtClean="0"/>
          </a:p>
          <a:p>
            <a:pPr marL="173336" indent="-173336" defTabSz="924458" fontAlgn="t">
              <a:buFont typeface="Arial" panose="020B0604020202020204" pitchFamily="34" charset="0"/>
              <a:buChar char="•"/>
              <a:defRPr/>
            </a:pPr>
            <a:r>
              <a:rPr lang="en-US" dirty="0" smtClean="0"/>
              <a:t>Offer </a:t>
            </a:r>
            <a:r>
              <a:rPr lang="en-US" b="1" dirty="0" smtClean="0"/>
              <a:t>meals to all infants </a:t>
            </a:r>
            <a:r>
              <a:rPr lang="en-US" dirty="0" smtClean="0"/>
              <a:t>and children in care, without discrimination.</a:t>
            </a:r>
          </a:p>
          <a:p>
            <a:pPr marL="173336" indent="-173336" defTabSz="924458" fontAlgn="t">
              <a:buFont typeface="Arial" panose="020B0604020202020204" pitchFamily="34" charset="0"/>
              <a:buChar char="•"/>
              <a:defRPr/>
            </a:pPr>
            <a:r>
              <a:rPr lang="en-US" dirty="0" smtClean="0"/>
              <a:t>Maintain an annually dated Civil</a:t>
            </a:r>
            <a:r>
              <a:rPr lang="en-US" baseline="0" dirty="0" smtClean="0"/>
              <a:t> Rights Complaint Log</a:t>
            </a:r>
            <a:endParaRPr lang="en-US" dirty="0" smtClean="0"/>
          </a:p>
          <a:p>
            <a:pPr marL="173336" indent="-173336" defTabSz="924458" fontAlgn="t">
              <a:buFont typeface="Arial" panose="020B0604020202020204" pitchFamily="34" charset="0"/>
              <a:buChar char="•"/>
              <a:defRPr/>
            </a:pPr>
            <a:r>
              <a:rPr lang="en-US" dirty="0" smtClean="0"/>
              <a:t>Place the </a:t>
            </a:r>
            <a:r>
              <a:rPr lang="en-US" b="1" dirty="0" smtClean="0"/>
              <a:t>non-discrimination statement on all printed materials mentioning Child Nutrition Programs</a:t>
            </a:r>
            <a:r>
              <a:rPr lang="en-US" dirty="0" smtClean="0"/>
              <a:t>, including menus, enrollment forms, and electronic announcements mentioning the USDA funded food programs.</a:t>
            </a:r>
          </a:p>
          <a:p>
            <a:pPr marL="173336" indent="-173336" defTabSz="924458" fontAlgn="t">
              <a:buFont typeface="Arial" panose="020B0604020202020204" pitchFamily="34" charset="0"/>
              <a:buChar char="•"/>
              <a:defRPr/>
            </a:pPr>
            <a:r>
              <a:rPr lang="en-US" dirty="0" smtClean="0"/>
              <a:t>Keep all civil rights </a:t>
            </a:r>
            <a:r>
              <a:rPr lang="en-US" b="1" dirty="0" smtClean="0"/>
              <a:t>records</a:t>
            </a:r>
            <a:r>
              <a:rPr lang="en-US" dirty="0" smtClean="0"/>
              <a:t> for </a:t>
            </a:r>
            <a:r>
              <a:rPr lang="en-US" b="1" dirty="0" smtClean="0"/>
              <a:t>three years plus the current year per USDA however your agency may have</a:t>
            </a:r>
            <a:r>
              <a:rPr lang="en-US" b="1" baseline="0" dirty="0" smtClean="0"/>
              <a:t> a longer retention policy.  Records to be retained includes the </a:t>
            </a:r>
            <a:r>
              <a:rPr lang="en-US" b="1" dirty="0" smtClean="0"/>
              <a:t>annually updated civil rights complaint binder </a:t>
            </a:r>
            <a:r>
              <a:rPr lang="en-US" dirty="0" smtClean="0"/>
              <a:t>containing a complaint procedure, an </a:t>
            </a:r>
            <a:r>
              <a:rPr lang="en-US" b="0" dirty="0" smtClean="0"/>
              <a:t>annually updated complaint log, and complaint forms.</a:t>
            </a:r>
          </a:p>
        </p:txBody>
      </p:sp>
      <p:sp>
        <p:nvSpPr>
          <p:cNvPr id="4" name="Slide Number Placeholder 3"/>
          <p:cNvSpPr>
            <a:spLocks noGrp="1"/>
          </p:cNvSpPr>
          <p:nvPr>
            <p:ph type="sldNum" sz="quarter" idx="10"/>
          </p:nvPr>
        </p:nvSpPr>
        <p:spPr/>
        <p:txBody>
          <a:bodyPr/>
          <a:lstStyle/>
          <a:p>
            <a:fld id="{7AEB7FE4-7427-4C0F-AB69-BC16FC68DA58}" type="slidenum">
              <a:rPr lang="en-US" smtClean="0"/>
              <a:t>45</a:t>
            </a:fld>
            <a:endParaRPr lang="en-US" dirty="0"/>
          </a:p>
        </p:txBody>
      </p:sp>
    </p:spTree>
    <p:extLst>
      <p:ext uri="{BB962C8B-B14F-4D97-AF65-F5344CB8AC3E}">
        <p14:creationId xmlns:p14="http://schemas.microsoft.com/office/powerpoint/2010/main" val="1878008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Here are the </a:t>
            </a:r>
            <a:r>
              <a:rPr lang="en-US" altLang="en-US" baseline="0" dirty="0" smtClean="0">
                <a:latin typeface="Arial" panose="020B0604020202020204" pitchFamily="34" charset="0"/>
              </a:rPr>
              <a:t>key area and key topic learning codes pertinent to this webinar to meet the Professional Standards training and recording requirements.  </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The first web site will provide you with the master list of all learning codes.  </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Please count the time spent on this webinar toward your annual Professional Standards training requirements.  Also please remember to track the training you may provide for your foodservice employees using this ppt.    </a:t>
            </a:r>
          </a:p>
          <a:p>
            <a:pPr eaLnBrk="1" hangingPunct="1"/>
            <a:endParaRPr lang="en-US" altLang="en-US" baseline="0"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Each</a:t>
            </a:r>
            <a:r>
              <a:rPr lang="en-US" altLang="en-US" baseline="0" dirty="0" smtClean="0">
                <a:latin typeface="Arial" panose="020B0604020202020204" pitchFamily="34" charset="0"/>
              </a:rPr>
              <a:t> school must retain </a:t>
            </a:r>
            <a:r>
              <a:rPr lang="en-US" altLang="en-US" dirty="0" smtClean="0">
                <a:latin typeface="Arial" panose="020B0604020202020204" pitchFamily="34" charset="0"/>
              </a:rPr>
              <a:t>documentation of their school</a:t>
            </a:r>
            <a:r>
              <a:rPr lang="en-US" altLang="en-US" baseline="0" dirty="0" smtClean="0">
                <a:latin typeface="Arial" panose="020B0604020202020204" pitchFamily="34" charset="0"/>
              </a:rPr>
              <a:t> food service trainings to comply with the USDA P</a:t>
            </a:r>
            <a:r>
              <a:rPr lang="en-US" altLang="en-US" dirty="0" smtClean="0">
                <a:latin typeface="Arial" panose="020B0604020202020204" pitchFamily="34" charset="0"/>
              </a:rPr>
              <a:t>rofessional Standards; you may use the FNS online tracking tool at the 2</a:t>
            </a:r>
            <a:r>
              <a:rPr lang="en-US" altLang="en-US" baseline="30000" dirty="0" smtClean="0">
                <a:latin typeface="Arial" panose="020B0604020202020204" pitchFamily="34" charset="0"/>
              </a:rPr>
              <a:t>nd</a:t>
            </a:r>
            <a:r>
              <a:rPr lang="en-US" altLang="en-US" dirty="0" smtClean="0">
                <a:latin typeface="Arial" panose="020B0604020202020204" pitchFamily="34" charset="0"/>
              </a:rPr>
              <a:t> website shown</a:t>
            </a:r>
            <a:r>
              <a:rPr lang="en-US" altLang="en-US" baseline="0" dirty="0" smtClean="0">
                <a:latin typeface="Arial" panose="020B0604020202020204" pitchFamily="34" charset="0"/>
              </a:rPr>
              <a:t> or use one of the tra</a:t>
            </a:r>
            <a:r>
              <a:rPr lang="en-US" altLang="en-US" dirty="0" smtClean="0">
                <a:latin typeface="Arial" panose="020B0604020202020204" pitchFamily="34" charset="0"/>
              </a:rPr>
              <a:t>cking logs</a:t>
            </a:r>
            <a:r>
              <a:rPr lang="en-US" altLang="en-US" baseline="0" dirty="0" smtClean="0">
                <a:latin typeface="Arial" panose="020B0604020202020204" pitchFamily="34" charset="0"/>
              </a:rPr>
              <a:t> developed by </a:t>
            </a:r>
            <a:r>
              <a:rPr lang="en-US" altLang="en-US" dirty="0" smtClean="0">
                <a:latin typeface="Arial" panose="020B0604020202020204" pitchFamily="34" charset="0"/>
              </a:rPr>
              <a:t>HCNP which</a:t>
            </a:r>
            <a:r>
              <a:rPr lang="en-US" altLang="en-US" baseline="0" dirty="0" smtClean="0">
                <a:latin typeface="Arial" panose="020B0604020202020204" pitchFamily="34" charset="0"/>
              </a:rPr>
              <a:t> will be posted soon at  http://hcnp.hawaii.gov , then click on the </a:t>
            </a:r>
            <a:r>
              <a:rPr lang="en-US" altLang="en-US" dirty="0" smtClean="0">
                <a:latin typeface="Arial" panose="020B0604020202020204" pitchFamily="34" charset="0"/>
              </a:rPr>
              <a:t>NSLP.</a:t>
            </a:r>
            <a:r>
              <a:rPr lang="en-US" altLang="en-US" baseline="0" dirty="0" smtClean="0">
                <a:latin typeface="Arial" panose="020B0604020202020204" pitchFamily="34" charset="0"/>
              </a:rPr>
              <a:t>  Look for the  </a:t>
            </a:r>
            <a:r>
              <a:rPr lang="en-US" altLang="en-US" dirty="0" smtClean="0">
                <a:latin typeface="Arial" panose="020B0604020202020204" pitchFamily="34" charset="0"/>
              </a:rPr>
              <a:t>Professional Standards section.   </a:t>
            </a:r>
          </a:p>
        </p:txBody>
      </p:sp>
      <p:sp>
        <p:nvSpPr>
          <p:cNvPr id="4" name="Slide Number Placeholder 3"/>
          <p:cNvSpPr>
            <a:spLocks noGrp="1"/>
          </p:cNvSpPr>
          <p:nvPr>
            <p:ph type="sldNum" sz="quarter" idx="10"/>
          </p:nvPr>
        </p:nvSpPr>
        <p:spPr/>
        <p:txBody>
          <a:bodyPr/>
          <a:lstStyle/>
          <a:p>
            <a:fld id="{7AEB7FE4-7427-4C0F-AB69-BC16FC68DA58}" type="slidenum">
              <a:rPr lang="en-US" smtClean="0"/>
              <a:t>46</a:t>
            </a:fld>
            <a:endParaRPr lang="en-US" dirty="0"/>
          </a:p>
        </p:txBody>
      </p:sp>
    </p:spTree>
    <p:extLst>
      <p:ext uri="{BB962C8B-B14F-4D97-AF65-F5344CB8AC3E}">
        <p14:creationId xmlns:p14="http://schemas.microsoft.com/office/powerpoint/2010/main" val="133890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contains the required USDA Child Nutrition Programs non-discrimination statement for this presentation.</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47</a:t>
            </a:fld>
            <a:endParaRPr lang="en-US" dirty="0"/>
          </a:p>
        </p:txBody>
      </p:sp>
    </p:spTree>
    <p:extLst>
      <p:ext uri="{BB962C8B-B14F-4D97-AF65-F5344CB8AC3E}">
        <p14:creationId xmlns:p14="http://schemas.microsoft.com/office/powerpoint/2010/main" val="872354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behalf of kids, parents, and our staff here at the </a:t>
            </a:r>
            <a:r>
              <a:rPr lang="en-US" baseline="0" dirty="0" smtClean="0"/>
              <a:t>Hawaii Child Nutrition Programs - Mahalo for viewing the annual Civil Rights Training presentation and Mahalo for doing your part to provide healthy meals to Hawaii's keiki , youth and others.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contact Hawaii Child Nutrition Programs at 808-587-3600  if you need</a:t>
            </a:r>
            <a:r>
              <a:rPr lang="en-US" baseline="0" dirty="0" smtClean="0"/>
              <a:t> further assistance.  </a:t>
            </a:r>
            <a:endParaRPr lang="en-US" dirty="0" smtClean="0"/>
          </a:p>
          <a:p>
            <a:endParaRPr lang="en-US" baseline="0" dirty="0" smtClean="0"/>
          </a:p>
          <a:p>
            <a:pPr defTabSz="924458">
              <a:defRPr/>
            </a:pPr>
            <a:r>
              <a:rPr lang="en-US" dirty="0" smtClean="0"/>
              <a:t>This concludes the presentation.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48</a:t>
            </a:fld>
            <a:endParaRPr lang="en-US" dirty="0"/>
          </a:p>
        </p:txBody>
      </p:sp>
    </p:spTree>
    <p:extLst>
      <p:ext uri="{BB962C8B-B14F-4D97-AF65-F5344CB8AC3E}">
        <p14:creationId xmlns:p14="http://schemas.microsoft.com/office/powerpoint/2010/main" val="131173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 here are some of the main players when it comes</a:t>
            </a:r>
            <a:r>
              <a:rPr lang="en-US" baseline="0" dirty="0" smtClean="0"/>
              <a:t> to Civil Rights. Together, these are the acts that established the six protected classes. </a:t>
            </a:r>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5</a:t>
            </a:fld>
            <a:endParaRPr lang="en-US" dirty="0"/>
          </a:p>
        </p:txBody>
      </p:sp>
    </p:spTree>
    <p:extLst>
      <p:ext uri="{BB962C8B-B14F-4D97-AF65-F5344CB8AC3E}">
        <p14:creationId xmlns:p14="http://schemas.microsoft.com/office/powerpoint/2010/main" val="43127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 protected classes recognized in</a:t>
            </a:r>
            <a:r>
              <a:rPr lang="en-US" baseline="0" dirty="0" smtClean="0"/>
              <a:t> </a:t>
            </a:r>
            <a:r>
              <a:rPr lang="en-US" dirty="0">
                <a:solidFill>
                  <a:prstClr val="black"/>
                </a:solidFill>
              </a:rPr>
              <a:t>USDA funded Child Nutrition Programs </a:t>
            </a:r>
            <a:r>
              <a:rPr lang="en-US" dirty="0" smtClean="0">
                <a:solidFill>
                  <a:prstClr val="black"/>
                </a:solidFill>
              </a:rPr>
              <a:t>are still:</a:t>
            </a:r>
          </a:p>
          <a:p>
            <a:endParaRPr lang="en-US" dirty="0">
              <a:solidFill>
                <a:prstClr val="black"/>
              </a:solidFill>
            </a:endParaRPr>
          </a:p>
          <a:p>
            <a:pPr marL="291638" indent="-291638">
              <a:buFont typeface="Arial" panose="020B0604020202020204" pitchFamily="34" charset="0"/>
              <a:buChar char="•"/>
            </a:pPr>
            <a:r>
              <a:rPr lang="en-US" b="1" dirty="0" smtClean="0"/>
              <a:t>Race</a:t>
            </a:r>
            <a:endParaRPr lang="en-US" b="1" dirty="0"/>
          </a:p>
          <a:p>
            <a:pPr marL="291638" indent="-291638">
              <a:buFont typeface="Arial" panose="020B0604020202020204" pitchFamily="34" charset="0"/>
              <a:buChar char="•"/>
            </a:pPr>
            <a:r>
              <a:rPr lang="en-US" b="1" dirty="0"/>
              <a:t>Color</a:t>
            </a:r>
          </a:p>
          <a:p>
            <a:pPr marL="291638" indent="-291638">
              <a:buFont typeface="Arial" panose="020B0604020202020204" pitchFamily="34" charset="0"/>
              <a:buChar char="•"/>
            </a:pPr>
            <a:r>
              <a:rPr lang="en-US" b="1" dirty="0"/>
              <a:t>National Origin</a:t>
            </a:r>
          </a:p>
          <a:p>
            <a:pPr marL="291638" indent="-291638">
              <a:buFont typeface="Arial" panose="020B0604020202020204" pitchFamily="34" charset="0"/>
              <a:buChar char="•"/>
            </a:pPr>
            <a:r>
              <a:rPr lang="en-US" b="1" dirty="0"/>
              <a:t>Age</a:t>
            </a:r>
          </a:p>
          <a:p>
            <a:pPr marL="291638" indent="-291638">
              <a:buFont typeface="Arial" panose="020B0604020202020204" pitchFamily="34" charset="0"/>
              <a:buChar char="•"/>
            </a:pPr>
            <a:r>
              <a:rPr lang="en-US" b="1" dirty="0"/>
              <a:t>Sex </a:t>
            </a:r>
            <a:r>
              <a:rPr lang="en-US" b="1" dirty="0" smtClean="0"/>
              <a:t>(Gender)</a:t>
            </a:r>
            <a:endParaRPr lang="en-US" b="1" dirty="0"/>
          </a:p>
          <a:p>
            <a:pPr marL="291638" indent="-291638">
              <a:buFont typeface="Arial" panose="020B0604020202020204" pitchFamily="34" charset="0"/>
              <a:buChar char="•"/>
            </a:pPr>
            <a:r>
              <a:rPr lang="en-US" b="1" dirty="0" smtClean="0"/>
              <a:t>Disability</a:t>
            </a:r>
          </a:p>
          <a:p>
            <a:pPr marL="291638" indent="-291638">
              <a:buFont typeface="Arial" panose="020B0604020202020204" pitchFamily="34" charset="0"/>
              <a:buChar char="•"/>
            </a:pPr>
            <a:endParaRPr lang="en-US" b="1" dirty="0" smtClean="0"/>
          </a:p>
          <a:p>
            <a:pPr marL="291638" indent="-291638">
              <a:buFont typeface="Arial" panose="020B0604020202020204" pitchFamily="34" charset="0"/>
              <a:buChar char="•"/>
            </a:pPr>
            <a:r>
              <a:rPr lang="en-US" b="1" dirty="0" smtClean="0"/>
              <a:t>Note religion is not a discrimination under</a:t>
            </a:r>
            <a:r>
              <a:rPr lang="en-US" b="1" baseline="0" dirty="0" smtClean="0"/>
              <a:t> NSLP however, future guidelines are being developed by the USDA.  This is why the USDA does not require SFAs to accommodate religious food preferences.  </a:t>
            </a:r>
          </a:p>
          <a:p>
            <a:pPr marL="291638" indent="-291638">
              <a:buFont typeface="Arial" panose="020B0604020202020204" pitchFamily="34" charset="0"/>
              <a:buChar char="•"/>
            </a:pPr>
            <a:endParaRPr lang="en-US" b="1" baseline="0" dirty="0" smtClean="0"/>
          </a:p>
          <a:p>
            <a:pPr marL="291638" indent="-291638">
              <a:buFont typeface="Arial" panose="020B0604020202020204" pitchFamily="34" charset="0"/>
              <a:buChar char="•"/>
            </a:pPr>
            <a:r>
              <a:rPr lang="en-US" baseline="0" dirty="0" smtClean="0"/>
              <a:t>Also, the civil rights data that you collect annually ensures that all program participants are treated equally based on the six protected classes, which I will cover later in this presentation. </a:t>
            </a:r>
            <a:endParaRPr lang="en-US" b="1" dirty="0"/>
          </a:p>
          <a:p>
            <a:pPr defTabSz="933241">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7AEB7FE4-7427-4C0F-AB69-BC16FC68DA58}" type="slidenum">
              <a:rPr lang="en-US" smtClean="0"/>
              <a:t>6</a:t>
            </a:fld>
            <a:endParaRPr lang="en-US" dirty="0"/>
          </a:p>
        </p:txBody>
      </p:sp>
    </p:spTree>
    <p:extLst>
      <p:ext uri="{BB962C8B-B14F-4D97-AF65-F5344CB8AC3E}">
        <p14:creationId xmlns:p14="http://schemas.microsoft.com/office/powerpoint/2010/main" val="204336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take a closer at the term disability as it relates to civil rights in Child Nutrition Programs.  A person with a disability, as defined in the </a:t>
            </a:r>
            <a:r>
              <a:rPr lang="en-US" i="1" baseline="0" dirty="0" smtClean="0"/>
              <a:t>Americans with Disabilities Act of 1990</a:t>
            </a:r>
            <a:r>
              <a:rPr lang="en-US" baseline="0" dirty="0" smtClean="0"/>
              <a:t>,  refers to any person who has a physical or mental </a:t>
            </a:r>
            <a:r>
              <a:rPr lang="en-US" dirty="0" smtClean="0"/>
              <a:t>impairment which substantially limits one or more major life activities, has a record of such an impairment, or is regarded as having such an impairment.  The term "physical or mental impairment" includes many diseases and conditions. </a:t>
            </a:r>
            <a:endParaRPr lang="en-US" baseline="0" dirty="0" smtClean="0"/>
          </a:p>
          <a:p>
            <a:endParaRPr lang="en-US" baseline="0" dirty="0" smtClean="0"/>
          </a:p>
          <a:p>
            <a:r>
              <a:rPr lang="en-US" baseline="0" dirty="0" smtClean="0"/>
              <a:t>New Disability Laws now say SFA’s have a </a:t>
            </a:r>
            <a:r>
              <a:rPr lang="en-US" b="1" u="sng" baseline="0" dirty="0" smtClean="0"/>
              <a:t>duty</a:t>
            </a:r>
            <a:r>
              <a:rPr lang="en-US" baseline="0" dirty="0" smtClean="0"/>
              <a:t> to provide accommodations if a person has an physical or mental impairment that limits their life activities.  And/or a person who has a record of such an impairment (such as if a person had cancer and was successfully treated for it, they are considered to have a record of an impairment) and the third one is not as prevalent in the NSLP but still applies- is a person who is regarded as having an impairment.   This might be an example of a person who is thought to have HIV but does not have it.     </a:t>
            </a:r>
            <a:endParaRPr lang="en-US" dirty="0" smtClean="0"/>
          </a:p>
          <a:p>
            <a:endParaRPr lang="en-US" dirty="0" smtClean="0"/>
          </a:p>
          <a:p>
            <a:endParaRPr lang="en-US"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AEB7FE4-7427-4C0F-AB69-BC16FC68DA58}" type="slidenum">
              <a:rPr lang="en-US" smtClean="0"/>
              <a:t>7</a:t>
            </a:fld>
            <a:endParaRPr lang="en-US" dirty="0"/>
          </a:p>
        </p:txBody>
      </p:sp>
    </p:spTree>
    <p:extLst>
      <p:ext uri="{BB962C8B-B14F-4D97-AF65-F5344CB8AC3E}">
        <p14:creationId xmlns:p14="http://schemas.microsoft.com/office/powerpoint/2010/main" val="101549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a:t>
            </a:r>
            <a:r>
              <a:rPr lang="en-US" baseline="0" dirty="0" smtClean="0">
                <a:solidFill>
                  <a:schemeClr val="tx1"/>
                </a:solidFill>
              </a:rPr>
              <a:t>definition of disability was just expanded and clarified, it did not change the expectation of providing reasonable modifications.  </a:t>
            </a:r>
            <a:endParaRPr lang="en-US" dirty="0" smtClean="0">
              <a:solidFill>
                <a:prstClr val="black"/>
              </a:solidFill>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It</a:t>
            </a:r>
            <a:r>
              <a:rPr lang="en-US" baseline="0" dirty="0" smtClean="0">
                <a:solidFill>
                  <a:schemeClr val="tx1"/>
                </a:solidFill>
              </a:rPr>
              <a:t> did make it clear that the emphasis must be on providing the reasonable modification and </a:t>
            </a:r>
            <a:r>
              <a:rPr lang="en-US" b="1" baseline="0" dirty="0" smtClean="0">
                <a:solidFill>
                  <a:schemeClr val="tx1"/>
                </a:solidFill>
              </a:rPr>
              <a:t>not placing a high burden on the disabled person to prove he or she has a disability or to delay the modification with requiring the participant to jump through hoops (literally and figuratively) in order for you to accommodate the request. </a:t>
            </a:r>
            <a:endParaRPr lang="en-US" b="1" dirty="0" smtClean="0">
              <a:solidFill>
                <a:prstClr val="black"/>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8</a:t>
            </a:fld>
            <a:endParaRPr lang="en-US" dirty="0"/>
          </a:p>
        </p:txBody>
      </p:sp>
    </p:spTree>
    <p:extLst>
      <p:ext uri="{BB962C8B-B14F-4D97-AF65-F5344CB8AC3E}">
        <p14:creationId xmlns:p14="http://schemas.microsoft.com/office/powerpoint/2010/main" val="162556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With the expansion of the definition, again, the emphasis must be on providing a reasonable modification and not trying to determine if the disability severely</a:t>
            </a:r>
            <a:r>
              <a:rPr lang="en-US" dirty="0" smtClean="0"/>
              <a:t>/significantly</a:t>
            </a:r>
            <a:r>
              <a:rPr lang="en-US" baseline="0" dirty="0" smtClean="0"/>
              <a:t> restricts a major life activity. It’s is important to remember that every request is unique and that all requests should be individualized in its assessment and its outcomes.  No more one size fits all. </a:t>
            </a:r>
          </a:p>
          <a:p>
            <a:endParaRPr lang="en-US" baseline="0" dirty="0" smtClean="0"/>
          </a:p>
          <a:p>
            <a:r>
              <a:rPr lang="en-US" baseline="0" dirty="0" smtClean="0"/>
              <a:t>You also do not want to deny a modification to a student who has medication to alleviate the symptoms of their disability. For example, you cannot serve strawberries to a child that is allergic to strawberries because they have medication that prevents them from having a reaction. You have to serve them a different fruit.  </a:t>
            </a:r>
            <a:endParaRPr lang="en-US" dirty="0" smtClean="0"/>
          </a:p>
          <a:p>
            <a:endParaRPr lang="en-US" baseline="0" dirty="0" smtClean="0"/>
          </a:p>
          <a:p>
            <a:r>
              <a:rPr lang="en-US" baseline="0" dirty="0" smtClean="0"/>
              <a:t>Even those who request a modification based on a history of an impairment (such as MS that is in remission) is considered an impairment. </a:t>
            </a:r>
          </a:p>
          <a:p>
            <a:endParaRPr lang="en-US" baseline="0" dirty="0" smtClean="0"/>
          </a:p>
          <a:p>
            <a:r>
              <a:rPr lang="en-US" baseline="0" dirty="0" smtClean="0"/>
              <a:t>MS - Multiple Sclerosis – a chronic degenerative disease of the central nervous system. Symptoms of the disease tend to occur occasionally and at irregular intervals.   </a:t>
            </a:r>
          </a:p>
          <a:p>
            <a:endParaRPr lang="en-US" dirty="0"/>
          </a:p>
        </p:txBody>
      </p:sp>
      <p:sp>
        <p:nvSpPr>
          <p:cNvPr id="4" name="Slide Number Placeholder 3"/>
          <p:cNvSpPr>
            <a:spLocks noGrp="1"/>
          </p:cNvSpPr>
          <p:nvPr>
            <p:ph type="sldNum" sz="quarter" idx="10"/>
          </p:nvPr>
        </p:nvSpPr>
        <p:spPr/>
        <p:txBody>
          <a:bodyPr/>
          <a:lstStyle/>
          <a:p>
            <a:fld id="{7AEB7FE4-7427-4C0F-AB69-BC16FC68DA58}" type="slidenum">
              <a:rPr lang="en-US" smtClean="0"/>
              <a:t>9</a:t>
            </a:fld>
            <a:endParaRPr lang="en-US" dirty="0"/>
          </a:p>
        </p:txBody>
      </p:sp>
    </p:spTree>
    <p:extLst>
      <p:ext uri="{BB962C8B-B14F-4D97-AF65-F5344CB8AC3E}">
        <p14:creationId xmlns:p14="http://schemas.microsoft.com/office/powerpoint/2010/main" val="371413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D675599-B30B-47B0-AD2A-361D6B0A3096}" type="datetime1">
              <a:rPr lang="en-US" smtClean="0"/>
              <a:t>9/18/2017</a:t>
            </a:fld>
            <a:endParaRPr lang="en-US" dirty="0"/>
          </a:p>
        </p:txBody>
      </p:sp>
      <p:sp>
        <p:nvSpPr>
          <p:cNvPr id="17" name="Footer Placeholder 16"/>
          <p:cNvSpPr>
            <a:spLocks noGrp="1"/>
          </p:cNvSpPr>
          <p:nvPr>
            <p:ph type="ftr" sz="quarter" idx="11"/>
          </p:nvPr>
        </p:nvSpPr>
        <p:spPr/>
        <p:txBody>
          <a:bodyPr/>
          <a:lstStyle/>
          <a:p>
            <a:r>
              <a:rPr lang="en-US" dirty="0" smtClean="0"/>
              <a:t>USDA is an equal opportunity provider and employer</a:t>
            </a:r>
            <a:endParaRPr lang="en-US" dirty="0"/>
          </a:p>
        </p:txBody>
      </p:sp>
      <p:sp>
        <p:nvSpPr>
          <p:cNvPr id="29" name="Slide Number Placeholder 28"/>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B7C382-FBF9-497A-B280-A30E1CA544E6}" type="datetime1">
              <a:rPr lang="en-US" smtClean="0"/>
              <a:t>9/18/2017</a:t>
            </a:fld>
            <a:endParaRPr lang="en-US" dirty="0"/>
          </a:p>
        </p:txBody>
      </p:sp>
      <p:sp>
        <p:nvSpPr>
          <p:cNvPr id="5" name="Footer Placeholder 4"/>
          <p:cNvSpPr>
            <a:spLocks noGrp="1"/>
          </p:cNvSpPr>
          <p:nvPr>
            <p:ph type="ftr" sz="quarter" idx="11"/>
          </p:nvPr>
        </p:nvSpPr>
        <p:spPr/>
        <p:txBody>
          <a:bodyPr/>
          <a:lstStyle/>
          <a:p>
            <a:r>
              <a:rPr lang="en-US" dirty="0" smtClean="0"/>
              <a:t>USDA is an equal opportunity provider and employer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6956AA-ABF5-495D-8359-408A946B8C08}" type="datetime1">
              <a:rPr lang="en-US" smtClean="0"/>
              <a:t>9/18/2017</a:t>
            </a:fld>
            <a:endParaRPr lang="en-US" dirty="0"/>
          </a:p>
        </p:txBody>
      </p:sp>
      <p:sp>
        <p:nvSpPr>
          <p:cNvPr id="5" name="Footer Placeholder 4"/>
          <p:cNvSpPr>
            <a:spLocks noGrp="1"/>
          </p:cNvSpPr>
          <p:nvPr>
            <p:ph type="ftr" sz="quarter" idx="11"/>
          </p:nvPr>
        </p:nvSpPr>
        <p:spPr/>
        <p:txBody>
          <a:bodyPr/>
          <a:lstStyle/>
          <a:p>
            <a:r>
              <a:rPr lang="en-US" dirty="0" smtClean="0"/>
              <a:t>USDA is an equal opportunity provider and employer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CC6A7-77D3-49C3-AA8E-A5D1B5874E9B}" type="datetime1">
              <a:rPr lang="en-US" smtClean="0"/>
              <a:t>9/18/2017</a:t>
            </a:fld>
            <a:endParaRPr lang="en-US" dirty="0"/>
          </a:p>
        </p:txBody>
      </p:sp>
      <p:sp>
        <p:nvSpPr>
          <p:cNvPr id="5" name="Footer Placeholder 4"/>
          <p:cNvSpPr>
            <a:spLocks noGrp="1"/>
          </p:cNvSpPr>
          <p:nvPr>
            <p:ph type="ftr" sz="quarter" idx="11"/>
          </p:nvPr>
        </p:nvSpPr>
        <p:spPr/>
        <p:txBody>
          <a:bodyPr/>
          <a:lstStyle/>
          <a:p>
            <a:r>
              <a:rPr lang="en-US" dirty="0" smtClean="0"/>
              <a:t>USDA is an equal opportunity provider and employer</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EC3B56-5443-4BA3-B601-70FD5B40AB11}" type="datetime1">
              <a:rPr lang="en-US" smtClean="0"/>
              <a:t>9/18/2017</a:t>
            </a:fld>
            <a:endParaRPr lang="en-US" dirty="0"/>
          </a:p>
        </p:txBody>
      </p:sp>
      <p:sp>
        <p:nvSpPr>
          <p:cNvPr id="5" name="Footer Placeholder 4"/>
          <p:cNvSpPr>
            <a:spLocks noGrp="1"/>
          </p:cNvSpPr>
          <p:nvPr>
            <p:ph type="ftr" sz="quarter" idx="11"/>
          </p:nvPr>
        </p:nvSpPr>
        <p:spPr/>
        <p:txBody>
          <a:bodyPr/>
          <a:lstStyle/>
          <a:p>
            <a:r>
              <a:rPr lang="en-US" dirty="0" smtClean="0"/>
              <a:t>USDA is an equal opportunity provider and employer</a:t>
            </a:r>
            <a:endParaRPr lang="en-US" dirty="0"/>
          </a:p>
        </p:txBody>
      </p:sp>
      <p:sp>
        <p:nvSpPr>
          <p:cNvPr id="6" name="Slide Number Placeholder 5"/>
          <p:cNvSpPr>
            <a:spLocks noGrp="1"/>
          </p:cNvSpPr>
          <p:nvPr>
            <p:ph type="sldNum" sz="quarter" idx="12"/>
          </p:nvPr>
        </p:nvSpPr>
        <p:spPr>
          <a:xfrm>
            <a:off x="10566400" y="6416676"/>
            <a:ext cx="1016000" cy="365125"/>
          </a:xfrm>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53A133-3564-460F-8CC8-082EBB251A33}"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USDA is an equal opportunity provider and employer</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B7C951-0B48-4226-A9BB-C95465EB01C9}" type="datetime1">
              <a:rPr lang="en-US" smtClean="0"/>
              <a:t>9/18/2017</a:t>
            </a:fld>
            <a:endParaRPr lang="en-US" dirty="0"/>
          </a:p>
        </p:txBody>
      </p:sp>
      <p:sp>
        <p:nvSpPr>
          <p:cNvPr id="8" name="Footer Placeholder 7"/>
          <p:cNvSpPr>
            <a:spLocks noGrp="1"/>
          </p:cNvSpPr>
          <p:nvPr>
            <p:ph type="ftr" sz="quarter" idx="11"/>
          </p:nvPr>
        </p:nvSpPr>
        <p:spPr/>
        <p:txBody>
          <a:bodyPr/>
          <a:lstStyle/>
          <a:p>
            <a:r>
              <a:rPr lang="en-US" dirty="0" smtClean="0"/>
              <a:t>USDA is an equal opportunity provider and employer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532C49-5ACE-4F3F-893B-8275A4812C58}" type="datetime1">
              <a:rPr lang="en-US" smtClean="0"/>
              <a:t>9/18/2017</a:t>
            </a:fld>
            <a:endParaRPr lang="en-US" dirty="0"/>
          </a:p>
        </p:txBody>
      </p:sp>
      <p:sp>
        <p:nvSpPr>
          <p:cNvPr id="4" name="Footer Placeholder 3"/>
          <p:cNvSpPr>
            <a:spLocks noGrp="1"/>
          </p:cNvSpPr>
          <p:nvPr>
            <p:ph type="ftr" sz="quarter" idx="11"/>
          </p:nvPr>
        </p:nvSpPr>
        <p:spPr/>
        <p:txBody>
          <a:bodyPr/>
          <a:lstStyle/>
          <a:p>
            <a:r>
              <a:rPr lang="en-US" dirty="0" smtClean="0"/>
              <a:t>USDA is an equal opportunity provider and employer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02B3A-F043-41B8-91A2-E26B04CAA5FC}" type="datetime1">
              <a:rPr lang="en-US" smtClean="0"/>
              <a:t>9/18/2017</a:t>
            </a:fld>
            <a:endParaRPr lang="en-US" dirty="0"/>
          </a:p>
        </p:txBody>
      </p:sp>
      <p:sp>
        <p:nvSpPr>
          <p:cNvPr id="3" name="Footer Placeholder 2"/>
          <p:cNvSpPr>
            <a:spLocks noGrp="1"/>
          </p:cNvSpPr>
          <p:nvPr>
            <p:ph type="ftr" sz="quarter" idx="11"/>
          </p:nvPr>
        </p:nvSpPr>
        <p:spPr/>
        <p:txBody>
          <a:bodyPr/>
          <a:lstStyle/>
          <a:p>
            <a:r>
              <a:rPr lang="en-US" dirty="0" smtClean="0"/>
              <a:t>USDA is an equal opportunity provider and employer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6C8ED3-B561-4EE9-8D20-A5D3B1A86B18}"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USDA is an equal opportunity provider and employer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828328-1B56-4E07-9B06-AE0F9E4DDE5D}"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USDA is an equal opportunity provider and employer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2986EA-7A13-4230-AE95-4E48E0422BF9}" type="datetime1">
              <a:rPr lang="en-US" smtClean="0"/>
              <a:t>9/18/2017</a:t>
            </a:fld>
            <a:endParaRPr lang="en-US"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USDA is an equal opportunity provider and employer</a:t>
            </a:r>
            <a:endParaRPr lang="en-US"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pvl.ehawaii.gov/pvlsearch/ap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3.gif"/><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www.sde.idaho.gov/site/cnp/civilRights/"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hyperlink" Target="http://professionalstandards.nal.usda.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0524" y="1402915"/>
            <a:ext cx="6815669" cy="1640910"/>
          </a:xfrm>
        </p:spPr>
        <p:txBody>
          <a:bodyPr/>
          <a:lstStyle/>
          <a:p>
            <a:endParaRPr lang="en-US" sz="4500" b="1" dirty="0">
              <a:solidFill>
                <a:srgbClr val="002060"/>
              </a:solidFill>
            </a:endParaRPr>
          </a:p>
        </p:txBody>
      </p:sp>
      <p:sp>
        <p:nvSpPr>
          <p:cNvPr id="3" name="Subtitle 2"/>
          <p:cNvSpPr>
            <a:spLocks noGrp="1"/>
          </p:cNvSpPr>
          <p:nvPr>
            <p:ph type="subTitle" idx="1"/>
          </p:nvPr>
        </p:nvSpPr>
        <p:spPr>
          <a:xfrm>
            <a:off x="2692398" y="3848625"/>
            <a:ext cx="6815669" cy="1810330"/>
          </a:xfrm>
        </p:spPr>
        <p:txBody>
          <a:bodyPr>
            <a:normAutofit/>
          </a:bodyPr>
          <a:lstStyle/>
          <a:p>
            <a:r>
              <a:rPr lang="en-US" sz="4800" dirty="0" smtClean="0"/>
              <a:t>Civil Rights Training </a:t>
            </a:r>
          </a:p>
          <a:p>
            <a:r>
              <a:rPr lang="en-US" sz="1800" dirty="0" smtClean="0"/>
              <a:t>September 2017</a:t>
            </a:r>
          </a:p>
        </p:txBody>
      </p:sp>
      <p:sp>
        <p:nvSpPr>
          <p:cNvPr id="5" name="Rectangle 4"/>
          <p:cNvSpPr/>
          <p:nvPr/>
        </p:nvSpPr>
        <p:spPr>
          <a:xfrm>
            <a:off x="3637543" y="6179424"/>
            <a:ext cx="5210081" cy="369332"/>
          </a:xfrm>
          <a:prstGeom prst="rect">
            <a:avLst/>
          </a:prstGeom>
        </p:spPr>
        <p:txBody>
          <a:bodyPr wrap="none">
            <a:spAutoFit/>
          </a:bodyPr>
          <a:lstStyle/>
          <a:p>
            <a:pPr algn="ctr"/>
            <a:r>
              <a:rPr lang="en-US" dirty="0" smtClean="0"/>
              <a:t>This institution is an equal opportunity provider.</a:t>
            </a:r>
            <a:endParaRPr lang="en-US" dirty="0"/>
          </a:p>
        </p:txBody>
      </p:sp>
      <p:pic>
        <p:nvPicPr>
          <p:cNvPr id="1027" name="Picture 3" descr="C:\Users\suyehara\Dropbox (HCNP)\X\ART_GRANT\PermFile\Training &amp; training resources\Logos for videos\HCNP Logo Jpg files\ATTN4N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220" y="1366945"/>
            <a:ext cx="7403690" cy="209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0410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7779" y="-119303"/>
            <a:ext cx="9601196" cy="1704263"/>
          </a:xfrm>
        </p:spPr>
        <p:txBody>
          <a:bodyPr>
            <a:normAutofit/>
          </a:bodyPr>
          <a:lstStyle/>
          <a:p>
            <a:r>
              <a:rPr lang="en-US" b="1" dirty="0" smtClean="0"/>
              <a:t>USDA has Expanded Definition of Disability for CNP’s</a:t>
            </a:r>
            <a:endParaRPr lang="en-US" dirty="0"/>
          </a:p>
        </p:txBody>
      </p:sp>
      <p:sp>
        <p:nvSpPr>
          <p:cNvPr id="9" name="Content Placeholder 8"/>
          <p:cNvSpPr>
            <a:spLocks noGrp="1"/>
          </p:cNvSpPr>
          <p:nvPr>
            <p:ph sz="quarter" idx="4"/>
          </p:nvPr>
        </p:nvSpPr>
        <p:spPr>
          <a:xfrm>
            <a:off x="4640827" y="1681316"/>
            <a:ext cx="7049728" cy="5039524"/>
          </a:xfrm>
        </p:spPr>
        <p:txBody>
          <a:bodyPr>
            <a:noAutofit/>
          </a:bodyPr>
          <a:lstStyle/>
          <a:p>
            <a:r>
              <a:rPr lang="en-US" sz="3200" b="1" dirty="0" smtClean="0">
                <a:solidFill>
                  <a:schemeClr val="accent1">
                    <a:lumMod val="60000"/>
                    <a:lumOff val="40000"/>
                  </a:schemeClr>
                </a:solidFill>
              </a:rPr>
              <a:t>In addition to Major Life Activities: </a:t>
            </a:r>
            <a:r>
              <a:rPr lang="en-US" sz="3200" dirty="0" smtClean="0">
                <a:solidFill>
                  <a:schemeClr val="accent1">
                    <a:lumMod val="60000"/>
                    <a:lumOff val="40000"/>
                  </a:schemeClr>
                </a:solidFill>
              </a:rPr>
              <a:t>Seeing, hearing, walking, speaking, learning, reading, eating, breathing </a:t>
            </a:r>
            <a:endParaRPr lang="en-US" sz="4000" dirty="0"/>
          </a:p>
          <a:p>
            <a:endParaRPr lang="en-US" sz="4000" dirty="0">
              <a:solidFill>
                <a:schemeClr val="accent1">
                  <a:lumMod val="60000"/>
                  <a:lumOff val="40000"/>
                </a:schemeClr>
              </a:solidFill>
            </a:endParaRPr>
          </a:p>
          <a:p>
            <a:r>
              <a:rPr lang="en-US" sz="3200" b="1" dirty="0" smtClean="0">
                <a:solidFill>
                  <a:schemeClr val="accent1">
                    <a:lumMod val="60000"/>
                    <a:lumOff val="40000"/>
                  </a:schemeClr>
                </a:solidFill>
              </a:rPr>
              <a:t>Major Bodily Activities: </a:t>
            </a:r>
            <a:r>
              <a:rPr lang="en-US" sz="3200" dirty="0" smtClean="0">
                <a:solidFill>
                  <a:schemeClr val="accent1">
                    <a:lumMod val="60000"/>
                    <a:lumOff val="40000"/>
                  </a:schemeClr>
                </a:solidFill>
              </a:rPr>
              <a:t>Digestive*, Immune System, Respiratory, Circulatory, Neurological/Brain</a:t>
            </a:r>
            <a:endParaRPr lang="en-US" dirty="0" smtClean="0">
              <a:solidFill>
                <a:schemeClr val="accent1">
                  <a:lumMod val="60000"/>
                  <a:lumOff val="40000"/>
                </a:schemeClr>
              </a:solidFill>
            </a:endParaRPr>
          </a:p>
        </p:txBody>
      </p:sp>
      <p:sp>
        <p:nvSpPr>
          <p:cNvPr id="3" name="Footer Placeholder 2"/>
          <p:cNvSpPr>
            <a:spLocks noGrp="1"/>
          </p:cNvSpPr>
          <p:nvPr>
            <p:ph type="ftr" sz="quarter" idx="11"/>
          </p:nvPr>
        </p:nvSpPr>
        <p:spPr/>
        <p:txBody>
          <a:bodyPr/>
          <a:lstStyle/>
          <a:p>
            <a:pPr algn="ctr"/>
            <a:endParaRPr lang="en-US" sz="2000" dirty="0" smtClean="0"/>
          </a:p>
          <a:p>
            <a:pPr algn="ctr"/>
            <a:endParaRPr lang="en-US" sz="2000" dirty="0"/>
          </a:p>
          <a:p>
            <a:pPr algn="ctr"/>
            <a:endParaRPr lang="en-US" sz="2000" dirty="0" smtClean="0"/>
          </a:p>
          <a:p>
            <a:pPr algn="ctr"/>
            <a:endParaRPr lang="en-US" sz="2000" dirty="0"/>
          </a:p>
          <a:p>
            <a:pPr algn="ctr"/>
            <a:r>
              <a:rPr lang="en-US" sz="2000" dirty="0" smtClean="0"/>
              <a:t>                </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5771" y="2448232"/>
            <a:ext cx="2794571" cy="2925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ross 3"/>
          <p:cNvSpPr/>
          <p:nvPr/>
        </p:nvSpPr>
        <p:spPr>
          <a:xfrm>
            <a:off x="7325248" y="3788230"/>
            <a:ext cx="733530" cy="5928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769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ircle(in)">
                                      <p:cBhvr>
                                        <p:cTn id="11" dur="2000"/>
                                        <p:tgtEl>
                                          <p:spTgt spid="9">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ircle(in)">
                                      <p:cBhvr>
                                        <p:cTn id="15"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7779" y="-119303"/>
            <a:ext cx="9601196" cy="1704263"/>
          </a:xfrm>
        </p:spPr>
        <p:txBody>
          <a:bodyPr>
            <a:normAutofit/>
          </a:bodyPr>
          <a:lstStyle/>
          <a:p>
            <a:r>
              <a:rPr lang="en-US" b="1" dirty="0" smtClean="0"/>
              <a:t>Types of Disability Discrimination</a:t>
            </a:r>
            <a:endParaRPr lang="en-US" dirty="0"/>
          </a:p>
        </p:txBody>
      </p:sp>
      <p:sp>
        <p:nvSpPr>
          <p:cNvPr id="9" name="Content Placeholder 8"/>
          <p:cNvSpPr>
            <a:spLocks noGrp="1"/>
          </p:cNvSpPr>
          <p:nvPr>
            <p:ph sz="quarter" idx="4"/>
          </p:nvPr>
        </p:nvSpPr>
        <p:spPr>
          <a:xfrm>
            <a:off x="320861" y="1286647"/>
            <a:ext cx="11612105" cy="5435700"/>
          </a:xfrm>
        </p:spPr>
        <p:txBody>
          <a:bodyPr>
            <a:noAutofit/>
          </a:bodyPr>
          <a:lstStyle/>
          <a:p>
            <a:r>
              <a:rPr lang="en-US" sz="3000" dirty="0" smtClean="0"/>
              <a:t>Denial</a:t>
            </a:r>
            <a:r>
              <a:rPr lang="en-US" sz="3000" b="1" dirty="0" smtClean="0"/>
              <a:t> </a:t>
            </a:r>
            <a:r>
              <a:rPr lang="en-US" sz="3000" dirty="0" smtClean="0"/>
              <a:t>of benefits or services that others receive</a:t>
            </a:r>
          </a:p>
          <a:p>
            <a:r>
              <a:rPr lang="en-US" sz="3000" dirty="0" smtClean="0"/>
              <a:t>Delay</a:t>
            </a:r>
            <a:r>
              <a:rPr lang="en-US" sz="3000" b="1" dirty="0" smtClean="0"/>
              <a:t> </a:t>
            </a:r>
            <a:r>
              <a:rPr lang="en-US" sz="3000" dirty="0" smtClean="0"/>
              <a:t>in receiving benefits or services that others receive	</a:t>
            </a:r>
          </a:p>
          <a:p>
            <a:r>
              <a:rPr lang="en-US" sz="3000" dirty="0" smtClean="0"/>
              <a:t>Different treatment than others, leading to disadvantage</a:t>
            </a:r>
          </a:p>
          <a:p>
            <a:r>
              <a:rPr lang="en-US" sz="3000" dirty="0" smtClean="0"/>
              <a:t>Ineffective communication</a:t>
            </a:r>
          </a:p>
          <a:p>
            <a:pPr marL="548640" lvl="1" indent="-411480">
              <a:buClr>
                <a:schemeClr val="tx1">
                  <a:shade val="95000"/>
                </a:schemeClr>
              </a:buClr>
              <a:buSzPct val="65000"/>
              <a:buFont typeface="Wingdings 2"/>
              <a:buChar char=""/>
            </a:pPr>
            <a:r>
              <a:rPr lang="en-US" sz="3000" dirty="0"/>
              <a:t>Failure to provide reasonable </a:t>
            </a:r>
            <a:r>
              <a:rPr lang="en-US" sz="3000" dirty="0" smtClean="0"/>
              <a:t>accommodation</a:t>
            </a:r>
          </a:p>
          <a:p>
            <a:pPr marL="548640" lvl="1" indent="-411480">
              <a:buClr>
                <a:schemeClr val="tx1">
                  <a:shade val="95000"/>
                </a:schemeClr>
              </a:buClr>
              <a:buSzPct val="65000"/>
              <a:buFont typeface="Wingdings 2"/>
              <a:buChar char=""/>
            </a:pPr>
            <a:r>
              <a:rPr lang="en-US" sz="3000" dirty="0" smtClean="0"/>
              <a:t>Inaccessible Facilities</a:t>
            </a:r>
          </a:p>
          <a:p>
            <a:pPr marL="548640" lvl="1" indent="-411480">
              <a:buClr>
                <a:schemeClr val="tx1">
                  <a:shade val="95000"/>
                </a:schemeClr>
              </a:buClr>
              <a:buSzPct val="65000"/>
              <a:buFont typeface="Wingdings 2"/>
              <a:buChar char=""/>
            </a:pPr>
            <a:r>
              <a:rPr lang="en-US" sz="3000" dirty="0"/>
              <a:t>Failing to provide non-English </a:t>
            </a:r>
            <a:r>
              <a:rPr lang="en-US" sz="3000" dirty="0" smtClean="0"/>
              <a:t>materials</a:t>
            </a:r>
          </a:p>
          <a:p>
            <a:pPr marL="548640" lvl="1" indent="-411480">
              <a:buClr>
                <a:schemeClr val="tx1">
                  <a:shade val="95000"/>
                </a:schemeClr>
              </a:buClr>
              <a:buSzPct val="65000"/>
              <a:buFont typeface="Wingdings 2"/>
              <a:buChar char=""/>
            </a:pPr>
            <a:endParaRPr lang="en-US" sz="1000" dirty="0"/>
          </a:p>
          <a:p>
            <a:pPr marL="137160" lvl="1" indent="0" algn="ctr">
              <a:buClr>
                <a:schemeClr val="tx1">
                  <a:shade val="95000"/>
                </a:schemeClr>
              </a:buClr>
              <a:buSzPct val="65000"/>
              <a:buNone/>
            </a:pPr>
            <a:r>
              <a:rPr lang="en-US" sz="3200" dirty="0" smtClean="0">
                <a:solidFill>
                  <a:srgbClr val="FFFF00"/>
                </a:solidFill>
              </a:rPr>
              <a:t>*</a:t>
            </a:r>
            <a:r>
              <a:rPr lang="en-US" sz="3200" dirty="0">
                <a:solidFill>
                  <a:srgbClr val="FFFF00"/>
                </a:solidFill>
              </a:rPr>
              <a:t>SFAs must understand &amp; accept that </a:t>
            </a:r>
            <a:endParaRPr lang="en-US" sz="3200" dirty="0" smtClean="0">
              <a:solidFill>
                <a:srgbClr val="FFFF00"/>
              </a:solidFill>
            </a:endParaRPr>
          </a:p>
          <a:p>
            <a:pPr marL="137160" lvl="1" indent="0" algn="ctr">
              <a:buClr>
                <a:schemeClr val="tx1">
                  <a:shade val="95000"/>
                </a:schemeClr>
              </a:buClr>
              <a:buSzPct val="65000"/>
              <a:buNone/>
            </a:pPr>
            <a:r>
              <a:rPr lang="en-US" sz="3200" dirty="0" smtClean="0">
                <a:solidFill>
                  <a:srgbClr val="FFFF00"/>
                </a:solidFill>
              </a:rPr>
              <a:t>providing </a:t>
            </a:r>
            <a:r>
              <a:rPr lang="en-US" sz="3200" dirty="0">
                <a:solidFill>
                  <a:srgbClr val="FFFF00"/>
                </a:solidFill>
              </a:rPr>
              <a:t>modifications is the new normal*</a:t>
            </a:r>
            <a:endParaRPr lang="en-US" sz="3200" dirty="0"/>
          </a:p>
          <a:p>
            <a:pPr marL="548640" lvl="1" indent="-411480">
              <a:buClr>
                <a:schemeClr val="tx1">
                  <a:shade val="95000"/>
                </a:schemeClr>
              </a:buClr>
              <a:buSzPct val="65000"/>
              <a:buFont typeface="Wingdings 2"/>
              <a:buChar char=""/>
            </a:pPr>
            <a:endParaRPr lang="en-US" sz="3200" dirty="0"/>
          </a:p>
        </p:txBody>
      </p:sp>
      <p:sp>
        <p:nvSpPr>
          <p:cNvPr id="3" name="Footer Placeholder 2"/>
          <p:cNvSpPr>
            <a:spLocks noGrp="1"/>
          </p:cNvSpPr>
          <p:nvPr>
            <p:ph type="ftr" sz="quarter" idx="11"/>
          </p:nvPr>
        </p:nvSpPr>
        <p:spPr/>
        <p:txBody>
          <a:bodyPr/>
          <a:lstStyle/>
          <a:p>
            <a:pPr algn="ctr"/>
            <a:endParaRPr lang="en-US" sz="2000" dirty="0" smtClean="0"/>
          </a:p>
          <a:p>
            <a:pPr algn="ctr"/>
            <a:endParaRPr lang="en-US" sz="2000" dirty="0"/>
          </a:p>
          <a:p>
            <a:pPr algn="ctr"/>
            <a:endParaRPr lang="en-US" sz="2000" dirty="0" smtClean="0"/>
          </a:p>
          <a:p>
            <a:pPr algn="ctr"/>
            <a:endParaRPr lang="en-US" sz="2000" dirty="0"/>
          </a:p>
          <a:p>
            <a:pPr algn="ctr"/>
            <a:r>
              <a:rPr lang="en-US" sz="2000" dirty="0" smtClean="0"/>
              <a:t>                </a:t>
            </a:r>
            <a:endParaRPr lang="en-US" sz="1800" dirty="0"/>
          </a:p>
        </p:txBody>
      </p:sp>
    </p:spTree>
    <p:extLst>
      <p:ext uri="{BB962C8B-B14F-4D97-AF65-F5344CB8AC3E}">
        <p14:creationId xmlns:p14="http://schemas.microsoft.com/office/powerpoint/2010/main" val="28523556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ircle(in)">
                                      <p:cBhvr>
                                        <p:cTn id="11" dur="2000"/>
                                        <p:tgtEl>
                                          <p:spTgt spid="9">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circle(in)">
                                      <p:cBhvr>
                                        <p:cTn id="15" dur="2000"/>
                                        <p:tgtEl>
                                          <p:spTgt spid="9">
                                            <p:txEl>
                                              <p:pRg st="1" end="1"/>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circle(in)">
                                      <p:cBhvr>
                                        <p:cTn id="19" dur="2000"/>
                                        <p:tgtEl>
                                          <p:spTgt spid="9">
                                            <p:txEl>
                                              <p:pRg st="2" end="2"/>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circle(in)">
                                      <p:cBhvr>
                                        <p:cTn id="23" dur="2000"/>
                                        <p:tgtEl>
                                          <p:spTgt spid="9">
                                            <p:txEl>
                                              <p:pRg st="3" end="3"/>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ircle(in)">
                                      <p:cBhvr>
                                        <p:cTn id="27" dur="2000"/>
                                        <p:tgtEl>
                                          <p:spTgt spid="9">
                                            <p:txEl>
                                              <p:pRg st="4" end="4"/>
                                            </p:txEl>
                                          </p:spTgt>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circle(in)">
                                      <p:cBhvr>
                                        <p:cTn id="31" dur="2000"/>
                                        <p:tgtEl>
                                          <p:spTgt spid="9">
                                            <p:txEl>
                                              <p:pRg st="5" end="5"/>
                                            </p:txEl>
                                          </p:spTgt>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circle(in)">
                                      <p:cBhvr>
                                        <p:cTn id="35" dur="2000"/>
                                        <p:tgtEl>
                                          <p:spTgt spid="9">
                                            <p:txEl>
                                              <p:pRg st="6" end="6"/>
                                            </p:txEl>
                                          </p:spTgt>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circle(in)">
                                      <p:cBhvr>
                                        <p:cTn id="39" dur="2000"/>
                                        <p:tgtEl>
                                          <p:spTgt spid="9">
                                            <p:txEl>
                                              <p:pRg st="8" end="8"/>
                                            </p:txEl>
                                          </p:spTgt>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Effect transition="in" filter="circle(in)">
                                      <p:cBhvr>
                                        <p:cTn id="43" dur="2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360" y="236437"/>
            <a:ext cx="4922520" cy="6364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0" y="472440"/>
            <a:ext cx="6690360" cy="1154162"/>
          </a:xfrm>
          <a:prstGeom prst="rect">
            <a:avLst/>
          </a:prstGeom>
          <a:noFill/>
        </p:spPr>
        <p:txBody>
          <a:bodyPr wrap="square" rtlCol="0">
            <a:spAutoFit/>
          </a:bodyPr>
          <a:lstStyle/>
          <a:p>
            <a:pPr algn="ctr"/>
            <a:r>
              <a:rPr lang="en-US" sz="41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rPr>
              <a:t>Medical </a:t>
            </a:r>
            <a:r>
              <a:rPr lang="en-US" sz="41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rPr>
              <a:t>Statement Form</a:t>
            </a:r>
          </a:p>
          <a:p>
            <a:pPr algn="ctr"/>
            <a:r>
              <a:rPr lang="en-US" sz="28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rPr>
              <a:t>Awaiting USDA Updating</a:t>
            </a:r>
            <a:endParaRPr lang="en-US" sz="2800" dirty="0"/>
          </a:p>
        </p:txBody>
      </p:sp>
      <p:sp>
        <p:nvSpPr>
          <p:cNvPr id="13" name="TextBox 12"/>
          <p:cNvSpPr txBox="1"/>
          <p:nvPr/>
        </p:nvSpPr>
        <p:spPr>
          <a:xfrm>
            <a:off x="580103" y="2507226"/>
            <a:ext cx="5502845" cy="1323439"/>
          </a:xfrm>
          <a:prstGeom prst="rect">
            <a:avLst/>
          </a:prstGeom>
          <a:noFill/>
        </p:spPr>
        <p:txBody>
          <a:bodyPr wrap="square" rtlCol="0">
            <a:spAutoFit/>
          </a:bodyPr>
          <a:lstStyle/>
          <a:p>
            <a:pPr algn="r"/>
            <a:r>
              <a:rPr lang="en-US" sz="2000" b="1" dirty="0" smtClean="0"/>
              <a:t>What food to be avoided?</a:t>
            </a:r>
          </a:p>
          <a:p>
            <a:pPr algn="r"/>
            <a:r>
              <a:rPr lang="en-US" sz="2000" b="1" dirty="0" smtClean="0"/>
              <a:t>Brief explanation of how exposure to food affects the participant </a:t>
            </a:r>
            <a:endParaRPr lang="en-US" sz="2000" b="1" dirty="0"/>
          </a:p>
          <a:p>
            <a:pPr algn="r"/>
            <a:r>
              <a:rPr lang="en-US" sz="2000" b="1" dirty="0" smtClean="0"/>
              <a:t>Recommended substitute(s)</a:t>
            </a:r>
            <a:endParaRPr lang="en-US" sz="2000" b="1" dirty="0"/>
          </a:p>
        </p:txBody>
      </p:sp>
      <p:sp>
        <p:nvSpPr>
          <p:cNvPr id="26" name="Right Arrow 25"/>
          <p:cNvSpPr/>
          <p:nvPr/>
        </p:nvSpPr>
        <p:spPr>
          <a:xfrm>
            <a:off x="5652516" y="54117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875071" y="5142272"/>
            <a:ext cx="4199849" cy="962956"/>
          </a:xfrm>
          <a:prstGeom prst="rect">
            <a:avLst/>
          </a:prstGeom>
          <a:noFill/>
        </p:spPr>
        <p:txBody>
          <a:bodyPr wrap="square" rtlCol="0">
            <a:spAutoFit/>
          </a:bodyPr>
          <a:lstStyle/>
          <a:p>
            <a:pPr lvl="0" algn="r"/>
            <a:r>
              <a:rPr lang="en-US" sz="2800" dirty="0">
                <a:solidFill>
                  <a:prstClr val="white"/>
                </a:solidFill>
              </a:rPr>
              <a:t>Medical authority </a:t>
            </a:r>
            <a:r>
              <a:rPr lang="en-US" sz="2800" dirty="0" smtClean="0">
                <a:solidFill>
                  <a:prstClr val="white"/>
                </a:solidFill>
              </a:rPr>
              <a:t>signature </a:t>
            </a:r>
            <a:endParaRPr lang="en-US" sz="2800" dirty="0">
              <a:solidFill>
                <a:prstClr val="white"/>
              </a:solidFill>
            </a:endParaRPr>
          </a:p>
        </p:txBody>
      </p:sp>
      <p:sp>
        <p:nvSpPr>
          <p:cNvPr id="29" name="Oval 28"/>
          <p:cNvSpPr/>
          <p:nvPr/>
        </p:nvSpPr>
        <p:spPr>
          <a:xfrm>
            <a:off x="6964680" y="4004310"/>
            <a:ext cx="1249680" cy="327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9555480" y="4004310"/>
            <a:ext cx="1386840" cy="3276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49961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390" y="118301"/>
            <a:ext cx="11435570" cy="994219"/>
          </a:xfrm>
        </p:spPr>
        <p:txBody>
          <a:bodyPr>
            <a:noAutofit/>
          </a:bodyPr>
          <a:lstStyle/>
          <a:p>
            <a:r>
              <a:rPr lang="en-US" sz="4100" b="1" dirty="0" smtClean="0"/>
              <a:t>Medical Statement Requirements </a:t>
            </a:r>
            <a:endParaRPr lang="en-US" sz="4100" b="1" dirty="0"/>
          </a:p>
        </p:txBody>
      </p:sp>
      <p:sp>
        <p:nvSpPr>
          <p:cNvPr id="4" name="Text Placeholder 3"/>
          <p:cNvSpPr>
            <a:spLocks noGrp="1"/>
          </p:cNvSpPr>
          <p:nvPr>
            <p:ph type="body" sz="half" idx="2"/>
          </p:nvPr>
        </p:nvSpPr>
        <p:spPr>
          <a:xfrm>
            <a:off x="498764" y="1222438"/>
            <a:ext cx="7527636" cy="4746101"/>
          </a:xfrm>
        </p:spPr>
        <p:txBody>
          <a:bodyPr>
            <a:normAutofit fontScale="92500"/>
          </a:bodyPr>
          <a:lstStyle/>
          <a:p>
            <a:pPr algn="l"/>
            <a:endParaRPr lang="en-US" sz="3000" dirty="0" smtClean="0"/>
          </a:p>
          <a:p>
            <a:pPr marL="548640" indent="-411480" algn="l">
              <a:buFont typeface="Wingdings 2"/>
              <a:buChar char=""/>
            </a:pPr>
            <a:r>
              <a:rPr lang="en-US" sz="3000" dirty="0"/>
              <a:t>Statement provides sufficient information about impairment (diagnosis not required and should not be requested), how it restricts diet, and how to accommodate condition</a:t>
            </a:r>
          </a:p>
          <a:p>
            <a:pPr marL="548640" indent="-411480" algn="l">
              <a:buFont typeface="Wingdings 2"/>
              <a:buChar char=""/>
            </a:pPr>
            <a:r>
              <a:rPr lang="en-US" sz="3000" dirty="0"/>
              <a:t>Seek clarification if inadequate or unclear</a:t>
            </a:r>
          </a:p>
          <a:p>
            <a:pPr marL="548640" indent="-411480" algn="l">
              <a:buFont typeface="Wingdings 2"/>
              <a:buChar char=""/>
            </a:pPr>
            <a:r>
              <a:rPr lang="en-US" sz="3000" b="1" dirty="0">
                <a:solidFill>
                  <a:srgbClr val="FFFF00"/>
                </a:solidFill>
              </a:rPr>
              <a:t>Clarification should not unnecessarily delay modification – it could be characterized as harassment/denial</a:t>
            </a:r>
            <a:endParaRPr lang="en-US" sz="2400" b="1" dirty="0" smtClean="0">
              <a:solidFill>
                <a:srgbClr val="FFFF00"/>
              </a:solidFill>
            </a:endParaRPr>
          </a:p>
          <a:p>
            <a:endParaRPr lang="en-US" dirty="0"/>
          </a:p>
          <a:p>
            <a:endParaRPr lang="en-US" dirty="0"/>
          </a:p>
        </p:txBody>
      </p:sp>
      <p:sp>
        <p:nvSpPr>
          <p:cNvPr id="3" name="Footer Placeholder 2"/>
          <p:cNvSpPr>
            <a:spLocks noGrp="1"/>
          </p:cNvSpPr>
          <p:nvPr>
            <p:ph type="ftr" sz="quarter" idx="11"/>
          </p:nvPr>
        </p:nvSpPr>
        <p:spPr/>
        <p:txBody>
          <a:bodyPr/>
          <a:lstStyle/>
          <a:p>
            <a:endParaRPr lang="en-US" sz="2000" dirty="0" smtClean="0"/>
          </a:p>
          <a:p>
            <a:endParaRPr lang="en-US" sz="2000" dirty="0"/>
          </a:p>
          <a:p>
            <a:endParaRPr lang="en-US" sz="2000" dirty="0" smtClean="0"/>
          </a:p>
          <a:p>
            <a:endParaRPr lang="en-US" sz="2000" dirty="0"/>
          </a:p>
          <a:p>
            <a:r>
              <a:rPr lang="en-US" sz="2000" dirty="0" smtClean="0"/>
              <a:t>			</a:t>
            </a:r>
            <a:endParaRPr lang="en-US" sz="1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08258" y="2498293"/>
            <a:ext cx="2725502" cy="2879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171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390" y="118301"/>
            <a:ext cx="11435570" cy="994219"/>
          </a:xfrm>
        </p:spPr>
        <p:txBody>
          <a:bodyPr>
            <a:noAutofit/>
          </a:bodyPr>
          <a:lstStyle/>
          <a:p>
            <a:r>
              <a:rPr lang="en-US" sz="4100" dirty="0"/>
              <a:t>Medical Statement Requirements </a:t>
            </a:r>
            <a:endParaRPr lang="en-US" sz="4100" b="1" dirty="0"/>
          </a:p>
        </p:txBody>
      </p:sp>
      <p:sp>
        <p:nvSpPr>
          <p:cNvPr id="4" name="Text Placeholder 3"/>
          <p:cNvSpPr>
            <a:spLocks noGrp="1"/>
          </p:cNvSpPr>
          <p:nvPr>
            <p:ph type="body" sz="half" idx="2"/>
          </p:nvPr>
        </p:nvSpPr>
        <p:spPr>
          <a:xfrm>
            <a:off x="498764" y="1222438"/>
            <a:ext cx="7527636" cy="5194238"/>
          </a:xfrm>
        </p:spPr>
        <p:txBody>
          <a:bodyPr>
            <a:normAutofit fontScale="92500" lnSpcReduction="10000"/>
          </a:bodyPr>
          <a:lstStyle/>
          <a:p>
            <a:pPr algn="l"/>
            <a:endParaRPr lang="en-US" sz="3000" dirty="0" smtClean="0">
              <a:solidFill>
                <a:srgbClr val="FF0000"/>
              </a:solidFill>
            </a:endParaRPr>
          </a:p>
          <a:p>
            <a:pPr marL="548640" indent="-411480" algn="l">
              <a:buFont typeface="Wingdings 2"/>
              <a:buChar char=""/>
            </a:pPr>
            <a:r>
              <a:rPr lang="en-US" sz="3000" dirty="0" smtClean="0"/>
              <a:t>May accept statements signed by:</a:t>
            </a:r>
          </a:p>
          <a:p>
            <a:pPr marL="1417320" lvl="1" indent="-411480">
              <a:buFont typeface="Wingdings 2"/>
              <a:buChar char=""/>
            </a:pPr>
            <a:r>
              <a:rPr lang="en-US" sz="2800" dirty="0" smtClean="0"/>
              <a:t>Physician (MD)</a:t>
            </a:r>
          </a:p>
          <a:p>
            <a:pPr marL="1417320" lvl="1" indent="-411480">
              <a:buFont typeface="Wingdings 2"/>
              <a:buChar char=""/>
            </a:pPr>
            <a:r>
              <a:rPr lang="en-US" sz="2800" dirty="0" smtClean="0"/>
              <a:t>Physician Assistant (PA)</a:t>
            </a:r>
          </a:p>
          <a:p>
            <a:pPr marL="1417320" lvl="1" indent="-411480">
              <a:buFont typeface="Wingdings 2"/>
              <a:buChar char=""/>
            </a:pPr>
            <a:r>
              <a:rPr lang="en-US" sz="2800" dirty="0" smtClean="0"/>
              <a:t>Nurse Practitioner (APRN/RPN)</a:t>
            </a:r>
          </a:p>
          <a:p>
            <a:pPr marL="1417320" lvl="1" indent="-411480">
              <a:buFont typeface="Wingdings 2"/>
              <a:buChar char=""/>
            </a:pPr>
            <a:r>
              <a:rPr lang="en-US" sz="2800" dirty="0" smtClean="0"/>
              <a:t>Osteopathic Physician (DO)</a:t>
            </a:r>
          </a:p>
          <a:p>
            <a:pPr marL="1417320" lvl="1" indent="-411480">
              <a:buFont typeface="Wingdings 2"/>
              <a:buChar char=""/>
            </a:pPr>
            <a:r>
              <a:rPr lang="en-US" sz="2800" dirty="0" smtClean="0"/>
              <a:t>Naturopathic Physician (ND)</a:t>
            </a:r>
            <a:endParaRPr lang="en-US" sz="3000" dirty="0"/>
          </a:p>
          <a:p>
            <a:pPr marL="548640" indent="-411480" algn="l">
              <a:buFont typeface="Wingdings 2"/>
              <a:buChar char=""/>
            </a:pPr>
            <a:endParaRPr lang="en-US" sz="3000" dirty="0" smtClean="0"/>
          </a:p>
          <a:p>
            <a:pPr marL="548640" indent="-411480" algn="l">
              <a:buFont typeface="Wingdings 2"/>
              <a:buChar char=""/>
            </a:pPr>
            <a:r>
              <a:rPr lang="en-US" sz="3000" dirty="0" smtClean="0"/>
              <a:t>Medical Statement may be requested, but it is NOT required for substitutions within meal pattern requirements. </a:t>
            </a:r>
          </a:p>
          <a:p>
            <a:pPr marL="548640" indent="-411480" algn="l">
              <a:buFont typeface="Wingdings 2"/>
              <a:buChar char=""/>
            </a:pPr>
            <a:endParaRPr lang="en-US" sz="3000" dirty="0"/>
          </a:p>
          <a:p>
            <a:pPr marL="548640" indent="-411480" algn="l">
              <a:buFont typeface="Wingdings 2"/>
              <a:buChar char=""/>
            </a:pPr>
            <a:endParaRPr lang="en-US" dirty="0"/>
          </a:p>
        </p:txBody>
      </p:sp>
      <p:sp>
        <p:nvSpPr>
          <p:cNvPr id="3" name="Footer Placeholder 2"/>
          <p:cNvSpPr>
            <a:spLocks noGrp="1"/>
          </p:cNvSpPr>
          <p:nvPr>
            <p:ph type="ftr" sz="quarter" idx="11"/>
          </p:nvPr>
        </p:nvSpPr>
        <p:spPr/>
        <p:txBody>
          <a:bodyPr/>
          <a:lstStyle/>
          <a:p>
            <a:endParaRPr lang="en-US" sz="2000" dirty="0" smtClean="0"/>
          </a:p>
          <a:p>
            <a:endParaRPr lang="en-US" sz="2000" dirty="0"/>
          </a:p>
          <a:p>
            <a:endParaRPr lang="en-US" sz="2000" dirty="0" smtClean="0"/>
          </a:p>
          <a:p>
            <a:endParaRPr lang="en-US" sz="2000" dirty="0"/>
          </a:p>
          <a:p>
            <a:r>
              <a:rPr lang="en-US" sz="2000" dirty="0" smtClean="0"/>
              <a:t>			</a:t>
            </a:r>
            <a:endParaRPr lang="en-US" sz="1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96728" y="2167848"/>
            <a:ext cx="3375232" cy="3503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258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lgn="ctr">
              <a:buNone/>
            </a:pPr>
            <a:r>
              <a:rPr lang="en-US" dirty="0" smtClean="0"/>
              <a:t>To verify if a person is licensed by the State of Hawaii to write prescriptions, verification can be determined on the DCCA website:</a:t>
            </a:r>
          </a:p>
          <a:p>
            <a:endParaRPr lang="en-US" dirty="0"/>
          </a:p>
          <a:p>
            <a:pPr marL="137160" indent="0">
              <a:buNone/>
            </a:pPr>
            <a:r>
              <a:rPr lang="en-US" dirty="0" smtClean="0"/>
              <a:t>		     </a:t>
            </a:r>
            <a:r>
              <a:rPr lang="en-US" dirty="0" smtClean="0">
                <a:solidFill>
                  <a:srgbClr val="FFFF00"/>
                </a:solidFill>
                <a:hlinkClick r:id="rId2"/>
              </a:rPr>
              <a:t>http://pvl.ehawaii.gov/pvlsearch/app</a:t>
            </a:r>
            <a:endParaRPr lang="en-US" dirty="0" smtClean="0">
              <a:solidFill>
                <a:srgbClr val="FFFF00"/>
              </a:solidFill>
            </a:endParaRPr>
          </a:p>
          <a:p>
            <a:pPr marL="137160" indent="0">
              <a:buNone/>
            </a:pPr>
            <a:endParaRPr lang="en-US" dirty="0"/>
          </a:p>
        </p:txBody>
      </p:sp>
    </p:spTree>
    <p:extLst>
      <p:ext uri="{BB962C8B-B14F-4D97-AF65-F5344CB8AC3E}">
        <p14:creationId xmlns:p14="http://schemas.microsoft.com/office/powerpoint/2010/main" val="34250059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93307"/>
            <a:ext cx="12191999" cy="1824602"/>
          </a:xfrm>
        </p:spPr>
        <p:txBody>
          <a:bodyPr>
            <a:noAutofit/>
          </a:bodyPr>
          <a:lstStyle/>
          <a:p>
            <a:r>
              <a:rPr lang="en-US" b="1" dirty="0" smtClean="0"/>
              <a:t>Requirements for Reasonable Accommodation </a:t>
            </a:r>
            <a:r>
              <a:rPr lang="en-US" b="1" dirty="0"/>
              <a:t>for </a:t>
            </a:r>
            <a:r>
              <a:rPr lang="en-US" b="1" dirty="0" smtClean="0"/>
              <a:t>Persons </a:t>
            </a:r>
            <a:r>
              <a:rPr lang="en-US" b="1" dirty="0"/>
              <a:t>with </a:t>
            </a:r>
            <a:r>
              <a:rPr lang="en-US" b="1" dirty="0" smtClean="0"/>
              <a:t>Disabilities</a:t>
            </a:r>
            <a:endParaRPr lang="en-US" b="1" dirty="0"/>
          </a:p>
        </p:txBody>
      </p:sp>
      <p:sp>
        <p:nvSpPr>
          <p:cNvPr id="8" name="Content Placeholder 7"/>
          <p:cNvSpPr>
            <a:spLocks noGrp="1"/>
          </p:cNvSpPr>
          <p:nvPr>
            <p:ph idx="1"/>
          </p:nvPr>
        </p:nvSpPr>
        <p:spPr>
          <a:xfrm>
            <a:off x="4159045" y="2085951"/>
            <a:ext cx="7834835" cy="4557493"/>
          </a:xfrm>
        </p:spPr>
        <p:txBody>
          <a:bodyPr>
            <a:normAutofit fontScale="92500"/>
          </a:bodyPr>
          <a:lstStyle/>
          <a:p>
            <a:r>
              <a:rPr lang="en-US" b="1" dirty="0"/>
              <a:t>A change or alteration in policies, practices, and/or procedures to accommodate a </a:t>
            </a:r>
            <a:r>
              <a:rPr lang="en-US" b="1" dirty="0" smtClean="0"/>
              <a:t>disability</a:t>
            </a:r>
          </a:p>
          <a:p>
            <a:r>
              <a:rPr lang="en-US" b="1" dirty="0"/>
              <a:t>Duty to negotiate over modification. </a:t>
            </a:r>
            <a:r>
              <a:rPr lang="en-US" b="1" dirty="0">
                <a:solidFill>
                  <a:srgbClr val="FFFF00"/>
                </a:solidFill>
              </a:rPr>
              <a:t>This means simply saying “no” is almost never appropriate</a:t>
            </a:r>
            <a:r>
              <a:rPr lang="en-US" b="1" dirty="0" smtClean="0">
                <a:solidFill>
                  <a:srgbClr val="FFFF00"/>
                </a:solidFill>
              </a:rPr>
              <a:t>.</a:t>
            </a:r>
          </a:p>
          <a:p>
            <a:r>
              <a:rPr lang="en-US" dirty="0"/>
              <a:t>On a case-by-case </a:t>
            </a:r>
            <a:r>
              <a:rPr lang="en-US" dirty="0" smtClean="0"/>
              <a:t>basis</a:t>
            </a:r>
          </a:p>
          <a:p>
            <a:r>
              <a:rPr lang="en-US" dirty="0"/>
              <a:t>Providing appropriate modifications is the primary objective, not ferreting out whether the participant has a disability or abusing the process</a:t>
            </a:r>
            <a:endParaRPr lang="en-US" dirty="0" smtClean="0"/>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30" y="3123191"/>
            <a:ext cx="3043396" cy="216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60051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2000" fill="hold"/>
                                        <p:tgtEl>
                                          <p:spTgt spid="9"/>
                                        </p:tgtEl>
                                        <p:attrNameLst>
                                          <p:attrName>ppt_w</p:attrName>
                                        </p:attrNameLst>
                                      </p:cBhvr>
                                      <p:tavLst>
                                        <p:tav tm="0">
                                          <p:val>
                                            <p:fltVal val="0"/>
                                          </p:val>
                                        </p:tav>
                                        <p:tav tm="100000">
                                          <p:val>
                                            <p:strVal val="#ppt_w"/>
                                          </p:val>
                                        </p:tav>
                                      </p:tavLst>
                                    </p:anim>
                                    <p:anim calcmode="lin" valueType="num">
                                      <p:cBhvr>
                                        <p:cTn id="11" dur="2000" fill="hold"/>
                                        <p:tgtEl>
                                          <p:spTgt spid="9"/>
                                        </p:tgtEl>
                                        <p:attrNameLst>
                                          <p:attrName>ppt_h</p:attrName>
                                        </p:attrNameLst>
                                      </p:cBhvr>
                                      <p:tavLst>
                                        <p:tav tm="0">
                                          <p:val>
                                            <p:fltVal val="0"/>
                                          </p:val>
                                        </p:tav>
                                        <p:tav tm="100000">
                                          <p:val>
                                            <p:strVal val="#ppt_h"/>
                                          </p:val>
                                        </p:tav>
                                      </p:tavLst>
                                    </p:anim>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93307"/>
            <a:ext cx="12191999" cy="1824602"/>
          </a:xfrm>
        </p:spPr>
        <p:txBody>
          <a:bodyPr>
            <a:noAutofit/>
          </a:bodyPr>
          <a:lstStyle/>
          <a:p>
            <a:r>
              <a:rPr lang="en-US" b="1" dirty="0" smtClean="0"/>
              <a:t>Requirements for Reasonable Accommodation </a:t>
            </a:r>
            <a:r>
              <a:rPr lang="en-US" b="1" dirty="0"/>
              <a:t>for </a:t>
            </a:r>
            <a:r>
              <a:rPr lang="en-US" b="1" dirty="0" smtClean="0"/>
              <a:t>Persons </a:t>
            </a:r>
            <a:r>
              <a:rPr lang="en-US" b="1" dirty="0"/>
              <a:t>with </a:t>
            </a:r>
            <a:r>
              <a:rPr lang="en-US" b="1" dirty="0" smtClean="0"/>
              <a:t>Disabilities</a:t>
            </a:r>
            <a:endParaRPr lang="en-US" b="1" dirty="0"/>
          </a:p>
        </p:txBody>
      </p:sp>
      <p:sp>
        <p:nvSpPr>
          <p:cNvPr id="8" name="Content Placeholder 7"/>
          <p:cNvSpPr>
            <a:spLocks noGrp="1"/>
          </p:cNvSpPr>
          <p:nvPr>
            <p:ph idx="1"/>
          </p:nvPr>
        </p:nvSpPr>
        <p:spPr>
          <a:xfrm>
            <a:off x="5821680" y="2314148"/>
            <a:ext cx="6172200" cy="4258958"/>
          </a:xfrm>
        </p:spPr>
        <p:txBody>
          <a:bodyPr>
            <a:normAutofit/>
          </a:bodyPr>
          <a:lstStyle/>
          <a:p>
            <a:r>
              <a:rPr lang="en-US" b="1" dirty="0" smtClean="0"/>
              <a:t>Handicap accessibility</a:t>
            </a:r>
          </a:p>
          <a:p>
            <a:r>
              <a:rPr lang="en-US" b="1" dirty="0" smtClean="0"/>
              <a:t>Food allergies</a:t>
            </a:r>
          </a:p>
          <a:p>
            <a:r>
              <a:rPr lang="en-US" b="1" dirty="0" smtClean="0"/>
              <a:t>Accommodations/Modifications addressed in 504, Individual Education Plan (IEP), </a:t>
            </a:r>
          </a:p>
          <a:p>
            <a:r>
              <a:rPr lang="en-US" b="1" dirty="0" smtClean="0"/>
              <a:t>Call State agency at 808-587-3600 for further guidance</a:t>
            </a:r>
          </a:p>
          <a:p>
            <a:endParaRPr lang="en-US" dirty="0" smtClean="0"/>
          </a:p>
          <a:p>
            <a:endParaRPr lang="en-US" dirty="0"/>
          </a:p>
        </p:txBody>
      </p:sp>
      <p:pic>
        <p:nvPicPr>
          <p:cNvPr id="1026" name="Picture 2" descr="Image result for student disabilities civil rights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67" y="2468254"/>
            <a:ext cx="4670167" cy="310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176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93307"/>
            <a:ext cx="12191999" cy="1824602"/>
          </a:xfrm>
        </p:spPr>
        <p:txBody>
          <a:bodyPr>
            <a:noAutofit/>
          </a:bodyPr>
          <a:lstStyle/>
          <a:p>
            <a:r>
              <a:rPr lang="en-US" b="1" dirty="0" smtClean="0"/>
              <a:t>Requirements for Reasonable Accommodation </a:t>
            </a:r>
            <a:r>
              <a:rPr lang="en-US" b="1" dirty="0"/>
              <a:t>for </a:t>
            </a:r>
            <a:r>
              <a:rPr lang="en-US" b="1" dirty="0" smtClean="0"/>
              <a:t>Persons </a:t>
            </a:r>
            <a:r>
              <a:rPr lang="en-US" b="1" dirty="0"/>
              <a:t>with </a:t>
            </a:r>
            <a:r>
              <a:rPr lang="en-US" b="1" dirty="0" smtClean="0"/>
              <a:t>Disabilities</a:t>
            </a:r>
            <a:endParaRPr lang="en-US" b="1" dirty="0"/>
          </a:p>
        </p:txBody>
      </p:sp>
      <p:sp>
        <p:nvSpPr>
          <p:cNvPr id="8" name="Content Placeholder 7"/>
          <p:cNvSpPr>
            <a:spLocks noGrp="1"/>
          </p:cNvSpPr>
          <p:nvPr>
            <p:ph idx="1"/>
          </p:nvPr>
        </p:nvSpPr>
        <p:spPr>
          <a:xfrm>
            <a:off x="4480593" y="2230168"/>
            <a:ext cx="7466898" cy="4557493"/>
          </a:xfrm>
        </p:spPr>
        <p:txBody>
          <a:bodyPr>
            <a:normAutofit lnSpcReduction="10000"/>
          </a:bodyPr>
          <a:lstStyle/>
          <a:p>
            <a:r>
              <a:rPr lang="en-US" dirty="0" smtClean="0"/>
              <a:t>Should </a:t>
            </a:r>
            <a:r>
              <a:rPr lang="en-US" dirty="0"/>
              <a:t>be related to the disability or limitations caused by the </a:t>
            </a:r>
            <a:r>
              <a:rPr lang="en-US" dirty="0" smtClean="0"/>
              <a:t>disability </a:t>
            </a:r>
          </a:p>
          <a:p>
            <a:r>
              <a:rPr lang="en-US" dirty="0" smtClean="0"/>
              <a:t>Does </a:t>
            </a:r>
            <a:r>
              <a:rPr lang="en-US" dirty="0"/>
              <a:t>not have to be the modification </a:t>
            </a:r>
            <a:r>
              <a:rPr lang="en-US" dirty="0" smtClean="0"/>
              <a:t>requested</a:t>
            </a:r>
          </a:p>
          <a:p>
            <a:r>
              <a:rPr lang="en-US" dirty="0"/>
              <a:t>Meal accommodations do not need to mirror the meal or meal item substituted</a:t>
            </a:r>
            <a:r>
              <a:rPr lang="en-US" dirty="0" smtClean="0"/>
              <a:t>.</a:t>
            </a:r>
          </a:p>
          <a:p>
            <a:r>
              <a:rPr lang="en-US" dirty="0" smtClean="0"/>
              <a:t>Should </a:t>
            </a:r>
            <a:r>
              <a:rPr lang="en-US" dirty="0"/>
              <a:t>be implemented even where the person requesting modification </a:t>
            </a:r>
            <a:r>
              <a:rPr lang="en-US" dirty="0" smtClean="0"/>
              <a:t>believes more should be done</a:t>
            </a:r>
          </a:p>
          <a:p>
            <a:r>
              <a:rPr lang="en-US" dirty="0"/>
              <a:t>Must be free of charge</a:t>
            </a:r>
          </a:p>
          <a:p>
            <a:pPr marL="137160" indent="0">
              <a:buNone/>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70" y="2813538"/>
            <a:ext cx="3687058" cy="2281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33406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2000" fill="hold"/>
                                        <p:tgtEl>
                                          <p:spTgt spid="9"/>
                                        </p:tgtEl>
                                        <p:attrNameLst>
                                          <p:attrName>ppt_w</p:attrName>
                                        </p:attrNameLst>
                                      </p:cBhvr>
                                      <p:tavLst>
                                        <p:tav tm="0">
                                          <p:val>
                                            <p:fltVal val="0"/>
                                          </p:val>
                                        </p:tav>
                                        <p:tav tm="100000">
                                          <p:val>
                                            <p:strVal val="#ppt_w"/>
                                          </p:val>
                                        </p:tav>
                                      </p:tavLst>
                                    </p:anim>
                                    <p:anim calcmode="lin" valueType="num">
                                      <p:cBhvr>
                                        <p:cTn id="11" dur="2000" fill="hold"/>
                                        <p:tgtEl>
                                          <p:spTgt spid="9"/>
                                        </p:tgtEl>
                                        <p:attrNameLst>
                                          <p:attrName>ppt_h</p:attrName>
                                        </p:attrNameLst>
                                      </p:cBhvr>
                                      <p:tavLst>
                                        <p:tav tm="0">
                                          <p:val>
                                            <p:fltVal val="0"/>
                                          </p:val>
                                        </p:tav>
                                        <p:tav tm="100000">
                                          <p:val>
                                            <p:strVal val="#ppt_h"/>
                                          </p:val>
                                        </p:tav>
                                      </p:tavLst>
                                    </p:anim>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93307"/>
            <a:ext cx="12191999" cy="1824602"/>
          </a:xfrm>
        </p:spPr>
        <p:txBody>
          <a:bodyPr>
            <a:noAutofit/>
          </a:bodyPr>
          <a:lstStyle/>
          <a:p>
            <a:r>
              <a:rPr lang="en-US" b="1" dirty="0" smtClean="0"/>
              <a:t>Requirements for Reasonable Accommodation </a:t>
            </a:r>
            <a:r>
              <a:rPr lang="en-US" b="1" dirty="0"/>
              <a:t>for </a:t>
            </a:r>
            <a:r>
              <a:rPr lang="en-US" b="1" dirty="0" smtClean="0"/>
              <a:t>Persons </a:t>
            </a:r>
            <a:r>
              <a:rPr lang="en-US" b="1" dirty="0"/>
              <a:t>with </a:t>
            </a:r>
            <a:r>
              <a:rPr lang="en-US" b="1" dirty="0" smtClean="0"/>
              <a:t>Disabilities</a:t>
            </a:r>
            <a:endParaRPr lang="en-US" b="1" dirty="0"/>
          </a:p>
        </p:txBody>
      </p:sp>
      <p:sp>
        <p:nvSpPr>
          <p:cNvPr id="8" name="Content Placeholder 7"/>
          <p:cNvSpPr>
            <a:spLocks noGrp="1"/>
          </p:cNvSpPr>
          <p:nvPr>
            <p:ph idx="1"/>
          </p:nvPr>
        </p:nvSpPr>
        <p:spPr>
          <a:xfrm>
            <a:off x="4159045" y="2106048"/>
            <a:ext cx="7834835" cy="4557493"/>
          </a:xfrm>
        </p:spPr>
        <p:txBody>
          <a:bodyPr>
            <a:normAutofit/>
          </a:bodyPr>
          <a:lstStyle/>
          <a:p>
            <a:r>
              <a:rPr lang="en-US" dirty="0" smtClean="0"/>
              <a:t>Consider costs/resources, and the participant’s age and ability</a:t>
            </a:r>
          </a:p>
          <a:p>
            <a:r>
              <a:rPr lang="en-US" dirty="0" smtClean="0"/>
              <a:t>“</a:t>
            </a:r>
            <a:r>
              <a:rPr lang="en-US" dirty="0"/>
              <a:t>Lifestyle” choices (e.g. vegetarian</a:t>
            </a:r>
            <a:r>
              <a:rPr lang="en-US" dirty="0" smtClean="0"/>
              <a:t>) and religion </a:t>
            </a:r>
            <a:r>
              <a:rPr lang="en-US" dirty="0"/>
              <a:t>are not considered disabilities and need not be </a:t>
            </a:r>
            <a:r>
              <a:rPr lang="en-US" dirty="0" smtClean="0"/>
              <a:t>accommodated.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30" y="2873498"/>
            <a:ext cx="3043396" cy="266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93281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2000" fill="hold"/>
                                        <p:tgtEl>
                                          <p:spTgt spid="9"/>
                                        </p:tgtEl>
                                        <p:attrNameLst>
                                          <p:attrName>ppt_w</p:attrName>
                                        </p:attrNameLst>
                                      </p:cBhvr>
                                      <p:tavLst>
                                        <p:tav tm="0">
                                          <p:val>
                                            <p:fltVal val="0"/>
                                          </p:val>
                                        </p:tav>
                                        <p:tav tm="100000">
                                          <p:val>
                                            <p:strVal val="#ppt_w"/>
                                          </p:val>
                                        </p:tav>
                                      </p:tavLst>
                                    </p:anim>
                                    <p:anim calcmode="lin" valueType="num">
                                      <p:cBhvr>
                                        <p:cTn id="11" dur="2000" fill="hold"/>
                                        <p:tgtEl>
                                          <p:spTgt spid="9"/>
                                        </p:tgtEl>
                                        <p:attrNameLst>
                                          <p:attrName>ppt_h</p:attrName>
                                        </p:attrNameLst>
                                      </p:cBhvr>
                                      <p:tavLst>
                                        <p:tav tm="0">
                                          <p:val>
                                            <p:fltVal val="0"/>
                                          </p:val>
                                        </p:tav>
                                        <p:tav tm="100000">
                                          <p:val>
                                            <p:strVal val="#ppt_h"/>
                                          </p:val>
                                        </p:tav>
                                      </p:tavLst>
                                    </p:anim>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63236"/>
            <a:ext cx="9601196" cy="1288473"/>
          </a:xfrm>
        </p:spPr>
        <p:txBody>
          <a:bodyPr>
            <a:normAutofit fontScale="90000"/>
          </a:bodyPr>
          <a:lstStyle/>
          <a:p>
            <a:r>
              <a:rPr lang="en-US" b="1" dirty="0" smtClean="0"/>
              <a:t>Reason For Training:  Ensures Civil Rights Are Protected </a:t>
            </a:r>
            <a:endParaRPr lang="en-US" b="1" dirty="0"/>
          </a:p>
        </p:txBody>
      </p:sp>
      <p:sp>
        <p:nvSpPr>
          <p:cNvPr id="5" name="Content Placeholder 4"/>
          <p:cNvSpPr>
            <a:spLocks noGrp="1"/>
          </p:cNvSpPr>
          <p:nvPr>
            <p:ph sz="half" idx="1"/>
          </p:nvPr>
        </p:nvSpPr>
        <p:spPr>
          <a:xfrm>
            <a:off x="1828800" y="3030583"/>
            <a:ext cx="4165600" cy="2207623"/>
          </a:xfrm>
        </p:spPr>
        <p:txBody>
          <a:bodyPr/>
          <a:lstStyle/>
          <a:p>
            <a:endParaRPr lang="en-US" dirty="0"/>
          </a:p>
        </p:txBody>
      </p:sp>
      <p:sp>
        <p:nvSpPr>
          <p:cNvPr id="4" name="Content Placeholder 3"/>
          <p:cNvSpPr>
            <a:spLocks noGrp="1"/>
          </p:cNvSpPr>
          <p:nvPr>
            <p:ph sz="half" idx="2"/>
          </p:nvPr>
        </p:nvSpPr>
        <p:spPr>
          <a:xfrm>
            <a:off x="6181344" y="1798401"/>
            <a:ext cx="6010656" cy="4572001"/>
          </a:xfrm>
        </p:spPr>
        <p:txBody>
          <a:bodyPr>
            <a:normAutofit/>
          </a:bodyPr>
          <a:lstStyle/>
          <a:p>
            <a:endParaRPr lang="en-US" sz="3200" dirty="0" smtClean="0"/>
          </a:p>
          <a:p>
            <a:pPr marL="0" indent="0">
              <a:buNone/>
            </a:pPr>
            <a:r>
              <a:rPr lang="en-US" sz="3600" dirty="0" smtClean="0"/>
              <a:t>Ensures that program recipients are being treated without discrimination while participating in Child Nutrition Programs</a:t>
            </a:r>
          </a:p>
          <a:p>
            <a:endParaRPr lang="en-US" sz="2800" dirty="0"/>
          </a:p>
          <a:p>
            <a:pPr marL="0" indent="0">
              <a:buNone/>
            </a:pPr>
            <a:endParaRPr lang="en-US" sz="2800" dirty="0"/>
          </a:p>
        </p:txBody>
      </p:sp>
      <p:sp>
        <p:nvSpPr>
          <p:cNvPr id="3" name="Footer Placeholder 2"/>
          <p:cNvSpPr>
            <a:spLocks noGrp="1"/>
          </p:cNvSpPr>
          <p:nvPr>
            <p:ph type="ftr" sz="quarter" idx="11"/>
          </p:nvPr>
        </p:nvSpPr>
        <p:spPr>
          <a:xfrm>
            <a:off x="4021221" y="6356518"/>
            <a:ext cx="3860800" cy="365125"/>
          </a:xfrm>
        </p:spPr>
        <p:txBody>
          <a:bodyPr/>
          <a:lstStyle/>
          <a:p>
            <a:endParaRPr lang="en-US" sz="2000" dirty="0" smtClean="0"/>
          </a:p>
          <a:p>
            <a:endParaRPr lang="en-US" sz="2000" dirty="0"/>
          </a:p>
          <a:p>
            <a:endParaRPr lang="en-US" sz="2000" dirty="0" smtClean="0"/>
          </a:p>
          <a:p>
            <a:r>
              <a:rPr lang="en-US" sz="2000" dirty="0"/>
              <a:t>	</a:t>
            </a:r>
            <a:r>
              <a:rPr lang="en-US" sz="2000" dirty="0" smtClean="0"/>
              <a:t>			</a:t>
            </a:r>
            <a:endParaRPr lang="en-US" sz="1800" dirty="0"/>
          </a:p>
        </p:txBody>
      </p:sp>
      <p:pic>
        <p:nvPicPr>
          <p:cNvPr id="2050" name="Picture 2" descr="C:\Users\tdonovan\AppData\Local\Microsoft\Windows\Temporary Internet Files\Content.IE5\A92KQ79O\file000610765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52" y="2121709"/>
            <a:ext cx="5233849" cy="3925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339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ircle(in)">
                                      <p:cBhvr>
                                        <p:cTn id="11" dur="2000"/>
                                        <p:tgtEl>
                                          <p:spTgt spid="4">
                                            <p:txEl>
                                              <p:pRg st="1" end="1"/>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2000" fill="hold"/>
                                        <p:tgtEl>
                                          <p:spTgt spid="2050"/>
                                        </p:tgtEl>
                                        <p:attrNameLst>
                                          <p:attrName>ppt_w</p:attrName>
                                        </p:attrNameLst>
                                      </p:cBhvr>
                                      <p:tavLst>
                                        <p:tav tm="0">
                                          <p:val>
                                            <p:fltVal val="0"/>
                                          </p:val>
                                        </p:tav>
                                        <p:tav tm="100000">
                                          <p:val>
                                            <p:strVal val="#ppt_w"/>
                                          </p:val>
                                        </p:tav>
                                      </p:tavLst>
                                    </p:anim>
                                    <p:anim calcmode="lin" valueType="num">
                                      <p:cBhvr>
                                        <p:cTn id="15" dur="2000" fill="hold"/>
                                        <p:tgtEl>
                                          <p:spTgt spid="2050"/>
                                        </p:tgtEl>
                                        <p:attrNameLst>
                                          <p:attrName>ppt_h</p:attrName>
                                        </p:attrNameLst>
                                      </p:cBhvr>
                                      <p:tavLst>
                                        <p:tav tm="0">
                                          <p:val>
                                            <p:fltVal val="0"/>
                                          </p:val>
                                        </p:tav>
                                        <p:tav tm="100000">
                                          <p:val>
                                            <p:strVal val="#ppt_h"/>
                                          </p:val>
                                        </p:tav>
                                      </p:tavLst>
                                    </p:anim>
                                    <p:animEffect transition="in" filter="fade">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93307"/>
            <a:ext cx="12191999" cy="1824602"/>
          </a:xfrm>
        </p:spPr>
        <p:txBody>
          <a:bodyPr>
            <a:noAutofit/>
          </a:bodyPr>
          <a:lstStyle/>
          <a:p>
            <a:r>
              <a:rPr lang="en-US" b="1" dirty="0" smtClean="0"/>
              <a:t>Requirements for Reasonable Accommodation </a:t>
            </a:r>
            <a:r>
              <a:rPr lang="en-US" b="1" dirty="0"/>
              <a:t>for </a:t>
            </a:r>
            <a:r>
              <a:rPr lang="en-US" b="1" dirty="0" smtClean="0"/>
              <a:t>Persons </a:t>
            </a:r>
            <a:r>
              <a:rPr lang="en-US" b="1" dirty="0"/>
              <a:t>with </a:t>
            </a:r>
            <a:r>
              <a:rPr lang="en-US" b="1" dirty="0" smtClean="0"/>
              <a:t>Disabilities</a:t>
            </a:r>
            <a:endParaRPr lang="en-US" b="1" dirty="0"/>
          </a:p>
        </p:txBody>
      </p:sp>
      <p:sp>
        <p:nvSpPr>
          <p:cNvPr id="8" name="Content Placeholder 7"/>
          <p:cNvSpPr>
            <a:spLocks noGrp="1"/>
          </p:cNvSpPr>
          <p:nvPr>
            <p:ph idx="1"/>
          </p:nvPr>
        </p:nvSpPr>
        <p:spPr>
          <a:xfrm>
            <a:off x="4229384" y="2538127"/>
            <a:ext cx="7834835" cy="3149240"/>
          </a:xfrm>
        </p:spPr>
        <p:txBody>
          <a:bodyPr>
            <a:normAutofit/>
          </a:bodyPr>
          <a:lstStyle/>
          <a:p>
            <a:r>
              <a:rPr lang="en-US" dirty="0" smtClean="0"/>
              <a:t>Ensure food service areas are accessible</a:t>
            </a:r>
          </a:p>
          <a:p>
            <a:r>
              <a:rPr lang="en-US" dirty="0" smtClean="0"/>
              <a:t>Provide auxiliary aides and services, if needed.</a:t>
            </a:r>
          </a:p>
          <a:p>
            <a:pPr lvl="1"/>
            <a:r>
              <a:rPr lang="en-US" dirty="0" smtClean="0"/>
              <a:t>Adaptive feeding equipment</a:t>
            </a:r>
          </a:p>
          <a:p>
            <a:pPr lvl="1"/>
            <a:r>
              <a:rPr lang="en-US" dirty="0" smtClean="0"/>
              <a:t>Meal tracking assistance </a:t>
            </a:r>
          </a:p>
          <a:p>
            <a:pPr lvl="1"/>
            <a:r>
              <a:rPr lang="en-US" dirty="0" smtClean="0"/>
              <a:t>Other effective methods</a:t>
            </a:r>
            <a:endParaRPr lang="en-US" dirty="0"/>
          </a:p>
        </p:txBody>
      </p:sp>
      <p:pic>
        <p:nvPicPr>
          <p:cNvPr id="2052" name="Picture 4" descr="Image result for students using adaptive feeding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39" y="2553066"/>
            <a:ext cx="333375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241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Allergies</a:t>
            </a:r>
            <a:endParaRPr lang="en-US" dirty="0"/>
          </a:p>
        </p:txBody>
      </p:sp>
      <p:sp>
        <p:nvSpPr>
          <p:cNvPr id="3" name="Content Placeholder 2"/>
          <p:cNvSpPr>
            <a:spLocks noGrp="1"/>
          </p:cNvSpPr>
          <p:nvPr>
            <p:ph idx="1"/>
          </p:nvPr>
        </p:nvSpPr>
        <p:spPr/>
        <p:txBody>
          <a:bodyPr/>
          <a:lstStyle/>
          <a:p>
            <a:r>
              <a:rPr lang="en-US" dirty="0" smtClean="0"/>
              <a:t>Many food allergies fall under the definition of disability expanded by the ADA Amendments Act (ADAAA).</a:t>
            </a:r>
          </a:p>
          <a:p>
            <a:r>
              <a:rPr lang="en-US" dirty="0" smtClean="0"/>
              <a:t>According to the CDC: “In the United States, the following eight foods or food groups account for 90% of serious allergic reactions: milk, eggs, fish, crustacean shellfish, wheat, soy, peanuts, and tree nuts.”</a:t>
            </a:r>
          </a:p>
          <a:p>
            <a:r>
              <a:rPr lang="en-US" dirty="0" smtClean="0"/>
              <a:t>Applies to much more than just “life threatening” allergic reactions.</a:t>
            </a:r>
          </a:p>
          <a:p>
            <a:r>
              <a:rPr lang="en-US" dirty="0" smtClean="0"/>
              <a:t>“Digestive” and “Respiratory” functions are specifically listed in the ADAAA.</a:t>
            </a:r>
            <a:endParaRPr lang="en-US" dirty="0"/>
          </a:p>
        </p:txBody>
      </p:sp>
    </p:spTree>
    <p:extLst>
      <p:ext uri="{BB962C8B-B14F-4D97-AF65-F5344CB8AC3E}">
        <p14:creationId xmlns:p14="http://schemas.microsoft.com/office/powerpoint/2010/main" val="3357699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Ranch Dressing</a:t>
            </a:r>
            <a:endParaRPr lang="en-US" dirty="0"/>
          </a:p>
        </p:txBody>
      </p:sp>
      <p:pic>
        <p:nvPicPr>
          <p:cNvPr id="1026" name="Picture 2" descr="Image result for ingredients in ranch dr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266" y="1784254"/>
            <a:ext cx="6613360" cy="441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485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93307"/>
            <a:ext cx="12191999" cy="1824602"/>
          </a:xfrm>
        </p:spPr>
        <p:txBody>
          <a:bodyPr>
            <a:noAutofit/>
          </a:bodyPr>
          <a:lstStyle/>
          <a:p>
            <a:r>
              <a:rPr lang="en-US" dirty="0" smtClean="0"/>
              <a:t>USDA POLICY </a:t>
            </a:r>
            <a:endParaRPr lang="en-US" b="1" dirty="0"/>
          </a:p>
        </p:txBody>
      </p:sp>
      <p:sp>
        <p:nvSpPr>
          <p:cNvPr id="8" name="Content Placeholder 7"/>
          <p:cNvSpPr>
            <a:spLocks noGrp="1"/>
          </p:cNvSpPr>
          <p:nvPr>
            <p:ph idx="1"/>
          </p:nvPr>
        </p:nvSpPr>
        <p:spPr>
          <a:xfrm>
            <a:off x="4159045" y="2015613"/>
            <a:ext cx="7834835" cy="4557493"/>
          </a:xfrm>
        </p:spPr>
        <p:txBody>
          <a:bodyPr>
            <a:normAutofit/>
          </a:bodyPr>
          <a:lstStyle/>
          <a:p>
            <a:pPr marL="137160" indent="0">
              <a:buNone/>
            </a:pPr>
            <a:r>
              <a:rPr lang="en-US" sz="4400" i="1" dirty="0">
                <a:solidFill>
                  <a:schemeClr val="accent1">
                    <a:lumMod val="60000"/>
                    <a:lumOff val="40000"/>
                  </a:schemeClr>
                </a:solidFill>
              </a:rPr>
              <a:t>Universal exclusions of specific foods </a:t>
            </a:r>
            <a:r>
              <a:rPr lang="en-US" sz="4400" i="1" dirty="0" smtClean="0">
                <a:solidFill>
                  <a:schemeClr val="accent1">
                    <a:lumMod val="60000"/>
                    <a:lumOff val="40000"/>
                  </a:schemeClr>
                </a:solidFill>
              </a:rPr>
              <a:t>or food </a:t>
            </a:r>
            <a:r>
              <a:rPr lang="en-US" sz="4400" i="1" dirty="0">
                <a:solidFill>
                  <a:schemeClr val="accent1">
                    <a:lumMod val="60000"/>
                    <a:lumOff val="40000"/>
                  </a:schemeClr>
                </a:solidFill>
              </a:rPr>
              <a:t>groups is not an FNS policy, but could be appropriate depending on the circumstances, and is within the discretion of recipients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30" y="2650341"/>
            <a:ext cx="3043396" cy="2282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41425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2000" fill="hold"/>
                                        <p:tgtEl>
                                          <p:spTgt spid="9"/>
                                        </p:tgtEl>
                                        <p:attrNameLst>
                                          <p:attrName>ppt_w</p:attrName>
                                        </p:attrNameLst>
                                      </p:cBhvr>
                                      <p:tavLst>
                                        <p:tav tm="0">
                                          <p:val>
                                            <p:fltVal val="0"/>
                                          </p:val>
                                        </p:tav>
                                        <p:tav tm="100000">
                                          <p:val>
                                            <p:strVal val="#ppt_w"/>
                                          </p:val>
                                        </p:tav>
                                      </p:tavLst>
                                    </p:anim>
                                    <p:anim calcmode="lin" valueType="num">
                                      <p:cBhvr>
                                        <p:cTn id="11" dur="2000" fill="hold"/>
                                        <p:tgtEl>
                                          <p:spTgt spid="9"/>
                                        </p:tgtEl>
                                        <p:attrNameLst>
                                          <p:attrName>ppt_h</p:attrName>
                                        </p:attrNameLst>
                                      </p:cBhvr>
                                      <p:tavLst>
                                        <p:tav tm="0">
                                          <p:val>
                                            <p:fltVal val="0"/>
                                          </p:val>
                                        </p:tav>
                                        <p:tav tm="100000">
                                          <p:val>
                                            <p:strVal val="#ppt_h"/>
                                          </p:val>
                                        </p:tav>
                                      </p:tavLst>
                                    </p:anim>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Environment</a:t>
            </a:r>
            <a:endParaRPr lang="en-US" dirty="0"/>
          </a:p>
        </p:txBody>
      </p:sp>
      <p:sp>
        <p:nvSpPr>
          <p:cNvPr id="3" name="Content Placeholder 2"/>
          <p:cNvSpPr>
            <a:spLocks noGrp="1"/>
          </p:cNvSpPr>
          <p:nvPr>
            <p:ph idx="1"/>
          </p:nvPr>
        </p:nvSpPr>
        <p:spPr>
          <a:xfrm>
            <a:off x="609600" y="1897075"/>
            <a:ext cx="10972800" cy="4709160"/>
          </a:xfrm>
        </p:spPr>
        <p:txBody>
          <a:bodyPr>
            <a:normAutofit/>
          </a:bodyPr>
          <a:lstStyle/>
          <a:p>
            <a:r>
              <a:rPr lang="en-US" sz="3200" dirty="0" smtClean="0"/>
              <a:t>Integration </a:t>
            </a:r>
            <a:r>
              <a:rPr lang="en-US" sz="3200" dirty="0"/>
              <a:t>C</a:t>
            </a:r>
            <a:r>
              <a:rPr lang="en-US" sz="3200" dirty="0" smtClean="0"/>
              <a:t>lause: disabled individuals should be accommodated in the least restrictive and most integrated setting possible.</a:t>
            </a:r>
          </a:p>
          <a:p>
            <a:pPr marL="137160" indent="0">
              <a:buNone/>
            </a:pPr>
            <a:endParaRPr lang="en-US" sz="3200" dirty="0" smtClean="0"/>
          </a:p>
          <a:p>
            <a:r>
              <a:rPr lang="en-US" sz="3200" dirty="0"/>
              <a:t>B</a:t>
            </a:r>
            <a:r>
              <a:rPr lang="en-US" sz="3200" dirty="0" smtClean="0"/>
              <a:t>alance safety vs. stigma. Age and severity are the primary considerations. </a:t>
            </a:r>
          </a:p>
          <a:p>
            <a:pPr marL="137160" indent="0">
              <a:buNone/>
            </a:pPr>
            <a:r>
              <a:rPr lang="en-US" dirty="0" smtClean="0"/>
              <a:t> </a:t>
            </a:r>
            <a:endParaRPr lang="en-US" dirty="0"/>
          </a:p>
        </p:txBody>
      </p:sp>
    </p:spTree>
    <p:extLst>
      <p:ext uri="{BB962C8B-B14F-4D97-AF65-F5344CB8AC3E}">
        <p14:creationId xmlns:p14="http://schemas.microsoft.com/office/powerpoint/2010/main" val="36471539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&amp; Compliance</a:t>
            </a:r>
            <a:endParaRPr lang="en-US" dirty="0"/>
          </a:p>
        </p:txBody>
      </p:sp>
      <p:sp>
        <p:nvSpPr>
          <p:cNvPr id="3" name="Content Placeholder 2"/>
          <p:cNvSpPr>
            <a:spLocks noGrp="1"/>
          </p:cNvSpPr>
          <p:nvPr>
            <p:ph idx="1"/>
          </p:nvPr>
        </p:nvSpPr>
        <p:spPr/>
        <p:txBody>
          <a:bodyPr>
            <a:noAutofit/>
          </a:bodyPr>
          <a:lstStyle/>
          <a:p>
            <a:r>
              <a:rPr lang="en-US" dirty="0" smtClean="0"/>
              <a:t>Develop procedures for parents/guardians to request reasonable modifications</a:t>
            </a:r>
          </a:p>
          <a:p>
            <a:endParaRPr lang="en-US" dirty="0" smtClean="0"/>
          </a:p>
          <a:p>
            <a:r>
              <a:rPr lang="en-US" dirty="0" smtClean="0"/>
              <a:t>Train staff on reasonable modification procedures and legal requirements</a:t>
            </a:r>
          </a:p>
          <a:p>
            <a:endParaRPr lang="en-US" dirty="0" smtClean="0"/>
          </a:p>
          <a:p>
            <a:r>
              <a:rPr lang="en-US" dirty="0" smtClean="0"/>
              <a:t>Appoint a 504 Coordinator to ensure compliance</a:t>
            </a:r>
          </a:p>
          <a:p>
            <a:endParaRPr lang="en-US" dirty="0" smtClean="0"/>
          </a:p>
          <a:p>
            <a:r>
              <a:rPr lang="en-US" dirty="0" smtClean="0"/>
              <a:t>Implement guidelines and render decisions on modification requests. </a:t>
            </a:r>
            <a:endParaRPr lang="en-US" dirty="0"/>
          </a:p>
        </p:txBody>
      </p:sp>
    </p:spTree>
    <p:extLst>
      <p:ext uri="{BB962C8B-B14F-4D97-AF65-F5344CB8AC3E}">
        <p14:creationId xmlns:p14="http://schemas.microsoft.com/office/powerpoint/2010/main" val="27385363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Safeguards</a:t>
            </a:r>
            <a:endParaRPr lang="en-US" dirty="0"/>
          </a:p>
        </p:txBody>
      </p:sp>
      <p:sp>
        <p:nvSpPr>
          <p:cNvPr id="3" name="Content Placeholder 2"/>
          <p:cNvSpPr>
            <a:spLocks noGrp="1"/>
          </p:cNvSpPr>
          <p:nvPr>
            <p:ph idx="1"/>
          </p:nvPr>
        </p:nvSpPr>
        <p:spPr>
          <a:xfrm>
            <a:off x="502418" y="1600200"/>
            <a:ext cx="11270899" cy="4659923"/>
          </a:xfrm>
        </p:spPr>
        <p:txBody>
          <a:bodyPr>
            <a:normAutofit/>
          </a:bodyPr>
          <a:lstStyle/>
          <a:p>
            <a:r>
              <a:rPr lang="en-US" altLang="en-US" dirty="0"/>
              <a:t>The Procedural Safeguards process requires SFAs/LEAs to provide notice and information to parents and guardians regarding how to request a reasonable modification and their procedural </a:t>
            </a:r>
            <a:r>
              <a:rPr lang="en-US" altLang="en-US" dirty="0" smtClean="0"/>
              <a:t>rights, which include the right to:</a:t>
            </a:r>
          </a:p>
          <a:p>
            <a:pPr lvl="2"/>
            <a:r>
              <a:rPr lang="en-US" altLang="en-US" sz="2800" dirty="0" smtClean="0"/>
              <a:t>File a grievance</a:t>
            </a:r>
          </a:p>
          <a:p>
            <a:pPr lvl="2"/>
            <a:r>
              <a:rPr lang="en-US" altLang="en-US" sz="2800" dirty="0" smtClean="0"/>
              <a:t>Receive a prompt response </a:t>
            </a:r>
          </a:p>
          <a:p>
            <a:pPr lvl="2"/>
            <a:r>
              <a:rPr lang="en-US" altLang="en-US" sz="2800" dirty="0" smtClean="0"/>
              <a:t>An impartial hearing </a:t>
            </a:r>
          </a:p>
          <a:p>
            <a:pPr lvl="2"/>
            <a:r>
              <a:rPr lang="en-US" sz="2800" dirty="0" smtClean="0"/>
              <a:t>Be represented by counsel, if desired</a:t>
            </a:r>
          </a:p>
          <a:p>
            <a:pPr lvl="2"/>
            <a:r>
              <a:rPr lang="en-US" sz="2800" dirty="0" smtClean="0"/>
              <a:t>Receive notice of the final decision</a:t>
            </a:r>
            <a:endParaRPr lang="en-US" sz="3200" dirty="0" smtClean="0"/>
          </a:p>
        </p:txBody>
      </p:sp>
    </p:spTree>
    <p:extLst>
      <p:ext uri="{BB962C8B-B14F-4D97-AF65-F5344CB8AC3E}">
        <p14:creationId xmlns:p14="http://schemas.microsoft.com/office/powerpoint/2010/main" val="22859540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UPDATED GUIDANCE</a:t>
            </a:r>
            <a:endParaRPr lang="en-US" dirty="0"/>
          </a:p>
        </p:txBody>
      </p:sp>
      <p:sp>
        <p:nvSpPr>
          <p:cNvPr id="7" name="Content Placeholder 6"/>
          <p:cNvSpPr>
            <a:spLocks noGrp="1"/>
          </p:cNvSpPr>
          <p:nvPr>
            <p:ph idx="1"/>
          </p:nvPr>
        </p:nvSpPr>
        <p:spPr/>
        <p:txBody>
          <a:bodyPr>
            <a:normAutofit lnSpcReduction="10000"/>
          </a:bodyPr>
          <a:lstStyle/>
          <a:p>
            <a:r>
              <a:rPr lang="en-US" dirty="0" smtClean="0"/>
              <a:t>USDA SP 40-2017: Accommodating Children with Disabilities in the School Meal Programs</a:t>
            </a:r>
          </a:p>
          <a:p>
            <a:r>
              <a:rPr lang="en-US" dirty="0" smtClean="0"/>
              <a:t>SP 59-2016: Policy Memorandum on Modifications to Accommodate Disabilities in the School Meal Programs</a:t>
            </a:r>
          </a:p>
          <a:p>
            <a:endParaRPr lang="en-US" dirty="0"/>
          </a:p>
          <a:p>
            <a:pPr marL="137160" indent="0" algn="ctr">
              <a:buNone/>
            </a:pPr>
            <a:r>
              <a:rPr lang="en-US" dirty="0">
                <a:solidFill>
                  <a:srgbClr val="FFFF00"/>
                </a:solidFill>
              </a:rPr>
              <a:t>https://</a:t>
            </a:r>
            <a:r>
              <a:rPr lang="en-US" dirty="0" smtClean="0">
                <a:solidFill>
                  <a:srgbClr val="FFFF00"/>
                </a:solidFill>
              </a:rPr>
              <a:t>www.fns.usda.gov/2017-edition-accommodating-children-disabilities-school-meal-programs</a:t>
            </a:r>
          </a:p>
          <a:p>
            <a:pPr marL="137160" indent="0" algn="ctr">
              <a:buNone/>
            </a:pPr>
            <a:endParaRPr lang="en-US" dirty="0">
              <a:solidFill>
                <a:srgbClr val="FFFF00"/>
              </a:solidFill>
            </a:endParaRPr>
          </a:p>
          <a:p>
            <a:pPr marL="137160" indent="0" algn="ctr">
              <a:buNone/>
            </a:pPr>
            <a:r>
              <a:rPr lang="en-US" dirty="0">
                <a:solidFill>
                  <a:srgbClr val="FFFF00"/>
                </a:solidFill>
              </a:rPr>
              <a:t>https://edu.wyoming.gov/downloads/nutrition/2016/sp59-2016.pdf</a:t>
            </a:r>
          </a:p>
        </p:txBody>
      </p:sp>
    </p:spTree>
    <p:extLst>
      <p:ext uri="{BB962C8B-B14F-4D97-AF65-F5344CB8AC3E}">
        <p14:creationId xmlns:p14="http://schemas.microsoft.com/office/powerpoint/2010/main" val="3833523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390" y="118301"/>
            <a:ext cx="11435570" cy="994219"/>
          </a:xfrm>
        </p:spPr>
        <p:txBody>
          <a:bodyPr>
            <a:noAutofit/>
          </a:bodyPr>
          <a:lstStyle/>
          <a:p>
            <a:r>
              <a:rPr lang="en-US" sz="4100" b="1" dirty="0" smtClean="0"/>
              <a:t>Collection and Use of Data</a:t>
            </a:r>
            <a:endParaRPr lang="en-US" sz="4100" b="1" dirty="0"/>
          </a:p>
        </p:txBody>
      </p:sp>
      <p:sp>
        <p:nvSpPr>
          <p:cNvPr id="4" name="Text Placeholder 3"/>
          <p:cNvSpPr>
            <a:spLocks noGrp="1"/>
          </p:cNvSpPr>
          <p:nvPr>
            <p:ph type="body" sz="half" idx="2"/>
          </p:nvPr>
        </p:nvSpPr>
        <p:spPr>
          <a:xfrm>
            <a:off x="498764" y="1222438"/>
            <a:ext cx="6004673" cy="4746101"/>
          </a:xfrm>
        </p:spPr>
        <p:txBody>
          <a:bodyPr>
            <a:normAutofit lnSpcReduction="10000"/>
          </a:bodyPr>
          <a:lstStyle/>
          <a:p>
            <a:pPr algn="l"/>
            <a:endParaRPr lang="en-US" sz="3000" dirty="0" smtClean="0"/>
          </a:p>
          <a:p>
            <a:pPr marL="548640" indent="-411480" algn="l">
              <a:buFont typeface="Wingdings 2"/>
              <a:buChar char=""/>
            </a:pPr>
            <a:r>
              <a:rPr lang="en-US" sz="3000" dirty="0"/>
              <a:t>Required to obtain data by ethnic and racial </a:t>
            </a:r>
            <a:r>
              <a:rPr lang="en-US" sz="3000" dirty="0" smtClean="0"/>
              <a:t>category</a:t>
            </a:r>
          </a:p>
          <a:p>
            <a:pPr marL="548640" indent="-411480" algn="l">
              <a:buFont typeface="Wingdings 2"/>
              <a:buChar char=""/>
            </a:pPr>
            <a:endParaRPr lang="en-US" sz="3000" dirty="0"/>
          </a:p>
          <a:p>
            <a:pPr marL="548640" indent="-411480" algn="l">
              <a:buFont typeface="Wingdings 2"/>
              <a:buChar char=""/>
            </a:pPr>
            <a:r>
              <a:rPr lang="en-US" sz="3000" dirty="0"/>
              <a:t>Systems for collecting actual ethnic and racial data may be program </a:t>
            </a:r>
            <a:r>
              <a:rPr lang="en-US" sz="3000" dirty="0" smtClean="0"/>
              <a:t>specific</a:t>
            </a:r>
          </a:p>
          <a:p>
            <a:pPr marL="137160" algn="l"/>
            <a:endParaRPr lang="en-US" sz="3000" dirty="0"/>
          </a:p>
          <a:p>
            <a:pPr marL="548640" indent="-411480" algn="l">
              <a:buFont typeface="Wingdings 2"/>
              <a:buChar char=""/>
            </a:pPr>
            <a:r>
              <a:rPr lang="en-US" sz="3000" dirty="0"/>
              <a:t>Annual reporting on the ethnic and racial data</a:t>
            </a:r>
          </a:p>
          <a:p>
            <a:pPr lvl="1"/>
            <a:endParaRPr lang="en-US" sz="2400" dirty="0" smtClean="0"/>
          </a:p>
          <a:p>
            <a:endParaRPr lang="en-US" dirty="0"/>
          </a:p>
          <a:p>
            <a:endParaRPr lang="en-US" dirty="0"/>
          </a:p>
        </p:txBody>
      </p:sp>
      <p:sp>
        <p:nvSpPr>
          <p:cNvPr id="3" name="Footer Placeholder 2"/>
          <p:cNvSpPr>
            <a:spLocks noGrp="1"/>
          </p:cNvSpPr>
          <p:nvPr>
            <p:ph type="ftr" sz="quarter" idx="11"/>
          </p:nvPr>
        </p:nvSpPr>
        <p:spPr/>
        <p:txBody>
          <a:bodyPr/>
          <a:lstStyle/>
          <a:p>
            <a:endParaRPr lang="en-US" sz="2000" dirty="0" smtClean="0"/>
          </a:p>
          <a:p>
            <a:endParaRPr lang="en-US" sz="2000" dirty="0"/>
          </a:p>
          <a:p>
            <a:endParaRPr lang="en-US" sz="2000" dirty="0" smtClean="0"/>
          </a:p>
          <a:p>
            <a:endParaRPr lang="en-US" sz="2000" dirty="0"/>
          </a:p>
          <a:p>
            <a:r>
              <a:rPr lang="en-US" sz="2000" dirty="0" smtClean="0"/>
              <a:t>			</a:t>
            </a:r>
            <a:endParaRPr lang="en-US" sz="1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4720" y="1939781"/>
            <a:ext cx="3749040" cy="3892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8054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circle(in)">
                                      <p:cBhvr>
                                        <p:cTn id="11" dur="2000"/>
                                        <p:tgtEl>
                                          <p:spTgt spid="4">
                                            <p:txEl>
                                              <p:pRg st="3" end="3"/>
                                            </p:txEl>
                                          </p:spTgt>
                                        </p:tgtEl>
                                      </p:cBhvr>
                                    </p:animEffect>
                                  </p:childTnLst>
                                </p:cTn>
                              </p:par>
                            </p:childTnLst>
                          </p:cTn>
                        </p:par>
                        <p:par>
                          <p:cTn id="12" fill="hold">
                            <p:stCondLst>
                              <p:cond delay="4000"/>
                            </p:stCondLst>
                            <p:childTnLst>
                              <p:par>
                                <p:cTn id="13" presetID="26" presetClass="emph" presetSubtype="0" fill="hold" nodeType="afterEffect">
                                  <p:stCondLst>
                                    <p:cond delay="0"/>
                                  </p:stCondLst>
                                  <p:childTnLst>
                                    <p:animEffect transition="out" filter="fade">
                                      <p:cBhvr>
                                        <p:cTn id="14" dur="500" tmFilter="0, 0; .2, .5; .8, .5; 1, 0"/>
                                        <p:tgtEl>
                                          <p:spTgt spid="4">
                                            <p:txEl>
                                              <p:pRg st="5" end="5"/>
                                            </p:txEl>
                                          </p:spTgt>
                                        </p:tgtEl>
                                      </p:cBhvr>
                                    </p:animEffect>
                                    <p:animScale>
                                      <p:cBhvr>
                                        <p:cTn id="15" dur="250" autoRev="1" fill="hold"/>
                                        <p:tgtEl>
                                          <p:spTgt spid="4">
                                            <p:txEl>
                                              <p:pRg st="5" end="5"/>
                                            </p:txEl>
                                          </p:spTgt>
                                        </p:tgtEl>
                                      </p:cBhvr>
                                      <p:by x="105000" y="105000"/>
                                    </p:animScale>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2" y="65314"/>
            <a:ext cx="9601196" cy="1530221"/>
          </a:xfrm>
        </p:spPr>
        <p:txBody>
          <a:bodyPr>
            <a:normAutofit fontScale="90000"/>
          </a:bodyPr>
          <a:lstStyle/>
          <a:p>
            <a:r>
              <a:rPr lang="en-US" b="1" dirty="0" smtClean="0"/>
              <a:t/>
            </a:r>
            <a:br>
              <a:rPr lang="en-US" b="1" dirty="0" smtClean="0"/>
            </a:br>
            <a:r>
              <a:rPr lang="en-US" sz="4900" b="1" dirty="0" smtClean="0"/>
              <a:t>Collection </a:t>
            </a:r>
            <a:r>
              <a:rPr lang="en-US" sz="4900" b="1" dirty="0"/>
              <a:t>and </a:t>
            </a:r>
            <a:r>
              <a:rPr lang="en-US" sz="4900" b="1" dirty="0" smtClean="0"/>
              <a:t>Use </a:t>
            </a:r>
            <a:r>
              <a:rPr lang="en-US" sz="4900" b="1" dirty="0"/>
              <a:t>of D</a:t>
            </a:r>
            <a:r>
              <a:rPr lang="en-US" sz="4900" b="1" dirty="0" smtClean="0"/>
              <a:t>ata</a:t>
            </a:r>
            <a:br>
              <a:rPr lang="en-US" sz="4900" b="1" dirty="0" smtClean="0"/>
            </a:br>
            <a:r>
              <a:rPr lang="en-US" sz="3800" b="1" dirty="0"/>
              <a:t>Ethnic </a:t>
            </a:r>
            <a:r>
              <a:rPr lang="en-US" sz="3800" b="1" dirty="0" smtClean="0"/>
              <a:t>Categories</a:t>
            </a:r>
            <a:r>
              <a:rPr lang="en-US" sz="4900" dirty="0"/>
              <a:t/>
            </a:r>
            <a:br>
              <a:rPr lang="en-US" sz="4900" dirty="0"/>
            </a:br>
            <a:endParaRPr lang="en-US" sz="4900" dirty="0"/>
          </a:p>
        </p:txBody>
      </p:sp>
      <p:sp>
        <p:nvSpPr>
          <p:cNvPr id="11" name="Content Placeholder 10"/>
          <p:cNvSpPr>
            <a:spLocks noGrp="1"/>
          </p:cNvSpPr>
          <p:nvPr>
            <p:ph sz="half" idx="2"/>
          </p:nvPr>
        </p:nvSpPr>
        <p:spPr>
          <a:xfrm>
            <a:off x="5715000" y="2034381"/>
            <a:ext cx="5775960" cy="4593926"/>
          </a:xfrm>
        </p:spPr>
        <p:txBody>
          <a:bodyPr>
            <a:noAutofit/>
          </a:bodyPr>
          <a:lstStyle/>
          <a:p>
            <a:r>
              <a:rPr lang="en-US" sz="3000" b="1" dirty="0" smtClean="0"/>
              <a:t>Not Hispanic or Latino</a:t>
            </a:r>
          </a:p>
          <a:p>
            <a:r>
              <a:rPr lang="en-US" sz="3000" b="1" dirty="0"/>
              <a:t>Hispanic or Latino</a:t>
            </a:r>
          </a:p>
          <a:p>
            <a:pPr lvl="1"/>
            <a:r>
              <a:rPr lang="en-US" sz="3000" dirty="0" smtClean="0"/>
              <a:t>A person of Cuban, Mexican, Puerto Rican, South or Central American, or other Spanish culture or origin - regardless of race</a:t>
            </a:r>
            <a:endParaRPr lang="en-US" sz="3000" dirty="0"/>
          </a:p>
        </p:txBody>
      </p:sp>
      <p:sp>
        <p:nvSpPr>
          <p:cNvPr id="2" name="Footer Placeholder 1"/>
          <p:cNvSpPr>
            <a:spLocks noGrp="1"/>
          </p:cNvSpPr>
          <p:nvPr>
            <p:ph type="ftr" sz="quarter" idx="11"/>
          </p:nvPr>
        </p:nvSpPr>
        <p:spPr/>
        <p:txBody>
          <a:bodyPr/>
          <a:lstStyle/>
          <a:p>
            <a:r>
              <a:rPr lang="en-US" sz="2000" dirty="0" smtClean="0"/>
              <a:t>			</a:t>
            </a:r>
          </a:p>
          <a:p>
            <a:endParaRPr lang="en-US" sz="2000" dirty="0"/>
          </a:p>
          <a:p>
            <a:endParaRPr lang="en-US" sz="2000" dirty="0" smtClean="0"/>
          </a:p>
          <a:p>
            <a:r>
              <a:rPr lang="en-US" sz="2000" dirty="0"/>
              <a:t>	</a:t>
            </a:r>
            <a:r>
              <a:rPr lang="en-US" sz="2000" dirty="0" smtClean="0"/>
              <a:t>		</a:t>
            </a:r>
          </a:p>
          <a:p>
            <a:r>
              <a:rPr lang="en-US" sz="2000" dirty="0"/>
              <a:t>	</a:t>
            </a:r>
            <a:r>
              <a:rPr lang="en-US" sz="2000" dirty="0" smtClean="0"/>
              <a:t>		</a:t>
            </a:r>
            <a:endParaRPr lang="en-US"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7264" y="2034381"/>
            <a:ext cx="43243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4920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circle(in)">
                                      <p:cBhvr>
                                        <p:cTn id="11" dur="2000"/>
                                        <p:tgtEl>
                                          <p:spTgt spid="11">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circle(in)">
                                      <p:cBhvr>
                                        <p:cTn id="15" dur="2000"/>
                                        <p:tgtEl>
                                          <p:spTgt spid="11">
                                            <p:txEl>
                                              <p:pRg st="1" end="1"/>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circle(in)">
                                      <p:cBhvr>
                                        <p:cTn id="19"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28990"/>
            <a:ext cx="9601196" cy="846668"/>
          </a:xfrm>
        </p:spPr>
        <p:txBody>
          <a:bodyPr/>
          <a:lstStyle/>
          <a:p>
            <a:r>
              <a:rPr lang="en-US" b="1" dirty="0" smtClean="0"/>
              <a:t>Annual Training Requirements</a:t>
            </a:r>
            <a:endParaRPr lang="en-US" b="1" dirty="0"/>
          </a:p>
        </p:txBody>
      </p:sp>
      <p:sp>
        <p:nvSpPr>
          <p:cNvPr id="3" name="Content Placeholder 2"/>
          <p:cNvSpPr>
            <a:spLocks noGrp="1"/>
          </p:cNvSpPr>
          <p:nvPr>
            <p:ph idx="1"/>
          </p:nvPr>
        </p:nvSpPr>
        <p:spPr>
          <a:xfrm>
            <a:off x="0" y="891540"/>
            <a:ext cx="8834717" cy="5966460"/>
          </a:xfrm>
        </p:spPr>
        <p:txBody>
          <a:bodyPr>
            <a:normAutofit/>
          </a:bodyPr>
          <a:lstStyle/>
          <a:p>
            <a:pPr marL="0" indent="0" fontAlgn="t">
              <a:buNone/>
            </a:pPr>
            <a:endParaRPr lang="en-US" dirty="0" smtClean="0"/>
          </a:p>
          <a:p>
            <a:pPr lvl="0"/>
            <a:r>
              <a:rPr lang="en-US" b="1" dirty="0"/>
              <a:t>Collection and use of data</a:t>
            </a:r>
          </a:p>
          <a:p>
            <a:pPr lvl="0"/>
            <a:r>
              <a:rPr lang="en-US" b="1" dirty="0"/>
              <a:t>Effective public notification systems</a:t>
            </a:r>
          </a:p>
          <a:p>
            <a:pPr lvl="0"/>
            <a:r>
              <a:rPr lang="en-US" b="1" dirty="0"/>
              <a:t>Complaint </a:t>
            </a:r>
            <a:r>
              <a:rPr lang="en-US" b="1" dirty="0" smtClean="0"/>
              <a:t>log and procedures</a:t>
            </a:r>
            <a:endParaRPr lang="en-US" b="1" dirty="0"/>
          </a:p>
          <a:p>
            <a:pPr lvl="0"/>
            <a:r>
              <a:rPr lang="en-US" b="1" dirty="0"/>
              <a:t>Compliance review techniques</a:t>
            </a:r>
          </a:p>
          <a:p>
            <a:pPr lvl="0"/>
            <a:r>
              <a:rPr lang="en-US" b="1" dirty="0"/>
              <a:t>Resolution of noncompliance</a:t>
            </a:r>
          </a:p>
          <a:p>
            <a:pPr lvl="0"/>
            <a:r>
              <a:rPr lang="en-US" b="1" dirty="0">
                <a:solidFill>
                  <a:srgbClr val="FFFF00"/>
                </a:solidFill>
              </a:rPr>
              <a:t>Requirements </a:t>
            </a:r>
            <a:r>
              <a:rPr lang="en-US" b="1" dirty="0" smtClean="0">
                <a:solidFill>
                  <a:srgbClr val="FFFF00"/>
                </a:solidFill>
              </a:rPr>
              <a:t>for </a:t>
            </a:r>
            <a:r>
              <a:rPr lang="en-US" b="1" dirty="0">
                <a:solidFill>
                  <a:srgbClr val="FFFF00"/>
                </a:solidFill>
              </a:rPr>
              <a:t>accommodation of persons with disabilities</a:t>
            </a:r>
          </a:p>
          <a:p>
            <a:pPr lvl="0"/>
            <a:r>
              <a:rPr lang="en-US" b="1" dirty="0"/>
              <a:t>Requirements for language assistance</a:t>
            </a:r>
          </a:p>
          <a:p>
            <a:pPr lvl="0"/>
            <a:r>
              <a:rPr lang="en-US" b="1" dirty="0"/>
              <a:t>Conflict resolution</a:t>
            </a:r>
          </a:p>
          <a:p>
            <a:pPr lvl="0"/>
            <a:r>
              <a:rPr lang="en-US" b="1" dirty="0"/>
              <a:t>Customer service</a:t>
            </a:r>
          </a:p>
          <a:p>
            <a:pPr fontAlgn="t"/>
            <a:endParaRPr lang="en-US" dirty="0"/>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55314" y="1859622"/>
            <a:ext cx="3400611" cy="3575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958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0242"/>
                                        </p:tgtEl>
                                        <p:attrNameLst>
                                          <p:attrName>style.visibility</p:attrName>
                                        </p:attrNameLst>
                                      </p:cBhvr>
                                      <p:to>
                                        <p:strVal val="visible"/>
                                      </p:to>
                                    </p:set>
                                    <p:animEffect transition="in" filter="randombar(horizontal)">
                                      <p:cBhvr>
                                        <p:cTn id="3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2" y="160774"/>
            <a:ext cx="9601196" cy="2125225"/>
          </a:xfrm>
        </p:spPr>
        <p:txBody>
          <a:bodyPr>
            <a:noAutofit/>
          </a:bodyPr>
          <a:lstStyle/>
          <a:p>
            <a:r>
              <a:rPr lang="en-US" b="1" dirty="0"/>
              <a:t>Collection and U</a:t>
            </a:r>
            <a:r>
              <a:rPr lang="en-US" b="1" dirty="0" smtClean="0"/>
              <a:t>se </a:t>
            </a:r>
            <a:r>
              <a:rPr lang="en-US" b="1" dirty="0"/>
              <a:t>of D</a:t>
            </a:r>
            <a:r>
              <a:rPr lang="en-US" b="1" dirty="0" smtClean="0"/>
              <a:t>ata</a:t>
            </a:r>
            <a:br>
              <a:rPr lang="en-US" b="1" dirty="0" smtClean="0"/>
            </a:br>
            <a:r>
              <a:rPr lang="en-US" sz="3400" b="1" dirty="0" smtClean="0"/>
              <a:t>Racial Categories</a:t>
            </a:r>
            <a:br>
              <a:rPr lang="en-US" sz="3400" b="1" dirty="0" smtClean="0"/>
            </a:br>
            <a:endParaRPr lang="en-US" sz="3400" dirty="0"/>
          </a:p>
        </p:txBody>
      </p:sp>
      <p:sp>
        <p:nvSpPr>
          <p:cNvPr id="8" name="Content Placeholder 7"/>
          <p:cNvSpPr>
            <a:spLocks noGrp="1"/>
          </p:cNvSpPr>
          <p:nvPr>
            <p:ph idx="1"/>
          </p:nvPr>
        </p:nvSpPr>
        <p:spPr>
          <a:xfrm>
            <a:off x="1295401" y="2700338"/>
            <a:ext cx="9601196" cy="3548062"/>
          </a:xfrm>
        </p:spPr>
        <p:txBody>
          <a:bodyPr>
            <a:normAutofit fontScale="92500"/>
          </a:bodyPr>
          <a:lstStyle/>
          <a:p>
            <a:r>
              <a:rPr lang="en-US" b="1" dirty="0" smtClean="0"/>
              <a:t>Black or African American – </a:t>
            </a:r>
            <a:r>
              <a:rPr lang="en-US" dirty="0" smtClean="0"/>
              <a:t>A</a:t>
            </a:r>
            <a:r>
              <a:rPr lang="en-US" b="1" dirty="0" smtClean="0"/>
              <a:t> </a:t>
            </a:r>
            <a:r>
              <a:rPr lang="en-US" dirty="0" smtClean="0"/>
              <a:t>person having origins in any of the black racial groups of Africa</a:t>
            </a:r>
          </a:p>
          <a:p>
            <a:r>
              <a:rPr lang="en-US" b="1" dirty="0" smtClean="0"/>
              <a:t>White - </a:t>
            </a:r>
            <a:r>
              <a:rPr lang="en-US" dirty="0" smtClean="0"/>
              <a:t>A </a:t>
            </a:r>
            <a:r>
              <a:rPr lang="en-US" dirty="0"/>
              <a:t>person having origins in any of the original peoples of Europe, the </a:t>
            </a:r>
            <a:r>
              <a:rPr lang="en-US" dirty="0" smtClean="0"/>
              <a:t>Middle </a:t>
            </a:r>
            <a:r>
              <a:rPr lang="en-US" dirty="0"/>
              <a:t>East, or North </a:t>
            </a:r>
            <a:r>
              <a:rPr lang="en-US" dirty="0" smtClean="0"/>
              <a:t>America</a:t>
            </a:r>
            <a:endParaRPr lang="en-US" dirty="0"/>
          </a:p>
          <a:p>
            <a:r>
              <a:rPr lang="en-US" b="1" dirty="0" smtClean="0"/>
              <a:t>Asian - </a:t>
            </a:r>
            <a:r>
              <a:rPr lang="en-US" dirty="0" smtClean="0"/>
              <a:t>A </a:t>
            </a:r>
            <a:r>
              <a:rPr lang="en-US" dirty="0"/>
              <a:t>person having origins in any of the peoples of the Far East, Southeast Asia, or the Indian </a:t>
            </a:r>
            <a:r>
              <a:rPr lang="en-US" dirty="0" smtClean="0"/>
              <a:t>subcontinent, including:  </a:t>
            </a:r>
            <a:r>
              <a:rPr lang="en-US" dirty="0"/>
              <a:t>Cambodia, China, India, Japan, Korea, Malaysia, Pakistan, the Philippine Islands, Thailand, and </a:t>
            </a:r>
            <a:r>
              <a:rPr lang="en-US" dirty="0" smtClean="0"/>
              <a:t>Vietnam</a:t>
            </a:r>
            <a:endParaRPr lang="en-US" dirty="0"/>
          </a:p>
          <a:p>
            <a:endParaRPr lang="en-US" dirty="0"/>
          </a:p>
          <a:p>
            <a:endParaRPr lang="en-US" dirty="0" smtClean="0"/>
          </a:p>
          <a:p>
            <a:endParaRPr lang="en-US" dirty="0" smtClean="0"/>
          </a:p>
          <a:p>
            <a:endParaRPr lang="en-US" dirty="0" smtClean="0"/>
          </a:p>
          <a:p>
            <a:endParaRPr lang="en-US" dirty="0" smtClean="0"/>
          </a:p>
          <a:p>
            <a:endParaRPr lang="en-US" b="1" dirty="0" smtClean="0"/>
          </a:p>
          <a:p>
            <a:endParaRPr lang="en-US" dirty="0" smtClean="0"/>
          </a:p>
          <a:p>
            <a:endParaRPr lang="en-US" dirty="0" smtClean="0"/>
          </a:p>
          <a:p>
            <a:endParaRPr lang="en-US" b="1" dirty="0"/>
          </a:p>
        </p:txBody>
      </p:sp>
      <p:sp>
        <p:nvSpPr>
          <p:cNvPr id="2" name="Footer Placeholder 1"/>
          <p:cNvSpPr>
            <a:spLocks noGrp="1"/>
          </p:cNvSpPr>
          <p:nvPr>
            <p:ph type="ftr" sz="quarter" idx="11"/>
          </p:nvPr>
        </p:nvSpPr>
        <p:spPr/>
        <p:txBody>
          <a:bodyPr/>
          <a:lstStyle/>
          <a:p>
            <a:r>
              <a:rPr lang="en-US" sz="2000" dirty="0" smtClean="0"/>
              <a:t>					</a:t>
            </a:r>
          </a:p>
          <a:p>
            <a:endParaRPr lang="en-US" sz="2000" dirty="0"/>
          </a:p>
          <a:p>
            <a:endParaRPr lang="en-US" sz="2000" dirty="0" smtClean="0"/>
          </a:p>
          <a:p>
            <a:r>
              <a:rPr lang="en-US" sz="2000" dirty="0"/>
              <a:t>	</a:t>
            </a:r>
            <a:r>
              <a:rPr lang="en-US" sz="2000" dirty="0" smtClean="0"/>
              <a:t>	</a:t>
            </a:r>
          </a:p>
          <a:p>
            <a:r>
              <a:rPr lang="en-US" sz="2000" dirty="0"/>
              <a:t>	</a:t>
            </a:r>
            <a:r>
              <a:rPr lang="en-US" sz="2000" dirty="0" smtClean="0"/>
              <a:t>			</a:t>
            </a:r>
            <a:endParaRPr lang="en-US" sz="1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24" y="1567543"/>
            <a:ext cx="11121655" cy="792883"/>
          </a:xfrm>
          <a:prstGeom prst="rect">
            <a:avLst/>
          </a:prstGeom>
        </p:spPr>
      </p:pic>
    </p:spTree>
    <p:extLst>
      <p:ext uri="{BB962C8B-B14F-4D97-AF65-F5344CB8AC3E}">
        <p14:creationId xmlns:p14="http://schemas.microsoft.com/office/powerpoint/2010/main" val="35951611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childTnLst>
                          </p:cTn>
                        </p:par>
                        <p:par>
                          <p:cTn id="18" fill="hold">
                            <p:stCondLst>
                              <p:cond delay="5000"/>
                            </p:stCondLst>
                            <p:childTnLst>
                              <p:par>
                                <p:cTn id="19" presetID="6" presetClass="entr" presetSubtype="16"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circle(in)">
                                      <p:cBhvr>
                                        <p:cTn id="21" dur="2000"/>
                                        <p:tgtEl>
                                          <p:spTgt spid="8">
                                            <p:txEl>
                                              <p:pRg st="1" end="1"/>
                                            </p:txEl>
                                          </p:spTgt>
                                        </p:tgtEl>
                                      </p:cBhvr>
                                    </p:animEffect>
                                  </p:childTnLst>
                                </p:cTn>
                              </p:par>
                            </p:childTnLst>
                          </p:cTn>
                        </p:par>
                        <p:par>
                          <p:cTn id="22" fill="hold">
                            <p:stCondLst>
                              <p:cond delay="7000"/>
                            </p:stCondLst>
                            <p:childTnLst>
                              <p:par>
                                <p:cTn id="23" presetID="6" presetClass="entr" presetSubtype="16"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circle(in)">
                                      <p:cBhvr>
                                        <p:cTn id="2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298452" y="0"/>
            <a:ext cx="9601196" cy="1531815"/>
          </a:xfrm>
        </p:spPr>
        <p:txBody>
          <a:bodyPr>
            <a:noAutofit/>
          </a:bodyPr>
          <a:lstStyle/>
          <a:p>
            <a:r>
              <a:rPr lang="en-US" b="1" dirty="0"/>
              <a:t>Collection and U</a:t>
            </a:r>
            <a:r>
              <a:rPr lang="en-US" b="1" dirty="0" smtClean="0"/>
              <a:t>se </a:t>
            </a:r>
            <a:r>
              <a:rPr lang="en-US" b="1" dirty="0"/>
              <a:t>of D</a:t>
            </a:r>
            <a:r>
              <a:rPr lang="en-US" b="1" dirty="0" smtClean="0"/>
              <a:t>ata</a:t>
            </a:r>
            <a:br>
              <a:rPr lang="en-US" b="1" dirty="0" smtClean="0"/>
            </a:br>
            <a:r>
              <a:rPr lang="en-US" sz="3400" b="1" dirty="0" smtClean="0"/>
              <a:t>Racial Categories</a:t>
            </a:r>
            <a:endParaRPr lang="en-US" sz="3400" dirty="0"/>
          </a:p>
        </p:txBody>
      </p:sp>
      <p:sp>
        <p:nvSpPr>
          <p:cNvPr id="8" name="Content Placeholder 7"/>
          <p:cNvSpPr>
            <a:spLocks noGrp="1"/>
          </p:cNvSpPr>
          <p:nvPr>
            <p:ph sz="half" idx="1"/>
          </p:nvPr>
        </p:nvSpPr>
        <p:spPr>
          <a:xfrm>
            <a:off x="1298448" y="2330753"/>
            <a:ext cx="10375392" cy="1631647"/>
          </a:xfrm>
        </p:spPr>
        <p:txBody>
          <a:bodyPr>
            <a:normAutofit lnSpcReduction="10000"/>
          </a:bodyPr>
          <a:lstStyle/>
          <a:p>
            <a:endParaRPr lang="en-US" b="1" dirty="0" smtClean="0"/>
          </a:p>
          <a:p>
            <a:r>
              <a:rPr lang="en-US" b="1" dirty="0" smtClean="0"/>
              <a:t>Native Hawaiian or Other Pacific Islander - </a:t>
            </a:r>
            <a:r>
              <a:rPr lang="en-US" dirty="0" smtClean="0"/>
              <a:t>A person having origins in any of the original peoples of Hawaii, Guam, Samoa, or other Pacific Islands</a:t>
            </a:r>
          </a:p>
          <a:p>
            <a:endParaRPr lang="en-US" dirty="0" smtClean="0"/>
          </a:p>
          <a:p>
            <a:endParaRPr lang="en-US" dirty="0" smtClean="0"/>
          </a:p>
          <a:p>
            <a:endParaRPr lang="en-US" dirty="0" smtClean="0"/>
          </a:p>
          <a:p>
            <a:endParaRPr lang="en-US" dirty="0" smtClean="0"/>
          </a:p>
          <a:p>
            <a:endParaRPr lang="en-US" b="1" dirty="0" smtClean="0"/>
          </a:p>
          <a:p>
            <a:endParaRPr lang="en-US" dirty="0" smtClean="0"/>
          </a:p>
          <a:p>
            <a:endParaRPr lang="en-US" dirty="0" smtClean="0"/>
          </a:p>
          <a:p>
            <a:endParaRPr lang="en-US" b="1" dirty="0"/>
          </a:p>
        </p:txBody>
      </p:sp>
      <p:sp>
        <p:nvSpPr>
          <p:cNvPr id="9" name="Content Placeholder 8"/>
          <p:cNvSpPr>
            <a:spLocks noGrp="1"/>
          </p:cNvSpPr>
          <p:nvPr>
            <p:ph sz="half" idx="2"/>
          </p:nvPr>
        </p:nvSpPr>
        <p:spPr>
          <a:xfrm>
            <a:off x="1249681" y="3992880"/>
            <a:ext cx="9929182" cy="2256172"/>
          </a:xfrm>
        </p:spPr>
        <p:txBody>
          <a:bodyPr>
            <a:normAutofit lnSpcReduction="10000"/>
          </a:bodyPr>
          <a:lstStyle/>
          <a:p>
            <a:endParaRPr lang="en-US" b="1" dirty="0" smtClean="0"/>
          </a:p>
          <a:p>
            <a:r>
              <a:rPr lang="en-US" b="1" dirty="0" smtClean="0"/>
              <a:t>American </a:t>
            </a:r>
            <a:r>
              <a:rPr lang="en-US" b="1" dirty="0"/>
              <a:t>Indian or Alaskan </a:t>
            </a:r>
            <a:r>
              <a:rPr lang="en-US" b="1" dirty="0" smtClean="0"/>
              <a:t>Native - </a:t>
            </a:r>
            <a:r>
              <a:rPr lang="en-US" dirty="0"/>
              <a:t>A person having origins in any of the original peoples of North America (including Central America</a:t>
            </a:r>
            <a:r>
              <a:rPr lang="en-US" dirty="0" smtClean="0"/>
              <a:t>) who maintains </a:t>
            </a:r>
            <a:r>
              <a:rPr lang="en-US" dirty="0"/>
              <a:t>tribal affiliation or community </a:t>
            </a:r>
            <a:r>
              <a:rPr lang="en-US" dirty="0" smtClean="0"/>
              <a:t>attachment</a:t>
            </a:r>
          </a:p>
          <a:p>
            <a:endParaRPr lang="en-US" dirty="0" smtClean="0"/>
          </a:p>
          <a:p>
            <a:endParaRPr lang="en-US" dirty="0"/>
          </a:p>
        </p:txBody>
      </p:sp>
      <p:sp>
        <p:nvSpPr>
          <p:cNvPr id="2" name="Footer Placeholder 1"/>
          <p:cNvSpPr>
            <a:spLocks noGrp="1"/>
          </p:cNvSpPr>
          <p:nvPr>
            <p:ph type="ftr" sz="quarter" idx="11"/>
          </p:nvPr>
        </p:nvSpPr>
        <p:spPr>
          <a:xfrm>
            <a:off x="4165600" y="6416676"/>
            <a:ext cx="2653211" cy="365125"/>
          </a:xfrm>
        </p:spPr>
        <p:txBody>
          <a:bodyPr/>
          <a:lstStyle/>
          <a:p>
            <a:endParaRPr lang="en-US" sz="2000" dirty="0"/>
          </a:p>
          <a:p>
            <a:endParaRPr lang="en-US" sz="2000" dirty="0" smtClean="0"/>
          </a:p>
          <a:p>
            <a:r>
              <a:rPr lang="en-US" sz="2000" dirty="0"/>
              <a:t>	</a:t>
            </a:r>
            <a:r>
              <a:rPr lang="en-US" sz="2000" dirty="0" smtClean="0"/>
              <a:t>	</a:t>
            </a:r>
          </a:p>
          <a:p>
            <a:r>
              <a:rPr lang="en-US" sz="2000" dirty="0"/>
              <a:t>	</a:t>
            </a:r>
            <a:r>
              <a:rPr lang="en-US" sz="2000" dirty="0" smtClean="0"/>
              <a:t>			</a:t>
            </a:r>
            <a:endParaRPr lang="en-US" sz="1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64" y="1502229"/>
            <a:ext cx="11121655" cy="858198"/>
          </a:xfrm>
          <a:prstGeom prst="rect">
            <a:avLst/>
          </a:prstGeom>
        </p:spPr>
      </p:pic>
    </p:spTree>
    <p:extLst>
      <p:ext uri="{BB962C8B-B14F-4D97-AF65-F5344CB8AC3E}">
        <p14:creationId xmlns:p14="http://schemas.microsoft.com/office/powerpoint/2010/main" val="7523362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par>
                          <p:cTn id="18" fill="hold">
                            <p:stCondLst>
                              <p:cond delay="5000"/>
                            </p:stCondLst>
                            <p:childTnLst>
                              <p:par>
                                <p:cTn id="19" presetID="6" presetClass="entr" presetSubtype="16"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35" y="-209660"/>
            <a:ext cx="10972800" cy="1143000"/>
          </a:xfrm>
        </p:spPr>
        <p:txBody>
          <a:bodyPr/>
          <a:lstStyle/>
          <a:p>
            <a:r>
              <a:rPr lang="en-US" dirty="0" smtClean="0"/>
              <a:t>Form O-4c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207" y="739281"/>
            <a:ext cx="7803081" cy="6029653"/>
          </a:xfrm>
          <a:prstGeom prst="rect">
            <a:avLst/>
          </a:prstGeom>
        </p:spPr>
      </p:pic>
    </p:spTree>
    <p:extLst>
      <p:ext uri="{BB962C8B-B14F-4D97-AF65-F5344CB8AC3E}">
        <p14:creationId xmlns:p14="http://schemas.microsoft.com/office/powerpoint/2010/main" val="23086876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13359"/>
            <a:ext cx="11155680" cy="1478281"/>
          </a:xfrm>
        </p:spPr>
        <p:txBody>
          <a:bodyPr>
            <a:normAutofit/>
          </a:bodyPr>
          <a:lstStyle/>
          <a:p>
            <a:r>
              <a:rPr lang="en-US" sz="4000" b="1" dirty="0"/>
              <a:t>Public Notification Systems</a:t>
            </a:r>
            <a:br>
              <a:rPr lang="en-US" sz="4000" b="1" dirty="0"/>
            </a:br>
            <a:r>
              <a:rPr lang="en-US" sz="2500" b="1" dirty="0" smtClean="0"/>
              <a:t>Basic </a:t>
            </a:r>
            <a:r>
              <a:rPr lang="en-US" sz="2500" b="1" dirty="0"/>
              <a:t>Elements</a:t>
            </a:r>
            <a:r>
              <a:rPr lang="en-US" sz="2200" b="1" dirty="0"/>
              <a:t/>
            </a:r>
            <a:br>
              <a:rPr lang="en-US" sz="2200" b="1" dirty="0"/>
            </a:br>
            <a:endParaRPr lang="en-US" sz="2200" b="1" dirty="0"/>
          </a:p>
        </p:txBody>
      </p:sp>
      <p:sp>
        <p:nvSpPr>
          <p:cNvPr id="7" name="Content Placeholder 6"/>
          <p:cNvSpPr>
            <a:spLocks noGrp="1"/>
          </p:cNvSpPr>
          <p:nvPr>
            <p:ph sz="half" idx="1"/>
          </p:nvPr>
        </p:nvSpPr>
        <p:spPr>
          <a:xfrm>
            <a:off x="467100" y="1834530"/>
            <a:ext cx="7010400" cy="5135880"/>
          </a:xfrm>
        </p:spPr>
        <p:txBody>
          <a:bodyPr>
            <a:normAutofit/>
          </a:bodyPr>
          <a:lstStyle/>
          <a:p>
            <a:r>
              <a:rPr lang="en-US" b="1" dirty="0" smtClean="0"/>
              <a:t>Program availability</a:t>
            </a:r>
          </a:p>
          <a:p>
            <a:pPr marL="457200" lvl="1" indent="0">
              <a:buNone/>
            </a:pPr>
            <a:r>
              <a:rPr lang="en-US" dirty="0" smtClean="0"/>
              <a:t>Inform potentially eligible persons of their program rights</a:t>
            </a:r>
          </a:p>
          <a:p>
            <a:pPr marL="457200" lvl="1" indent="0">
              <a:buNone/>
            </a:pPr>
            <a:endParaRPr lang="en-US" dirty="0" smtClean="0"/>
          </a:p>
          <a:p>
            <a:r>
              <a:rPr lang="en-US" b="1" dirty="0" smtClean="0"/>
              <a:t>Complaint information</a:t>
            </a:r>
          </a:p>
          <a:p>
            <a:pPr marL="457200" lvl="1" indent="0">
              <a:buNone/>
            </a:pPr>
            <a:r>
              <a:rPr lang="en-US" dirty="0" smtClean="0"/>
              <a:t>Applicants and participants must be advised of their right to file a complaint</a:t>
            </a:r>
          </a:p>
          <a:p>
            <a:pPr marL="457200" lvl="1" indent="0">
              <a:buNone/>
            </a:pPr>
            <a:endParaRPr lang="en-US" b="1" dirty="0"/>
          </a:p>
          <a:p>
            <a:pPr marL="457200" lvl="1" indent="0">
              <a:buNone/>
            </a:pPr>
            <a:r>
              <a:rPr lang="en-US" b="1" dirty="0" smtClean="0"/>
              <a:t>Non-discrimination poster statement</a:t>
            </a:r>
          </a:p>
          <a:p>
            <a:pPr marL="457200" lvl="1" indent="0">
              <a:buNone/>
            </a:pPr>
            <a:r>
              <a:rPr lang="en-US" dirty="0" smtClean="0"/>
              <a:t>Prominently display current “And Justice For All” poster</a:t>
            </a:r>
            <a:endParaRPr lang="en-US" dirty="0"/>
          </a:p>
        </p:txBody>
      </p:sp>
      <p:sp>
        <p:nvSpPr>
          <p:cNvPr id="3" name="Footer Placeholder 2"/>
          <p:cNvSpPr>
            <a:spLocks noGrp="1"/>
          </p:cNvSpPr>
          <p:nvPr>
            <p:ph type="ftr" sz="quarter" idx="11"/>
          </p:nvPr>
        </p:nvSpPr>
        <p:spPr>
          <a:xfrm>
            <a:off x="2269178" y="6534817"/>
            <a:ext cx="7305900" cy="279400"/>
          </a:xfrm>
        </p:spPr>
        <p:txBody>
          <a:bodyPr/>
          <a:lstStyle/>
          <a:p>
            <a:r>
              <a:rPr lang="en-US" sz="1800" dirty="0" smtClean="0"/>
              <a:t>              </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770" y="1714804"/>
            <a:ext cx="3251786" cy="466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8229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Notification Systems</a:t>
            </a:r>
            <a:br>
              <a:rPr lang="en-US" dirty="0" smtClean="0"/>
            </a:br>
            <a:r>
              <a:rPr lang="en-US" dirty="0" smtClean="0"/>
              <a:t>Methods</a:t>
            </a:r>
            <a:endParaRPr lang="en-US" dirty="0"/>
          </a:p>
        </p:txBody>
      </p:sp>
      <p:sp>
        <p:nvSpPr>
          <p:cNvPr id="3" name="Content Placeholder 2"/>
          <p:cNvSpPr>
            <a:spLocks noGrp="1"/>
          </p:cNvSpPr>
          <p:nvPr>
            <p:ph sz="half" idx="1"/>
          </p:nvPr>
        </p:nvSpPr>
        <p:spPr>
          <a:xfrm>
            <a:off x="324599" y="1600201"/>
            <a:ext cx="6123709" cy="5144983"/>
          </a:xfrm>
        </p:spPr>
        <p:txBody>
          <a:bodyPr>
            <a:normAutofit lnSpcReduction="10000"/>
          </a:bodyPr>
          <a:lstStyle/>
          <a:p>
            <a:r>
              <a:rPr lang="en-US" dirty="0" smtClean="0"/>
              <a:t>Inform potentially eligible applicants about the program </a:t>
            </a:r>
          </a:p>
          <a:p>
            <a:pPr marL="137160" indent="0">
              <a:buNone/>
            </a:pPr>
            <a:endParaRPr lang="en-US" dirty="0" smtClean="0"/>
          </a:p>
          <a:p>
            <a:r>
              <a:rPr lang="en-US" dirty="0" smtClean="0"/>
              <a:t>Provide information in alternative formats for those with disabilities</a:t>
            </a:r>
          </a:p>
          <a:p>
            <a:pPr marL="137160" indent="0">
              <a:buNone/>
            </a:pPr>
            <a:r>
              <a:rPr lang="en-US" dirty="0" smtClean="0"/>
              <a:t> </a:t>
            </a:r>
          </a:p>
          <a:p>
            <a:r>
              <a:rPr lang="en-US" dirty="0" smtClean="0"/>
              <a:t>Include non-discrimination statement on all material provided to public</a:t>
            </a:r>
          </a:p>
          <a:p>
            <a:pPr marL="137160" indent="0">
              <a:buNone/>
            </a:pPr>
            <a:endParaRPr lang="en-US" dirty="0" smtClean="0"/>
          </a:p>
          <a:p>
            <a:r>
              <a:rPr lang="en-US" dirty="0" smtClean="0"/>
              <a:t>Convey an equal opportunity message in all pictures </a:t>
            </a:r>
          </a:p>
          <a:p>
            <a:endParaRPr lang="en-US" dirty="0"/>
          </a:p>
        </p:txBody>
      </p:sp>
      <p:sp>
        <p:nvSpPr>
          <p:cNvPr id="14" name="Footer Placeholder 13"/>
          <p:cNvSpPr>
            <a:spLocks noGrp="1"/>
          </p:cNvSpPr>
          <p:nvPr>
            <p:ph type="ftr" sz="quarter" idx="11"/>
          </p:nvPr>
        </p:nvSpPr>
        <p:spPr/>
        <p:txBody>
          <a:bodyPr/>
          <a:lstStyle/>
          <a:p>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435" y="1876298"/>
            <a:ext cx="5161809" cy="3871356"/>
          </a:xfrm>
          <a:prstGeom prst="rect">
            <a:avLst/>
          </a:prstGeom>
        </p:spPr>
      </p:pic>
    </p:spTree>
    <p:extLst>
      <p:ext uri="{BB962C8B-B14F-4D97-AF65-F5344CB8AC3E}">
        <p14:creationId xmlns:p14="http://schemas.microsoft.com/office/powerpoint/2010/main" val="30298844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96240" y="859186"/>
            <a:ext cx="11323320" cy="553156"/>
          </a:xfrm>
        </p:spPr>
        <p:txBody>
          <a:bodyPr>
            <a:normAutofit fontScale="90000"/>
          </a:bodyPr>
          <a:lstStyle/>
          <a:p>
            <a:r>
              <a:rPr lang="en-US" sz="4400" b="1" dirty="0"/>
              <a:t>Long </a:t>
            </a:r>
            <a:r>
              <a:rPr lang="en-US" sz="4400" b="1" dirty="0" smtClean="0"/>
              <a:t>Statement in English</a:t>
            </a:r>
            <a:r>
              <a:rPr lang="en-US" b="1" dirty="0" smtClean="0"/>
              <a:t/>
            </a:r>
            <a:br>
              <a:rPr lang="en-US" b="1" dirty="0" smtClean="0"/>
            </a:br>
            <a:r>
              <a:rPr lang="en-US" sz="2800" b="0" dirty="0" smtClean="0">
                <a:effectLst>
                  <a:outerShdw blurRad="38100" dist="38100" dir="2700000" algn="tl">
                    <a:srgbClr val="000000">
                      <a:alpha val="43137"/>
                    </a:srgbClr>
                  </a:outerShdw>
                </a:effectLst>
              </a:rPr>
              <a:t>Use </a:t>
            </a:r>
            <a:r>
              <a:rPr lang="en-US" sz="2800" b="0" dirty="0">
                <a:effectLst>
                  <a:outerShdw blurRad="38100" dist="38100" dir="2700000" algn="tl">
                    <a:srgbClr val="000000">
                      <a:alpha val="43137"/>
                    </a:srgbClr>
                  </a:outerShdw>
                </a:effectLst>
              </a:rPr>
              <a:t>on all documents </a:t>
            </a:r>
            <a:r>
              <a:rPr lang="en-US" sz="2800" b="0" dirty="0" smtClean="0">
                <a:effectLst>
                  <a:outerShdw blurRad="38100" dist="38100" dir="2700000" algn="tl">
                    <a:srgbClr val="000000">
                      <a:alpha val="43137"/>
                    </a:srgbClr>
                  </a:outerShdw>
                </a:effectLst>
              </a:rPr>
              <a:t>longer </a:t>
            </a:r>
            <a:r>
              <a:rPr lang="en-US" sz="2800" b="0" dirty="0">
                <a:effectLst>
                  <a:outerShdw blurRad="38100" dist="38100" dir="2700000" algn="tl">
                    <a:srgbClr val="000000">
                      <a:alpha val="43137"/>
                    </a:srgbClr>
                  </a:outerShdw>
                </a:effectLst>
              </a:rPr>
              <a:t>than one page or one sheet of </a:t>
            </a:r>
            <a:r>
              <a:rPr lang="en-US" sz="2800" b="0" dirty="0" smtClean="0">
                <a:effectLst>
                  <a:outerShdw blurRad="38100" dist="38100" dir="2700000" algn="tl">
                    <a:srgbClr val="000000">
                      <a:alpha val="43137"/>
                    </a:srgbClr>
                  </a:outerShdw>
                </a:effectLst>
              </a:rPr>
              <a:t>paper</a:t>
            </a:r>
            <a:r>
              <a:rPr lang="en-US" b="0" dirty="0">
                <a:effectLst>
                  <a:outerShdw blurRad="38100" dist="38100" dir="2700000" algn="tl">
                    <a:srgbClr val="000000">
                      <a:alpha val="43137"/>
                    </a:srgbClr>
                  </a:outerShdw>
                </a:effectLst>
              </a:rPr>
              <a:t/>
            </a:r>
            <a:br>
              <a:rPr lang="en-US" b="0" dirty="0">
                <a:effectLst>
                  <a:outerShdw blurRad="38100" dist="38100" dir="2700000" algn="tl">
                    <a:srgbClr val="000000">
                      <a:alpha val="43137"/>
                    </a:srgbClr>
                  </a:outerShdw>
                </a:effectLst>
              </a:rPr>
            </a:br>
            <a:r>
              <a:rPr lang="en-US" dirty="0"/>
              <a:t/>
            </a:r>
            <a:br>
              <a:rPr lang="en-US" dirty="0"/>
            </a:br>
            <a:endParaRPr lang="en-US" dirty="0"/>
          </a:p>
        </p:txBody>
      </p:sp>
      <p:sp>
        <p:nvSpPr>
          <p:cNvPr id="8" name="Content Placeholder 7"/>
          <p:cNvSpPr>
            <a:spLocks noGrp="1"/>
          </p:cNvSpPr>
          <p:nvPr>
            <p:ph idx="1"/>
          </p:nvPr>
        </p:nvSpPr>
        <p:spPr>
          <a:xfrm>
            <a:off x="0" y="1249020"/>
            <a:ext cx="12192000" cy="5699760"/>
          </a:xfrm>
        </p:spPr>
        <p:txBody>
          <a:bodyPr>
            <a:noAutofit/>
          </a:bodyPr>
          <a:lstStyle/>
          <a:p>
            <a:endParaRPr lang="en-US" sz="900" dirty="0" smtClean="0"/>
          </a:p>
          <a:p>
            <a:pPr marL="137160" indent="0">
              <a:buNone/>
            </a:pPr>
            <a:r>
              <a:rPr lang="en-US" sz="12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a:t>
            </a:r>
            <a:r>
              <a:rPr lang="en-US" sz="1200" dirty="0" smtClean="0"/>
              <a:t>sex, </a:t>
            </a:r>
            <a:r>
              <a:rPr lang="en-US" sz="1200" dirty="0"/>
              <a:t>disability, age</a:t>
            </a:r>
            <a:r>
              <a:rPr lang="en-US" sz="1200" dirty="0" smtClean="0"/>
              <a:t>, </a:t>
            </a:r>
            <a:r>
              <a:rPr lang="en-US" sz="1200" dirty="0"/>
              <a:t>or reprisal or retaliation for prior civil rights activity in any program or activity conducted or funded by USDA.  </a:t>
            </a:r>
            <a:endParaRPr lang="en-US" sz="1200" dirty="0" smtClean="0"/>
          </a:p>
          <a:p>
            <a:pPr marL="137160" indent="0">
              <a:buNone/>
            </a:pPr>
            <a:endParaRPr lang="en-US" sz="1200" dirty="0"/>
          </a:p>
          <a:p>
            <a:pPr marL="137160" indent="0">
              <a:buNone/>
            </a:pPr>
            <a:r>
              <a:rPr lang="en-US" sz="12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r>
              <a:rPr lang="en-US" sz="1200" dirty="0" smtClean="0"/>
              <a:t>.</a:t>
            </a:r>
          </a:p>
          <a:p>
            <a:pPr marL="137160" indent="0">
              <a:buNone/>
            </a:pPr>
            <a:endParaRPr lang="en-US" sz="1200" dirty="0"/>
          </a:p>
          <a:p>
            <a:pPr marL="137160" indent="0">
              <a:buNone/>
            </a:pPr>
            <a:r>
              <a:rPr lang="en-US" sz="1200" dirty="0"/>
              <a:t>To file a program complaint of discrimination, complete the </a:t>
            </a:r>
            <a:r>
              <a:rPr lang="en-US" sz="1200" u="sng" dirty="0">
                <a:hlinkClick r:id="rId3"/>
              </a:rPr>
              <a:t>USDA Program Discrimination Complaint Form</a:t>
            </a:r>
            <a:r>
              <a:rPr lang="en-US" sz="1200" dirty="0"/>
              <a:t>, (AD-3027) found online at: </a:t>
            </a:r>
            <a:r>
              <a:rPr lang="en-US" sz="1200" u="sng" dirty="0">
                <a:hlinkClick r:id="rId4"/>
              </a:rPr>
              <a:t>http://www.ascr.usda.gov/complaint_filing_cust.html</a:t>
            </a:r>
            <a:r>
              <a:rPr lang="en-US" sz="1200" dirty="0"/>
              <a:t>, and at any USDA office, or write a letter addressed to USDA and provide in the letter all of the information requested in the form. To request a copy of the complaint form, call (866) 632-9992.  </a:t>
            </a:r>
          </a:p>
          <a:p>
            <a:pPr marL="137160" indent="0">
              <a:buNone/>
            </a:pPr>
            <a:r>
              <a:rPr lang="en-US" sz="1200" dirty="0"/>
              <a:t>Submit your completed form or letter to USDA by:  </a:t>
            </a:r>
            <a:endParaRPr lang="en-US" sz="1200" dirty="0" smtClean="0"/>
          </a:p>
          <a:p>
            <a:pPr marL="137160" indent="0">
              <a:buNone/>
            </a:pPr>
            <a:endParaRPr lang="en-US" sz="1200" dirty="0"/>
          </a:p>
          <a:p>
            <a:pPr marL="137160" indent="0">
              <a:buNone/>
            </a:pPr>
            <a:r>
              <a:rPr lang="en-US" sz="1200" dirty="0"/>
              <a:t>(1) </a:t>
            </a:r>
            <a:r>
              <a:rPr lang="en-US" sz="1200" dirty="0" smtClean="0"/>
              <a:t>	mail: U.S</a:t>
            </a:r>
            <a:r>
              <a:rPr lang="en-US" sz="1200" dirty="0"/>
              <a:t>. Department of Agriculture</a:t>
            </a:r>
          </a:p>
          <a:p>
            <a:pPr marL="137160" indent="0">
              <a:buNone/>
            </a:pPr>
            <a:r>
              <a:rPr lang="en-US" sz="1200" dirty="0"/>
              <a:t> 	</a:t>
            </a:r>
            <a:r>
              <a:rPr lang="en-US" sz="1200" dirty="0" smtClean="0"/>
              <a:t>Office </a:t>
            </a:r>
            <a:r>
              <a:rPr lang="en-US" sz="1200" dirty="0"/>
              <a:t>of the Assistant Secretary for Civil Rights</a:t>
            </a:r>
          </a:p>
          <a:p>
            <a:pPr marL="137160" indent="0">
              <a:buNone/>
            </a:pPr>
            <a:r>
              <a:rPr lang="en-US" sz="1200" dirty="0"/>
              <a:t>	</a:t>
            </a:r>
            <a:r>
              <a:rPr lang="en-US" sz="1200" dirty="0" smtClean="0"/>
              <a:t>1400 </a:t>
            </a:r>
            <a:r>
              <a:rPr lang="en-US" sz="1200" dirty="0"/>
              <a:t>Independence Avenue, SW</a:t>
            </a:r>
          </a:p>
          <a:p>
            <a:pPr marL="137160" indent="0">
              <a:buNone/>
            </a:pPr>
            <a:r>
              <a:rPr lang="en-US" sz="1200" dirty="0"/>
              <a:t>	</a:t>
            </a:r>
            <a:r>
              <a:rPr lang="en-US" sz="1200" dirty="0" smtClean="0"/>
              <a:t>Washington</a:t>
            </a:r>
            <a:r>
              <a:rPr lang="en-US" sz="1200" dirty="0"/>
              <a:t>, D.C. 20250-9410</a:t>
            </a:r>
            <a:r>
              <a:rPr lang="en-US" sz="1200" dirty="0" smtClean="0"/>
              <a:t>;</a:t>
            </a:r>
          </a:p>
          <a:p>
            <a:pPr marL="137160" indent="0">
              <a:buNone/>
            </a:pPr>
            <a:endParaRPr lang="en-US" sz="1200" dirty="0"/>
          </a:p>
          <a:p>
            <a:pPr marL="137160" indent="0">
              <a:buNone/>
            </a:pPr>
            <a:r>
              <a:rPr lang="en-US" sz="1200" dirty="0"/>
              <a:t>(2) </a:t>
            </a:r>
            <a:r>
              <a:rPr lang="en-US" sz="1200" dirty="0" smtClean="0"/>
              <a:t>	fax</a:t>
            </a:r>
            <a:r>
              <a:rPr lang="en-US" sz="1200" dirty="0"/>
              <a:t>: </a:t>
            </a:r>
            <a:r>
              <a:rPr lang="en-US" sz="1200" dirty="0" smtClean="0"/>
              <a:t>(</a:t>
            </a:r>
            <a:r>
              <a:rPr lang="en-US" sz="1200" dirty="0"/>
              <a:t>202) 690-7442; or </a:t>
            </a:r>
            <a:endParaRPr lang="en-US" sz="1200" dirty="0" smtClean="0"/>
          </a:p>
          <a:p>
            <a:pPr marL="137160" indent="0">
              <a:buNone/>
            </a:pPr>
            <a:endParaRPr lang="en-US" sz="1200" dirty="0"/>
          </a:p>
          <a:p>
            <a:pPr marL="137160" indent="0">
              <a:buNone/>
            </a:pPr>
            <a:r>
              <a:rPr lang="en-US" sz="1200" dirty="0"/>
              <a:t>(3) </a:t>
            </a:r>
            <a:r>
              <a:rPr lang="en-US" sz="1200" dirty="0" smtClean="0"/>
              <a:t>	email</a:t>
            </a:r>
            <a:r>
              <a:rPr lang="en-US" sz="1200" dirty="0"/>
              <a:t>: </a:t>
            </a:r>
            <a:r>
              <a:rPr lang="en-US" sz="1200" u="sng" dirty="0" smtClean="0">
                <a:hlinkClick r:id="rId5"/>
              </a:rPr>
              <a:t>program.intake@usda.gov</a:t>
            </a:r>
            <a:endParaRPr lang="en-US" sz="1200" u="sng" dirty="0" smtClean="0"/>
          </a:p>
          <a:p>
            <a:pPr marL="137160" indent="0">
              <a:buNone/>
            </a:pPr>
            <a:endParaRPr lang="en-US" sz="1200" u="sng" dirty="0" smtClean="0"/>
          </a:p>
          <a:p>
            <a:pPr marL="137160" indent="0" algn="ctr">
              <a:buNone/>
            </a:pPr>
            <a:r>
              <a:rPr lang="en-US" sz="1200" dirty="0"/>
              <a:t>USDA Child Nutrition Programs recognize the following protected classes: race, color, national origin, sex, age, and </a:t>
            </a:r>
            <a:r>
              <a:rPr lang="en-US" sz="1200" dirty="0" smtClean="0"/>
              <a:t>disability.</a:t>
            </a:r>
          </a:p>
          <a:p>
            <a:pPr marL="137160" indent="0">
              <a:buNone/>
            </a:pPr>
            <a:endParaRPr lang="en-US" sz="1200" dirty="0"/>
          </a:p>
          <a:p>
            <a:pPr marL="137160" indent="0" algn="ctr">
              <a:buNone/>
            </a:pPr>
            <a:r>
              <a:rPr lang="en-US" sz="1200" dirty="0"/>
              <a:t>This institution is an equal opportunity provider. </a:t>
            </a:r>
          </a:p>
        </p:txBody>
      </p:sp>
      <p:sp>
        <p:nvSpPr>
          <p:cNvPr id="2" name="Footer Placeholder 1"/>
          <p:cNvSpPr>
            <a:spLocks noGrp="1"/>
          </p:cNvSpPr>
          <p:nvPr>
            <p:ph type="ftr" sz="quarter" idx="11"/>
          </p:nvPr>
        </p:nvSpPr>
        <p:spPr>
          <a:xfrm>
            <a:off x="2126674" y="6384637"/>
            <a:ext cx="7305900" cy="279400"/>
          </a:xfrm>
        </p:spPr>
        <p:txBody>
          <a:bodyPr/>
          <a:lstStyle/>
          <a:p>
            <a:r>
              <a:rPr lang="en-US" sz="1800" dirty="0" smtClean="0"/>
              <a:t>               </a:t>
            </a:r>
            <a:endParaRPr lang="en-US" sz="1800" dirty="0"/>
          </a:p>
        </p:txBody>
      </p:sp>
    </p:spTree>
    <p:extLst>
      <p:ext uri="{BB962C8B-B14F-4D97-AF65-F5344CB8AC3E}">
        <p14:creationId xmlns:p14="http://schemas.microsoft.com/office/powerpoint/2010/main" val="34061947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37159"/>
            <a:ext cx="9601196" cy="1874521"/>
          </a:xfrm>
        </p:spPr>
        <p:txBody>
          <a:bodyPr>
            <a:normAutofit fontScale="90000"/>
          </a:bodyPr>
          <a:lstStyle/>
          <a:p>
            <a:r>
              <a:rPr lang="en-US" b="1" dirty="0"/>
              <a:t>Short </a:t>
            </a:r>
            <a:r>
              <a:rPr lang="en-US" sz="4400" b="1" dirty="0" smtClean="0"/>
              <a:t>Statement</a:t>
            </a:r>
            <a:r>
              <a:rPr lang="en-US" b="1" dirty="0" smtClean="0"/>
              <a:t> </a:t>
            </a:r>
            <a:br>
              <a:rPr lang="en-US" b="1" dirty="0" smtClean="0"/>
            </a:br>
            <a:r>
              <a:rPr lang="en-US" sz="2800" dirty="0" smtClean="0"/>
              <a:t>Use </a:t>
            </a:r>
            <a:r>
              <a:rPr lang="en-US" sz="2800" dirty="0"/>
              <a:t>on all documents that are </a:t>
            </a:r>
            <a:r>
              <a:rPr lang="en-US" sz="2800" b="1" dirty="0"/>
              <a:t>only one page </a:t>
            </a:r>
            <a:r>
              <a:rPr lang="en-US" sz="2800" dirty="0"/>
              <a:t>or </a:t>
            </a:r>
            <a:r>
              <a:rPr lang="en-US" sz="2800" b="1" dirty="0"/>
              <a:t>one sheet of </a:t>
            </a:r>
            <a:r>
              <a:rPr lang="en-US" sz="2800" b="1" dirty="0" smtClean="0"/>
              <a:t>paper in length</a:t>
            </a:r>
            <a:r>
              <a:rPr lang="en-US" b="1" dirty="0"/>
              <a:t/>
            </a:r>
            <a:br>
              <a:rPr lang="en-US" b="1" dirty="0"/>
            </a:br>
            <a:endParaRPr lang="en-US" b="1" dirty="0"/>
          </a:p>
        </p:txBody>
      </p:sp>
      <p:sp>
        <p:nvSpPr>
          <p:cNvPr id="5" name="Content Placeholder 4"/>
          <p:cNvSpPr>
            <a:spLocks noGrp="1"/>
          </p:cNvSpPr>
          <p:nvPr>
            <p:ph idx="1"/>
          </p:nvPr>
        </p:nvSpPr>
        <p:spPr>
          <a:xfrm>
            <a:off x="609600" y="2680598"/>
            <a:ext cx="6454140" cy="4942811"/>
          </a:xfrm>
        </p:spPr>
        <p:txBody>
          <a:bodyPr>
            <a:normAutofit/>
          </a:bodyPr>
          <a:lstStyle/>
          <a:p>
            <a:pPr marL="137160" indent="0">
              <a:buNone/>
            </a:pPr>
            <a:endParaRPr lang="en-US" dirty="0"/>
          </a:p>
          <a:p>
            <a:pPr marL="137160" indent="0">
              <a:buNone/>
            </a:pPr>
            <a:r>
              <a:rPr lang="en-US" dirty="0" smtClean="0"/>
              <a:t>Use other languages as required. </a:t>
            </a:r>
          </a:p>
          <a:p>
            <a:pPr marL="137160" indent="0">
              <a:buNone/>
            </a:pPr>
            <a:endParaRPr lang="en-US" dirty="0"/>
          </a:p>
          <a:p>
            <a:pPr marL="137160" indent="0">
              <a:buNone/>
            </a:pPr>
            <a:r>
              <a:rPr lang="en-US" dirty="0" smtClean="0"/>
              <a:t>Pens, buttons, etc. are exempted due to size. </a:t>
            </a:r>
          </a:p>
          <a:p>
            <a:pPr marL="137160" indent="0">
              <a:buNone/>
            </a:pPr>
            <a:endParaRPr lang="en-US" dirty="0" smtClean="0"/>
          </a:p>
          <a:p>
            <a:pPr marL="137160" indent="0">
              <a:buNone/>
            </a:pPr>
            <a:r>
              <a:rPr lang="en-US" dirty="0" smtClean="0"/>
              <a:t>When in doubt, always include the </a:t>
            </a:r>
            <a:r>
              <a:rPr lang="en-US" dirty="0"/>
              <a:t>S</a:t>
            </a:r>
            <a:r>
              <a:rPr lang="en-US" dirty="0" smtClean="0"/>
              <a:t>tatement.  </a:t>
            </a:r>
            <a:endParaRPr lang="en-US" sz="3200" dirty="0"/>
          </a:p>
          <a:p>
            <a:pPr marL="0" indent="0">
              <a:buNone/>
            </a:pPr>
            <a:endParaRPr lang="en-US" sz="3200" b="1" dirty="0" smtClean="0"/>
          </a:p>
        </p:txBody>
      </p:sp>
      <p:sp>
        <p:nvSpPr>
          <p:cNvPr id="3" name="Footer Placeholder 2"/>
          <p:cNvSpPr>
            <a:spLocks noGrp="1"/>
          </p:cNvSpPr>
          <p:nvPr>
            <p:ph type="ftr" sz="quarter" idx="11"/>
          </p:nvPr>
        </p:nvSpPr>
        <p:spPr/>
        <p:txBody>
          <a:bodyPr/>
          <a:lstStyle/>
          <a:p>
            <a:r>
              <a:rPr lang="en-US" sz="2000" dirty="0" smtClean="0"/>
              <a:t>			</a:t>
            </a:r>
          </a:p>
          <a:p>
            <a:r>
              <a:rPr lang="en-US" sz="2000" dirty="0" smtClean="0"/>
              <a:t>	</a:t>
            </a:r>
          </a:p>
          <a:p>
            <a:endParaRPr lang="en-US" sz="2000" dirty="0"/>
          </a:p>
          <a:p>
            <a:endParaRPr lang="en-US" sz="2000" dirty="0" smtClean="0"/>
          </a:p>
          <a:p>
            <a:r>
              <a:rPr lang="en-US" sz="2000" dirty="0"/>
              <a:t>	</a:t>
            </a:r>
            <a:r>
              <a:rPr lang="en-US" sz="2000" dirty="0" smtClean="0"/>
              <a:t>		</a:t>
            </a:r>
          </a:p>
          <a:p>
            <a:r>
              <a:rPr lang="en-US" sz="2000" dirty="0"/>
              <a:t>	</a:t>
            </a:r>
            <a:r>
              <a:rPr lang="en-US" sz="2000" dirty="0" smtClean="0"/>
              <a:t>			</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273" y="3058970"/>
            <a:ext cx="3229645" cy="3382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28147" y="1947549"/>
            <a:ext cx="9809018" cy="1138773"/>
          </a:xfrm>
          <a:prstGeom prst="rect">
            <a:avLst/>
          </a:prstGeom>
          <a:noFill/>
        </p:spPr>
        <p:txBody>
          <a:bodyPr wrap="square" rtlCol="0">
            <a:spAutoFit/>
          </a:bodyPr>
          <a:lstStyle/>
          <a:p>
            <a:r>
              <a:rPr lang="en-US" sz="3200" b="1" i="1" dirty="0"/>
              <a:t>This institution is an equal opportunity provider</a:t>
            </a:r>
            <a:r>
              <a:rPr lang="en-US" sz="3200" b="1" dirty="0"/>
              <a:t>.</a:t>
            </a:r>
          </a:p>
          <a:p>
            <a:endParaRPr lang="en-US" sz="3600" dirty="0"/>
          </a:p>
        </p:txBody>
      </p:sp>
    </p:spTree>
    <p:extLst>
      <p:ext uri="{BB962C8B-B14F-4D97-AF65-F5344CB8AC3E}">
        <p14:creationId xmlns:p14="http://schemas.microsoft.com/office/powerpoint/2010/main" val="21247900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888"/>
            <a:ext cx="10972800" cy="1143000"/>
          </a:xfrm>
        </p:spPr>
        <p:txBody>
          <a:bodyPr/>
          <a:lstStyle/>
          <a:p>
            <a:r>
              <a:rPr lang="en-US" dirty="0" smtClean="0"/>
              <a:t>Nondiscrimination Statement</a:t>
            </a:r>
            <a:endParaRPr lang="en-US" dirty="0"/>
          </a:p>
        </p:txBody>
      </p:sp>
      <p:sp>
        <p:nvSpPr>
          <p:cNvPr id="3" name="Content Placeholder 2"/>
          <p:cNvSpPr>
            <a:spLocks noGrp="1"/>
          </p:cNvSpPr>
          <p:nvPr>
            <p:ph idx="1"/>
          </p:nvPr>
        </p:nvSpPr>
        <p:spPr/>
        <p:txBody>
          <a:bodyPr>
            <a:normAutofit lnSpcReduction="10000"/>
          </a:bodyPr>
          <a:lstStyle/>
          <a:p>
            <a:r>
              <a:rPr lang="en-US" dirty="0" smtClean="0"/>
              <a:t>Application Form (s)</a:t>
            </a:r>
          </a:p>
          <a:p>
            <a:pPr marL="137160" indent="0">
              <a:buNone/>
            </a:pPr>
            <a:endParaRPr lang="en-US" dirty="0" smtClean="0"/>
          </a:p>
          <a:p>
            <a:r>
              <a:rPr lang="en-US" dirty="0" smtClean="0"/>
              <a:t>Notification of Eligibility or Ineligibility	</a:t>
            </a:r>
          </a:p>
          <a:p>
            <a:pPr marL="137160" indent="0">
              <a:buNone/>
            </a:pPr>
            <a:endParaRPr lang="en-US" dirty="0" smtClean="0"/>
          </a:p>
          <a:p>
            <a:r>
              <a:rPr lang="en-US" dirty="0" smtClean="0"/>
              <a:t>Notice of Adverse Action Form</a:t>
            </a:r>
          </a:p>
          <a:p>
            <a:pPr marL="137160" indent="0">
              <a:buNone/>
            </a:pPr>
            <a:endParaRPr lang="en-US" dirty="0" smtClean="0"/>
          </a:p>
          <a:p>
            <a:r>
              <a:rPr lang="en-US" dirty="0" smtClean="0"/>
              <a:t>Program (Home) Web Page</a:t>
            </a:r>
          </a:p>
          <a:p>
            <a:pPr marL="137160" indent="0">
              <a:buNone/>
            </a:pPr>
            <a:endParaRPr lang="en-US" dirty="0" smtClean="0"/>
          </a:p>
          <a:p>
            <a:r>
              <a:rPr lang="en-US" dirty="0" smtClean="0"/>
              <a:t>Public Information, including program literature</a:t>
            </a:r>
          </a:p>
          <a:p>
            <a:pPr lvl="1"/>
            <a:r>
              <a:rPr lang="en-US" dirty="0" smtClean="0"/>
              <a:t>e.g. outreach</a:t>
            </a:r>
            <a:endParaRPr lang="en-US" dirty="0"/>
          </a:p>
        </p:txBody>
      </p:sp>
    </p:spTree>
    <p:extLst>
      <p:ext uri="{BB962C8B-B14F-4D97-AF65-F5344CB8AC3E}">
        <p14:creationId xmlns:p14="http://schemas.microsoft.com/office/powerpoint/2010/main" val="5107722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2" y="121298"/>
            <a:ext cx="9601196" cy="1056338"/>
          </a:xfrm>
        </p:spPr>
        <p:txBody>
          <a:bodyPr>
            <a:normAutofit/>
          </a:bodyPr>
          <a:lstStyle/>
          <a:p>
            <a:r>
              <a:rPr lang="en-US" b="1" dirty="0" smtClean="0"/>
              <a:t>Complaint Procedure</a:t>
            </a:r>
            <a:endParaRPr lang="en-US" b="1" dirty="0"/>
          </a:p>
        </p:txBody>
      </p:sp>
      <p:sp>
        <p:nvSpPr>
          <p:cNvPr id="6" name="Content Placeholder 5"/>
          <p:cNvSpPr>
            <a:spLocks noGrp="1"/>
          </p:cNvSpPr>
          <p:nvPr>
            <p:ph idx="1"/>
          </p:nvPr>
        </p:nvSpPr>
        <p:spPr>
          <a:xfrm>
            <a:off x="441960" y="1359322"/>
            <a:ext cx="11566537" cy="5390803"/>
          </a:xfrm>
        </p:spPr>
        <p:txBody>
          <a:bodyPr>
            <a:noAutofit/>
          </a:bodyPr>
          <a:lstStyle/>
          <a:p>
            <a:pPr>
              <a:spcBef>
                <a:spcPts val="300"/>
              </a:spcBef>
              <a:spcAft>
                <a:spcPts val="300"/>
              </a:spcAft>
            </a:pPr>
            <a:r>
              <a:rPr lang="en-US" b="1" dirty="0"/>
              <a:t>Right to </a:t>
            </a:r>
            <a:r>
              <a:rPr lang="en-US" b="1" dirty="0" smtClean="0"/>
              <a:t>File</a:t>
            </a:r>
            <a:endParaRPr lang="en-US" b="1" dirty="0"/>
          </a:p>
          <a:p>
            <a:pPr marL="0" indent="0">
              <a:spcBef>
                <a:spcPts val="300"/>
              </a:spcBef>
              <a:spcAft>
                <a:spcPts val="300"/>
              </a:spcAft>
              <a:buNone/>
            </a:pPr>
            <a:r>
              <a:rPr lang="en-US" sz="2500" dirty="0"/>
              <a:t>Any person alleging discrimination based on a </a:t>
            </a:r>
            <a:r>
              <a:rPr lang="en-US" sz="2500" dirty="0" smtClean="0"/>
              <a:t>protected class has the </a:t>
            </a:r>
            <a:r>
              <a:rPr lang="en-US" sz="2500" dirty="0"/>
              <a:t>right </a:t>
            </a:r>
            <a:r>
              <a:rPr lang="en-US" sz="2500" dirty="0" smtClean="0"/>
              <a:t>to </a:t>
            </a:r>
            <a:r>
              <a:rPr lang="en-US" sz="2500" b="1" dirty="0"/>
              <a:t>file a complaint </a:t>
            </a:r>
            <a:r>
              <a:rPr lang="en-US" sz="2500" dirty="0"/>
              <a:t>within </a:t>
            </a:r>
            <a:r>
              <a:rPr lang="en-US" b="1" dirty="0"/>
              <a:t>180 days </a:t>
            </a:r>
            <a:r>
              <a:rPr lang="en-US" sz="2500" dirty="0"/>
              <a:t>of the discriminatory </a:t>
            </a:r>
            <a:r>
              <a:rPr lang="en-US" sz="2500" dirty="0" smtClean="0"/>
              <a:t>action</a:t>
            </a:r>
          </a:p>
          <a:p>
            <a:pPr marL="0" indent="0">
              <a:spcBef>
                <a:spcPts val="300"/>
              </a:spcBef>
              <a:spcAft>
                <a:spcPts val="300"/>
              </a:spcAft>
              <a:buNone/>
            </a:pPr>
            <a:endParaRPr lang="en-US" sz="2500" dirty="0"/>
          </a:p>
          <a:p>
            <a:pPr>
              <a:spcBef>
                <a:spcPts val="300"/>
              </a:spcBef>
              <a:spcAft>
                <a:spcPts val="300"/>
              </a:spcAft>
            </a:pPr>
            <a:r>
              <a:rPr lang="en-US" b="1" dirty="0"/>
              <a:t>Acceptance</a:t>
            </a:r>
          </a:p>
          <a:p>
            <a:pPr marL="0" indent="0">
              <a:spcBef>
                <a:spcPts val="300"/>
              </a:spcBef>
              <a:spcAft>
                <a:spcPts val="300"/>
              </a:spcAft>
              <a:buNone/>
            </a:pPr>
            <a:r>
              <a:rPr lang="en-US" sz="2500" dirty="0"/>
              <a:t>All </a:t>
            </a:r>
            <a:r>
              <a:rPr lang="en-US" sz="2500" dirty="0" smtClean="0"/>
              <a:t>complaints </a:t>
            </a:r>
            <a:r>
              <a:rPr lang="en-US" sz="2500" dirty="0"/>
              <a:t>must be forwarded to the </a:t>
            </a:r>
            <a:r>
              <a:rPr lang="en-US" sz="2500" dirty="0" smtClean="0"/>
              <a:t>State Agency within </a:t>
            </a:r>
            <a:r>
              <a:rPr lang="en-US" b="1" dirty="0" smtClean="0">
                <a:solidFill>
                  <a:srgbClr val="FFFF00"/>
                </a:solidFill>
              </a:rPr>
              <a:t>FIVE DAYS</a:t>
            </a:r>
            <a:r>
              <a:rPr lang="en-US" sz="2500" dirty="0" smtClean="0"/>
              <a:t>. </a:t>
            </a:r>
          </a:p>
          <a:p>
            <a:pPr marL="0" indent="0">
              <a:spcBef>
                <a:spcPts val="300"/>
              </a:spcBef>
              <a:spcAft>
                <a:spcPts val="300"/>
              </a:spcAft>
              <a:buNone/>
            </a:pPr>
            <a:endParaRPr lang="en-US" sz="2500" b="1" dirty="0"/>
          </a:p>
          <a:p>
            <a:pPr>
              <a:spcBef>
                <a:spcPts val="300"/>
              </a:spcBef>
              <a:spcAft>
                <a:spcPts val="300"/>
              </a:spcAft>
            </a:pPr>
            <a:r>
              <a:rPr lang="en-US" b="1" dirty="0"/>
              <a:t>Verbal</a:t>
            </a:r>
          </a:p>
          <a:p>
            <a:pPr marL="0" indent="0">
              <a:spcBef>
                <a:spcPts val="300"/>
              </a:spcBef>
              <a:spcAft>
                <a:spcPts val="300"/>
              </a:spcAft>
              <a:buNone/>
            </a:pPr>
            <a:r>
              <a:rPr lang="en-US" sz="2500" dirty="0"/>
              <a:t>If a person makes a verbal complaint </a:t>
            </a:r>
            <a:r>
              <a:rPr lang="en-US" sz="2500" dirty="0" smtClean="0"/>
              <a:t>, the </a:t>
            </a:r>
            <a:r>
              <a:rPr lang="en-US" sz="2500" dirty="0"/>
              <a:t>person to whom the allegations are made must write up the complaint, making an attempt </a:t>
            </a:r>
            <a:r>
              <a:rPr lang="en-US" sz="2500" dirty="0" smtClean="0"/>
              <a:t>to collect specific information</a:t>
            </a:r>
            <a:endParaRPr lang="en-US" sz="1800" dirty="0"/>
          </a:p>
        </p:txBody>
      </p:sp>
      <p:sp>
        <p:nvSpPr>
          <p:cNvPr id="2" name="Footer Placeholder 1"/>
          <p:cNvSpPr>
            <a:spLocks noGrp="1"/>
          </p:cNvSpPr>
          <p:nvPr>
            <p:ph type="ftr" sz="quarter" idx="11"/>
          </p:nvPr>
        </p:nvSpPr>
        <p:spPr>
          <a:xfrm>
            <a:off x="2471058" y="6578600"/>
            <a:ext cx="7305900" cy="279400"/>
          </a:xfrm>
        </p:spPr>
        <p:txBody>
          <a:bodyPr/>
          <a:lstStyle/>
          <a:p>
            <a:r>
              <a:rPr lang="en-US" sz="1800" dirty="0" smtClean="0"/>
              <a:t>                </a:t>
            </a:r>
            <a:endParaRPr lang="en-US" sz="1800" dirty="0"/>
          </a:p>
        </p:txBody>
      </p:sp>
    </p:spTree>
    <p:extLst>
      <p:ext uri="{BB962C8B-B14F-4D97-AF65-F5344CB8AC3E}">
        <p14:creationId xmlns:p14="http://schemas.microsoft.com/office/powerpoint/2010/main" val="24984432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circle(in)">
                                      <p:cBhvr>
                                        <p:cTn id="14" dur="2000"/>
                                        <p:tgtEl>
                                          <p:spTgt spid="6">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ircle(in)">
                                      <p:cBhvr>
                                        <p:cTn id="17" dur="2000"/>
                                        <p:tgtEl>
                                          <p:spTgt spid="6">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circle(in)">
                                      <p:cBhvr>
                                        <p:cTn id="20" dur="2000"/>
                                        <p:tgtEl>
                                          <p:spTgt spid="6">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circle(in)">
                                      <p:cBhvr>
                                        <p:cTn id="23" dur="2000"/>
                                        <p:tgtEl>
                                          <p:spTgt spid="6">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circle(in)">
                                      <p:cBhvr>
                                        <p:cTn id="26"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Sponsor Complaint Procedure, </a:t>
            </a:r>
            <a:r>
              <a:rPr lang="en-US" sz="4000" dirty="0" smtClean="0"/>
              <a:t>Log, </a:t>
            </a:r>
            <a:r>
              <a:rPr lang="en-US" sz="4000" dirty="0"/>
              <a:t>and Form</a:t>
            </a:r>
            <a:endParaRPr lang="en-US" dirty="0"/>
          </a:p>
        </p:txBody>
      </p:sp>
      <p:sp>
        <p:nvSpPr>
          <p:cNvPr id="4" name="TextBox 3"/>
          <p:cNvSpPr txBox="1"/>
          <p:nvPr/>
        </p:nvSpPr>
        <p:spPr>
          <a:xfrm>
            <a:off x="182880" y="1432560"/>
            <a:ext cx="11643360" cy="5189113"/>
          </a:xfrm>
          <a:prstGeom prst="rect">
            <a:avLst/>
          </a:prstGeom>
          <a:noFill/>
        </p:spPr>
        <p:txBody>
          <a:bodyPr wrap="square" rtlCol="0">
            <a:spAutoFit/>
          </a:bodyPr>
          <a:lstStyle/>
          <a:p>
            <a:pPr marL="548640" indent="-411480">
              <a:spcBef>
                <a:spcPct val="20000"/>
              </a:spcBef>
              <a:buClr>
                <a:schemeClr val="tx1">
                  <a:shade val="95000"/>
                </a:schemeClr>
              </a:buClr>
              <a:buSzPct val="65000"/>
              <a:buFont typeface="Wingdings 2"/>
              <a:buChar char=""/>
            </a:pPr>
            <a:r>
              <a:rPr lang="en-US" sz="3600" b="1" dirty="0"/>
              <a:t>Sponsors must keep a Civil Rights Binder or File with the required civil rights complaint </a:t>
            </a:r>
            <a:r>
              <a:rPr lang="en-US" sz="3600" b="1" dirty="0" smtClean="0"/>
              <a:t>documents:</a:t>
            </a:r>
          </a:p>
          <a:p>
            <a:pPr marL="137160">
              <a:spcBef>
                <a:spcPct val="20000"/>
              </a:spcBef>
              <a:buClr>
                <a:schemeClr val="tx1">
                  <a:shade val="95000"/>
                </a:schemeClr>
              </a:buClr>
              <a:buSzPct val="65000"/>
            </a:pPr>
            <a:endParaRPr lang="en-US" sz="3600" dirty="0"/>
          </a:p>
          <a:p>
            <a:pPr marL="914400" lvl="1" indent="-457200">
              <a:buFont typeface="Wingdings" panose="05000000000000000000" pitchFamily="2" charset="2"/>
              <a:buChar char="§"/>
            </a:pPr>
            <a:r>
              <a:rPr lang="en-US" sz="3600" dirty="0"/>
              <a:t>Written </a:t>
            </a:r>
            <a:r>
              <a:rPr lang="en-US" sz="3600" dirty="0" smtClean="0"/>
              <a:t>civil rights </a:t>
            </a:r>
            <a:r>
              <a:rPr lang="en-US" sz="3600" dirty="0"/>
              <a:t>complaint </a:t>
            </a:r>
            <a:r>
              <a:rPr lang="en-US" sz="3600" dirty="0" smtClean="0"/>
              <a:t>procedure</a:t>
            </a:r>
          </a:p>
          <a:p>
            <a:pPr lvl="1"/>
            <a:endParaRPr lang="en-US" sz="3600" dirty="0"/>
          </a:p>
          <a:p>
            <a:pPr marL="914400" lvl="1" indent="-457200">
              <a:buFont typeface="Wingdings" panose="05000000000000000000" pitchFamily="2" charset="2"/>
              <a:buChar char="§"/>
            </a:pPr>
            <a:r>
              <a:rPr lang="en-US" sz="3600" dirty="0"/>
              <a:t>Annually dated </a:t>
            </a:r>
            <a:r>
              <a:rPr lang="en-US" sz="3600" dirty="0" smtClean="0"/>
              <a:t>civil rights </a:t>
            </a:r>
            <a:r>
              <a:rPr lang="en-US" sz="3600" dirty="0"/>
              <a:t>complaint </a:t>
            </a:r>
            <a:r>
              <a:rPr lang="en-US" sz="3600" dirty="0" smtClean="0"/>
              <a:t>log</a:t>
            </a:r>
          </a:p>
          <a:p>
            <a:pPr lvl="1"/>
            <a:endParaRPr lang="en-US" sz="3600" dirty="0" smtClean="0"/>
          </a:p>
          <a:p>
            <a:pPr marL="914400" lvl="1" indent="-457200">
              <a:buFont typeface="Wingdings" panose="05000000000000000000" pitchFamily="2" charset="2"/>
              <a:buChar char="§"/>
            </a:pPr>
            <a:r>
              <a:rPr lang="en-US" sz="3600" dirty="0" smtClean="0"/>
              <a:t>Copies </a:t>
            </a:r>
            <a:r>
              <a:rPr lang="en-US" sz="3600" dirty="0"/>
              <a:t>of </a:t>
            </a:r>
            <a:r>
              <a:rPr lang="en-US" sz="3600" dirty="0" smtClean="0"/>
              <a:t>civil rights </a:t>
            </a:r>
            <a:r>
              <a:rPr lang="en-US" sz="3600" dirty="0"/>
              <a:t>complaint </a:t>
            </a:r>
            <a:r>
              <a:rPr lang="en-US" sz="3600" dirty="0" smtClean="0"/>
              <a:t>forms</a:t>
            </a:r>
            <a:endParaRPr lang="en-US" sz="3600" dirty="0"/>
          </a:p>
          <a:p>
            <a:pPr lvl="1"/>
            <a:r>
              <a:rPr lang="en-US" sz="3600" dirty="0" smtClean="0"/>
              <a:t>	</a:t>
            </a:r>
            <a:endParaRPr lang="en-US" sz="3600" b="1" dirty="0"/>
          </a:p>
        </p:txBody>
      </p:sp>
    </p:spTree>
    <p:extLst>
      <p:ext uri="{BB962C8B-B14F-4D97-AF65-F5344CB8AC3E}">
        <p14:creationId xmlns:p14="http://schemas.microsoft.com/office/powerpoint/2010/main" val="27425079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28990"/>
            <a:ext cx="9601196" cy="846668"/>
          </a:xfrm>
        </p:spPr>
        <p:txBody>
          <a:bodyPr>
            <a:normAutofit fontScale="90000"/>
          </a:bodyPr>
          <a:lstStyle/>
          <a:p>
            <a:r>
              <a:rPr lang="en-US" b="1" dirty="0" smtClean="0"/>
              <a:t>WHO IS REQUIRED TO FOLLOW CIVIL RIGHTS? </a:t>
            </a:r>
            <a:endParaRPr lang="en-US" b="1" dirty="0"/>
          </a:p>
        </p:txBody>
      </p:sp>
      <p:sp>
        <p:nvSpPr>
          <p:cNvPr id="3" name="Content Placeholder 2"/>
          <p:cNvSpPr>
            <a:spLocks noGrp="1"/>
          </p:cNvSpPr>
          <p:nvPr>
            <p:ph idx="1"/>
          </p:nvPr>
        </p:nvSpPr>
        <p:spPr>
          <a:xfrm>
            <a:off x="0" y="1268360"/>
            <a:ext cx="8834717" cy="5589639"/>
          </a:xfrm>
        </p:spPr>
        <p:txBody>
          <a:bodyPr>
            <a:normAutofit/>
          </a:bodyPr>
          <a:lstStyle/>
          <a:p>
            <a:pPr marL="0" indent="0" fontAlgn="t">
              <a:buNone/>
            </a:pPr>
            <a:endParaRPr lang="en-US" dirty="0" smtClean="0"/>
          </a:p>
          <a:p>
            <a:pPr marL="137160" lvl="0" indent="0">
              <a:buNone/>
            </a:pPr>
            <a:r>
              <a:rPr lang="en-US" sz="4000" b="1" dirty="0">
                <a:solidFill>
                  <a:srgbClr val="FFFF00"/>
                </a:solidFill>
              </a:rPr>
              <a:t>Even one dollar of Federal money brings the entire scope of the operations within the jurisdiction of Section 504, even where the requested modification is not related to the part of the operations that receives Federal money. </a:t>
            </a:r>
            <a:endParaRPr lang="en-US" sz="4000" dirty="0">
              <a:solidFill>
                <a:srgbClr val="FFFF00"/>
              </a:solidFill>
            </a:endParaRP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5701" y="3010339"/>
            <a:ext cx="3400611" cy="27027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658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randombar(horizontal)">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2543" y="2006921"/>
            <a:ext cx="10509662" cy="3323987"/>
          </a:xfrm>
          <a:prstGeom prst="rect">
            <a:avLst/>
          </a:prstGeom>
          <a:noFill/>
        </p:spPr>
        <p:txBody>
          <a:bodyPr wrap="square" rtlCol="0">
            <a:spAutoFit/>
          </a:bodyPr>
          <a:lstStyle/>
          <a:p>
            <a:pPr algn="ctr"/>
            <a:r>
              <a:rPr lang="en-US" sz="4800" b="1" dirty="0" smtClean="0"/>
              <a:t>Information in the civil rights binder/file must be annually updated and maintained for three years plus the current year</a:t>
            </a:r>
          </a:p>
          <a:p>
            <a:endParaRPr lang="en-US" dirty="0"/>
          </a:p>
        </p:txBody>
      </p:sp>
      <p:sp>
        <p:nvSpPr>
          <p:cNvPr id="5" name="Title 1"/>
          <p:cNvSpPr>
            <a:spLocks noGrp="1"/>
          </p:cNvSpPr>
          <p:nvPr>
            <p:ph type="title"/>
          </p:nvPr>
        </p:nvSpPr>
        <p:spPr>
          <a:xfrm>
            <a:off x="609600" y="274638"/>
            <a:ext cx="10972800" cy="1143000"/>
          </a:xfrm>
        </p:spPr>
        <p:txBody>
          <a:bodyPr>
            <a:normAutofit fontScale="90000"/>
          </a:bodyPr>
          <a:lstStyle/>
          <a:p>
            <a:r>
              <a:rPr lang="en-US" sz="4000" dirty="0"/>
              <a:t>Sponsor Complaint Procedure, </a:t>
            </a:r>
            <a:r>
              <a:rPr lang="en-US" sz="4000" dirty="0" smtClean="0"/>
              <a:t>Log, </a:t>
            </a:r>
            <a:r>
              <a:rPr lang="en-US" sz="4000" dirty="0"/>
              <a:t>and Form</a:t>
            </a:r>
            <a:endParaRPr lang="en-US" dirty="0"/>
          </a:p>
        </p:txBody>
      </p:sp>
    </p:spTree>
    <p:extLst>
      <p:ext uri="{BB962C8B-B14F-4D97-AF65-F5344CB8AC3E}">
        <p14:creationId xmlns:p14="http://schemas.microsoft.com/office/powerpoint/2010/main" val="29905604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0436"/>
            <a:ext cx="9601196" cy="964641"/>
          </a:xfrm>
        </p:spPr>
        <p:txBody>
          <a:bodyPr/>
          <a:lstStyle/>
          <a:p>
            <a:r>
              <a:rPr lang="en-US" b="1" dirty="0"/>
              <a:t>Sample Complaint </a:t>
            </a:r>
            <a:r>
              <a:rPr lang="en-US" b="1" dirty="0" smtClean="0"/>
              <a:t>Logs</a:t>
            </a:r>
            <a:endParaRPr lang="en-US" dirty="0"/>
          </a:p>
        </p:txBody>
      </p:sp>
      <p:pic>
        <p:nvPicPr>
          <p:cNvPr id="5" name="Picture 4"/>
          <p:cNvPicPr>
            <a:picLocks noChangeAspect="1"/>
          </p:cNvPicPr>
          <p:nvPr/>
        </p:nvPicPr>
        <p:blipFill>
          <a:blip r:embed="rId3"/>
          <a:stretch>
            <a:fillRect/>
          </a:stretch>
        </p:blipFill>
        <p:spPr>
          <a:xfrm>
            <a:off x="1157869" y="1304386"/>
            <a:ext cx="8123291" cy="411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956923" y="2991825"/>
            <a:ext cx="5351157" cy="2984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rot="20616114">
            <a:off x="1171768" y="3610131"/>
            <a:ext cx="5354144" cy="707886"/>
          </a:xfrm>
          <a:prstGeom prst="rect">
            <a:avLst/>
          </a:prstGeom>
          <a:noFill/>
        </p:spPr>
        <p:txBody>
          <a:bodyPr wrap="square" rtlCol="0">
            <a:spAutoFit/>
          </a:bodyPr>
          <a:lstStyle/>
          <a:p>
            <a:r>
              <a:rPr lang="en-US" sz="4000" b="1" dirty="0" smtClean="0">
                <a:solidFill>
                  <a:schemeClr val="accent4">
                    <a:lumMod val="75000"/>
                  </a:schemeClr>
                </a:solidFill>
                <a:latin typeface="Brush Script MT" panose="03060802040406070304" pitchFamily="66" charset="0"/>
              </a:rPr>
              <a:t>No Complaints  6/5/2013</a:t>
            </a:r>
            <a:endParaRPr lang="en-US" sz="4000" b="1" dirty="0">
              <a:solidFill>
                <a:schemeClr val="accent4">
                  <a:lumMod val="75000"/>
                </a:schemeClr>
              </a:solidFill>
              <a:latin typeface="Brush Script MT" panose="03060802040406070304" pitchFamily="66" charset="0"/>
            </a:endParaRPr>
          </a:p>
        </p:txBody>
      </p:sp>
    </p:spTree>
    <p:extLst>
      <p:ext uri="{BB962C8B-B14F-4D97-AF65-F5344CB8AC3E}">
        <p14:creationId xmlns:p14="http://schemas.microsoft.com/office/powerpoint/2010/main" val="1360268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26" presetClass="emph" presetSubtype="0" fill="hold" grpId="0" nodeType="with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2" y="-258621"/>
            <a:ext cx="9601196" cy="1881962"/>
          </a:xfrm>
        </p:spPr>
        <p:txBody>
          <a:bodyPr>
            <a:normAutofit/>
          </a:bodyPr>
          <a:lstStyle/>
          <a:p>
            <a:r>
              <a:rPr lang="en-US" b="1" dirty="0" smtClean="0"/>
              <a:t>Compliance Review and Resolution of Non-Compliance</a:t>
            </a:r>
            <a:endParaRPr lang="en-US" b="1" dirty="0"/>
          </a:p>
        </p:txBody>
      </p:sp>
      <p:sp>
        <p:nvSpPr>
          <p:cNvPr id="6" name="Rounded Rectangle 5"/>
          <p:cNvSpPr/>
          <p:nvPr/>
        </p:nvSpPr>
        <p:spPr>
          <a:xfrm>
            <a:off x="451262" y="3674411"/>
            <a:ext cx="2907477" cy="129243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USDA Regional Office</a:t>
            </a:r>
            <a:endParaRPr lang="en-US" sz="2800" b="1" dirty="0">
              <a:solidFill>
                <a:schemeClr val="bg1"/>
              </a:solidFill>
            </a:endParaRPr>
          </a:p>
        </p:txBody>
      </p:sp>
      <p:sp>
        <p:nvSpPr>
          <p:cNvPr id="7" name="Rounded Rectangle 6"/>
          <p:cNvSpPr/>
          <p:nvPr/>
        </p:nvSpPr>
        <p:spPr>
          <a:xfrm>
            <a:off x="4391891" y="3767430"/>
            <a:ext cx="2745179" cy="117269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State Agency</a:t>
            </a:r>
            <a:endParaRPr lang="en-US" sz="2800" b="1" dirty="0">
              <a:solidFill>
                <a:schemeClr val="bg1"/>
              </a:solidFill>
            </a:endParaRPr>
          </a:p>
        </p:txBody>
      </p:sp>
      <p:sp>
        <p:nvSpPr>
          <p:cNvPr id="8" name="Rounded Rectangle 7"/>
          <p:cNvSpPr/>
          <p:nvPr/>
        </p:nvSpPr>
        <p:spPr>
          <a:xfrm>
            <a:off x="8346375" y="3755555"/>
            <a:ext cx="2899557" cy="120831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Local Agencies (SFAs)</a:t>
            </a:r>
            <a:endParaRPr lang="en-US" sz="2800" b="1" dirty="0">
              <a:solidFill>
                <a:schemeClr val="bg1"/>
              </a:solidFill>
            </a:endParaRPr>
          </a:p>
        </p:txBody>
      </p:sp>
      <p:sp>
        <p:nvSpPr>
          <p:cNvPr id="13" name="Circular Arrow 12"/>
          <p:cNvSpPr/>
          <p:nvPr/>
        </p:nvSpPr>
        <p:spPr>
          <a:xfrm>
            <a:off x="1318158" y="1740206"/>
            <a:ext cx="4298871" cy="3817426"/>
          </a:xfrm>
          <a:prstGeom prst="circularArrow">
            <a:avLst>
              <a:gd name="adj1" fmla="val 12500"/>
              <a:gd name="adj2" fmla="val 1044580"/>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ircular Arrow 13"/>
          <p:cNvSpPr/>
          <p:nvPr/>
        </p:nvSpPr>
        <p:spPr>
          <a:xfrm>
            <a:off x="5959430" y="1823092"/>
            <a:ext cx="4298871" cy="381742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7457698" y="2090048"/>
            <a:ext cx="1971304" cy="461665"/>
          </a:xfrm>
          <a:prstGeom prst="rect">
            <a:avLst/>
          </a:prstGeom>
          <a:noFill/>
        </p:spPr>
        <p:txBody>
          <a:bodyPr wrap="square" rtlCol="0">
            <a:spAutoFit/>
          </a:bodyPr>
          <a:lstStyle/>
          <a:p>
            <a:r>
              <a:rPr lang="en-US" sz="2400" b="1" dirty="0" smtClean="0"/>
              <a:t>Reviews</a:t>
            </a:r>
            <a:endParaRPr lang="en-US" sz="2400" b="1" dirty="0"/>
          </a:p>
        </p:txBody>
      </p:sp>
      <p:sp>
        <p:nvSpPr>
          <p:cNvPr id="16" name="TextBox 15"/>
          <p:cNvSpPr txBox="1"/>
          <p:nvPr/>
        </p:nvSpPr>
        <p:spPr>
          <a:xfrm>
            <a:off x="2824337" y="2015351"/>
            <a:ext cx="1971304" cy="461665"/>
          </a:xfrm>
          <a:prstGeom prst="rect">
            <a:avLst/>
          </a:prstGeom>
          <a:noFill/>
        </p:spPr>
        <p:txBody>
          <a:bodyPr wrap="square" rtlCol="0">
            <a:spAutoFit/>
          </a:bodyPr>
          <a:lstStyle/>
          <a:p>
            <a:r>
              <a:rPr lang="en-US" sz="2400" b="1" dirty="0" smtClean="0"/>
              <a:t>Reviews</a:t>
            </a:r>
            <a:endParaRPr lang="en-US" sz="2400" b="1" dirty="0"/>
          </a:p>
        </p:txBody>
      </p:sp>
      <p:sp>
        <p:nvSpPr>
          <p:cNvPr id="17" name="Circular Arrow 16"/>
          <p:cNvSpPr/>
          <p:nvPr/>
        </p:nvSpPr>
        <p:spPr>
          <a:xfrm rot="10800000">
            <a:off x="1318158" y="3046254"/>
            <a:ext cx="4298871" cy="381742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a:off x="2790691" y="6122234"/>
            <a:ext cx="1971304" cy="461665"/>
          </a:xfrm>
          <a:prstGeom prst="rect">
            <a:avLst/>
          </a:prstGeom>
          <a:noFill/>
        </p:spPr>
        <p:txBody>
          <a:bodyPr wrap="square" rtlCol="0">
            <a:spAutoFit/>
          </a:bodyPr>
          <a:lstStyle/>
          <a:p>
            <a:r>
              <a:rPr lang="en-US" sz="2400" b="1" dirty="0" smtClean="0"/>
              <a:t>Reports</a:t>
            </a:r>
            <a:endParaRPr lang="en-US" sz="2400" b="1" dirty="0"/>
          </a:p>
        </p:txBody>
      </p:sp>
    </p:spTree>
    <p:extLst>
      <p:ext uri="{BB962C8B-B14F-4D97-AF65-F5344CB8AC3E}">
        <p14:creationId xmlns:p14="http://schemas.microsoft.com/office/powerpoint/2010/main" val="25078012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l="4031" t="2631" r="4031" b="2368"/>
          <a:stretch/>
        </p:blipFill>
        <p:spPr>
          <a:xfrm>
            <a:off x="556755" y="1600200"/>
            <a:ext cx="5723907" cy="4571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37160" y="293363"/>
            <a:ext cx="11932920" cy="1303867"/>
          </a:xfrm>
        </p:spPr>
        <p:txBody>
          <a:bodyPr>
            <a:noAutofit/>
          </a:bodyPr>
          <a:lstStyle/>
          <a:p>
            <a:r>
              <a:rPr lang="en-US" b="1" dirty="0" smtClean="0"/>
              <a:t>Requirements for Language Assistance</a:t>
            </a:r>
            <a:endParaRPr lang="en-US" b="1" dirty="0"/>
          </a:p>
        </p:txBody>
      </p:sp>
      <p:sp>
        <p:nvSpPr>
          <p:cNvPr id="7" name="Content Placeholder 6"/>
          <p:cNvSpPr>
            <a:spLocks noGrp="1"/>
          </p:cNvSpPr>
          <p:nvPr>
            <p:ph sz="quarter" idx="4"/>
          </p:nvPr>
        </p:nvSpPr>
        <p:spPr>
          <a:xfrm>
            <a:off x="6492240" y="1562014"/>
            <a:ext cx="5166360" cy="4581379"/>
          </a:xfrm>
        </p:spPr>
        <p:txBody>
          <a:bodyPr>
            <a:noAutofit/>
          </a:bodyPr>
          <a:lstStyle/>
          <a:p>
            <a:r>
              <a:rPr lang="en-US" sz="2800" b="1" dirty="0" smtClean="0"/>
              <a:t>Enrollment forms</a:t>
            </a:r>
          </a:p>
          <a:p>
            <a:r>
              <a:rPr lang="en-US" sz="2800" b="1" dirty="0" smtClean="0"/>
              <a:t>Menus</a:t>
            </a:r>
          </a:p>
          <a:p>
            <a:r>
              <a:rPr lang="en-US" sz="2800" b="1" dirty="0" smtClean="0"/>
              <a:t>Informational brochures</a:t>
            </a:r>
          </a:p>
          <a:p>
            <a:r>
              <a:rPr lang="en-US" sz="2800" b="1" dirty="0" smtClean="0"/>
              <a:t>Letters to families and notifications</a:t>
            </a:r>
          </a:p>
          <a:p>
            <a:r>
              <a:rPr lang="en-US" sz="2800" b="1" dirty="0" smtClean="0"/>
              <a:t>Free Translations – see http://www.freetranslation.com</a:t>
            </a:r>
          </a:p>
          <a:p>
            <a:r>
              <a:rPr lang="en-US" sz="2800" b="1" dirty="0" smtClean="0"/>
              <a:t>Hawaii Bilingual Access Line: (808) 526-9724</a:t>
            </a:r>
            <a:endParaRPr lang="en-US" sz="2800" b="1" dirty="0"/>
          </a:p>
        </p:txBody>
      </p:sp>
      <p:sp>
        <p:nvSpPr>
          <p:cNvPr id="3" name="TextBox 2"/>
          <p:cNvSpPr txBox="1"/>
          <p:nvPr/>
        </p:nvSpPr>
        <p:spPr>
          <a:xfrm>
            <a:off x="1216952" y="5884387"/>
            <a:ext cx="4404360" cy="246221"/>
          </a:xfrm>
          <a:prstGeom prst="rect">
            <a:avLst/>
          </a:prstGeom>
          <a:noFill/>
        </p:spPr>
        <p:txBody>
          <a:bodyPr wrap="square" rtlCol="0">
            <a:spAutoFit/>
          </a:bodyPr>
          <a:lstStyle/>
          <a:p>
            <a:r>
              <a:rPr lang="es-PE" sz="1000" dirty="0">
                <a:solidFill>
                  <a:schemeClr val="bg1"/>
                </a:solidFill>
              </a:rPr>
              <a:t>Esta institución es un proveedor que ofrece igualdad de oportunidades.</a:t>
            </a:r>
            <a:endParaRPr lang="en-US" sz="1000" dirty="0">
              <a:solidFill>
                <a:schemeClr val="bg1"/>
              </a:solidFill>
            </a:endParaRPr>
          </a:p>
        </p:txBody>
      </p:sp>
    </p:spTree>
    <p:extLst>
      <p:ext uri="{BB962C8B-B14F-4D97-AF65-F5344CB8AC3E}">
        <p14:creationId xmlns:p14="http://schemas.microsoft.com/office/powerpoint/2010/main" val="10866117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65814"/>
            <a:ext cx="9601196" cy="1233377"/>
          </a:xfrm>
        </p:spPr>
        <p:txBody>
          <a:bodyPr/>
          <a:lstStyle/>
          <a:p>
            <a:r>
              <a:rPr lang="en-US" b="1" dirty="0" smtClean="0"/>
              <a:t>Conflict Resolution</a:t>
            </a:r>
            <a:endParaRPr lang="en-US" b="1" dirty="0"/>
          </a:p>
        </p:txBody>
      </p:sp>
      <p:sp>
        <p:nvSpPr>
          <p:cNvPr id="3" name="Content Placeholder 2"/>
          <p:cNvSpPr>
            <a:spLocks noGrp="1"/>
          </p:cNvSpPr>
          <p:nvPr>
            <p:ph idx="1"/>
          </p:nvPr>
        </p:nvSpPr>
        <p:spPr>
          <a:xfrm>
            <a:off x="5334353" y="1630681"/>
            <a:ext cx="6230680" cy="4277360"/>
          </a:xfrm>
        </p:spPr>
        <p:txBody>
          <a:bodyPr>
            <a:noAutofit/>
          </a:bodyPr>
          <a:lstStyle/>
          <a:p>
            <a:r>
              <a:rPr lang="en-US" sz="3000" dirty="0" smtClean="0"/>
              <a:t>All complaints alleging discrimination on the basis of race, age, color, national origin, sex, or disability, must be:</a:t>
            </a:r>
          </a:p>
          <a:p>
            <a:pPr lvl="1"/>
            <a:r>
              <a:rPr lang="en-US" sz="2800" b="1" dirty="0" smtClean="0"/>
              <a:t>forwarded </a:t>
            </a:r>
            <a:r>
              <a:rPr lang="en-US" sz="2800" dirty="0"/>
              <a:t>to the State agency within </a:t>
            </a:r>
            <a:r>
              <a:rPr lang="en-US" sz="2800" b="1" dirty="0" smtClean="0"/>
              <a:t>five days</a:t>
            </a:r>
            <a:endParaRPr lang="en-US" sz="2800" dirty="0" smtClean="0"/>
          </a:p>
          <a:p>
            <a:pPr lvl="1"/>
            <a:r>
              <a:rPr lang="en-US" sz="2800" b="1" dirty="0" smtClean="0"/>
              <a:t>processed</a:t>
            </a:r>
            <a:r>
              <a:rPr lang="en-US" sz="2800" dirty="0" smtClean="0"/>
              <a:t> by USDA within </a:t>
            </a:r>
            <a:r>
              <a:rPr lang="en-US" sz="2800" b="1" dirty="0" smtClean="0"/>
              <a:t>90 days</a:t>
            </a:r>
            <a:endParaRPr lang="en-US" sz="2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8" y="1499191"/>
            <a:ext cx="4090424" cy="4093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60599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320040"/>
            <a:ext cx="3246120" cy="1402080"/>
          </a:xfrm>
        </p:spPr>
        <p:txBody>
          <a:bodyPr>
            <a:noAutofit/>
          </a:bodyPr>
          <a:lstStyle/>
          <a:p>
            <a:pPr algn="l"/>
            <a:r>
              <a:rPr lang="en-US" sz="4000" b="1" dirty="0" smtClean="0"/>
              <a:t>SFA </a:t>
            </a:r>
            <a:br>
              <a:rPr lang="en-US" sz="4000" b="1" dirty="0" smtClean="0"/>
            </a:br>
            <a:r>
              <a:rPr lang="en-US" sz="4000" b="1" dirty="0" smtClean="0"/>
              <a:t>Checklist</a:t>
            </a:r>
            <a:endParaRPr lang="en-US" sz="4000" b="1" dirty="0"/>
          </a:p>
        </p:txBody>
      </p:sp>
      <p:sp>
        <p:nvSpPr>
          <p:cNvPr id="5" name="Content Placeholder 4"/>
          <p:cNvSpPr>
            <a:spLocks noGrp="1"/>
          </p:cNvSpPr>
          <p:nvPr>
            <p:ph sz="half" idx="1"/>
          </p:nvPr>
        </p:nvSpPr>
        <p:spPr>
          <a:xfrm>
            <a:off x="731520" y="2452856"/>
            <a:ext cx="4786411" cy="4493170"/>
          </a:xfrm>
        </p:spPr>
        <p:txBody>
          <a:bodyPr>
            <a:normAutofit fontScale="92500" lnSpcReduction="10000"/>
          </a:bodyPr>
          <a:lstStyle/>
          <a:p>
            <a:r>
              <a:rPr lang="en-US" b="1" dirty="0" smtClean="0"/>
              <a:t>Annual Civil Rights training for all staff &amp; volunteers </a:t>
            </a:r>
          </a:p>
          <a:p>
            <a:pPr lvl="1"/>
            <a:r>
              <a:rPr lang="en-US" b="1" dirty="0" smtClean="0"/>
              <a:t>DOCUMENT TRAINING</a:t>
            </a:r>
          </a:p>
          <a:p>
            <a:pPr marL="585216" lvl="1" indent="0">
              <a:buNone/>
            </a:pPr>
            <a:endParaRPr lang="en-US" b="1" dirty="0" smtClean="0"/>
          </a:p>
          <a:p>
            <a:r>
              <a:rPr lang="en-US" b="1" dirty="0" smtClean="0"/>
              <a:t>Display current “And Justice For All” poster </a:t>
            </a:r>
          </a:p>
          <a:p>
            <a:pPr marL="137160" indent="0">
              <a:buNone/>
            </a:pPr>
            <a:endParaRPr lang="en-US" b="1" dirty="0" smtClean="0"/>
          </a:p>
          <a:p>
            <a:r>
              <a:rPr lang="en-US" b="1" dirty="0" smtClean="0"/>
              <a:t>Collect and record race and ethnic data annually</a:t>
            </a:r>
          </a:p>
          <a:p>
            <a:pPr marL="137160" indent="0">
              <a:buNone/>
            </a:pPr>
            <a:endParaRPr lang="en-US" b="1" dirty="0" smtClean="0"/>
          </a:p>
          <a:p>
            <a:r>
              <a:rPr lang="en-US" b="1" dirty="0" smtClean="0"/>
              <a:t>Offer meals to all </a:t>
            </a:r>
          </a:p>
          <a:p>
            <a:pPr marL="137160" indent="0">
              <a:buNone/>
            </a:pPr>
            <a:endParaRPr lang="en-US" dirty="0" smtClean="0"/>
          </a:p>
          <a:p>
            <a:endParaRPr lang="en-US" dirty="0" smtClean="0"/>
          </a:p>
        </p:txBody>
      </p:sp>
      <p:sp>
        <p:nvSpPr>
          <p:cNvPr id="6" name="Content Placeholder 5"/>
          <p:cNvSpPr>
            <a:spLocks noGrp="1"/>
          </p:cNvSpPr>
          <p:nvPr>
            <p:ph sz="half" idx="2"/>
          </p:nvPr>
        </p:nvSpPr>
        <p:spPr>
          <a:xfrm>
            <a:off x="6181344" y="2481340"/>
            <a:ext cx="4718304" cy="4709160"/>
          </a:xfrm>
        </p:spPr>
        <p:txBody>
          <a:bodyPr>
            <a:normAutofit fontScale="92500" lnSpcReduction="10000"/>
          </a:bodyPr>
          <a:lstStyle/>
          <a:p>
            <a:r>
              <a:rPr lang="en-US" b="1" dirty="0"/>
              <a:t>Maintain </a:t>
            </a:r>
            <a:r>
              <a:rPr lang="en-US" b="1" dirty="0" smtClean="0"/>
              <a:t>Civil </a:t>
            </a:r>
            <a:r>
              <a:rPr lang="en-US" b="1" dirty="0"/>
              <a:t>Rights Complaint Log(s</a:t>
            </a:r>
            <a:r>
              <a:rPr lang="en-US" b="1" dirty="0" smtClean="0"/>
              <a:t>)</a:t>
            </a:r>
          </a:p>
          <a:p>
            <a:pPr marL="137160" indent="0">
              <a:buNone/>
            </a:pPr>
            <a:endParaRPr lang="en-US" b="1" dirty="0" smtClean="0"/>
          </a:p>
          <a:p>
            <a:r>
              <a:rPr lang="en-US" b="1" dirty="0"/>
              <a:t>N</a:t>
            </a:r>
            <a:r>
              <a:rPr lang="en-US" b="1" dirty="0" smtClean="0"/>
              <a:t>on-discrimination statement on all printed materials mentioning Child Nutrition Programs</a:t>
            </a:r>
          </a:p>
          <a:p>
            <a:pPr marL="137160" indent="0">
              <a:buNone/>
            </a:pPr>
            <a:endParaRPr lang="en-US" b="1" dirty="0" smtClean="0"/>
          </a:p>
          <a:p>
            <a:r>
              <a:rPr lang="en-US" b="1" dirty="0"/>
              <a:t>Keep all records for </a:t>
            </a:r>
            <a:r>
              <a:rPr lang="en-US" b="1" dirty="0" smtClean="0"/>
              <a:t>three </a:t>
            </a:r>
            <a:r>
              <a:rPr lang="en-US" b="1" dirty="0"/>
              <a:t>years plus the current year</a:t>
            </a:r>
          </a:p>
          <a:p>
            <a:pPr marL="137160" indent="0">
              <a:buNone/>
            </a:pP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32545" y="320040"/>
            <a:ext cx="1661160" cy="166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96100" y="278944"/>
            <a:ext cx="1695450" cy="166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91047" y="278944"/>
            <a:ext cx="1710746" cy="166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5955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5">
                                            <p:txEl>
                                              <p:pRg st="0" end="0"/>
                                            </p:txEl>
                                          </p:spTgt>
                                        </p:tgtEl>
                                      </p:cBhvr>
                                    </p:animEffect>
                                  </p:childTnLst>
                                </p:cTn>
                              </p:par>
                              <p:par>
                                <p:cTn id="14" presetID="31"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9" dur="1000"/>
                                        <p:tgtEl>
                                          <p:spTgt spid="5">
                                            <p:txEl>
                                              <p:pRg st="1" end="1"/>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3" end="3"/>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5" end="5"/>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p:cTn id="34"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5">
                                            <p:txEl>
                                              <p:pRg st="7" end="7"/>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2"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3" dur="1000"/>
                                        <p:tgtEl>
                                          <p:spTgt spid="6">
                                            <p:txEl>
                                              <p:pRg st="0" end="0"/>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p:cTn id="4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6">
                                            <p:txEl>
                                              <p:pRg st="2" end="2"/>
                                            </p:txEl>
                                          </p:spTgt>
                                        </p:tgtEl>
                                      </p:cBhvr>
                                    </p:animEffect>
                                  </p:childTnLst>
                                </p:cTn>
                              </p:par>
                              <p:par>
                                <p:cTn id="50" presetID="31" presetClass="entr" presetSubtype="0" fill="hold"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calcmode="lin" valueType="num">
                                      <p:cBhvr>
                                        <p:cTn id="52"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1" y="235670"/>
            <a:ext cx="11963399" cy="907330"/>
          </a:xfrm>
        </p:spPr>
        <p:txBody>
          <a:bodyPr>
            <a:normAutofit/>
          </a:bodyPr>
          <a:lstStyle/>
          <a:p>
            <a:pPr algn="ctr"/>
            <a:r>
              <a:rPr lang="en-US" sz="4000" b="1" dirty="0" smtClean="0"/>
              <a:t>Professional Standards</a:t>
            </a:r>
            <a:endParaRPr lang="en-US" sz="4000" b="1" dirty="0"/>
          </a:p>
        </p:txBody>
      </p:sp>
      <p:sp>
        <p:nvSpPr>
          <p:cNvPr id="6" name="Text Placeholder 5"/>
          <p:cNvSpPr>
            <a:spLocks noGrp="1"/>
          </p:cNvSpPr>
          <p:nvPr>
            <p:ph type="body" idx="2"/>
          </p:nvPr>
        </p:nvSpPr>
        <p:spPr>
          <a:xfrm>
            <a:off x="0" y="1051560"/>
            <a:ext cx="11807062" cy="5172802"/>
          </a:xfrm>
        </p:spPr>
        <p:txBody>
          <a:bodyPr>
            <a:normAutofit/>
          </a:bodyPr>
          <a:lstStyle/>
          <a:p>
            <a:endParaRPr lang="en-US" sz="2200" b="1" i="1" dirty="0">
              <a:latin typeface="+mj-lt"/>
              <a:hlinkClick r:id="rId3"/>
            </a:endParaRPr>
          </a:p>
          <a:p>
            <a:endParaRPr lang="en-US" sz="3300" dirty="0"/>
          </a:p>
          <a:p>
            <a:pPr marL="548640" lvl="1" indent="-411480">
              <a:buClr>
                <a:schemeClr val="tx1">
                  <a:shade val="95000"/>
                </a:schemeClr>
              </a:buClr>
              <a:buSzPct val="65000"/>
              <a:buFont typeface="Wingdings 2"/>
              <a:buChar char=""/>
            </a:pPr>
            <a:r>
              <a:rPr lang="en-US" sz="3300" b="1" dirty="0" smtClean="0">
                <a:hlinkClick r:id="rId4"/>
              </a:rPr>
              <a:t>http</a:t>
            </a:r>
            <a:r>
              <a:rPr lang="en-US" sz="3300" b="1" dirty="0">
                <a:hlinkClick r:id="rId4"/>
              </a:rPr>
              <a:t>://professionalstandards.nal.usda.gov/</a:t>
            </a:r>
            <a:r>
              <a:rPr lang="en-US" sz="3300" b="1" dirty="0"/>
              <a:t> </a:t>
            </a:r>
            <a:endParaRPr lang="en-US" sz="3300" b="1" dirty="0" smtClean="0"/>
          </a:p>
          <a:p>
            <a:pPr marL="1463040" lvl="1" indent="-457200">
              <a:buFont typeface="Wingdings" panose="05000000000000000000" pitchFamily="2" charset="2"/>
              <a:buChar char="§"/>
            </a:pPr>
            <a:r>
              <a:rPr lang="en-US" sz="3300" b="1" dirty="0"/>
              <a:t>Key Area:  Administration 3000</a:t>
            </a:r>
          </a:p>
          <a:p>
            <a:pPr marL="1463040" lvl="1" indent="-457200">
              <a:buFont typeface="Wingdings" panose="05000000000000000000" pitchFamily="2" charset="2"/>
              <a:buChar char="§"/>
            </a:pPr>
            <a:r>
              <a:rPr lang="en-US" sz="3300" b="1" dirty="0"/>
              <a:t>Key Topic:  Policies and Procedures </a:t>
            </a:r>
            <a:r>
              <a:rPr lang="en-US" sz="3300" b="1" dirty="0" smtClean="0"/>
              <a:t>3420</a:t>
            </a:r>
          </a:p>
          <a:p>
            <a:pPr marL="1463040" lvl="1" indent="-457200">
              <a:buFont typeface="Wingdings" panose="05000000000000000000" pitchFamily="2" charset="2"/>
              <a:buChar char="§"/>
            </a:pPr>
            <a:endParaRPr lang="en-US" sz="3300" b="1" dirty="0" smtClean="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3951258" y="4172160"/>
            <a:ext cx="3606549" cy="2543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034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par>
                                <p:cTn id="14" presetID="26" presetClass="entr" presetSubtype="0"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ipe(down)">
                                      <p:cBhvr>
                                        <p:cTn id="16" dur="580">
                                          <p:stCondLst>
                                            <p:cond delay="0"/>
                                          </p:stCondLst>
                                        </p:cTn>
                                        <p:tgtEl>
                                          <p:spTgt spid="8194"/>
                                        </p:tgtEl>
                                      </p:cBhvr>
                                    </p:animEffect>
                                    <p:anim calcmode="lin" valueType="num">
                                      <p:cBhvr>
                                        <p:cTn id="17"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2" dur="26">
                                          <p:stCondLst>
                                            <p:cond delay="650"/>
                                          </p:stCondLst>
                                        </p:cTn>
                                        <p:tgtEl>
                                          <p:spTgt spid="8194"/>
                                        </p:tgtEl>
                                      </p:cBhvr>
                                      <p:to x="100000" y="60000"/>
                                    </p:animScale>
                                    <p:animScale>
                                      <p:cBhvr>
                                        <p:cTn id="23" dur="166" decel="50000">
                                          <p:stCondLst>
                                            <p:cond delay="676"/>
                                          </p:stCondLst>
                                        </p:cTn>
                                        <p:tgtEl>
                                          <p:spTgt spid="8194"/>
                                        </p:tgtEl>
                                      </p:cBhvr>
                                      <p:to x="100000" y="100000"/>
                                    </p:animScale>
                                    <p:animScale>
                                      <p:cBhvr>
                                        <p:cTn id="24" dur="26">
                                          <p:stCondLst>
                                            <p:cond delay="1312"/>
                                          </p:stCondLst>
                                        </p:cTn>
                                        <p:tgtEl>
                                          <p:spTgt spid="8194"/>
                                        </p:tgtEl>
                                      </p:cBhvr>
                                      <p:to x="100000" y="80000"/>
                                    </p:animScale>
                                    <p:animScale>
                                      <p:cBhvr>
                                        <p:cTn id="25" dur="166" decel="50000">
                                          <p:stCondLst>
                                            <p:cond delay="1338"/>
                                          </p:stCondLst>
                                        </p:cTn>
                                        <p:tgtEl>
                                          <p:spTgt spid="8194"/>
                                        </p:tgtEl>
                                      </p:cBhvr>
                                      <p:to x="100000" y="100000"/>
                                    </p:animScale>
                                    <p:animScale>
                                      <p:cBhvr>
                                        <p:cTn id="26" dur="26">
                                          <p:stCondLst>
                                            <p:cond delay="1642"/>
                                          </p:stCondLst>
                                        </p:cTn>
                                        <p:tgtEl>
                                          <p:spTgt spid="8194"/>
                                        </p:tgtEl>
                                      </p:cBhvr>
                                      <p:to x="100000" y="90000"/>
                                    </p:animScale>
                                    <p:animScale>
                                      <p:cBhvr>
                                        <p:cTn id="27" dur="166" decel="50000">
                                          <p:stCondLst>
                                            <p:cond delay="1668"/>
                                          </p:stCondLst>
                                        </p:cTn>
                                        <p:tgtEl>
                                          <p:spTgt spid="8194"/>
                                        </p:tgtEl>
                                      </p:cBhvr>
                                      <p:to x="100000" y="100000"/>
                                    </p:animScale>
                                    <p:animScale>
                                      <p:cBhvr>
                                        <p:cTn id="28" dur="26">
                                          <p:stCondLst>
                                            <p:cond delay="1808"/>
                                          </p:stCondLst>
                                        </p:cTn>
                                        <p:tgtEl>
                                          <p:spTgt spid="8194"/>
                                        </p:tgtEl>
                                      </p:cBhvr>
                                      <p:to x="100000" y="95000"/>
                                    </p:animScale>
                                    <p:animScale>
                                      <p:cBhvr>
                                        <p:cTn id="29"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7500" y="1446869"/>
            <a:ext cx="12192000" cy="5708005"/>
          </a:xfrm>
        </p:spPr>
        <p:txBody>
          <a:bodyPr>
            <a:normAutofit fontScale="55000" lnSpcReduction="20000"/>
          </a:bodyPr>
          <a:lstStyle/>
          <a:p>
            <a:pPr marL="137160" lvl="0" indent="0">
              <a:buClr>
                <a:prstClr val="white">
                  <a:shade val="95000"/>
                </a:prstClr>
              </a:buClr>
              <a:buNone/>
            </a:pPr>
            <a:r>
              <a:rPr lang="en-US" dirty="0">
                <a:solidFill>
                  <a:prstClr val="white"/>
                </a:solidFil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religious creed, disability, age, political beliefs, or reprisal or retaliation for prior civil rights activity in any program or activity conducted or funded by USDA.  </a:t>
            </a:r>
          </a:p>
          <a:p>
            <a:pPr marL="137160" lvl="0" indent="0">
              <a:buClr>
                <a:prstClr val="white">
                  <a:shade val="95000"/>
                </a:prstClr>
              </a:buClr>
              <a:buNone/>
            </a:pPr>
            <a:r>
              <a:rPr lang="en-US" dirty="0">
                <a:solidFill>
                  <a:prstClr val="white"/>
                </a:solidFil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137160" lvl="0" indent="0">
              <a:buClr>
                <a:prstClr val="white">
                  <a:shade val="95000"/>
                </a:prstClr>
              </a:buClr>
              <a:buNone/>
            </a:pPr>
            <a:r>
              <a:rPr lang="en-US" dirty="0">
                <a:solidFill>
                  <a:prstClr val="white"/>
                </a:solidFill>
              </a:rPr>
              <a:t>To file a program complaint of discrimination, complete the </a:t>
            </a:r>
            <a:r>
              <a:rPr lang="en-US" u="sng" dirty="0">
                <a:solidFill>
                  <a:prstClr val="white"/>
                </a:solidFill>
                <a:hlinkClick r:id="rId3"/>
              </a:rPr>
              <a:t>USDA Program Discrimination Complaint Form</a:t>
            </a:r>
            <a:r>
              <a:rPr lang="en-US" dirty="0">
                <a:solidFill>
                  <a:prstClr val="white"/>
                </a:solidFill>
              </a:rPr>
              <a:t>, (AD-3027) found online at: </a:t>
            </a:r>
            <a:r>
              <a:rPr lang="en-US" u="sng" dirty="0">
                <a:solidFill>
                  <a:prstClr val="white"/>
                </a:solidFill>
                <a:hlinkClick r:id="rId4"/>
              </a:rPr>
              <a:t>http://www.ascr.usda.gov/complaint_filing_cust.html</a:t>
            </a:r>
            <a:r>
              <a:rPr lang="en-US" dirty="0">
                <a:solidFill>
                  <a:prstClr val="white"/>
                </a:solidFill>
              </a:rPr>
              <a:t>, and at any USDA office, or write a letter addressed to USDA and provide in the letter all of the information requested in the form. To request a copy of the complaint form, call (866) 632-9992.  </a:t>
            </a:r>
          </a:p>
          <a:p>
            <a:pPr marL="137160" lvl="0" indent="0">
              <a:buClr>
                <a:prstClr val="white">
                  <a:shade val="95000"/>
                </a:prstClr>
              </a:buClr>
              <a:buNone/>
            </a:pPr>
            <a:r>
              <a:rPr lang="en-US" dirty="0">
                <a:solidFill>
                  <a:prstClr val="white"/>
                </a:solidFill>
              </a:rPr>
              <a:t>Submit your completed form or letter to USDA by:  </a:t>
            </a:r>
            <a:endParaRPr lang="en-US" dirty="0" smtClean="0">
              <a:solidFill>
                <a:prstClr val="white"/>
              </a:solidFill>
            </a:endParaRPr>
          </a:p>
          <a:p>
            <a:pPr marL="137160" lvl="0" indent="0">
              <a:buClr>
                <a:prstClr val="white">
                  <a:shade val="95000"/>
                </a:prstClr>
              </a:buClr>
              <a:buNone/>
            </a:pPr>
            <a:endParaRPr lang="en-US" dirty="0">
              <a:solidFill>
                <a:prstClr val="white"/>
              </a:solidFill>
            </a:endParaRPr>
          </a:p>
          <a:p>
            <a:pPr marL="137160" lvl="0" indent="0">
              <a:buClr>
                <a:prstClr val="white">
                  <a:shade val="95000"/>
                </a:prstClr>
              </a:buClr>
              <a:buNone/>
            </a:pPr>
            <a:r>
              <a:rPr lang="en-US" dirty="0">
                <a:solidFill>
                  <a:prstClr val="white"/>
                </a:solidFill>
              </a:rPr>
              <a:t>(1) mail:	</a:t>
            </a:r>
            <a:r>
              <a:rPr lang="en-US" dirty="0" smtClean="0">
                <a:solidFill>
                  <a:prstClr val="white"/>
                </a:solidFill>
              </a:rPr>
              <a:t>U.S</a:t>
            </a:r>
            <a:r>
              <a:rPr lang="en-US" dirty="0">
                <a:solidFill>
                  <a:prstClr val="white"/>
                </a:solidFill>
              </a:rPr>
              <a:t>. Department of Agriculture</a:t>
            </a:r>
          </a:p>
          <a:p>
            <a:pPr marL="137160" lvl="0" indent="0">
              <a:buClr>
                <a:prstClr val="white">
                  <a:shade val="95000"/>
                </a:prstClr>
              </a:buClr>
              <a:buNone/>
            </a:pPr>
            <a:r>
              <a:rPr lang="en-US" dirty="0">
                <a:solidFill>
                  <a:prstClr val="white"/>
                </a:solidFill>
              </a:rPr>
              <a:t> 	</a:t>
            </a:r>
            <a:r>
              <a:rPr lang="en-US" dirty="0" smtClean="0">
                <a:solidFill>
                  <a:prstClr val="white"/>
                </a:solidFill>
              </a:rPr>
              <a:t>Office </a:t>
            </a:r>
            <a:r>
              <a:rPr lang="en-US" dirty="0">
                <a:solidFill>
                  <a:prstClr val="white"/>
                </a:solidFill>
              </a:rPr>
              <a:t>of the Assistant Secretary for Civil Rights</a:t>
            </a:r>
          </a:p>
          <a:p>
            <a:pPr marL="137160" lvl="0" indent="0">
              <a:buClr>
                <a:prstClr val="white">
                  <a:shade val="95000"/>
                </a:prstClr>
              </a:buClr>
              <a:buNone/>
            </a:pPr>
            <a:r>
              <a:rPr lang="en-US" dirty="0">
                <a:solidFill>
                  <a:prstClr val="white"/>
                </a:solidFill>
              </a:rPr>
              <a:t>	</a:t>
            </a:r>
            <a:r>
              <a:rPr lang="en-US" dirty="0" smtClean="0">
                <a:solidFill>
                  <a:prstClr val="white"/>
                </a:solidFill>
              </a:rPr>
              <a:t>1400 </a:t>
            </a:r>
            <a:r>
              <a:rPr lang="en-US" dirty="0">
                <a:solidFill>
                  <a:prstClr val="white"/>
                </a:solidFill>
              </a:rPr>
              <a:t>Independence Avenue, SW</a:t>
            </a:r>
          </a:p>
          <a:p>
            <a:pPr marL="137160" lvl="0" indent="0">
              <a:buClr>
                <a:prstClr val="white">
                  <a:shade val="95000"/>
                </a:prstClr>
              </a:buClr>
              <a:buNone/>
            </a:pPr>
            <a:r>
              <a:rPr lang="en-US" dirty="0">
                <a:solidFill>
                  <a:prstClr val="white"/>
                </a:solidFill>
              </a:rPr>
              <a:t>	</a:t>
            </a:r>
            <a:r>
              <a:rPr lang="en-US" dirty="0" smtClean="0">
                <a:solidFill>
                  <a:prstClr val="white"/>
                </a:solidFill>
              </a:rPr>
              <a:t>Washington</a:t>
            </a:r>
            <a:r>
              <a:rPr lang="en-US" dirty="0">
                <a:solidFill>
                  <a:prstClr val="white"/>
                </a:solidFill>
              </a:rPr>
              <a:t>, D.C. 20250-9410</a:t>
            </a:r>
            <a:r>
              <a:rPr lang="en-US" dirty="0" smtClean="0">
                <a:solidFill>
                  <a:prstClr val="white"/>
                </a:solidFill>
              </a:rPr>
              <a:t>;</a:t>
            </a:r>
          </a:p>
          <a:p>
            <a:pPr marL="137160" lvl="0" indent="0">
              <a:buClr>
                <a:prstClr val="white">
                  <a:shade val="95000"/>
                </a:prstClr>
              </a:buClr>
              <a:buNone/>
            </a:pPr>
            <a:endParaRPr lang="en-US" dirty="0">
              <a:solidFill>
                <a:prstClr val="white"/>
              </a:solidFill>
            </a:endParaRPr>
          </a:p>
          <a:p>
            <a:pPr marL="137160" lvl="0" indent="0">
              <a:buClr>
                <a:prstClr val="white">
                  <a:shade val="95000"/>
                </a:prstClr>
              </a:buClr>
              <a:buNone/>
            </a:pPr>
            <a:r>
              <a:rPr lang="en-US" dirty="0">
                <a:solidFill>
                  <a:prstClr val="white"/>
                </a:solidFill>
              </a:rPr>
              <a:t>(2) fax: 	</a:t>
            </a:r>
            <a:r>
              <a:rPr lang="en-US" dirty="0" smtClean="0">
                <a:solidFill>
                  <a:prstClr val="white"/>
                </a:solidFill>
              </a:rPr>
              <a:t>(</a:t>
            </a:r>
            <a:r>
              <a:rPr lang="en-US" dirty="0">
                <a:solidFill>
                  <a:prstClr val="white"/>
                </a:solidFill>
              </a:rPr>
              <a:t>202) 690-7442; or </a:t>
            </a:r>
            <a:endParaRPr lang="en-US" dirty="0" smtClean="0">
              <a:solidFill>
                <a:prstClr val="white"/>
              </a:solidFill>
            </a:endParaRPr>
          </a:p>
          <a:p>
            <a:pPr marL="137160" lvl="0" indent="0">
              <a:buClr>
                <a:prstClr val="white">
                  <a:shade val="95000"/>
                </a:prstClr>
              </a:buClr>
              <a:buNone/>
            </a:pPr>
            <a:endParaRPr lang="en-US" dirty="0">
              <a:solidFill>
                <a:prstClr val="white"/>
              </a:solidFill>
            </a:endParaRPr>
          </a:p>
          <a:p>
            <a:pPr marL="137160" lvl="0" indent="0">
              <a:buClr>
                <a:prstClr val="white">
                  <a:shade val="95000"/>
                </a:prstClr>
              </a:buClr>
              <a:buNone/>
            </a:pPr>
            <a:r>
              <a:rPr lang="en-US" dirty="0">
                <a:solidFill>
                  <a:prstClr val="white"/>
                </a:solidFill>
              </a:rPr>
              <a:t>(3) email: 	</a:t>
            </a:r>
            <a:r>
              <a:rPr lang="en-US" u="sng" dirty="0" smtClean="0">
                <a:solidFill>
                  <a:prstClr val="white"/>
                </a:solidFill>
                <a:hlinkClick r:id="rId5"/>
              </a:rPr>
              <a:t>program.intake@usda.gov</a:t>
            </a:r>
            <a:endParaRPr lang="en-US" u="sng" dirty="0" smtClean="0">
              <a:solidFill>
                <a:prstClr val="white"/>
              </a:solidFill>
            </a:endParaRPr>
          </a:p>
          <a:p>
            <a:pPr marL="137160" indent="0">
              <a:buClr>
                <a:prstClr val="white">
                  <a:shade val="95000"/>
                </a:prstClr>
              </a:buClr>
              <a:buNone/>
            </a:pPr>
            <a:endParaRPr lang="en-US" dirty="0" smtClean="0"/>
          </a:p>
          <a:p>
            <a:pPr marL="137160" indent="0">
              <a:buClr>
                <a:prstClr val="white">
                  <a:shade val="95000"/>
                </a:prstClr>
              </a:buClr>
              <a:buNone/>
            </a:pPr>
            <a:r>
              <a:rPr lang="en-US" dirty="0" smtClean="0"/>
              <a:t>USDA </a:t>
            </a:r>
            <a:r>
              <a:rPr lang="en-US" dirty="0"/>
              <a:t>Child Nutrition Programs recognize the following protected classes: race, color, national origin, sex, age, and disability.</a:t>
            </a:r>
          </a:p>
          <a:p>
            <a:pPr marL="137160" lvl="0" indent="0">
              <a:buClr>
                <a:prstClr val="white">
                  <a:shade val="95000"/>
                </a:prstClr>
              </a:buClr>
              <a:buNone/>
            </a:pPr>
            <a:endParaRPr lang="en-US" dirty="0">
              <a:solidFill>
                <a:prstClr val="white"/>
              </a:solidFill>
            </a:endParaRPr>
          </a:p>
          <a:p>
            <a:pPr marL="137160" lvl="0" indent="0" algn="ctr">
              <a:buClr>
                <a:prstClr val="white">
                  <a:shade val="95000"/>
                </a:prstClr>
              </a:buClr>
              <a:buNone/>
            </a:pPr>
            <a:r>
              <a:rPr lang="en-US" dirty="0">
                <a:solidFill>
                  <a:prstClr val="white"/>
                </a:solidFill>
              </a:rPr>
              <a:t>This institution is an equal opportunity provider. </a:t>
            </a:r>
          </a:p>
          <a:p>
            <a:pPr marL="137160" indent="0" algn="ctr">
              <a:buNone/>
            </a:pPr>
            <a:endParaRPr lang="en-US" dirty="0"/>
          </a:p>
        </p:txBody>
      </p:sp>
      <p:sp>
        <p:nvSpPr>
          <p:cNvPr id="3" name="TextBox 2"/>
          <p:cNvSpPr txBox="1"/>
          <p:nvPr/>
        </p:nvSpPr>
        <p:spPr>
          <a:xfrm>
            <a:off x="624840" y="426720"/>
            <a:ext cx="10972800" cy="723275"/>
          </a:xfrm>
          <a:prstGeom prst="rect">
            <a:avLst/>
          </a:prstGeom>
          <a:noFill/>
        </p:spPr>
        <p:txBody>
          <a:bodyPr wrap="square" rtlCol="0">
            <a:spAutoFit/>
          </a:bodyPr>
          <a:lstStyle/>
          <a:p>
            <a:pPr algn="ctr"/>
            <a:r>
              <a:rPr lang="en-US" sz="41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rPr>
              <a:t>Non-discrimination Statement</a:t>
            </a:r>
            <a:endParaRPr lang="en-US" dirty="0"/>
          </a:p>
        </p:txBody>
      </p:sp>
    </p:spTree>
    <p:extLst>
      <p:ext uri="{BB962C8B-B14F-4D97-AF65-F5344CB8AC3E}">
        <p14:creationId xmlns:p14="http://schemas.microsoft.com/office/powerpoint/2010/main" val="21710687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9511" y="-47559"/>
            <a:ext cx="8122921" cy="1524000"/>
          </a:xfrm>
        </p:spPr>
        <p:txBody>
          <a:bodyPr>
            <a:noAutofit/>
          </a:bodyPr>
          <a:lstStyle/>
          <a:p>
            <a:r>
              <a:rPr lang="en-US" sz="6000" dirty="0" smtClean="0"/>
              <a:t>Mahalo </a:t>
            </a:r>
            <a:r>
              <a:rPr lang="en-US" sz="6000" b="1" dirty="0" smtClean="0"/>
              <a:t>!</a:t>
            </a:r>
            <a:endParaRPr lang="en-US" sz="6000" b="1" dirty="0"/>
          </a:p>
        </p:txBody>
      </p:sp>
      <p:sp>
        <p:nvSpPr>
          <p:cNvPr id="7" name="TextBox 6"/>
          <p:cNvSpPr txBox="1"/>
          <p:nvPr/>
        </p:nvSpPr>
        <p:spPr>
          <a:xfrm>
            <a:off x="1062716" y="6080760"/>
            <a:ext cx="184731" cy="369332"/>
          </a:xfrm>
          <a:prstGeom prst="rect">
            <a:avLst/>
          </a:prstGeom>
          <a:noFill/>
        </p:spPr>
        <p:txBody>
          <a:bodyPr wrap="none" rtlCol="0">
            <a:spAutoFit/>
          </a:bodyPr>
          <a:lstStyle/>
          <a:p>
            <a:endParaRPr lang="en-US" dirty="0"/>
          </a:p>
        </p:txBody>
      </p:sp>
      <p:sp>
        <p:nvSpPr>
          <p:cNvPr id="9" name="TextBox 8"/>
          <p:cNvSpPr txBox="1"/>
          <p:nvPr/>
        </p:nvSpPr>
        <p:spPr>
          <a:xfrm>
            <a:off x="0" y="4679875"/>
            <a:ext cx="4053840" cy="1569660"/>
          </a:xfrm>
          <a:prstGeom prst="rect">
            <a:avLst/>
          </a:prstGeom>
          <a:noFill/>
        </p:spPr>
        <p:txBody>
          <a:bodyPr wrap="square" rtlCol="0">
            <a:spAutoFit/>
          </a:bodyPr>
          <a:lstStyle/>
          <a:p>
            <a:pPr algn="ctr"/>
            <a:r>
              <a:rPr lang="en-US" sz="2400" b="1" dirty="0" smtClean="0"/>
              <a:t>Hawaii Child Nutrition Programs</a:t>
            </a:r>
            <a:endParaRPr lang="en-US" sz="2400" b="1" dirty="0"/>
          </a:p>
          <a:p>
            <a:pPr algn="ctr"/>
            <a:r>
              <a:rPr lang="en-US" sz="2400" b="1" dirty="0" smtClean="0"/>
              <a:t>Phone : 808-587-3600</a:t>
            </a:r>
          </a:p>
          <a:p>
            <a:pPr algn="ctr"/>
            <a:r>
              <a:rPr lang="en-US" sz="2400" b="1" dirty="0" smtClean="0"/>
              <a:t>http://hcnp.hawaii.gov</a:t>
            </a:r>
            <a:endParaRPr lang="en-US" sz="2400" b="1" dirty="0"/>
          </a:p>
        </p:txBody>
      </p:sp>
      <p:pic>
        <p:nvPicPr>
          <p:cNvPr id="6148" name="Picture 4" descr="C:\Users\tdonovan\AppData\Local\Microsoft\Windows\Temporary Internet Files\Content.IE5\49ICFNH2\theresas 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245" y="1607066"/>
            <a:ext cx="6987540" cy="4658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495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Civil Rights Program Authorities</a:t>
            </a:r>
            <a:endParaRPr lang="en-US" dirty="0"/>
          </a:p>
        </p:txBody>
      </p:sp>
      <p:sp>
        <p:nvSpPr>
          <p:cNvPr id="9" name="Content Placeholder 8"/>
          <p:cNvSpPr>
            <a:spLocks noGrp="1"/>
          </p:cNvSpPr>
          <p:nvPr>
            <p:ph idx="1"/>
          </p:nvPr>
        </p:nvSpPr>
        <p:spPr/>
        <p:txBody>
          <a:bodyPr/>
          <a:lstStyle/>
          <a:p>
            <a:r>
              <a:rPr lang="en-US" dirty="0" smtClean="0"/>
              <a:t>Title VI of the Civil Rights Acts of 1964</a:t>
            </a:r>
          </a:p>
          <a:p>
            <a:r>
              <a:rPr lang="en-US" dirty="0" smtClean="0"/>
              <a:t>Civil Rights Restoration Acts of 1987</a:t>
            </a:r>
          </a:p>
          <a:p>
            <a:r>
              <a:rPr lang="en-US" dirty="0" smtClean="0"/>
              <a:t>Section 504 of the Rehabilitation Act of 1973</a:t>
            </a:r>
          </a:p>
          <a:p>
            <a:r>
              <a:rPr lang="en-US" dirty="0" smtClean="0"/>
              <a:t>Americans with Disabilities Act (ADA) of 1990</a:t>
            </a:r>
          </a:p>
          <a:p>
            <a:r>
              <a:rPr lang="en-US" dirty="0" smtClean="0"/>
              <a:t>ADA Amendments Act of 2008</a:t>
            </a:r>
          </a:p>
          <a:p>
            <a:r>
              <a:rPr lang="en-US" dirty="0" smtClean="0"/>
              <a:t>Title IX of the Education Amendments of 1972</a:t>
            </a:r>
          </a:p>
          <a:p>
            <a:r>
              <a:rPr lang="en-US" dirty="0" smtClean="0"/>
              <a:t>Age Discrimination Act of 1975</a:t>
            </a:r>
          </a:p>
          <a:p>
            <a:r>
              <a:rPr lang="en-US" dirty="0" smtClean="0"/>
              <a:t>And many more…</a:t>
            </a:r>
            <a:endParaRPr lang="en-US" dirty="0"/>
          </a:p>
        </p:txBody>
      </p:sp>
    </p:spTree>
    <p:extLst>
      <p:ext uri="{BB962C8B-B14F-4D97-AF65-F5344CB8AC3E}">
        <p14:creationId xmlns:p14="http://schemas.microsoft.com/office/powerpoint/2010/main" val="7532169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82881"/>
            <a:ext cx="9601196" cy="1699326"/>
          </a:xfrm>
        </p:spPr>
        <p:txBody>
          <a:bodyPr>
            <a:normAutofit/>
          </a:bodyPr>
          <a:lstStyle/>
          <a:p>
            <a:r>
              <a:rPr lang="en-US" b="1" dirty="0" smtClean="0"/>
              <a:t>Protected Classes</a:t>
            </a:r>
            <a:r>
              <a:rPr lang="en-US" dirty="0" smtClean="0"/>
              <a:t/>
            </a:r>
            <a:br>
              <a:rPr lang="en-US" dirty="0" smtClean="0"/>
            </a:br>
            <a:endParaRPr lang="en-US" dirty="0"/>
          </a:p>
        </p:txBody>
      </p:sp>
      <p:sp>
        <p:nvSpPr>
          <p:cNvPr id="5" name="Text Placeholder 4"/>
          <p:cNvSpPr>
            <a:spLocks noGrp="1"/>
          </p:cNvSpPr>
          <p:nvPr>
            <p:ph idx="1"/>
          </p:nvPr>
        </p:nvSpPr>
        <p:spPr>
          <a:xfrm>
            <a:off x="724395" y="1028700"/>
            <a:ext cx="10172202" cy="5372099"/>
          </a:xfrm>
        </p:spPr>
        <p:txBody>
          <a:bodyPr>
            <a:normAutofit/>
          </a:bodyPr>
          <a:lstStyle/>
          <a:p>
            <a:pPr marL="0" indent="0">
              <a:buNone/>
            </a:pPr>
            <a:endParaRPr lang="en-US" dirty="0"/>
          </a:p>
          <a:p>
            <a:r>
              <a:rPr lang="en-US" sz="3600" b="1" dirty="0"/>
              <a:t>Race</a:t>
            </a:r>
          </a:p>
          <a:p>
            <a:r>
              <a:rPr lang="en-US" sz="3600" b="1" dirty="0"/>
              <a:t>Color</a:t>
            </a:r>
          </a:p>
          <a:p>
            <a:r>
              <a:rPr lang="en-US" sz="3600" b="1" dirty="0"/>
              <a:t>National Origin</a:t>
            </a:r>
          </a:p>
          <a:p>
            <a:r>
              <a:rPr lang="en-US" sz="3600" b="1" dirty="0"/>
              <a:t>Age</a:t>
            </a:r>
          </a:p>
          <a:p>
            <a:r>
              <a:rPr lang="en-US" sz="3600" b="1" dirty="0"/>
              <a:t>Sex </a:t>
            </a:r>
          </a:p>
          <a:p>
            <a:r>
              <a:rPr lang="en-US" sz="3600" b="1" dirty="0"/>
              <a:t>Disability</a:t>
            </a:r>
          </a:p>
        </p:txBody>
      </p:sp>
      <p:sp>
        <p:nvSpPr>
          <p:cNvPr id="4" name="Footer Placeholder 3"/>
          <p:cNvSpPr>
            <a:spLocks noGrp="1"/>
          </p:cNvSpPr>
          <p:nvPr>
            <p:ph type="ftr" sz="quarter" idx="11"/>
          </p:nvPr>
        </p:nvSpPr>
        <p:spPr/>
        <p:txBody>
          <a:bodyPr/>
          <a:lstStyle/>
          <a:p>
            <a:r>
              <a:rPr lang="en-US" sz="2000" dirty="0" smtClean="0"/>
              <a:t>			</a:t>
            </a:r>
          </a:p>
          <a:p>
            <a:endParaRPr lang="en-US" sz="2000" dirty="0"/>
          </a:p>
          <a:p>
            <a:endParaRPr lang="en-US" sz="2000" dirty="0" smtClean="0"/>
          </a:p>
          <a:p>
            <a:endParaRPr lang="en-US" sz="2000" dirty="0"/>
          </a:p>
          <a:p>
            <a:r>
              <a:rPr lang="en-US" sz="2000" dirty="0" smtClean="0"/>
              <a:t>				</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820" y="1715370"/>
            <a:ext cx="6166545" cy="3666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09903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circle(in)">
                                      <p:cBhvr>
                                        <p:cTn id="19" dur="2000"/>
                                        <p:tgtEl>
                                          <p:spTgt spid="5">
                                            <p:txEl>
                                              <p:pRg st="3" end="3"/>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ircle(in)">
                                      <p:cBhvr>
                                        <p:cTn id="23" dur="2000"/>
                                        <p:tgtEl>
                                          <p:spTgt spid="5">
                                            <p:txEl>
                                              <p:pRg st="4" end="4"/>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2000"/>
                                        <p:tgtEl>
                                          <p:spTgt spid="5">
                                            <p:txEl>
                                              <p:pRg st="5" end="5"/>
                                            </p:txEl>
                                          </p:spTgt>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circle(in)">
                                      <p:cBhvr>
                                        <p:cTn id="31"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13360"/>
            <a:ext cx="9601196" cy="1234440"/>
          </a:xfrm>
        </p:spPr>
        <p:txBody>
          <a:bodyPr/>
          <a:lstStyle/>
          <a:p>
            <a:r>
              <a:rPr lang="en-US" b="1" dirty="0" smtClean="0"/>
              <a:t>Disability –</a:t>
            </a:r>
            <a:endParaRPr lang="en-US" b="1" dirty="0"/>
          </a:p>
        </p:txBody>
      </p:sp>
      <p:sp>
        <p:nvSpPr>
          <p:cNvPr id="3" name="Content Placeholder 2"/>
          <p:cNvSpPr>
            <a:spLocks noGrp="1"/>
          </p:cNvSpPr>
          <p:nvPr>
            <p:ph idx="1"/>
          </p:nvPr>
        </p:nvSpPr>
        <p:spPr>
          <a:xfrm>
            <a:off x="259080" y="1813560"/>
            <a:ext cx="11643360" cy="4800600"/>
          </a:xfrm>
        </p:spPr>
        <p:txBody>
          <a:bodyPr>
            <a:normAutofit/>
          </a:bodyPr>
          <a:lstStyle/>
          <a:p>
            <a:r>
              <a:rPr lang="en-US" sz="2400" b="1" dirty="0"/>
              <a:t>Under Section 504 of the </a:t>
            </a:r>
            <a:r>
              <a:rPr lang="en-US" sz="2400" b="1" i="1" dirty="0"/>
              <a:t>Rehabilitation Act of 1973,</a:t>
            </a:r>
            <a:r>
              <a:rPr lang="en-US" sz="2400" b="1" dirty="0"/>
              <a:t> and the</a:t>
            </a:r>
            <a:r>
              <a:rPr lang="en-US" sz="2400" b="1" i="1" dirty="0"/>
              <a:t> Americans with Disabilities Act (ADA) of 1990</a:t>
            </a:r>
            <a:r>
              <a:rPr lang="en-US" sz="2400" b="1" dirty="0"/>
              <a:t>, a "person with a disability" means any person </a:t>
            </a:r>
            <a:r>
              <a:rPr lang="en-US" sz="2400" b="1" dirty="0" smtClean="0"/>
              <a:t>who: </a:t>
            </a:r>
          </a:p>
          <a:p>
            <a:pPr lvl="1"/>
            <a:r>
              <a:rPr lang="en-US" b="1" dirty="0" smtClean="0"/>
              <a:t>has </a:t>
            </a:r>
            <a:r>
              <a:rPr lang="en-US" b="1" dirty="0"/>
              <a:t>a physical or mental impairment which substantially limits one or more major life </a:t>
            </a:r>
            <a:r>
              <a:rPr lang="en-US" b="1" dirty="0" smtClean="0"/>
              <a:t>activities</a:t>
            </a:r>
          </a:p>
          <a:p>
            <a:pPr lvl="1"/>
            <a:r>
              <a:rPr lang="en-US" b="1" dirty="0" smtClean="0"/>
              <a:t>has </a:t>
            </a:r>
            <a:r>
              <a:rPr lang="en-US" b="1" dirty="0"/>
              <a:t>a record of such an impairment, or </a:t>
            </a:r>
            <a:endParaRPr lang="en-US" b="1" dirty="0" smtClean="0"/>
          </a:p>
          <a:p>
            <a:pPr lvl="1"/>
            <a:r>
              <a:rPr lang="en-US" b="1" dirty="0" smtClean="0"/>
              <a:t>is </a:t>
            </a:r>
            <a:r>
              <a:rPr lang="en-US" b="1" dirty="0"/>
              <a:t>regarded as having such an </a:t>
            </a:r>
            <a:r>
              <a:rPr lang="en-US" b="1" dirty="0" smtClean="0"/>
              <a:t>impairment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50164" y="3893905"/>
            <a:ext cx="2484120" cy="2484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519586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ADA Amendments Act of 2008</a:t>
            </a:r>
            <a:endParaRPr lang="en-US" dirty="0"/>
          </a:p>
        </p:txBody>
      </p:sp>
      <p:sp>
        <p:nvSpPr>
          <p:cNvPr id="9" name="Content Placeholder 8"/>
          <p:cNvSpPr>
            <a:spLocks noGrp="1"/>
          </p:cNvSpPr>
          <p:nvPr>
            <p:ph idx="1"/>
          </p:nvPr>
        </p:nvSpPr>
        <p:spPr/>
        <p:txBody>
          <a:bodyPr/>
          <a:lstStyle/>
          <a:p>
            <a:r>
              <a:rPr lang="en-US" u="sng" dirty="0" smtClean="0"/>
              <a:t>Expanded and clarified </a:t>
            </a:r>
            <a:r>
              <a:rPr lang="en-US" dirty="0" smtClean="0"/>
              <a:t>the definition of Disability</a:t>
            </a:r>
          </a:p>
          <a:p>
            <a:r>
              <a:rPr lang="en-US" dirty="0" smtClean="0"/>
              <a:t>Did NOT change the expectation to provide a reasonable modification</a:t>
            </a:r>
          </a:p>
          <a:p>
            <a:r>
              <a:rPr lang="en-US" dirty="0" smtClean="0"/>
              <a:t>DID make very clear that the emphasis must be on providing  the reasonable modification and not burdening the disabled person with ‘proving’ he or she has a disability. </a:t>
            </a:r>
          </a:p>
        </p:txBody>
      </p:sp>
    </p:spTree>
    <p:extLst>
      <p:ext uri="{BB962C8B-B14F-4D97-AF65-F5344CB8AC3E}">
        <p14:creationId xmlns:p14="http://schemas.microsoft.com/office/powerpoint/2010/main" val="27908996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7779" y="-119303"/>
            <a:ext cx="9601196" cy="1704263"/>
          </a:xfrm>
        </p:spPr>
        <p:txBody>
          <a:bodyPr>
            <a:normAutofit/>
          </a:bodyPr>
          <a:lstStyle/>
          <a:p>
            <a:r>
              <a:rPr lang="en-US" b="1" dirty="0" smtClean="0"/>
              <a:t>Expanded Definition of Disability for CNPs</a:t>
            </a:r>
            <a:endParaRPr lang="en-US" dirty="0"/>
          </a:p>
        </p:txBody>
      </p:sp>
      <p:sp>
        <p:nvSpPr>
          <p:cNvPr id="9" name="Content Placeholder 8"/>
          <p:cNvSpPr>
            <a:spLocks noGrp="1"/>
          </p:cNvSpPr>
          <p:nvPr>
            <p:ph sz="quarter" idx="4"/>
          </p:nvPr>
        </p:nvSpPr>
        <p:spPr>
          <a:xfrm>
            <a:off x="4640827" y="1750142"/>
            <a:ext cx="7049728" cy="4970697"/>
          </a:xfrm>
        </p:spPr>
        <p:txBody>
          <a:bodyPr>
            <a:noAutofit/>
          </a:bodyPr>
          <a:lstStyle/>
          <a:p>
            <a:pPr marL="0" indent="0">
              <a:buNone/>
            </a:pPr>
            <a:r>
              <a:rPr lang="en-US" sz="3200" dirty="0" smtClean="0"/>
              <a:t>Revises “Substantially Limits”</a:t>
            </a:r>
          </a:p>
          <a:p>
            <a:pPr marL="571500" indent="-571500"/>
            <a:r>
              <a:rPr lang="en-US" sz="2800" dirty="0" smtClean="0"/>
              <a:t>Need not prevent or severely prevent a major life activity</a:t>
            </a:r>
          </a:p>
          <a:p>
            <a:pPr marL="571500" indent="-571500"/>
            <a:r>
              <a:rPr lang="en-US" sz="2800" dirty="0" smtClean="0"/>
              <a:t>Individualized Assessment</a:t>
            </a:r>
          </a:p>
          <a:p>
            <a:pPr marL="571500" indent="-571500"/>
            <a:r>
              <a:rPr lang="en-US" sz="2800" dirty="0" smtClean="0"/>
              <a:t>Without regard to alleviated symptoms by medications.</a:t>
            </a:r>
          </a:p>
          <a:p>
            <a:pPr marL="571500" indent="-571500"/>
            <a:r>
              <a:rPr lang="en-US" sz="2800" dirty="0" smtClean="0"/>
              <a:t>May include an impairment that is episodic or in remission if it would substantially limit a major life activity when active.</a:t>
            </a:r>
            <a:endParaRPr lang="en-US" sz="2800" dirty="0"/>
          </a:p>
        </p:txBody>
      </p:sp>
      <p:sp>
        <p:nvSpPr>
          <p:cNvPr id="3" name="Footer Placeholder 2"/>
          <p:cNvSpPr>
            <a:spLocks noGrp="1"/>
          </p:cNvSpPr>
          <p:nvPr>
            <p:ph type="ftr" sz="quarter" idx="11"/>
          </p:nvPr>
        </p:nvSpPr>
        <p:spPr/>
        <p:txBody>
          <a:bodyPr/>
          <a:lstStyle/>
          <a:p>
            <a:pPr algn="ctr"/>
            <a:endParaRPr lang="en-US" sz="2000" dirty="0" smtClean="0"/>
          </a:p>
          <a:p>
            <a:pPr algn="ctr"/>
            <a:endParaRPr lang="en-US" sz="2000" dirty="0"/>
          </a:p>
          <a:p>
            <a:pPr algn="ctr"/>
            <a:endParaRPr lang="en-US" sz="2000" dirty="0" smtClean="0"/>
          </a:p>
          <a:p>
            <a:pPr algn="ctr"/>
            <a:endParaRPr lang="en-US" sz="2000" dirty="0"/>
          </a:p>
          <a:p>
            <a:pPr algn="ctr"/>
            <a:r>
              <a:rPr lang="en-US" sz="2000" dirty="0" smtClean="0"/>
              <a:t>                </a:t>
            </a:r>
            <a:endParaRPr lang="en-US" sz="18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1990" y="1828801"/>
            <a:ext cx="2910840" cy="377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32661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ircle(in)">
                                      <p:cBhvr>
                                        <p:cTn id="11" dur="2000"/>
                                        <p:tgtEl>
                                          <p:spTgt spid="9">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circle(in)">
                                      <p:cBhvr>
                                        <p:cTn id="15" dur="2000"/>
                                        <p:tgtEl>
                                          <p:spTgt spid="9">
                                            <p:txEl>
                                              <p:pRg st="1" end="1"/>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circle(in)">
                                      <p:cBhvr>
                                        <p:cTn id="19" dur="2000"/>
                                        <p:tgtEl>
                                          <p:spTgt spid="9">
                                            <p:txEl>
                                              <p:pRg st="2" end="2"/>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circle(in)">
                                      <p:cBhvr>
                                        <p:cTn id="23" dur="2000"/>
                                        <p:tgtEl>
                                          <p:spTgt spid="9">
                                            <p:txEl>
                                              <p:pRg st="3" end="3"/>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ircle(in)">
                                      <p:cBhvr>
                                        <p:cTn id="2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23172</TotalTime>
  <Words>7246</Words>
  <Application>Microsoft Office PowerPoint</Application>
  <PresentationFormat>Custom</PresentationFormat>
  <Paragraphs>696</Paragraphs>
  <Slides>48</Slides>
  <Notes>47</Notes>
  <HiddenSlides>0</HiddenSlides>
  <MMClips>0</MMClips>
  <ScaleCrop>false</ScaleCrop>
  <HeadingPairs>
    <vt:vector size="6" baseType="variant">
      <vt:variant>
        <vt:lpstr>Theme</vt:lpstr>
      </vt:variant>
      <vt:variant>
        <vt:i4>1</vt:i4>
      </vt:variant>
      <vt:variant>
        <vt:lpstr>Slide Titles</vt:lpstr>
      </vt:variant>
      <vt:variant>
        <vt:i4>48</vt:i4>
      </vt:variant>
      <vt:variant>
        <vt:lpstr>Custom Shows</vt:lpstr>
      </vt:variant>
      <vt:variant>
        <vt:i4>1</vt:i4>
      </vt:variant>
    </vt:vector>
  </HeadingPairs>
  <TitlesOfParts>
    <vt:vector size="50" baseType="lpstr">
      <vt:lpstr>Apex</vt:lpstr>
      <vt:lpstr>PowerPoint Presentation</vt:lpstr>
      <vt:lpstr>Reason For Training:  Ensures Civil Rights Are Protected </vt:lpstr>
      <vt:lpstr>Annual Training Requirements</vt:lpstr>
      <vt:lpstr>WHO IS REQUIRED TO FOLLOW CIVIL RIGHTS? </vt:lpstr>
      <vt:lpstr>Civil Rights Program Authorities</vt:lpstr>
      <vt:lpstr>Protected Classes </vt:lpstr>
      <vt:lpstr>Disability –</vt:lpstr>
      <vt:lpstr>ADA Amendments Act of 2008</vt:lpstr>
      <vt:lpstr>Expanded Definition of Disability for CNPs</vt:lpstr>
      <vt:lpstr>USDA has Expanded Definition of Disability for CNP’s</vt:lpstr>
      <vt:lpstr>Types of Disability Discrimination</vt:lpstr>
      <vt:lpstr>PowerPoint Presentation</vt:lpstr>
      <vt:lpstr>Medical Statement Requirements </vt:lpstr>
      <vt:lpstr>Medical Statement Requirements </vt:lpstr>
      <vt:lpstr>PowerPoint Presentation</vt:lpstr>
      <vt:lpstr>Requirements for Reasonable Accommodation for Persons with Disabilities</vt:lpstr>
      <vt:lpstr>Requirements for Reasonable Accommodation for Persons with Disabilities</vt:lpstr>
      <vt:lpstr>Requirements for Reasonable Accommodation for Persons with Disabilities</vt:lpstr>
      <vt:lpstr>Requirements for Reasonable Accommodation for Persons with Disabilities</vt:lpstr>
      <vt:lpstr>Requirements for Reasonable Accommodation for Persons with Disabilities</vt:lpstr>
      <vt:lpstr>Food Allergies</vt:lpstr>
      <vt:lpstr>Ranch Dressing</vt:lpstr>
      <vt:lpstr>USDA POLICY </vt:lpstr>
      <vt:lpstr>Integrated Environment</vt:lpstr>
      <vt:lpstr>Implementation &amp; Compliance</vt:lpstr>
      <vt:lpstr>Procedural Safeguards</vt:lpstr>
      <vt:lpstr>UPDATED GUIDANCE</vt:lpstr>
      <vt:lpstr>Collection and Use of Data</vt:lpstr>
      <vt:lpstr> Collection and Use of Data Ethnic Categories </vt:lpstr>
      <vt:lpstr>Collection and Use of Data Racial Categories </vt:lpstr>
      <vt:lpstr>Collection and Use of Data Racial Categories</vt:lpstr>
      <vt:lpstr>Form O-4c</vt:lpstr>
      <vt:lpstr>Public Notification Systems Basic Elements </vt:lpstr>
      <vt:lpstr>Public Notification Systems Methods</vt:lpstr>
      <vt:lpstr>Long Statement in English Use on all documents longer than one page or one sheet of paper  </vt:lpstr>
      <vt:lpstr>Short Statement  Use on all documents that are only one page or one sheet of paper in length </vt:lpstr>
      <vt:lpstr>Nondiscrimination Statement</vt:lpstr>
      <vt:lpstr>Complaint Procedure</vt:lpstr>
      <vt:lpstr>Sponsor Complaint Procedure, Log, and Form</vt:lpstr>
      <vt:lpstr>Sponsor Complaint Procedure, Log, and Form</vt:lpstr>
      <vt:lpstr>Sample Complaint Logs</vt:lpstr>
      <vt:lpstr>Compliance Review and Resolution of Non-Compliance</vt:lpstr>
      <vt:lpstr>Requirements for Language Assistance</vt:lpstr>
      <vt:lpstr>Conflict Resolution</vt:lpstr>
      <vt:lpstr>SFA  Checklist</vt:lpstr>
      <vt:lpstr>Professional Standards</vt:lpstr>
      <vt:lpstr>PowerPoint Presentation</vt:lpstr>
      <vt:lpstr>Mahalo !</vt:lpstr>
      <vt:lpstr>Custom Show 1</vt:lpstr>
    </vt:vector>
  </TitlesOfParts>
  <Company>Boise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Civil Rights Requirements</dc:title>
  <dc:creator>Tamara Donovan;Jennifer Aumeier</dc:creator>
  <cp:lastModifiedBy>Haley Fulmer</cp:lastModifiedBy>
  <cp:revision>605</cp:revision>
  <cp:lastPrinted>2016-06-20T23:23:13Z</cp:lastPrinted>
  <dcterms:created xsi:type="dcterms:W3CDTF">2014-02-20T22:24:31Z</dcterms:created>
  <dcterms:modified xsi:type="dcterms:W3CDTF">2017-09-18T21:05:05Z</dcterms:modified>
</cp:coreProperties>
</file>