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02" r:id="rId3"/>
    <p:sldId id="303" r:id="rId4"/>
    <p:sldId id="281" r:id="rId5"/>
    <p:sldId id="300" r:id="rId6"/>
    <p:sldId id="279" r:id="rId7"/>
    <p:sldId id="299" r:id="rId8"/>
    <p:sldId id="283" r:id="rId9"/>
    <p:sldId id="267" r:id="rId10"/>
    <p:sldId id="284" r:id="rId11"/>
    <p:sldId id="285" r:id="rId12"/>
    <p:sldId id="286" r:id="rId13"/>
    <p:sldId id="287" r:id="rId14"/>
    <p:sldId id="304" r:id="rId15"/>
    <p:sldId id="275" r:id="rId16"/>
    <p:sldId id="289" r:id="rId17"/>
    <p:sldId id="278" r:id="rId18"/>
    <p:sldId id="292" r:id="rId19"/>
    <p:sldId id="296" r:id="rId20"/>
    <p:sldId id="297" r:id="rId21"/>
    <p:sldId id="298" r:id="rId22"/>
    <p:sldId id="295" r:id="rId23"/>
    <p:sldId id="293" r:id="rId24"/>
    <p:sldId id="305" r:id="rId25"/>
    <p:sldId id="294"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57" autoAdjust="0"/>
  </p:normalViewPr>
  <p:slideViewPr>
    <p:cSldViewPr>
      <p:cViewPr>
        <p:scale>
          <a:sx n="90" d="100"/>
          <a:sy n="90" d="100"/>
        </p:scale>
        <p:origin x="-2244" y="-29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4" cy="465455"/>
          </a:xfrm>
          <a:prstGeom prst="rect">
            <a:avLst/>
          </a:prstGeom>
        </p:spPr>
        <p:txBody>
          <a:bodyPr vert="horz" lIns="93620" tIns="46810" rIns="93620" bIns="46810" rtlCol="0"/>
          <a:lstStyle>
            <a:lvl1pPr algn="l">
              <a:defRPr sz="1200"/>
            </a:lvl1pPr>
          </a:lstStyle>
          <a:p>
            <a:endParaRPr lang="en-US"/>
          </a:p>
        </p:txBody>
      </p:sp>
      <p:sp>
        <p:nvSpPr>
          <p:cNvPr id="3" name="Date Placeholder 2"/>
          <p:cNvSpPr>
            <a:spLocks noGrp="1"/>
          </p:cNvSpPr>
          <p:nvPr>
            <p:ph type="dt" idx="1"/>
          </p:nvPr>
        </p:nvSpPr>
        <p:spPr>
          <a:xfrm>
            <a:off x="3978132" y="1"/>
            <a:ext cx="3043344" cy="465455"/>
          </a:xfrm>
          <a:prstGeom prst="rect">
            <a:avLst/>
          </a:prstGeom>
        </p:spPr>
        <p:txBody>
          <a:bodyPr vert="horz" lIns="93620" tIns="46810" rIns="93620" bIns="46810" rtlCol="0"/>
          <a:lstStyle>
            <a:lvl1pPr algn="r">
              <a:defRPr sz="1200"/>
            </a:lvl1pPr>
          </a:lstStyle>
          <a:p>
            <a:fld id="{CF879705-1274-4842-9E7E-A27F0F5F7021}" type="datetimeFigureOut">
              <a:rPr lang="en-US" smtClean="0"/>
              <a:t>9/18/2017</a:t>
            </a:fld>
            <a:endParaRPr lang="en-US"/>
          </a:p>
        </p:txBody>
      </p:sp>
      <p:sp>
        <p:nvSpPr>
          <p:cNvPr id="4" name="Slide Image Placeholder 3"/>
          <p:cNvSpPr>
            <a:spLocks noGrp="1" noRot="1" noChangeAspect="1"/>
          </p:cNvSpPr>
          <p:nvPr>
            <p:ph type="sldImg" idx="2"/>
          </p:nvPr>
        </p:nvSpPr>
        <p:spPr>
          <a:xfrm>
            <a:off x="1184275" y="698500"/>
            <a:ext cx="4656138" cy="3490913"/>
          </a:xfrm>
          <a:prstGeom prst="rect">
            <a:avLst/>
          </a:prstGeom>
          <a:noFill/>
          <a:ln w="12700">
            <a:solidFill>
              <a:prstClr val="black"/>
            </a:solidFill>
          </a:ln>
        </p:spPr>
        <p:txBody>
          <a:bodyPr vert="horz" lIns="93620" tIns="46810" rIns="93620" bIns="46810"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620" tIns="46810" rIns="93620" bIns="468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4" cy="465455"/>
          </a:xfrm>
          <a:prstGeom prst="rect">
            <a:avLst/>
          </a:prstGeom>
        </p:spPr>
        <p:txBody>
          <a:bodyPr vert="horz" lIns="93620" tIns="46810" rIns="93620" bIns="4681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4" cy="465455"/>
          </a:xfrm>
          <a:prstGeom prst="rect">
            <a:avLst/>
          </a:prstGeom>
        </p:spPr>
        <p:txBody>
          <a:bodyPr vert="horz" lIns="93620" tIns="46810" rIns="93620" bIns="46810" rtlCol="0" anchor="b"/>
          <a:lstStyle>
            <a:lvl1pPr algn="r">
              <a:defRPr sz="1200"/>
            </a:lvl1pPr>
          </a:lstStyle>
          <a:p>
            <a:fld id="{8E350C21-DC52-449C-AAFF-2A45E808C0FE}" type="slidenum">
              <a:rPr lang="en-US" smtClean="0"/>
              <a:t>‹#›</a:t>
            </a:fld>
            <a:endParaRPr lang="en-US"/>
          </a:p>
        </p:txBody>
      </p:sp>
    </p:spTree>
    <p:extLst>
      <p:ext uri="{BB962C8B-B14F-4D97-AF65-F5344CB8AC3E}">
        <p14:creationId xmlns:p14="http://schemas.microsoft.com/office/powerpoint/2010/main" val="298061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50C21-DC52-449C-AAFF-2A45E808C0FE}" type="slidenum">
              <a:rPr lang="en-US" smtClean="0"/>
              <a:t>1</a:t>
            </a:fld>
            <a:endParaRPr lang="en-US"/>
          </a:p>
        </p:txBody>
      </p:sp>
    </p:spTree>
    <p:extLst>
      <p:ext uri="{BB962C8B-B14F-4D97-AF65-F5344CB8AC3E}">
        <p14:creationId xmlns:p14="http://schemas.microsoft.com/office/powerpoint/2010/main" val="14730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Approach to HACCP is a method of classifying food preparation into three broad categories. These categories are based on the number of times a menu item makes a complete trip</a:t>
            </a:r>
            <a:r>
              <a:rPr lang="en-US" baseline="0" dirty="0" smtClean="0"/>
              <a:t> through the temperature danger zone (again that’s 41-135). The way food is prepared determines into which of the three food preparations processes it will fall into – so as you can see, no cook never goes through the danger zone, same day goes through the danger zone once, and complex goes through it two or three times.  </a:t>
            </a:r>
          </a:p>
          <a:p>
            <a:endParaRPr lang="en-US" baseline="0" dirty="0" smtClean="0"/>
          </a:p>
          <a:p>
            <a:r>
              <a:rPr lang="en-US" baseline="0" dirty="0" smtClean="0"/>
              <a:t>Our food safety templates require you to classify all of your menu items into these three categories. Let’s take a closer look at each process.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E350C21-DC52-449C-AAFF-2A45E808C0FE}" type="slidenum">
              <a:rPr lang="en-US" smtClean="0"/>
              <a:t>10</a:t>
            </a:fld>
            <a:endParaRPr lang="en-US"/>
          </a:p>
        </p:txBody>
      </p:sp>
    </p:spTree>
    <p:extLst>
      <p:ext uri="{BB962C8B-B14F-4D97-AF65-F5344CB8AC3E}">
        <p14:creationId xmlns:p14="http://schemas.microsoft.com/office/powerpoint/2010/main" val="408169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#1 – No Cook. This is when menu items do not</a:t>
            </a:r>
            <a:r>
              <a:rPr lang="en-US" baseline="0" dirty="0" smtClean="0"/>
              <a:t> go completely through the danger zone. The example I have here is a spinach and romaine salad. </a:t>
            </a:r>
            <a:endParaRPr lang="en-US" dirty="0" smtClean="0"/>
          </a:p>
          <a:p>
            <a:endParaRPr lang="en-US" dirty="0" smtClean="0"/>
          </a:p>
          <a:p>
            <a:r>
              <a:rPr lang="en-US" dirty="0" smtClean="0"/>
              <a:t>You receive the lettuce, store it</a:t>
            </a:r>
            <a:r>
              <a:rPr lang="en-US" baseline="0" dirty="0" smtClean="0"/>
              <a:t> in the fridge, prepare the salad, cold hold, then serve it. It should never go through the temperature danger zone. What’s another process one menu item that you serve? </a:t>
            </a:r>
            <a:endParaRPr lang="en-US" dirty="0"/>
          </a:p>
        </p:txBody>
      </p:sp>
      <p:sp>
        <p:nvSpPr>
          <p:cNvPr id="4" name="Slide Number Placeholder 3"/>
          <p:cNvSpPr>
            <a:spLocks noGrp="1"/>
          </p:cNvSpPr>
          <p:nvPr>
            <p:ph type="sldNum" sz="quarter" idx="10"/>
          </p:nvPr>
        </p:nvSpPr>
        <p:spPr/>
        <p:txBody>
          <a:bodyPr/>
          <a:lstStyle/>
          <a:p>
            <a:fld id="{8E350C21-DC52-449C-AAFF-2A45E808C0FE}" type="slidenum">
              <a:rPr lang="en-US" smtClean="0"/>
              <a:t>11</a:t>
            </a:fld>
            <a:endParaRPr lang="en-US"/>
          </a:p>
        </p:txBody>
      </p:sp>
    </p:spTree>
    <p:extLst>
      <p:ext uri="{BB962C8B-B14F-4D97-AF65-F5344CB8AC3E}">
        <p14:creationId xmlns:p14="http://schemas.microsoft.com/office/powerpoint/2010/main" val="1722430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199">
              <a:defRPr/>
            </a:pPr>
            <a:r>
              <a:rPr lang="en-US" altLang="en-US" dirty="0" smtClean="0">
                <a:ea typeface="Geneva" pitchFamily="-84" charset="-128"/>
              </a:rPr>
              <a:t>Process #2 – Same</a:t>
            </a:r>
            <a:r>
              <a:rPr lang="en-US" altLang="en-US" baseline="0" dirty="0" smtClean="0">
                <a:ea typeface="Geneva" pitchFamily="-84" charset="-128"/>
              </a:rPr>
              <a:t> Day Service. Most of your entrees will probably fall within process #2. This means your menu item takes one complete trip through the danger zone (going up during cooking) and is served.  </a:t>
            </a:r>
            <a:endParaRPr lang="en-US" altLang="en-US" dirty="0" smtClean="0">
              <a:ea typeface="Geneva" pitchFamily="-84" charset="-128"/>
            </a:endParaRPr>
          </a:p>
          <a:p>
            <a:pPr defTabSz="936199">
              <a:defRPr/>
            </a:pPr>
            <a:r>
              <a:rPr lang="en-US" altLang="en-US" dirty="0" smtClean="0">
                <a:ea typeface="Geneva" pitchFamily="-84" charset="-128"/>
              </a:rPr>
              <a:t>“Cook” can also be “reheat” if the item is commercially prepared and being reheated for the first time</a:t>
            </a:r>
          </a:p>
          <a:p>
            <a:pPr defTabSz="936199">
              <a:defRPr/>
            </a:pPr>
            <a:endParaRPr lang="en-US" altLang="en-US" dirty="0" smtClean="0">
              <a:ea typeface="Geneva" pitchFamily="-84" charset="-128"/>
            </a:endParaRPr>
          </a:p>
          <a:p>
            <a:endParaRPr lang="en-US" dirty="0"/>
          </a:p>
        </p:txBody>
      </p:sp>
      <p:sp>
        <p:nvSpPr>
          <p:cNvPr id="4" name="Slide Number Placeholder 3"/>
          <p:cNvSpPr>
            <a:spLocks noGrp="1"/>
          </p:cNvSpPr>
          <p:nvPr>
            <p:ph type="sldNum" sz="quarter" idx="10"/>
          </p:nvPr>
        </p:nvSpPr>
        <p:spPr/>
        <p:txBody>
          <a:bodyPr/>
          <a:lstStyle/>
          <a:p>
            <a:fld id="{8E350C21-DC52-449C-AAFF-2A45E808C0FE}" type="slidenum">
              <a:rPr lang="en-US" smtClean="0"/>
              <a:t>12</a:t>
            </a:fld>
            <a:endParaRPr lang="en-US"/>
          </a:p>
        </p:txBody>
      </p:sp>
    </p:spTree>
    <p:extLst>
      <p:ext uri="{BB962C8B-B14F-4D97-AF65-F5344CB8AC3E}">
        <p14:creationId xmlns:p14="http://schemas.microsoft.com/office/powerpoint/2010/main" val="465225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#3- Complex Food Preparation.</a:t>
            </a:r>
            <a:r>
              <a:rPr lang="en-US" baseline="0" dirty="0" smtClean="0"/>
              <a:t> The menu item goes through both heating and cooling, taking two or more complete trips through the danger zone. The example I have here is a lasagna that is being made a day ahead of time. It’s prepared, cooked, and cooled. That’s two trips through the danger zone. And then the day of service, it is reheated, hot held, and served taking another trip through the danger zone. </a:t>
            </a:r>
          </a:p>
          <a:p>
            <a:endParaRPr lang="en-US" baseline="0" dirty="0" smtClean="0"/>
          </a:p>
          <a:p>
            <a:r>
              <a:rPr lang="en-US" baseline="0" dirty="0" smtClean="0"/>
              <a:t>Again, you must document the appropriate process for each menu item in your food safety plan. If it is not, it will be considered a finding for an incomplete food safety plan. If your meals are vended, your vendor will need to have the processes in their food safety plan or something similar if they use a different template.   </a:t>
            </a:r>
            <a:endParaRPr lang="en-US" dirty="0"/>
          </a:p>
        </p:txBody>
      </p:sp>
      <p:sp>
        <p:nvSpPr>
          <p:cNvPr id="4" name="Slide Number Placeholder 3"/>
          <p:cNvSpPr>
            <a:spLocks noGrp="1"/>
          </p:cNvSpPr>
          <p:nvPr>
            <p:ph type="sldNum" sz="quarter" idx="10"/>
          </p:nvPr>
        </p:nvSpPr>
        <p:spPr/>
        <p:txBody>
          <a:bodyPr/>
          <a:lstStyle/>
          <a:p>
            <a:fld id="{8E350C21-DC52-449C-AAFF-2A45E808C0FE}" type="slidenum">
              <a:rPr lang="en-US" smtClean="0"/>
              <a:t>13</a:t>
            </a:fld>
            <a:endParaRPr lang="en-US"/>
          </a:p>
        </p:txBody>
      </p:sp>
    </p:spTree>
    <p:extLst>
      <p:ext uri="{BB962C8B-B14F-4D97-AF65-F5344CB8AC3E}">
        <p14:creationId xmlns:p14="http://schemas.microsoft.com/office/powerpoint/2010/main" val="902984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SOPs are also control measures and should not be forgotten</a:t>
            </a:r>
            <a:r>
              <a:rPr lang="en-US" baseline="0" dirty="0" smtClean="0"/>
              <a:t> as part of the Process Approach. In addition to the established CCPs for each of the three processes, applicable SOPs should be followed for the preparation and service of all menu items. SOPs serve as general control measures for nonspecific hazards. So SOPs compliment the Process Approach by providing a general safety net. Whereas, the CCPs determined for each of the three processes safeguard against specific hazards.  </a:t>
            </a:r>
          </a:p>
          <a:p>
            <a:endParaRPr lang="en-US" baseline="0" dirty="0"/>
          </a:p>
        </p:txBody>
      </p:sp>
      <p:sp>
        <p:nvSpPr>
          <p:cNvPr id="4" name="Slide Number Placeholder 3"/>
          <p:cNvSpPr>
            <a:spLocks noGrp="1"/>
          </p:cNvSpPr>
          <p:nvPr>
            <p:ph type="sldNum" sz="quarter" idx="10"/>
          </p:nvPr>
        </p:nvSpPr>
        <p:spPr/>
        <p:txBody>
          <a:bodyPr/>
          <a:lstStyle/>
          <a:p>
            <a:fld id="{8E350C21-DC52-449C-AAFF-2A45E808C0FE}" type="slidenum">
              <a:rPr lang="en-US" smtClean="0"/>
              <a:t>15</a:t>
            </a:fld>
            <a:endParaRPr lang="en-US"/>
          </a:p>
        </p:txBody>
      </p:sp>
    </p:spTree>
    <p:extLst>
      <p:ext uri="{BB962C8B-B14F-4D97-AF65-F5344CB8AC3E}">
        <p14:creationId xmlns:p14="http://schemas.microsoft.com/office/powerpoint/2010/main" val="135738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I stated earlier, we have provided you with SOP templates on our website for your use. You just have to print out the ones that pertain to your SFA (edit if needed to better suit your SFA), and combine them with your food safety plan. </a:t>
            </a:r>
            <a:r>
              <a:rPr lang="en-US" dirty="0" smtClean="0"/>
              <a:t>Once the SOPs have been reviewed and implemented, remember to sign and date each SOP. </a:t>
            </a:r>
            <a:r>
              <a:rPr lang="en-US" baseline="0" dirty="0" smtClean="0"/>
              <a:t>The SOPs include instructions, critical limits, as well as monitoring, corrective action, and verification and record keeping procedures.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E350C21-DC52-449C-AAFF-2A45E808C0FE}" type="slidenum">
              <a:rPr lang="en-US" smtClean="0"/>
              <a:t>16</a:t>
            </a:fld>
            <a:endParaRPr lang="en-US"/>
          </a:p>
        </p:txBody>
      </p:sp>
    </p:spTree>
    <p:extLst>
      <p:ext uri="{BB962C8B-B14F-4D97-AF65-F5344CB8AC3E}">
        <p14:creationId xmlns:p14="http://schemas.microsoft.com/office/powerpoint/2010/main" val="1997261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review you food safety program ANNUALLY</a:t>
            </a:r>
            <a:r>
              <a:rPr lang="en-US" baseline="0" dirty="0" smtClean="0"/>
              <a:t> and document that you did it. </a:t>
            </a:r>
            <a:endParaRPr lang="en-US" dirty="0" smtClean="0"/>
          </a:p>
          <a:p>
            <a:endParaRPr lang="en-US" dirty="0" smtClean="0"/>
          </a:p>
          <a:p>
            <a:r>
              <a:rPr lang="en-US" dirty="0" smtClean="0"/>
              <a:t>Don’t just complete it once and never look at it again. Again,</a:t>
            </a:r>
            <a:r>
              <a:rPr lang="en-US" baseline="0" dirty="0" smtClean="0"/>
              <a:t> t</a:t>
            </a:r>
            <a:r>
              <a:rPr lang="en-US" dirty="0" smtClean="0"/>
              <a:t>his is a common finding during the Administrative Reviews.</a:t>
            </a:r>
          </a:p>
          <a:p>
            <a:endParaRPr lang="en-US" dirty="0" smtClean="0"/>
          </a:p>
          <a:p>
            <a:r>
              <a:rPr lang="en-US" dirty="0" smtClean="0"/>
              <a:t>Revise/update your plan as needed</a:t>
            </a:r>
            <a:r>
              <a:rPr lang="en-US" baseline="0" dirty="0" smtClean="0"/>
              <a:t> including:</a:t>
            </a:r>
            <a:r>
              <a:rPr lang="en-US" dirty="0" smtClean="0"/>
              <a:t>  </a:t>
            </a:r>
          </a:p>
          <a:p>
            <a:r>
              <a:rPr lang="en-US" dirty="0" smtClean="0"/>
              <a:t>The Process Approach – Did you add or remove</a:t>
            </a:r>
            <a:r>
              <a:rPr lang="en-US" baseline="0" dirty="0" smtClean="0"/>
              <a:t> an entrée item? Have critical control points changed?</a:t>
            </a:r>
            <a:endParaRPr lang="en-US" dirty="0" smtClean="0"/>
          </a:p>
          <a:p>
            <a:r>
              <a:rPr lang="en-US" dirty="0" smtClean="0"/>
              <a:t>SOPs  (remember to sign and date them annually once it has been reviewed/revised)</a:t>
            </a:r>
          </a:p>
          <a:p>
            <a:r>
              <a:rPr lang="en-US" dirty="0" smtClean="0"/>
              <a:t>Danger zone (remember to check that your food safety program has been updated to reflect the new Hawaii Food Rule. We are</a:t>
            </a:r>
            <a:r>
              <a:rPr lang="en-US" baseline="0" dirty="0" smtClean="0"/>
              <a:t> still finding documents with the incorrect temperatures</a:t>
            </a:r>
            <a:r>
              <a:rPr lang="en-US" dirty="0" smtClean="0"/>
              <a:t>)</a:t>
            </a:r>
          </a:p>
          <a:p>
            <a:endParaRPr lang="en-US" dirty="0" smtClean="0"/>
          </a:p>
          <a:p>
            <a:r>
              <a:rPr lang="en-US" dirty="0" smtClean="0"/>
              <a:t>Cold foods must be held at or below 41 degrees.  Hot foods must be held at or above 135 degrees.</a:t>
            </a:r>
          </a:p>
        </p:txBody>
      </p:sp>
      <p:sp>
        <p:nvSpPr>
          <p:cNvPr id="4" name="Slide Number Placeholder 3"/>
          <p:cNvSpPr>
            <a:spLocks noGrp="1"/>
          </p:cNvSpPr>
          <p:nvPr>
            <p:ph type="sldNum" sz="quarter" idx="10"/>
          </p:nvPr>
        </p:nvSpPr>
        <p:spPr/>
        <p:txBody>
          <a:bodyPr/>
          <a:lstStyle/>
          <a:p>
            <a:fld id="{8E350C21-DC52-449C-AAFF-2A45E808C0FE}" type="slidenum">
              <a:rPr lang="en-US" smtClean="0"/>
              <a:t>17</a:t>
            </a:fld>
            <a:endParaRPr lang="en-US"/>
          </a:p>
        </p:txBody>
      </p:sp>
    </p:spTree>
    <p:extLst>
      <p:ext uri="{BB962C8B-B14F-4D97-AF65-F5344CB8AC3E}">
        <p14:creationId xmlns:p14="http://schemas.microsoft.com/office/powerpoint/2010/main" val="3638034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haven’t caught on yet, catch on now cause I promise this is the last time I’ll say it – T</a:t>
            </a:r>
            <a:r>
              <a:rPr lang="en-US" dirty="0" smtClean="0"/>
              <a:t>rain</a:t>
            </a:r>
            <a:r>
              <a:rPr lang="en-US" baseline="0" dirty="0" smtClean="0"/>
              <a:t> all nutrition program</a:t>
            </a:r>
            <a:r>
              <a:rPr lang="en-US" dirty="0" smtClean="0"/>
              <a:t> staff ANNUALLY on food safety</a:t>
            </a:r>
            <a:r>
              <a:rPr lang="en-US" baseline="0" dirty="0" smtClean="0"/>
              <a:t> and the </a:t>
            </a:r>
            <a:r>
              <a:rPr lang="en-US" dirty="0" smtClean="0"/>
              <a:t>SOPs.</a:t>
            </a:r>
          </a:p>
          <a:p>
            <a:r>
              <a:rPr lang="en-US" dirty="0" smtClean="0"/>
              <a:t>It doesn’t have to be a whole day of training.  You can keep your trainings short and sweet.  For example, set-up your training schedule to review 1-2 SOPs with staff once a week (15 minute trainings).</a:t>
            </a:r>
          </a:p>
          <a:p>
            <a:r>
              <a:rPr lang="en-US" dirty="0" smtClean="0"/>
              <a:t>And don’t forget</a:t>
            </a:r>
            <a:r>
              <a:rPr lang="en-US" baseline="0" dirty="0" smtClean="0"/>
              <a:t> to</a:t>
            </a:r>
            <a:r>
              <a:rPr lang="en-US" dirty="0" smtClean="0"/>
              <a:t> maintain the training documentation – this is the sign in sheet, agenda, trainer, and materials used in the training.  </a:t>
            </a:r>
          </a:p>
          <a:p>
            <a:endParaRPr lang="en-US" dirty="0" smtClean="0"/>
          </a:p>
          <a:p>
            <a:r>
              <a:rPr lang="en-US" baseline="0" dirty="0" smtClean="0"/>
              <a:t>You are required to record</a:t>
            </a:r>
            <a:r>
              <a:rPr lang="en-US" dirty="0" smtClean="0"/>
              <a:t> cooking, holding, receiving, and storage temperatures. Storage</a:t>
            </a:r>
            <a:r>
              <a:rPr lang="en-US" baseline="0" dirty="0" smtClean="0"/>
              <a:t> includes your pantry, refrigerators, milk coolers, and freezers. </a:t>
            </a:r>
            <a:r>
              <a:rPr lang="en-US" dirty="0" smtClean="0"/>
              <a:t>  </a:t>
            </a:r>
          </a:p>
          <a:p>
            <a:r>
              <a:rPr lang="en-US" dirty="0" smtClean="0"/>
              <a:t>Temperatures can be recorded on production records, temperature logs, invoices, or delivery receipts.</a:t>
            </a:r>
            <a:r>
              <a:rPr lang="en-US" baseline="0" dirty="0" smtClean="0"/>
              <a:t> </a:t>
            </a:r>
            <a:r>
              <a:rPr lang="en-US" dirty="0" smtClean="0"/>
              <a:t>When recording temperatures, initial and date next to the temperature. This is critical in the event students and/or staff get sick.  Maintaining good and accurate records will be helpful to demonstrate that the food was stored/cooked/held at the proper temperatures.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E350C21-DC52-449C-AAFF-2A45E808C0FE}" type="slidenum">
              <a:rPr lang="en-US" smtClean="0"/>
              <a:t>18</a:t>
            </a:fld>
            <a:endParaRPr lang="en-US"/>
          </a:p>
        </p:txBody>
      </p:sp>
    </p:spTree>
    <p:extLst>
      <p:ext uri="{BB962C8B-B14F-4D97-AF65-F5344CB8AC3E}">
        <p14:creationId xmlns:p14="http://schemas.microsoft.com/office/powerpoint/2010/main" val="59944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a:t>
            </a:r>
            <a:r>
              <a:rPr lang="en-US" baseline="0" dirty="0" smtClean="0"/>
              <a:t> are required to have two sanitation inspections each year. All schools within your SFA must be inspected no matter if you are a self-prep or vended site.</a:t>
            </a:r>
            <a:endParaRPr lang="en-US" dirty="0"/>
          </a:p>
        </p:txBody>
      </p:sp>
      <p:sp>
        <p:nvSpPr>
          <p:cNvPr id="4" name="Slide Number Placeholder 3"/>
          <p:cNvSpPr>
            <a:spLocks noGrp="1"/>
          </p:cNvSpPr>
          <p:nvPr>
            <p:ph type="sldNum" sz="quarter" idx="10"/>
          </p:nvPr>
        </p:nvSpPr>
        <p:spPr/>
        <p:txBody>
          <a:bodyPr/>
          <a:lstStyle/>
          <a:p>
            <a:fld id="{8E350C21-DC52-449C-AAFF-2A45E808C0FE}" type="slidenum">
              <a:rPr lang="en-US" smtClean="0"/>
              <a:t>19</a:t>
            </a:fld>
            <a:endParaRPr lang="en-US"/>
          </a:p>
        </p:txBody>
      </p:sp>
    </p:spTree>
    <p:extLst>
      <p:ext uri="{BB962C8B-B14F-4D97-AF65-F5344CB8AC3E}">
        <p14:creationId xmlns:p14="http://schemas.microsoft.com/office/powerpoint/2010/main" val="2251623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be inspected, you must submit an</a:t>
            </a:r>
            <a:r>
              <a:rPr lang="en-US" baseline="0" dirty="0" smtClean="0"/>
              <a:t> inspection</a:t>
            </a:r>
            <a:r>
              <a:rPr lang="en-US" dirty="0" smtClean="0"/>
              <a:t> request.</a:t>
            </a:r>
            <a:r>
              <a:rPr lang="en-US" baseline="0" dirty="0" smtClean="0"/>
              <a:t> You will need to fill out form O-7. That you can find on the HCNP website. Make a copy of the request to keep on file and then submit the form.  </a:t>
            </a:r>
            <a:endParaRPr lang="en-US" dirty="0" smtClean="0"/>
          </a:p>
          <a:p>
            <a:r>
              <a:rPr lang="en-US" dirty="0" smtClean="0"/>
              <a:t>Specialists will ask to</a:t>
            </a:r>
            <a:r>
              <a:rPr lang="en-US" baseline="0" dirty="0" smtClean="0"/>
              <a:t> see your sanitation request(s) during the Administrative Review.</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  If you</a:t>
            </a:r>
            <a:r>
              <a:rPr lang="en-US" baseline="0" dirty="0" smtClean="0"/>
              <a:t> submit a request, but the </a:t>
            </a:r>
            <a:r>
              <a:rPr lang="en-US" baseline="0" dirty="0" err="1" smtClean="0"/>
              <a:t>Dept</a:t>
            </a:r>
            <a:r>
              <a:rPr lang="en-US" baseline="0" dirty="0" smtClean="0"/>
              <a:t> of Health does not come to inspect your SFA, it is ok. Your responsibility is to request for both inspections and to maintain the documentation that shows you made the request. Failure to keep documentation or to request an inspection will result in a finding during your Administrative Review.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E350C21-DC52-449C-AAFF-2A45E808C0FE}" type="slidenum">
              <a:rPr lang="en-US" smtClean="0"/>
              <a:t>20</a:t>
            </a:fld>
            <a:endParaRPr lang="en-US"/>
          </a:p>
        </p:txBody>
      </p:sp>
    </p:spTree>
    <p:extLst>
      <p:ext uri="{BB962C8B-B14F-4D97-AF65-F5344CB8AC3E}">
        <p14:creationId xmlns:p14="http://schemas.microsoft.com/office/powerpoint/2010/main" val="469626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Affects the brain and spinal</a:t>
            </a:r>
            <a:r>
              <a:rPr lang="en-US" baseline="0" dirty="0" smtClean="0"/>
              <a:t> cord</a:t>
            </a:r>
          </a:p>
          <a:p>
            <a:r>
              <a:rPr lang="en-US" baseline="0" dirty="0" smtClean="0"/>
              <a:t>The parasitic nematode is only found in rodents. However, infected rodents can pass larvae of the worm in their feces. Snails, slugs, and other animals (such as freshwater shrimp, land crabs, and frogs) can become infected by ingesting this larvae. These are considered intermediate hosts. We can become infected if we eat a raw or undercooked infected intermediate host. For some incidents here in Hawaii, people are infected by consuming raw produce that contains a small infected snail or slug, or part of one. </a:t>
            </a:r>
          </a:p>
          <a:p>
            <a:endParaRPr lang="en-US" baseline="0" dirty="0" smtClean="0"/>
          </a:p>
          <a:p>
            <a:r>
              <a:rPr lang="en-US" baseline="0" dirty="0" smtClean="0"/>
              <a:t>So the key is to thoroughly inspect and wash all produce. Even if the package states that it has been prewashed, it is a State of Hawaii regulation to wash all produce before use. </a:t>
            </a:r>
            <a:endParaRPr lang="en-US" dirty="0"/>
          </a:p>
        </p:txBody>
      </p:sp>
      <p:sp>
        <p:nvSpPr>
          <p:cNvPr id="4" name="Slide Number Placeholder 3"/>
          <p:cNvSpPr>
            <a:spLocks noGrp="1"/>
          </p:cNvSpPr>
          <p:nvPr>
            <p:ph type="sldNum" sz="quarter" idx="10"/>
          </p:nvPr>
        </p:nvSpPr>
        <p:spPr/>
        <p:txBody>
          <a:bodyPr/>
          <a:lstStyle/>
          <a:p>
            <a:fld id="{8E350C21-DC52-449C-AAFF-2A45E808C0FE}" type="slidenum">
              <a:rPr lang="en-US" smtClean="0"/>
              <a:t>2</a:t>
            </a:fld>
            <a:endParaRPr lang="en-US"/>
          </a:p>
        </p:txBody>
      </p:sp>
    </p:spTree>
    <p:extLst>
      <p:ext uri="{BB962C8B-B14F-4D97-AF65-F5344CB8AC3E}">
        <p14:creationId xmlns:p14="http://schemas.microsoft.com/office/powerpoint/2010/main" val="263278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605">
              <a:defRPr/>
            </a:pPr>
            <a:r>
              <a:rPr lang="en-US" baseline="0" dirty="0" smtClean="0"/>
              <a:t>Here is what we recommend. Send your first request off in September and your second in February. As you know, we are already well into the month of September, so if you haven’t submitted your first request, I recommend your SFA doing that within the next few days. </a:t>
            </a:r>
          </a:p>
        </p:txBody>
      </p:sp>
      <p:sp>
        <p:nvSpPr>
          <p:cNvPr id="4" name="Slide Number Placeholder 3"/>
          <p:cNvSpPr>
            <a:spLocks noGrp="1"/>
          </p:cNvSpPr>
          <p:nvPr>
            <p:ph type="sldNum" sz="quarter" idx="10"/>
          </p:nvPr>
        </p:nvSpPr>
        <p:spPr/>
        <p:txBody>
          <a:bodyPr/>
          <a:lstStyle/>
          <a:p>
            <a:fld id="{8E350C21-DC52-449C-AAFF-2A45E808C0FE}" type="slidenum">
              <a:rPr lang="en-US" smtClean="0"/>
              <a:t>21</a:t>
            </a:fld>
            <a:endParaRPr lang="en-US"/>
          </a:p>
        </p:txBody>
      </p:sp>
    </p:spTree>
    <p:extLst>
      <p:ext uri="{BB962C8B-B14F-4D97-AF65-F5344CB8AC3E}">
        <p14:creationId xmlns:p14="http://schemas.microsoft.com/office/powerpoint/2010/main" val="3425388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Department of Health does come to your school</a:t>
            </a:r>
            <a:r>
              <a:rPr lang="en-US" baseline="0" dirty="0" smtClean="0"/>
              <a:t> to</a:t>
            </a:r>
            <a:r>
              <a:rPr lang="en-US" dirty="0" smtClean="0"/>
              <a:t> conduct</a:t>
            </a:r>
            <a:r>
              <a:rPr lang="en-US" baseline="0" dirty="0" smtClean="0"/>
              <a:t> an inspection, you must post the inspection results in a publicly visible location. It is common to find that schools either do not post the inspection or it is in a location where it cannot easily be seen. So post it where it can be seen. </a:t>
            </a:r>
            <a:endParaRPr lang="en-US" dirty="0"/>
          </a:p>
        </p:txBody>
      </p:sp>
      <p:sp>
        <p:nvSpPr>
          <p:cNvPr id="4" name="Slide Number Placeholder 3"/>
          <p:cNvSpPr>
            <a:spLocks noGrp="1"/>
          </p:cNvSpPr>
          <p:nvPr>
            <p:ph type="sldNum" sz="quarter" idx="10"/>
          </p:nvPr>
        </p:nvSpPr>
        <p:spPr/>
        <p:txBody>
          <a:bodyPr/>
          <a:lstStyle/>
          <a:p>
            <a:fld id="{8E350C21-DC52-449C-AAFF-2A45E808C0FE}" type="slidenum">
              <a:rPr lang="en-US" smtClean="0"/>
              <a:t>22</a:t>
            </a:fld>
            <a:endParaRPr lang="en-US"/>
          </a:p>
        </p:txBody>
      </p:sp>
    </p:spTree>
    <p:extLst>
      <p:ext uri="{BB962C8B-B14F-4D97-AF65-F5344CB8AC3E}">
        <p14:creationId xmlns:p14="http://schemas.microsoft.com/office/powerpoint/2010/main" val="1120190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who receive vended meals, it is your responsibility</a:t>
            </a:r>
            <a:r>
              <a:rPr lang="en-US" baseline="0" dirty="0" smtClean="0"/>
              <a:t> to </a:t>
            </a:r>
            <a:r>
              <a:rPr lang="en-US" dirty="0" smtClean="0"/>
              <a:t>make sure your vendor also has a food safety program in place.</a:t>
            </a:r>
            <a:r>
              <a:rPr lang="en-US" baseline="0" dirty="0" smtClean="0"/>
              <a:t> This includes:</a:t>
            </a:r>
            <a:endParaRPr lang="en-US" dirty="0" smtClean="0"/>
          </a:p>
          <a:p>
            <a:r>
              <a:rPr lang="en-US" dirty="0" smtClean="0"/>
              <a:t>A Food safety plan</a:t>
            </a:r>
          </a:p>
          <a:p>
            <a:r>
              <a:rPr lang="en-US" dirty="0" smtClean="0"/>
              <a:t>Maintaining food and equipment temperature logs</a:t>
            </a:r>
          </a:p>
          <a:p>
            <a:r>
              <a:rPr lang="en-US" dirty="0" smtClean="0"/>
              <a:t>And Training documentation</a:t>
            </a:r>
          </a:p>
          <a:p>
            <a:endParaRPr lang="en-US" dirty="0" smtClean="0"/>
          </a:p>
          <a:p>
            <a:r>
              <a:rPr lang="en-US" dirty="0" smtClean="0"/>
              <a:t>Don’t just take your vendor’s word</a:t>
            </a:r>
            <a:r>
              <a:rPr lang="en-US" baseline="0" dirty="0" smtClean="0"/>
              <a:t> for it. You need to physically lay eyes on their facility, food safety plan, and related documents. Give your vendor corrective actions if needed. </a:t>
            </a:r>
          </a:p>
          <a:p>
            <a:endParaRPr lang="en-US" baseline="0" dirty="0" smtClean="0"/>
          </a:p>
          <a:p>
            <a:r>
              <a:rPr lang="en-US" baseline="0" dirty="0" smtClean="0"/>
              <a:t>If your solicitation or contract with the vendor does not require compliance with a Food Safety Plan, you need to look into making an addendum. Vendor compliance is required. </a:t>
            </a:r>
            <a:endParaRPr lang="en-US" dirty="0"/>
          </a:p>
        </p:txBody>
      </p:sp>
      <p:sp>
        <p:nvSpPr>
          <p:cNvPr id="4" name="Slide Number Placeholder 3"/>
          <p:cNvSpPr>
            <a:spLocks noGrp="1"/>
          </p:cNvSpPr>
          <p:nvPr>
            <p:ph type="sldNum" sz="quarter" idx="10"/>
          </p:nvPr>
        </p:nvSpPr>
        <p:spPr/>
        <p:txBody>
          <a:bodyPr/>
          <a:lstStyle/>
          <a:p>
            <a:fld id="{8E350C21-DC52-449C-AAFF-2A45E808C0FE}" type="slidenum">
              <a:rPr lang="en-US" smtClean="0"/>
              <a:t>23</a:t>
            </a:fld>
            <a:endParaRPr lang="en-US"/>
          </a:p>
        </p:txBody>
      </p:sp>
    </p:spTree>
    <p:extLst>
      <p:ext uri="{BB962C8B-B14F-4D97-AF65-F5344CB8AC3E}">
        <p14:creationId xmlns:p14="http://schemas.microsoft.com/office/powerpoint/2010/main" val="1650957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50C21-DC52-449C-AAFF-2A45E808C0FE}" type="slidenum">
              <a:rPr lang="en-US" smtClean="0"/>
              <a:t>25</a:t>
            </a:fld>
            <a:endParaRPr lang="en-US"/>
          </a:p>
        </p:txBody>
      </p:sp>
    </p:spTree>
    <p:extLst>
      <p:ext uri="{BB962C8B-B14F-4D97-AF65-F5344CB8AC3E}">
        <p14:creationId xmlns:p14="http://schemas.microsoft.com/office/powerpoint/2010/main" val="216931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the common findings we observed during last school year’s Administrative Reviews. </a:t>
            </a:r>
          </a:p>
          <a:p>
            <a:endParaRPr lang="en-US" dirty="0" smtClean="0"/>
          </a:p>
          <a:p>
            <a:r>
              <a:rPr lang="en-US" dirty="0" smtClean="0"/>
              <a:t>The first one is incomplete food safety plans. We find a</a:t>
            </a:r>
            <a:r>
              <a:rPr lang="en-US" baseline="0" dirty="0" smtClean="0"/>
              <a:t> lot of times that SFAs have printed our food safety plan template, however, the template has not been completed with information specific to the school. We also see that standard operating procedures are either not included in the food safety plan or have not been signed, dated, and implemented. </a:t>
            </a:r>
            <a:endParaRPr lang="en-US" dirty="0" smtClean="0"/>
          </a:p>
          <a:p>
            <a:endParaRPr lang="en-US" dirty="0" smtClean="0"/>
          </a:p>
          <a:p>
            <a:r>
              <a:rPr lang="en-US" baseline="0" dirty="0" smtClean="0"/>
              <a:t>Food safety plans are not being reviewed annually. This means reviewing the content and reviewing the implementation of the plan. It is the SFA’s responsibility to oversee that the Vendor is incompliance with food safety standards. This also means that SFAs do not know if corrective actions are needed at the school or the vendor’s facility. And it’s okay if corrective actions are needed. We just want to see that it is being documented and addressed appropriately.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SFAs</a:t>
            </a:r>
            <a:r>
              <a:rPr lang="en-US" baseline="0" dirty="0" smtClean="0"/>
              <a:t> are not training their meal program staff on the SOPs annually. You decide when and how often, but it has to be done at least once a year and documented.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Food Safety Inspections are not requested twice a school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Temperature</a:t>
            </a:r>
            <a:r>
              <a:rPr lang="en-US" baseline="0" dirty="0" smtClean="0"/>
              <a:t> logs are not being maintained. </a:t>
            </a:r>
            <a:r>
              <a:rPr lang="en-US" dirty="0" smtClean="0"/>
              <a:t>This goes for food and equipment. Either logs are not being kept or the same temperature is being listed at the same time every. This</a:t>
            </a:r>
            <a:r>
              <a:rPr lang="en-US" baseline="0" dirty="0" smtClean="0"/>
              <a:t> looks as if the temperatures are not truly being taken. Temperatures must be taken daily and recorded at the exact minute it is taken. Also, concentration logs must be kept for the sanitizer in compartment sinks and buckets.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in, First out procedures are not being followed properly. Products must be clearly marked with either the date the product was received or the “use by” date (the SFA is to establish which date to use). Old inventory should be rotated to the front to be used first when new inventory is received.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also found that produce is</a:t>
            </a:r>
            <a:r>
              <a:rPr lang="en-US" baseline="0" dirty="0" smtClean="0"/>
              <a:t> not being covered, served with bare hands, and family style with all students eating out of the same container – “double dipping”. All nutrition program staff must be trained on food safety at least once a year. This includes FFVP staff.  </a:t>
            </a:r>
            <a:endParaRPr lang="en-US" dirty="0" smtClean="0"/>
          </a:p>
        </p:txBody>
      </p:sp>
      <p:sp>
        <p:nvSpPr>
          <p:cNvPr id="4" name="Slide Number Placeholder 3"/>
          <p:cNvSpPr>
            <a:spLocks noGrp="1"/>
          </p:cNvSpPr>
          <p:nvPr>
            <p:ph type="sldNum" sz="quarter" idx="10"/>
          </p:nvPr>
        </p:nvSpPr>
        <p:spPr/>
        <p:txBody>
          <a:bodyPr/>
          <a:lstStyle/>
          <a:p>
            <a:fld id="{8E350C21-DC52-449C-AAFF-2A45E808C0FE}" type="slidenum">
              <a:rPr lang="en-US" smtClean="0"/>
              <a:t>3</a:t>
            </a:fld>
            <a:endParaRPr lang="en-US"/>
          </a:p>
        </p:txBody>
      </p:sp>
    </p:spTree>
    <p:extLst>
      <p:ext uri="{BB962C8B-B14F-4D97-AF65-F5344CB8AC3E}">
        <p14:creationId xmlns:p14="http://schemas.microsoft.com/office/powerpoint/2010/main" val="405903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Schools</a:t>
            </a:r>
            <a:r>
              <a:rPr lang="en-US" baseline="0" dirty="0" smtClean="0"/>
              <a:t> are required by federal law to have a food safety plan based on HACCP principles. </a:t>
            </a:r>
            <a:r>
              <a:rPr lang="en-US" dirty="0" smtClean="0"/>
              <a:t>We</a:t>
            </a:r>
            <a:r>
              <a:rPr lang="en-US" baseline="0" dirty="0" smtClean="0"/>
              <a:t> have</a:t>
            </a:r>
            <a:r>
              <a:rPr lang="en-US" dirty="0" smtClean="0"/>
              <a:t> created </a:t>
            </a:r>
            <a:r>
              <a:rPr lang="en-US" baseline="0" dirty="0" smtClean="0"/>
              <a:t>a food safety plan template based on HACCP principles as well as SOPs and have made that available to you on the HCNP website. There’s a template for both self-prep sites and vended sites. If you do not use our version, it must contain similar content and the signature lines included on our SOPs.   </a:t>
            </a:r>
            <a:endParaRPr lang="en-US" dirty="0" smtClean="0"/>
          </a:p>
          <a:p>
            <a:endParaRPr lang="en-US" dirty="0"/>
          </a:p>
        </p:txBody>
      </p:sp>
      <p:sp>
        <p:nvSpPr>
          <p:cNvPr id="4" name="Slide Number Placeholder 3"/>
          <p:cNvSpPr>
            <a:spLocks noGrp="1"/>
          </p:cNvSpPr>
          <p:nvPr>
            <p:ph type="sldNum" sz="quarter" idx="10"/>
          </p:nvPr>
        </p:nvSpPr>
        <p:spPr/>
        <p:txBody>
          <a:bodyPr/>
          <a:lstStyle/>
          <a:p>
            <a:fld id="{8E350C21-DC52-449C-AAFF-2A45E808C0FE}" type="slidenum">
              <a:rPr lang="en-US" smtClean="0"/>
              <a:t>4</a:t>
            </a:fld>
            <a:endParaRPr lang="en-US"/>
          </a:p>
        </p:txBody>
      </p:sp>
    </p:spTree>
    <p:extLst>
      <p:ext uri="{BB962C8B-B14F-4D97-AF65-F5344CB8AC3E}">
        <p14:creationId xmlns:p14="http://schemas.microsoft.com/office/powerpoint/2010/main" val="35560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 C</a:t>
            </a:r>
            <a:endParaRPr lang="en-US" dirty="0"/>
          </a:p>
        </p:txBody>
      </p:sp>
      <p:sp>
        <p:nvSpPr>
          <p:cNvPr id="4" name="Slide Number Placeholder 3"/>
          <p:cNvSpPr>
            <a:spLocks noGrp="1"/>
          </p:cNvSpPr>
          <p:nvPr>
            <p:ph type="sldNum" sz="quarter" idx="10"/>
          </p:nvPr>
        </p:nvSpPr>
        <p:spPr/>
        <p:txBody>
          <a:bodyPr/>
          <a:lstStyle/>
          <a:p>
            <a:fld id="{8E350C21-DC52-449C-AAFF-2A45E808C0FE}" type="slidenum">
              <a:rPr lang="en-US" smtClean="0"/>
              <a:t>5</a:t>
            </a:fld>
            <a:endParaRPr lang="en-US"/>
          </a:p>
        </p:txBody>
      </p:sp>
    </p:spTree>
    <p:extLst>
      <p:ext uri="{BB962C8B-B14F-4D97-AF65-F5344CB8AC3E}">
        <p14:creationId xmlns:p14="http://schemas.microsoft.com/office/powerpoint/2010/main" val="88797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HACCP stands for Hazard Analysis and Critical Control Point.</a:t>
            </a:r>
            <a:r>
              <a:rPr lang="en-US" baseline="0" dirty="0" smtClean="0"/>
              <a:t>  I</a:t>
            </a:r>
            <a:r>
              <a:rPr lang="en-US" dirty="0" smtClean="0"/>
              <a:t>t is a systematic approach to identifying food safety hazards. </a:t>
            </a:r>
          </a:p>
          <a:p>
            <a:endParaRPr lang="en-US" dirty="0" smtClean="0"/>
          </a:p>
          <a:p>
            <a:r>
              <a:rPr lang="en-US" dirty="0" smtClean="0"/>
              <a:t>Combined with Standard</a:t>
            </a:r>
            <a:r>
              <a:rPr lang="en-US" baseline="0" dirty="0" smtClean="0"/>
              <a:t> Operating Procedures</a:t>
            </a:r>
            <a:r>
              <a:rPr lang="en-US" dirty="0" smtClean="0"/>
              <a:t>, a food safety plan based on HACCP principles will prevent, eliminate, or reduce the occurrence of Food</a:t>
            </a:r>
            <a:r>
              <a:rPr lang="en-US" baseline="0" dirty="0" smtClean="0"/>
              <a:t> Borne Illness</a:t>
            </a:r>
            <a:r>
              <a:rPr lang="en-US" dirty="0" smtClean="0"/>
              <a:t> risk factors.</a:t>
            </a:r>
          </a:p>
          <a:p>
            <a:endParaRPr lang="en-US" dirty="0" smtClean="0"/>
          </a:p>
          <a:p>
            <a:r>
              <a:rPr lang="en-US" dirty="0" smtClean="0"/>
              <a:t>SOPS control for non-specific hazards; HACCP controls for specific, measurable hazards. The key with application of HACCP principles is that the hazards must be measurable through Critical Control Points and critical limits.</a:t>
            </a:r>
          </a:p>
          <a:p>
            <a:endParaRPr lang="en-US" dirty="0" smtClean="0"/>
          </a:p>
          <a:p>
            <a:r>
              <a:rPr lang="en-US" dirty="0" smtClean="0"/>
              <a:t>The USDA issued guidance for SFAs in 2005 that is comprehensive and still applicable</a:t>
            </a:r>
            <a:r>
              <a:rPr lang="en-US" baseline="0" dirty="0" smtClean="0"/>
              <a:t> and you can download the Guide by going to:</a:t>
            </a:r>
          </a:p>
          <a:p>
            <a:pPr marL="0" lvl="1" defTabSz="936199">
              <a:defRPr/>
            </a:pPr>
            <a:r>
              <a:rPr lang="en-US" dirty="0" smtClean="0">
                <a:solidFill>
                  <a:srgbClr val="0066FF"/>
                </a:solidFill>
              </a:rPr>
              <a:t>http://www.fns.usda.gov/sites/default/files/Food_Safety_HACCPGuidance.pdf</a:t>
            </a:r>
          </a:p>
          <a:p>
            <a:endParaRPr lang="en-US" dirty="0" smtClean="0"/>
          </a:p>
          <a:p>
            <a:r>
              <a:rPr lang="en-US" dirty="0" smtClean="0"/>
              <a:t>Recommended review materials for instructors:</a:t>
            </a:r>
          </a:p>
          <a:p>
            <a:r>
              <a:rPr lang="en-US" dirty="0" smtClean="0"/>
              <a:t>http://www.fns.usda.gov/fns/safety/pdf/HACCPGuidance.pdf</a:t>
            </a:r>
          </a:p>
          <a:p>
            <a:r>
              <a:rPr lang="en-US" dirty="0" smtClean="0"/>
              <a:t>http://www.fda.gov/Food/FoodSafety/RetailFoodProtection/FoodCode/FoodCode2009/ucm188363.htm</a:t>
            </a:r>
          </a:p>
          <a:p>
            <a:r>
              <a:rPr lang="en-US" dirty="0" smtClean="0"/>
              <a:t>http://www.fda.gov/Food/FoodSafety/RetailFoodProtection/ManagingFoodSafetyHACCPPrinciples/Operators/default.htm </a:t>
            </a:r>
            <a:endParaRPr lang="en-US" dirty="0"/>
          </a:p>
        </p:txBody>
      </p:sp>
      <p:sp>
        <p:nvSpPr>
          <p:cNvPr id="4" name="Slide Number Placeholder 3"/>
          <p:cNvSpPr>
            <a:spLocks noGrp="1"/>
          </p:cNvSpPr>
          <p:nvPr>
            <p:ph type="sldNum" sz="quarter" idx="10"/>
          </p:nvPr>
        </p:nvSpPr>
        <p:spPr/>
        <p:txBody>
          <a:bodyPr/>
          <a:lstStyle/>
          <a:p>
            <a:fld id="{8E350C21-DC52-449C-AAFF-2A45E808C0FE}" type="slidenum">
              <a:rPr lang="en-US" smtClean="0"/>
              <a:t>6</a:t>
            </a:fld>
            <a:endParaRPr lang="en-US"/>
          </a:p>
        </p:txBody>
      </p:sp>
    </p:spTree>
    <p:extLst>
      <p:ext uri="{BB962C8B-B14F-4D97-AF65-F5344CB8AC3E}">
        <p14:creationId xmlns:p14="http://schemas.microsoft.com/office/powerpoint/2010/main" val="102830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USDA provides recipes on their website called What’s Cooking</a:t>
            </a:r>
            <a:r>
              <a:rPr lang="en-US" baseline="0" dirty="0" smtClean="0"/>
              <a:t> – some of their recipes already have HACCP steps included. And we’ll take a look at one in just a moment. But if you create your own standardized recipes or get recipes from different sites, you will need to follow the steps listed here and include HACCP principles in each recipe. </a:t>
            </a:r>
            <a:endParaRPr lang="en-US" dirty="0" smtClean="0"/>
          </a:p>
          <a:p>
            <a:endParaRPr lang="en-US" dirty="0" smtClean="0"/>
          </a:p>
          <a:p>
            <a:r>
              <a:rPr lang="en-US" dirty="0" smtClean="0"/>
              <a:t>The first step is to determine how the menu item is prepared.  </a:t>
            </a:r>
          </a:p>
          <a:p>
            <a:r>
              <a:rPr lang="en-US" dirty="0" smtClean="0"/>
              <a:t>Is it prepared and served without cooking?  </a:t>
            </a:r>
          </a:p>
          <a:p>
            <a:r>
              <a:rPr lang="en-US" dirty="0" smtClean="0"/>
              <a:t>Is it prepared and cooked for same-day service?</a:t>
            </a:r>
          </a:p>
          <a:p>
            <a:r>
              <a:rPr lang="en-US" dirty="0" smtClean="0"/>
              <a:t>Is it prepared, cooked, held, cooled, reheated, and served?</a:t>
            </a:r>
          </a:p>
          <a:p>
            <a:endParaRPr lang="en-US" dirty="0" smtClean="0"/>
          </a:p>
          <a:p>
            <a:r>
              <a:rPr lang="en-US" dirty="0" smtClean="0"/>
              <a:t>Identify where the food safety hazards may be during the process.</a:t>
            </a:r>
          </a:p>
          <a:p>
            <a:endParaRPr lang="en-US" dirty="0" smtClean="0"/>
          </a:p>
          <a:p>
            <a:r>
              <a:rPr lang="en-US" dirty="0" smtClean="0"/>
              <a:t>To determine the critical control points, identify the points during the process where food</a:t>
            </a:r>
            <a:r>
              <a:rPr lang="en-US" baseline="0" dirty="0" smtClean="0"/>
              <a:t> borne illness and other hazards</a:t>
            </a:r>
            <a:r>
              <a:rPr lang="en-US" dirty="0" smtClean="0"/>
              <a:t> can be prevented, eliminated, or reduced to safe levels</a:t>
            </a:r>
          </a:p>
          <a:p>
            <a:r>
              <a:rPr lang="en-US" dirty="0" smtClean="0"/>
              <a:t>Depending on the food there may be more than one CCP.</a:t>
            </a:r>
          </a:p>
          <a:p>
            <a:endParaRPr lang="en-US" dirty="0" smtClean="0"/>
          </a:p>
          <a:p>
            <a:r>
              <a:rPr lang="en-US" dirty="0" smtClean="0"/>
              <a:t>To establish critical limits, determine the minimum or maximum limits that must be met to prevent, eliminate, or reduce the hazard to a safe level. These</a:t>
            </a:r>
            <a:r>
              <a:rPr lang="en-US" baseline="0" dirty="0" smtClean="0"/>
              <a:t> are your cooking, holding, and cooling temperatures. </a:t>
            </a:r>
            <a:endParaRPr lang="en-US" dirty="0" smtClean="0"/>
          </a:p>
          <a:p>
            <a:endParaRPr lang="en-US" dirty="0" smtClean="0"/>
          </a:p>
          <a:p>
            <a:r>
              <a:rPr lang="en-US" dirty="0" smtClean="0"/>
              <a:t>And last but not least</a:t>
            </a:r>
            <a:r>
              <a:rPr lang="en-US" baseline="0" dirty="0" smtClean="0"/>
              <a:t>, you need to e</a:t>
            </a:r>
            <a:r>
              <a:rPr lang="en-US" dirty="0" smtClean="0"/>
              <a:t>stablish monitoring procedures. Once the critical limit is established determine how best to check that limits are consistently met. Identify who will monitor and how often.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E350C21-DC52-449C-AAFF-2A45E808C0FE}" type="slidenum">
              <a:rPr lang="en-US" smtClean="0"/>
              <a:t>7</a:t>
            </a:fld>
            <a:endParaRPr lang="en-US"/>
          </a:p>
        </p:txBody>
      </p:sp>
    </p:spTree>
    <p:extLst>
      <p:ext uri="{BB962C8B-B14F-4D97-AF65-F5344CB8AC3E}">
        <p14:creationId xmlns:p14="http://schemas.microsoft.com/office/powerpoint/2010/main" val="228548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defRPr/>
            </a:pPr>
            <a:r>
              <a:rPr lang="en-US" dirty="0" smtClean="0">
                <a:ea typeface="+mn-ea"/>
                <a:cs typeface="+mn-cs"/>
              </a:rPr>
              <a:t>If issues are observed,</a:t>
            </a:r>
            <a:r>
              <a:rPr lang="en-US" baseline="0" dirty="0" smtClean="0">
                <a:ea typeface="+mn-ea"/>
                <a:cs typeface="+mn-cs"/>
              </a:rPr>
              <a:t> i</a:t>
            </a:r>
            <a:r>
              <a:rPr lang="en-US" dirty="0" smtClean="0">
                <a:ea typeface="+mn-ea"/>
                <a:cs typeface="+mn-cs"/>
              </a:rPr>
              <a:t>dentify corrective actions</a:t>
            </a:r>
          </a:p>
          <a:p>
            <a:pPr marL="175537" indent="-175537">
              <a:buFont typeface="Arial" pitchFamily="34" charset="0"/>
              <a:buChar char="•"/>
              <a:defRPr/>
            </a:pPr>
            <a:r>
              <a:rPr lang="en-US" dirty="0" smtClean="0">
                <a:ea typeface="+mn-ea"/>
                <a:cs typeface="+mn-cs"/>
              </a:rPr>
              <a:t>What steps must be taken if a critical limit is not met?</a:t>
            </a:r>
          </a:p>
          <a:p>
            <a:pPr marL="175537" indent="-175537">
              <a:buFont typeface="Arial" pitchFamily="34" charset="0"/>
              <a:buChar char="•"/>
              <a:defRPr/>
            </a:pPr>
            <a:r>
              <a:rPr lang="en-US" dirty="0" smtClean="0">
                <a:ea typeface="+mn-ea"/>
                <a:cs typeface="+mn-cs"/>
              </a:rPr>
              <a:t>In our</a:t>
            </a:r>
            <a:r>
              <a:rPr lang="en-US" baseline="0" dirty="0" smtClean="0">
                <a:ea typeface="+mn-ea"/>
                <a:cs typeface="+mn-cs"/>
              </a:rPr>
              <a:t> food safety plans, corrective action recommendations are made for general situations. </a:t>
            </a:r>
            <a:endParaRPr lang="en-US" dirty="0" smtClean="0">
              <a:ea typeface="+mn-ea"/>
              <a:cs typeface="+mn-cs"/>
            </a:endParaRPr>
          </a:p>
          <a:p>
            <a:pPr marL="175537" indent="-175537">
              <a:buFont typeface="Arial" pitchFamily="34" charset="0"/>
              <a:buChar char="•"/>
              <a:defRPr/>
            </a:pPr>
            <a:endParaRPr lang="en-US" dirty="0" smtClean="0">
              <a:ea typeface="+mn-ea"/>
              <a:cs typeface="+mn-cs"/>
            </a:endParaRPr>
          </a:p>
          <a:p>
            <a:pPr marL="175537" indent="-175537">
              <a:buFont typeface="Arial" pitchFamily="34" charset="0"/>
              <a:buChar char="•"/>
              <a:defRPr/>
            </a:pPr>
            <a:r>
              <a:rPr lang="en-US" dirty="0" smtClean="0">
                <a:ea typeface="+mn-ea"/>
                <a:cs typeface="+mn-cs"/>
              </a:rPr>
              <a:t>Maintain all documentation on corrective actions</a:t>
            </a:r>
          </a:p>
          <a:p>
            <a:pPr marL="175537" indent="-175537">
              <a:buFont typeface="Arial" pitchFamily="34" charset="0"/>
              <a:buChar char="•"/>
              <a:defRPr/>
            </a:pPr>
            <a:r>
              <a:rPr lang="en-US" dirty="0" smtClean="0">
                <a:ea typeface="+mn-ea"/>
                <a:cs typeface="+mn-cs"/>
              </a:rPr>
              <a:t>Maintain, update, and document your review of the food</a:t>
            </a:r>
            <a:r>
              <a:rPr lang="en-US" baseline="0" dirty="0" smtClean="0">
                <a:ea typeface="+mn-ea"/>
                <a:cs typeface="+mn-cs"/>
              </a:rPr>
              <a:t> safety</a:t>
            </a:r>
            <a:r>
              <a:rPr lang="en-US" dirty="0" smtClean="0">
                <a:ea typeface="+mn-ea"/>
                <a:cs typeface="+mn-cs"/>
              </a:rPr>
              <a:t> plan and SOPs once</a:t>
            </a:r>
            <a:r>
              <a:rPr lang="en-US" baseline="0" dirty="0" smtClean="0">
                <a:ea typeface="+mn-ea"/>
                <a:cs typeface="+mn-cs"/>
              </a:rPr>
              <a:t> a year at a minimum. </a:t>
            </a:r>
            <a:endParaRPr lang="en-US" dirty="0" smtClean="0">
              <a:ea typeface="+mn-ea"/>
              <a:cs typeface="+mn-cs"/>
            </a:endParaRPr>
          </a:p>
          <a:p>
            <a:pPr>
              <a:buFont typeface="Arial" pitchFamily="34" charset="0"/>
              <a:buNone/>
              <a:defRPr/>
            </a:pPr>
            <a:endParaRPr lang="en-US" dirty="0" smtClean="0">
              <a:ea typeface="+mn-ea"/>
              <a:cs typeface="+mn-cs"/>
            </a:endParaRPr>
          </a:p>
          <a:p>
            <a:pPr marL="175537" indent="-175537">
              <a:buFont typeface="Arial" pitchFamily="34" charset="0"/>
              <a:buChar char="•"/>
              <a:defRPr/>
            </a:pPr>
            <a:endParaRPr lang="en-US" dirty="0" smtClean="0">
              <a:ea typeface="+mn-ea"/>
              <a:cs typeface="+mn-cs"/>
            </a:endParaRPr>
          </a:p>
          <a:p>
            <a:pPr marL="175537" indent="-175537">
              <a:buFont typeface="Arial" pitchFamily="34" charset="0"/>
              <a:buChar char="•"/>
              <a:defRPr/>
            </a:pPr>
            <a:endParaRPr lang="en-US" dirty="0" smtClean="0">
              <a:ea typeface="+mn-ea"/>
              <a:cs typeface="+mn-cs"/>
            </a:endParaRPr>
          </a:p>
          <a:p>
            <a:pPr marL="521557" lvl="1">
              <a:defRPr/>
            </a:pPr>
            <a:endParaRPr lang="en-US" dirty="0" smtClean="0">
              <a:ea typeface="+mn-ea"/>
            </a:endParaRPr>
          </a:p>
          <a:p>
            <a:endParaRPr lang="en-US" dirty="0"/>
          </a:p>
        </p:txBody>
      </p:sp>
      <p:sp>
        <p:nvSpPr>
          <p:cNvPr id="4" name="Slide Number Placeholder 3"/>
          <p:cNvSpPr>
            <a:spLocks noGrp="1"/>
          </p:cNvSpPr>
          <p:nvPr>
            <p:ph type="sldNum" sz="quarter" idx="10"/>
          </p:nvPr>
        </p:nvSpPr>
        <p:spPr/>
        <p:txBody>
          <a:bodyPr/>
          <a:lstStyle/>
          <a:p>
            <a:fld id="{8E350C21-DC52-449C-AAFF-2A45E808C0FE}" type="slidenum">
              <a:rPr lang="en-US" smtClean="0"/>
              <a:t>8</a:t>
            </a:fld>
            <a:endParaRPr lang="en-US"/>
          </a:p>
        </p:txBody>
      </p:sp>
    </p:spTree>
    <p:extLst>
      <p:ext uri="{BB962C8B-B14F-4D97-AF65-F5344CB8AC3E}">
        <p14:creationId xmlns:p14="http://schemas.microsoft.com/office/powerpoint/2010/main" val="769610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Temperature,</a:t>
            </a:r>
            <a:r>
              <a:rPr lang="en-US" baseline="0" dirty="0" smtClean="0"/>
              <a:t> if not controlled properly during food preparation and service, can contribute to a higher risk of foodborne illness. It is important to keep hot foods hot and cold foods cold. And it is most important to keep food out of the temperature danger zone. The temperature danger zone is defined as 41-135 degrees. This is the temperature range in which pathogenic bacteria can multiply rapidly and possibly cause foodborne illness. </a:t>
            </a:r>
          </a:p>
          <a:p>
            <a:endParaRPr lang="en-US" baseline="0" dirty="0" smtClean="0"/>
          </a:p>
        </p:txBody>
      </p:sp>
      <p:sp>
        <p:nvSpPr>
          <p:cNvPr id="4" name="Slide Number Placeholder 3"/>
          <p:cNvSpPr>
            <a:spLocks noGrp="1"/>
          </p:cNvSpPr>
          <p:nvPr>
            <p:ph type="sldNum" sz="quarter" idx="10"/>
          </p:nvPr>
        </p:nvSpPr>
        <p:spPr/>
        <p:txBody>
          <a:bodyPr/>
          <a:lstStyle/>
          <a:p>
            <a:fld id="{8E350C21-DC52-449C-AAFF-2A45E808C0FE}" type="slidenum">
              <a:rPr lang="en-US" smtClean="0"/>
              <a:t>9</a:t>
            </a:fld>
            <a:endParaRPr lang="en-US"/>
          </a:p>
        </p:txBody>
      </p:sp>
    </p:spTree>
    <p:extLst>
      <p:ext uri="{BB962C8B-B14F-4D97-AF65-F5344CB8AC3E}">
        <p14:creationId xmlns:p14="http://schemas.microsoft.com/office/powerpoint/2010/main" val="2906777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21ADFCE-2559-45A7-AC5F-6B8B50C65C39}" type="datetime7">
              <a:rPr lang="en-US" smtClean="0"/>
              <a:t>Sep-17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Hawaii Child Nutrition Programs</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B822B5A-EDF0-4D67-B316-04436F5026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BF44C5-A4AA-4E51-85C3-9B4D07524A17}" type="datetime7">
              <a:rPr lang="en-US" smtClean="0"/>
              <a:t>Sep-17</a:t>
            </a:fld>
            <a:endParaRPr lang="en-US"/>
          </a:p>
        </p:txBody>
      </p:sp>
      <p:sp>
        <p:nvSpPr>
          <p:cNvPr id="5" name="Footer Placeholder 4"/>
          <p:cNvSpPr>
            <a:spLocks noGrp="1"/>
          </p:cNvSpPr>
          <p:nvPr>
            <p:ph type="ftr" sz="quarter" idx="11"/>
          </p:nvPr>
        </p:nvSpPr>
        <p:spPr/>
        <p:txBody>
          <a:bodyPr/>
          <a:lstStyle>
            <a:extLst/>
          </a:lstStyle>
          <a:p>
            <a:r>
              <a:rPr lang="en-US" smtClean="0"/>
              <a:t>Hawaii Child Nutrition Programs</a:t>
            </a:r>
            <a:endParaRPr lang="en-US"/>
          </a:p>
        </p:txBody>
      </p:sp>
      <p:sp>
        <p:nvSpPr>
          <p:cNvPr id="6" name="Slide Number Placeholder 5"/>
          <p:cNvSpPr>
            <a:spLocks noGrp="1"/>
          </p:cNvSpPr>
          <p:nvPr>
            <p:ph type="sldNum" sz="quarter" idx="12"/>
          </p:nvPr>
        </p:nvSpPr>
        <p:spPr/>
        <p:txBody>
          <a:bodyPr/>
          <a:lstStyle>
            <a:extLst/>
          </a:lstStyle>
          <a:p>
            <a:fld id="{3B822B5A-EDF0-4D67-B316-04436F5026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A3EDE9-21FD-4ED9-B5FE-BD9329CE4E1F}" type="datetime7">
              <a:rPr lang="en-US" smtClean="0"/>
              <a:t>Sep-17</a:t>
            </a:fld>
            <a:endParaRPr lang="en-US"/>
          </a:p>
        </p:txBody>
      </p:sp>
      <p:sp>
        <p:nvSpPr>
          <p:cNvPr id="5" name="Footer Placeholder 4"/>
          <p:cNvSpPr>
            <a:spLocks noGrp="1"/>
          </p:cNvSpPr>
          <p:nvPr>
            <p:ph type="ftr" sz="quarter" idx="11"/>
          </p:nvPr>
        </p:nvSpPr>
        <p:spPr/>
        <p:txBody>
          <a:bodyPr/>
          <a:lstStyle>
            <a:extLst/>
          </a:lstStyle>
          <a:p>
            <a:r>
              <a:rPr lang="en-US" smtClean="0"/>
              <a:t>Hawaii Child Nutrition Programs</a:t>
            </a:r>
            <a:endParaRPr lang="en-US"/>
          </a:p>
        </p:txBody>
      </p:sp>
      <p:sp>
        <p:nvSpPr>
          <p:cNvPr id="6" name="Slide Number Placeholder 5"/>
          <p:cNvSpPr>
            <a:spLocks noGrp="1"/>
          </p:cNvSpPr>
          <p:nvPr>
            <p:ph type="sldNum" sz="quarter" idx="12"/>
          </p:nvPr>
        </p:nvSpPr>
        <p:spPr/>
        <p:txBody>
          <a:bodyPr/>
          <a:lstStyle>
            <a:extLst/>
          </a:lstStyle>
          <a:p>
            <a:fld id="{3B822B5A-EDF0-4D67-B316-04436F5026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B25D461-3DD1-4855-BC4C-D6251476C121}" type="datetime7">
              <a:rPr lang="en-US" smtClean="0"/>
              <a:t>Sep-17</a:t>
            </a:fld>
            <a:endParaRPr lang="en-US"/>
          </a:p>
        </p:txBody>
      </p:sp>
      <p:sp>
        <p:nvSpPr>
          <p:cNvPr id="5" name="Footer Placeholder 4"/>
          <p:cNvSpPr>
            <a:spLocks noGrp="1"/>
          </p:cNvSpPr>
          <p:nvPr>
            <p:ph type="ftr" sz="quarter" idx="11"/>
          </p:nvPr>
        </p:nvSpPr>
        <p:spPr/>
        <p:txBody>
          <a:bodyPr/>
          <a:lstStyle>
            <a:extLst/>
          </a:lstStyle>
          <a:p>
            <a:r>
              <a:rPr lang="en-US" smtClean="0"/>
              <a:t>Hawaii Child Nutrition Programs</a:t>
            </a:r>
            <a:endParaRPr lang="en-US"/>
          </a:p>
        </p:txBody>
      </p:sp>
      <p:sp>
        <p:nvSpPr>
          <p:cNvPr id="6" name="Slide Number Placeholder 5"/>
          <p:cNvSpPr>
            <a:spLocks noGrp="1"/>
          </p:cNvSpPr>
          <p:nvPr>
            <p:ph type="sldNum" sz="quarter" idx="12"/>
          </p:nvPr>
        </p:nvSpPr>
        <p:spPr/>
        <p:txBody>
          <a:bodyPr/>
          <a:lstStyle>
            <a:extLst/>
          </a:lstStyle>
          <a:p>
            <a:fld id="{3B822B5A-EDF0-4D67-B316-04436F5026F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0620823-B0F2-4FC8-A795-F332A31271BB}" type="datetime7">
              <a:rPr lang="en-US" smtClean="0"/>
              <a:t>Sep-17</a:t>
            </a:fld>
            <a:endParaRPr lang="en-US"/>
          </a:p>
        </p:txBody>
      </p:sp>
      <p:sp>
        <p:nvSpPr>
          <p:cNvPr id="5" name="Footer Placeholder 4"/>
          <p:cNvSpPr>
            <a:spLocks noGrp="1"/>
          </p:cNvSpPr>
          <p:nvPr>
            <p:ph type="ftr" sz="quarter" idx="11"/>
          </p:nvPr>
        </p:nvSpPr>
        <p:spPr/>
        <p:txBody>
          <a:bodyPr/>
          <a:lstStyle>
            <a:extLst/>
          </a:lstStyle>
          <a:p>
            <a:r>
              <a:rPr lang="en-US" smtClean="0"/>
              <a:t>Hawaii Child Nutrition Programs</a:t>
            </a:r>
            <a:endParaRPr lang="en-US"/>
          </a:p>
        </p:txBody>
      </p:sp>
      <p:sp>
        <p:nvSpPr>
          <p:cNvPr id="6" name="Slide Number Placeholder 5"/>
          <p:cNvSpPr>
            <a:spLocks noGrp="1"/>
          </p:cNvSpPr>
          <p:nvPr>
            <p:ph type="sldNum" sz="quarter" idx="12"/>
          </p:nvPr>
        </p:nvSpPr>
        <p:spPr/>
        <p:txBody>
          <a:bodyPr/>
          <a:lstStyle>
            <a:extLst/>
          </a:lstStyle>
          <a:p>
            <a:fld id="{3B822B5A-EDF0-4D67-B316-04436F5026F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396D482-7BFD-40BF-8F4F-8F94F1D94277}" type="datetime7">
              <a:rPr lang="en-US" smtClean="0"/>
              <a:t>Sep-17</a:t>
            </a:fld>
            <a:endParaRPr lang="en-US"/>
          </a:p>
        </p:txBody>
      </p:sp>
      <p:sp>
        <p:nvSpPr>
          <p:cNvPr id="6" name="Footer Placeholder 5"/>
          <p:cNvSpPr>
            <a:spLocks noGrp="1"/>
          </p:cNvSpPr>
          <p:nvPr>
            <p:ph type="ftr" sz="quarter" idx="11"/>
          </p:nvPr>
        </p:nvSpPr>
        <p:spPr/>
        <p:txBody>
          <a:bodyPr/>
          <a:lstStyle>
            <a:extLst/>
          </a:lstStyle>
          <a:p>
            <a:r>
              <a:rPr lang="en-US" smtClean="0"/>
              <a:t>Hawaii Child Nutrition Programs</a:t>
            </a:r>
            <a:endParaRPr lang="en-US"/>
          </a:p>
        </p:txBody>
      </p:sp>
      <p:sp>
        <p:nvSpPr>
          <p:cNvPr id="7" name="Slide Number Placeholder 6"/>
          <p:cNvSpPr>
            <a:spLocks noGrp="1"/>
          </p:cNvSpPr>
          <p:nvPr>
            <p:ph type="sldNum" sz="quarter" idx="12"/>
          </p:nvPr>
        </p:nvSpPr>
        <p:spPr/>
        <p:txBody>
          <a:bodyPr/>
          <a:lstStyle>
            <a:extLst/>
          </a:lstStyle>
          <a:p>
            <a:fld id="{3B822B5A-EDF0-4D67-B316-04436F5026F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BD11D24-77AD-4204-81BC-292A02325C4F}" type="datetime7">
              <a:rPr lang="en-US" smtClean="0"/>
              <a:t>Sep-17</a:t>
            </a:fld>
            <a:endParaRPr lang="en-US"/>
          </a:p>
        </p:txBody>
      </p:sp>
      <p:sp>
        <p:nvSpPr>
          <p:cNvPr id="8" name="Footer Placeholder 7"/>
          <p:cNvSpPr>
            <a:spLocks noGrp="1"/>
          </p:cNvSpPr>
          <p:nvPr>
            <p:ph type="ftr" sz="quarter" idx="11"/>
          </p:nvPr>
        </p:nvSpPr>
        <p:spPr/>
        <p:txBody>
          <a:bodyPr/>
          <a:lstStyle>
            <a:extLst/>
          </a:lstStyle>
          <a:p>
            <a:r>
              <a:rPr lang="en-US" smtClean="0"/>
              <a:t>Hawaii Child Nutrition Programs</a:t>
            </a:r>
            <a:endParaRPr lang="en-US"/>
          </a:p>
        </p:txBody>
      </p:sp>
      <p:sp>
        <p:nvSpPr>
          <p:cNvPr id="9" name="Slide Number Placeholder 8"/>
          <p:cNvSpPr>
            <a:spLocks noGrp="1"/>
          </p:cNvSpPr>
          <p:nvPr>
            <p:ph type="sldNum" sz="quarter" idx="12"/>
          </p:nvPr>
        </p:nvSpPr>
        <p:spPr/>
        <p:txBody>
          <a:bodyPr/>
          <a:lstStyle>
            <a:extLst/>
          </a:lstStyle>
          <a:p>
            <a:fld id="{3B822B5A-EDF0-4D67-B316-04436F5026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CDECE04-FCDA-4321-84EF-212F19AD660C}" type="datetime7">
              <a:rPr lang="en-US" smtClean="0"/>
              <a:t>Sep-17</a:t>
            </a:fld>
            <a:endParaRPr lang="en-US"/>
          </a:p>
        </p:txBody>
      </p:sp>
      <p:sp>
        <p:nvSpPr>
          <p:cNvPr id="4" name="Footer Placeholder 3"/>
          <p:cNvSpPr>
            <a:spLocks noGrp="1"/>
          </p:cNvSpPr>
          <p:nvPr>
            <p:ph type="ftr" sz="quarter" idx="11"/>
          </p:nvPr>
        </p:nvSpPr>
        <p:spPr/>
        <p:txBody>
          <a:bodyPr/>
          <a:lstStyle>
            <a:extLst/>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extLst/>
          </a:lstStyle>
          <a:p>
            <a:fld id="{3B822B5A-EDF0-4D67-B316-04436F5026F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947934-38DD-491E-8305-B2A7040F8231}" type="datetime7">
              <a:rPr lang="en-US" smtClean="0"/>
              <a:t>Sep-17</a:t>
            </a:fld>
            <a:endParaRPr lang="en-US"/>
          </a:p>
        </p:txBody>
      </p:sp>
      <p:sp>
        <p:nvSpPr>
          <p:cNvPr id="3" name="Footer Placeholder 2"/>
          <p:cNvSpPr>
            <a:spLocks noGrp="1"/>
          </p:cNvSpPr>
          <p:nvPr>
            <p:ph type="ftr" sz="quarter" idx="11"/>
          </p:nvPr>
        </p:nvSpPr>
        <p:spPr/>
        <p:txBody>
          <a:bodyPr/>
          <a:lstStyle>
            <a:extLst/>
          </a:lstStyle>
          <a:p>
            <a:r>
              <a:rPr lang="en-US" smtClean="0"/>
              <a:t>Hawaii Child Nutrition Programs</a:t>
            </a:r>
            <a:endParaRPr lang="en-US"/>
          </a:p>
        </p:txBody>
      </p:sp>
      <p:sp>
        <p:nvSpPr>
          <p:cNvPr id="4" name="Slide Number Placeholder 3"/>
          <p:cNvSpPr>
            <a:spLocks noGrp="1"/>
          </p:cNvSpPr>
          <p:nvPr>
            <p:ph type="sldNum" sz="quarter" idx="12"/>
          </p:nvPr>
        </p:nvSpPr>
        <p:spPr/>
        <p:txBody>
          <a:bodyPr/>
          <a:lstStyle>
            <a:extLst/>
          </a:lstStyle>
          <a:p>
            <a:fld id="{3B822B5A-EDF0-4D67-B316-04436F5026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9D7F646-EFBB-4A67-8B27-E898985887CD}" type="datetime7">
              <a:rPr lang="en-US" smtClean="0"/>
              <a:t>Sep-17</a:t>
            </a:fld>
            <a:endParaRPr lang="en-US"/>
          </a:p>
        </p:txBody>
      </p:sp>
      <p:sp>
        <p:nvSpPr>
          <p:cNvPr id="6" name="Footer Placeholder 5"/>
          <p:cNvSpPr>
            <a:spLocks noGrp="1"/>
          </p:cNvSpPr>
          <p:nvPr>
            <p:ph type="ftr" sz="quarter" idx="11"/>
          </p:nvPr>
        </p:nvSpPr>
        <p:spPr/>
        <p:txBody>
          <a:bodyPr/>
          <a:lstStyle>
            <a:extLst/>
          </a:lstStyle>
          <a:p>
            <a:r>
              <a:rPr lang="en-US" smtClean="0"/>
              <a:t>Hawaii Child Nutrition Programs</a:t>
            </a:r>
            <a:endParaRPr lang="en-US"/>
          </a:p>
        </p:txBody>
      </p:sp>
      <p:sp>
        <p:nvSpPr>
          <p:cNvPr id="7" name="Slide Number Placeholder 6"/>
          <p:cNvSpPr>
            <a:spLocks noGrp="1"/>
          </p:cNvSpPr>
          <p:nvPr>
            <p:ph type="sldNum" sz="quarter" idx="12"/>
          </p:nvPr>
        </p:nvSpPr>
        <p:spPr/>
        <p:txBody>
          <a:bodyPr/>
          <a:lstStyle>
            <a:extLst/>
          </a:lstStyle>
          <a:p>
            <a:fld id="{3B822B5A-EDF0-4D67-B316-04436F5026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6E58D6A-F624-43E9-8F92-058F47032AFE}" type="datetime7">
              <a:rPr lang="en-US" smtClean="0"/>
              <a:t>Sep-17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Hawaii Child Nutrition Programs</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B822B5A-EDF0-4D67-B316-04436F5026F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FD8AFAA-6378-43BC-A198-745B05527327}" type="datetime7">
              <a:rPr lang="en-US" smtClean="0"/>
              <a:t>Sep-17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Hawaii Child Nutrition Programs</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B822B5A-EDF0-4D67-B316-04436F5026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hatscooking.fns.usda.gov/quantity/child-nutrition-cnp/meat-lasagn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hcnp.hawaii.gov/overwiew/nsl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52600"/>
            <a:ext cx="7772400" cy="1829761"/>
          </a:xfrm>
        </p:spPr>
        <p:txBody>
          <a:bodyPr>
            <a:normAutofit/>
          </a:bodyPr>
          <a:lstStyle/>
          <a:p>
            <a:pPr algn="ctr"/>
            <a:r>
              <a:rPr lang="en-US" sz="2800" dirty="0" smtClean="0"/>
              <a:t>Hawaii Child Nutrition Programs</a:t>
            </a:r>
            <a:endParaRPr lang="en-US" sz="2800" dirty="0"/>
          </a:p>
        </p:txBody>
      </p:sp>
      <p:sp>
        <p:nvSpPr>
          <p:cNvPr id="3" name="Subtitle 2"/>
          <p:cNvSpPr>
            <a:spLocks noGrp="1"/>
          </p:cNvSpPr>
          <p:nvPr>
            <p:ph type="subTitle" idx="1"/>
          </p:nvPr>
        </p:nvSpPr>
        <p:spPr/>
        <p:txBody>
          <a:bodyPr/>
          <a:lstStyle/>
          <a:p>
            <a:pPr algn="ctr"/>
            <a:r>
              <a:rPr lang="en-US" sz="7200" dirty="0" smtClean="0"/>
              <a:t>Food Safety </a:t>
            </a:r>
          </a:p>
          <a:p>
            <a:endParaRPr lang="en-US" dirty="0"/>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1</a:t>
            </a:fld>
            <a:endParaRPr lang="en-US"/>
          </a:p>
        </p:txBody>
      </p:sp>
      <p:sp>
        <p:nvSpPr>
          <p:cNvPr id="6" name="Date Placeholder 5"/>
          <p:cNvSpPr>
            <a:spLocks noGrp="1"/>
          </p:cNvSpPr>
          <p:nvPr>
            <p:ph type="dt" sz="half" idx="10"/>
          </p:nvPr>
        </p:nvSpPr>
        <p:spPr/>
        <p:txBody>
          <a:bodyPr/>
          <a:lstStyle/>
          <a:p>
            <a:fld id="{AE88B545-4DB7-4325-BF08-0C929FD82766}" type="datetime7">
              <a:rPr lang="en-US" smtClean="0"/>
              <a:t>Sep-17</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533399"/>
            <a:ext cx="2362200" cy="2198597"/>
          </a:xfrm>
          <a:prstGeom prst="rect">
            <a:avLst/>
          </a:prstGeom>
        </p:spPr>
      </p:pic>
    </p:spTree>
    <p:extLst>
      <p:ext uri="{BB962C8B-B14F-4D97-AF65-F5344CB8AC3E}">
        <p14:creationId xmlns:p14="http://schemas.microsoft.com/office/powerpoint/2010/main" val="1880708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10</a:t>
            </a:fld>
            <a:endParaRPr lang="en-US"/>
          </a:p>
        </p:txBody>
      </p:sp>
      <p:sp>
        <p:nvSpPr>
          <p:cNvPr id="6" name="Title 5"/>
          <p:cNvSpPr>
            <a:spLocks noGrp="1"/>
          </p:cNvSpPr>
          <p:nvPr>
            <p:ph type="title"/>
          </p:nvPr>
        </p:nvSpPr>
        <p:spPr/>
        <p:txBody>
          <a:bodyPr>
            <a:normAutofit fontScale="90000"/>
          </a:bodyPr>
          <a:lstStyle/>
          <a:p>
            <a:r>
              <a:rPr lang="en-US" dirty="0" smtClean="0"/>
              <a:t>The Process Approach to HACCP</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7528" y="1481138"/>
            <a:ext cx="6788943"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398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pPr marL="109728" indent="0">
              <a:buNone/>
            </a:pPr>
            <a:r>
              <a:rPr lang="en-US" dirty="0" smtClean="0"/>
              <a:t>Example Flow / Operational Steps to Consider</a:t>
            </a:r>
          </a:p>
          <a:p>
            <a:pPr marL="109728" indent="0">
              <a:buNone/>
            </a:pPr>
            <a:endParaRPr lang="en-US" dirty="0" smtClean="0"/>
          </a:p>
          <a:p>
            <a:pPr marL="109728" indent="0">
              <a:buNone/>
            </a:pPr>
            <a:endParaRPr lang="en-US" dirty="0"/>
          </a:p>
          <a:p>
            <a:pPr marL="109728" indent="0">
              <a:buNone/>
            </a:pPr>
            <a:endParaRPr lang="en-US" dirty="0" smtClean="0"/>
          </a:p>
          <a:p>
            <a:pPr marL="109728" indent="0" algn="ctr">
              <a:buNone/>
            </a:pPr>
            <a:r>
              <a:rPr lang="en-US" dirty="0" smtClean="0"/>
              <a:t>Spinach &amp; Romaine Salad</a:t>
            </a:r>
          </a:p>
          <a:p>
            <a:endParaRPr lang="en-US" dirty="0" smtClean="0"/>
          </a:p>
          <a:p>
            <a:pPr marL="109728" indent="0">
              <a:buNone/>
            </a:pPr>
            <a:endParaRPr lang="en-US"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11</a:t>
            </a:fld>
            <a:endParaRPr lang="en-US"/>
          </a:p>
        </p:txBody>
      </p:sp>
      <p:sp>
        <p:nvSpPr>
          <p:cNvPr id="6" name="Title 5"/>
          <p:cNvSpPr>
            <a:spLocks noGrp="1"/>
          </p:cNvSpPr>
          <p:nvPr>
            <p:ph type="title"/>
          </p:nvPr>
        </p:nvSpPr>
        <p:spPr/>
        <p:txBody>
          <a:bodyPr>
            <a:normAutofit fontScale="90000"/>
          </a:bodyPr>
          <a:lstStyle/>
          <a:p>
            <a:r>
              <a:rPr lang="en-US" dirty="0" smtClean="0"/>
              <a:t>Process 1</a:t>
            </a:r>
            <a:br>
              <a:rPr lang="en-US" dirty="0" smtClean="0"/>
            </a:br>
            <a:r>
              <a:rPr lang="en-US" dirty="0" smtClean="0"/>
              <a:t>Preparation with No Cook Step</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7772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45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pPr marL="109728" indent="0">
              <a:buNone/>
            </a:pPr>
            <a:r>
              <a:rPr lang="en-US" dirty="0" smtClean="0"/>
              <a:t>Example Flow / Operational Steps to Consider</a:t>
            </a:r>
          </a:p>
          <a:p>
            <a:pPr marL="109728" indent="0">
              <a:buNone/>
            </a:pPr>
            <a:endParaRPr lang="en-US" dirty="0"/>
          </a:p>
          <a:p>
            <a:pPr marL="109728" indent="0">
              <a:buNone/>
            </a:pPr>
            <a:endParaRPr lang="en-US" dirty="0" smtClean="0"/>
          </a:p>
          <a:p>
            <a:pPr marL="109728" indent="0">
              <a:buNone/>
            </a:pPr>
            <a:endParaRPr lang="en-US" dirty="0"/>
          </a:p>
          <a:p>
            <a:pPr marL="109728" indent="0" algn="ctr">
              <a:buNone/>
            </a:pPr>
            <a:r>
              <a:rPr lang="en-US" dirty="0" smtClean="0"/>
              <a:t>Hamburger Patty</a:t>
            </a:r>
          </a:p>
          <a:p>
            <a:pPr marL="109728" indent="0">
              <a:buNone/>
            </a:pPr>
            <a:endParaRPr lang="en-US"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12</a:t>
            </a:fld>
            <a:endParaRPr lang="en-US"/>
          </a:p>
        </p:txBody>
      </p:sp>
      <p:sp>
        <p:nvSpPr>
          <p:cNvPr id="6" name="Title 5"/>
          <p:cNvSpPr>
            <a:spLocks noGrp="1"/>
          </p:cNvSpPr>
          <p:nvPr>
            <p:ph type="title"/>
          </p:nvPr>
        </p:nvSpPr>
        <p:spPr/>
        <p:txBody>
          <a:bodyPr>
            <a:normAutofit fontScale="90000"/>
          </a:bodyPr>
          <a:lstStyle/>
          <a:p>
            <a:r>
              <a:rPr lang="en-US" dirty="0" smtClean="0"/>
              <a:t>Process 2</a:t>
            </a:r>
            <a:br>
              <a:rPr lang="en-US" dirty="0" smtClean="0"/>
            </a:br>
            <a:r>
              <a:rPr lang="en-US" dirty="0" smtClean="0"/>
              <a:t>Preparation for Same Day Service</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77247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442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pPr marL="109728" indent="0">
              <a:buNone/>
            </a:pPr>
            <a:r>
              <a:rPr lang="en-US" dirty="0" smtClean="0"/>
              <a:t>Example Flow / Operational Steps to Consider</a:t>
            </a:r>
          </a:p>
          <a:p>
            <a:pPr marL="109728" indent="0">
              <a:buNone/>
            </a:pPr>
            <a:endParaRPr lang="en-US" dirty="0"/>
          </a:p>
          <a:p>
            <a:pPr marL="109728" indent="0">
              <a:buNone/>
            </a:pPr>
            <a:endParaRPr lang="en-US" dirty="0" smtClean="0"/>
          </a:p>
          <a:p>
            <a:pPr marL="109728" indent="0">
              <a:buNone/>
            </a:pPr>
            <a:endParaRPr lang="en-US" dirty="0"/>
          </a:p>
          <a:p>
            <a:pPr marL="109728" indent="0" algn="ctr">
              <a:buNone/>
            </a:pPr>
            <a:r>
              <a:rPr lang="en-US" dirty="0" smtClean="0"/>
              <a:t>Baked Lasagna</a:t>
            </a:r>
          </a:p>
          <a:p>
            <a:pPr marL="109728" indent="0">
              <a:buNone/>
            </a:pPr>
            <a:endParaRPr lang="en-US"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13</a:t>
            </a:fld>
            <a:endParaRPr lang="en-US"/>
          </a:p>
        </p:txBody>
      </p:sp>
      <p:sp>
        <p:nvSpPr>
          <p:cNvPr id="6" name="Title 5"/>
          <p:cNvSpPr>
            <a:spLocks noGrp="1"/>
          </p:cNvSpPr>
          <p:nvPr>
            <p:ph type="title"/>
          </p:nvPr>
        </p:nvSpPr>
        <p:spPr/>
        <p:txBody>
          <a:bodyPr>
            <a:normAutofit fontScale="90000"/>
          </a:bodyPr>
          <a:lstStyle/>
          <a:p>
            <a:r>
              <a:rPr lang="en-US" dirty="0" smtClean="0"/>
              <a:t>Process 3</a:t>
            </a:r>
            <a:br>
              <a:rPr lang="en-US" dirty="0" smtClean="0"/>
            </a:br>
            <a:r>
              <a:rPr lang="en-US" dirty="0" smtClean="0"/>
              <a:t>Complex Preparation</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23" y="1617663"/>
            <a:ext cx="7731125" cy="333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602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pPr marL="109728" indent="0">
              <a:buNone/>
            </a:pPr>
            <a:endParaRPr lang="en-US" dirty="0"/>
          </a:p>
          <a:p>
            <a:pPr marL="109728" indent="0" algn="ctr">
              <a:buNone/>
            </a:pPr>
            <a:r>
              <a:rPr lang="en-US" dirty="0">
                <a:hlinkClick r:id="rId2"/>
              </a:rPr>
              <a:t>https://</a:t>
            </a:r>
            <a:r>
              <a:rPr lang="en-US" dirty="0" smtClean="0">
                <a:hlinkClick r:id="rId2"/>
              </a:rPr>
              <a:t>whatscooking.fns.usda.gov/quantity/child-nutrition-cnp/meat-lasagna</a:t>
            </a:r>
            <a:endParaRPr lang="en-US" dirty="0" smtClean="0"/>
          </a:p>
          <a:p>
            <a:pPr marL="109728" indent="0" algn="ctr">
              <a:buNone/>
            </a:pPr>
            <a:endParaRPr lang="en-US"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14</a:t>
            </a:fld>
            <a:endParaRPr lang="en-US"/>
          </a:p>
        </p:txBody>
      </p:sp>
      <p:sp>
        <p:nvSpPr>
          <p:cNvPr id="6" name="Title 5"/>
          <p:cNvSpPr>
            <a:spLocks noGrp="1"/>
          </p:cNvSpPr>
          <p:nvPr>
            <p:ph type="title"/>
          </p:nvPr>
        </p:nvSpPr>
        <p:spPr/>
        <p:txBody>
          <a:bodyPr/>
          <a:lstStyle/>
          <a:p>
            <a:pPr algn="ctr"/>
            <a:r>
              <a:rPr lang="en-US" dirty="0" smtClean="0"/>
              <a:t>USDA What’s Cooking Recipes</a:t>
            </a:r>
            <a:endParaRPr lang="en-US" dirty="0"/>
          </a:p>
        </p:txBody>
      </p:sp>
    </p:spTree>
    <p:extLst>
      <p:ext uri="{BB962C8B-B14F-4D97-AF65-F5344CB8AC3E}">
        <p14:creationId xmlns:p14="http://schemas.microsoft.com/office/powerpoint/2010/main" val="57176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Purpose</a:t>
            </a:r>
          </a:p>
          <a:p>
            <a:pPr marL="109728" indent="0">
              <a:buNone/>
            </a:pPr>
            <a:endParaRPr lang="en-US" b="1" dirty="0" smtClean="0"/>
          </a:p>
          <a:p>
            <a:r>
              <a:rPr lang="en-US" b="1" dirty="0" smtClean="0"/>
              <a:t>Instructions</a:t>
            </a:r>
          </a:p>
          <a:p>
            <a:pPr marL="109728" indent="0">
              <a:buNone/>
            </a:pPr>
            <a:endParaRPr lang="en-US" b="1" dirty="0" smtClean="0"/>
          </a:p>
          <a:p>
            <a:r>
              <a:rPr lang="en-US" b="1" dirty="0" smtClean="0"/>
              <a:t>Monitoring</a:t>
            </a:r>
          </a:p>
          <a:p>
            <a:pPr marL="109728" indent="0">
              <a:buNone/>
            </a:pPr>
            <a:endParaRPr lang="en-US" b="1" dirty="0" smtClean="0"/>
          </a:p>
          <a:p>
            <a:r>
              <a:rPr lang="en-US" b="1" dirty="0" smtClean="0"/>
              <a:t>Corrective Action</a:t>
            </a:r>
          </a:p>
          <a:p>
            <a:pPr marL="109728" indent="0">
              <a:buNone/>
            </a:pPr>
            <a:endParaRPr lang="en-US" b="1" dirty="0" smtClean="0"/>
          </a:p>
          <a:p>
            <a:r>
              <a:rPr lang="en-US" b="1" dirty="0" smtClean="0"/>
              <a:t>Verification and Record Keeping</a:t>
            </a:r>
            <a:endParaRPr lang="en-US" b="1"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15</a:t>
            </a:fld>
            <a:endParaRPr lang="en-US"/>
          </a:p>
        </p:txBody>
      </p:sp>
      <p:sp>
        <p:nvSpPr>
          <p:cNvPr id="6" name="Title 5"/>
          <p:cNvSpPr>
            <a:spLocks noGrp="1"/>
          </p:cNvSpPr>
          <p:nvPr>
            <p:ph type="title"/>
          </p:nvPr>
        </p:nvSpPr>
        <p:spPr/>
        <p:txBody>
          <a:bodyPr/>
          <a:lstStyle/>
          <a:p>
            <a:r>
              <a:rPr lang="en-US" dirty="0" smtClean="0"/>
              <a:t>Standard Operating Procedures</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654" y="2438400"/>
            <a:ext cx="220789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565135"/>
            <a:ext cx="17240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432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HCNP Website</a:t>
            </a:r>
          </a:p>
          <a:p>
            <a:pPr marL="109728" indent="0">
              <a:buNone/>
            </a:pPr>
            <a:endParaRPr lang="en-US" sz="2400" b="1" u="sng" dirty="0" smtClean="0">
              <a:solidFill>
                <a:srgbClr val="0066FF"/>
              </a:solidFill>
              <a:hlinkClick r:id="rId3"/>
            </a:endParaRPr>
          </a:p>
          <a:p>
            <a:pPr lvl="2"/>
            <a:endParaRPr lang="en-US" dirty="0" smtClean="0"/>
          </a:p>
          <a:p>
            <a:pPr lvl="2"/>
            <a:r>
              <a:rPr lang="en-US" sz="2400" dirty="0" smtClean="0"/>
              <a:t>Click on “Food Safety” tab:</a:t>
            </a:r>
          </a:p>
          <a:p>
            <a:pPr lvl="3"/>
            <a:r>
              <a:rPr lang="en-US" sz="2400" dirty="0" smtClean="0"/>
              <a:t>Food Safety Program</a:t>
            </a:r>
          </a:p>
          <a:p>
            <a:pPr lvl="3"/>
            <a:r>
              <a:rPr lang="en-US" sz="2400" dirty="0" smtClean="0"/>
              <a:t>Standard Operating Procedures</a:t>
            </a:r>
          </a:p>
          <a:p>
            <a:pPr marL="630936" lvl="2" indent="0">
              <a:buNone/>
            </a:pPr>
            <a:endParaRPr lang="en-US" dirty="0" smtClean="0">
              <a:solidFill>
                <a:srgbClr val="0066FF"/>
              </a:solidFill>
            </a:endParaRPr>
          </a:p>
          <a:p>
            <a:r>
              <a:rPr lang="en-US" b="1" dirty="0" smtClean="0"/>
              <a:t>Tailor Existing SOPs to Individual SFAs</a:t>
            </a:r>
            <a:endParaRPr lang="en-US" b="1"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16</a:t>
            </a:fld>
            <a:endParaRPr lang="en-US"/>
          </a:p>
        </p:txBody>
      </p:sp>
      <p:sp>
        <p:nvSpPr>
          <p:cNvPr id="6" name="Title 5"/>
          <p:cNvSpPr>
            <a:spLocks noGrp="1"/>
          </p:cNvSpPr>
          <p:nvPr>
            <p:ph type="title"/>
          </p:nvPr>
        </p:nvSpPr>
        <p:spPr/>
        <p:txBody>
          <a:bodyPr/>
          <a:lstStyle/>
          <a:p>
            <a:r>
              <a:rPr lang="en-US" dirty="0" smtClean="0"/>
              <a:t>Standard Operating Procedures</a:t>
            </a: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76448"/>
            <a:ext cx="67310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956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17</a:t>
            </a:fld>
            <a:endParaRPr lang="en-US"/>
          </a:p>
        </p:txBody>
      </p:sp>
      <p:sp>
        <p:nvSpPr>
          <p:cNvPr id="6" name="Title 5"/>
          <p:cNvSpPr>
            <a:spLocks noGrp="1"/>
          </p:cNvSpPr>
          <p:nvPr>
            <p:ph type="title"/>
          </p:nvPr>
        </p:nvSpPr>
        <p:spPr/>
        <p:txBody>
          <a:bodyPr>
            <a:normAutofit fontScale="90000"/>
          </a:bodyPr>
          <a:lstStyle/>
          <a:p>
            <a:pPr algn="ctr"/>
            <a:r>
              <a:rPr lang="en-US" dirty="0" smtClean="0"/>
              <a:t>Food Safety Plan </a:t>
            </a:r>
            <a:br>
              <a:rPr lang="en-US" dirty="0" smtClean="0"/>
            </a:br>
            <a:r>
              <a:rPr lang="en-US" dirty="0" smtClean="0"/>
              <a:t>Review and Update</a:t>
            </a:r>
            <a:endParaRPr lang="en-US" dirty="0"/>
          </a:p>
        </p:txBody>
      </p:sp>
      <p:sp>
        <p:nvSpPr>
          <p:cNvPr id="7" name="Content Placeholder 6"/>
          <p:cNvSpPr>
            <a:spLocks noGrp="1"/>
          </p:cNvSpPr>
          <p:nvPr>
            <p:ph idx="1"/>
          </p:nvPr>
        </p:nvSpPr>
        <p:spPr>
          <a:xfrm>
            <a:off x="457200" y="1600200"/>
            <a:ext cx="8229600" cy="4525963"/>
          </a:xfrm>
        </p:spPr>
        <p:txBody>
          <a:bodyPr/>
          <a:lstStyle/>
          <a:p>
            <a:r>
              <a:rPr lang="en-US" b="1" dirty="0" smtClean="0"/>
              <a:t>Review Your Food Safety Program </a:t>
            </a:r>
            <a:r>
              <a:rPr lang="en-US" b="1" u="sng" dirty="0" smtClean="0"/>
              <a:t>Annually</a:t>
            </a:r>
          </a:p>
          <a:p>
            <a:pPr marL="109728" indent="0">
              <a:buNone/>
            </a:pPr>
            <a:endParaRPr lang="en-US" sz="1100" b="1" u="sng" dirty="0" smtClean="0"/>
          </a:p>
          <a:p>
            <a:pPr lvl="1"/>
            <a:r>
              <a:rPr lang="en-US" u="sng" dirty="0" smtClean="0"/>
              <a:t>Revise and update</a:t>
            </a:r>
            <a:r>
              <a:rPr lang="en-US" dirty="0" smtClean="0"/>
              <a:t> as necessary</a:t>
            </a:r>
          </a:p>
          <a:p>
            <a:pPr marL="393192" lvl="1" indent="0">
              <a:buNone/>
            </a:pPr>
            <a:endParaRPr lang="en-US" dirty="0" smtClean="0"/>
          </a:p>
          <a:p>
            <a:pPr lvl="1"/>
            <a:r>
              <a:rPr lang="en-US" dirty="0" smtClean="0"/>
              <a:t>Process Approach  (Process 1, 2, 3)</a:t>
            </a:r>
          </a:p>
          <a:p>
            <a:pPr marL="393192" lvl="1" indent="0">
              <a:buNone/>
            </a:pPr>
            <a:endParaRPr lang="en-US" dirty="0" smtClean="0"/>
          </a:p>
          <a:p>
            <a:pPr lvl="1"/>
            <a:r>
              <a:rPr lang="en-US" dirty="0" smtClean="0"/>
              <a:t>SOPs</a:t>
            </a:r>
          </a:p>
          <a:p>
            <a:pPr marL="393192" lvl="1" indent="0">
              <a:buNone/>
            </a:pPr>
            <a:endParaRPr lang="en-US" dirty="0" smtClean="0"/>
          </a:p>
          <a:p>
            <a:pPr lvl="1"/>
            <a:r>
              <a:rPr lang="en-US" dirty="0" smtClean="0"/>
              <a:t>Danger Zone:  41</a:t>
            </a:r>
            <a:r>
              <a:rPr lang="en-US" dirty="0" smtClean="0">
                <a:latin typeface="Arial"/>
                <a:cs typeface="Arial"/>
              </a:rPr>
              <a:t>ºF - 135º F</a:t>
            </a:r>
            <a:endParaRPr lang="en-US" dirty="0" smtClean="0"/>
          </a:p>
          <a:p>
            <a:pPr marL="393192" lvl="1" indent="0">
              <a:buNone/>
            </a:pPr>
            <a:r>
              <a:rPr lang="en-US" dirty="0">
                <a:latin typeface="Arial"/>
                <a:cs typeface="Arial"/>
              </a:rPr>
              <a:t> </a:t>
            </a:r>
            <a:r>
              <a:rPr lang="en-US" dirty="0" smtClean="0">
                <a:latin typeface="Arial"/>
                <a:cs typeface="Arial"/>
              </a:rPr>
              <a:t>  (Hawaii Food Rule since February 2014)</a:t>
            </a:r>
          </a:p>
          <a:p>
            <a:pPr marL="393192" lvl="1" indent="0">
              <a:buNone/>
            </a:pPr>
            <a:endParaRPr lang="en-US" dirty="0" smtClean="0">
              <a:latin typeface="Arial"/>
              <a:cs typeface="Arial"/>
            </a:endParaRPr>
          </a:p>
        </p:txBody>
      </p:sp>
    </p:spTree>
    <p:extLst>
      <p:ext uri="{BB962C8B-B14F-4D97-AF65-F5344CB8AC3E}">
        <p14:creationId xmlns:p14="http://schemas.microsoft.com/office/powerpoint/2010/main" val="149091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Train Staff Annually on SOPs</a:t>
            </a:r>
          </a:p>
          <a:p>
            <a:r>
              <a:rPr lang="en-US" b="1" dirty="0" smtClean="0"/>
              <a:t>Record Temperatures</a:t>
            </a:r>
          </a:p>
          <a:p>
            <a:pPr lvl="1"/>
            <a:r>
              <a:rPr lang="en-US" dirty="0" smtClean="0"/>
              <a:t>Equipment</a:t>
            </a:r>
          </a:p>
          <a:p>
            <a:pPr lvl="1"/>
            <a:r>
              <a:rPr lang="en-US" dirty="0" smtClean="0"/>
              <a:t>Cooking</a:t>
            </a:r>
          </a:p>
          <a:p>
            <a:pPr lvl="1"/>
            <a:r>
              <a:rPr lang="en-US" dirty="0" smtClean="0"/>
              <a:t>Holding</a:t>
            </a:r>
          </a:p>
          <a:p>
            <a:pPr lvl="1"/>
            <a:r>
              <a:rPr lang="en-US" dirty="0" smtClean="0"/>
              <a:t>Receiving</a:t>
            </a:r>
          </a:p>
          <a:p>
            <a:pPr lvl="1"/>
            <a:r>
              <a:rPr lang="en-US" dirty="0" smtClean="0"/>
              <a:t>Storage</a:t>
            </a:r>
          </a:p>
          <a:p>
            <a:pPr lvl="2"/>
            <a:r>
              <a:rPr lang="en-US" dirty="0" smtClean="0"/>
              <a:t>Production Records</a:t>
            </a:r>
          </a:p>
          <a:p>
            <a:pPr lvl="2"/>
            <a:r>
              <a:rPr lang="en-US" dirty="0" smtClean="0"/>
              <a:t>Temperature Logs </a:t>
            </a:r>
          </a:p>
          <a:p>
            <a:pPr lvl="2"/>
            <a:r>
              <a:rPr lang="en-US" dirty="0" smtClean="0"/>
              <a:t>Invoices</a:t>
            </a:r>
          </a:p>
          <a:p>
            <a:pPr lvl="2"/>
            <a:r>
              <a:rPr lang="en-US" dirty="0" smtClean="0"/>
              <a:t>Delivery Receipts</a:t>
            </a:r>
          </a:p>
          <a:p>
            <a:pPr marL="393192" lvl="1" indent="0">
              <a:buNone/>
            </a:pPr>
            <a:endParaRPr lang="en-US" dirty="0"/>
          </a:p>
          <a:p>
            <a:pPr marL="393192" lvl="1" indent="0">
              <a:buNone/>
            </a:pPr>
            <a:endParaRPr lang="en-US" dirty="0" smtClean="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18</a:t>
            </a:fld>
            <a:endParaRPr lang="en-US"/>
          </a:p>
        </p:txBody>
      </p:sp>
      <p:sp>
        <p:nvSpPr>
          <p:cNvPr id="6" name="Title 5"/>
          <p:cNvSpPr>
            <a:spLocks noGrp="1"/>
          </p:cNvSpPr>
          <p:nvPr>
            <p:ph type="title"/>
          </p:nvPr>
        </p:nvSpPr>
        <p:spPr/>
        <p:txBody>
          <a:bodyPr/>
          <a:lstStyle/>
          <a:p>
            <a:r>
              <a:rPr lang="en-US" dirty="0" smtClean="0"/>
              <a:t>Maintain Documentation</a:t>
            </a:r>
            <a:endParaRPr lang="en-US" dirty="0"/>
          </a:p>
        </p:txBody>
      </p:sp>
    </p:spTree>
    <p:extLst>
      <p:ext uri="{BB962C8B-B14F-4D97-AF65-F5344CB8AC3E}">
        <p14:creationId xmlns:p14="http://schemas.microsoft.com/office/powerpoint/2010/main" val="1818267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USDA Requires Schools to Have </a:t>
            </a:r>
            <a:r>
              <a:rPr lang="en-US" b="1" u="sng" dirty="0" smtClean="0"/>
              <a:t>TWO</a:t>
            </a:r>
            <a:r>
              <a:rPr lang="en-US" b="1" dirty="0" smtClean="0"/>
              <a:t> Sanitation Inspections Each Year</a:t>
            </a:r>
          </a:p>
          <a:p>
            <a:pPr lvl="1"/>
            <a:endParaRPr lang="en-US" dirty="0" smtClean="0"/>
          </a:p>
          <a:p>
            <a:pPr lvl="1"/>
            <a:r>
              <a:rPr lang="en-US" dirty="0" smtClean="0"/>
              <a:t>School Year:  July 1 – June 30</a:t>
            </a:r>
          </a:p>
          <a:p>
            <a:pPr lvl="1"/>
            <a:endParaRPr lang="en-US" dirty="0"/>
          </a:p>
          <a:p>
            <a:pPr lvl="1"/>
            <a:r>
              <a:rPr lang="en-US" dirty="0" smtClean="0"/>
              <a:t>Applies to </a:t>
            </a:r>
            <a:r>
              <a:rPr lang="en-US" u="sng" dirty="0" smtClean="0"/>
              <a:t>ALL</a:t>
            </a:r>
            <a:r>
              <a:rPr lang="en-US" dirty="0" smtClean="0"/>
              <a:t> Schools - Self-prep and Vended</a:t>
            </a:r>
          </a:p>
          <a:p>
            <a:pPr lvl="1"/>
            <a:endParaRPr lang="en-US" dirty="0"/>
          </a:p>
          <a:p>
            <a:pPr lvl="1"/>
            <a:r>
              <a:rPr lang="en-US" dirty="0" smtClean="0"/>
              <a:t>Each Site in Your SFA</a:t>
            </a:r>
            <a:endParaRPr lang="en-US"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19</a:t>
            </a:fld>
            <a:endParaRPr lang="en-US"/>
          </a:p>
        </p:txBody>
      </p:sp>
      <p:sp>
        <p:nvSpPr>
          <p:cNvPr id="6" name="Title 5"/>
          <p:cNvSpPr>
            <a:spLocks noGrp="1"/>
          </p:cNvSpPr>
          <p:nvPr>
            <p:ph type="title"/>
          </p:nvPr>
        </p:nvSpPr>
        <p:spPr/>
        <p:txBody>
          <a:bodyPr/>
          <a:lstStyle/>
          <a:p>
            <a:r>
              <a:rPr lang="en-US" dirty="0" smtClean="0"/>
              <a:t>Sanitation Inspection Required</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14800"/>
            <a:ext cx="195103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647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Rat Lungworm Disease</a:t>
            </a:r>
          </a:p>
          <a:p>
            <a:r>
              <a:rPr lang="en-US" dirty="0" smtClean="0"/>
              <a:t>How is Rat Lungworm spread?</a:t>
            </a:r>
          </a:p>
          <a:p>
            <a:r>
              <a:rPr lang="en-US" dirty="0" smtClean="0"/>
              <a:t>Message: Thoroughly inspect and rinse produce, especially leafy greens, in potable water. Even if package states the produce has been prewashed, it is a State of Hawaii regulation to wash all produce before use.  </a:t>
            </a:r>
            <a:endParaRPr lang="en-US"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2</a:t>
            </a:fld>
            <a:endParaRPr lang="en-US"/>
          </a:p>
        </p:txBody>
      </p:sp>
      <p:sp>
        <p:nvSpPr>
          <p:cNvPr id="6" name="Title 5"/>
          <p:cNvSpPr>
            <a:spLocks noGrp="1"/>
          </p:cNvSpPr>
          <p:nvPr>
            <p:ph type="title"/>
          </p:nvPr>
        </p:nvSpPr>
        <p:spPr/>
        <p:txBody>
          <a:bodyPr>
            <a:noAutofit/>
          </a:bodyPr>
          <a:lstStyle/>
          <a:p>
            <a:r>
              <a:rPr lang="en-US" sz="4800" dirty="0" smtClean="0">
                <a:effectLst/>
              </a:rPr>
              <a:t>What’s in the News related to Food Safety?</a:t>
            </a:r>
            <a:endParaRPr lang="en-US" sz="4800" dirty="0">
              <a:effectLst/>
            </a:endParaRPr>
          </a:p>
        </p:txBody>
      </p:sp>
    </p:spTree>
    <p:extLst>
      <p:ext uri="{BB962C8B-B14F-4D97-AF65-F5344CB8AC3E}">
        <p14:creationId xmlns:p14="http://schemas.microsoft.com/office/powerpoint/2010/main" val="3356855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Complete Form O-7 (Request for Sanitation Inspection)</a:t>
            </a:r>
          </a:p>
          <a:p>
            <a:pPr lvl="1"/>
            <a:r>
              <a:rPr lang="en-US" dirty="0" smtClean="0"/>
              <a:t>Go to:  </a:t>
            </a:r>
            <a:r>
              <a:rPr lang="en-US" u="sng" dirty="0" smtClean="0">
                <a:solidFill>
                  <a:srgbClr val="0066FF"/>
                </a:solidFill>
              </a:rPr>
              <a:t>http://hcnp.hawaii.gov/overview/nslp/</a:t>
            </a:r>
          </a:p>
          <a:p>
            <a:pPr lvl="1"/>
            <a:r>
              <a:rPr lang="en-US" dirty="0" smtClean="0"/>
              <a:t>Click “Food Safety” </a:t>
            </a:r>
            <a:r>
              <a:rPr lang="en-US" dirty="0" smtClean="0">
                <a:sym typeface="Wingdings" panose="05000000000000000000" pitchFamily="2" charset="2"/>
              </a:rPr>
              <a:t> “Sanitation Inspection”</a:t>
            </a:r>
            <a:endParaRPr lang="en-US" dirty="0" smtClean="0"/>
          </a:p>
          <a:p>
            <a:pPr marL="393192" lvl="1" indent="0">
              <a:buNone/>
            </a:pPr>
            <a:endParaRPr lang="en-US" dirty="0" smtClean="0"/>
          </a:p>
          <a:p>
            <a:r>
              <a:rPr lang="en-US" b="1" dirty="0" smtClean="0"/>
              <a:t>Submit to Your Local DOH Sanitation Branch Office</a:t>
            </a:r>
          </a:p>
          <a:p>
            <a:pPr marL="109728" indent="0">
              <a:buNone/>
            </a:pPr>
            <a:endParaRPr lang="en-US" b="1" dirty="0" smtClean="0"/>
          </a:p>
          <a:p>
            <a:r>
              <a:rPr lang="en-US" b="1" dirty="0" smtClean="0"/>
              <a:t>REMEMBER:  Keep a Copy of Your Request</a:t>
            </a:r>
          </a:p>
          <a:p>
            <a:pPr marL="109728" indent="0">
              <a:buNone/>
            </a:pPr>
            <a:endParaRPr lang="en-US" b="1" dirty="0" smtClean="0"/>
          </a:p>
          <a:p>
            <a:pPr marL="393192" lvl="1" indent="0">
              <a:buNone/>
            </a:pPr>
            <a:endParaRPr lang="en-US" dirty="0" smtClean="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20</a:t>
            </a:fld>
            <a:endParaRPr lang="en-US"/>
          </a:p>
        </p:txBody>
      </p:sp>
      <p:sp>
        <p:nvSpPr>
          <p:cNvPr id="6" name="Title 5"/>
          <p:cNvSpPr>
            <a:spLocks noGrp="1"/>
          </p:cNvSpPr>
          <p:nvPr>
            <p:ph type="title"/>
          </p:nvPr>
        </p:nvSpPr>
        <p:spPr/>
        <p:txBody>
          <a:bodyPr/>
          <a:lstStyle/>
          <a:p>
            <a:r>
              <a:rPr lang="en-US" dirty="0" smtClean="0"/>
              <a:t>Inspection Requests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257800"/>
            <a:ext cx="1844403" cy="153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82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HCNP Recommends:</a:t>
            </a:r>
          </a:p>
          <a:p>
            <a:pPr lvl="1"/>
            <a:endParaRPr lang="en-US" dirty="0" smtClean="0"/>
          </a:p>
          <a:p>
            <a:pPr lvl="1"/>
            <a:r>
              <a:rPr lang="en-US" dirty="0" smtClean="0"/>
              <a:t>Submit your 1</a:t>
            </a:r>
            <a:r>
              <a:rPr lang="en-US" baseline="30000" dirty="0" smtClean="0"/>
              <a:t>st</a:t>
            </a:r>
            <a:r>
              <a:rPr lang="en-US" dirty="0" smtClean="0"/>
              <a:t> request in September</a:t>
            </a:r>
          </a:p>
          <a:p>
            <a:pPr lvl="1"/>
            <a:endParaRPr lang="en-US" dirty="0"/>
          </a:p>
          <a:p>
            <a:pPr lvl="1"/>
            <a:r>
              <a:rPr lang="en-US" dirty="0" smtClean="0"/>
              <a:t>Submit your 2</a:t>
            </a:r>
            <a:r>
              <a:rPr lang="en-US" baseline="30000" dirty="0" smtClean="0"/>
              <a:t>nd</a:t>
            </a:r>
            <a:r>
              <a:rPr lang="en-US" dirty="0" smtClean="0"/>
              <a:t> request in February</a:t>
            </a:r>
          </a:p>
          <a:p>
            <a:pPr lvl="1"/>
            <a:endParaRPr lang="en-US" dirty="0"/>
          </a:p>
          <a:p>
            <a:pPr marL="393192" lvl="1" indent="0">
              <a:buNone/>
            </a:pPr>
            <a:endParaRPr lang="en-US"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21</a:t>
            </a:fld>
            <a:endParaRPr lang="en-US"/>
          </a:p>
        </p:txBody>
      </p:sp>
      <p:sp>
        <p:nvSpPr>
          <p:cNvPr id="6" name="Title 5"/>
          <p:cNvSpPr>
            <a:spLocks noGrp="1"/>
          </p:cNvSpPr>
          <p:nvPr>
            <p:ph type="title"/>
          </p:nvPr>
        </p:nvSpPr>
        <p:spPr/>
        <p:txBody>
          <a:bodyPr/>
          <a:lstStyle/>
          <a:p>
            <a:r>
              <a:rPr lang="en-US" dirty="0" smtClean="0"/>
              <a:t>Inspection Requests</a:t>
            </a:r>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4799">
            <a:off x="3380697" y="3910683"/>
            <a:ext cx="2287792" cy="240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642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Post Your Most Current Sanitation Inspection</a:t>
            </a:r>
          </a:p>
          <a:p>
            <a:pPr marL="109728" indent="0">
              <a:buNone/>
            </a:pPr>
            <a:endParaRPr lang="en-US" dirty="0" smtClean="0"/>
          </a:p>
          <a:p>
            <a:pPr lvl="1"/>
            <a:r>
              <a:rPr lang="en-US" dirty="0" smtClean="0"/>
              <a:t>Post in </a:t>
            </a:r>
            <a:r>
              <a:rPr lang="en-US" smtClean="0"/>
              <a:t>a publicly </a:t>
            </a:r>
            <a:r>
              <a:rPr lang="en-US" dirty="0"/>
              <a:t>v</a:t>
            </a:r>
            <a:r>
              <a:rPr lang="en-US" dirty="0" smtClean="0"/>
              <a:t>isible </a:t>
            </a:r>
            <a:r>
              <a:rPr lang="en-US" dirty="0"/>
              <a:t>a</a:t>
            </a:r>
            <a:r>
              <a:rPr lang="en-US" dirty="0" smtClean="0"/>
              <a:t>rea </a:t>
            </a:r>
            <a:r>
              <a:rPr lang="en-US" dirty="0"/>
              <a:t>l</a:t>
            </a:r>
            <a:r>
              <a:rPr lang="en-US" dirty="0" smtClean="0"/>
              <a:t>ike the main </a:t>
            </a:r>
            <a:r>
              <a:rPr lang="en-US" dirty="0"/>
              <a:t>d</a:t>
            </a:r>
            <a:r>
              <a:rPr lang="en-US" dirty="0" smtClean="0"/>
              <a:t>ining </a:t>
            </a:r>
            <a:r>
              <a:rPr lang="en-US" dirty="0"/>
              <a:t>a</a:t>
            </a:r>
            <a:r>
              <a:rPr lang="en-US" dirty="0" smtClean="0"/>
              <a:t>rea</a:t>
            </a:r>
          </a:p>
          <a:p>
            <a:pPr marL="393192" lvl="1" indent="0">
              <a:buNone/>
            </a:pPr>
            <a:endParaRPr lang="en-US" dirty="0" smtClean="0"/>
          </a:p>
          <a:p>
            <a:pPr lvl="1"/>
            <a:r>
              <a:rPr lang="en-US" dirty="0" smtClean="0"/>
              <a:t>This is a common </a:t>
            </a:r>
            <a:r>
              <a:rPr lang="en-US" dirty="0"/>
              <a:t>f</a:t>
            </a:r>
            <a:r>
              <a:rPr lang="en-US" dirty="0" smtClean="0"/>
              <a:t>inding </a:t>
            </a:r>
            <a:r>
              <a:rPr lang="en-US" dirty="0"/>
              <a:t>d</a:t>
            </a:r>
            <a:r>
              <a:rPr lang="en-US" dirty="0" smtClean="0"/>
              <a:t>uring the Administrative Review</a:t>
            </a:r>
          </a:p>
          <a:p>
            <a:pPr lvl="1"/>
            <a:endParaRPr lang="en-US" dirty="0"/>
          </a:p>
          <a:p>
            <a:pPr marL="393192" lvl="1" indent="0">
              <a:buNone/>
            </a:pPr>
            <a:endParaRPr lang="en-US"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22</a:t>
            </a:fld>
            <a:endParaRPr lang="en-US"/>
          </a:p>
        </p:txBody>
      </p:sp>
      <p:sp>
        <p:nvSpPr>
          <p:cNvPr id="6" name="Title 5"/>
          <p:cNvSpPr>
            <a:spLocks noGrp="1"/>
          </p:cNvSpPr>
          <p:nvPr>
            <p:ph type="title"/>
          </p:nvPr>
        </p:nvSpPr>
        <p:spPr/>
        <p:txBody>
          <a:bodyPr/>
          <a:lstStyle/>
          <a:p>
            <a:r>
              <a:rPr lang="en-US" dirty="0" smtClean="0"/>
              <a:t>Post Your Inspection</a:t>
            </a:r>
            <a:endParaRPr lang="en-US" dirty="0"/>
          </a:p>
        </p:txBody>
      </p:sp>
      <p:pic>
        <p:nvPicPr>
          <p:cNvPr id="7" name="Picture 2" descr="http://www.delatorreseptic.com/images/inspection_.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273731"/>
            <a:ext cx="2887226" cy="187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113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612"/>
            <a:ext cx="8229600" cy="4525963"/>
          </a:xfrm>
        </p:spPr>
        <p:txBody>
          <a:bodyPr/>
          <a:lstStyle/>
          <a:p>
            <a:r>
              <a:rPr lang="en-US" b="1" dirty="0" smtClean="0"/>
              <a:t>Vended Meal Sites</a:t>
            </a:r>
          </a:p>
          <a:p>
            <a:pPr marL="109728" indent="0">
              <a:buNone/>
            </a:pPr>
            <a:endParaRPr lang="en-US" sz="1600" dirty="0" smtClean="0"/>
          </a:p>
          <a:p>
            <a:pPr lvl="1"/>
            <a:r>
              <a:rPr lang="en-US" dirty="0" smtClean="0"/>
              <a:t>Your vendor must also have a Food Safety Program</a:t>
            </a:r>
          </a:p>
          <a:p>
            <a:pPr lvl="1"/>
            <a:r>
              <a:rPr lang="en-US" dirty="0" smtClean="0"/>
              <a:t>Check that </a:t>
            </a:r>
            <a:r>
              <a:rPr lang="en-US" dirty="0"/>
              <a:t>y</a:t>
            </a:r>
            <a:r>
              <a:rPr lang="en-US" dirty="0" smtClean="0"/>
              <a:t>our </a:t>
            </a:r>
            <a:r>
              <a:rPr lang="en-US" dirty="0"/>
              <a:t>v</a:t>
            </a:r>
            <a:r>
              <a:rPr lang="en-US" dirty="0" smtClean="0"/>
              <a:t>endor </a:t>
            </a:r>
            <a:r>
              <a:rPr lang="en-US" dirty="0"/>
              <a:t>h</a:t>
            </a:r>
            <a:r>
              <a:rPr lang="en-US" dirty="0" smtClean="0"/>
              <a:t>as </a:t>
            </a:r>
            <a:r>
              <a:rPr lang="en-US" dirty="0"/>
              <a:t>i</a:t>
            </a:r>
            <a:r>
              <a:rPr lang="en-US" dirty="0" smtClean="0"/>
              <a:t>mplemented their Food Safety Program</a:t>
            </a:r>
          </a:p>
          <a:p>
            <a:pPr lvl="1"/>
            <a:r>
              <a:rPr lang="en-US" dirty="0" smtClean="0"/>
              <a:t>Check that your solicitation and/or contract with the vendor requires compliance with a Food Safety Plan</a:t>
            </a:r>
            <a:endParaRPr lang="en-US"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23</a:t>
            </a:fld>
            <a:endParaRPr lang="en-US"/>
          </a:p>
        </p:txBody>
      </p:sp>
      <p:sp>
        <p:nvSpPr>
          <p:cNvPr id="6" name="Title 5"/>
          <p:cNvSpPr>
            <a:spLocks noGrp="1"/>
          </p:cNvSpPr>
          <p:nvPr>
            <p:ph type="title"/>
          </p:nvPr>
        </p:nvSpPr>
        <p:spPr/>
        <p:txBody>
          <a:bodyPr/>
          <a:lstStyle/>
          <a:p>
            <a:r>
              <a:rPr lang="en-US" dirty="0" smtClean="0"/>
              <a:t>Vendors</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575" y="4268423"/>
            <a:ext cx="15475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rtakara\AppData\Local\Microsoft\Windows\Temporary Internet Files\Content.IE5\OB3P9Z0V\2887911728_f3d11bcea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5084111"/>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rtakara\AppData\Local\Microsoft\Windows\Temporary Internet Files\Content.IE5\RUBHO3JG\jscreationzs-trainingpresenting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366196"/>
            <a:ext cx="1905000" cy="12430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1314436">
            <a:off x="2679813" y="4411290"/>
            <a:ext cx="2356012" cy="646331"/>
          </a:xfrm>
          <a:prstGeom prst="rect">
            <a:avLst/>
          </a:prstGeom>
          <a:noFill/>
        </p:spPr>
        <p:txBody>
          <a:bodyPr wrap="square" rtlCol="0">
            <a:spAutoFit/>
          </a:bodyPr>
          <a:lstStyle/>
          <a:p>
            <a:r>
              <a:rPr lang="en-US" b="1" dirty="0" smtClean="0">
                <a:solidFill>
                  <a:prstClr val="black"/>
                </a:solidFill>
                <a:latin typeface="Cambria" panose="02040503050406030204" pitchFamily="18" charset="0"/>
              </a:rPr>
              <a:t>Food and Equipment Temperature Logs</a:t>
            </a:r>
            <a:endParaRPr lang="en-US" b="1" dirty="0">
              <a:solidFill>
                <a:prstClr val="black"/>
              </a:solidFill>
              <a:latin typeface="Cambria" panose="02040503050406030204" pitchFamily="18" charset="0"/>
            </a:endParaRPr>
          </a:p>
        </p:txBody>
      </p:sp>
      <p:sp>
        <p:nvSpPr>
          <p:cNvPr id="11" name="TextBox 10"/>
          <p:cNvSpPr txBox="1"/>
          <p:nvPr/>
        </p:nvSpPr>
        <p:spPr>
          <a:xfrm rot="21245351">
            <a:off x="5574122" y="5799802"/>
            <a:ext cx="2819400" cy="369332"/>
          </a:xfrm>
          <a:prstGeom prst="rect">
            <a:avLst/>
          </a:prstGeom>
          <a:noFill/>
        </p:spPr>
        <p:txBody>
          <a:bodyPr wrap="square" rtlCol="0">
            <a:spAutoFit/>
          </a:bodyPr>
          <a:lstStyle/>
          <a:p>
            <a:r>
              <a:rPr lang="en-US" b="1" dirty="0" smtClean="0">
                <a:solidFill>
                  <a:prstClr val="black"/>
                </a:solidFill>
                <a:latin typeface="Cambria" panose="02040503050406030204" pitchFamily="18" charset="0"/>
              </a:rPr>
              <a:t>Training Documentation</a:t>
            </a:r>
            <a:endParaRPr lang="en-US" b="1" dirty="0">
              <a:solidFill>
                <a:prstClr val="black"/>
              </a:solidFill>
              <a:latin typeface="Cambria" panose="02040503050406030204" pitchFamily="18" charset="0"/>
            </a:endParaRPr>
          </a:p>
        </p:txBody>
      </p:sp>
    </p:spTree>
    <p:extLst>
      <p:ext uri="{BB962C8B-B14F-4D97-AF65-F5344CB8AC3E}">
        <p14:creationId xmlns:p14="http://schemas.microsoft.com/office/powerpoint/2010/main" val="3641862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24</a:t>
            </a:fld>
            <a:endParaRPr lang="en-US"/>
          </a:p>
        </p:txBody>
      </p:sp>
      <p:sp>
        <p:nvSpPr>
          <p:cNvPr id="6" name="Title 5"/>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629822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562600"/>
          </a:xfrm>
        </p:spPr>
        <p:txBody>
          <a:bodyPr>
            <a:normAutofit fontScale="92500" lnSpcReduction="20000"/>
          </a:bodyPr>
          <a:lstStyle/>
          <a:p>
            <a:pPr marL="109728" indent="0">
              <a:buNone/>
            </a:pPr>
            <a:r>
              <a:rPr lang="en-US" sz="1400" dirty="0" smtClean="0"/>
              <a:t>In </a:t>
            </a:r>
            <a:r>
              <a:rPr lang="en-US" sz="1400" dirty="0"/>
              <a:t>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pPr marL="109728" indent="0">
              <a:buNone/>
            </a:pPr>
            <a:endParaRPr lang="en-US" sz="1400" dirty="0"/>
          </a:p>
          <a:p>
            <a:pPr marL="109728" indent="0">
              <a:buNone/>
            </a:pPr>
            <a:r>
              <a:rPr lang="en-US" sz="140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109728" indent="0">
              <a:buNone/>
            </a:pPr>
            <a:endParaRPr lang="en-US" sz="1400" dirty="0"/>
          </a:p>
          <a:p>
            <a:pPr marL="109728" indent="0">
              <a:buNone/>
            </a:pPr>
            <a:r>
              <a:rPr lang="en-US" sz="1400" dirty="0"/>
              <a:t>To file a program complaint of discrimination,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 </a:t>
            </a:r>
          </a:p>
          <a:p>
            <a:pPr marL="109728" indent="0">
              <a:buNone/>
            </a:pPr>
            <a:endParaRPr lang="en-US" sz="1400" dirty="0"/>
          </a:p>
          <a:p>
            <a:pPr marL="109728" indent="0">
              <a:buNone/>
            </a:pPr>
            <a:r>
              <a:rPr lang="en-US" sz="1400" dirty="0"/>
              <a:t>(1)	mail: U.S. Department of Agriculture </a:t>
            </a:r>
          </a:p>
          <a:p>
            <a:pPr marL="109728" indent="0">
              <a:buNone/>
            </a:pPr>
            <a:r>
              <a:rPr lang="en-US" sz="1400" dirty="0"/>
              <a:t>Office of the Assistant Secretary for Civil Rights </a:t>
            </a:r>
          </a:p>
          <a:p>
            <a:pPr marL="109728" indent="0">
              <a:buNone/>
            </a:pPr>
            <a:r>
              <a:rPr lang="en-US" sz="1400" dirty="0"/>
              <a:t>1400 Independence Avenue, SW </a:t>
            </a:r>
          </a:p>
          <a:p>
            <a:pPr marL="109728" indent="0">
              <a:buNone/>
            </a:pPr>
            <a:r>
              <a:rPr lang="en-US" sz="1400" dirty="0"/>
              <a:t>Washington, D.C. 20250-9410; </a:t>
            </a:r>
          </a:p>
          <a:p>
            <a:pPr marL="109728" indent="0">
              <a:buNone/>
            </a:pPr>
            <a:r>
              <a:rPr lang="en-US" sz="1400" dirty="0"/>
              <a:t>(2) 	fax: (202) 690-7442; or </a:t>
            </a:r>
          </a:p>
          <a:p>
            <a:pPr marL="109728" indent="0">
              <a:buNone/>
            </a:pPr>
            <a:r>
              <a:rPr lang="en-US" sz="1400" dirty="0"/>
              <a:t>(3) 	email: program.intake@usda.gov.</a:t>
            </a:r>
          </a:p>
          <a:p>
            <a:pPr marL="109728" indent="0">
              <a:buNone/>
            </a:pPr>
            <a:endParaRPr lang="en-US" sz="1400" dirty="0"/>
          </a:p>
          <a:p>
            <a:pPr marL="109728" indent="0">
              <a:buNone/>
            </a:pPr>
            <a:r>
              <a:rPr lang="en-US" sz="1400" dirty="0"/>
              <a:t>This institution is an equal opportunity provider.</a:t>
            </a:r>
          </a:p>
          <a:p>
            <a:pPr marL="109728" indent="0">
              <a:buNone/>
            </a:pPr>
            <a:endParaRPr lang="en-US" sz="1400"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25</a:t>
            </a:fld>
            <a:endParaRPr lang="en-US"/>
          </a:p>
        </p:txBody>
      </p:sp>
      <p:sp>
        <p:nvSpPr>
          <p:cNvPr id="6" name="Title 5"/>
          <p:cNvSpPr>
            <a:spLocks noGrp="1"/>
          </p:cNvSpPr>
          <p:nvPr>
            <p:ph type="title"/>
          </p:nvPr>
        </p:nvSpPr>
        <p:spPr>
          <a:xfrm>
            <a:off x="457200" y="274638"/>
            <a:ext cx="8229600" cy="258762"/>
          </a:xfrm>
        </p:spPr>
        <p:txBody>
          <a:bodyPr>
            <a:normAutofit/>
          </a:bodyPr>
          <a:lstStyle/>
          <a:p>
            <a:r>
              <a:rPr lang="en-US" sz="800" dirty="0" smtClean="0">
                <a:solidFill>
                  <a:schemeClr val="bg1"/>
                </a:solidFill>
              </a:rPr>
              <a:t>.</a:t>
            </a:r>
            <a:endParaRPr lang="en-US" sz="800" dirty="0">
              <a:solidFill>
                <a:schemeClr val="bg1"/>
              </a:solidFill>
            </a:endParaRPr>
          </a:p>
        </p:txBody>
      </p:sp>
    </p:spTree>
    <p:extLst>
      <p:ext uri="{BB962C8B-B14F-4D97-AF65-F5344CB8AC3E}">
        <p14:creationId xmlns:p14="http://schemas.microsoft.com/office/powerpoint/2010/main" val="3223905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600200"/>
            <a:ext cx="8229600" cy="4525963"/>
          </a:xfrm>
        </p:spPr>
        <p:txBody>
          <a:bodyPr>
            <a:normAutofit lnSpcReduction="10000"/>
          </a:bodyPr>
          <a:lstStyle/>
          <a:p>
            <a:pPr>
              <a:buClr>
                <a:schemeClr val="accent2"/>
              </a:buClr>
              <a:buSzPct val="100000"/>
              <a:buFont typeface="Lucida Sans Unicode" panose="020B0602030504020204" pitchFamily="34" charset="0"/>
              <a:buChar char="X"/>
            </a:pPr>
            <a:r>
              <a:rPr lang="en-US" dirty="0" smtClean="0"/>
              <a:t>Food safety plans are incomplete</a:t>
            </a:r>
          </a:p>
          <a:p>
            <a:pPr>
              <a:buClr>
                <a:schemeClr val="accent2"/>
              </a:buClr>
              <a:buSzPct val="100000"/>
              <a:buFont typeface="Lucida Sans Unicode" panose="020B0602030504020204" pitchFamily="34" charset="0"/>
              <a:buChar char="X"/>
            </a:pPr>
            <a:r>
              <a:rPr lang="en-US" dirty="0" smtClean="0"/>
              <a:t>Food safety plans are not being reviewed annually with corrective action not being taken or documented (SFA &amp; Vendor)</a:t>
            </a:r>
          </a:p>
          <a:p>
            <a:pPr>
              <a:buClr>
                <a:schemeClr val="accent2"/>
              </a:buClr>
              <a:buSzPct val="100000"/>
              <a:buFont typeface="Lucida Sans Unicode" panose="020B0602030504020204" pitchFamily="34" charset="0"/>
              <a:buChar char="X"/>
            </a:pPr>
            <a:r>
              <a:rPr lang="en-US" dirty="0"/>
              <a:t>Annual food safety training on </a:t>
            </a:r>
            <a:r>
              <a:rPr lang="en-US" dirty="0" smtClean="0"/>
              <a:t>Standard Operating Procedures (SOP) </a:t>
            </a:r>
            <a:r>
              <a:rPr lang="en-US" dirty="0"/>
              <a:t>not taking place</a:t>
            </a:r>
            <a:r>
              <a:rPr lang="en-US" dirty="0" smtClean="0"/>
              <a:t>.</a:t>
            </a:r>
          </a:p>
          <a:p>
            <a:pPr>
              <a:buClr>
                <a:schemeClr val="accent2"/>
              </a:buClr>
              <a:buSzPct val="100000"/>
              <a:buFont typeface="Lucida Sans Unicode" panose="020B0602030504020204" pitchFamily="34" charset="0"/>
              <a:buChar char="X"/>
            </a:pPr>
            <a:r>
              <a:rPr lang="en-US" dirty="0" smtClean="0"/>
              <a:t>Food safety inspections are not being requested twice a school year. </a:t>
            </a:r>
          </a:p>
          <a:p>
            <a:pPr>
              <a:buClr>
                <a:schemeClr val="accent2"/>
              </a:buClr>
              <a:buSzPct val="100000"/>
              <a:buFont typeface="Lucida Sans Unicode" panose="020B0602030504020204" pitchFamily="34" charset="0"/>
              <a:buChar char="X"/>
            </a:pPr>
            <a:r>
              <a:rPr lang="en-US" dirty="0" smtClean="0"/>
              <a:t>Temperature logs are not being completed.</a:t>
            </a:r>
          </a:p>
          <a:p>
            <a:pPr>
              <a:buClr>
                <a:schemeClr val="accent2"/>
              </a:buClr>
              <a:buSzPct val="100000"/>
              <a:buFont typeface="Lucida Sans Unicode" panose="020B0602030504020204" pitchFamily="34" charset="0"/>
              <a:buChar char="X"/>
            </a:pPr>
            <a:r>
              <a:rPr lang="en-US" dirty="0" smtClean="0"/>
              <a:t>FIFO not being followed properly</a:t>
            </a:r>
          </a:p>
          <a:p>
            <a:pPr>
              <a:buClr>
                <a:schemeClr val="accent2"/>
              </a:buClr>
              <a:buSzPct val="100000"/>
              <a:buFont typeface="Lucida Sans Unicode" panose="020B0602030504020204" pitchFamily="34" charset="0"/>
              <a:buChar char="X"/>
            </a:pPr>
            <a:r>
              <a:rPr lang="en-US" dirty="0" smtClean="0"/>
              <a:t>HACCP not being followed for FFVP.</a:t>
            </a:r>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3</a:t>
            </a:fld>
            <a:endParaRPr lang="en-US"/>
          </a:p>
        </p:txBody>
      </p:sp>
      <p:sp>
        <p:nvSpPr>
          <p:cNvPr id="6" name="Title 5"/>
          <p:cNvSpPr>
            <a:spLocks noGrp="1"/>
          </p:cNvSpPr>
          <p:nvPr>
            <p:ph type="title"/>
          </p:nvPr>
        </p:nvSpPr>
        <p:spPr/>
        <p:txBody>
          <a:bodyPr>
            <a:noAutofit/>
          </a:bodyPr>
          <a:lstStyle/>
          <a:p>
            <a:r>
              <a:rPr lang="en-US" sz="4800" dirty="0" smtClean="0"/>
              <a:t>Administrative Review Observations  SY 2016-17</a:t>
            </a:r>
            <a:endParaRPr lang="en-US" sz="4800" dirty="0"/>
          </a:p>
        </p:txBody>
      </p:sp>
    </p:spTree>
    <p:extLst>
      <p:ext uri="{BB962C8B-B14F-4D97-AF65-F5344CB8AC3E}">
        <p14:creationId xmlns:p14="http://schemas.microsoft.com/office/powerpoint/2010/main" val="597614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691"/>
          </a:xfrm>
        </p:spPr>
        <p:txBody>
          <a:bodyPr/>
          <a:lstStyle/>
          <a:p>
            <a:pPr marL="109728" indent="0" algn="ctr">
              <a:lnSpc>
                <a:spcPct val="150000"/>
              </a:lnSpc>
              <a:buNone/>
            </a:pPr>
            <a:r>
              <a:rPr lang="en-US" sz="4000" b="1" dirty="0" smtClean="0">
                <a:solidFill>
                  <a:srgbClr val="0066FF"/>
                </a:solidFill>
              </a:rPr>
              <a:t>Schools Are </a:t>
            </a:r>
            <a:r>
              <a:rPr lang="en-US" sz="4000" b="1" dirty="0">
                <a:solidFill>
                  <a:srgbClr val="0066FF"/>
                </a:solidFill>
              </a:rPr>
              <a:t>R</a:t>
            </a:r>
            <a:r>
              <a:rPr lang="en-US" sz="4000" b="1" dirty="0" smtClean="0">
                <a:solidFill>
                  <a:srgbClr val="0066FF"/>
                </a:solidFill>
              </a:rPr>
              <a:t>equired by Federal </a:t>
            </a:r>
            <a:r>
              <a:rPr lang="en-US" sz="4000" b="1" dirty="0">
                <a:solidFill>
                  <a:srgbClr val="0066FF"/>
                </a:solidFill>
              </a:rPr>
              <a:t>L</a:t>
            </a:r>
            <a:r>
              <a:rPr lang="en-US" sz="4000" b="1" dirty="0" smtClean="0">
                <a:solidFill>
                  <a:srgbClr val="0066FF"/>
                </a:solidFill>
              </a:rPr>
              <a:t>aw to Have a Food </a:t>
            </a:r>
            <a:r>
              <a:rPr lang="en-US" sz="4000" b="1" dirty="0">
                <a:solidFill>
                  <a:srgbClr val="0066FF"/>
                </a:solidFill>
              </a:rPr>
              <a:t>S</a:t>
            </a:r>
            <a:r>
              <a:rPr lang="en-US" sz="4000" b="1" dirty="0" smtClean="0">
                <a:solidFill>
                  <a:srgbClr val="0066FF"/>
                </a:solidFill>
              </a:rPr>
              <a:t>afety Plan </a:t>
            </a:r>
            <a:r>
              <a:rPr lang="en-US" sz="4000" b="1" dirty="0">
                <a:solidFill>
                  <a:srgbClr val="0066FF"/>
                </a:solidFill>
              </a:rPr>
              <a:t>B</a:t>
            </a:r>
            <a:r>
              <a:rPr lang="en-US" sz="4000" b="1" dirty="0" smtClean="0">
                <a:solidFill>
                  <a:srgbClr val="0066FF"/>
                </a:solidFill>
              </a:rPr>
              <a:t>ased on HACCP Principles.</a:t>
            </a:r>
          </a:p>
          <a:p>
            <a:pPr marL="109728" indent="0">
              <a:buNone/>
            </a:pPr>
            <a:endParaRPr lang="en-US"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4</a:t>
            </a:fld>
            <a:endParaRPr lang="en-US"/>
          </a:p>
        </p:txBody>
      </p:sp>
      <p:sp>
        <p:nvSpPr>
          <p:cNvPr id="6" name="Title 5"/>
          <p:cNvSpPr>
            <a:spLocks noGrp="1"/>
          </p:cNvSpPr>
          <p:nvPr>
            <p:ph type="title"/>
          </p:nvPr>
        </p:nvSpPr>
        <p:spPr/>
        <p:txBody>
          <a:bodyPr>
            <a:noAutofit/>
          </a:bodyPr>
          <a:lstStyle/>
          <a:p>
            <a:r>
              <a:rPr lang="en-US" dirty="0" smtClean="0"/>
              <a:t>HACCP</a:t>
            </a:r>
            <a:endParaRPr lang="en-US" dirty="0"/>
          </a:p>
        </p:txBody>
      </p:sp>
    </p:spTree>
    <p:extLst>
      <p:ext uri="{BB962C8B-B14F-4D97-AF65-F5344CB8AC3E}">
        <p14:creationId xmlns:p14="http://schemas.microsoft.com/office/powerpoint/2010/main" val="4098646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Harry and Connie Clown Party</a:t>
            </a:r>
          </a:p>
          <a:p>
            <a:endParaRPr lang="en-US" dirty="0"/>
          </a:p>
          <a:p>
            <a:r>
              <a:rPr lang="en-US" dirty="0" smtClean="0"/>
              <a:t>B.  Hepatitis A Cross Contamination Prevention</a:t>
            </a:r>
          </a:p>
          <a:p>
            <a:endParaRPr lang="en-US" dirty="0"/>
          </a:p>
          <a:p>
            <a:r>
              <a:rPr lang="en-US" dirty="0" smtClean="0"/>
              <a:t>C.  Hazard Analysis Critical Control Points</a:t>
            </a:r>
          </a:p>
          <a:p>
            <a:endParaRPr lang="en-US" dirty="0"/>
          </a:p>
          <a:p>
            <a:r>
              <a:rPr lang="en-US" dirty="0" smtClean="0"/>
              <a:t>D.  Happy Al’s Cookie and Cracker Program</a:t>
            </a:r>
          </a:p>
          <a:p>
            <a:endParaRPr lang="en-US" dirty="0"/>
          </a:p>
          <a:p>
            <a:pPr marL="109728" indent="0">
              <a:buNone/>
            </a:pPr>
            <a:endParaRPr lang="en-US"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5</a:t>
            </a:fld>
            <a:endParaRPr lang="en-US"/>
          </a:p>
        </p:txBody>
      </p:sp>
      <p:sp>
        <p:nvSpPr>
          <p:cNvPr id="6" name="Title 5"/>
          <p:cNvSpPr>
            <a:spLocks noGrp="1"/>
          </p:cNvSpPr>
          <p:nvPr>
            <p:ph type="title"/>
          </p:nvPr>
        </p:nvSpPr>
        <p:spPr/>
        <p:txBody>
          <a:bodyPr/>
          <a:lstStyle/>
          <a:p>
            <a:r>
              <a:rPr lang="en-US" dirty="0" smtClean="0"/>
              <a:t>HACCP stands for:</a:t>
            </a:r>
            <a:endParaRPr lang="en-US" dirty="0"/>
          </a:p>
        </p:txBody>
      </p:sp>
    </p:spTree>
    <p:extLst>
      <p:ext uri="{BB962C8B-B14F-4D97-AF65-F5344CB8AC3E}">
        <p14:creationId xmlns:p14="http://schemas.microsoft.com/office/powerpoint/2010/main" val="3388216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What is HACCP?</a:t>
            </a:r>
          </a:p>
          <a:p>
            <a:pPr lvl="1"/>
            <a:r>
              <a:rPr lang="en-US" dirty="0" smtClean="0"/>
              <a:t>Hazard Analysis Critical Control Points</a:t>
            </a:r>
          </a:p>
          <a:p>
            <a:pPr lvl="1"/>
            <a:endParaRPr lang="en-US" dirty="0"/>
          </a:p>
          <a:p>
            <a:pPr marL="393192" lvl="1" indent="0">
              <a:buNone/>
            </a:pPr>
            <a:endParaRPr lang="en-US" dirty="0" smtClean="0"/>
          </a:p>
          <a:p>
            <a:r>
              <a:rPr lang="en-US" b="1" dirty="0" smtClean="0"/>
              <a:t>Why is it Important?</a:t>
            </a:r>
          </a:p>
          <a:p>
            <a:pPr lvl="1"/>
            <a:r>
              <a:rPr lang="en-US" dirty="0" smtClean="0"/>
              <a:t>Provides a systematic approach to identifying food safety hazards</a:t>
            </a:r>
          </a:p>
          <a:p>
            <a:pPr marL="393192" lvl="1" indent="0">
              <a:buNone/>
            </a:pPr>
            <a:endParaRPr lang="en-US" dirty="0" smtClean="0">
              <a:solidFill>
                <a:srgbClr val="0066FF"/>
              </a:solidFill>
            </a:endParaRPr>
          </a:p>
          <a:p>
            <a:pPr marL="393192" lvl="1" indent="0">
              <a:buNone/>
            </a:pPr>
            <a:r>
              <a:rPr lang="en-US" dirty="0" smtClean="0">
                <a:solidFill>
                  <a:srgbClr val="0066FF"/>
                </a:solidFill>
              </a:rPr>
              <a:t>http</a:t>
            </a:r>
            <a:r>
              <a:rPr lang="en-US" dirty="0">
                <a:solidFill>
                  <a:srgbClr val="0066FF"/>
                </a:solidFill>
              </a:rPr>
              <a:t>://www.fns.usda.gov/sites/default/files/Food_Safety_HACCPGuidance.pdf</a:t>
            </a:r>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6</a:t>
            </a:fld>
            <a:endParaRPr lang="en-US"/>
          </a:p>
        </p:txBody>
      </p:sp>
      <p:sp>
        <p:nvSpPr>
          <p:cNvPr id="6" name="Title 5"/>
          <p:cNvSpPr>
            <a:spLocks noGrp="1"/>
          </p:cNvSpPr>
          <p:nvPr>
            <p:ph type="title"/>
          </p:nvPr>
        </p:nvSpPr>
        <p:spPr/>
        <p:txBody>
          <a:bodyPr/>
          <a:lstStyle/>
          <a:p>
            <a:r>
              <a:rPr lang="en-US" dirty="0" smtClean="0"/>
              <a:t>HACCP</a:t>
            </a:r>
            <a:endParaRPr lang="en-US" dirty="0"/>
          </a:p>
        </p:txBody>
      </p:sp>
    </p:spTree>
    <p:extLst>
      <p:ext uri="{BB962C8B-B14F-4D97-AF65-F5344CB8AC3E}">
        <p14:creationId xmlns:p14="http://schemas.microsoft.com/office/powerpoint/2010/main" val="919385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Conduct a Hazard Analysis</a:t>
            </a:r>
          </a:p>
          <a:p>
            <a:endParaRPr lang="en-US" b="1" dirty="0"/>
          </a:p>
          <a:p>
            <a:r>
              <a:rPr lang="en-US" b="1" dirty="0" smtClean="0"/>
              <a:t>Determine Critical Control Points</a:t>
            </a:r>
          </a:p>
          <a:p>
            <a:endParaRPr lang="en-US" b="1" dirty="0"/>
          </a:p>
          <a:p>
            <a:r>
              <a:rPr lang="en-US" b="1" dirty="0" smtClean="0"/>
              <a:t>Establish Critical Limits</a:t>
            </a:r>
          </a:p>
          <a:p>
            <a:endParaRPr lang="en-US" b="1" dirty="0"/>
          </a:p>
          <a:p>
            <a:r>
              <a:rPr lang="en-US" b="1" dirty="0" smtClean="0"/>
              <a:t>Establish Monitoring Procedure </a:t>
            </a:r>
            <a:endParaRPr lang="en-US" b="1"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7</a:t>
            </a:fld>
            <a:endParaRPr lang="en-US"/>
          </a:p>
        </p:txBody>
      </p:sp>
      <p:sp>
        <p:nvSpPr>
          <p:cNvPr id="6" name="Title 5"/>
          <p:cNvSpPr>
            <a:spLocks noGrp="1"/>
          </p:cNvSpPr>
          <p:nvPr>
            <p:ph type="title"/>
          </p:nvPr>
        </p:nvSpPr>
        <p:spPr/>
        <p:txBody>
          <a:bodyPr/>
          <a:lstStyle/>
          <a:p>
            <a:r>
              <a:rPr lang="en-US" dirty="0" smtClean="0"/>
              <a:t>HACCP Principles</a:t>
            </a:r>
            <a:endParaRPr lang="en-US" dirty="0"/>
          </a:p>
        </p:txBody>
      </p:sp>
    </p:spTree>
    <p:extLst>
      <p:ext uri="{BB962C8B-B14F-4D97-AF65-F5344CB8AC3E}">
        <p14:creationId xmlns:p14="http://schemas.microsoft.com/office/powerpoint/2010/main" val="2661961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Identify Corrective Actions</a:t>
            </a:r>
          </a:p>
          <a:p>
            <a:endParaRPr lang="en-US" b="1" dirty="0"/>
          </a:p>
          <a:p>
            <a:r>
              <a:rPr lang="en-US" b="1" dirty="0" smtClean="0"/>
              <a:t>Keep Records</a:t>
            </a:r>
          </a:p>
          <a:p>
            <a:endParaRPr lang="en-US" b="1" dirty="0"/>
          </a:p>
          <a:p>
            <a:r>
              <a:rPr lang="en-US" b="1" dirty="0" smtClean="0"/>
              <a:t>Review </a:t>
            </a:r>
            <a:r>
              <a:rPr lang="en-US" b="1" dirty="0"/>
              <a:t>Y</a:t>
            </a:r>
            <a:r>
              <a:rPr lang="en-US" b="1" dirty="0" smtClean="0"/>
              <a:t>our Food </a:t>
            </a:r>
            <a:r>
              <a:rPr lang="en-US" b="1" dirty="0"/>
              <a:t>S</a:t>
            </a:r>
            <a:r>
              <a:rPr lang="en-US" b="1" dirty="0" smtClean="0"/>
              <a:t>afety Plan Annually and Revise as Necessary. </a:t>
            </a:r>
          </a:p>
          <a:p>
            <a:endParaRPr lang="en-US" b="1" dirty="0"/>
          </a:p>
          <a:p>
            <a:r>
              <a:rPr lang="en-US" b="1" dirty="0" smtClean="0"/>
              <a:t>Document Each Time Your Food Safety Plan is Reviewed.  </a:t>
            </a:r>
            <a:endParaRPr lang="en-US" b="1" dirty="0"/>
          </a:p>
        </p:txBody>
      </p:sp>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8</a:t>
            </a:fld>
            <a:endParaRPr lang="en-US"/>
          </a:p>
        </p:txBody>
      </p:sp>
      <p:sp>
        <p:nvSpPr>
          <p:cNvPr id="6" name="Title 5"/>
          <p:cNvSpPr>
            <a:spLocks noGrp="1"/>
          </p:cNvSpPr>
          <p:nvPr>
            <p:ph type="title"/>
          </p:nvPr>
        </p:nvSpPr>
        <p:spPr/>
        <p:txBody>
          <a:bodyPr/>
          <a:lstStyle/>
          <a:p>
            <a:r>
              <a:rPr lang="en-US" dirty="0" smtClean="0"/>
              <a:t>HACCP Principles</a:t>
            </a:r>
            <a:endParaRPr lang="en-US" dirty="0"/>
          </a:p>
        </p:txBody>
      </p:sp>
    </p:spTree>
    <p:extLst>
      <p:ext uri="{BB962C8B-B14F-4D97-AF65-F5344CB8AC3E}">
        <p14:creationId xmlns:p14="http://schemas.microsoft.com/office/powerpoint/2010/main" val="2069096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25D461-3DD1-4855-BC4C-D6251476C121}" type="datetime7">
              <a:rPr lang="en-US" smtClean="0"/>
              <a:t>Sep-17</a:t>
            </a:fld>
            <a:endParaRPr lang="en-US"/>
          </a:p>
        </p:txBody>
      </p:sp>
      <p:sp>
        <p:nvSpPr>
          <p:cNvPr id="4" name="Footer Placeholder 3"/>
          <p:cNvSpPr>
            <a:spLocks noGrp="1"/>
          </p:cNvSpPr>
          <p:nvPr>
            <p:ph type="ftr" sz="quarter" idx="11"/>
          </p:nvPr>
        </p:nvSpPr>
        <p:spPr/>
        <p:txBody>
          <a:bodyPr/>
          <a:lstStyle/>
          <a:p>
            <a:r>
              <a:rPr lang="en-US" smtClean="0"/>
              <a:t>Hawaii Child Nutrition Programs</a:t>
            </a:r>
            <a:endParaRPr lang="en-US"/>
          </a:p>
        </p:txBody>
      </p:sp>
      <p:sp>
        <p:nvSpPr>
          <p:cNvPr id="5" name="Slide Number Placeholder 4"/>
          <p:cNvSpPr>
            <a:spLocks noGrp="1"/>
          </p:cNvSpPr>
          <p:nvPr>
            <p:ph type="sldNum" sz="quarter" idx="12"/>
          </p:nvPr>
        </p:nvSpPr>
        <p:spPr/>
        <p:txBody>
          <a:bodyPr/>
          <a:lstStyle/>
          <a:p>
            <a:fld id="{3B822B5A-EDF0-4D67-B316-04436F5026FC}" type="slidenum">
              <a:rPr lang="en-US" smtClean="0"/>
              <a:t>9</a:t>
            </a:fld>
            <a:endParaRPr lang="en-US"/>
          </a:p>
        </p:txBody>
      </p:sp>
      <p:sp>
        <p:nvSpPr>
          <p:cNvPr id="6" name="Title 5"/>
          <p:cNvSpPr>
            <a:spLocks noGrp="1"/>
          </p:cNvSpPr>
          <p:nvPr>
            <p:ph type="title"/>
          </p:nvPr>
        </p:nvSpPr>
        <p:spPr/>
        <p:txBody>
          <a:bodyPr/>
          <a:lstStyle/>
          <a:p>
            <a:r>
              <a:rPr lang="en-US" dirty="0" smtClean="0"/>
              <a:t>Temperature Danger Zone</a:t>
            </a:r>
            <a:endParaRPr lang="en-US" dirty="0"/>
          </a:p>
        </p:txBody>
      </p:sp>
      <p:pic>
        <p:nvPicPr>
          <p:cNvPr id="7"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9019" y="1481138"/>
            <a:ext cx="45259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3893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927</TotalTime>
  <Words>3436</Words>
  <Application>Microsoft Office PowerPoint</Application>
  <PresentationFormat>On-screen Show (4:3)</PresentationFormat>
  <Paragraphs>377</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Hawaii Child Nutrition Programs</vt:lpstr>
      <vt:lpstr>What’s in the News related to Food Safety?</vt:lpstr>
      <vt:lpstr>Administrative Review Observations  SY 2016-17</vt:lpstr>
      <vt:lpstr>HACCP</vt:lpstr>
      <vt:lpstr>HACCP stands for:</vt:lpstr>
      <vt:lpstr>HACCP</vt:lpstr>
      <vt:lpstr>HACCP Principles</vt:lpstr>
      <vt:lpstr>HACCP Principles</vt:lpstr>
      <vt:lpstr>Temperature Danger Zone</vt:lpstr>
      <vt:lpstr>The Process Approach to HACCP</vt:lpstr>
      <vt:lpstr>Process 1 Preparation with No Cook Step</vt:lpstr>
      <vt:lpstr>Process 2 Preparation for Same Day Service</vt:lpstr>
      <vt:lpstr>Process 3 Complex Preparation</vt:lpstr>
      <vt:lpstr>USDA What’s Cooking Recipes</vt:lpstr>
      <vt:lpstr>Standard Operating Procedures</vt:lpstr>
      <vt:lpstr>Standard Operating Procedures</vt:lpstr>
      <vt:lpstr>Food Safety Plan  Review and Update</vt:lpstr>
      <vt:lpstr>Maintain Documentation</vt:lpstr>
      <vt:lpstr>Sanitation Inspection Required</vt:lpstr>
      <vt:lpstr>Inspection Requests</vt:lpstr>
      <vt:lpstr>Inspection Requests</vt:lpstr>
      <vt:lpstr>Post Your Inspection</vt:lpstr>
      <vt:lpstr>Vendors</vt:lpstr>
      <vt:lpstr>Questions?</vt:lpstr>
      <vt:lpstr>.</vt:lpstr>
    </vt:vector>
  </TitlesOfParts>
  <Company>HIDOE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Hawaii Child Nutrition Programs</dc:title>
  <dc:creator>Lynn Vidal</dc:creator>
  <cp:lastModifiedBy>Haley Fulmer</cp:lastModifiedBy>
  <cp:revision>69</cp:revision>
  <cp:lastPrinted>2016-09-17T19:50:04Z</cp:lastPrinted>
  <dcterms:created xsi:type="dcterms:W3CDTF">2016-09-12T19:56:31Z</dcterms:created>
  <dcterms:modified xsi:type="dcterms:W3CDTF">2017-09-18T21:05:56Z</dcterms:modified>
</cp:coreProperties>
</file>