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308" r:id="rId4"/>
    <p:sldId id="263" r:id="rId5"/>
    <p:sldId id="264" r:id="rId6"/>
    <p:sldId id="265" r:id="rId7"/>
    <p:sldId id="267" r:id="rId8"/>
    <p:sldId id="315" r:id="rId9"/>
    <p:sldId id="316" r:id="rId10"/>
    <p:sldId id="313" r:id="rId11"/>
    <p:sldId id="314" r:id="rId12"/>
    <p:sldId id="300" r:id="rId13"/>
    <p:sldId id="302" r:id="rId14"/>
    <p:sldId id="312" r:id="rId15"/>
    <p:sldId id="273" r:id="rId16"/>
    <p:sldId id="274" r:id="rId17"/>
    <p:sldId id="275" r:id="rId18"/>
    <p:sldId id="276" r:id="rId19"/>
    <p:sldId id="268" r:id="rId20"/>
    <p:sldId id="269" r:id="rId21"/>
    <p:sldId id="270" r:id="rId22"/>
    <p:sldId id="271" r:id="rId23"/>
    <p:sldId id="272" r:id="rId24"/>
    <p:sldId id="281" r:id="rId25"/>
    <p:sldId id="290" r:id="rId26"/>
  </p:sldIdLst>
  <p:sldSz cx="12188825" cy="6858000"/>
  <p:notesSz cx="7023100" cy="9309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1" autoAdjust="0"/>
    <p:restoredTop sz="94492" autoAdjust="0"/>
  </p:normalViewPr>
  <p:slideViewPr>
    <p:cSldViewPr>
      <p:cViewPr>
        <p:scale>
          <a:sx n="103" d="100"/>
          <a:sy n="103" d="100"/>
        </p:scale>
        <p:origin x="-186" y="-2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132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sa:Desktop:FFVP:FFVP%20Schools:Usag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SY15-16  FFVP </a:t>
            </a:r>
            <a:r>
              <a:rPr lang="en-US" dirty="0"/>
              <a:t>Total Funds Used Compared to Allocated 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502393937953173"/>
          <c:y val="0.17624280517566884"/>
          <c:w val="0.72497606062046827"/>
          <c:h val="0.72502394437537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8.1967230748941685E-3"/>
                  <c:y val="3.8011695906432746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$</a:t>
                    </a:r>
                    <a:r>
                      <a:rPr lang="en-US" sz="1400" b="1" dirty="0" smtClean="0"/>
                      <a:t>2,039,062</a:t>
                    </a:r>
                  </a:p>
                  <a:p>
                    <a:pPr>
                      <a:defRPr sz="1400"/>
                    </a:pP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smtClean="0"/>
                      <a:t>$1,634,729</a:t>
                    </a:r>
                    <a:endParaRPr lang="en-US" sz="1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Overall!$A$2:$A$3</c:f>
              <c:strCache>
                <c:ptCount val="2"/>
                <c:pt idx="0">
                  <c:v>Allocated</c:v>
                </c:pt>
                <c:pt idx="1">
                  <c:v>Used</c:v>
                </c:pt>
              </c:strCache>
            </c:strRef>
          </c:cat>
          <c:val>
            <c:numRef>
              <c:f>Overall!$B$2:$B$3</c:f>
              <c:numCache>
                <c:formatCode>\$#,##0.00</c:formatCode>
                <c:ptCount val="2"/>
                <c:pt idx="0">
                  <c:v>1783617.52</c:v>
                </c:pt>
                <c:pt idx="1">
                  <c:v>1234196.5900000001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106432"/>
        <c:axId val="189116416"/>
      </c:barChart>
      <c:catAx>
        <c:axId val="18910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116416"/>
        <c:crosses val="autoZero"/>
        <c:auto val="1"/>
        <c:lblAlgn val="ctr"/>
        <c:lblOffset val="100"/>
        <c:noMultiLvlLbl val="0"/>
      </c:catAx>
      <c:valAx>
        <c:axId val="189116416"/>
        <c:scaling>
          <c:orientation val="minMax"/>
        </c:scaling>
        <c:delete val="0"/>
        <c:axPos val="l"/>
        <c:numFmt formatCode="\$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10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9/19/2017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9/19/2017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9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9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2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2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53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3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2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9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6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29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5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3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5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not linked to a table.  Figures corrected but chart is not accurate.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0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4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2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9/19/2017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9/19/2017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9/19/2017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9/19/2017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9/19/2017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9/19/2017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9/19/2017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9/19/2017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9/19/2017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9/19/2017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9/19/2017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9/19/2017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 xmlns:mv="urn:schemas-microsoft-com:mac:vml" xmlns:mc="http://schemas.openxmlformats.org/markup-compatibility/2006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waii5210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1.pd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Fresh Fruit and Vegetable Program</a:t>
            </a:r>
            <a:br>
              <a:rPr lang="en-US" sz="4000" dirty="0" smtClean="0"/>
            </a:br>
            <a:r>
              <a:rPr lang="en-US" sz="4000" smtClean="0"/>
              <a:t>July 18, </a:t>
            </a:r>
            <a:r>
              <a:rPr lang="en-US" sz="4000" dirty="0" smtClean="0"/>
              <a:t>2017 Training Session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Al Tachibana, Program Specialist</a:t>
            </a:r>
          </a:p>
          <a:p>
            <a:r>
              <a:rPr lang="en-US" sz="2400" dirty="0" smtClean="0"/>
              <a:t>Fresh Fruit and Vegetable Program  &amp;  NSLP Equipment Assistant Grants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FFVP MONTHLY CLAIM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412" y="1066800"/>
            <a:ext cx="8991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10742929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Possible ways HCNP could help to make FFVP easier.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975106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 more information on Fresh Fruits &amp; Vegetables (much free materials can be downloaded from USDA Website) </a:t>
            </a:r>
          </a:p>
          <a:p>
            <a:r>
              <a:rPr lang="en-US" dirty="0" smtClean="0"/>
              <a:t>Find additional vendors to keep cost down and have more choices (Procurement [proper purchasing of fruits and vegetables] is an ongoing and a </a:t>
            </a:r>
            <a:r>
              <a:rPr lang="en-US" i="1" dirty="0" smtClean="0"/>
              <a:t>growing</a:t>
            </a:r>
            <a:r>
              <a:rPr lang="en-US" dirty="0" smtClean="0"/>
              <a:t> focus throughout USDA programs) and is part of any program Administrative Review)</a:t>
            </a:r>
          </a:p>
          <a:p>
            <a:r>
              <a:rPr lang="en-US" dirty="0" smtClean="0"/>
              <a:t>Provide a video to introduce the program and motivate kids to eat fresh fruits and veggies</a:t>
            </a:r>
          </a:p>
          <a:p>
            <a:r>
              <a:rPr lang="en-US" dirty="0" smtClean="0"/>
              <a:t>Provide health and physical education resources and offer professional development opportunities</a:t>
            </a:r>
          </a:p>
          <a:p>
            <a:r>
              <a:rPr lang="en-US" dirty="0" smtClean="0"/>
              <a:t>Work with communities partners like </a:t>
            </a:r>
            <a:r>
              <a:rPr lang="en-US" dirty="0" err="1" smtClean="0"/>
              <a:t>FoodCorps</a:t>
            </a:r>
            <a:r>
              <a:rPr lang="en-US" dirty="0" smtClean="0"/>
              <a:t> and the Hawaii School Garden Hui (HFSSGH) that can assist schools with their Wellness, FFVP, and Farm to School programs.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1060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Work with National, state and local partners…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612" y="1600200"/>
            <a:ext cx="487553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57" dirty="0" smtClean="0"/>
              <a:t>Action for Healthy Kids, Alliance for Healthier Generation</a:t>
            </a:r>
          </a:p>
          <a:p>
            <a:r>
              <a:rPr lang="en-US" sz="2857" dirty="0" smtClean="0"/>
              <a:t>Community Health Center, Public Health Nurses</a:t>
            </a:r>
          </a:p>
          <a:p>
            <a:r>
              <a:rPr lang="en-US" sz="2857" dirty="0" smtClean="0"/>
              <a:t>Hawaii Education Matters, PTSA, Parent Groups</a:t>
            </a:r>
          </a:p>
          <a:p>
            <a:r>
              <a:rPr lang="en-US" sz="2857" dirty="0" smtClean="0"/>
              <a:t>Kokua Hawaii Foundation, Hawaii School Garden Network</a:t>
            </a:r>
          </a:p>
          <a:p>
            <a:r>
              <a:rPr lang="en-US" sz="2857" dirty="0" smtClean="0"/>
              <a:t>Hawaii 5210, Kaiser Permanente, HMSA</a:t>
            </a:r>
          </a:p>
          <a:p>
            <a:r>
              <a:rPr lang="en-US" sz="2857" dirty="0" err="1" smtClean="0"/>
              <a:t>FoodCorps</a:t>
            </a:r>
            <a:endParaRPr lang="en-US" sz="2857" dirty="0" smtClean="0"/>
          </a:p>
          <a:p>
            <a:endParaRPr lang="en-US" sz="2857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593" r="-6593"/>
          <a:stretch>
            <a:fillRect/>
          </a:stretch>
        </p:blipFill>
        <p:spPr>
          <a:xfrm>
            <a:off x="6354637" y="1600201"/>
            <a:ext cx="4387975" cy="41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751060" cy="685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      FFVP HANDBOOK (2010)</a:t>
            </a:r>
            <a:endParaRPr lang="en-US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990600"/>
            <a:ext cx="518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Handbook Highlights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FFVP encourages…  (pg. 8)</a:t>
            </a:r>
          </a:p>
          <a:p>
            <a:pPr lvl="1"/>
            <a:r>
              <a:rPr lang="en-US" b="1" dirty="0" smtClean="0"/>
              <a:t>Schools to make “every effort to provide fresh fruits and vegetables a minimum of twice a week as repeated exposure to new foods is a key to acceptance”</a:t>
            </a:r>
          </a:p>
          <a:p>
            <a:pPr lvl="1"/>
            <a:r>
              <a:rPr lang="en-US" b="1" dirty="0" smtClean="0"/>
              <a:t>A variety of implementation strategies</a:t>
            </a:r>
          </a:p>
          <a:p>
            <a:pPr lvl="1"/>
            <a:r>
              <a:rPr lang="en-US" b="1" dirty="0" smtClean="0"/>
              <a:t>Complementary nutrition education</a:t>
            </a:r>
          </a:p>
          <a:p>
            <a:r>
              <a:rPr lang="en-US" b="1" dirty="0" smtClean="0"/>
              <a:t>Schools should develop guidelines to remind children of good manners when they receive and eat their fruit and vegetable snacks, and to dispose their trash (pg. 13)</a:t>
            </a:r>
          </a:p>
          <a:p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Handbook Highlights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FFVP does not allow (pg. 14)</a:t>
            </a:r>
          </a:p>
          <a:p>
            <a:pPr lvl="1"/>
            <a:r>
              <a:rPr lang="en-US" b="1" dirty="0" smtClean="0"/>
              <a:t>Processed or preserved fruits and veggies (canned, frozen, or dried)</a:t>
            </a:r>
          </a:p>
          <a:p>
            <a:pPr lvl="1"/>
            <a:r>
              <a:rPr lang="en-US" b="1" dirty="0" smtClean="0"/>
              <a:t>Dip for fruit</a:t>
            </a:r>
          </a:p>
          <a:p>
            <a:pPr lvl="1"/>
            <a:r>
              <a:rPr lang="en-US" b="1" dirty="0" smtClean="0"/>
              <a:t>Fruit Strips, Leather, Jellied Fruit, Trail Mix</a:t>
            </a:r>
          </a:p>
          <a:p>
            <a:pPr lvl="1"/>
            <a:r>
              <a:rPr lang="en-US" b="1" dirty="0" smtClean="0"/>
              <a:t>Fruit or Vegetable juice, or FV Pizza</a:t>
            </a:r>
          </a:p>
          <a:p>
            <a:pPr lvl="1"/>
            <a:r>
              <a:rPr lang="en-US" b="1" dirty="0" smtClean="0"/>
              <a:t>Smoothies</a:t>
            </a:r>
          </a:p>
          <a:p>
            <a:r>
              <a:rPr lang="en-US" b="1" dirty="0" smtClean="0"/>
              <a:t>Only teachers who are directly responsible for serving FV to their students in a classroom setting may partake in FV (pg. 10)</a:t>
            </a:r>
          </a:p>
          <a:p>
            <a:r>
              <a:rPr lang="en-US" b="1" dirty="0" smtClean="0"/>
              <a:t>Free FV cannot be used as gifts or rewards. FV cannot be withhold as a form of discipline (pg. 10)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Handbook Highlights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524000"/>
            <a:ext cx="9751060" cy="4953000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Limitations (pg. 15)</a:t>
            </a:r>
          </a:p>
          <a:p>
            <a:pPr lvl="1"/>
            <a:r>
              <a:rPr lang="en-US" sz="3200" b="1" dirty="0" smtClean="0"/>
              <a:t>Dips for veggies</a:t>
            </a:r>
          </a:p>
          <a:p>
            <a:pPr lvl="2"/>
            <a:r>
              <a:rPr lang="en-US" sz="3200" b="1" dirty="0" smtClean="0"/>
              <a:t>Must be yogurt-based, or low-fat/non-fat dips</a:t>
            </a:r>
          </a:p>
          <a:p>
            <a:pPr lvl="2"/>
            <a:r>
              <a:rPr lang="en-US" sz="3200" b="1" dirty="0" smtClean="0"/>
              <a:t>Serving size limited to 1-2 tablespoons</a:t>
            </a:r>
          </a:p>
          <a:p>
            <a:pPr lvl="1"/>
            <a:r>
              <a:rPr lang="en-US" sz="3200" b="1" dirty="0" smtClean="0"/>
              <a:t>Service of “prepared” vegetables </a:t>
            </a:r>
          </a:p>
          <a:p>
            <a:pPr lvl="2"/>
            <a:r>
              <a:rPr lang="en-US" sz="3200" b="1" dirty="0" smtClean="0"/>
              <a:t>Fresh vegetables that are steamed or baked such as sweet potato and </a:t>
            </a:r>
            <a:r>
              <a:rPr lang="en-US" sz="3200" b="1" dirty="0" err="1" smtClean="0"/>
              <a:t>kalo</a:t>
            </a:r>
            <a:r>
              <a:rPr lang="en-US" sz="3200" b="1" dirty="0" smtClean="0"/>
              <a:t>, or stir fried, must be limited to once-a-week and always as part of a nutrition education lesson related to the prepared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Handbook Highlights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4000"/>
            <a:ext cx="975106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Leftovers (pg. 18)</a:t>
            </a:r>
          </a:p>
          <a:p>
            <a:pPr lvl="1"/>
            <a:r>
              <a:rPr lang="en-US" sz="2800" b="1" dirty="0" smtClean="0"/>
              <a:t>Plan to reduce waste (order as accurately as possible)</a:t>
            </a:r>
          </a:p>
          <a:p>
            <a:pPr lvl="1"/>
            <a:r>
              <a:rPr lang="en-US" sz="2800" b="1" dirty="0" smtClean="0"/>
              <a:t>Follow safe food storage practices</a:t>
            </a:r>
          </a:p>
          <a:p>
            <a:pPr lvl="1"/>
            <a:r>
              <a:rPr lang="en-US" sz="2800" b="1" dirty="0" smtClean="0"/>
              <a:t>If still good, use leftover FV in next FFVP snack </a:t>
            </a:r>
          </a:p>
          <a:p>
            <a:pPr lvl="1"/>
            <a:r>
              <a:rPr lang="en-US" sz="2800" b="1" dirty="0" smtClean="0"/>
              <a:t>Leftover FV should not be going home with staff or teachers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1060" cy="1295400"/>
          </a:xfrm>
        </p:spPr>
        <p:txBody>
          <a:bodyPr/>
          <a:lstStyle/>
          <a:p>
            <a:r>
              <a:rPr lang="en-US" b="1" dirty="0" smtClean="0"/>
              <a:t>Program Implementation (strongly suggested for successful program)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2" y="1676400"/>
            <a:ext cx="51816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Program should begin within 30 days of the start of the school year</a:t>
            </a:r>
          </a:p>
          <a:p>
            <a:r>
              <a:rPr lang="en-US" sz="2400" dirty="0" smtClean="0"/>
              <a:t>Snack days are consistent and integrated in weekly schedule</a:t>
            </a:r>
          </a:p>
          <a:p>
            <a:r>
              <a:rPr lang="en-US" sz="2400" dirty="0" smtClean="0"/>
              <a:t>FFVP is integrated into core curriculum</a:t>
            </a:r>
          </a:p>
          <a:p>
            <a:r>
              <a:rPr lang="en-US" sz="2400" dirty="0" smtClean="0"/>
              <a:t>Plan ahead – create a full years calendar with seasonal produce</a:t>
            </a:r>
          </a:p>
          <a:p>
            <a:r>
              <a:rPr lang="en-US" sz="2400" dirty="0" smtClean="0"/>
              <a:t>Establish relationship with vendors</a:t>
            </a:r>
          </a:p>
          <a:p>
            <a:r>
              <a:rPr lang="en-US" sz="2400" dirty="0" smtClean="0"/>
              <a:t>Involve faculty and staff, PCNC, parents and Wellness Team</a:t>
            </a:r>
          </a:p>
        </p:txBody>
      </p:sp>
      <p:pic>
        <p:nvPicPr>
          <p:cNvPr id="6" name="Content Placeholder 5" descr="KainaluSchoolGarden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2520" b="-12520"/>
          <a:stretch>
            <a:fillRect/>
          </a:stretch>
        </p:blipFill>
        <p:spPr>
          <a:xfrm>
            <a:off x="6171882" y="1600200"/>
            <a:ext cx="487553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Best times and Places to Serve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serve during the school day as snack </a:t>
            </a:r>
          </a:p>
          <a:p>
            <a:r>
              <a:rPr lang="en-US" dirty="0" smtClean="0"/>
              <a:t>Do not serve during breakfast, lunch, after school or summer school.</a:t>
            </a:r>
          </a:p>
          <a:p>
            <a:r>
              <a:rPr lang="en-US" dirty="0" smtClean="0"/>
              <a:t>Do serve inside classrooms, hallways, kiosks</a:t>
            </a:r>
          </a:p>
          <a:p>
            <a:r>
              <a:rPr lang="en-US" dirty="0" smtClean="0"/>
              <a:t>Integrate within a core subject and as part of a nutrition education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 descr="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798" b="-798"/>
          <a:stretch>
            <a:fillRect/>
          </a:stretch>
        </p:blipFill>
        <p:spPr>
          <a:xfrm>
            <a:off x="6248082" y="1828800"/>
            <a:ext cx="487553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latin typeface="Calibri" panose="020F0502020204030204" pitchFamily="34" charset="0"/>
              </a:rPr>
              <a:t>               </a:t>
            </a:r>
            <a:r>
              <a:rPr lang="en-US" sz="5400" b="1" i="1" dirty="0" smtClean="0">
                <a:latin typeface="Calibri" panose="020F0502020204030204" pitchFamily="34" charset="0"/>
              </a:rPr>
              <a:t>FFVP GOALS</a:t>
            </a:r>
            <a:endParaRPr lang="en-US" sz="5400" b="1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b="1" dirty="0">
                <a:latin typeface="Calibri" panose="020F0502020204030204" pitchFamily="34" charset="0"/>
              </a:rPr>
              <a:t>Create a healthier school environment by providing healthy food choices.</a:t>
            </a:r>
          </a:p>
          <a:p>
            <a:r>
              <a:rPr lang="en-US" sz="3600" b="1" dirty="0">
                <a:latin typeface="Calibri" panose="020F0502020204030204" pitchFamily="34" charset="0"/>
              </a:rPr>
              <a:t>Expand the variety of produce students consume.</a:t>
            </a:r>
          </a:p>
          <a:p>
            <a:r>
              <a:rPr lang="en-US" sz="3600" b="1" dirty="0">
                <a:latin typeface="Calibri" panose="020F0502020204030204" pitchFamily="34" charset="0"/>
              </a:rPr>
              <a:t>Increase students’ produce consumption.</a:t>
            </a:r>
          </a:p>
          <a:p>
            <a:r>
              <a:rPr lang="en-US" sz="3600" b="1" dirty="0">
                <a:latin typeface="Calibri" panose="020F0502020204030204" pitchFamily="34" charset="0"/>
              </a:rPr>
              <a:t>Make a difference in students’ diets to impact their present and future health.</a:t>
            </a:r>
          </a:p>
        </p:txBody>
      </p:sp>
    </p:spTree>
    <p:extLst>
      <p:ext uri="{BB962C8B-B14F-4D97-AF65-F5344CB8AC3E}">
        <p14:creationId xmlns:p14="http://schemas.microsoft.com/office/powerpoint/2010/main" val="39688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Marketing and Promotion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funds available for promotional activities</a:t>
            </a:r>
          </a:p>
          <a:p>
            <a:r>
              <a:rPr lang="en-US" dirty="0" smtClean="0"/>
              <a:t>Lots of resources on the internet</a:t>
            </a:r>
          </a:p>
          <a:p>
            <a:r>
              <a:rPr lang="en-US" dirty="0" smtClean="0"/>
              <a:t>Invite community partners and local resources to assist </a:t>
            </a:r>
          </a:p>
          <a:p>
            <a:r>
              <a:rPr lang="en-US" dirty="0" smtClean="0"/>
              <a:t>Engage the entire school community and integrate FFVP into all of your school programs and special events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hoto Oct 29, 1 15 02 P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23" r="9377" b="2565"/>
          <a:stretch>
            <a:fillRect/>
          </a:stretch>
        </p:blipFill>
        <p:spPr>
          <a:xfrm rot="10800000">
            <a:off x="6323012" y="1905000"/>
            <a:ext cx="488289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Nutrition Education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 nutrition education a priority in Wellness Policy and school’s Academic and Financial Plan</a:t>
            </a:r>
          </a:p>
          <a:p>
            <a:r>
              <a:rPr lang="en-US" dirty="0" smtClean="0"/>
              <a:t> Integrate nutrition education into core subjects: language arts, math, art, science</a:t>
            </a:r>
          </a:p>
          <a:p>
            <a:r>
              <a:rPr lang="en-US" dirty="0" smtClean="0"/>
              <a:t> Consider planting a school garden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798" b="-798"/>
          <a:stretch>
            <a:fillRect/>
          </a:stretch>
        </p:blipFill>
        <p:spPr>
          <a:xfrm>
            <a:off x="6248082" y="1828800"/>
            <a:ext cx="487553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School Environment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FFVP bulletin board, posters</a:t>
            </a:r>
          </a:p>
          <a:p>
            <a:r>
              <a:rPr lang="en-US" dirty="0" smtClean="0"/>
              <a:t>Create a snack, celebration, fundraising policy consistent with Wellness Guidelines</a:t>
            </a:r>
          </a:p>
          <a:p>
            <a:r>
              <a:rPr lang="en-US" dirty="0" smtClean="0"/>
              <a:t>Invite local chefs to participate in food demonstrations</a:t>
            </a:r>
          </a:p>
          <a:p>
            <a:r>
              <a:rPr lang="en-US" dirty="0" smtClean="0"/>
              <a:t>Use vendors as resources</a:t>
            </a:r>
          </a:p>
          <a:p>
            <a:r>
              <a:rPr lang="en-US" dirty="0" smtClean="0"/>
              <a:t>Have parent-child cooking classes</a:t>
            </a:r>
          </a:p>
          <a:p>
            <a:r>
              <a:rPr lang="en-US" dirty="0" smtClean="0"/>
              <a:t>Develop a year-round theme: </a:t>
            </a:r>
          </a:p>
          <a:p>
            <a:pPr lvl="1"/>
            <a:r>
              <a:rPr lang="en-US" dirty="0" smtClean="0"/>
              <a:t>Eat a Rainbow – Each week a different color </a:t>
            </a:r>
          </a:p>
          <a:p>
            <a:pPr lvl="1"/>
            <a:r>
              <a:rPr lang="en-US" dirty="0" smtClean="0"/>
              <a:t>Seasons/Holidays/Cultures – Each month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Create a Healthier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8609329" cy="4572000"/>
          </a:xfrm>
        </p:spPr>
        <p:txBody>
          <a:bodyPr/>
          <a:lstStyle/>
          <a:p>
            <a:r>
              <a:rPr lang="en-US" b="1" dirty="0"/>
              <a:t>FFVP guidelines support efforts of school’s Wellness Policy</a:t>
            </a:r>
          </a:p>
          <a:p>
            <a:endParaRPr lang="en-US" dirty="0" smtClean="0"/>
          </a:p>
          <a:p>
            <a:r>
              <a:rPr lang="en-US" b="1" dirty="0" smtClean="0"/>
              <a:t>Get Local Su</a:t>
            </a:r>
            <a:r>
              <a:rPr lang="en-US" dirty="0" smtClean="0"/>
              <a:t>pport</a:t>
            </a:r>
          </a:p>
          <a:p>
            <a:pPr lvl="1"/>
            <a:r>
              <a:rPr lang="en-US" dirty="0" smtClean="0"/>
              <a:t>To access local resources, banners, brochures, flyers, posters, speakers, training and funding opportunities, register to become a Hawaii 5210 school at </a:t>
            </a:r>
            <a:r>
              <a:rPr lang="en-US" dirty="0" smtClean="0">
                <a:hlinkClick r:id="rId3"/>
              </a:rPr>
              <a:t>http://www.hawaii5210.com</a:t>
            </a:r>
            <a:endParaRPr lang="en-US" dirty="0"/>
          </a:p>
        </p:txBody>
      </p:sp>
      <p:pic>
        <p:nvPicPr>
          <p:cNvPr id="4" name="Picture 3" descr="Logo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t="25000" b="35714"/>
              <a:stretch>
                <a:fillRect/>
              </a:stretch>
            </p:blipFill>
          </mc:Choice>
          <mc:Fallback>
            <p:blipFill>
              <a:blip r:embed="rId5"/>
              <a:srcRect t="25000" b="35714"/>
              <a:stretch>
                <a:fillRect/>
              </a:stretch>
            </p:blipFill>
          </mc:Fallback>
        </mc:AlternateContent>
        <p:spPr>
          <a:xfrm>
            <a:off x="7085012" y="4599709"/>
            <a:ext cx="4876800" cy="191588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6"/>
          <a:srcRect l="-4884" r="-4884"/>
          <a:stretch>
            <a:fillRect/>
          </a:stretch>
        </p:blipFill>
        <p:spPr>
          <a:xfrm>
            <a:off x="9218612" y="914400"/>
            <a:ext cx="2396659" cy="224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1412" y="2438400"/>
            <a:ext cx="9751060" cy="6858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81693" y="3200400"/>
            <a:ext cx="9751060" cy="2895600"/>
          </a:xfrm>
        </p:spPr>
        <p:txBody>
          <a:bodyPr anchor="t"/>
          <a:lstStyle/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Al Tachibana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Fresh Fruit &amp; Vegetable Program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650 </a:t>
            </a:r>
            <a:r>
              <a:rPr lang="en-US" sz="2600" dirty="0" err="1" smtClean="0"/>
              <a:t>Iwilei</a:t>
            </a:r>
            <a:r>
              <a:rPr lang="en-US" sz="2600" dirty="0" smtClean="0"/>
              <a:t> Road, Suite 270 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Honolulu, HI  96817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Alvin_Tachibana@notes.k12.hi.us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Office: 808-587-3600</a:t>
            </a:r>
          </a:p>
          <a:p>
            <a:pPr>
              <a:spcBef>
                <a:spcPts val="600"/>
              </a:spcBef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0012" y="467032"/>
            <a:ext cx="952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atin typeface="Vladimir Script" panose="03050402040407070305" pitchFamily="66" charset="0"/>
              </a:rPr>
              <a:t>Mahalo!</a:t>
            </a:r>
            <a:endParaRPr lang="en-US" sz="15000" dirty="0">
              <a:latin typeface="Vladimir Script" panose="03050402040407070305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Program Goals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Create a healthier school environment</a:t>
            </a:r>
          </a:p>
          <a:p>
            <a:r>
              <a:rPr lang="en-US" sz="4000" dirty="0" smtClean="0"/>
              <a:t> Expand variety of fruits &amp; veggies children experience</a:t>
            </a:r>
          </a:p>
          <a:p>
            <a:r>
              <a:rPr lang="en-US" sz="4000" dirty="0" smtClean="0"/>
              <a:t> Increase fruit &amp; veggie consumption</a:t>
            </a:r>
          </a:p>
          <a:p>
            <a:r>
              <a:rPr lang="en-US" sz="4000" dirty="0" smtClean="0"/>
              <a:t> Make a difference in children’s diets to impact their present and future health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90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Program 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295400"/>
            <a:ext cx="487553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 a strong school-level   FFVP team</a:t>
            </a:r>
          </a:p>
          <a:p>
            <a:r>
              <a:rPr lang="en-US" dirty="0" smtClean="0"/>
              <a:t>Tie FFVP into school’s Wellness Plan</a:t>
            </a:r>
          </a:p>
          <a:p>
            <a:r>
              <a:rPr lang="en-US" dirty="0" smtClean="0"/>
              <a:t>Develop effective program Action-Implementation Plan</a:t>
            </a:r>
          </a:p>
          <a:p>
            <a:r>
              <a:rPr lang="en-US" dirty="0" smtClean="0"/>
              <a:t>Integrate FFVP into core curriculum</a:t>
            </a:r>
          </a:p>
          <a:p>
            <a:r>
              <a:rPr lang="en-US" dirty="0" smtClean="0"/>
              <a:t>Create healthier school community</a:t>
            </a:r>
          </a:p>
          <a:p>
            <a:r>
              <a:rPr lang="en-US" dirty="0" smtClean="0"/>
              <a:t>Develop nutrition education</a:t>
            </a:r>
          </a:p>
          <a:p>
            <a:r>
              <a:rPr lang="en-US" dirty="0" smtClean="0"/>
              <a:t>Manage budget &amp; claim procedures</a:t>
            </a:r>
          </a:p>
        </p:txBody>
      </p:sp>
      <p:pic>
        <p:nvPicPr>
          <p:cNvPr id="6" name="Content Placeholder 5" descr="ProduceSafety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25000" contrast="29000"/>
            <a:alphaModFix/>
          </a:blip>
          <a:srcRect t="-12520" b="-12520"/>
          <a:stretch>
            <a:fillRect/>
          </a:stretch>
        </p:blipFill>
        <p:spPr>
          <a:xfrm>
            <a:off x="6094412" y="1143000"/>
            <a:ext cx="487553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751060" cy="12954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School Eligibility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524000"/>
            <a:ext cx="975106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Must be a school serving K - 6th grade </a:t>
            </a:r>
          </a:p>
          <a:p>
            <a:pPr lvl="1"/>
            <a:r>
              <a:rPr lang="en-US" sz="2800" b="1" dirty="0" smtClean="0"/>
              <a:t>Pre-School class can count if part of school’s enrollment</a:t>
            </a:r>
          </a:p>
          <a:p>
            <a:r>
              <a:rPr lang="en-US" b="1" dirty="0" smtClean="0"/>
              <a:t>Must operate NSLP</a:t>
            </a:r>
          </a:p>
          <a:p>
            <a:r>
              <a:rPr lang="en-US" b="1" dirty="0" smtClean="0"/>
              <a:t>Submit a yearly application</a:t>
            </a:r>
          </a:p>
          <a:p>
            <a:r>
              <a:rPr lang="en-US" b="1" dirty="0" smtClean="0"/>
              <a:t>Priority schools have 50% or more of students eligible for free or reduced price meals</a:t>
            </a:r>
          </a:p>
          <a:p>
            <a:r>
              <a:rPr lang="en-US" b="1" dirty="0" smtClean="0"/>
              <a:t>But, schools under 50% Free/Red. can and should still apply!</a:t>
            </a:r>
          </a:p>
          <a:p>
            <a:r>
              <a:rPr lang="en-US" b="1" dirty="0" smtClean="0"/>
              <a:t>Be committed to fulfilling program objectives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Approved Schools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Receive funds based on an allocation of $50 - $75 per student</a:t>
            </a:r>
          </a:p>
          <a:p>
            <a:r>
              <a:rPr lang="en-US" b="1" dirty="0" smtClean="0"/>
              <a:t>Must submit a correct monthly claim on time and stay within budget</a:t>
            </a:r>
          </a:p>
          <a:p>
            <a:r>
              <a:rPr lang="en-US" sz="3600" b="1" dirty="0" smtClean="0"/>
              <a:t>10</a:t>
            </a:r>
            <a:r>
              <a:rPr lang="en-US" b="1" dirty="0" smtClean="0"/>
              <a:t>% administrative costs– for planning,  paperwork, nutrition education planning, not prep/service</a:t>
            </a:r>
          </a:p>
          <a:p>
            <a:r>
              <a:rPr lang="en-US" b="1" dirty="0" smtClean="0"/>
              <a:t>Up to </a:t>
            </a:r>
            <a:r>
              <a:rPr lang="en-US" sz="3600" b="1" dirty="0" smtClean="0"/>
              <a:t>20</a:t>
            </a:r>
            <a:r>
              <a:rPr lang="en-US" b="1" dirty="0" smtClean="0"/>
              <a:t>% for program operating costs to include salary and fringe benefits for employees who wash, prep, distribute and serve food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FFVP Usage in Hawaii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17612" y="1600200"/>
            <a:ext cx="487553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Any </a:t>
            </a:r>
            <a:r>
              <a:rPr lang="en-US" dirty="0"/>
              <a:t>unused funding goes back to the USDA at the end of the year</a:t>
            </a:r>
          </a:p>
          <a:p>
            <a:r>
              <a:rPr lang="en-US" dirty="0" smtClean="0"/>
              <a:t>Usually, just </a:t>
            </a:r>
            <a:r>
              <a:rPr lang="en-US" dirty="0"/>
              <a:t>80% of Hawaii’s FFVP funds </a:t>
            </a:r>
            <a:r>
              <a:rPr lang="en-US" dirty="0" smtClean="0"/>
              <a:t>gets used</a:t>
            </a:r>
          </a:p>
          <a:p>
            <a:r>
              <a:rPr lang="en-US" dirty="0" smtClean="0"/>
              <a:t>Graph shows July </a:t>
            </a:r>
            <a:r>
              <a:rPr lang="en-US" dirty="0"/>
              <a:t>2015-June 2016 </a:t>
            </a:r>
            <a:r>
              <a:rPr lang="en-US" dirty="0" smtClean="0"/>
              <a:t>claims</a:t>
            </a:r>
          </a:p>
          <a:p>
            <a:r>
              <a:rPr lang="en-US" dirty="0" smtClean="0"/>
              <a:t>That meant after SY15-16, over $400,000 of unused Fresh Fruit &amp; Vegetable funds went back to USDA.</a:t>
            </a:r>
          </a:p>
          <a:p>
            <a:r>
              <a:rPr lang="en-US" dirty="0" smtClean="0"/>
              <a:t>At the end of SY16-17, only 59% of the available FFVP funds were used.  </a:t>
            </a:r>
          </a:p>
          <a:p>
            <a:r>
              <a:rPr lang="en-US" b="1" dirty="0" smtClean="0"/>
              <a:t>Almost  </a:t>
            </a:r>
            <a:r>
              <a:rPr lang="en-US" sz="4000" b="1" dirty="0" smtClean="0"/>
              <a:t>$900,000 </a:t>
            </a:r>
            <a:r>
              <a:rPr lang="en-US" b="1" dirty="0" smtClean="0"/>
              <a:t>of FFVP funds went UNUSED!!!</a:t>
            </a:r>
          </a:p>
          <a:p>
            <a:r>
              <a:rPr lang="en-US" dirty="0" smtClean="0"/>
              <a:t>This is why the schools had so much to spend in August- September this year.</a:t>
            </a:r>
          </a:p>
          <a:p>
            <a:r>
              <a:rPr lang="en-US" b="1" dirty="0" smtClean="0"/>
              <a:t>This allocation is nearly over.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7791638"/>
              </p:ext>
            </p:extLst>
          </p:nvPr>
        </p:nvGraphicFramePr>
        <p:xfrm>
          <a:off x="6399212" y="1600200"/>
          <a:ext cx="46481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60719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106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Franklin Gothic Heavy" panose="020B0903020102020204" pitchFamily="34" charset="0"/>
              </a:rPr>
              <a:t>USING THE ONE-TIME “INTERIM” ALLOCATION FUNDS BY SEPT. 30</a:t>
            </a:r>
            <a:endParaRPr lang="en-US" sz="4000" dirty="0"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Buy More ready to eat whole fruit </a:t>
            </a:r>
            <a:r>
              <a:rPr lang="en-US" b="1" dirty="0"/>
              <a:t>or </a:t>
            </a:r>
            <a:r>
              <a:rPr lang="en-US" b="1" dirty="0" smtClean="0"/>
              <a:t>pre-cut ready-to-serve </a:t>
            </a:r>
            <a:r>
              <a:rPr lang="en-US" b="1" dirty="0"/>
              <a:t>packaged fruit or vegetable items </a:t>
            </a:r>
            <a:endParaRPr lang="en-US" b="1" dirty="0" smtClean="0"/>
          </a:p>
          <a:p>
            <a:r>
              <a:rPr lang="en-US" b="1" dirty="0" smtClean="0"/>
              <a:t>Provide FF&amp;V </a:t>
            </a:r>
            <a:r>
              <a:rPr lang="en-US" b="1" dirty="0"/>
              <a:t>snacks </a:t>
            </a:r>
            <a:r>
              <a:rPr lang="en-US" b="1" dirty="0" smtClean="0"/>
              <a:t>on more days or serve more than one snack in a day</a:t>
            </a:r>
          </a:p>
          <a:p>
            <a:r>
              <a:rPr lang="en-US" b="1" dirty="0" smtClean="0"/>
              <a:t>More exotic or specialty fruit or vegetable items</a:t>
            </a:r>
          </a:p>
          <a:p>
            <a:r>
              <a:rPr lang="en-US" b="1" dirty="0" smtClean="0"/>
              <a:t>Use up to 10% of funds for Administrative costs for any FFVP office work;</a:t>
            </a:r>
          </a:p>
          <a:p>
            <a:r>
              <a:rPr lang="en-US" b="1" dirty="0" smtClean="0"/>
              <a:t>Consider </a:t>
            </a:r>
            <a:r>
              <a:rPr lang="en-US" b="1" dirty="0"/>
              <a:t>using </a:t>
            </a:r>
            <a:r>
              <a:rPr lang="en-US" b="1" dirty="0" smtClean="0"/>
              <a:t>Admin. cost to </a:t>
            </a:r>
            <a:r>
              <a:rPr lang="en-US" b="1" dirty="0"/>
              <a:t>purchase equipment for FFVP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Use up </a:t>
            </a:r>
            <a:r>
              <a:rPr lang="en-US" b="1" dirty="0"/>
              <a:t>to 20% of Operating cost for preparation /serving labor and material costs; </a:t>
            </a:r>
          </a:p>
          <a:p>
            <a:r>
              <a:rPr lang="en-US" b="1" dirty="0" smtClean="0"/>
              <a:t>Purchase other goods to be used for FFVP (e.g. any disposable goods, food containers used for serving, fat-free/low fat dressing packets, etc.)</a:t>
            </a:r>
          </a:p>
          <a:p>
            <a:r>
              <a:rPr lang="en-US" b="1" dirty="0" smtClean="0"/>
              <a:t>Items must be delivered or at the school by Sept. 30, not in </a:t>
            </a:r>
            <a:r>
              <a:rPr lang="en-US" b="1" dirty="0"/>
              <a:t>October which would be the new </a:t>
            </a:r>
            <a:r>
              <a:rPr lang="en-US" b="1" dirty="0" smtClean="0"/>
              <a:t>FY17-18 FFVP </a:t>
            </a:r>
            <a:r>
              <a:rPr lang="en-US" b="1" dirty="0"/>
              <a:t>allocation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90600"/>
          </a:xfrm>
        </p:spPr>
        <p:txBody>
          <a:bodyPr/>
          <a:lstStyle/>
          <a:p>
            <a:pPr algn="ctr"/>
            <a:r>
              <a:rPr lang="en-US" b="1" dirty="0" smtClean="0"/>
              <a:t>FFVP CLAIMS WORKSHEET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3812" y="1447800"/>
            <a:ext cx="9601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1360</Words>
  <Application>Microsoft Office PowerPoint</Application>
  <PresentationFormat>Custom</PresentationFormat>
  <Paragraphs>172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TS102787942</vt:lpstr>
      <vt:lpstr>Fresh Fruit and Vegetable Program July 18, 2017 Training Session </vt:lpstr>
      <vt:lpstr>               FFVP GOALS</vt:lpstr>
      <vt:lpstr>Program Goals</vt:lpstr>
      <vt:lpstr>Program Objectives</vt:lpstr>
      <vt:lpstr>School Eligibility </vt:lpstr>
      <vt:lpstr>Approved Schools</vt:lpstr>
      <vt:lpstr>FFVP Usage in Hawaii</vt:lpstr>
      <vt:lpstr>USING THE ONE-TIME “INTERIM” ALLOCATION FUNDS BY SEPT. 30</vt:lpstr>
      <vt:lpstr>FFVP CLAIMS WORKSHEET</vt:lpstr>
      <vt:lpstr>FFVP MONTHLY CLAIM</vt:lpstr>
      <vt:lpstr>Possible ways HCNP could help to make FFVP easier.  </vt:lpstr>
      <vt:lpstr>Work with National, state and local partners…</vt:lpstr>
      <vt:lpstr>      FFVP HANDBOOK (2010)</vt:lpstr>
      <vt:lpstr>Handbook Highlights</vt:lpstr>
      <vt:lpstr>Handbook Highlights</vt:lpstr>
      <vt:lpstr>Handbook Highlights</vt:lpstr>
      <vt:lpstr>Handbook Highlights</vt:lpstr>
      <vt:lpstr>Program Implementation (strongly suggested for successful program)</vt:lpstr>
      <vt:lpstr>Best times and Places to Serve</vt:lpstr>
      <vt:lpstr>Marketing and Promotion</vt:lpstr>
      <vt:lpstr>Nutrition Education</vt:lpstr>
      <vt:lpstr>School Environment</vt:lpstr>
      <vt:lpstr>Create a Healthier School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2013-05-09T22:16:34Z</cp:lastPrinted>
  <dcterms:created xsi:type="dcterms:W3CDTF">2013-06-06T00:30:41Z</dcterms:created>
  <dcterms:modified xsi:type="dcterms:W3CDTF">2017-09-20T04:48:00Z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