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2"/>
  </p:sldMasterIdLst>
  <p:notesMasterIdLst>
    <p:notesMasterId r:id="rId24"/>
  </p:notesMasterIdLst>
  <p:handoutMasterIdLst>
    <p:handoutMasterId r:id="rId25"/>
  </p:handoutMasterIdLst>
  <p:sldIdLst>
    <p:sldId id="265" r:id="rId3"/>
    <p:sldId id="269" r:id="rId4"/>
    <p:sldId id="267" r:id="rId5"/>
    <p:sldId id="268" r:id="rId6"/>
    <p:sldId id="257" r:id="rId7"/>
    <p:sldId id="270" r:id="rId8"/>
    <p:sldId id="258" r:id="rId9"/>
    <p:sldId id="272" r:id="rId10"/>
    <p:sldId id="273" r:id="rId11"/>
    <p:sldId id="271" r:id="rId12"/>
    <p:sldId id="259" r:id="rId13"/>
    <p:sldId id="260" r:id="rId14"/>
    <p:sldId id="275" r:id="rId15"/>
    <p:sldId id="276" r:id="rId16"/>
    <p:sldId id="277" r:id="rId17"/>
    <p:sldId id="278" r:id="rId18"/>
    <p:sldId id="279" r:id="rId19"/>
    <p:sldId id="281" r:id="rId20"/>
    <p:sldId id="264" r:id="rId21"/>
    <p:sldId id="282" r:id="rId22"/>
    <p:sldId id="283" r:id="rId23"/>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5648" autoAdjust="0"/>
  </p:normalViewPr>
  <p:slideViewPr>
    <p:cSldViewPr>
      <p:cViewPr varScale="1">
        <p:scale>
          <a:sx n="31" d="100"/>
          <a:sy n="31" d="100"/>
        </p:scale>
        <p:origin x="-912" y="-96"/>
      </p:cViewPr>
      <p:guideLst>
        <p:guide orient="horz" pos="2160"/>
        <p:guide pos="2880"/>
      </p:guideLst>
    </p:cSldViewPr>
  </p:slideViewPr>
  <p:notesTextViewPr>
    <p:cViewPr>
      <p:scale>
        <a:sx n="66" d="100"/>
        <a:sy n="66"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eaLnBrk="0" hangingPunct="0">
              <a:defRPr sz="1200">
                <a:latin typeface="Times New Roman" pitchFamily="18" charset="0"/>
              </a:defRPr>
            </a:lvl1pPr>
          </a:lstStyle>
          <a:p>
            <a:endParaRPr lang="en-US"/>
          </a:p>
        </p:txBody>
      </p:sp>
      <p:sp>
        <p:nvSpPr>
          <p:cNvPr id="15363" name="Rectangle 3"/>
          <p:cNvSpPr>
            <a:spLocks noGrp="1" noChangeArrowheads="1"/>
          </p:cNvSpPr>
          <p:nvPr>
            <p:ph type="dt" sz="quarter" idx="1"/>
          </p:nvPr>
        </p:nvSpPr>
        <p:spPr bwMode="auto">
          <a:xfrm>
            <a:off x="3979757" y="0"/>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algn="r" eaLnBrk="0" hangingPunct="0">
              <a:defRPr sz="1200">
                <a:latin typeface="Times New Roman" pitchFamily="18" charset="0"/>
              </a:defRPr>
            </a:lvl1pPr>
          </a:lstStyle>
          <a:p>
            <a:endParaRPr lang="en-US"/>
          </a:p>
        </p:txBody>
      </p:sp>
      <p:sp>
        <p:nvSpPr>
          <p:cNvPr id="15364" name="Rectangle 4"/>
          <p:cNvSpPr>
            <a:spLocks noGrp="1" noChangeArrowheads="1"/>
          </p:cNvSpPr>
          <p:nvPr>
            <p:ph type="ftr" sz="quarter" idx="2"/>
          </p:nvPr>
        </p:nvSpPr>
        <p:spPr bwMode="auto">
          <a:xfrm>
            <a:off x="0" y="8843645"/>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eaLnBrk="0" hangingPunct="0">
              <a:defRPr sz="1200">
                <a:latin typeface="Times New Roman" pitchFamily="18" charset="0"/>
              </a:defRPr>
            </a:lvl1pPr>
          </a:lstStyle>
          <a:p>
            <a:endParaRPr lang="en-US"/>
          </a:p>
        </p:txBody>
      </p:sp>
      <p:sp>
        <p:nvSpPr>
          <p:cNvPr id="15365" name="Rectangle 5"/>
          <p:cNvSpPr>
            <a:spLocks noGrp="1" noChangeArrowheads="1"/>
          </p:cNvSpPr>
          <p:nvPr>
            <p:ph type="sldNum" sz="quarter" idx="3"/>
          </p:nvPr>
        </p:nvSpPr>
        <p:spPr bwMode="auto">
          <a:xfrm>
            <a:off x="3979757" y="8843645"/>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algn="r" eaLnBrk="0" hangingPunct="0">
              <a:defRPr sz="1200">
                <a:latin typeface="Times New Roman" pitchFamily="18" charset="0"/>
              </a:defRPr>
            </a:lvl1pPr>
          </a:lstStyle>
          <a:p>
            <a:fld id="{F9A46B63-4FAD-448A-A556-02A5E3944259}" type="slidenum">
              <a:rPr lang="en-US"/>
              <a:pPr/>
              <a:t>‹#›</a:t>
            </a:fld>
            <a:endParaRPr lang="en-US"/>
          </a:p>
        </p:txBody>
      </p:sp>
    </p:spTree>
    <p:extLst>
      <p:ext uri="{BB962C8B-B14F-4D97-AF65-F5344CB8AC3E}">
        <p14:creationId xmlns:p14="http://schemas.microsoft.com/office/powerpoint/2010/main" val="2629345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eaLnBrk="0" hangingPunct="0">
              <a:defRPr sz="1200">
                <a:latin typeface="Times New Roman" pitchFamily="18" charset="0"/>
              </a:defRPr>
            </a:lvl1pPr>
          </a:lstStyle>
          <a:p>
            <a:endParaRPr lang="en-US"/>
          </a:p>
        </p:txBody>
      </p:sp>
      <p:sp>
        <p:nvSpPr>
          <p:cNvPr id="17411" name="Rectangle 3"/>
          <p:cNvSpPr>
            <a:spLocks noGrp="1" noChangeArrowheads="1"/>
          </p:cNvSpPr>
          <p:nvPr>
            <p:ph type="dt" idx="1"/>
          </p:nvPr>
        </p:nvSpPr>
        <p:spPr bwMode="auto">
          <a:xfrm>
            <a:off x="3979757" y="0"/>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algn="r" eaLnBrk="0" hangingPunct="0">
              <a:defRPr sz="1200">
                <a:latin typeface="Times New Roman" pitchFamily="18" charset="0"/>
              </a:defRPr>
            </a:lvl1pPr>
          </a:lstStyle>
          <a:p>
            <a:endParaRPr lang="en-US"/>
          </a:p>
        </p:txBody>
      </p:sp>
      <p:sp>
        <p:nvSpPr>
          <p:cNvPr id="17412"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936414" y="4421823"/>
            <a:ext cx="5150273" cy="418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414" name="Rectangle 6"/>
          <p:cNvSpPr>
            <a:spLocks noGrp="1" noChangeArrowheads="1"/>
          </p:cNvSpPr>
          <p:nvPr>
            <p:ph type="ftr" sz="quarter" idx="4"/>
          </p:nvPr>
        </p:nvSpPr>
        <p:spPr bwMode="auto">
          <a:xfrm>
            <a:off x="0" y="8843645"/>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eaLnBrk="0" hangingPunct="0">
              <a:defRPr sz="1200">
                <a:latin typeface="Times New Roman" pitchFamily="18" charset="0"/>
              </a:defRPr>
            </a:lvl1pPr>
          </a:lstStyle>
          <a:p>
            <a:endParaRPr lang="en-US"/>
          </a:p>
        </p:txBody>
      </p:sp>
      <p:sp>
        <p:nvSpPr>
          <p:cNvPr id="17415" name="Rectangle 7"/>
          <p:cNvSpPr>
            <a:spLocks noGrp="1" noChangeArrowheads="1"/>
          </p:cNvSpPr>
          <p:nvPr>
            <p:ph type="sldNum" sz="quarter" idx="5"/>
          </p:nvPr>
        </p:nvSpPr>
        <p:spPr bwMode="auto">
          <a:xfrm>
            <a:off x="3979757" y="8843645"/>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algn="r" eaLnBrk="0" hangingPunct="0">
              <a:defRPr sz="1200">
                <a:latin typeface="Times New Roman" pitchFamily="18" charset="0"/>
              </a:defRPr>
            </a:lvl1pPr>
          </a:lstStyle>
          <a:p>
            <a:fld id="{E7CAE20C-D77B-4EB7-AE52-E2B9CECD256E}" type="slidenum">
              <a:rPr lang="en-US"/>
              <a:pPr/>
              <a:t>‹#›</a:t>
            </a:fld>
            <a:endParaRPr lang="en-US"/>
          </a:p>
        </p:txBody>
      </p:sp>
    </p:spTree>
    <p:extLst>
      <p:ext uri="{BB962C8B-B14F-4D97-AF65-F5344CB8AC3E}">
        <p14:creationId xmlns:p14="http://schemas.microsoft.com/office/powerpoint/2010/main" val="20691992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mn-ea"/>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mn-ea"/>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mn-ea"/>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mn-ea"/>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r>
              <a:rPr lang="en-US" baseline="0" dirty="0"/>
              <a:t> to part 2 of the Revenue from </a:t>
            </a:r>
            <a:r>
              <a:rPr lang="en-US" baseline="0" dirty="0" err="1"/>
              <a:t>Nonprogram</a:t>
            </a:r>
            <a:r>
              <a:rPr lang="en-US" baseline="0" dirty="0"/>
              <a:t> Foods Sold in School training.</a:t>
            </a:r>
            <a:endParaRPr lang="en-US" dirty="0"/>
          </a:p>
        </p:txBody>
      </p:sp>
      <p:sp>
        <p:nvSpPr>
          <p:cNvPr id="4" name="Slide Number Placeholder 3"/>
          <p:cNvSpPr>
            <a:spLocks noGrp="1"/>
          </p:cNvSpPr>
          <p:nvPr>
            <p:ph type="sldNum" sz="quarter" idx="10"/>
          </p:nvPr>
        </p:nvSpPr>
        <p:spPr/>
        <p:txBody>
          <a:bodyPr/>
          <a:lstStyle/>
          <a:p>
            <a:fld id="{3567B76A-1CE7-42F9-80B7-E7220416986B}" type="slidenum">
              <a:rPr lang="en-US" smtClean="0"/>
              <a:t>1</a:t>
            </a:fld>
            <a:endParaRPr lang="en-US"/>
          </a:p>
        </p:txBody>
      </p:sp>
    </p:spTree>
    <p:extLst>
      <p:ext uri="{BB962C8B-B14F-4D97-AF65-F5344CB8AC3E}">
        <p14:creationId xmlns:p14="http://schemas.microsoft.com/office/powerpoint/2010/main" val="3269854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USDA</a:t>
            </a:r>
            <a:r>
              <a:rPr lang="en-US" baseline="0" dirty="0"/>
              <a:t> Food Buying Guide is a great reference material to help calculate the portion size for the ingredients and the number of servings it contains. For example: there are 21 servings of diced peaches in a #10 can for a ¼ cup portion.</a:t>
            </a:r>
            <a:endParaRPr lang="en-US" dirty="0"/>
          </a:p>
        </p:txBody>
      </p:sp>
      <p:sp>
        <p:nvSpPr>
          <p:cNvPr id="4" name="Slide Number Placeholder 3"/>
          <p:cNvSpPr>
            <a:spLocks noGrp="1"/>
          </p:cNvSpPr>
          <p:nvPr>
            <p:ph type="sldNum" sz="quarter" idx="10"/>
          </p:nvPr>
        </p:nvSpPr>
        <p:spPr/>
        <p:txBody>
          <a:bodyPr/>
          <a:lstStyle/>
          <a:p>
            <a:fld id="{E7CAE20C-D77B-4EB7-AE52-E2B9CECD256E}" type="slidenum">
              <a:rPr lang="en-US" smtClean="0"/>
              <a:pPr/>
              <a:t>10</a:t>
            </a:fld>
            <a:endParaRPr lang="en-US"/>
          </a:p>
        </p:txBody>
      </p:sp>
    </p:spTree>
    <p:extLst>
      <p:ext uri="{BB962C8B-B14F-4D97-AF65-F5344CB8AC3E}">
        <p14:creationId xmlns:p14="http://schemas.microsoft.com/office/powerpoint/2010/main" val="2820936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help calculate the total </a:t>
            </a:r>
            <a:r>
              <a:rPr lang="en-US" baseline="0" dirty="0" err="1"/>
              <a:t>nonprogram</a:t>
            </a:r>
            <a:r>
              <a:rPr lang="en-US" baseline="0" dirty="0"/>
              <a:t> food cost for a 5 consecutive days, HCNP will also include a </a:t>
            </a:r>
            <a:r>
              <a:rPr lang="en-US" baseline="0" dirty="0" err="1"/>
              <a:t>Nonprogram</a:t>
            </a:r>
            <a:r>
              <a:rPr lang="en-US" baseline="0" dirty="0"/>
              <a:t> Food Cost Calculations Worksheet.. </a:t>
            </a:r>
            <a:endParaRPr lang="en-US" dirty="0"/>
          </a:p>
        </p:txBody>
      </p:sp>
      <p:sp>
        <p:nvSpPr>
          <p:cNvPr id="4" name="Slide Number Placeholder 3"/>
          <p:cNvSpPr>
            <a:spLocks noGrp="1"/>
          </p:cNvSpPr>
          <p:nvPr>
            <p:ph type="sldNum" sz="quarter" idx="10"/>
          </p:nvPr>
        </p:nvSpPr>
        <p:spPr/>
        <p:txBody>
          <a:bodyPr/>
          <a:lstStyle/>
          <a:p>
            <a:fld id="{E7CAE20C-D77B-4EB7-AE52-E2B9CECD256E}" type="slidenum">
              <a:rPr lang="en-US" smtClean="0"/>
              <a:pPr/>
              <a:t>11</a:t>
            </a:fld>
            <a:endParaRPr lang="en-US"/>
          </a:p>
        </p:txBody>
      </p:sp>
    </p:spTree>
    <p:extLst>
      <p:ext uri="{BB962C8B-B14F-4D97-AF65-F5344CB8AC3E}">
        <p14:creationId xmlns:p14="http://schemas.microsoft.com/office/powerpoint/2010/main" val="2697047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file will contain 17 tabs,  one is a sample tab. The tabs for each day are broken down by breakfast, lunch, and ala carte. The breakfast tab and lunch tab will calculate the total  meal cost for adult meals or student second meals. The ala carte tab is for all individual sale items. </a:t>
            </a:r>
          </a:p>
          <a:p>
            <a:endParaRPr lang="en-US" baseline="0" dirty="0"/>
          </a:p>
          <a:p>
            <a:r>
              <a:rPr lang="en-US" baseline="0" dirty="0"/>
              <a:t>The SFA will have to complete all 15 tabs for Days 1 through Days 5</a:t>
            </a:r>
          </a:p>
          <a:p>
            <a:r>
              <a:rPr lang="en-US" baseline="0" dirty="0"/>
              <a:t>Remember “ALL” foods must be accounted for. No exception. </a:t>
            </a:r>
            <a:endParaRPr lang="en-US" dirty="0"/>
          </a:p>
        </p:txBody>
      </p:sp>
      <p:sp>
        <p:nvSpPr>
          <p:cNvPr id="4" name="Slide Number Placeholder 3"/>
          <p:cNvSpPr>
            <a:spLocks noGrp="1"/>
          </p:cNvSpPr>
          <p:nvPr>
            <p:ph type="sldNum" sz="quarter" idx="10"/>
          </p:nvPr>
        </p:nvSpPr>
        <p:spPr/>
        <p:txBody>
          <a:bodyPr/>
          <a:lstStyle/>
          <a:p>
            <a:fld id="{E7CAE20C-D77B-4EB7-AE52-E2B9CECD256E}" type="slidenum">
              <a:rPr lang="en-US" smtClean="0"/>
              <a:pPr/>
              <a:t>12</a:t>
            </a:fld>
            <a:endParaRPr lang="en-US"/>
          </a:p>
        </p:txBody>
      </p:sp>
    </p:spTree>
    <p:extLst>
      <p:ext uri="{BB962C8B-B14F-4D97-AF65-F5344CB8AC3E}">
        <p14:creationId xmlns:p14="http://schemas.microsoft.com/office/powerpoint/2010/main" val="4228255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calculate</a:t>
            </a:r>
            <a:r>
              <a:rPr lang="en-US" baseline="0" dirty="0"/>
              <a:t> the portion cost of each </a:t>
            </a:r>
            <a:r>
              <a:rPr lang="en-US" b="1" baseline="0" dirty="0"/>
              <a:t>meal</a:t>
            </a:r>
            <a:r>
              <a:rPr lang="en-US" baseline="0" dirty="0"/>
              <a:t> the preparer will need the purchase invoice, recipe, and production record for each meal served. </a:t>
            </a:r>
          </a:p>
          <a:p>
            <a:endParaRPr lang="en-US" baseline="0" dirty="0"/>
          </a:p>
          <a:p>
            <a:r>
              <a:rPr lang="en-US" baseline="0" dirty="0"/>
              <a:t>The information from the invoice(s) will be used to complete the first 5 steps.</a:t>
            </a:r>
          </a:p>
          <a:p>
            <a:pPr marL="233309" indent="-233309">
              <a:buAutoNum type="arabicParenR"/>
            </a:pPr>
            <a:r>
              <a:rPr lang="en-US" baseline="0" dirty="0"/>
              <a:t>Enter the item purchased</a:t>
            </a:r>
          </a:p>
          <a:p>
            <a:pPr marL="233309" indent="-233309">
              <a:buAutoNum type="arabicParenR"/>
            </a:pPr>
            <a:r>
              <a:rPr lang="en-US" baseline="0" dirty="0"/>
              <a:t>Purchase unit, example case</a:t>
            </a:r>
          </a:p>
          <a:p>
            <a:pPr marL="233309" indent="-233309">
              <a:buAutoNum type="arabicParenR"/>
            </a:pPr>
            <a:r>
              <a:rPr lang="en-US" baseline="0" dirty="0"/>
              <a:t>Quantity in the purchase unit. Example, There are 6 cans in the case of kidney beans.</a:t>
            </a:r>
          </a:p>
          <a:p>
            <a:pPr marL="233309" indent="-233309">
              <a:buAutoNum type="arabicParenR"/>
            </a:pPr>
            <a:r>
              <a:rPr lang="en-US" baseline="0" dirty="0"/>
              <a:t>Size or measurement of item</a:t>
            </a:r>
          </a:p>
          <a:p>
            <a:pPr marL="233309" indent="-233309">
              <a:buAutoNum type="arabicParenR"/>
            </a:pPr>
            <a:r>
              <a:rPr lang="en-US" baseline="0" dirty="0"/>
              <a:t>Cost of the item</a:t>
            </a:r>
          </a:p>
          <a:p>
            <a:pPr marL="0" indent="0">
              <a:buNone/>
            </a:pPr>
            <a:endParaRPr lang="en-US" baseline="0" dirty="0"/>
          </a:p>
          <a:p>
            <a:r>
              <a:rPr lang="en-US" baseline="0" dirty="0"/>
              <a:t>The spreadsheet will calculate the cost per item</a:t>
            </a:r>
          </a:p>
          <a:p>
            <a:endParaRPr lang="en-US" baseline="0" dirty="0"/>
          </a:p>
          <a:p>
            <a:r>
              <a:rPr lang="en-US" baseline="0" dirty="0"/>
              <a:t>Information from the production records and/or recipe will be needed to complete steps 6 &amp;7.</a:t>
            </a:r>
          </a:p>
          <a:p>
            <a:r>
              <a:rPr lang="en-US" baseline="0" dirty="0"/>
              <a:t>6)  Then enter the  the portion size of the recipe</a:t>
            </a:r>
          </a:p>
          <a:p>
            <a:r>
              <a:rPr lang="en-US" baseline="0" dirty="0"/>
              <a:t>7) Using the USDA Buying guide complete the amount portion serving size </a:t>
            </a:r>
            <a:r>
              <a:rPr lang="en-US" baseline="0" dirty="0" smtClean="0"/>
              <a:t>per item </a:t>
            </a:r>
            <a:endParaRPr lang="en-US" baseline="0" dirty="0"/>
          </a:p>
          <a:p>
            <a:endParaRPr lang="en-US" baseline="0" dirty="0"/>
          </a:p>
          <a:p>
            <a:r>
              <a:rPr lang="en-US" baseline="0" dirty="0"/>
              <a:t>The spreadsheet will calculate the cost per portion size</a:t>
            </a:r>
          </a:p>
          <a:p>
            <a:endParaRPr lang="en-US" baseline="0" dirty="0"/>
          </a:p>
          <a:p>
            <a:r>
              <a:rPr lang="en-US" baseline="0" dirty="0"/>
              <a:t>8</a:t>
            </a:r>
            <a:r>
              <a:rPr lang="en-US" baseline="0" dirty="0" smtClean="0"/>
              <a:t>) </a:t>
            </a:r>
            <a:r>
              <a:rPr lang="en-US" baseline="0" dirty="0"/>
              <a:t>Repeat this step for each main ingredient. </a:t>
            </a:r>
          </a:p>
          <a:p>
            <a:endParaRPr lang="en-US" baseline="0" dirty="0"/>
          </a:p>
          <a:p>
            <a:r>
              <a:rPr lang="en-US" baseline="0" dirty="0"/>
              <a:t>After all the ingredients are entered, scroll down to the yellow cell. It will calculate the total serving cost of the item. </a:t>
            </a:r>
          </a:p>
          <a:p>
            <a:endParaRPr lang="en-US" baseline="0" dirty="0"/>
          </a:p>
        </p:txBody>
      </p:sp>
      <p:sp>
        <p:nvSpPr>
          <p:cNvPr id="4" name="Slide Number Placeholder 3"/>
          <p:cNvSpPr>
            <a:spLocks noGrp="1"/>
          </p:cNvSpPr>
          <p:nvPr>
            <p:ph type="sldNum" sz="quarter" idx="10"/>
          </p:nvPr>
        </p:nvSpPr>
        <p:spPr/>
        <p:txBody>
          <a:bodyPr/>
          <a:lstStyle/>
          <a:p>
            <a:fld id="{E7CAE20C-D77B-4EB7-AE52-E2B9CECD256E}" type="slidenum">
              <a:rPr lang="en-US" smtClean="0"/>
              <a:pPr/>
              <a:t>13</a:t>
            </a:fld>
            <a:endParaRPr lang="en-US"/>
          </a:p>
        </p:txBody>
      </p:sp>
    </p:spTree>
    <p:extLst>
      <p:ext uri="{BB962C8B-B14F-4D97-AF65-F5344CB8AC3E}">
        <p14:creationId xmlns:p14="http://schemas.microsoft.com/office/powerpoint/2010/main" val="3751284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Scroll to the bottom of the page</a:t>
            </a:r>
            <a:r>
              <a:rPr lang="en-US" baseline="0" dirty="0"/>
              <a:t> and enter the quantity of nonprogram meals (adult meals or 2</a:t>
            </a:r>
            <a:r>
              <a:rPr lang="en-US" baseline="30000" dirty="0"/>
              <a:t>nd</a:t>
            </a:r>
            <a:r>
              <a:rPr lang="en-US" baseline="0" dirty="0"/>
              <a:t> student meals) in the red cell. </a:t>
            </a:r>
            <a:endParaRPr lang="en-US" dirty="0"/>
          </a:p>
        </p:txBody>
      </p:sp>
      <p:sp>
        <p:nvSpPr>
          <p:cNvPr id="4" name="Slide Number Placeholder 3"/>
          <p:cNvSpPr>
            <a:spLocks noGrp="1"/>
          </p:cNvSpPr>
          <p:nvPr>
            <p:ph type="sldNum" sz="quarter" idx="10"/>
          </p:nvPr>
        </p:nvSpPr>
        <p:spPr/>
        <p:txBody>
          <a:bodyPr/>
          <a:lstStyle/>
          <a:p>
            <a:fld id="{E7CAE20C-D77B-4EB7-AE52-E2B9CECD256E}" type="slidenum">
              <a:rPr lang="en-US" smtClean="0"/>
              <a:pPr/>
              <a:t>14</a:t>
            </a:fld>
            <a:endParaRPr lang="en-US"/>
          </a:p>
        </p:txBody>
      </p:sp>
    </p:spTree>
    <p:extLst>
      <p:ext uri="{BB962C8B-B14F-4D97-AF65-F5344CB8AC3E}">
        <p14:creationId xmlns:p14="http://schemas.microsoft.com/office/powerpoint/2010/main" val="3633486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US" baseline="0" dirty="0"/>
              <a:t>The NPR Total tab will automatically retrieve the information from the 15 tabs.  For this specific time period, $106.35 is the total </a:t>
            </a:r>
            <a:r>
              <a:rPr lang="en-US" baseline="0" dirty="0" err="1"/>
              <a:t>nonprogram</a:t>
            </a:r>
            <a:r>
              <a:rPr lang="en-US" baseline="0" dirty="0"/>
              <a:t> cost.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7CAE20C-D77B-4EB7-AE52-E2B9CECD256E}" type="slidenum">
              <a:rPr lang="en-US" smtClean="0"/>
              <a:pPr/>
              <a:t>15</a:t>
            </a:fld>
            <a:endParaRPr lang="en-US"/>
          </a:p>
        </p:txBody>
      </p:sp>
    </p:spTree>
    <p:extLst>
      <p:ext uri="{BB962C8B-B14F-4D97-AF65-F5344CB8AC3E}">
        <p14:creationId xmlns:p14="http://schemas.microsoft.com/office/powerpoint/2010/main" val="4057112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Now let use the data for HCNP’s Nonprogram Food Cost Calculation worksheet to complete USDA NPR Tool.</a:t>
            </a:r>
            <a:r>
              <a:rPr lang="en-US" sz="1400" baseline="0" dirty="0"/>
              <a:t> </a:t>
            </a:r>
          </a:p>
          <a:p>
            <a:pPr marL="233309" indent="-233309">
              <a:buAutoNum type="arabicParenR"/>
            </a:pPr>
            <a:r>
              <a:rPr lang="en-US" sz="1400" dirty="0"/>
              <a:t>Enter the food cost</a:t>
            </a:r>
            <a:r>
              <a:rPr lang="en-US" sz="1400" baseline="0" dirty="0"/>
              <a:t> of the reimbursable meal. In this example it is $1,000 (see orange arrow)</a:t>
            </a:r>
          </a:p>
          <a:p>
            <a:pPr marL="233309" indent="-233309">
              <a:buAutoNum type="arabicParenR"/>
            </a:pPr>
            <a:r>
              <a:rPr lang="en-US" sz="1400" baseline="0" dirty="0"/>
              <a:t>Enter the $106 cost of the nonprogram food (see green arrow) </a:t>
            </a:r>
          </a:p>
          <a:p>
            <a:r>
              <a:rPr lang="en-US" sz="1400" baseline="0" dirty="0"/>
              <a:t>In this example the total food cost is $1106 which is the cost of the reimbursable meal food plus the cost of the nonprogram food (see blue arrow).</a:t>
            </a:r>
          </a:p>
          <a:p>
            <a:r>
              <a:rPr lang="en-US" sz="1400" baseline="0" dirty="0"/>
              <a:t>3) Enter the total Nonprogram food revenue, in the example, use $50 (see red arrow)</a:t>
            </a:r>
          </a:p>
          <a:p>
            <a:r>
              <a:rPr lang="en-US" sz="1400" baseline="0" dirty="0"/>
              <a:t>4) Finally, enter the total revenue received from reimbursable meals and nonprogram food revenue, $1,100</a:t>
            </a:r>
          </a:p>
          <a:p>
            <a:endParaRPr lang="en-US" sz="1400" baseline="0" dirty="0"/>
          </a:p>
          <a:p>
            <a:r>
              <a:rPr lang="en-US" sz="1400" baseline="0" dirty="0"/>
              <a:t>The USDA NPR tool calculates the minimum portion of revenue from nonprogram funds. </a:t>
            </a:r>
          </a:p>
          <a:p>
            <a:r>
              <a:rPr lang="en-US" sz="1400" baseline="0" dirty="0"/>
              <a:t>The minimum portion of revenue from nonprogram foods are 10%. (which is $106/$1,106). Using this 10%, the SFA would take the total revenue for the year multiplied by  10% to calculate the total nonprogram revenue the SFA should have collected.  If the SFA did not collect enough nonprogram revenue, then a general funds transfer will be needed. </a:t>
            </a:r>
          </a:p>
          <a:p>
            <a:endParaRPr lang="en-US" sz="1400" baseline="0" dirty="0"/>
          </a:p>
          <a:p>
            <a:r>
              <a:rPr lang="en-US" sz="1400" dirty="0"/>
              <a:t>In this example the Total Nonprogram Food</a:t>
            </a:r>
            <a:r>
              <a:rPr lang="en-US" sz="1400" baseline="0" dirty="0"/>
              <a:t> Revenue received was $50. This amount was not sufficient to cover the nonprogram food cost. On the last line it calculated $56 additional funds needed to meet compliance (see purple arrow).</a:t>
            </a:r>
          </a:p>
          <a:p>
            <a:endParaRPr lang="en-US" sz="1400" baseline="0" dirty="0"/>
          </a:p>
          <a:p>
            <a:r>
              <a:rPr lang="en-US" sz="1400" dirty="0"/>
              <a:t>The</a:t>
            </a:r>
            <a:r>
              <a:rPr lang="en-US" sz="1400" baseline="0" dirty="0"/>
              <a:t> SFA will have to transfer in general funds to cover the deficit. Moving forward the SFA can either increase the cost of the item to bring in more revenue to cover the deficit or continue to transfer in general funds. </a:t>
            </a:r>
            <a:endParaRPr lang="en-US" sz="1400" dirty="0"/>
          </a:p>
        </p:txBody>
      </p:sp>
      <p:sp>
        <p:nvSpPr>
          <p:cNvPr id="4" name="Slide Number Placeholder 3"/>
          <p:cNvSpPr>
            <a:spLocks noGrp="1"/>
          </p:cNvSpPr>
          <p:nvPr>
            <p:ph type="sldNum" sz="quarter" idx="10"/>
          </p:nvPr>
        </p:nvSpPr>
        <p:spPr/>
        <p:txBody>
          <a:bodyPr/>
          <a:lstStyle/>
          <a:p>
            <a:fld id="{E7CAE20C-D77B-4EB7-AE52-E2B9CECD256E}" type="slidenum">
              <a:rPr lang="en-US" smtClean="0"/>
              <a:pPr/>
              <a:t>16</a:t>
            </a:fld>
            <a:endParaRPr lang="en-US"/>
          </a:p>
        </p:txBody>
      </p:sp>
    </p:spTree>
    <p:extLst>
      <p:ext uri="{BB962C8B-B14F-4D97-AF65-F5344CB8AC3E}">
        <p14:creationId xmlns:p14="http://schemas.microsoft.com/office/powerpoint/2010/main" val="2438937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In this example the Total Nonprogram Food</a:t>
            </a:r>
            <a:r>
              <a:rPr lang="en-US" baseline="0" dirty="0"/>
              <a:t> Revenue received was $110 (see green arrow). This amount was sufficient to cover the </a:t>
            </a:r>
            <a:r>
              <a:rPr lang="en-US" baseline="0" dirty="0" err="1"/>
              <a:t>nonprogram</a:t>
            </a:r>
            <a:r>
              <a:rPr lang="en-US" baseline="0" dirty="0"/>
              <a:t> food cost. On the last line it calculated zero additional funds needed to meet compliance (see blue arrow).</a:t>
            </a:r>
          </a:p>
          <a:p>
            <a:endParaRPr lang="en-US" dirty="0"/>
          </a:p>
        </p:txBody>
      </p:sp>
      <p:sp>
        <p:nvSpPr>
          <p:cNvPr id="4" name="Slide Number Placeholder 3"/>
          <p:cNvSpPr>
            <a:spLocks noGrp="1"/>
          </p:cNvSpPr>
          <p:nvPr>
            <p:ph type="sldNum" sz="quarter" idx="10"/>
          </p:nvPr>
        </p:nvSpPr>
        <p:spPr/>
        <p:txBody>
          <a:bodyPr/>
          <a:lstStyle/>
          <a:p>
            <a:fld id="{E7CAE20C-D77B-4EB7-AE52-E2B9CECD256E}" type="slidenum">
              <a:rPr lang="en-US" smtClean="0"/>
              <a:pPr/>
              <a:t>17</a:t>
            </a:fld>
            <a:endParaRPr lang="en-US"/>
          </a:p>
        </p:txBody>
      </p:sp>
    </p:spTree>
    <p:extLst>
      <p:ext uri="{BB962C8B-B14F-4D97-AF65-F5344CB8AC3E}">
        <p14:creationId xmlns:p14="http://schemas.microsoft.com/office/powerpoint/2010/main" val="807441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more</a:t>
            </a:r>
            <a:r>
              <a:rPr lang="en-US" baseline="0" dirty="0"/>
              <a:t> than one entrée is sold, the SFA can take an average cost of the </a:t>
            </a:r>
            <a:r>
              <a:rPr lang="en-US" baseline="0" dirty="0" smtClean="0"/>
              <a:t>2 entrée</a:t>
            </a:r>
            <a:r>
              <a:rPr lang="en-US" baseline="0" dirty="0"/>
              <a:t>.</a:t>
            </a:r>
          </a:p>
          <a:p>
            <a:endParaRPr lang="en-US" baseline="0" dirty="0"/>
          </a:p>
          <a:p>
            <a:r>
              <a:rPr lang="en-US" baseline="0" dirty="0"/>
              <a:t>Example: There are 2 entrees-pizza or cheeseburger. Add the cost of the pizza and cheeseburger together and divide that amount by two.</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E7CAE20C-D77B-4EB7-AE52-E2B9CECD256E}" type="slidenum">
              <a:rPr lang="en-US" smtClean="0"/>
              <a:pPr/>
              <a:t>18</a:t>
            </a:fld>
            <a:endParaRPr lang="en-US"/>
          </a:p>
        </p:txBody>
      </p:sp>
    </p:spTree>
    <p:extLst>
      <p:ext uri="{BB962C8B-B14F-4D97-AF65-F5344CB8AC3E}">
        <p14:creationId xmlns:p14="http://schemas.microsoft.com/office/powerpoint/2010/main" val="4092859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review these website for more information on the Nonprogram Food Revenue</a:t>
            </a:r>
          </a:p>
        </p:txBody>
      </p:sp>
      <p:sp>
        <p:nvSpPr>
          <p:cNvPr id="4" name="Slide Number Placeholder 3"/>
          <p:cNvSpPr>
            <a:spLocks noGrp="1"/>
          </p:cNvSpPr>
          <p:nvPr>
            <p:ph type="sldNum" sz="quarter" idx="10"/>
          </p:nvPr>
        </p:nvSpPr>
        <p:spPr/>
        <p:txBody>
          <a:bodyPr/>
          <a:lstStyle/>
          <a:p>
            <a:fld id="{E7CAE20C-D77B-4EB7-AE52-E2B9CECD256E}" type="slidenum">
              <a:rPr lang="en-US" smtClean="0"/>
              <a:pPr/>
              <a:t>19</a:t>
            </a:fld>
            <a:endParaRPr lang="en-US"/>
          </a:p>
        </p:txBody>
      </p:sp>
    </p:spTree>
    <p:extLst>
      <p:ext uri="{BB962C8B-B14F-4D97-AF65-F5344CB8AC3E}">
        <p14:creationId xmlns:p14="http://schemas.microsoft.com/office/powerpoint/2010/main" val="1623272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Starting SY2017-2018, Hawaii</a:t>
            </a:r>
            <a:r>
              <a:rPr lang="en-US" baseline="0" dirty="0"/>
              <a:t> Child Nutrition Programs (H</a:t>
            </a:r>
            <a:r>
              <a:rPr lang="en-US" dirty="0"/>
              <a:t>CNP) will use the USDA Non Program Revenue Tool (NPR Tools) to calculate Non program revenue. This report will be sent with the Annual Financial Report and is due to HCNP by October 13, 2017.</a:t>
            </a:r>
          </a:p>
          <a:p>
            <a:endParaRPr lang="en-US" dirty="0"/>
          </a:p>
        </p:txBody>
      </p:sp>
      <p:sp>
        <p:nvSpPr>
          <p:cNvPr id="4" name="Slide Number Placeholder 3"/>
          <p:cNvSpPr>
            <a:spLocks noGrp="1"/>
          </p:cNvSpPr>
          <p:nvPr>
            <p:ph type="sldNum" sz="quarter" idx="10"/>
          </p:nvPr>
        </p:nvSpPr>
        <p:spPr/>
        <p:txBody>
          <a:bodyPr/>
          <a:lstStyle/>
          <a:p>
            <a:fld id="{E7CAE20C-D77B-4EB7-AE52-E2B9CECD256E}" type="slidenum">
              <a:rPr lang="en-US" smtClean="0"/>
              <a:pPr/>
              <a:t>2</a:t>
            </a:fld>
            <a:endParaRPr lang="en-US"/>
          </a:p>
        </p:txBody>
      </p:sp>
    </p:spTree>
    <p:extLst>
      <p:ext uri="{BB962C8B-B14F-4D97-AF65-F5344CB8AC3E}">
        <p14:creationId xmlns:p14="http://schemas.microsoft.com/office/powerpoint/2010/main" val="1225603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1" name="Slide Image Placeholder 1"/>
          <p:cNvSpPr>
            <a:spLocks noGrp="1" noRot="1" noChangeAspect="1" noTextEdit="1"/>
          </p:cNvSpPr>
          <p:nvPr>
            <p:ph type="sldImg"/>
          </p:nvPr>
        </p:nvSpPr>
        <p:spPr bwMode="auto">
          <a:noFill/>
          <a:ln>
            <a:solidFill>
              <a:srgbClr val="000000"/>
            </a:solidFill>
            <a:miter lim="800000"/>
            <a:headEnd/>
            <a:tailEnd/>
          </a:ln>
        </p:spPr>
      </p:sp>
      <p:sp>
        <p:nvSpPr>
          <p:cNvPr id="783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Please contact </a:t>
            </a:r>
            <a:r>
              <a:rPr lang="en-US" dirty="0" err="1"/>
              <a:t>Shaynee</a:t>
            </a:r>
            <a:r>
              <a:rPr lang="en-US" dirty="0"/>
              <a:t> </a:t>
            </a:r>
            <a:r>
              <a:rPr lang="en-US" dirty="0" smtClean="0"/>
              <a:t> Moreno </a:t>
            </a:r>
            <a:r>
              <a:rPr lang="en-US" baseline="0" dirty="0" smtClean="0"/>
              <a:t> </a:t>
            </a:r>
            <a:r>
              <a:rPr lang="en-US" baseline="0" dirty="0"/>
              <a:t>at the Hawaii Child Nutrition Programs if you have questions.</a:t>
            </a:r>
            <a:endParaRPr lang="en-US" dirty="0"/>
          </a:p>
        </p:txBody>
      </p:sp>
      <p:sp>
        <p:nvSpPr>
          <p:cNvPr id="783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FDC8AA-5F8E-4398-9A2F-06E7F7593817}" type="slidenum">
              <a:rPr lang="en-US">
                <a:solidFill>
                  <a:srgbClr val="000000"/>
                </a:solidFill>
              </a:rPr>
              <a:pPr fontAlgn="base">
                <a:spcBef>
                  <a:spcPct val="0"/>
                </a:spcBef>
                <a:spcAft>
                  <a:spcPct val="0"/>
                </a:spcAft>
              </a:pPr>
              <a:t>20</a:t>
            </a:fld>
            <a:endParaRPr lang="en-US" dirty="0">
              <a:solidFill>
                <a:srgbClr val="000000"/>
              </a:solidFill>
            </a:endParaRPr>
          </a:p>
        </p:txBody>
      </p:sp>
    </p:spTree>
    <p:extLst>
      <p:ext uri="{BB962C8B-B14F-4D97-AF65-F5344CB8AC3E}">
        <p14:creationId xmlns:p14="http://schemas.microsoft.com/office/powerpoint/2010/main" val="3164655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institution</a:t>
            </a:r>
            <a:r>
              <a:rPr lang="en-US" baseline="0" dirty="0"/>
              <a:t> is an equal opportunity provider.</a:t>
            </a:r>
            <a:endParaRPr lang="en-US" dirty="0"/>
          </a:p>
        </p:txBody>
      </p:sp>
      <p:sp>
        <p:nvSpPr>
          <p:cNvPr id="4" name="Slide Number Placeholder 3"/>
          <p:cNvSpPr>
            <a:spLocks noGrp="1"/>
          </p:cNvSpPr>
          <p:nvPr>
            <p:ph type="sldNum" sz="quarter" idx="10"/>
          </p:nvPr>
        </p:nvSpPr>
        <p:spPr/>
        <p:txBody>
          <a:bodyPr/>
          <a:lstStyle/>
          <a:p>
            <a:fld id="{81BC3D1D-202E-485E-A26B-F1BE806BC518}" type="slidenum">
              <a:rPr lang="en-US" smtClean="0"/>
              <a:t>21</a:t>
            </a:fld>
            <a:endParaRPr lang="en-US"/>
          </a:p>
        </p:txBody>
      </p:sp>
    </p:spTree>
    <p:extLst>
      <p:ext uri="{BB962C8B-B14F-4D97-AF65-F5344CB8AC3E}">
        <p14:creationId xmlns:p14="http://schemas.microsoft.com/office/powerpoint/2010/main" val="318240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4637">
              <a:defRPr/>
            </a:pPr>
            <a:r>
              <a:rPr lang="en-US" baseline="0" dirty="0"/>
              <a:t>“Common examples of nonprogram foods include à la carte items and adult meals. Both are typically purchased with funds from a School Foods Authorities (SFA) nonprofit school food service account, and are not reimbursable. We’ve listed two other common examples of nonprogram foods, second meals and catered meals, on this slide.</a:t>
            </a:r>
          </a:p>
          <a:p>
            <a:pPr marL="0" lvl="1" defTabSz="934637">
              <a:defRPr/>
            </a:pPr>
            <a:endParaRPr lang="en-US" baseline="0" dirty="0"/>
          </a:p>
          <a:p>
            <a:pPr marL="0" lvl="1" defTabSz="934637">
              <a:defRPr/>
            </a:pPr>
            <a:endParaRPr lang="en-US" baseline="0" dirty="0"/>
          </a:p>
        </p:txBody>
      </p:sp>
      <p:sp>
        <p:nvSpPr>
          <p:cNvPr id="4" name="Slide Number Placeholder 3"/>
          <p:cNvSpPr>
            <a:spLocks noGrp="1"/>
          </p:cNvSpPr>
          <p:nvPr>
            <p:ph type="sldNum" sz="quarter" idx="10"/>
          </p:nvPr>
        </p:nvSpPr>
        <p:spPr/>
        <p:txBody>
          <a:bodyPr/>
          <a:lstStyle/>
          <a:p>
            <a:fld id="{ACCD6804-35D1-4F3D-B08F-8108DE93E8F5}" type="slidenum">
              <a:rPr lang="en-US" smtClean="0"/>
              <a:t>3</a:t>
            </a:fld>
            <a:endParaRPr lang="en-US" dirty="0"/>
          </a:p>
        </p:txBody>
      </p:sp>
    </p:spTree>
    <p:extLst>
      <p:ext uri="{BB962C8B-B14F-4D97-AF65-F5344CB8AC3E}">
        <p14:creationId xmlns:p14="http://schemas.microsoft.com/office/powerpoint/2010/main" val="4023683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SFA </a:t>
            </a:r>
            <a:r>
              <a:rPr lang="en-US" b="1" dirty="0"/>
              <a:t>only</a:t>
            </a:r>
            <a:r>
              <a:rPr lang="en-US" dirty="0"/>
              <a:t> sells</a:t>
            </a:r>
            <a:r>
              <a:rPr lang="en-US" baseline="0" dirty="0"/>
              <a:t> ala carte items like milk, juice box, water, or vended meals where there is an identifiable per service cost,  the price of the ala carte items must be equal to or greater to the cost of purchasing the food. </a:t>
            </a:r>
          </a:p>
          <a:p>
            <a:endParaRPr lang="en-US" baseline="0" dirty="0"/>
          </a:p>
          <a:p>
            <a:r>
              <a:rPr lang="en-US" baseline="0" dirty="0"/>
              <a:t>If a SFA only sells these type of ala carte items, then the SFA is not required to complete the USDA </a:t>
            </a:r>
            <a:r>
              <a:rPr lang="en-US" baseline="0" dirty="0" err="1"/>
              <a:t>Nonprogram</a:t>
            </a:r>
            <a:r>
              <a:rPr lang="en-US" baseline="0" dirty="0"/>
              <a:t> Revenue </a:t>
            </a:r>
            <a:r>
              <a:rPr lang="en-US" baseline="0" dirty="0" err="1"/>
              <a:t>Rool</a:t>
            </a:r>
            <a:r>
              <a:rPr lang="en-US" baseline="0" dirty="0"/>
              <a:t>. To document that the SFA is in compliance with the NPR requirements, the SFA should printout of the menu showing the selling price of the items, and printed receipts of the items sold. If the cost of the ala carte items should increase, the SFA must either increase the price of the ala carte item(s) or contribute more to the nonprofit school food service account to cover the cost of the </a:t>
            </a:r>
            <a:r>
              <a:rPr lang="en-US" baseline="0" dirty="0" err="1"/>
              <a:t>nonprogram</a:t>
            </a:r>
            <a:r>
              <a:rPr lang="en-US" baseline="0" dirty="0"/>
              <a:t> food.</a:t>
            </a:r>
            <a:endParaRPr lang="en-US" dirty="0"/>
          </a:p>
        </p:txBody>
      </p:sp>
      <p:sp>
        <p:nvSpPr>
          <p:cNvPr id="4" name="Slide Number Placeholder 3"/>
          <p:cNvSpPr>
            <a:spLocks noGrp="1"/>
          </p:cNvSpPr>
          <p:nvPr>
            <p:ph type="sldNum" sz="quarter" idx="10"/>
          </p:nvPr>
        </p:nvSpPr>
        <p:spPr/>
        <p:txBody>
          <a:bodyPr/>
          <a:lstStyle/>
          <a:p>
            <a:fld id="{E7CAE20C-D77B-4EB7-AE52-E2B9CECD256E}" type="slidenum">
              <a:rPr lang="en-US" smtClean="0"/>
              <a:pPr/>
              <a:t>4</a:t>
            </a:fld>
            <a:endParaRPr lang="en-US"/>
          </a:p>
        </p:txBody>
      </p:sp>
    </p:spTree>
    <p:extLst>
      <p:ext uri="{BB962C8B-B14F-4D97-AF65-F5344CB8AC3E}">
        <p14:creationId xmlns:p14="http://schemas.microsoft.com/office/powerpoint/2010/main" val="2262534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SFAs that sell other </a:t>
            </a:r>
            <a:r>
              <a:rPr lang="en-US" baseline="0" dirty="0" err="1"/>
              <a:t>Nonprogram</a:t>
            </a:r>
            <a:r>
              <a:rPr lang="en-US" baseline="0" dirty="0"/>
              <a:t> foods which does not have an identifiable food cost will have to complete the USDA Non Program Revenue Tool. </a:t>
            </a:r>
          </a:p>
          <a:p>
            <a:pPr defTabSz="933237"/>
            <a:r>
              <a:rPr lang="en-US" baseline="0" dirty="0"/>
              <a:t>The USDA NPR tool, will help the SFA identify the amount of revenue the SFA need to collect to pay for the </a:t>
            </a:r>
            <a:r>
              <a:rPr lang="en-US" baseline="0" dirty="0" err="1"/>
              <a:t>nonprogram</a:t>
            </a:r>
            <a:r>
              <a:rPr lang="en-US" baseline="0" dirty="0"/>
              <a:t> food cost. </a:t>
            </a:r>
            <a:endParaRPr lang="en-US" dirty="0"/>
          </a:p>
        </p:txBody>
      </p:sp>
      <p:sp>
        <p:nvSpPr>
          <p:cNvPr id="4" name="Slide Number Placeholder 3"/>
          <p:cNvSpPr>
            <a:spLocks noGrp="1"/>
          </p:cNvSpPr>
          <p:nvPr>
            <p:ph type="sldNum" sz="quarter" idx="10"/>
          </p:nvPr>
        </p:nvSpPr>
        <p:spPr/>
        <p:txBody>
          <a:bodyPr/>
          <a:lstStyle/>
          <a:p>
            <a:fld id="{E7CAE20C-D77B-4EB7-AE52-E2B9CECD256E}" type="slidenum">
              <a:rPr lang="en-US" smtClean="0"/>
              <a:pPr/>
              <a:t>5</a:t>
            </a:fld>
            <a:endParaRPr lang="en-US"/>
          </a:p>
        </p:txBody>
      </p:sp>
    </p:spTree>
    <p:extLst>
      <p:ext uri="{BB962C8B-B14F-4D97-AF65-F5344CB8AC3E}">
        <p14:creationId xmlns:p14="http://schemas.microsoft.com/office/powerpoint/2010/main" val="2568744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a:t>
            </a:r>
            <a:r>
              <a:rPr lang="en-US" baseline="0" dirty="0"/>
              <a:t> read tab 1 which is the USDA NPR instruction before starting the USDA NPR Tool.</a:t>
            </a:r>
            <a:endParaRPr lang="en-US" dirty="0"/>
          </a:p>
        </p:txBody>
      </p:sp>
      <p:sp>
        <p:nvSpPr>
          <p:cNvPr id="4" name="Slide Number Placeholder 3"/>
          <p:cNvSpPr>
            <a:spLocks noGrp="1"/>
          </p:cNvSpPr>
          <p:nvPr>
            <p:ph type="sldNum" sz="quarter" idx="10"/>
          </p:nvPr>
        </p:nvSpPr>
        <p:spPr/>
        <p:txBody>
          <a:bodyPr/>
          <a:lstStyle/>
          <a:p>
            <a:fld id="{E7CAE20C-D77B-4EB7-AE52-E2B9CECD256E}" type="slidenum">
              <a:rPr lang="en-US" smtClean="0"/>
              <a:pPr/>
              <a:t>6</a:t>
            </a:fld>
            <a:endParaRPr lang="en-US"/>
          </a:p>
        </p:txBody>
      </p:sp>
    </p:spTree>
    <p:extLst>
      <p:ext uri="{BB962C8B-B14F-4D97-AF65-F5344CB8AC3E}">
        <p14:creationId xmlns:p14="http://schemas.microsoft.com/office/powerpoint/2010/main" val="593302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complete the USDA NPR Tool,</a:t>
            </a:r>
            <a:r>
              <a:rPr lang="en-US" baseline="0" dirty="0"/>
              <a:t> the SFA must have the following information:</a:t>
            </a:r>
          </a:p>
          <a:p>
            <a:pPr marL="233309" indent="-233309">
              <a:buAutoNum type="arabicParenR"/>
            </a:pPr>
            <a:r>
              <a:rPr lang="en-US" baseline="0" dirty="0"/>
              <a:t>Cost for reimbursable Meal Food</a:t>
            </a:r>
          </a:p>
          <a:p>
            <a:pPr marL="233309" indent="-233309">
              <a:buAutoNum type="arabicParenR"/>
            </a:pPr>
            <a:r>
              <a:rPr lang="en-US" baseline="0" dirty="0"/>
              <a:t>Cost of </a:t>
            </a:r>
            <a:r>
              <a:rPr lang="en-US" baseline="0" dirty="0" err="1"/>
              <a:t>Nonprogram</a:t>
            </a:r>
            <a:r>
              <a:rPr lang="en-US" baseline="0" dirty="0"/>
              <a:t> Food</a:t>
            </a:r>
          </a:p>
          <a:p>
            <a:pPr marL="233309" indent="-233309">
              <a:buAutoNum type="arabicParenR"/>
            </a:pPr>
            <a:r>
              <a:rPr lang="en-US" baseline="0" dirty="0"/>
              <a:t>Total </a:t>
            </a:r>
            <a:r>
              <a:rPr lang="en-US" baseline="0" dirty="0" err="1"/>
              <a:t>Nonprogram</a:t>
            </a:r>
            <a:r>
              <a:rPr lang="en-US" baseline="0" dirty="0"/>
              <a:t> Food Revenue</a:t>
            </a:r>
          </a:p>
          <a:p>
            <a:pPr marL="233309" indent="-233309">
              <a:buAutoNum type="arabicParenR"/>
            </a:pPr>
            <a:r>
              <a:rPr lang="en-US" baseline="0" dirty="0"/>
              <a:t>Total Revenue</a:t>
            </a:r>
          </a:p>
          <a:p>
            <a:pPr marL="233309" indent="-233309">
              <a:buAutoNum type="arabicParenR"/>
            </a:pPr>
            <a:endParaRPr lang="en-US" baseline="0" dirty="0"/>
          </a:p>
        </p:txBody>
      </p:sp>
      <p:sp>
        <p:nvSpPr>
          <p:cNvPr id="4" name="Slide Number Placeholder 3"/>
          <p:cNvSpPr>
            <a:spLocks noGrp="1"/>
          </p:cNvSpPr>
          <p:nvPr>
            <p:ph type="sldNum" sz="quarter" idx="10"/>
          </p:nvPr>
        </p:nvSpPr>
        <p:spPr/>
        <p:txBody>
          <a:bodyPr/>
          <a:lstStyle/>
          <a:p>
            <a:fld id="{E7CAE20C-D77B-4EB7-AE52-E2B9CECD256E}" type="slidenum">
              <a:rPr lang="en-US" smtClean="0"/>
              <a:pPr/>
              <a:t>7</a:t>
            </a:fld>
            <a:endParaRPr lang="en-US"/>
          </a:p>
        </p:txBody>
      </p:sp>
    </p:spTree>
    <p:extLst>
      <p:ext uri="{BB962C8B-B14F-4D97-AF65-F5344CB8AC3E}">
        <p14:creationId xmlns:p14="http://schemas.microsoft.com/office/powerpoint/2010/main" val="1645770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SFAs will separate their </a:t>
            </a:r>
            <a:r>
              <a:rPr lang="en-US" dirty="0" err="1"/>
              <a:t>nonprogram</a:t>
            </a:r>
            <a:r>
              <a:rPr lang="en-US" dirty="0"/>
              <a:t> foods costs from their program food costs for a period of at least 5 consecutive operative days from a closed fiscal year. </a:t>
            </a:r>
          </a:p>
          <a:p>
            <a:endParaRPr lang="en-US" dirty="0"/>
          </a:p>
          <a:p>
            <a:r>
              <a:rPr lang="en-US" dirty="0"/>
              <a:t>This selected days must represent typical food service operations. Assessments cannot include data from summer school, holidays, or vacations or special circumstances that might distort the program and </a:t>
            </a:r>
            <a:r>
              <a:rPr lang="en-US" dirty="0" err="1"/>
              <a:t>nonprogram</a:t>
            </a:r>
            <a:r>
              <a:rPr lang="en-US" dirty="0"/>
              <a:t> food data. </a:t>
            </a:r>
          </a:p>
          <a:p>
            <a:endParaRPr lang="en-US" dirty="0"/>
          </a:p>
          <a:p>
            <a:r>
              <a:rPr lang="en-US" dirty="0"/>
              <a:t>Avoid time periods right before or after holidays</a:t>
            </a:r>
            <a:r>
              <a:rPr lang="en-US" baseline="0" dirty="0"/>
              <a:t> too. </a:t>
            </a:r>
            <a:endParaRPr lang="en-US" dirty="0"/>
          </a:p>
        </p:txBody>
      </p:sp>
      <p:sp>
        <p:nvSpPr>
          <p:cNvPr id="4" name="Slide Number Placeholder 3"/>
          <p:cNvSpPr>
            <a:spLocks noGrp="1"/>
          </p:cNvSpPr>
          <p:nvPr>
            <p:ph type="sldNum" sz="quarter" idx="10"/>
          </p:nvPr>
        </p:nvSpPr>
        <p:spPr/>
        <p:txBody>
          <a:bodyPr/>
          <a:lstStyle/>
          <a:p>
            <a:fld id="{E7CAE20C-D77B-4EB7-AE52-E2B9CECD256E}" type="slidenum">
              <a:rPr lang="en-US" smtClean="0"/>
              <a:pPr/>
              <a:t>8</a:t>
            </a:fld>
            <a:endParaRPr lang="en-US"/>
          </a:p>
        </p:txBody>
      </p:sp>
    </p:spTree>
    <p:extLst>
      <p:ext uri="{BB962C8B-B14F-4D97-AF65-F5344CB8AC3E}">
        <p14:creationId xmlns:p14="http://schemas.microsoft.com/office/powerpoint/2010/main" val="2152414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SFA should not include labor or other costs in this cost of food used, if the SFA is only preparing meals for its school.</a:t>
            </a:r>
          </a:p>
          <a:p>
            <a:endParaRPr lang="en-US" baseline="0" dirty="0"/>
          </a:p>
          <a:p>
            <a:r>
              <a:rPr lang="en-US" baseline="0" dirty="0"/>
              <a:t>If the SFA sells vended meal, then it must factor in labor for the food cost. </a:t>
            </a:r>
          </a:p>
          <a:p>
            <a:endParaRPr lang="en-US" dirty="0"/>
          </a:p>
        </p:txBody>
      </p:sp>
      <p:sp>
        <p:nvSpPr>
          <p:cNvPr id="4" name="Slide Number Placeholder 3"/>
          <p:cNvSpPr>
            <a:spLocks noGrp="1"/>
          </p:cNvSpPr>
          <p:nvPr>
            <p:ph type="sldNum" sz="quarter" idx="10"/>
          </p:nvPr>
        </p:nvSpPr>
        <p:spPr/>
        <p:txBody>
          <a:bodyPr/>
          <a:lstStyle/>
          <a:p>
            <a:fld id="{E7CAE20C-D77B-4EB7-AE52-E2B9CECD256E}" type="slidenum">
              <a:rPr lang="en-US" smtClean="0"/>
              <a:pPr/>
              <a:t>9</a:t>
            </a:fld>
            <a:endParaRPr lang="en-US"/>
          </a:p>
        </p:txBody>
      </p:sp>
    </p:spTree>
    <p:extLst>
      <p:ext uri="{BB962C8B-B14F-4D97-AF65-F5344CB8AC3E}">
        <p14:creationId xmlns:p14="http://schemas.microsoft.com/office/powerpoint/2010/main" val="2941442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endParaRPr lang="en-US" dirty="0"/>
          </a:p>
        </p:txBody>
      </p:sp>
      <p:sp>
        <p:nvSpPr>
          <p:cNvPr id="5" name="Footer Placeholder 4"/>
          <p:cNvSpPr>
            <a:spLocks noGrp="1"/>
          </p:cNvSpPr>
          <p:nvPr>
            <p:ph type="ftr" sz="quarter" idx="11"/>
          </p:nvPr>
        </p:nvSpPr>
        <p:spPr>
          <a:xfrm>
            <a:off x="3623733" y="6117336"/>
            <a:ext cx="3609438" cy="365125"/>
          </a:xfrm>
        </p:spPr>
        <p:txBody>
          <a:bodyPr/>
          <a:lstStyle/>
          <a:p>
            <a:endParaRPr lang="en-US" dirty="0"/>
          </a:p>
        </p:txBody>
      </p:sp>
      <p:sp>
        <p:nvSpPr>
          <p:cNvPr id="6" name="Slide Number Placeholder 5"/>
          <p:cNvSpPr>
            <a:spLocks noGrp="1"/>
          </p:cNvSpPr>
          <p:nvPr>
            <p:ph type="sldNum" sz="quarter" idx="12"/>
          </p:nvPr>
        </p:nvSpPr>
        <p:spPr>
          <a:xfrm>
            <a:off x="8275320" y="6117336"/>
            <a:ext cx="411480" cy="365125"/>
          </a:xfrm>
        </p:spPr>
        <p:txBody>
          <a:bodyPr/>
          <a:lstStyle/>
          <a:p>
            <a:fld id="{BE19C0DE-C078-4586-94EC-518557DE64A2}" type="slidenum">
              <a:rPr lang="en-US" smtClean="0"/>
              <a:pPr/>
              <a:t>‹#›</a:t>
            </a:fld>
            <a:endParaRPr lang="en-US"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3792854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473B5A-C5D8-4A29-98C2-A74172270BA2}" type="slidenum">
              <a:rPr lang="en-US" smtClean="0"/>
              <a:pPr/>
              <a:t>‹#›</a:t>
            </a:fld>
            <a:endParaRPr lang="en-US" dirty="0"/>
          </a:p>
        </p:txBody>
      </p:sp>
    </p:spTree>
    <p:extLst>
      <p:ext uri="{BB962C8B-B14F-4D97-AF65-F5344CB8AC3E}">
        <p14:creationId xmlns:p14="http://schemas.microsoft.com/office/powerpoint/2010/main" val="1253219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473B5A-C5D8-4A29-98C2-A74172270BA2}" type="slidenum">
              <a:rPr lang="en-US" smtClean="0"/>
              <a:pPr/>
              <a:t>‹#›</a:t>
            </a:fld>
            <a:endParaRPr lang="en-US" dirty="0"/>
          </a:p>
        </p:txBody>
      </p:sp>
    </p:spTree>
    <p:extLst>
      <p:ext uri="{BB962C8B-B14F-4D97-AF65-F5344CB8AC3E}">
        <p14:creationId xmlns:p14="http://schemas.microsoft.com/office/powerpoint/2010/main" val="2273031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473B5A-C5D8-4A29-98C2-A74172270BA2}" type="slidenum">
              <a:rPr lang="en-US" smtClean="0"/>
              <a:pPr/>
              <a:t>‹#›</a:t>
            </a:fld>
            <a:endParaRPr lang="en-US" dirty="0"/>
          </a:p>
        </p:txBody>
      </p:sp>
    </p:spTree>
    <p:extLst>
      <p:ext uri="{BB962C8B-B14F-4D97-AF65-F5344CB8AC3E}">
        <p14:creationId xmlns:p14="http://schemas.microsoft.com/office/powerpoint/2010/main" val="395081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473B5A-C5D8-4A29-98C2-A74172270BA2}" type="slidenum">
              <a:rPr lang="en-US" smtClean="0"/>
              <a:pPr/>
              <a:t>‹#›</a:t>
            </a:fld>
            <a:endParaRPr lang="en-US" dirty="0"/>
          </a:p>
        </p:txBody>
      </p:sp>
    </p:spTree>
    <p:extLst>
      <p:ext uri="{BB962C8B-B14F-4D97-AF65-F5344CB8AC3E}">
        <p14:creationId xmlns:p14="http://schemas.microsoft.com/office/powerpoint/2010/main" val="2311136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473B5A-C5D8-4A29-98C2-A74172270BA2}" type="slidenum">
              <a:rPr lang="en-US" smtClean="0"/>
              <a:pPr/>
              <a:t>‹#›</a:t>
            </a:fld>
            <a:endParaRPr lang="en-US" dirty="0"/>
          </a:p>
        </p:txBody>
      </p:sp>
    </p:spTree>
    <p:extLst>
      <p:ext uri="{BB962C8B-B14F-4D97-AF65-F5344CB8AC3E}">
        <p14:creationId xmlns:p14="http://schemas.microsoft.com/office/powerpoint/2010/main" val="1883848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473B5A-C5D8-4A29-98C2-A74172270BA2}" type="slidenum">
              <a:rPr lang="en-US" smtClean="0"/>
              <a:pPr/>
              <a:t>‹#›</a:t>
            </a:fld>
            <a:endParaRPr lang="en-US" dirty="0"/>
          </a:p>
        </p:txBody>
      </p:sp>
    </p:spTree>
    <p:extLst>
      <p:ext uri="{BB962C8B-B14F-4D97-AF65-F5344CB8AC3E}">
        <p14:creationId xmlns:p14="http://schemas.microsoft.com/office/powerpoint/2010/main" val="3370012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39B9F-2C80-4DC8-85FD-39014D0EA899}" type="slidenum">
              <a:rPr lang="en-US" smtClean="0"/>
              <a:pPr/>
              <a:t>‹#›</a:t>
            </a:fld>
            <a:endParaRPr lang="en-US"/>
          </a:p>
        </p:txBody>
      </p:sp>
    </p:spTree>
    <p:extLst>
      <p:ext uri="{BB962C8B-B14F-4D97-AF65-F5344CB8AC3E}">
        <p14:creationId xmlns:p14="http://schemas.microsoft.com/office/powerpoint/2010/main" val="4261387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89B3F-BCC9-4654-9345-B524E2460B07}" type="slidenum">
              <a:rPr lang="en-US" smtClean="0"/>
              <a:pPr/>
              <a:t>‹#›</a:t>
            </a:fld>
            <a:endParaRPr lang="en-US"/>
          </a:p>
        </p:txBody>
      </p:sp>
    </p:spTree>
    <p:extLst>
      <p:ext uri="{BB962C8B-B14F-4D97-AF65-F5344CB8AC3E}">
        <p14:creationId xmlns:p14="http://schemas.microsoft.com/office/powerpoint/2010/main" val="2245345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C63D52EE-2EC2-4889-BE6E-7EB8E38B3EEC}" type="slidenum">
              <a:rPr lang="en-US" smtClean="0"/>
              <a:pPr/>
              <a:t>‹#›</a:t>
            </a:fld>
            <a:endParaRPr lang="en-US"/>
          </a:p>
        </p:txBody>
      </p:sp>
    </p:spTree>
    <p:extLst>
      <p:ext uri="{BB962C8B-B14F-4D97-AF65-F5344CB8AC3E}">
        <p14:creationId xmlns:p14="http://schemas.microsoft.com/office/powerpoint/2010/main" val="230602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D5B295FE-F8B1-4B4D-B3A7-33303EC74750}" type="slidenum">
              <a:rPr lang="en-US" smtClean="0"/>
              <a:pPr/>
              <a:t>‹#›</a:t>
            </a:fld>
            <a:endParaRPr lang="en-US"/>
          </a:p>
        </p:txBody>
      </p:sp>
    </p:spTree>
    <p:extLst>
      <p:ext uri="{BB962C8B-B14F-4D97-AF65-F5344CB8AC3E}">
        <p14:creationId xmlns:p14="http://schemas.microsoft.com/office/powerpoint/2010/main" val="213035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E366D-20AC-4469-B201-4C3CE52308A9}" type="slidenum">
              <a:rPr lang="en-US" smtClean="0"/>
              <a:pPr/>
              <a:t>‹#›</a:t>
            </a:fld>
            <a:endParaRPr lang="en-US"/>
          </a:p>
        </p:txBody>
      </p:sp>
    </p:spTree>
    <p:extLst>
      <p:ext uri="{BB962C8B-B14F-4D97-AF65-F5344CB8AC3E}">
        <p14:creationId xmlns:p14="http://schemas.microsoft.com/office/powerpoint/2010/main" val="3126668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7F8811-BB39-4063-B54B-0B0CD125FC59}" type="slidenum">
              <a:rPr lang="en-US" smtClean="0"/>
              <a:pPr/>
              <a:t>‹#›</a:t>
            </a:fld>
            <a:endParaRPr lang="en-US"/>
          </a:p>
        </p:txBody>
      </p:sp>
    </p:spTree>
    <p:extLst>
      <p:ext uri="{BB962C8B-B14F-4D97-AF65-F5344CB8AC3E}">
        <p14:creationId xmlns:p14="http://schemas.microsoft.com/office/powerpoint/2010/main" val="350211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88DAC2-F742-47E7-BDFB-501D2002B435}" type="slidenum">
              <a:rPr lang="en-US" smtClean="0"/>
              <a:pPr/>
              <a:t>‹#›</a:t>
            </a:fld>
            <a:endParaRPr lang="en-US"/>
          </a:p>
        </p:txBody>
      </p:sp>
    </p:spTree>
    <p:extLst>
      <p:ext uri="{BB962C8B-B14F-4D97-AF65-F5344CB8AC3E}">
        <p14:creationId xmlns:p14="http://schemas.microsoft.com/office/powerpoint/2010/main" val="2737058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40C83D-E769-49CD-A97B-6CE4F4D31969}" type="slidenum">
              <a:rPr lang="en-US" smtClean="0"/>
              <a:pPr/>
              <a:t>‹#›</a:t>
            </a:fld>
            <a:endParaRPr lang="en-US"/>
          </a:p>
        </p:txBody>
      </p:sp>
    </p:spTree>
    <p:extLst>
      <p:ext uri="{BB962C8B-B14F-4D97-AF65-F5344CB8AC3E}">
        <p14:creationId xmlns:p14="http://schemas.microsoft.com/office/powerpoint/2010/main" val="2148224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D732AF-82A3-432F-8A42-4A4275DE0EA7}" type="slidenum">
              <a:rPr lang="en-US" smtClean="0"/>
              <a:pPr/>
              <a:t>‹#›</a:t>
            </a:fld>
            <a:endParaRPr lang="en-US"/>
          </a:p>
        </p:txBody>
      </p:sp>
    </p:spTree>
    <p:extLst>
      <p:ext uri="{BB962C8B-B14F-4D97-AF65-F5344CB8AC3E}">
        <p14:creationId xmlns:p14="http://schemas.microsoft.com/office/powerpoint/2010/main" val="2935714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6E6EE8-63E5-42DA-A7C1-04B4B19F4C2F}" type="slidenum">
              <a:rPr lang="en-US" smtClean="0"/>
              <a:pPr/>
              <a:t>‹#›</a:t>
            </a:fld>
            <a:endParaRPr lang="en-US"/>
          </a:p>
        </p:txBody>
      </p:sp>
    </p:spTree>
    <p:extLst>
      <p:ext uri="{BB962C8B-B14F-4D97-AF65-F5344CB8AC3E}">
        <p14:creationId xmlns:p14="http://schemas.microsoft.com/office/powerpoint/2010/main" val="444685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E473B5A-C5D8-4A29-98C2-A74172270BA2}" type="slidenum">
              <a:rPr lang="en-US" smtClean="0"/>
              <a:pPr/>
              <a:t>‹#›</a:t>
            </a:fld>
            <a:endParaRPr lang="en-US" dirty="0"/>
          </a:p>
        </p:txBody>
      </p:sp>
    </p:spTree>
    <p:extLst>
      <p:ext uri="{BB962C8B-B14F-4D97-AF65-F5344CB8AC3E}">
        <p14:creationId xmlns:p14="http://schemas.microsoft.com/office/powerpoint/2010/main" val="375352520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av"/><Relationship Id="rId1" Type="http://schemas.microsoft.com/office/2007/relationships/media" Target="../media/media14.wav"/><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av"/><Relationship Id="rId1" Type="http://schemas.microsoft.com/office/2007/relationships/media" Target="../media/media15.wav"/><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av"/><Relationship Id="rId1" Type="http://schemas.microsoft.com/office/2007/relationships/media" Target="../media/media16.wav"/><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av"/><Relationship Id="rId1" Type="http://schemas.microsoft.com/office/2007/relationships/media" Target="../media/media17.wav"/><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av"/><Relationship Id="rId1" Type="http://schemas.microsoft.com/office/2007/relationships/media" Target="../media/media18.wav"/><Relationship Id="rId5" Type="http://schemas.openxmlformats.org/officeDocument/2006/relationships/image" Target="../media/image4.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hyperlink" Target="https://www.fns.usda.gov/sites/default/files/SP39-2011r.pdf" TargetMode="External"/><Relationship Id="rId2" Type="http://schemas.openxmlformats.org/officeDocument/2006/relationships/audio" Target="../media/media19.wav"/><Relationship Id="rId1" Type="http://schemas.microsoft.com/office/2007/relationships/media" Target="../media/media19.wav"/><Relationship Id="rId6" Type="http://schemas.openxmlformats.org/officeDocument/2006/relationships/hyperlink" Target="https://www.google.com/url?sa=t&amp;rct=j&amp;q=&amp;esrc=s&amp;source=web&amp;cd=1&amp;ved=0ahUKEwjz4dm48PzVAhVklFQKHayeDbcQFggmMAA&amp;url=https://www.fns.usda.gov/sites/default/files/SP13-2014os.pdf&amp;usg=AFQjCNFdrT04Ae-OW4LRr6QpuARq4MaJVQ" TargetMode="External"/><Relationship Id="rId5" Type="http://schemas.openxmlformats.org/officeDocument/2006/relationships/hyperlink" Target="https://fns-prod.azureedge.net/sites/default/files/cn/SP20-2016os.pdf" TargetMode="Externa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20.wav"/><Relationship Id="rId1" Type="http://schemas.microsoft.com/office/2007/relationships/media" Target="../media/media20.wav"/><Relationship Id="rId6" Type="http://schemas.openxmlformats.org/officeDocument/2006/relationships/hyperlink" Target="mailto:Shaynee_Moreno@notes.k12.hi.us" TargetMode="External"/><Relationship Id="rId5" Type="http://schemas.openxmlformats.org/officeDocument/2006/relationships/image" Target="../media/image15.jpe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hyperlink" Target="mailto:program.intake@usda.gov" TargetMode="External"/><Relationship Id="rId2" Type="http://schemas.openxmlformats.org/officeDocument/2006/relationships/audio" Target="../media/media21.wav"/><Relationship Id="rId1" Type="http://schemas.microsoft.com/office/2007/relationships/media" Target="../media/media21.wav"/><Relationship Id="rId6" Type="http://schemas.openxmlformats.org/officeDocument/2006/relationships/hyperlink" Target="http://www.ascr.usda.gov/complaint_filing_cust.html" TargetMode="External"/><Relationship Id="rId5" Type="http://schemas.openxmlformats.org/officeDocument/2006/relationships/hyperlink" Target="http://www.ocio.usda.gov/sites/default/files/docs/2012/Complain_combined_6_8_12.pdf" TargetMode="External"/><Relationship Id="rId4"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5" Type="http://schemas.openxmlformats.org/officeDocument/2006/relationships/image" Target="../media/image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5" Type="http://schemas.openxmlformats.org/officeDocument/2006/relationships/image" Target="../media/image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762000"/>
            <a:ext cx="7162800" cy="2800767"/>
          </a:xfrm>
          <a:prstGeom prst="rect">
            <a:avLst/>
          </a:prstGeom>
          <a:noFill/>
        </p:spPr>
        <p:txBody>
          <a:bodyPr wrap="square" rtlCol="0">
            <a:spAutoFit/>
          </a:bodyPr>
          <a:lstStyle/>
          <a:p>
            <a:pPr algn="ctr"/>
            <a:r>
              <a:rPr lang="en-US" sz="4400" dirty="0"/>
              <a:t>Revenue from </a:t>
            </a:r>
            <a:r>
              <a:rPr lang="en-US" sz="4400" dirty="0" err="1"/>
              <a:t>Nonprogram</a:t>
            </a:r>
            <a:r>
              <a:rPr lang="en-US" sz="4400" dirty="0"/>
              <a:t> Foods Sold in Schools</a:t>
            </a:r>
          </a:p>
          <a:p>
            <a:pPr algn="ctr"/>
            <a:r>
              <a:rPr lang="en-US" sz="4400" dirty="0"/>
              <a:t>Part 2</a:t>
            </a:r>
          </a:p>
          <a:p>
            <a:pPr algn="ctr"/>
            <a:endParaRPr lang="en-US" sz="4400" dirty="0"/>
          </a:p>
        </p:txBody>
      </p:sp>
      <p:pic>
        <p:nvPicPr>
          <p:cNvPr id="5" name="IMG_0881.png"/>
          <p:cNvPicPr/>
          <p:nvPr/>
        </p:nvPicPr>
        <p:blipFill>
          <a:blip r:embed="rId5">
            <a:extLst/>
          </a:blip>
          <a:stretch>
            <a:fillRect/>
          </a:stretch>
        </p:blipFill>
        <p:spPr>
          <a:xfrm>
            <a:off x="2027938" y="2590800"/>
            <a:ext cx="4859522" cy="1200566"/>
          </a:xfrm>
          <a:prstGeom prst="rect">
            <a:avLst/>
          </a:prstGeom>
          <a:ln w="12700">
            <a:miter lim="400000"/>
          </a:ln>
        </p:spPr>
      </p:pic>
      <p:pic>
        <p:nvPicPr>
          <p:cNvPr id="6" name="pasted-image.jpg"/>
          <p:cNvPicPr/>
          <p:nvPr/>
        </p:nvPicPr>
        <p:blipFill>
          <a:blip r:embed="rId6">
            <a:extLst/>
          </a:blip>
          <a:stretch>
            <a:fillRect/>
          </a:stretch>
        </p:blipFill>
        <p:spPr>
          <a:xfrm>
            <a:off x="3670678" y="4038600"/>
            <a:ext cx="1574043" cy="1493276"/>
          </a:xfrm>
          <a:prstGeom prst="rect">
            <a:avLst/>
          </a:prstGeom>
          <a:ln w="12700">
            <a:miter lim="400000"/>
          </a:ln>
        </p:spPr>
      </p:pic>
      <p:sp>
        <p:nvSpPr>
          <p:cNvPr id="7" name="TextBox 6"/>
          <p:cNvSpPr txBox="1"/>
          <p:nvPr/>
        </p:nvSpPr>
        <p:spPr>
          <a:xfrm>
            <a:off x="990600" y="5867400"/>
            <a:ext cx="6934200" cy="584775"/>
          </a:xfrm>
          <a:prstGeom prst="rect">
            <a:avLst/>
          </a:prstGeom>
          <a:noFill/>
        </p:spPr>
        <p:txBody>
          <a:bodyPr wrap="square" rtlCol="0">
            <a:spAutoFit/>
          </a:bodyPr>
          <a:lstStyle/>
          <a:p>
            <a:pPr algn="ctr"/>
            <a:r>
              <a:rPr lang="en-US" sz="3200" dirty="0"/>
              <a:t>HAWAII CHILD NUTRITION PROGRAMS</a:t>
            </a:r>
          </a:p>
        </p:txBody>
      </p:sp>
      <p:cxnSp>
        <p:nvCxnSpPr>
          <p:cNvPr id="8" name="Straight Connector 7"/>
          <p:cNvCxnSpPr/>
          <p:nvPr/>
        </p:nvCxnSpPr>
        <p:spPr>
          <a:xfrm>
            <a:off x="609600" y="3810000"/>
            <a:ext cx="777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092108" y="5877339"/>
            <a:ext cx="609600" cy="609600"/>
          </a:xfrm>
          <a:prstGeom prst="rect">
            <a:avLst/>
          </a:prstGeom>
        </p:spPr>
      </p:pic>
    </p:spTree>
    <p:extLst>
      <p:ext uri="{BB962C8B-B14F-4D97-AF65-F5344CB8AC3E}">
        <p14:creationId xmlns:p14="http://schemas.microsoft.com/office/powerpoint/2010/main" val="581713381"/>
      </p:ext>
    </p:extLst>
  </p:cSld>
  <p:clrMapOvr>
    <a:masterClrMapping/>
  </p:clrMapOvr>
  <mc:AlternateContent xmlns:mc="http://schemas.openxmlformats.org/markup-compatibility/2006" xmlns:p14="http://schemas.microsoft.com/office/powerpoint/2010/main">
    <mc:Choice Requires="p14">
      <p:transition spd="slow" p14:dur="2000" advClick="0" advTm="11000"/>
    </mc:Choice>
    <mc:Fallback xmlns="">
      <p:transition spd="slow" advClick="0" advTm="1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p:tmAbs val="0"/>
                                  </p:iterate>
                                  <p:childTnLst>
                                    <p:set>
                                      <p:cBhvr>
                                        <p:cTn id="6" fill="hold"/>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6"/>
                                        </p:tgtEl>
                                        <p:attrNameLst>
                                          <p:attrName>style.visibility</p:attrName>
                                        </p:attrNameLst>
                                      </p:cBhvr>
                                      <p:to>
                                        <p:strVal val="visible"/>
                                      </p:to>
                                    </p:set>
                                  </p:childTnLst>
                                </p:cTn>
                              </p:par>
                            </p:childTnLst>
                          </p:cTn>
                        </p:par>
                        <p:par>
                          <p:cTn id="10" fill="hold">
                            <p:stCondLst>
                              <p:cond delay="0"/>
                            </p:stCondLst>
                            <p:childTnLst>
                              <p:par>
                                <p:cTn id="11" presetID="1" presetClass="mediacall" presetSubtype="0" fill="hold" nodeType="afterEffect">
                                  <p:stCondLst>
                                    <p:cond delay="0"/>
                                  </p:stCondLst>
                                  <p:childTnLst>
                                    <p:cmd type="call" cmd="playFrom(0.0)">
                                      <p:cBhvr>
                                        <p:cTn id="12" dur="73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5" grpId="0" animBg="1" advAuto="0"/>
      <p:bldP spid="6" grpId="0"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761999"/>
          </a:xfrm>
        </p:spPr>
        <p:txBody>
          <a:bodyPr/>
          <a:lstStyle/>
          <a:p>
            <a:r>
              <a:rPr lang="en-US" dirty="0"/>
              <a:t>USDA Food Buying Guide</a:t>
            </a:r>
          </a:p>
        </p:txBody>
      </p:sp>
      <p:pic>
        <p:nvPicPr>
          <p:cNvPr id="4" name="Content Placeholder 3"/>
          <p:cNvPicPr>
            <a:picLocks noGrp="1" noChangeAspect="1"/>
          </p:cNvPicPr>
          <p:nvPr>
            <p:ph idx="1"/>
          </p:nvPr>
        </p:nvPicPr>
        <p:blipFill>
          <a:blip r:embed="rId5"/>
          <a:stretch>
            <a:fillRect/>
          </a:stretch>
        </p:blipFill>
        <p:spPr>
          <a:xfrm>
            <a:off x="1905000" y="1524000"/>
            <a:ext cx="6435834" cy="3332163"/>
          </a:xfrm>
          <a:prstGeom prst="rect">
            <a:avLst/>
          </a:prstGeom>
        </p:spPr>
      </p:pic>
      <p:sp>
        <p:nvSpPr>
          <p:cNvPr id="5" name="Rectangle 4"/>
          <p:cNvSpPr/>
          <p:nvPr/>
        </p:nvSpPr>
        <p:spPr>
          <a:xfrm>
            <a:off x="1828800" y="5188395"/>
            <a:ext cx="4572000" cy="646331"/>
          </a:xfrm>
          <a:prstGeom prst="rect">
            <a:avLst/>
          </a:prstGeom>
        </p:spPr>
        <p:txBody>
          <a:bodyPr>
            <a:spAutoFit/>
          </a:bodyPr>
          <a:lstStyle/>
          <a:p>
            <a:r>
              <a:rPr lang="en-US" dirty="0"/>
              <a:t>https://foodbuyingguide.fns.usda.gov/Home/Home</a:t>
            </a: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53400" y="5834726"/>
            <a:ext cx="609600" cy="609600"/>
          </a:xfrm>
          <a:prstGeom prst="rect">
            <a:avLst/>
          </a:prstGeom>
        </p:spPr>
      </p:pic>
    </p:spTree>
    <p:extLst>
      <p:ext uri="{BB962C8B-B14F-4D97-AF65-F5344CB8AC3E}">
        <p14:creationId xmlns:p14="http://schemas.microsoft.com/office/powerpoint/2010/main" val="2074425782"/>
      </p:ext>
    </p:extLst>
  </p:cSld>
  <p:clrMapOvr>
    <a:masterClrMapping/>
  </p:clrMapOvr>
  <mc:AlternateContent xmlns:mc="http://schemas.openxmlformats.org/markup-compatibility/2006" xmlns:p14="http://schemas.microsoft.com/office/powerpoint/2010/main">
    <mc:Choice Requires="p14">
      <p:transition spd="slow" p14:dur="2000" advTm="21000"/>
    </mc:Choice>
    <mc:Fallback xmlns="">
      <p:transition spd="slow" advTm="2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32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1" name="Rectangle 13"/>
          <p:cNvSpPr>
            <a:spLocks noGrp="1" noChangeArrowheads="1"/>
          </p:cNvSpPr>
          <p:nvPr>
            <p:ph type="title"/>
          </p:nvPr>
        </p:nvSpPr>
        <p:spPr>
          <a:xfrm>
            <a:off x="990600" y="304801"/>
            <a:ext cx="7704667" cy="685799"/>
          </a:xfrm>
        </p:spPr>
        <p:txBody>
          <a:bodyPr>
            <a:normAutofit fontScale="90000"/>
          </a:bodyPr>
          <a:lstStyle/>
          <a:p>
            <a:r>
              <a:rPr lang="en-US" dirty="0"/>
              <a:t>Portion Cost</a:t>
            </a:r>
          </a:p>
        </p:txBody>
      </p:sp>
      <p:pic>
        <p:nvPicPr>
          <p:cNvPr id="4" name="Picture 3"/>
          <p:cNvPicPr>
            <a:picLocks noChangeAspect="1"/>
          </p:cNvPicPr>
          <p:nvPr/>
        </p:nvPicPr>
        <p:blipFill>
          <a:blip r:embed="rId5"/>
          <a:stretch>
            <a:fillRect/>
          </a:stretch>
        </p:blipFill>
        <p:spPr>
          <a:xfrm>
            <a:off x="1580092" y="1143000"/>
            <a:ext cx="7115175" cy="5067300"/>
          </a:xfrm>
          <a:prstGeom prst="rect">
            <a:avLst/>
          </a:prstGeom>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90467" y="62103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4000"/>
    </mc:Choice>
    <mc:Fallback xmlns="">
      <p:transition spd="slow"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81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1143000" y="304800"/>
            <a:ext cx="7704667" cy="990600"/>
          </a:xfrm>
        </p:spPr>
        <p:txBody>
          <a:bodyPr/>
          <a:lstStyle/>
          <a:p>
            <a:r>
              <a:rPr lang="en-US" dirty="0"/>
              <a:t>Recipe Cost Per Unit</a:t>
            </a:r>
          </a:p>
        </p:txBody>
      </p:sp>
      <p:pic>
        <p:nvPicPr>
          <p:cNvPr id="3" name="Picture 2"/>
          <p:cNvPicPr>
            <a:picLocks noChangeAspect="1"/>
          </p:cNvPicPr>
          <p:nvPr/>
        </p:nvPicPr>
        <p:blipFill>
          <a:blip r:embed="rId5"/>
          <a:stretch>
            <a:fillRect/>
          </a:stretch>
        </p:blipFill>
        <p:spPr>
          <a:xfrm>
            <a:off x="1475845" y="2819400"/>
            <a:ext cx="7038975" cy="1257300"/>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10020" y="58674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6000"/>
    </mc:Choice>
    <mc:Fallback xmlns="">
      <p:transition spd="slow" advTm="3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6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219199"/>
          </a:xfrm>
        </p:spPr>
        <p:txBody>
          <a:bodyPr/>
          <a:lstStyle/>
          <a:p>
            <a:r>
              <a:rPr lang="en-US" dirty="0"/>
              <a:t>How to complete the portion cost</a:t>
            </a:r>
          </a:p>
        </p:txBody>
      </p:sp>
      <p:pic>
        <p:nvPicPr>
          <p:cNvPr id="8" name="Content Placeholder 7"/>
          <p:cNvPicPr>
            <a:picLocks noGrp="1" noChangeAspect="1"/>
          </p:cNvPicPr>
          <p:nvPr>
            <p:ph idx="1"/>
          </p:nvPr>
        </p:nvPicPr>
        <p:blipFill>
          <a:blip r:embed="rId5"/>
          <a:stretch>
            <a:fillRect/>
          </a:stretch>
        </p:blipFill>
        <p:spPr>
          <a:xfrm>
            <a:off x="1100931" y="1544319"/>
            <a:ext cx="7704137" cy="4495800"/>
          </a:xfrm>
          <a:prstGeom prst="rect">
            <a:avLst/>
          </a:prstGeom>
        </p:spPr>
      </p:pic>
      <p:sp>
        <p:nvSpPr>
          <p:cNvPr id="7" name="Arrow: Down 6">
            <a:extLst>
              <a:ext uri="{FF2B5EF4-FFF2-40B4-BE49-F238E27FC236}">
                <a16:creationId xmlns:a16="http://schemas.microsoft.com/office/drawing/2014/main" xmlns="" id="{78EE9E88-800C-4E05-8CA7-FB2FF0872305}"/>
              </a:ext>
            </a:extLst>
          </p:cNvPr>
          <p:cNvSpPr/>
          <p:nvPr/>
        </p:nvSpPr>
        <p:spPr>
          <a:xfrm>
            <a:off x="1600200" y="19812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xmlns="" id="{8D6D9D8E-604D-438B-888A-E543DA1F45CB}"/>
              </a:ext>
            </a:extLst>
          </p:cNvPr>
          <p:cNvSpPr/>
          <p:nvPr/>
        </p:nvSpPr>
        <p:spPr>
          <a:xfrm>
            <a:off x="2362200" y="1981200"/>
            <a:ext cx="228600" cy="304800"/>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xmlns="" id="{8A88DAC8-D629-4422-BB72-1C1A63B9EAF0}"/>
              </a:ext>
            </a:extLst>
          </p:cNvPr>
          <p:cNvSpPr/>
          <p:nvPr/>
        </p:nvSpPr>
        <p:spPr>
          <a:xfrm>
            <a:off x="3276600" y="1986280"/>
            <a:ext cx="228600" cy="304800"/>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xmlns="" id="{E68BE470-00E6-49C6-8CE9-41163F85C543}"/>
              </a:ext>
            </a:extLst>
          </p:cNvPr>
          <p:cNvSpPr/>
          <p:nvPr/>
        </p:nvSpPr>
        <p:spPr>
          <a:xfrm>
            <a:off x="4114800" y="1524000"/>
            <a:ext cx="228600" cy="304800"/>
          </a:xfrm>
          <a:prstGeom prst="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xmlns="" id="{57B5F3AA-282C-4F8E-84CA-F038431BED0A}"/>
              </a:ext>
            </a:extLst>
          </p:cNvPr>
          <p:cNvSpPr/>
          <p:nvPr/>
        </p:nvSpPr>
        <p:spPr>
          <a:xfrm>
            <a:off x="4953000" y="1981200"/>
            <a:ext cx="228600" cy="304800"/>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xmlns="" id="{40C0895D-E10D-4662-89E2-67E8EF4B80AC}"/>
              </a:ext>
            </a:extLst>
          </p:cNvPr>
          <p:cNvSpPr/>
          <p:nvPr/>
        </p:nvSpPr>
        <p:spPr>
          <a:xfrm>
            <a:off x="6400800" y="1856207"/>
            <a:ext cx="228600" cy="304800"/>
          </a:xfrm>
          <a:prstGeom prst="downArrow">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xmlns="" id="{D9D19BEA-6874-47A2-91C9-62362AAA1670}"/>
              </a:ext>
            </a:extLst>
          </p:cNvPr>
          <p:cNvSpPr/>
          <p:nvPr/>
        </p:nvSpPr>
        <p:spPr>
          <a:xfrm>
            <a:off x="7121049" y="1524000"/>
            <a:ext cx="228600" cy="304800"/>
          </a:xfrm>
          <a:prstGeom prst="downArrow">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xmlns="" id="{9FE1FD9A-4DE8-4572-8D2D-9669FE1D1A78}"/>
              </a:ext>
            </a:extLst>
          </p:cNvPr>
          <p:cNvSpPr/>
          <p:nvPr/>
        </p:nvSpPr>
        <p:spPr>
          <a:xfrm>
            <a:off x="6629401" y="5562600"/>
            <a:ext cx="2294465"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tar: 5 Points 3">
            <a:extLst>
              <a:ext uri="{FF2B5EF4-FFF2-40B4-BE49-F238E27FC236}">
                <a16:creationId xmlns:a16="http://schemas.microsoft.com/office/drawing/2014/main" xmlns="" id="{C5A97D48-58DF-4959-AE5E-D1F187E96276}"/>
              </a:ext>
            </a:extLst>
          </p:cNvPr>
          <p:cNvSpPr/>
          <p:nvPr/>
        </p:nvSpPr>
        <p:spPr>
          <a:xfrm>
            <a:off x="5791200" y="1696719"/>
            <a:ext cx="228600" cy="304800"/>
          </a:xfrm>
          <a:prstGeom prst="star5">
            <a:avLst/>
          </a:prstGeom>
          <a:solidFill>
            <a:schemeClr val="accent6">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5 Points 14">
            <a:extLst>
              <a:ext uri="{FF2B5EF4-FFF2-40B4-BE49-F238E27FC236}">
                <a16:creationId xmlns:a16="http://schemas.microsoft.com/office/drawing/2014/main" xmlns="" id="{5F06ACC5-D58A-40CD-B71A-E6BF2F1E812B}"/>
              </a:ext>
            </a:extLst>
          </p:cNvPr>
          <p:cNvSpPr/>
          <p:nvPr/>
        </p:nvSpPr>
        <p:spPr>
          <a:xfrm>
            <a:off x="7789624" y="1676400"/>
            <a:ext cx="228600" cy="3048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29506" y="6019800"/>
            <a:ext cx="609600" cy="609600"/>
          </a:xfrm>
          <a:prstGeom prst="rect">
            <a:avLst/>
          </a:prstGeom>
        </p:spPr>
      </p:pic>
    </p:spTree>
    <p:extLst>
      <p:ext uri="{BB962C8B-B14F-4D97-AF65-F5344CB8AC3E}">
        <p14:creationId xmlns:p14="http://schemas.microsoft.com/office/powerpoint/2010/main" val="1221107811"/>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6090" fill="hold"/>
                                        <p:tgtEl>
                                          <p:spTgt spid="5"/>
                                        </p:tgtEl>
                                      </p:cBhvr>
                                    </p:cmd>
                                  </p:childTnLst>
                                </p:cTn>
                              </p:par>
                              <p:par>
                                <p:cTn id="7" presetID="1" presetClass="entr" presetSubtype="0" fill="hold" grpId="0" nodeType="withEffect">
                                  <p:stCondLst>
                                    <p:cond delay="1510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1840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2170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2950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3390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3760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5060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5790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6250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5"/>
                </p:tgtEl>
              </p:cMediaNode>
            </p:audio>
          </p:childTnLst>
        </p:cTn>
      </p:par>
    </p:tnLst>
    <p:bldLst>
      <p:bldP spid="7" grpId="0" animBg="1"/>
      <p:bldP spid="9" grpId="0" animBg="1"/>
      <p:bldP spid="10" grpId="0" animBg="1"/>
      <p:bldP spid="11" grpId="0" animBg="1"/>
      <p:bldP spid="12" grpId="0" animBg="1"/>
      <p:bldP spid="13" grpId="0" animBg="1"/>
      <p:bldP spid="14" grpId="0" animBg="1"/>
      <p:bldP spid="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066799"/>
          </a:xfrm>
        </p:spPr>
        <p:txBody>
          <a:bodyPr>
            <a:normAutofit fontScale="90000"/>
          </a:bodyPr>
          <a:lstStyle/>
          <a:p>
            <a:r>
              <a:rPr lang="en-US" dirty="0"/>
              <a:t>Quantity of </a:t>
            </a:r>
            <a:r>
              <a:rPr lang="en-US" dirty="0" err="1"/>
              <a:t>nonprogam</a:t>
            </a:r>
            <a:r>
              <a:rPr lang="en-US" dirty="0"/>
              <a:t> meals served</a:t>
            </a:r>
          </a:p>
        </p:txBody>
      </p:sp>
      <p:pic>
        <p:nvPicPr>
          <p:cNvPr id="6" name="Content Placeholder 5"/>
          <p:cNvPicPr>
            <a:picLocks noGrp="1" noChangeAspect="1"/>
          </p:cNvPicPr>
          <p:nvPr>
            <p:ph idx="1"/>
          </p:nvPr>
        </p:nvPicPr>
        <p:blipFill>
          <a:blip r:embed="rId5"/>
          <a:stretch>
            <a:fillRect/>
          </a:stretch>
        </p:blipFill>
        <p:spPr>
          <a:xfrm>
            <a:off x="982134" y="1828800"/>
            <a:ext cx="7780866" cy="4267200"/>
          </a:xfrm>
          <a:prstGeom prst="rect">
            <a:avLst/>
          </a:prstGeom>
        </p:spPr>
      </p:pic>
      <p:sp>
        <p:nvSpPr>
          <p:cNvPr id="7" name="Oval 6"/>
          <p:cNvSpPr/>
          <p:nvPr/>
        </p:nvSpPr>
        <p:spPr>
          <a:xfrm>
            <a:off x="8153400" y="5715000"/>
            <a:ext cx="838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72499" y="6172200"/>
            <a:ext cx="634181" cy="634181"/>
          </a:xfrm>
          <a:prstGeom prst="rect">
            <a:avLst/>
          </a:prstGeom>
        </p:spPr>
      </p:pic>
    </p:spTree>
    <p:extLst>
      <p:ext uri="{BB962C8B-B14F-4D97-AF65-F5344CB8AC3E}">
        <p14:creationId xmlns:p14="http://schemas.microsoft.com/office/powerpoint/2010/main" val="3177589967"/>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67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NPR COST TOTAL</a:t>
            </a:r>
          </a:p>
        </p:txBody>
      </p:sp>
      <p:pic>
        <p:nvPicPr>
          <p:cNvPr id="4" name="Content Placeholder 3"/>
          <p:cNvPicPr>
            <a:picLocks noGrp="1" noChangeAspect="1"/>
          </p:cNvPicPr>
          <p:nvPr>
            <p:ph idx="1"/>
          </p:nvPr>
        </p:nvPicPr>
        <p:blipFill>
          <a:blip r:embed="rId5"/>
          <a:stretch>
            <a:fillRect/>
          </a:stretch>
        </p:blipFill>
        <p:spPr>
          <a:xfrm>
            <a:off x="762000" y="2894806"/>
            <a:ext cx="7620000" cy="2724150"/>
          </a:xfrm>
          <a:prstGeom prst="rect">
            <a:avLst/>
          </a:prstGeom>
        </p:spPr>
      </p:pic>
      <p:sp>
        <p:nvSpPr>
          <p:cNvPr id="5" name="Left Arrow 4"/>
          <p:cNvSpPr/>
          <p:nvPr/>
        </p:nvSpPr>
        <p:spPr>
          <a:xfrm>
            <a:off x="8534400" y="5410200"/>
            <a:ext cx="304800" cy="2087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70606" y="6127955"/>
            <a:ext cx="609600" cy="609600"/>
          </a:xfrm>
          <a:prstGeom prst="rect">
            <a:avLst/>
          </a:prstGeom>
        </p:spPr>
      </p:pic>
    </p:spTree>
    <p:extLst>
      <p:ext uri="{BB962C8B-B14F-4D97-AF65-F5344CB8AC3E}">
        <p14:creationId xmlns:p14="http://schemas.microsoft.com/office/powerpoint/2010/main" val="3107633980"/>
      </p:ext>
    </p:extLst>
  </p:cSld>
  <p:clrMapOvr>
    <a:masterClrMapping/>
  </p:clrMapOvr>
  <mc:AlternateContent xmlns:mc="http://schemas.openxmlformats.org/markup-compatibility/2006" xmlns:p14="http://schemas.microsoft.com/office/powerpoint/2010/main">
    <mc:Choice Requires="p14">
      <p:transition spd="slow" p14:dur="2000" advTm="17000"/>
    </mc:Choice>
    <mc:Fallback xmlns="">
      <p:transition spd="slow"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81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066799"/>
          </a:xfrm>
        </p:spPr>
        <p:txBody>
          <a:bodyPr>
            <a:normAutofit fontScale="90000"/>
          </a:bodyPr>
          <a:lstStyle/>
          <a:p>
            <a:r>
              <a:rPr lang="en-US" dirty="0"/>
              <a:t>USDA NPR TOOL</a:t>
            </a:r>
            <a:br>
              <a:rPr lang="en-US" dirty="0"/>
            </a:br>
            <a:r>
              <a:rPr lang="en-US" dirty="0"/>
              <a:t>Noncompliance</a:t>
            </a:r>
          </a:p>
        </p:txBody>
      </p:sp>
      <p:pic>
        <p:nvPicPr>
          <p:cNvPr id="4" name="Content Placeholder 3"/>
          <p:cNvPicPr>
            <a:picLocks noGrp="1" noChangeAspect="1"/>
          </p:cNvPicPr>
          <p:nvPr>
            <p:ph idx="1"/>
          </p:nvPr>
        </p:nvPicPr>
        <p:blipFill>
          <a:blip r:embed="rId5"/>
          <a:stretch>
            <a:fillRect/>
          </a:stretch>
        </p:blipFill>
        <p:spPr>
          <a:xfrm>
            <a:off x="1134533" y="1741773"/>
            <a:ext cx="7704667" cy="4533899"/>
          </a:xfrm>
          <a:prstGeom prst="rect">
            <a:avLst/>
          </a:prstGeom>
        </p:spPr>
      </p:pic>
      <p:sp>
        <p:nvSpPr>
          <p:cNvPr id="9" name="Left Arrow 8"/>
          <p:cNvSpPr/>
          <p:nvPr/>
        </p:nvSpPr>
        <p:spPr>
          <a:xfrm>
            <a:off x="7616821" y="3276600"/>
            <a:ext cx="381000" cy="152400"/>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7537077" y="4008723"/>
            <a:ext cx="3810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a:off x="7602054" y="5562600"/>
            <a:ext cx="381000" cy="152400"/>
          </a:xfrm>
          <a:prstGeom prst="lef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10">
            <a:extLst>
              <a:ext uri="{FF2B5EF4-FFF2-40B4-BE49-F238E27FC236}">
                <a16:creationId xmlns:a16="http://schemas.microsoft.com/office/drawing/2014/main" xmlns="" id="{A475F0D5-DCEC-4368-BE87-B0DFE0E54EE7}"/>
              </a:ext>
            </a:extLst>
          </p:cNvPr>
          <p:cNvSpPr/>
          <p:nvPr/>
        </p:nvSpPr>
        <p:spPr>
          <a:xfrm>
            <a:off x="7556500" y="4331450"/>
            <a:ext cx="381000" cy="152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8">
            <a:extLst>
              <a:ext uri="{FF2B5EF4-FFF2-40B4-BE49-F238E27FC236}">
                <a16:creationId xmlns:a16="http://schemas.microsoft.com/office/drawing/2014/main" xmlns="" id="{9C4A10EE-00D9-464D-994F-A41A0B7C7CA2}"/>
              </a:ext>
            </a:extLst>
          </p:cNvPr>
          <p:cNvSpPr/>
          <p:nvPr/>
        </p:nvSpPr>
        <p:spPr>
          <a:xfrm>
            <a:off x="7556500" y="2895600"/>
            <a:ext cx="381000" cy="152400"/>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34400" y="6056379"/>
            <a:ext cx="609600" cy="609600"/>
          </a:xfrm>
          <a:prstGeom prst="rect">
            <a:avLst/>
          </a:prstGeom>
        </p:spPr>
      </p:pic>
    </p:spTree>
    <p:extLst>
      <p:ext uri="{BB962C8B-B14F-4D97-AF65-F5344CB8AC3E}">
        <p14:creationId xmlns:p14="http://schemas.microsoft.com/office/powerpoint/2010/main" val="369008602"/>
      </p:ext>
    </p:extLst>
  </p:cSld>
  <p:clrMapOvr>
    <a:masterClrMapping/>
  </p:clrMapOvr>
  <mc:AlternateContent xmlns:mc="http://schemas.openxmlformats.org/markup-compatibility/2006">
    <mc:Choice xmlns:p14="http://schemas.microsoft.com/office/powerpoint/2010/main" Requires="p14">
      <p:transition spd="slow" p14:dur="2000" advTm="120000"/>
    </mc:Choice>
    <mc:Fallback>
      <p:transition spd="slow" advTm="1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6440" fill="hold"/>
                                        <p:tgtEl>
                                          <p:spTgt spid="3"/>
                                        </p:tgtEl>
                                      </p:cBhvr>
                                    </p:cmd>
                                  </p:childTnLst>
                                </p:cTn>
                              </p:par>
                              <p:par>
                                <p:cTn id="7" presetID="1" presetClass="entr" presetSubtype="0" fill="hold" grpId="0" nodeType="withEffect">
                                  <p:stCondLst>
                                    <p:cond delay="990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1810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3620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4060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9450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3"/>
                </p:tgtEl>
              </p:cMediaNode>
            </p:audio>
          </p:childTnLst>
        </p:cTn>
      </p:par>
    </p:tnLst>
    <p:bldLst>
      <p:bldP spid="9" grpId="0" animBg="1"/>
      <p:bldP spid="11" grpId="0" animBg="1"/>
      <p:bldP spid="12"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990599"/>
          </a:xfrm>
        </p:spPr>
        <p:txBody>
          <a:bodyPr>
            <a:normAutofit fontScale="90000"/>
          </a:bodyPr>
          <a:lstStyle/>
          <a:p>
            <a:r>
              <a:rPr lang="en-US" dirty="0"/>
              <a:t>USDA NPR TOOL</a:t>
            </a:r>
            <a:br>
              <a:rPr lang="en-US" dirty="0"/>
            </a:br>
            <a:r>
              <a:rPr lang="en-US" dirty="0"/>
              <a:t>Compliance</a:t>
            </a:r>
          </a:p>
        </p:txBody>
      </p:sp>
      <p:pic>
        <p:nvPicPr>
          <p:cNvPr id="4" name="Content Placeholder 3"/>
          <p:cNvPicPr>
            <a:picLocks noGrp="1" noChangeAspect="1"/>
          </p:cNvPicPr>
          <p:nvPr>
            <p:ph idx="1"/>
          </p:nvPr>
        </p:nvPicPr>
        <p:blipFill>
          <a:blip r:embed="rId5"/>
          <a:stretch>
            <a:fillRect/>
          </a:stretch>
        </p:blipFill>
        <p:spPr>
          <a:xfrm>
            <a:off x="905933" y="1619387"/>
            <a:ext cx="7704667" cy="4953000"/>
          </a:xfrm>
          <a:prstGeom prst="rect">
            <a:avLst/>
          </a:prstGeom>
        </p:spPr>
      </p:pic>
      <p:sp>
        <p:nvSpPr>
          <p:cNvPr id="5" name="Left Arrow 4"/>
          <p:cNvSpPr/>
          <p:nvPr/>
        </p:nvSpPr>
        <p:spPr>
          <a:xfrm>
            <a:off x="7389765" y="5867400"/>
            <a:ext cx="3048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4">
            <a:extLst>
              <a:ext uri="{FF2B5EF4-FFF2-40B4-BE49-F238E27FC236}">
                <a16:creationId xmlns:a16="http://schemas.microsoft.com/office/drawing/2014/main" xmlns="" id="{F77657AB-D561-4C8A-A4FE-DB5764F56C7B}"/>
              </a:ext>
            </a:extLst>
          </p:cNvPr>
          <p:cNvSpPr/>
          <p:nvPr/>
        </p:nvSpPr>
        <p:spPr>
          <a:xfrm>
            <a:off x="7389765" y="4123765"/>
            <a:ext cx="304800" cy="228600"/>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01000" y="5981700"/>
            <a:ext cx="609600" cy="609600"/>
          </a:xfrm>
          <a:prstGeom prst="rect">
            <a:avLst/>
          </a:prstGeom>
        </p:spPr>
      </p:pic>
    </p:spTree>
    <p:extLst>
      <p:ext uri="{BB962C8B-B14F-4D97-AF65-F5344CB8AC3E}">
        <p14:creationId xmlns:p14="http://schemas.microsoft.com/office/powerpoint/2010/main" val="1281808786"/>
      </p:ext>
    </p:extLst>
  </p:cSld>
  <p:clrMapOvr>
    <a:masterClrMapping/>
  </p:clrMapOvr>
  <mc:AlternateContent xmlns:mc="http://schemas.openxmlformats.org/markup-compatibility/2006">
    <mc:Choice xmlns:p14="http://schemas.microsoft.com/office/powerpoint/2010/main" Requires="p14">
      <p:transition spd="slow" p14:dur="2000" advTm="22000"/>
    </mc:Choice>
    <mc:Fallback>
      <p:transition spd="slow" advTm="2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600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6000"/>
                            </p:stCondLst>
                            <p:childTnLst>
                              <p:par>
                                <p:cTn id="8" presetID="1" presetClass="mediacall" presetSubtype="0" fill="hold" nodeType="afterEffect">
                                  <p:stCondLst>
                                    <p:cond delay="0"/>
                                  </p:stCondLst>
                                  <p:childTnLst>
                                    <p:cmd type="call" cmd="playFrom(0.0)">
                                      <p:cBhvr>
                                        <p:cTn id="9" dur="1756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7"/>
                </p:tgtEl>
              </p:cMediaNode>
            </p:audio>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698500"/>
            <a:ext cx="7704667" cy="977900"/>
          </a:xfrm>
        </p:spPr>
        <p:txBody>
          <a:bodyPr/>
          <a:lstStyle/>
          <a:p>
            <a:r>
              <a:rPr lang="en-US" dirty="0"/>
              <a:t>Multiple Entrees</a:t>
            </a:r>
          </a:p>
        </p:txBody>
      </p:sp>
      <p:sp>
        <p:nvSpPr>
          <p:cNvPr id="3" name="Content Placeholder 2"/>
          <p:cNvSpPr>
            <a:spLocks noGrp="1"/>
          </p:cNvSpPr>
          <p:nvPr>
            <p:ph idx="1"/>
          </p:nvPr>
        </p:nvSpPr>
        <p:spPr>
          <a:xfrm>
            <a:off x="982133" y="2057400"/>
            <a:ext cx="7704667" cy="3332816"/>
          </a:xfrm>
        </p:spPr>
        <p:txBody>
          <a:bodyPr/>
          <a:lstStyle/>
          <a:p>
            <a:r>
              <a:rPr lang="en-US" dirty="0"/>
              <a:t>If more than one entrée is sold, the SFA can take the average cost of the entrées.</a:t>
            </a:r>
          </a:p>
          <a:p>
            <a:pPr marL="0" indent="0">
              <a:buNone/>
            </a:pPr>
            <a:endParaRPr lang="en-US" dirty="0"/>
          </a:p>
          <a:p>
            <a:endParaRPr lang="en-US" dirty="0"/>
          </a:p>
          <a:p>
            <a:pPr marL="0" indent="0">
              <a:buNone/>
            </a:pPr>
            <a:r>
              <a:rPr lang="en-US" dirty="0"/>
              <a:t> </a:t>
            </a:r>
          </a:p>
        </p:txBody>
      </p:sp>
      <p:graphicFrame>
        <p:nvGraphicFramePr>
          <p:cNvPr id="5" name="Table 4"/>
          <p:cNvGraphicFramePr>
            <a:graphicFrameLocks noGrp="1"/>
          </p:cNvGraphicFramePr>
          <p:nvPr>
            <p:extLst>
              <p:ext uri="{D42A27DB-BD31-4B8C-83A1-F6EECF244321}">
                <p14:modId xmlns:p14="http://schemas.microsoft.com/office/powerpoint/2010/main" val="1242773383"/>
              </p:ext>
            </p:extLst>
          </p:nvPr>
        </p:nvGraphicFramePr>
        <p:xfrm>
          <a:off x="3048000" y="3723808"/>
          <a:ext cx="3200400" cy="1838790"/>
        </p:xfrm>
        <a:graphic>
          <a:graphicData uri="http://schemas.openxmlformats.org/drawingml/2006/table">
            <a:tbl>
              <a:tblPr>
                <a:tableStyleId>{5C22544A-7EE6-4342-B048-85BDC9FD1C3A}</a:tableStyleId>
              </a:tblPr>
              <a:tblGrid>
                <a:gridCol w="1803862">
                  <a:extLst>
                    <a:ext uri="{9D8B030D-6E8A-4147-A177-3AD203B41FA5}">
                      <a16:colId xmlns:a16="http://schemas.microsoft.com/office/drawing/2014/main" xmlns="" val="20000"/>
                    </a:ext>
                  </a:extLst>
                </a:gridCol>
                <a:gridCol w="1396538">
                  <a:extLst>
                    <a:ext uri="{9D8B030D-6E8A-4147-A177-3AD203B41FA5}">
                      <a16:colId xmlns:a16="http://schemas.microsoft.com/office/drawing/2014/main" xmlns="" val="20001"/>
                    </a:ext>
                  </a:extLst>
                </a:gridCol>
              </a:tblGrid>
              <a:tr h="306465">
                <a:tc>
                  <a:txBody>
                    <a:bodyPr/>
                    <a:lstStyle/>
                    <a:p>
                      <a:pPr algn="l" fontAlgn="b"/>
                      <a:r>
                        <a:rPr lang="en-US" sz="1100" u="none" strike="noStrike" dirty="0">
                          <a:effectLst/>
                        </a:rPr>
                        <a:t>Pizza</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      3.00 </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10000"/>
                  </a:ext>
                </a:extLst>
              </a:tr>
              <a:tr h="306465">
                <a:tc>
                  <a:txBody>
                    <a:bodyPr/>
                    <a:lstStyle/>
                    <a:p>
                      <a:pPr algn="l" fontAlgn="b"/>
                      <a:r>
                        <a:rPr lang="en-US" sz="1100" u="none" strike="noStrike">
                          <a:effectLst/>
                        </a:rPr>
                        <a:t>hamburger</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      2.00 </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10001"/>
                  </a:ext>
                </a:extLst>
              </a:tr>
              <a:tr h="306465">
                <a:tc>
                  <a:txBody>
                    <a:bodyPr/>
                    <a:lstStyle/>
                    <a:p>
                      <a:pPr algn="l" fontAlgn="b"/>
                      <a:r>
                        <a:rPr lang="en-US" sz="1100" u="none" strike="noStrike">
                          <a:effectLst/>
                        </a:rPr>
                        <a:t>Total</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      5.00 </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10002"/>
                  </a:ext>
                </a:extLst>
              </a:tr>
              <a:tr h="306465">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10003"/>
                  </a:ext>
                </a:extLst>
              </a:tr>
              <a:tr h="306465">
                <a:tc gridSpan="2">
                  <a:txBody>
                    <a:bodyPr/>
                    <a:lstStyle/>
                    <a:p>
                      <a:pPr algn="l" fontAlgn="b"/>
                      <a:r>
                        <a:rPr lang="en-US" sz="1100" u="none" strike="noStrike">
                          <a:effectLst/>
                        </a:rPr>
                        <a:t>Average cost of both entrees:</a:t>
                      </a:r>
                      <a:endParaRPr lang="en-US" sz="1100" b="0" i="0" u="none" strike="noStrike">
                        <a:solidFill>
                          <a:srgbClr val="000000"/>
                        </a:solidFill>
                        <a:effectLst/>
                        <a:latin typeface="Calibri" panose="020F0502020204030204" pitchFamily="34" charset="0"/>
                      </a:endParaRPr>
                    </a:p>
                  </a:txBody>
                  <a:tcPr marL="7620" marR="7620" marT="7620" marB="0" anchor="b"/>
                </a:tc>
                <a:tc hMerge="1">
                  <a:txBody>
                    <a:bodyPr/>
                    <a:lstStyle/>
                    <a:p>
                      <a:endParaRPr lang="en-US"/>
                    </a:p>
                  </a:txBody>
                  <a:tcPr/>
                </a:tc>
                <a:extLst>
                  <a:ext uri="{0D108BD9-81ED-4DB2-BD59-A6C34878D82A}">
                    <a16:rowId xmlns:a16="http://schemas.microsoft.com/office/drawing/2014/main" xmlns="" val="10004"/>
                  </a:ext>
                </a:extLst>
              </a:tr>
              <a:tr h="306465">
                <a:tc gridSpan="2">
                  <a:txBody>
                    <a:bodyPr/>
                    <a:lstStyle/>
                    <a:p>
                      <a:pPr algn="l" fontAlgn="b"/>
                      <a:r>
                        <a:rPr lang="en-US" sz="1100" u="none" strike="noStrike" dirty="0">
                          <a:effectLst/>
                        </a:rPr>
                        <a:t>$5.00/2=$2.50</a:t>
                      </a:r>
                      <a:endParaRPr lang="en-US" sz="1100" b="0" i="0" u="none" strike="noStrike" dirty="0">
                        <a:solidFill>
                          <a:srgbClr val="000000"/>
                        </a:solidFill>
                        <a:effectLst/>
                        <a:latin typeface="Calibri" panose="020F0502020204030204" pitchFamily="34" charset="0"/>
                      </a:endParaRPr>
                    </a:p>
                  </a:txBody>
                  <a:tcPr marL="7620" marR="7620" marT="7620" marB="0" anchor="b"/>
                </a:tc>
                <a:tc hMerge="1">
                  <a:txBody>
                    <a:bodyPr/>
                    <a:lstStyle/>
                    <a:p>
                      <a:endParaRPr lang="en-US"/>
                    </a:p>
                  </a:txBody>
                  <a:tcPr/>
                </a:tc>
                <a:extLst>
                  <a:ext uri="{0D108BD9-81ED-4DB2-BD59-A6C34878D82A}">
                    <a16:rowId xmlns:a16="http://schemas.microsoft.com/office/drawing/2014/main" xmlns="" val="10005"/>
                  </a:ext>
                </a:extLst>
              </a:tr>
            </a:tbl>
          </a:graphicData>
        </a:graphic>
      </p:graphicFrame>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05800" y="5540188"/>
            <a:ext cx="784412" cy="784412"/>
          </a:xfrm>
          <a:prstGeom prst="rect">
            <a:avLst/>
          </a:prstGeom>
        </p:spPr>
      </p:pic>
    </p:spTree>
    <p:extLst>
      <p:ext uri="{BB962C8B-B14F-4D97-AF65-F5344CB8AC3E}">
        <p14:creationId xmlns:p14="http://schemas.microsoft.com/office/powerpoint/2010/main" val="306233285"/>
      </p:ext>
    </p:extLst>
  </p:cSld>
  <p:clrMapOvr>
    <a:masterClrMapping/>
  </p:clrMapOvr>
  <mc:AlternateContent xmlns:mc="http://schemas.openxmlformats.org/markup-compatibility/2006">
    <mc:Choice xmlns:p14="http://schemas.microsoft.com/office/powerpoint/2010/main" Requires="p14">
      <p:transition spd="slow" p14:dur="2000" advTm="19000"/>
    </mc:Choice>
    <mc:Fallback>
      <p:transition spd="slow" advTm="1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39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6"/>
          <p:cNvSpPr>
            <a:spLocks noGrp="1" noChangeArrowheads="1"/>
          </p:cNvSpPr>
          <p:nvPr>
            <p:ph type="title"/>
          </p:nvPr>
        </p:nvSpPr>
        <p:spPr/>
        <p:txBody>
          <a:bodyPr/>
          <a:lstStyle/>
          <a:p>
            <a:r>
              <a:rPr lang="en-US" sz="3900" dirty="0"/>
              <a:t>Reference</a:t>
            </a:r>
          </a:p>
        </p:txBody>
      </p:sp>
      <p:sp>
        <p:nvSpPr>
          <p:cNvPr id="12295" name="Rectangle 7"/>
          <p:cNvSpPr>
            <a:spLocks noGrp="1" noChangeArrowheads="1"/>
          </p:cNvSpPr>
          <p:nvPr>
            <p:ph idx="1"/>
          </p:nvPr>
        </p:nvSpPr>
        <p:spPr/>
        <p:txBody>
          <a:bodyPr>
            <a:normAutofit fontScale="92500" lnSpcReduction="20000"/>
          </a:bodyPr>
          <a:lstStyle/>
          <a:p>
            <a:r>
              <a:rPr lang="en-US" dirty="0">
                <a:hlinkClick r:id="rId5" tooltip="SP20-2016os.pdf"/>
              </a:rPr>
              <a:t>Nonprofit School Food Service Account </a:t>
            </a:r>
            <a:r>
              <a:rPr lang="en-US" dirty="0" err="1">
                <a:hlinkClick r:id="rId5" tooltip="SP20-2016os.pdf"/>
              </a:rPr>
              <a:t>Nonprogram</a:t>
            </a:r>
            <a:r>
              <a:rPr lang="en-US" dirty="0">
                <a:hlinkClick r:id="rId5" tooltip="SP20-2016os.pdf"/>
              </a:rPr>
              <a:t> Food Revenue Requirements (289.03 </a:t>
            </a:r>
            <a:endParaRPr lang="en-US" dirty="0"/>
          </a:p>
          <a:p>
            <a:pPr lvl="1"/>
            <a:r>
              <a:rPr lang="en-US" dirty="0"/>
              <a:t>https://www.fns.usda.gov/nonprofit-school-food-service-account-nonprogram-food-revenue-requirements</a:t>
            </a:r>
          </a:p>
          <a:p>
            <a:r>
              <a:rPr lang="en-US" dirty="0">
                <a:solidFill>
                  <a:srgbClr val="000000"/>
                </a:solidFill>
                <a:hlinkClick r:id="rId6"/>
              </a:rPr>
              <a:t>SP 13 -2014 - USDA Food and Nutrition Service</a:t>
            </a:r>
            <a:endParaRPr lang="en-US" dirty="0">
              <a:solidFill>
                <a:srgbClr val="000000"/>
              </a:solidFill>
            </a:endParaRPr>
          </a:p>
          <a:p>
            <a:pPr lvl="1"/>
            <a:r>
              <a:rPr lang="en-US" i="1" dirty="0"/>
              <a:t>https://www.fns.usda.gov/sites/default/files/SP13-2014os.pdf</a:t>
            </a:r>
            <a:endParaRPr lang="en-US" dirty="0"/>
          </a:p>
          <a:p>
            <a:r>
              <a:rPr lang="en-US" dirty="0">
                <a:solidFill>
                  <a:srgbClr val="0062A0"/>
                </a:solidFill>
                <a:hlinkClick r:id="rId7"/>
              </a:rPr>
              <a:t>MEMO CODE: SP 39-2011 – Revised</a:t>
            </a:r>
            <a:endParaRPr lang="en-US" dirty="0">
              <a:solidFill>
                <a:srgbClr val="0062A0"/>
              </a:solidFill>
            </a:endParaRPr>
          </a:p>
          <a:p>
            <a:pPr lvl="1"/>
            <a:r>
              <a:rPr lang="en-US" i="1" dirty="0"/>
              <a:t>https://www.fns.usda.gov/guidance-paid-lunch-equity-and-revenue-nonprogram-foods</a:t>
            </a:r>
            <a:endParaRPr lang="en-US" dirty="0"/>
          </a:p>
          <a:p>
            <a:pPr lvl="1"/>
            <a:endParaRPr lang="en-US"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01000" y="57912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1000"/>
    </mc:Choice>
    <mc:Fallback>
      <p:transition spd="slow" advTm="1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5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New</a:t>
            </a:r>
          </a:p>
        </p:txBody>
      </p:sp>
      <p:sp>
        <p:nvSpPr>
          <p:cNvPr id="3" name="Content Placeholder 2"/>
          <p:cNvSpPr>
            <a:spLocks noGrp="1"/>
          </p:cNvSpPr>
          <p:nvPr>
            <p:ph idx="1"/>
          </p:nvPr>
        </p:nvSpPr>
        <p:spPr>
          <a:xfrm>
            <a:off x="982133" y="1752600"/>
            <a:ext cx="7704667" cy="4247216"/>
          </a:xfrm>
        </p:spPr>
        <p:txBody>
          <a:bodyPr/>
          <a:lstStyle/>
          <a:p>
            <a:r>
              <a:rPr lang="en-US" dirty="0"/>
              <a:t>Starting SY2017-2018, HCNP will use the USDA Non Program Revenue Tool (NPR Tool) to calculate Non program revenue. This report will be sent with the Annual Financial Report and is due to HCNP by October 13, 2017.</a:t>
            </a:r>
          </a:p>
          <a:p>
            <a:pPr marL="0" indent="0">
              <a:buNone/>
            </a:pP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48600" y="5791200"/>
            <a:ext cx="609600" cy="609600"/>
          </a:xfrm>
          <a:prstGeom prst="rect">
            <a:avLst/>
          </a:prstGeom>
        </p:spPr>
      </p:pic>
    </p:spTree>
    <p:extLst>
      <p:ext uri="{BB962C8B-B14F-4D97-AF65-F5344CB8AC3E}">
        <p14:creationId xmlns:p14="http://schemas.microsoft.com/office/powerpoint/2010/main" val="2132242404"/>
      </p:ext>
    </p:extLst>
  </p:cSld>
  <p:clrMapOvr>
    <a:masterClrMapping/>
  </p:clrMapOvr>
  <mc:AlternateContent xmlns:mc="http://schemas.openxmlformats.org/markup-compatibility/2006" xmlns:p14="http://schemas.microsoft.com/office/powerpoint/2010/main">
    <mc:Choice Requires="p14">
      <p:transition spd="slow" p14:dur="2000" advClick="0" advTm="27000"/>
    </mc:Choice>
    <mc:Fallback xmlns="">
      <p:transition spd="slow" advClick="0" advTm="2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7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7" name="Title 1"/>
          <p:cNvSpPr>
            <a:spLocks noGrp="1"/>
          </p:cNvSpPr>
          <p:nvPr>
            <p:ph type="title"/>
          </p:nvPr>
        </p:nvSpPr>
        <p:spPr/>
        <p:txBody>
          <a:bodyPr/>
          <a:lstStyle/>
          <a:p>
            <a:r>
              <a:rPr lang="en-US" dirty="0">
                <a:solidFill>
                  <a:srgbClr val="164C6C"/>
                </a:solidFill>
              </a:rPr>
              <a:t>Questions?</a:t>
            </a:r>
          </a:p>
        </p:txBody>
      </p:sp>
      <p:pic>
        <p:nvPicPr>
          <p:cNvPr id="782338" name="Picture 4"/>
          <p:cNvPicPr>
            <a:picLocks noGrp="1" noChangeAspect="1" noChangeArrowheads="1"/>
          </p:cNvPicPr>
          <p:nvPr>
            <p:ph idx="1"/>
          </p:nvPr>
        </p:nvPicPr>
        <p:blipFill>
          <a:blip r:embed="rId5" cstate="print"/>
          <a:srcRect/>
          <a:stretch>
            <a:fillRect/>
          </a:stretch>
        </p:blipFill>
        <p:spPr>
          <a:xfrm>
            <a:off x="4877949" y="1637792"/>
            <a:ext cx="2077553" cy="2208869"/>
          </a:xfrm>
        </p:spPr>
      </p:pic>
      <p:sp>
        <p:nvSpPr>
          <p:cNvPr id="782339" name="Slide Number Placeholder 3"/>
          <p:cNvSpPr>
            <a:spLocks noGrp="1"/>
          </p:cNvSpPr>
          <p:nvPr>
            <p:ph type="sldNum" sz="quarter" idx="12"/>
          </p:nvPr>
        </p:nvSpPr>
        <p:spPr bwMode="auto">
          <a:noFill/>
          <a:ln>
            <a:miter lim="800000"/>
            <a:headEnd/>
            <a:tailEnd/>
          </a:ln>
        </p:spPr>
        <p:txBody>
          <a:bodyPr vert="horz" wrap="square" lIns="68580" tIns="34290" rIns="68580" bIns="34290" numCol="1" rtlCol="0" anchor="ctr" anchorCtr="0" compatLnSpc="1">
            <a:prstTxWarp prst="textNoShape">
              <a:avLst/>
            </a:prstTxWarp>
          </a:bodyPr>
          <a:lstStyle/>
          <a:p>
            <a:pPr fontAlgn="base">
              <a:spcBef>
                <a:spcPct val="0"/>
              </a:spcBef>
              <a:spcAft>
                <a:spcPct val="0"/>
              </a:spcAft>
            </a:pPr>
            <a:fld id="{7F1614FE-E0E3-4809-A90A-D3ACDFB56AB0}" type="slidenum">
              <a:rPr lang="en-US">
                <a:solidFill>
                  <a:srgbClr val="164C6C"/>
                </a:solidFill>
              </a:rPr>
              <a:pPr fontAlgn="base">
                <a:spcBef>
                  <a:spcPct val="0"/>
                </a:spcBef>
                <a:spcAft>
                  <a:spcPct val="0"/>
                </a:spcAft>
              </a:pPr>
              <a:t>20</a:t>
            </a:fld>
            <a:endParaRPr lang="en-US" dirty="0">
              <a:solidFill>
                <a:srgbClr val="164C6C"/>
              </a:solidFill>
            </a:endParaRPr>
          </a:p>
        </p:txBody>
      </p:sp>
      <p:sp>
        <p:nvSpPr>
          <p:cNvPr id="2" name="TextBox 1"/>
          <p:cNvSpPr txBox="1"/>
          <p:nvPr/>
        </p:nvSpPr>
        <p:spPr>
          <a:xfrm>
            <a:off x="508000" y="2037109"/>
            <a:ext cx="4073939" cy="2031325"/>
          </a:xfrm>
          <a:prstGeom prst="rect">
            <a:avLst/>
          </a:prstGeom>
          <a:noFill/>
        </p:spPr>
        <p:txBody>
          <a:bodyPr wrap="square" rtlCol="0">
            <a:spAutoFit/>
          </a:bodyPr>
          <a:lstStyle/>
          <a:p>
            <a:r>
              <a:rPr lang="en-US" dirty="0"/>
              <a:t>Contact:</a:t>
            </a:r>
          </a:p>
          <a:p>
            <a:r>
              <a:rPr lang="en-US" dirty="0"/>
              <a:t>Shaynee Moreno </a:t>
            </a:r>
          </a:p>
          <a:p>
            <a:endParaRPr lang="en-US" dirty="0"/>
          </a:p>
          <a:p>
            <a:r>
              <a:rPr lang="en-US" dirty="0"/>
              <a:t>Email: </a:t>
            </a:r>
            <a:r>
              <a:rPr lang="en-US" dirty="0">
                <a:hlinkClick r:id="rId6"/>
              </a:rPr>
              <a:t>Shaynee_Moreno@notes.k12.hi.us</a:t>
            </a:r>
            <a:endParaRPr lang="en-US" dirty="0"/>
          </a:p>
          <a:p>
            <a:endParaRPr lang="en-US" dirty="0"/>
          </a:p>
          <a:p>
            <a:endParaRPr lang="en-US"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001000" y="5562600"/>
            <a:ext cx="609600" cy="609600"/>
          </a:xfrm>
          <a:prstGeom prst="rect">
            <a:avLst/>
          </a:prstGeom>
        </p:spPr>
      </p:pic>
    </p:spTree>
    <p:extLst>
      <p:ext uri="{BB962C8B-B14F-4D97-AF65-F5344CB8AC3E}">
        <p14:creationId xmlns:p14="http://schemas.microsoft.com/office/powerpoint/2010/main" val="2746292200"/>
      </p:ext>
    </p:extLst>
  </p:cSld>
  <p:clrMapOvr>
    <a:masterClrMapping/>
  </p:clrMapOvr>
  <mc:AlternateContent xmlns:mc="http://schemas.openxmlformats.org/markup-compatibility/2006" xmlns:p14="http://schemas.microsoft.com/office/powerpoint/2010/main">
    <mc:Choice Requires="p14">
      <p:transition p14:dur="150" advClick="0" advTm="10000"/>
    </mc:Choice>
    <mc:Fallback xmlns="">
      <p:transition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52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240" y="533400"/>
            <a:ext cx="7429499" cy="503579"/>
          </a:xfrm>
        </p:spPr>
        <p:txBody>
          <a:bodyPr>
            <a:normAutofit fontScale="90000"/>
          </a:bodyPr>
          <a:lstStyle/>
          <a:p>
            <a:r>
              <a:rPr lang="en-US" dirty="0">
                <a:solidFill>
                  <a:srgbClr val="00467A"/>
                </a:solidFill>
              </a:rPr>
              <a:t>Nondiscrimination Statement</a:t>
            </a:r>
            <a:endParaRPr lang="en-US" dirty="0"/>
          </a:p>
        </p:txBody>
      </p:sp>
      <p:sp>
        <p:nvSpPr>
          <p:cNvPr id="3" name="Content Placeholder 2"/>
          <p:cNvSpPr>
            <a:spLocks noGrp="1"/>
          </p:cNvSpPr>
          <p:nvPr>
            <p:ph idx="1"/>
          </p:nvPr>
        </p:nvSpPr>
        <p:spPr>
          <a:xfrm>
            <a:off x="856060" y="838200"/>
            <a:ext cx="7887890" cy="5334000"/>
          </a:xfrm>
        </p:spPr>
        <p:txBody>
          <a:bodyPr>
            <a:normAutofit fontScale="47500" lnSpcReduction="20000"/>
          </a:bodyPr>
          <a:lstStyle/>
          <a:p>
            <a:pPr marL="0" indent="0">
              <a:lnSpc>
                <a:spcPct val="115000"/>
              </a:lnSpc>
              <a:spcAft>
                <a:spcPts val="750"/>
              </a:spcAft>
              <a:buNone/>
            </a:pPr>
            <a:r>
              <a:rPr lang="en-US" dirty="0"/>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a:t>
            </a:r>
          </a:p>
          <a:p>
            <a:pPr marL="0" indent="0">
              <a:buNone/>
            </a:pPr>
            <a:r>
              <a:rPr lang="en-US" dirty="0"/>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p>
          <a:p>
            <a:pPr marL="0" indent="0">
              <a:buNone/>
            </a:pPr>
            <a:endParaRPr lang="en-US" dirty="0"/>
          </a:p>
          <a:p>
            <a:pPr marL="0" indent="0">
              <a:buNone/>
            </a:pPr>
            <a:r>
              <a:rPr lang="en-US" dirty="0"/>
              <a:t>To file a program complaint of discrimination, complete the </a:t>
            </a:r>
            <a:r>
              <a:rPr lang="en-US" u="sng" dirty="0"/>
              <a:t>USDA Program </a:t>
            </a:r>
            <a:r>
              <a:rPr lang="en-US" u="sng" dirty="0" err="1"/>
              <a:t>Discrimintion</a:t>
            </a:r>
            <a:r>
              <a:rPr lang="en-US" dirty="0"/>
              <a:t> </a:t>
            </a:r>
            <a:r>
              <a:rPr lang="en-US" u="sng" dirty="0"/>
              <a:t>Complaint Form</a:t>
            </a:r>
            <a:r>
              <a:rPr lang="en-US" dirty="0"/>
              <a:t>, (AD-3027) found online at: </a:t>
            </a:r>
            <a:endParaRPr lang="en-US" dirty="0">
              <a:hlinkClick r:id="rId5"/>
            </a:endParaRPr>
          </a:p>
          <a:p>
            <a:pPr marL="0" indent="0">
              <a:buNone/>
            </a:pPr>
            <a:r>
              <a:rPr lang="en-US" u="sng" dirty="0"/>
              <a:t>http://www.ascr.usda.gov/complaint_filing_cust.html</a:t>
            </a:r>
            <a:r>
              <a:rPr lang="en-US" dirty="0"/>
              <a:t>,  and at any USDA office, or write a letter addressed to USDA and provide in the letter all of the information requested in the form. To request a copy of the complaint form, call (866) 632-9992. Submit your completed form or letter to USDA by:</a:t>
            </a:r>
            <a:endParaRPr lang="en-US" dirty="0">
              <a:hlinkClick r:id="rId6"/>
            </a:endParaRPr>
          </a:p>
          <a:p>
            <a:endParaRPr lang="en-US" dirty="0"/>
          </a:p>
          <a:p>
            <a:pPr marL="0" indent="0">
              <a:buNone/>
            </a:pPr>
            <a:r>
              <a:rPr lang="en-US" spc="-75" dirty="0"/>
              <a:t>1)	mail: U.S. Department of Agriculture</a:t>
            </a:r>
          </a:p>
          <a:p>
            <a:pPr marL="0" indent="0">
              <a:buNone/>
            </a:pPr>
            <a:r>
              <a:rPr lang="en-US" spc="-75" dirty="0"/>
              <a:t>	Office of the Assistant Secretary for Civil Rights </a:t>
            </a:r>
          </a:p>
          <a:p>
            <a:pPr marL="0" indent="0">
              <a:buNone/>
            </a:pPr>
            <a:r>
              <a:rPr lang="en-US" spc="-75" dirty="0"/>
              <a:t>	1400 Independence Avenue, SW</a:t>
            </a:r>
          </a:p>
          <a:p>
            <a:pPr marL="0" indent="0">
              <a:buNone/>
            </a:pPr>
            <a:r>
              <a:rPr lang="en-US" spc="-75" dirty="0"/>
              <a:t>	Washington, D.C. 20250-9410;</a:t>
            </a:r>
          </a:p>
          <a:p>
            <a:pPr marL="0" indent="0">
              <a:buNone/>
            </a:pPr>
            <a:r>
              <a:rPr lang="en-US" spc="-75" dirty="0"/>
              <a:t>2)	fax: (202) 690-7442; or</a:t>
            </a:r>
          </a:p>
          <a:p>
            <a:pPr marL="0" indent="0">
              <a:buNone/>
            </a:pPr>
            <a:r>
              <a:rPr lang="en-US" spc="-75" dirty="0"/>
              <a:t>3)	email: </a:t>
            </a:r>
            <a:r>
              <a:rPr lang="en-US" u="sng" spc="-75" dirty="0"/>
              <a:t>program.intake@usda.gov</a:t>
            </a:r>
            <a:r>
              <a:rPr lang="en-US" spc="-75" dirty="0"/>
              <a:t> </a:t>
            </a:r>
            <a:endParaRPr lang="en-US" spc="-75" dirty="0">
              <a:hlinkClick r:id="rId7"/>
            </a:endParaRPr>
          </a:p>
          <a:p>
            <a:pPr marL="0" indent="0">
              <a:buNone/>
            </a:pPr>
            <a:endParaRPr lang="en-US" dirty="0"/>
          </a:p>
          <a:p>
            <a:pPr marL="0" indent="0">
              <a:buNone/>
            </a:pPr>
            <a:r>
              <a:rPr lang="en-US" dirty="0"/>
              <a:t>				This institution is an equal opportunity provider.</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05800" y="6172199"/>
            <a:ext cx="633140" cy="649941"/>
          </a:xfrm>
          <a:prstGeom prst="rect">
            <a:avLst/>
          </a:prstGeom>
        </p:spPr>
      </p:pic>
    </p:spTree>
    <p:extLst>
      <p:ext uri="{BB962C8B-B14F-4D97-AF65-F5344CB8AC3E}">
        <p14:creationId xmlns:p14="http://schemas.microsoft.com/office/powerpoint/2010/main" val="2295216313"/>
      </p:ext>
    </p:extLst>
  </p:cSld>
  <p:clrMapOvr>
    <a:masterClrMapping/>
  </p:clrMapOvr>
  <mc:AlternateContent xmlns:mc="http://schemas.openxmlformats.org/markup-compatibility/2006" xmlns:p14="http://schemas.microsoft.com/office/powerpoint/2010/main">
    <mc:Choice Requires="p14">
      <p:transition p14:dur="150" advClick="0" advTm="15000"/>
    </mc:Choice>
    <mc:Fallback xmlns="">
      <p:transition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2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142999"/>
          </a:xfrm>
        </p:spPr>
        <p:txBody>
          <a:bodyPr/>
          <a:lstStyle/>
          <a:p>
            <a:r>
              <a:rPr lang="en-US" dirty="0"/>
              <a:t>What are nonprogram foods?</a:t>
            </a:r>
          </a:p>
        </p:txBody>
      </p:sp>
      <p:sp>
        <p:nvSpPr>
          <p:cNvPr id="3" name="Content Placeholder 2"/>
          <p:cNvSpPr>
            <a:spLocks noGrp="1"/>
          </p:cNvSpPr>
          <p:nvPr>
            <p:ph idx="1"/>
          </p:nvPr>
        </p:nvSpPr>
        <p:spPr>
          <a:xfrm>
            <a:off x="838200" y="2667000"/>
            <a:ext cx="7543800" cy="3505200"/>
          </a:xfrm>
        </p:spPr>
        <p:txBody>
          <a:bodyPr>
            <a:noAutofit/>
          </a:bodyPr>
          <a:lstStyle/>
          <a:p>
            <a:pPr marL="114300" indent="0">
              <a:buNone/>
            </a:pPr>
            <a:r>
              <a:rPr lang="en-US" sz="3200" dirty="0"/>
              <a:t>Common examples of nonprogram foods include:</a:t>
            </a:r>
          </a:p>
          <a:p>
            <a:pPr lvl="1"/>
            <a:r>
              <a:rPr lang="en-US" sz="3200" dirty="0"/>
              <a:t>À la carte items, including crossover items;</a:t>
            </a:r>
          </a:p>
          <a:p>
            <a:pPr lvl="1"/>
            <a:r>
              <a:rPr lang="en-US" sz="3200" dirty="0"/>
              <a:t>Adult meals;</a:t>
            </a:r>
          </a:p>
          <a:p>
            <a:pPr lvl="1"/>
            <a:r>
              <a:rPr lang="en-US" sz="3200" dirty="0"/>
              <a:t>Second meals; </a:t>
            </a:r>
          </a:p>
          <a:p>
            <a:pPr lvl="1"/>
            <a:r>
              <a:rPr lang="en-US" sz="3200" dirty="0"/>
              <a:t>Catered meals; and</a:t>
            </a:r>
          </a:p>
          <a:p>
            <a:pPr lvl="1"/>
            <a:r>
              <a:rPr lang="en-US" sz="3200" dirty="0"/>
              <a:t>Contract Meals</a:t>
            </a:r>
          </a:p>
          <a:p>
            <a:pPr marL="411480" lvl="1" indent="0">
              <a:buNone/>
            </a:pPr>
            <a:endParaRPr lang="en-US" sz="3600"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53400" y="5943600"/>
            <a:ext cx="609600" cy="609600"/>
          </a:xfrm>
          <a:prstGeom prst="rect">
            <a:avLst/>
          </a:prstGeom>
        </p:spPr>
      </p:pic>
    </p:spTree>
    <p:extLst>
      <p:ext uri="{BB962C8B-B14F-4D97-AF65-F5344CB8AC3E}">
        <p14:creationId xmlns:p14="http://schemas.microsoft.com/office/powerpoint/2010/main" val="3199875872"/>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64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Ala Carte items </a:t>
            </a:r>
            <a:br>
              <a:rPr lang="en-US" dirty="0"/>
            </a:br>
            <a:endParaRPr lang="en-US" dirty="0"/>
          </a:p>
        </p:txBody>
      </p:sp>
      <p:sp>
        <p:nvSpPr>
          <p:cNvPr id="3" name="Content Placeholder 2"/>
          <p:cNvSpPr>
            <a:spLocks noGrp="1"/>
          </p:cNvSpPr>
          <p:nvPr>
            <p:ph idx="1"/>
          </p:nvPr>
        </p:nvSpPr>
        <p:spPr>
          <a:xfrm>
            <a:off x="2438400" y="1600200"/>
            <a:ext cx="6248400" cy="4399616"/>
          </a:xfrm>
        </p:spPr>
        <p:txBody>
          <a:bodyPr/>
          <a:lstStyle/>
          <a:p>
            <a:r>
              <a:rPr lang="en-US" dirty="0"/>
              <a:t>Milk </a:t>
            </a:r>
          </a:p>
          <a:p>
            <a:r>
              <a:rPr lang="en-US" dirty="0"/>
              <a:t>Juice box</a:t>
            </a:r>
          </a:p>
          <a:p>
            <a:r>
              <a:rPr lang="en-US" dirty="0"/>
              <a:t>Water</a:t>
            </a:r>
          </a:p>
          <a:p>
            <a:r>
              <a:rPr lang="en-US" dirty="0"/>
              <a:t>Vended meals (vended from an outside source)</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01000" y="5943600"/>
            <a:ext cx="609600" cy="609600"/>
          </a:xfrm>
          <a:prstGeom prst="rect">
            <a:avLst/>
          </a:prstGeom>
        </p:spPr>
      </p:pic>
    </p:spTree>
    <p:extLst>
      <p:ext uri="{BB962C8B-B14F-4D97-AF65-F5344CB8AC3E}">
        <p14:creationId xmlns:p14="http://schemas.microsoft.com/office/powerpoint/2010/main" val="1472565659"/>
      </p:ext>
    </p:extLst>
  </p:cSld>
  <p:clrMapOvr>
    <a:masterClrMapping/>
  </p:clrMapOvr>
  <mc:AlternateContent xmlns:mc="http://schemas.openxmlformats.org/markup-compatibility/2006" xmlns:p14="http://schemas.microsoft.com/office/powerpoint/2010/main">
    <mc:Choice Requires="p14">
      <p:transition spd="slow" p14:dur="2000" advTm="54000"/>
    </mc:Choice>
    <mc:Fallback xmlns="">
      <p:transition spd="slow" advTm="5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2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p:txBody>
          <a:bodyPr/>
          <a:lstStyle/>
          <a:p>
            <a:r>
              <a:rPr lang="en-US" dirty="0"/>
              <a:t>USDA </a:t>
            </a:r>
            <a:r>
              <a:rPr lang="en-US" dirty="0" err="1"/>
              <a:t>Nonprogram</a:t>
            </a:r>
            <a:r>
              <a:rPr lang="en-US" dirty="0"/>
              <a:t> Revenue Tool</a:t>
            </a:r>
          </a:p>
        </p:txBody>
      </p:sp>
      <p:pic>
        <p:nvPicPr>
          <p:cNvPr id="2" name="Content Placeholder 1"/>
          <p:cNvPicPr>
            <a:picLocks noGrp="1" noChangeAspect="1"/>
          </p:cNvPicPr>
          <p:nvPr>
            <p:ph idx="1"/>
          </p:nvPr>
        </p:nvPicPr>
        <p:blipFill>
          <a:blip r:embed="rId5"/>
          <a:stretch>
            <a:fillRect/>
          </a:stretch>
        </p:blipFill>
        <p:spPr>
          <a:xfrm>
            <a:off x="1717221" y="2209800"/>
            <a:ext cx="6934200" cy="4191000"/>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34400" y="64008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3000"/>
    </mc:Choice>
    <mc:Fallback xmlns="">
      <p:transition spd="slow" advTm="2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20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5"/>
          <a:stretch>
            <a:fillRect/>
          </a:stretch>
        </p:blipFill>
        <p:spPr>
          <a:xfrm>
            <a:off x="982134" y="528637"/>
            <a:ext cx="7704666" cy="5800725"/>
          </a:xfrm>
          <a:prstGeom prst="rect">
            <a:avLst/>
          </a:prstGeom>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02312912"/>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26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982133" y="457201"/>
            <a:ext cx="7704667" cy="914399"/>
          </a:xfrm>
        </p:spPr>
        <p:txBody>
          <a:bodyPr/>
          <a:lstStyle/>
          <a:p>
            <a:r>
              <a:rPr lang="en-US" dirty="0"/>
              <a:t>Instructions</a:t>
            </a:r>
          </a:p>
        </p:txBody>
      </p:sp>
      <p:sp>
        <p:nvSpPr>
          <p:cNvPr id="6149" name="Rectangle 5"/>
          <p:cNvSpPr>
            <a:spLocks noGrp="1" noChangeArrowheads="1"/>
          </p:cNvSpPr>
          <p:nvPr>
            <p:ph idx="1"/>
          </p:nvPr>
        </p:nvSpPr>
        <p:spPr>
          <a:xfrm>
            <a:off x="965804" y="1828800"/>
            <a:ext cx="7704667" cy="3332816"/>
          </a:xfrm>
        </p:spPr>
        <p:txBody>
          <a:bodyPr>
            <a:normAutofit fontScale="92500" lnSpcReduction="20000"/>
          </a:bodyPr>
          <a:lstStyle/>
          <a:p>
            <a:r>
              <a:rPr lang="en-US" dirty="0"/>
              <a:t>To calculate the amount of revenue from </a:t>
            </a:r>
            <a:r>
              <a:rPr lang="en-US" dirty="0" err="1"/>
              <a:t>nonprogram</a:t>
            </a:r>
            <a:r>
              <a:rPr lang="en-US" dirty="0"/>
              <a:t> food required to meet this requirement, as SFA must:</a:t>
            </a:r>
          </a:p>
          <a:p>
            <a:pPr marL="914400" lvl="1" indent="-457200">
              <a:buFont typeface="+mj-lt"/>
              <a:buAutoNum type="arabicPeriod"/>
            </a:pPr>
            <a:r>
              <a:rPr lang="en-US" dirty="0"/>
              <a:t>Enter the cost of food for reimbursable meals in the previous school year in the </a:t>
            </a:r>
            <a:r>
              <a:rPr lang="en-US" b="1" dirty="0"/>
              <a:t>Cost for Reimbursable Meal Food row.</a:t>
            </a:r>
          </a:p>
          <a:p>
            <a:pPr marL="914400" lvl="1" indent="-457200">
              <a:buFont typeface="+mj-lt"/>
              <a:buAutoNum type="arabicPeriod"/>
            </a:pPr>
            <a:r>
              <a:rPr lang="en-US" dirty="0"/>
              <a:t>Enter the cost of </a:t>
            </a:r>
            <a:r>
              <a:rPr lang="en-US" dirty="0" err="1"/>
              <a:t>nonprogram</a:t>
            </a:r>
            <a:r>
              <a:rPr lang="en-US" dirty="0"/>
              <a:t> food from the previous school year in the </a:t>
            </a:r>
            <a:r>
              <a:rPr lang="en-US" b="1" dirty="0"/>
              <a:t>Cost of </a:t>
            </a:r>
            <a:r>
              <a:rPr lang="en-US" b="1" dirty="0" err="1"/>
              <a:t>Nonprogram</a:t>
            </a:r>
            <a:r>
              <a:rPr lang="en-US" b="1" dirty="0"/>
              <a:t> Food row</a:t>
            </a:r>
            <a:r>
              <a:rPr lang="en-US" dirty="0"/>
              <a:t>. </a:t>
            </a:r>
          </a:p>
          <a:p>
            <a:pPr marL="914400" lvl="1" indent="-457200">
              <a:buFont typeface="+mj-lt"/>
              <a:buAutoNum type="arabicPeriod"/>
            </a:pPr>
            <a:r>
              <a:rPr lang="en-US" dirty="0"/>
              <a:t>Enter the revenue from </a:t>
            </a:r>
            <a:r>
              <a:rPr lang="en-US" dirty="0" err="1"/>
              <a:t>nonprogram</a:t>
            </a:r>
            <a:r>
              <a:rPr lang="en-US" dirty="0"/>
              <a:t> foods from the previous school year in the </a:t>
            </a:r>
            <a:r>
              <a:rPr lang="en-US" b="1" dirty="0"/>
              <a:t>Total </a:t>
            </a:r>
            <a:r>
              <a:rPr lang="en-US" b="1" dirty="0" err="1"/>
              <a:t>Nonprogram</a:t>
            </a:r>
            <a:r>
              <a:rPr lang="en-US" b="1" dirty="0"/>
              <a:t> Food Revenue row.</a:t>
            </a:r>
          </a:p>
          <a:p>
            <a:pPr marL="914400" lvl="1" indent="-457200">
              <a:buFont typeface="+mj-lt"/>
              <a:buAutoNum type="arabicPeriod"/>
            </a:pPr>
            <a:r>
              <a:rPr lang="en-US" dirty="0"/>
              <a:t>Enter the total revenue from the previous school year in the </a:t>
            </a:r>
            <a:r>
              <a:rPr lang="en-US" b="1" dirty="0"/>
              <a:t>Total Revenue row.</a:t>
            </a:r>
            <a:r>
              <a:rPr lang="en-US" dirty="0"/>
              <a:t> </a:t>
            </a:r>
          </a:p>
          <a:p>
            <a:pPr lvl="1"/>
            <a:endParaRPr lang="en-US" dirty="0"/>
          </a:p>
          <a:p>
            <a:pPr lvl="1"/>
            <a:endParaRPr lang="en-US"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01000" y="5777948"/>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2000"/>
    </mc:Choice>
    <mc:Fallback xmlns="">
      <p:transition spd="slow" advTm="2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5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PERIOD FOR USDA NPR TOOL</a:t>
            </a:r>
          </a:p>
        </p:txBody>
      </p:sp>
      <p:sp>
        <p:nvSpPr>
          <p:cNvPr id="3" name="Content Placeholder 2"/>
          <p:cNvSpPr>
            <a:spLocks noGrp="1"/>
          </p:cNvSpPr>
          <p:nvPr>
            <p:ph idx="1"/>
          </p:nvPr>
        </p:nvSpPr>
        <p:spPr/>
        <p:txBody>
          <a:bodyPr>
            <a:normAutofit/>
          </a:bodyPr>
          <a:lstStyle/>
          <a:p>
            <a:r>
              <a:rPr lang="en-US" dirty="0"/>
              <a:t>SFAs will separate their </a:t>
            </a:r>
            <a:r>
              <a:rPr lang="en-US" dirty="0" err="1"/>
              <a:t>nonprogram</a:t>
            </a:r>
            <a:r>
              <a:rPr lang="en-US" dirty="0"/>
              <a:t> foods costs from their program food costs for a period of at least 5 consecutive operative days from a closed fiscal year. </a:t>
            </a:r>
          </a:p>
          <a:p>
            <a:r>
              <a:rPr lang="en-US" dirty="0"/>
              <a:t>This selected days must represent typical food service operations. Assessments cannot include data from summer school, holidays, or vacations or special circumstances that might distort the program and </a:t>
            </a:r>
            <a:r>
              <a:rPr lang="en-US" dirty="0" err="1"/>
              <a:t>nonprogram</a:t>
            </a:r>
            <a:r>
              <a:rPr lang="en-US" dirty="0"/>
              <a:t> food data. </a:t>
            </a: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77200" y="6019800"/>
            <a:ext cx="609600" cy="609600"/>
          </a:xfrm>
          <a:prstGeom prst="rect">
            <a:avLst/>
          </a:prstGeom>
        </p:spPr>
      </p:pic>
    </p:spTree>
    <p:extLst>
      <p:ext uri="{BB962C8B-B14F-4D97-AF65-F5344CB8AC3E}">
        <p14:creationId xmlns:p14="http://schemas.microsoft.com/office/powerpoint/2010/main" val="1217224638"/>
      </p:ext>
    </p:extLst>
  </p:cSld>
  <p:clrMapOvr>
    <a:masterClrMapping/>
  </p:clrMapOvr>
  <mc:AlternateContent xmlns:mc="http://schemas.openxmlformats.org/markup-compatibility/2006">
    <mc:Choice xmlns:p14="http://schemas.microsoft.com/office/powerpoint/2010/main" Requires="p14">
      <p:transition spd="slow" p14:dur="2000" advTm="35000"/>
    </mc:Choice>
    <mc:Fallback>
      <p:transition spd="slow" advTm="3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99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How does an SFA </a:t>
            </a:r>
            <a:br>
              <a:rPr lang="en-US" sz="4000" dirty="0"/>
            </a:br>
            <a:r>
              <a:rPr lang="en-US" sz="4000" dirty="0"/>
              <a:t>determine “cost of food used”?</a:t>
            </a:r>
          </a:p>
        </p:txBody>
      </p:sp>
      <p:sp>
        <p:nvSpPr>
          <p:cNvPr id="3" name="Content Placeholder 2"/>
          <p:cNvSpPr>
            <a:spLocks noGrp="1"/>
          </p:cNvSpPr>
          <p:nvPr>
            <p:ph idx="1"/>
          </p:nvPr>
        </p:nvSpPr>
        <p:spPr/>
        <p:txBody>
          <a:bodyPr>
            <a:noAutofit/>
          </a:bodyPr>
          <a:lstStyle/>
          <a:p>
            <a:pPr marL="0" indent="0">
              <a:buNone/>
            </a:pPr>
            <a:r>
              <a:rPr lang="en-US" sz="3200" dirty="0"/>
              <a:t>The cost of food used is the amount expended for the purchase of ALL foods in the nonprofit school food service operation.  If the food is made from scratch, the SFA would determine the price of ingredients to calculate the food cost.  The SFA should NOT include labor or other costs in this calculation.</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77200" y="6019800"/>
            <a:ext cx="609600" cy="609600"/>
          </a:xfrm>
          <a:prstGeom prst="rect">
            <a:avLst/>
          </a:prstGeom>
        </p:spPr>
      </p:pic>
    </p:spTree>
    <p:extLst>
      <p:ext uri="{BB962C8B-B14F-4D97-AF65-F5344CB8AC3E}">
        <p14:creationId xmlns:p14="http://schemas.microsoft.com/office/powerpoint/2010/main" val="4108420732"/>
      </p:ext>
    </p:extLst>
  </p:cSld>
  <p:clrMapOvr>
    <a:masterClrMapping/>
  </p:clrMapOvr>
  <mc:AlternateContent xmlns:mc="http://schemas.openxmlformats.org/markup-compatibility/2006" xmlns:p14="http://schemas.microsoft.com/office/powerpoint/2010/main">
    <mc:Choice Requires="p14">
      <p:transition spd="slow" p14:dur="2000" advTm="18000"/>
    </mc:Choice>
    <mc:Fallback xmlns="">
      <p:transition spd="slow" advTm="1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3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DCA1983-AE1E-48BE-8FC2-9B84073035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Parallax</Template>
  <TotalTime>1026</TotalTime>
  <Words>2034</Words>
  <Application>Microsoft Office PowerPoint</Application>
  <PresentationFormat>On-screen Show (4:3)</PresentationFormat>
  <Paragraphs>171</Paragraphs>
  <Slides>21</Slides>
  <Notes>21</Notes>
  <HiddenSlides>0</HiddenSlides>
  <MMClips>21</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Parallax</vt:lpstr>
      <vt:lpstr>PowerPoint Presentation</vt:lpstr>
      <vt:lpstr>What’s New</vt:lpstr>
      <vt:lpstr>What are nonprogram foods?</vt:lpstr>
      <vt:lpstr>Ala Carte items  </vt:lpstr>
      <vt:lpstr>USDA Nonprogram Revenue Tool</vt:lpstr>
      <vt:lpstr>PowerPoint Presentation</vt:lpstr>
      <vt:lpstr>Instructions</vt:lpstr>
      <vt:lpstr>TIME PERIOD FOR USDA NPR TOOL</vt:lpstr>
      <vt:lpstr>How does an SFA  determine “cost of food used”?</vt:lpstr>
      <vt:lpstr>USDA Food Buying Guide</vt:lpstr>
      <vt:lpstr>Portion Cost</vt:lpstr>
      <vt:lpstr>Recipe Cost Per Unit</vt:lpstr>
      <vt:lpstr>How to complete the portion cost</vt:lpstr>
      <vt:lpstr>Quantity of nonprogam meals served</vt:lpstr>
      <vt:lpstr>NPR COST TOTAL</vt:lpstr>
      <vt:lpstr>USDA NPR TOOL Noncompliance</vt:lpstr>
      <vt:lpstr>USDA NPR TOOL Compliance</vt:lpstr>
      <vt:lpstr>Multiple Entrees</vt:lpstr>
      <vt:lpstr>Reference</vt:lpstr>
      <vt:lpstr>Questions?</vt:lpstr>
      <vt:lpstr>Nondiscrimination Statement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Shaynee Moreno</dc:creator>
  <cp:keywords/>
  <cp:lastModifiedBy>Contractor</cp:lastModifiedBy>
  <cp:revision>58</cp:revision>
  <cp:lastPrinted>2017-08-29T22:15:21Z</cp:lastPrinted>
  <dcterms:created xsi:type="dcterms:W3CDTF">2017-08-28T17:10:35Z</dcterms:created>
  <dcterms:modified xsi:type="dcterms:W3CDTF">2017-09-12T23:51:23Z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TC062561681033</vt:lpwstr>
  </property>
</Properties>
</file>