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Lst>
  <p:notesMasterIdLst>
    <p:notesMasterId r:id="rId36"/>
  </p:notesMasterIdLst>
  <p:handoutMasterIdLst>
    <p:handoutMasterId r:id="rId37"/>
  </p:handoutMasterIdLst>
  <p:sldIdLst>
    <p:sldId id="256" r:id="rId2"/>
    <p:sldId id="260" r:id="rId3"/>
    <p:sldId id="269" r:id="rId4"/>
    <p:sldId id="267" r:id="rId5"/>
    <p:sldId id="268" r:id="rId6"/>
    <p:sldId id="292" r:id="rId7"/>
    <p:sldId id="261" r:id="rId8"/>
    <p:sldId id="263" r:id="rId9"/>
    <p:sldId id="265" r:id="rId10"/>
    <p:sldId id="264" r:id="rId11"/>
    <p:sldId id="266" r:id="rId12"/>
    <p:sldId id="257" r:id="rId13"/>
    <p:sldId id="287" r:id="rId14"/>
    <p:sldId id="270" r:id="rId15"/>
    <p:sldId id="277" r:id="rId16"/>
    <p:sldId id="276" r:id="rId17"/>
    <p:sldId id="271" r:id="rId18"/>
    <p:sldId id="285" r:id="rId19"/>
    <p:sldId id="272" r:id="rId20"/>
    <p:sldId id="286" r:id="rId21"/>
    <p:sldId id="273" r:id="rId22"/>
    <p:sldId id="289" r:id="rId23"/>
    <p:sldId id="290" r:id="rId24"/>
    <p:sldId id="291" r:id="rId25"/>
    <p:sldId id="275" r:id="rId26"/>
    <p:sldId id="288" r:id="rId27"/>
    <p:sldId id="258" r:id="rId28"/>
    <p:sldId id="280" r:id="rId29"/>
    <p:sldId id="279" r:id="rId30"/>
    <p:sldId id="282" r:id="rId31"/>
    <p:sldId id="283" r:id="rId32"/>
    <p:sldId id="284" r:id="rId33"/>
    <p:sldId id="262" r:id="rId34"/>
    <p:sldId id="278" r:id="rId35"/>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876" autoAdjust="0"/>
  </p:normalViewPr>
  <p:slideViewPr>
    <p:cSldViewPr>
      <p:cViewPr varScale="1">
        <p:scale>
          <a:sx n="85" d="100"/>
          <a:sy n="85" d="100"/>
        </p:scale>
        <p:origin x="-1650"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98CDB75D-5C29-44A7-A95B-7B5C6B62897E}" type="datetimeFigureOut">
              <a:rPr lang="en-US" smtClean="0"/>
              <a:t>6/19/2017</a:t>
            </a:fld>
            <a:endParaRPr lang="en-US"/>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057A4613-61E7-4EEA-A3F5-5306D35F72AC}" type="slidenum">
              <a:rPr lang="en-US" smtClean="0"/>
              <a:t>‹#›</a:t>
            </a:fld>
            <a:endParaRPr lang="en-US"/>
          </a:p>
        </p:txBody>
      </p:sp>
    </p:spTree>
    <p:extLst>
      <p:ext uri="{BB962C8B-B14F-4D97-AF65-F5344CB8AC3E}">
        <p14:creationId xmlns:p14="http://schemas.microsoft.com/office/powerpoint/2010/main" val="39760668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A076D9A9-805B-4666-A686-68FAFD4E55FC}" type="datetimeFigureOut">
              <a:rPr lang="en-US" smtClean="0"/>
              <a:t>6/19/2017</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CC5DED20-C205-4E71-AF53-01B9DE1F7C92}" type="slidenum">
              <a:rPr lang="en-US" smtClean="0"/>
              <a:t>‹#›</a:t>
            </a:fld>
            <a:endParaRPr lang="en-US"/>
          </a:p>
        </p:txBody>
      </p:sp>
    </p:spTree>
    <p:extLst>
      <p:ext uri="{BB962C8B-B14F-4D97-AF65-F5344CB8AC3E}">
        <p14:creationId xmlns:p14="http://schemas.microsoft.com/office/powerpoint/2010/main" val="3508540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Whole</a:t>
            </a:r>
            <a:r>
              <a:rPr lang="en-US" baseline="0" dirty="0" smtClean="0"/>
              <a:t> Grain-Rich and Crediting Menu Items.  These are critical areas when it comes to planning a menu and meeting the meal pattern requirements.  </a:t>
            </a:r>
          </a:p>
          <a:p>
            <a:endParaRPr lang="en-US" baseline="0" dirty="0" smtClean="0"/>
          </a:p>
          <a:p>
            <a:r>
              <a:rPr lang="en-US" baseline="0" dirty="0" smtClean="0"/>
              <a:t>Remember, repeat findings in not meeting the whole grain-rich criteria or not meeting the meal pattern requirements may result in fiscal action (recovery of meal </a:t>
            </a:r>
            <a:r>
              <a:rPr lang="en-US" baseline="0" dirty="0" err="1" smtClean="0"/>
              <a:t>reimbursment</a:t>
            </a:r>
            <a:r>
              <a:rPr lang="en-US" baseline="0" dirty="0" smtClean="0"/>
              <a:t> dollars due to overpayment as a result of program violations).</a:t>
            </a:r>
          </a:p>
          <a:p>
            <a:endParaRPr lang="en-US" baseline="0" dirty="0"/>
          </a:p>
          <a:p>
            <a:r>
              <a:rPr lang="en-US" baseline="0" dirty="0" smtClean="0"/>
              <a:t>As we have mentioned before, regardless if your school meals are self-prep or vended, the SFA is responsible for ensuring compliance with the meal pattern requirements.  </a:t>
            </a:r>
          </a:p>
        </p:txBody>
      </p:sp>
      <p:sp>
        <p:nvSpPr>
          <p:cNvPr id="4" name="Slide Number Placeholder 3"/>
          <p:cNvSpPr>
            <a:spLocks noGrp="1"/>
          </p:cNvSpPr>
          <p:nvPr>
            <p:ph type="sldNum" sz="quarter" idx="10"/>
          </p:nvPr>
        </p:nvSpPr>
        <p:spPr/>
        <p:txBody>
          <a:bodyPr/>
          <a:lstStyle/>
          <a:p>
            <a:fld id="{CC5DED20-C205-4E71-AF53-01B9DE1F7C92}" type="slidenum">
              <a:rPr lang="en-US" smtClean="0"/>
              <a:t>1</a:t>
            </a:fld>
            <a:endParaRPr lang="en-US"/>
          </a:p>
        </p:txBody>
      </p:sp>
    </p:spTree>
    <p:extLst>
      <p:ext uri="{BB962C8B-B14F-4D97-AF65-F5344CB8AC3E}">
        <p14:creationId xmlns:p14="http://schemas.microsoft.com/office/powerpoint/2010/main" val="4261539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Whole corn “treated with lime” (often used in tortilla</a:t>
            </a:r>
            <a:r>
              <a:rPr lang="en-US" baseline="0" dirty="0" smtClean="0"/>
              <a:t> </a:t>
            </a:r>
            <a:r>
              <a:rPr lang="en-US" dirty="0" smtClean="0"/>
              <a:t>chips, taco shells and tamales, and may be called</a:t>
            </a:r>
            <a:r>
              <a:rPr lang="en-US" baseline="0" dirty="0" smtClean="0"/>
              <a:t> </a:t>
            </a:r>
            <a:r>
              <a:rPr lang="en-US" dirty="0" smtClean="0"/>
              <a:t>“masa”). </a:t>
            </a:r>
          </a:p>
          <a:p>
            <a:r>
              <a:rPr lang="en-US" dirty="0" smtClean="0"/>
              <a:t>These items must bear one of the FDA</a:t>
            </a:r>
            <a:r>
              <a:rPr lang="en-US" baseline="0" dirty="0" smtClean="0"/>
              <a:t> </a:t>
            </a:r>
            <a:r>
              <a:rPr lang="en-US" dirty="0" smtClean="0"/>
              <a:t>whole-grain health claims on product packaging</a:t>
            </a:r>
            <a:r>
              <a:rPr lang="en-US" baseline="0" dirty="0" smtClean="0"/>
              <a:t> </a:t>
            </a:r>
            <a:r>
              <a:rPr lang="en-US" dirty="0" smtClean="0"/>
              <a:t>in order to meet the whole grain-rich criteria. </a:t>
            </a:r>
          </a:p>
          <a:p>
            <a:r>
              <a:rPr lang="en-US" dirty="0" smtClean="0"/>
              <a:t>Manufacturers</a:t>
            </a:r>
            <a:r>
              <a:rPr lang="en-US" baseline="0" dirty="0" smtClean="0"/>
              <a:t> </a:t>
            </a:r>
            <a:r>
              <a:rPr lang="en-US" dirty="0" smtClean="0"/>
              <a:t>may also provide documentation showing that their</a:t>
            </a:r>
            <a:r>
              <a:rPr lang="en-US" baseline="0" dirty="0" smtClean="0"/>
              <a:t> </a:t>
            </a:r>
            <a:r>
              <a:rPr lang="en-US" dirty="0" smtClean="0"/>
              <a:t>product meets the requirements for these claims to</a:t>
            </a:r>
            <a:r>
              <a:rPr lang="en-US" baseline="0" dirty="0" smtClean="0"/>
              <a:t> </a:t>
            </a:r>
            <a:r>
              <a:rPr lang="en-US" dirty="0" smtClean="0"/>
              <a:t>demonstrate that the whole grain-rich criteria are</a:t>
            </a:r>
            <a:r>
              <a:rPr lang="en-US" baseline="0" dirty="0" smtClean="0"/>
              <a:t> </a:t>
            </a:r>
            <a:r>
              <a:rPr lang="en-US" dirty="0" smtClean="0"/>
              <a:t>met. </a:t>
            </a:r>
            <a:endParaRPr lang="en-US" dirty="0"/>
          </a:p>
        </p:txBody>
      </p:sp>
      <p:sp>
        <p:nvSpPr>
          <p:cNvPr id="4" name="Slide Number Placeholder 3"/>
          <p:cNvSpPr>
            <a:spLocks noGrp="1"/>
          </p:cNvSpPr>
          <p:nvPr>
            <p:ph type="sldNum" sz="quarter" idx="10"/>
          </p:nvPr>
        </p:nvSpPr>
        <p:spPr/>
        <p:txBody>
          <a:bodyPr/>
          <a:lstStyle/>
          <a:p>
            <a:fld id="{CC5DED20-C205-4E71-AF53-01B9DE1F7C92}" type="slidenum">
              <a:rPr lang="en-US" smtClean="0"/>
              <a:t>10</a:t>
            </a:fld>
            <a:endParaRPr lang="en-US"/>
          </a:p>
        </p:txBody>
      </p:sp>
    </p:spTree>
    <p:extLst>
      <p:ext uri="{BB962C8B-B14F-4D97-AF65-F5344CB8AC3E}">
        <p14:creationId xmlns:p14="http://schemas.microsoft.com/office/powerpoint/2010/main" val="1230487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solidFill>
                  <a:prstClr val="black"/>
                </a:solidFill>
              </a:rPr>
              <a:t>This slide shows </a:t>
            </a:r>
            <a:r>
              <a:rPr lang="en-US" dirty="0" err="1">
                <a:solidFill>
                  <a:prstClr val="black"/>
                </a:solidFill>
              </a:rPr>
              <a:t>noncreditable</a:t>
            </a:r>
            <a:r>
              <a:rPr lang="en-US" dirty="0">
                <a:solidFill>
                  <a:prstClr val="black"/>
                </a:solidFill>
              </a:rPr>
              <a:t> grains.  This means that these grains do not contribute toward the meal pattern.  </a:t>
            </a:r>
          </a:p>
          <a:p>
            <a:pPr defTabSz="933237">
              <a:defRPr/>
            </a:pPr>
            <a:endParaRPr lang="en-US" dirty="0">
              <a:solidFill>
                <a:prstClr val="black"/>
              </a:solidFill>
            </a:endParaRPr>
          </a:p>
          <a:p>
            <a:pPr defTabSz="933237">
              <a:defRPr/>
            </a:pPr>
            <a:r>
              <a:rPr lang="en-US" dirty="0">
                <a:solidFill>
                  <a:prstClr val="black"/>
                </a:solidFill>
              </a:rPr>
              <a:t>If these ingredients are included in purchased grain products, these ingredients must be present at a level of less than 2% of the product formula (or less than 0.25 </a:t>
            </a:r>
            <a:r>
              <a:rPr lang="en-US" dirty="0" err="1">
                <a:solidFill>
                  <a:prstClr val="black"/>
                </a:solidFill>
              </a:rPr>
              <a:t>oz</a:t>
            </a:r>
            <a:r>
              <a:rPr lang="en-US" dirty="0">
                <a:solidFill>
                  <a:prstClr val="black"/>
                </a:solidFill>
              </a:rPr>
              <a:t> </a:t>
            </a:r>
            <a:r>
              <a:rPr lang="en-US" dirty="0" err="1">
                <a:solidFill>
                  <a:prstClr val="black"/>
                </a:solidFill>
              </a:rPr>
              <a:t>eq</a:t>
            </a:r>
            <a:r>
              <a:rPr lang="en-US" dirty="0">
                <a:solidFill>
                  <a:prstClr val="black"/>
                </a:solidFill>
              </a:rPr>
              <a:t>) for the product to be creditable at lunch or breakfast.</a:t>
            </a:r>
          </a:p>
          <a:p>
            <a:endParaRPr lang="en-US" dirty="0"/>
          </a:p>
        </p:txBody>
      </p:sp>
      <p:sp>
        <p:nvSpPr>
          <p:cNvPr id="4" name="Slide Number Placeholder 3"/>
          <p:cNvSpPr>
            <a:spLocks noGrp="1"/>
          </p:cNvSpPr>
          <p:nvPr>
            <p:ph type="sldNum" sz="quarter" idx="10"/>
          </p:nvPr>
        </p:nvSpPr>
        <p:spPr/>
        <p:txBody>
          <a:bodyPr/>
          <a:lstStyle/>
          <a:p>
            <a:fld id="{CC5DED20-C205-4E71-AF53-01B9DE1F7C92}" type="slidenum">
              <a:rPr lang="en-US" smtClean="0"/>
              <a:t>11</a:t>
            </a:fld>
            <a:endParaRPr lang="en-US"/>
          </a:p>
        </p:txBody>
      </p:sp>
    </p:spTree>
    <p:extLst>
      <p:ext uri="{BB962C8B-B14F-4D97-AF65-F5344CB8AC3E}">
        <p14:creationId xmlns:p14="http://schemas.microsoft.com/office/powerpoint/2010/main" val="3451676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  Work together on the first food item to get them started.  </a:t>
            </a:r>
            <a:endParaRPr lang="en-US" dirty="0"/>
          </a:p>
        </p:txBody>
      </p:sp>
      <p:sp>
        <p:nvSpPr>
          <p:cNvPr id="4" name="Slide Number Placeholder 3"/>
          <p:cNvSpPr>
            <a:spLocks noGrp="1"/>
          </p:cNvSpPr>
          <p:nvPr>
            <p:ph type="sldNum" sz="quarter" idx="10"/>
          </p:nvPr>
        </p:nvSpPr>
        <p:spPr/>
        <p:txBody>
          <a:bodyPr/>
          <a:lstStyle/>
          <a:p>
            <a:fld id="{CC5DED20-C205-4E71-AF53-01B9DE1F7C92}" type="slidenum">
              <a:rPr lang="en-US" smtClean="0"/>
              <a:t>12</a:t>
            </a:fld>
            <a:endParaRPr lang="en-US"/>
          </a:p>
        </p:txBody>
      </p:sp>
    </p:spTree>
    <p:extLst>
      <p:ext uri="{BB962C8B-B14F-4D97-AF65-F5344CB8AC3E}">
        <p14:creationId xmlns:p14="http://schemas.microsoft.com/office/powerpoint/2010/main" val="2932406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a:t>
            </a:r>
          </a:p>
          <a:p>
            <a:endParaRPr lang="en-US" dirty="0" smtClean="0"/>
          </a:p>
          <a:p>
            <a:r>
              <a:rPr lang="en-US" dirty="0" smtClean="0"/>
              <a:t>Your</a:t>
            </a:r>
            <a:r>
              <a:rPr lang="en-US" baseline="0" dirty="0" smtClean="0"/>
              <a:t> SFA will need to provide written justification or other documented evidence to demonstrate hardship.  </a:t>
            </a:r>
          </a:p>
          <a:p>
            <a:endParaRPr lang="en-US" baseline="0" dirty="0" smtClean="0"/>
          </a:p>
          <a:p>
            <a:r>
              <a:rPr lang="en-US" baseline="0" dirty="0" smtClean="0"/>
              <a:t>When the request is approved by HCNP, the SFA’s menus must meet the requirement of at least half of the grains offered weekly are whole grain-rich.  </a:t>
            </a:r>
            <a:endParaRPr lang="en-US" dirty="0"/>
          </a:p>
        </p:txBody>
      </p:sp>
      <p:sp>
        <p:nvSpPr>
          <p:cNvPr id="4" name="Slide Number Placeholder 3"/>
          <p:cNvSpPr>
            <a:spLocks noGrp="1"/>
          </p:cNvSpPr>
          <p:nvPr>
            <p:ph type="sldNum" sz="quarter" idx="10"/>
          </p:nvPr>
        </p:nvSpPr>
        <p:spPr/>
        <p:txBody>
          <a:bodyPr/>
          <a:lstStyle/>
          <a:p>
            <a:fld id="{CC5DED20-C205-4E71-AF53-01B9DE1F7C92}" type="slidenum">
              <a:rPr lang="en-US" smtClean="0"/>
              <a:t>13</a:t>
            </a:fld>
            <a:endParaRPr lang="en-US"/>
          </a:p>
        </p:txBody>
      </p:sp>
    </p:spTree>
    <p:extLst>
      <p:ext uri="{BB962C8B-B14F-4D97-AF65-F5344CB8AC3E}">
        <p14:creationId xmlns:p14="http://schemas.microsoft.com/office/powerpoint/2010/main" val="2424088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we’ll discuss</a:t>
            </a:r>
            <a:r>
              <a:rPr lang="en-US" baseline="0" dirty="0" smtClean="0"/>
              <a:t> how to credit menu items.  </a:t>
            </a:r>
            <a:endParaRPr lang="en-US" dirty="0"/>
          </a:p>
        </p:txBody>
      </p:sp>
      <p:sp>
        <p:nvSpPr>
          <p:cNvPr id="4" name="Slide Number Placeholder 3"/>
          <p:cNvSpPr>
            <a:spLocks noGrp="1"/>
          </p:cNvSpPr>
          <p:nvPr>
            <p:ph type="sldNum" sz="quarter" idx="10"/>
          </p:nvPr>
        </p:nvSpPr>
        <p:spPr/>
        <p:txBody>
          <a:bodyPr/>
          <a:lstStyle/>
          <a:p>
            <a:fld id="{CC5DED20-C205-4E71-AF53-01B9DE1F7C92}" type="slidenum">
              <a:rPr lang="en-US" smtClean="0"/>
              <a:t>14</a:t>
            </a:fld>
            <a:endParaRPr lang="en-US"/>
          </a:p>
        </p:txBody>
      </p:sp>
    </p:spTree>
    <p:extLst>
      <p:ext uri="{BB962C8B-B14F-4D97-AF65-F5344CB8AC3E}">
        <p14:creationId xmlns:p14="http://schemas.microsoft.com/office/powerpoint/2010/main" val="252913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crediting</a:t>
            </a:r>
            <a:r>
              <a:rPr lang="en-US" baseline="0" dirty="0" smtClean="0"/>
              <a:t> meat/meat alternates, here are some equivalents to keep in mind when planning/reviewing your menu:</a:t>
            </a:r>
          </a:p>
          <a:p>
            <a:endParaRPr lang="en-US" baseline="0" dirty="0" smtClean="0"/>
          </a:p>
          <a:p>
            <a:r>
              <a:rPr lang="en-US" baseline="0" dirty="0" smtClean="0"/>
              <a:t>Read slide.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C5DED20-C205-4E71-AF53-01B9DE1F7C92}" type="slidenum">
              <a:rPr lang="en-US" smtClean="0"/>
              <a:t>15</a:t>
            </a:fld>
            <a:endParaRPr lang="en-US"/>
          </a:p>
        </p:txBody>
      </p:sp>
    </p:spTree>
    <p:extLst>
      <p:ext uri="{BB962C8B-B14F-4D97-AF65-F5344CB8AC3E}">
        <p14:creationId xmlns:p14="http://schemas.microsoft.com/office/powerpoint/2010/main" val="3430457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calculating crediting amounts, round down. </a:t>
            </a:r>
          </a:p>
          <a:p>
            <a:endParaRPr lang="en-US" baseline="0" dirty="0" smtClean="0"/>
          </a:p>
          <a:p>
            <a:r>
              <a:rPr lang="en-US" baseline="0" dirty="0" smtClean="0"/>
              <a:t>Read slide.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C5DED20-C205-4E71-AF53-01B9DE1F7C92}" type="slidenum">
              <a:rPr lang="en-US" smtClean="0"/>
              <a:t>16</a:t>
            </a:fld>
            <a:endParaRPr lang="en-US"/>
          </a:p>
        </p:txBody>
      </p:sp>
    </p:spTree>
    <p:extLst>
      <p:ext uri="{BB962C8B-B14F-4D97-AF65-F5344CB8AC3E}">
        <p14:creationId xmlns:p14="http://schemas.microsoft.com/office/powerpoint/2010/main" val="4183469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Exhibit A chart</a:t>
            </a:r>
            <a:r>
              <a:rPr lang="en-US" baseline="0" dirty="0" smtClean="0"/>
              <a:t> is a very useful resource.  This chart helps you to determine how grain items credit toward the meal pattern and the portion size needed to credit as a 1 </a:t>
            </a:r>
            <a:r>
              <a:rPr lang="en-US" baseline="0" dirty="0" err="1" smtClean="0"/>
              <a:t>oz</a:t>
            </a:r>
            <a:r>
              <a:rPr lang="en-US" baseline="0" dirty="0" smtClean="0"/>
              <a:t> eq.  There are 16 grams of creditable grain ingredients in a 1 </a:t>
            </a:r>
            <a:r>
              <a:rPr lang="en-US" baseline="0" dirty="0" err="1" smtClean="0"/>
              <a:t>oz</a:t>
            </a:r>
            <a:r>
              <a:rPr lang="en-US" baseline="0" dirty="0" smtClean="0"/>
              <a:t> eq.   </a:t>
            </a:r>
          </a:p>
          <a:p>
            <a:endParaRPr lang="en-US" baseline="0" dirty="0" smtClean="0"/>
          </a:p>
          <a:p>
            <a:r>
              <a:rPr lang="en-US" baseline="0" dirty="0" smtClean="0"/>
              <a:t>Exhibit A categorizes the various grain items into groups (left column).  </a:t>
            </a:r>
          </a:p>
          <a:p>
            <a:endParaRPr lang="en-US" baseline="0" dirty="0" smtClean="0"/>
          </a:p>
          <a:p>
            <a:r>
              <a:rPr lang="en-US" baseline="0" dirty="0" smtClean="0"/>
              <a:t>In the right column, you’ll see the </a:t>
            </a:r>
            <a:r>
              <a:rPr lang="en-US" baseline="0" dirty="0" err="1" smtClean="0"/>
              <a:t>oz</a:t>
            </a:r>
            <a:r>
              <a:rPr lang="en-US" baseline="0" dirty="0" smtClean="0"/>
              <a:t> </a:t>
            </a:r>
            <a:r>
              <a:rPr lang="en-US" baseline="0" dirty="0" err="1" smtClean="0"/>
              <a:t>eq</a:t>
            </a:r>
            <a:r>
              <a:rPr lang="en-US" baseline="0" dirty="0" smtClean="0"/>
              <a:t> and the corresponding portion size (minimum weight equivalent) of the product.  </a:t>
            </a:r>
          </a:p>
          <a:p>
            <a:r>
              <a:rPr lang="en-US" baseline="0" dirty="0" smtClean="0"/>
              <a:t>For example, when you look at hard pretzels under Group A, a portion of pretzels that weighs 0.8 </a:t>
            </a:r>
            <a:r>
              <a:rPr lang="en-US" baseline="0" dirty="0" err="1" smtClean="0"/>
              <a:t>oz</a:t>
            </a:r>
            <a:r>
              <a:rPr lang="en-US" baseline="0" dirty="0" smtClean="0"/>
              <a:t> or 22 grams is credited as a 1 </a:t>
            </a:r>
            <a:r>
              <a:rPr lang="en-US" baseline="0" dirty="0" err="1" smtClean="0"/>
              <a:t>oz</a:t>
            </a:r>
            <a:r>
              <a:rPr lang="en-US" baseline="0" dirty="0" smtClean="0"/>
              <a:t> </a:t>
            </a:r>
            <a:r>
              <a:rPr lang="en-US" baseline="0" dirty="0" err="1" smtClean="0"/>
              <a:t>eq</a:t>
            </a:r>
            <a:r>
              <a:rPr lang="en-US" baseline="0" dirty="0" smtClean="0"/>
              <a:t> of grain.</a:t>
            </a:r>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CC5DED20-C205-4E71-AF53-01B9DE1F7C92}" type="slidenum">
              <a:rPr lang="en-US" smtClean="0"/>
              <a:t>17</a:t>
            </a:fld>
            <a:endParaRPr lang="en-US"/>
          </a:p>
        </p:txBody>
      </p:sp>
    </p:spTree>
    <p:extLst>
      <p:ext uri="{BB962C8B-B14F-4D97-AF65-F5344CB8AC3E}">
        <p14:creationId xmlns:p14="http://schemas.microsoft.com/office/powerpoint/2010/main" val="296544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another example:  Blueberry</a:t>
            </a:r>
            <a:r>
              <a:rPr lang="en-US" baseline="0" dirty="0" smtClean="0"/>
              <a:t> Muffin.</a:t>
            </a:r>
          </a:p>
          <a:p>
            <a:endParaRPr lang="en-US" baseline="0" dirty="0" smtClean="0"/>
          </a:p>
          <a:p>
            <a:r>
              <a:rPr lang="en-US" baseline="0" dirty="0" smtClean="0"/>
              <a:t>First, look for the group that banana muffin falls under.  Group D consists of all muffins except corn. </a:t>
            </a:r>
          </a:p>
          <a:p>
            <a:endParaRPr lang="en-US" baseline="0" dirty="0" smtClean="0"/>
          </a:p>
          <a:p>
            <a:r>
              <a:rPr lang="en-US" baseline="0" dirty="0" smtClean="0"/>
              <a:t>Using the Nutrition Facts label, you can see that 1 muffin weighs 80 grams.  Take 80 grams and divide it by 55 grams (which is the grams to </a:t>
            </a:r>
            <a:r>
              <a:rPr lang="en-US" baseline="0" dirty="0" err="1" smtClean="0"/>
              <a:t>oz</a:t>
            </a:r>
            <a:r>
              <a:rPr lang="en-US" baseline="0" dirty="0" smtClean="0"/>
              <a:t> </a:t>
            </a:r>
            <a:r>
              <a:rPr lang="en-US" baseline="0" dirty="0" err="1" smtClean="0"/>
              <a:t>eq</a:t>
            </a:r>
            <a:r>
              <a:rPr lang="en-US" baseline="0" dirty="0" smtClean="0"/>
              <a:t> conversion factor for Group D).  </a:t>
            </a:r>
          </a:p>
          <a:p>
            <a:endParaRPr lang="en-US" baseline="0" dirty="0" smtClean="0"/>
          </a:p>
          <a:p>
            <a:r>
              <a:rPr lang="en-US" baseline="0" dirty="0" smtClean="0"/>
              <a:t>This equals 1.45 </a:t>
            </a:r>
            <a:r>
              <a:rPr lang="en-US" baseline="0" dirty="0" err="1" smtClean="0"/>
              <a:t>oz</a:t>
            </a:r>
            <a:r>
              <a:rPr lang="en-US" baseline="0" dirty="0" smtClean="0"/>
              <a:t> </a:t>
            </a:r>
            <a:r>
              <a:rPr lang="en-US" baseline="0" dirty="0" err="1" smtClean="0"/>
              <a:t>eq</a:t>
            </a:r>
            <a:r>
              <a:rPr lang="en-US" baseline="0" dirty="0" smtClean="0"/>
              <a:t> of grain.  Round </a:t>
            </a:r>
            <a:r>
              <a:rPr lang="en-US" u="sng" baseline="0" dirty="0" smtClean="0"/>
              <a:t>down</a:t>
            </a:r>
            <a:r>
              <a:rPr lang="en-US" baseline="0" dirty="0" smtClean="0"/>
              <a:t> to the nearest 0.25 </a:t>
            </a:r>
            <a:r>
              <a:rPr lang="en-US" baseline="0" dirty="0" err="1" smtClean="0"/>
              <a:t>oz</a:t>
            </a:r>
            <a:r>
              <a:rPr lang="en-US" baseline="0" dirty="0" smtClean="0"/>
              <a:t> </a:t>
            </a:r>
            <a:r>
              <a:rPr lang="en-US" baseline="0" dirty="0" err="1" smtClean="0"/>
              <a:t>eq</a:t>
            </a:r>
            <a:r>
              <a:rPr lang="en-US" baseline="0" dirty="0" smtClean="0"/>
              <a:t> which is 1.25 </a:t>
            </a:r>
            <a:r>
              <a:rPr lang="en-US" baseline="0" dirty="0" err="1" smtClean="0"/>
              <a:t>oz</a:t>
            </a:r>
            <a:r>
              <a:rPr lang="en-US" baseline="0" dirty="0" smtClean="0"/>
              <a:t> eq.  </a:t>
            </a:r>
            <a:endParaRPr lang="en-US" dirty="0"/>
          </a:p>
        </p:txBody>
      </p:sp>
      <p:sp>
        <p:nvSpPr>
          <p:cNvPr id="4" name="Slide Number Placeholder 3"/>
          <p:cNvSpPr>
            <a:spLocks noGrp="1"/>
          </p:cNvSpPr>
          <p:nvPr>
            <p:ph type="sldNum" sz="quarter" idx="10"/>
          </p:nvPr>
        </p:nvSpPr>
        <p:spPr/>
        <p:txBody>
          <a:bodyPr/>
          <a:lstStyle/>
          <a:p>
            <a:fld id="{CC5DED20-C205-4E71-AF53-01B9DE1F7C92}" type="slidenum">
              <a:rPr lang="en-US" smtClean="0"/>
              <a:t>18</a:t>
            </a:fld>
            <a:endParaRPr lang="en-US"/>
          </a:p>
        </p:txBody>
      </p:sp>
    </p:spTree>
    <p:extLst>
      <p:ext uri="{BB962C8B-B14F-4D97-AF65-F5344CB8AC3E}">
        <p14:creationId xmlns:p14="http://schemas.microsoft.com/office/powerpoint/2010/main" val="3313836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determine</a:t>
            </a:r>
            <a:r>
              <a:rPr lang="en-US" baseline="0" dirty="0" smtClean="0"/>
              <a:t> the </a:t>
            </a:r>
            <a:r>
              <a:rPr lang="en-US" baseline="0" dirty="0" err="1" smtClean="0"/>
              <a:t>oz</a:t>
            </a:r>
            <a:r>
              <a:rPr lang="en-US" baseline="0" dirty="0" smtClean="0"/>
              <a:t> </a:t>
            </a:r>
            <a:r>
              <a:rPr lang="en-US" baseline="0" dirty="0" err="1" smtClean="0"/>
              <a:t>eq</a:t>
            </a:r>
            <a:r>
              <a:rPr lang="en-US" baseline="0" dirty="0" smtClean="0"/>
              <a:t> of grains in a food item (such as a standardized recipe) follow this formula:</a:t>
            </a:r>
          </a:p>
          <a:p>
            <a:endParaRPr lang="en-US" baseline="0" dirty="0" smtClean="0"/>
          </a:p>
          <a:p>
            <a:r>
              <a:rPr lang="en-US" baseline="0" dirty="0" smtClean="0"/>
              <a:t>Read slide.</a:t>
            </a:r>
            <a:endParaRPr lang="en-US" dirty="0"/>
          </a:p>
        </p:txBody>
      </p:sp>
      <p:sp>
        <p:nvSpPr>
          <p:cNvPr id="4" name="Slide Number Placeholder 3"/>
          <p:cNvSpPr>
            <a:spLocks noGrp="1"/>
          </p:cNvSpPr>
          <p:nvPr>
            <p:ph type="sldNum" sz="quarter" idx="10"/>
          </p:nvPr>
        </p:nvSpPr>
        <p:spPr/>
        <p:txBody>
          <a:bodyPr/>
          <a:lstStyle/>
          <a:p>
            <a:fld id="{CC5DED20-C205-4E71-AF53-01B9DE1F7C92}" type="slidenum">
              <a:rPr lang="en-US" smtClean="0"/>
              <a:t>19</a:t>
            </a:fld>
            <a:endParaRPr lang="en-US"/>
          </a:p>
        </p:txBody>
      </p:sp>
    </p:spTree>
    <p:extLst>
      <p:ext uri="{BB962C8B-B14F-4D97-AF65-F5344CB8AC3E}">
        <p14:creationId xmlns:p14="http://schemas.microsoft.com/office/powerpoint/2010/main" val="1399221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will be reviewing:</a:t>
            </a:r>
          </a:p>
          <a:p>
            <a:endParaRPr lang="en-US" baseline="0" dirty="0" smtClean="0"/>
          </a:p>
          <a:p>
            <a:pPr marL="174982" indent="-174982">
              <a:buFontTx/>
              <a:buChar char="-"/>
            </a:pPr>
            <a:r>
              <a:rPr lang="en-US" baseline="0" dirty="0" smtClean="0"/>
              <a:t>The whole grain-rich criteria</a:t>
            </a:r>
          </a:p>
          <a:p>
            <a:pPr marL="174982" indent="-174982">
              <a:buFontTx/>
              <a:buChar char="-"/>
            </a:pPr>
            <a:r>
              <a:rPr lang="en-US" baseline="0" dirty="0" smtClean="0"/>
              <a:t>The crediting of food items towards the meal pattern requirements</a:t>
            </a:r>
          </a:p>
          <a:p>
            <a:pPr marL="174982" indent="-174982">
              <a:buFontTx/>
              <a:buChar char="-"/>
            </a:pPr>
            <a:r>
              <a:rPr lang="en-US" baseline="0" dirty="0" smtClean="0"/>
              <a:t>How to read Child Nutrition labels</a:t>
            </a:r>
          </a:p>
          <a:p>
            <a:pPr marL="174982" indent="-174982">
              <a:buFontTx/>
              <a:buChar char="-"/>
            </a:pPr>
            <a:r>
              <a:rPr lang="en-US" baseline="0" dirty="0" smtClean="0"/>
              <a:t>Using the Food Buying Guide Calculator</a:t>
            </a:r>
          </a:p>
        </p:txBody>
      </p:sp>
      <p:sp>
        <p:nvSpPr>
          <p:cNvPr id="4" name="Slide Number Placeholder 3"/>
          <p:cNvSpPr>
            <a:spLocks noGrp="1"/>
          </p:cNvSpPr>
          <p:nvPr>
            <p:ph type="sldNum" sz="quarter" idx="10"/>
          </p:nvPr>
        </p:nvSpPr>
        <p:spPr/>
        <p:txBody>
          <a:bodyPr/>
          <a:lstStyle/>
          <a:p>
            <a:fld id="{CC5DED20-C205-4E71-AF53-01B9DE1F7C92}" type="slidenum">
              <a:rPr lang="en-US" smtClean="0"/>
              <a:t>2</a:t>
            </a:fld>
            <a:endParaRPr lang="en-US"/>
          </a:p>
        </p:txBody>
      </p:sp>
    </p:spTree>
    <p:extLst>
      <p:ext uri="{BB962C8B-B14F-4D97-AF65-F5344CB8AC3E}">
        <p14:creationId xmlns:p14="http://schemas.microsoft.com/office/powerpoint/2010/main" val="4006105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menu items have two or more ingredients,</a:t>
            </a:r>
            <a:r>
              <a:rPr lang="en-US" baseline="0" dirty="0" smtClean="0"/>
              <a:t> there must be a standardized recipe.  Examples include a green beans with salt, tuna sandwich, and cheese pizza.  USDA standardized recipes can help determine how the food item credits towards the meal pattern requirements.  </a:t>
            </a:r>
          </a:p>
          <a:p>
            <a:endParaRPr lang="en-US" baseline="0" dirty="0" smtClean="0"/>
          </a:p>
          <a:p>
            <a:r>
              <a:rPr lang="en-US" baseline="0" dirty="0" smtClean="0"/>
              <a:t>This slide shows parts of the USDA standardized recipe for Oodles of Noodles.  The top half of the slide shows a portion of the recipe – some of the ingredients and the measurements for 50 and 100 servings along with the directions.  </a:t>
            </a:r>
          </a:p>
          <a:p>
            <a:endParaRPr lang="en-US" baseline="0" dirty="0" smtClean="0"/>
          </a:p>
          <a:p>
            <a:r>
              <a:rPr lang="en-US" baseline="0" dirty="0" smtClean="0"/>
              <a:t>The bottom half of the slide shows the serving size as 1 cup (8 </a:t>
            </a:r>
            <a:r>
              <a:rPr lang="en-US" baseline="0" dirty="0" err="1" smtClean="0"/>
              <a:t>oz</a:t>
            </a:r>
            <a:r>
              <a:rPr lang="en-US" baseline="0" dirty="0" smtClean="0"/>
              <a:t> ladle) and this provides 1/8 cup of red/orange vegetable, 1/8 cup of other vegetable, and 2 </a:t>
            </a:r>
            <a:r>
              <a:rPr lang="en-US" baseline="0" dirty="0" err="1" smtClean="0"/>
              <a:t>oz</a:t>
            </a:r>
            <a:r>
              <a:rPr lang="en-US" baseline="0" dirty="0" smtClean="0"/>
              <a:t> </a:t>
            </a:r>
            <a:r>
              <a:rPr lang="en-US" baseline="0" dirty="0" err="1" smtClean="0"/>
              <a:t>eq</a:t>
            </a:r>
            <a:r>
              <a:rPr lang="en-US" baseline="0" dirty="0" smtClean="0"/>
              <a:t> grains.  </a:t>
            </a:r>
            <a:endParaRPr lang="en-US" dirty="0"/>
          </a:p>
        </p:txBody>
      </p:sp>
      <p:sp>
        <p:nvSpPr>
          <p:cNvPr id="4" name="Slide Number Placeholder 3"/>
          <p:cNvSpPr>
            <a:spLocks noGrp="1"/>
          </p:cNvSpPr>
          <p:nvPr>
            <p:ph type="sldNum" sz="quarter" idx="10"/>
          </p:nvPr>
        </p:nvSpPr>
        <p:spPr/>
        <p:txBody>
          <a:bodyPr/>
          <a:lstStyle/>
          <a:p>
            <a:fld id="{CC5DED20-C205-4E71-AF53-01B9DE1F7C92}" type="slidenum">
              <a:rPr lang="en-US" smtClean="0"/>
              <a:t>20</a:t>
            </a:fld>
            <a:endParaRPr lang="en-US"/>
          </a:p>
        </p:txBody>
      </p:sp>
    </p:spTree>
    <p:extLst>
      <p:ext uri="{BB962C8B-B14F-4D97-AF65-F5344CB8AC3E}">
        <p14:creationId xmlns:p14="http://schemas.microsoft.com/office/powerpoint/2010/main" val="3675694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smtClean="0"/>
              <a:t>A Child</a:t>
            </a:r>
            <a:r>
              <a:rPr lang="en-US" baseline="0" dirty="0" smtClean="0"/>
              <a:t> Nutrition Label (CN Label) identifies the contribution of a product towards the meal pattern requirements. Child Nutrition Labels are the gold standard.  The crediting statement is approved by USDA.  </a:t>
            </a:r>
          </a:p>
          <a:p>
            <a:endParaRPr lang="en-US" baseline="0" dirty="0" smtClean="0"/>
          </a:p>
          <a:p>
            <a:r>
              <a:rPr lang="en-US" baseline="0" dirty="0" smtClean="0"/>
              <a:t>CN labels are available for main dish items which contribute to the meat/meat alternate component of the meal pattern requirements.  Examples include but are not limited to beef patties, cheese or meat pizzas, and breaded fish portions.  </a:t>
            </a:r>
          </a:p>
          <a:p>
            <a:endParaRPr lang="en-US" baseline="0" dirty="0" smtClean="0"/>
          </a:p>
          <a:p>
            <a:r>
              <a:rPr lang="en-US" baseline="0" dirty="0" smtClean="0"/>
              <a:t>The CN label is found on the product’s packaging.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C5DED20-C205-4E71-AF53-01B9DE1F7C92}" type="slidenum">
              <a:rPr lang="en-US" smtClean="0"/>
              <a:t>21</a:t>
            </a:fld>
            <a:endParaRPr lang="en-US"/>
          </a:p>
        </p:txBody>
      </p:sp>
    </p:spTree>
    <p:extLst>
      <p:ext uri="{BB962C8B-B14F-4D97-AF65-F5344CB8AC3E}">
        <p14:creationId xmlns:p14="http://schemas.microsoft.com/office/powerpoint/2010/main" val="26025800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a:t>
            </a:r>
            <a:r>
              <a:rPr lang="en-US" baseline="0" dirty="0" smtClean="0"/>
              <a:t> to keep your Child Nutrition Labels!  This is critical during the Administrative Review when we are verifying the crediting of your food items.  </a:t>
            </a:r>
            <a:endParaRPr lang="en-US" dirty="0" smtClean="0"/>
          </a:p>
          <a:p>
            <a:endParaRPr lang="en-US" dirty="0" smtClean="0"/>
          </a:p>
          <a:p>
            <a:r>
              <a:rPr lang="en-US" dirty="0" smtClean="0"/>
              <a:t>This</a:t>
            </a:r>
            <a:r>
              <a:rPr lang="en-US" baseline="0" dirty="0" smtClean="0"/>
              <a:t> slide shows the acceptable ways to keep documentation of your CN Labels.  Read slide.  </a:t>
            </a:r>
            <a:endParaRPr lang="en-US" dirty="0" smtClean="0"/>
          </a:p>
        </p:txBody>
      </p:sp>
      <p:sp>
        <p:nvSpPr>
          <p:cNvPr id="4" name="Slide Number Placeholder 3"/>
          <p:cNvSpPr>
            <a:spLocks noGrp="1"/>
          </p:cNvSpPr>
          <p:nvPr>
            <p:ph type="sldNum" sz="quarter" idx="10"/>
          </p:nvPr>
        </p:nvSpPr>
        <p:spPr/>
        <p:txBody>
          <a:bodyPr/>
          <a:lstStyle/>
          <a:p>
            <a:fld id="{CC5DED20-C205-4E71-AF53-01B9DE1F7C92}" type="slidenum">
              <a:rPr lang="en-US" smtClean="0"/>
              <a:t>22</a:t>
            </a:fld>
            <a:endParaRPr lang="en-US"/>
          </a:p>
        </p:txBody>
      </p:sp>
    </p:spTree>
    <p:extLst>
      <p:ext uri="{BB962C8B-B14F-4D97-AF65-F5344CB8AC3E}">
        <p14:creationId xmlns:p14="http://schemas.microsoft.com/office/powerpoint/2010/main" val="1925125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a:t>
            </a:r>
            <a:endParaRPr lang="en-US" dirty="0"/>
          </a:p>
        </p:txBody>
      </p:sp>
      <p:sp>
        <p:nvSpPr>
          <p:cNvPr id="4" name="Slide Number Placeholder 3"/>
          <p:cNvSpPr>
            <a:spLocks noGrp="1"/>
          </p:cNvSpPr>
          <p:nvPr>
            <p:ph type="sldNum" sz="quarter" idx="10"/>
          </p:nvPr>
        </p:nvSpPr>
        <p:spPr/>
        <p:txBody>
          <a:bodyPr/>
          <a:lstStyle/>
          <a:p>
            <a:fld id="{CC5DED20-C205-4E71-AF53-01B9DE1F7C92}" type="slidenum">
              <a:rPr lang="en-US" smtClean="0"/>
              <a:t>23</a:t>
            </a:fld>
            <a:endParaRPr lang="en-US"/>
          </a:p>
        </p:txBody>
      </p:sp>
    </p:spTree>
    <p:extLst>
      <p:ext uri="{BB962C8B-B14F-4D97-AF65-F5344CB8AC3E}">
        <p14:creationId xmlns:p14="http://schemas.microsoft.com/office/powerpoint/2010/main" val="18653313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a:t>
            </a:r>
          </a:p>
          <a:p>
            <a:endParaRPr lang="en-US" dirty="0" smtClean="0"/>
          </a:p>
          <a:p>
            <a:r>
              <a:rPr lang="en-US" dirty="0" smtClean="0"/>
              <a:t>Example</a:t>
            </a:r>
            <a:r>
              <a:rPr lang="en-US" baseline="0" dirty="0" smtClean="0"/>
              <a:t> of a CN Label with a watermark.</a:t>
            </a:r>
          </a:p>
          <a:p>
            <a:endParaRPr lang="en-US" baseline="0" dirty="0" smtClean="0"/>
          </a:p>
          <a:p>
            <a:r>
              <a:rPr lang="en-US" baseline="0" dirty="0" smtClean="0"/>
              <a:t>Example of the Bill of Lading (Invoice) that specifies the product name.</a:t>
            </a:r>
          </a:p>
        </p:txBody>
      </p:sp>
      <p:sp>
        <p:nvSpPr>
          <p:cNvPr id="4" name="Slide Number Placeholder 3"/>
          <p:cNvSpPr>
            <a:spLocks noGrp="1"/>
          </p:cNvSpPr>
          <p:nvPr>
            <p:ph type="sldNum" sz="quarter" idx="10"/>
          </p:nvPr>
        </p:nvSpPr>
        <p:spPr/>
        <p:txBody>
          <a:bodyPr/>
          <a:lstStyle/>
          <a:p>
            <a:fld id="{CC5DED20-C205-4E71-AF53-01B9DE1F7C92}" type="slidenum">
              <a:rPr lang="en-US" smtClean="0"/>
              <a:t>24</a:t>
            </a:fld>
            <a:endParaRPr lang="en-US"/>
          </a:p>
        </p:txBody>
      </p:sp>
    </p:spTree>
    <p:extLst>
      <p:ext uri="{BB962C8B-B14F-4D97-AF65-F5344CB8AC3E}">
        <p14:creationId xmlns:p14="http://schemas.microsoft.com/office/powerpoint/2010/main" val="19272072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an example of what the CN label looks like on a product’s packaging (outlined in red).</a:t>
            </a:r>
          </a:p>
          <a:p>
            <a:endParaRPr lang="en-US" baseline="0" dirty="0" smtClean="0"/>
          </a:p>
          <a:p>
            <a:r>
              <a:rPr lang="en-US" baseline="0" dirty="0" smtClean="0"/>
              <a:t>Note:  Even though a product has a CN label, you must still check whether the product is whole grain-rich by reading the ingredient list (outlined in blue).  The batter contains enriched wheat flour and enriched corn meal.  Therefore, this product is </a:t>
            </a:r>
            <a:r>
              <a:rPr lang="en-US" u="sng" baseline="0" dirty="0" smtClean="0"/>
              <a:t>not</a:t>
            </a:r>
            <a:r>
              <a:rPr lang="en-US" baseline="0" dirty="0" smtClean="0"/>
              <a:t> whole grain-rich.  </a:t>
            </a:r>
            <a:endParaRPr lang="en-US" dirty="0"/>
          </a:p>
        </p:txBody>
      </p:sp>
      <p:sp>
        <p:nvSpPr>
          <p:cNvPr id="4" name="Slide Number Placeholder 3"/>
          <p:cNvSpPr>
            <a:spLocks noGrp="1"/>
          </p:cNvSpPr>
          <p:nvPr>
            <p:ph type="sldNum" sz="quarter" idx="10"/>
          </p:nvPr>
        </p:nvSpPr>
        <p:spPr/>
        <p:txBody>
          <a:bodyPr/>
          <a:lstStyle/>
          <a:p>
            <a:fld id="{CC5DED20-C205-4E71-AF53-01B9DE1F7C92}" type="slidenum">
              <a:rPr lang="en-US" smtClean="0"/>
              <a:t>25</a:t>
            </a:fld>
            <a:endParaRPr lang="en-US"/>
          </a:p>
        </p:txBody>
      </p:sp>
    </p:spTree>
    <p:extLst>
      <p:ext uri="{BB962C8B-B14F-4D97-AF65-F5344CB8AC3E}">
        <p14:creationId xmlns:p14="http://schemas.microsoft.com/office/powerpoint/2010/main" val="3051890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a:t>
            </a:r>
          </a:p>
          <a:p>
            <a:endParaRPr lang="en-US" dirty="0" smtClean="0"/>
          </a:p>
          <a:p>
            <a:r>
              <a:rPr lang="en-US" dirty="0" smtClean="0"/>
              <a:t>The Product</a:t>
            </a:r>
            <a:r>
              <a:rPr lang="en-US" baseline="0" dirty="0" smtClean="0"/>
              <a:t> Formulation Statement must be current.  PFS that are signed prior to SY 12-13 are </a:t>
            </a:r>
            <a:r>
              <a:rPr lang="en-US" u="sng" baseline="0" dirty="0" smtClean="0"/>
              <a:t>not</a:t>
            </a:r>
            <a:r>
              <a:rPr lang="en-US" baseline="0" dirty="0" smtClean="0"/>
              <a:t> acceptable. </a:t>
            </a:r>
            <a:endParaRPr lang="en-US" dirty="0"/>
          </a:p>
        </p:txBody>
      </p:sp>
      <p:sp>
        <p:nvSpPr>
          <p:cNvPr id="4" name="Slide Number Placeholder 3"/>
          <p:cNvSpPr>
            <a:spLocks noGrp="1"/>
          </p:cNvSpPr>
          <p:nvPr>
            <p:ph type="sldNum" sz="quarter" idx="10"/>
          </p:nvPr>
        </p:nvSpPr>
        <p:spPr/>
        <p:txBody>
          <a:bodyPr/>
          <a:lstStyle/>
          <a:p>
            <a:fld id="{CC5DED20-C205-4E71-AF53-01B9DE1F7C92}" type="slidenum">
              <a:rPr lang="en-US" smtClean="0"/>
              <a:t>26</a:t>
            </a:fld>
            <a:endParaRPr lang="en-US"/>
          </a:p>
        </p:txBody>
      </p:sp>
    </p:spTree>
    <p:extLst>
      <p:ext uri="{BB962C8B-B14F-4D97-AF65-F5344CB8AC3E}">
        <p14:creationId xmlns:p14="http://schemas.microsoft.com/office/powerpoint/2010/main" val="41387170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Find</a:t>
            </a:r>
            <a:r>
              <a:rPr lang="en-US" baseline="0" dirty="0" smtClean="0"/>
              <a:t> the handout, “Determining the Crediting Amount.”  </a:t>
            </a:r>
          </a:p>
          <a:p>
            <a:endParaRPr lang="en-US" baseline="0" dirty="0" smtClean="0"/>
          </a:p>
          <a:p>
            <a:r>
              <a:rPr lang="en-US" baseline="0" dirty="0" smtClean="0"/>
              <a:t>Using the food labels, determine the crediting amount for each food item and portion size listed.  </a:t>
            </a:r>
          </a:p>
          <a:p>
            <a:endParaRPr lang="en-US" baseline="0" dirty="0" smtClean="0"/>
          </a:p>
          <a:p>
            <a:r>
              <a:rPr lang="en-US" baseline="0" dirty="0" smtClean="0"/>
              <a:t>Remember that 28 grams equals 1 ounce.</a:t>
            </a:r>
          </a:p>
        </p:txBody>
      </p:sp>
      <p:sp>
        <p:nvSpPr>
          <p:cNvPr id="4" name="Slide Number Placeholder 3"/>
          <p:cNvSpPr>
            <a:spLocks noGrp="1"/>
          </p:cNvSpPr>
          <p:nvPr>
            <p:ph type="sldNum" sz="quarter" idx="10"/>
          </p:nvPr>
        </p:nvSpPr>
        <p:spPr/>
        <p:txBody>
          <a:bodyPr/>
          <a:lstStyle/>
          <a:p>
            <a:fld id="{CC5DED20-C205-4E71-AF53-01B9DE1F7C92}" type="slidenum">
              <a:rPr lang="en-US" smtClean="0"/>
              <a:t>27</a:t>
            </a:fld>
            <a:endParaRPr lang="en-US"/>
          </a:p>
        </p:txBody>
      </p:sp>
    </p:spTree>
    <p:extLst>
      <p:ext uri="{BB962C8B-B14F-4D97-AF65-F5344CB8AC3E}">
        <p14:creationId xmlns:p14="http://schemas.microsoft.com/office/powerpoint/2010/main" val="41842021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will</a:t>
            </a:r>
            <a:r>
              <a:rPr lang="en-US" baseline="0" dirty="0" smtClean="0"/>
              <a:t> review how to use the Food Buying Guide Calculator.  </a:t>
            </a:r>
          </a:p>
          <a:p>
            <a:endParaRPr lang="en-US" baseline="0" dirty="0" smtClean="0"/>
          </a:p>
          <a:p>
            <a:r>
              <a:rPr lang="en-US" baseline="0" dirty="0" smtClean="0"/>
              <a:t>The Food Buying Guide Calculator is a useful tool.  It helps to calculate the amount needed of a particular food item based on the serving size and number of servings.  </a:t>
            </a:r>
            <a:endParaRPr lang="en-US" dirty="0"/>
          </a:p>
        </p:txBody>
      </p:sp>
      <p:sp>
        <p:nvSpPr>
          <p:cNvPr id="4" name="Slide Number Placeholder 3"/>
          <p:cNvSpPr>
            <a:spLocks noGrp="1"/>
          </p:cNvSpPr>
          <p:nvPr>
            <p:ph type="sldNum" sz="quarter" idx="10"/>
          </p:nvPr>
        </p:nvSpPr>
        <p:spPr/>
        <p:txBody>
          <a:bodyPr/>
          <a:lstStyle/>
          <a:p>
            <a:fld id="{CC5DED20-C205-4E71-AF53-01B9DE1F7C92}" type="slidenum">
              <a:rPr lang="en-US" smtClean="0"/>
              <a:t>28</a:t>
            </a:fld>
            <a:endParaRPr lang="en-US"/>
          </a:p>
        </p:txBody>
      </p:sp>
    </p:spTree>
    <p:extLst>
      <p:ext uri="{BB962C8B-B14F-4D97-AF65-F5344CB8AC3E}">
        <p14:creationId xmlns:p14="http://schemas.microsoft.com/office/powerpoint/2010/main" val="1850293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choose a food component or enter a keyword in the search box.</a:t>
            </a:r>
          </a:p>
          <a:p>
            <a:endParaRPr lang="en-US" baseline="0" dirty="0" smtClean="0"/>
          </a:p>
          <a:p>
            <a:r>
              <a:rPr lang="en-US" baseline="0" dirty="0" smtClean="0"/>
              <a:t>For today’s presentation, we will select the vegetables component.  </a:t>
            </a:r>
            <a:endParaRPr lang="en-US" dirty="0"/>
          </a:p>
        </p:txBody>
      </p:sp>
      <p:sp>
        <p:nvSpPr>
          <p:cNvPr id="4" name="Slide Number Placeholder 3"/>
          <p:cNvSpPr>
            <a:spLocks noGrp="1"/>
          </p:cNvSpPr>
          <p:nvPr>
            <p:ph type="sldNum" sz="quarter" idx="10"/>
          </p:nvPr>
        </p:nvSpPr>
        <p:spPr/>
        <p:txBody>
          <a:bodyPr/>
          <a:lstStyle/>
          <a:p>
            <a:fld id="{CC5DED20-C205-4E71-AF53-01B9DE1F7C92}" type="slidenum">
              <a:rPr lang="en-US" smtClean="0"/>
              <a:t>29</a:t>
            </a:fld>
            <a:endParaRPr lang="en-US"/>
          </a:p>
        </p:txBody>
      </p:sp>
    </p:spTree>
    <p:extLst>
      <p:ext uri="{BB962C8B-B14F-4D97-AF65-F5344CB8AC3E}">
        <p14:creationId xmlns:p14="http://schemas.microsoft.com/office/powerpoint/2010/main" val="65167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let’s look at the whole grain-rich criteria.</a:t>
            </a:r>
            <a:endParaRPr lang="en-US" dirty="0"/>
          </a:p>
        </p:txBody>
      </p:sp>
      <p:sp>
        <p:nvSpPr>
          <p:cNvPr id="4" name="Slide Number Placeholder 3"/>
          <p:cNvSpPr>
            <a:spLocks noGrp="1"/>
          </p:cNvSpPr>
          <p:nvPr>
            <p:ph type="sldNum" sz="quarter" idx="10"/>
          </p:nvPr>
        </p:nvSpPr>
        <p:spPr/>
        <p:txBody>
          <a:bodyPr/>
          <a:lstStyle/>
          <a:p>
            <a:fld id="{CC5DED20-C205-4E71-AF53-01B9DE1F7C92}" type="slidenum">
              <a:rPr lang="en-US" smtClean="0"/>
              <a:t>3</a:t>
            </a:fld>
            <a:endParaRPr lang="en-US"/>
          </a:p>
        </p:txBody>
      </p:sp>
    </p:spTree>
    <p:extLst>
      <p:ext uri="{BB962C8B-B14F-4D97-AF65-F5344CB8AC3E}">
        <p14:creationId xmlns:p14="http://schemas.microsoft.com/office/powerpoint/2010/main" val="26390975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screen</a:t>
            </a:r>
            <a:r>
              <a:rPr lang="en-US" baseline="0" dirty="0" smtClean="0"/>
              <a:t> shot at the top shows a table called “Food Categories”.  When you click on the arrow, a list of categories appears.  With the exception of “Soups”, the other categories are the vegetable subgroups.  This is one of many resources you may use if you are not sure which vegetable belongs in which subgroup.  </a:t>
            </a:r>
            <a:endParaRPr lang="en-US" dirty="0" smtClean="0"/>
          </a:p>
          <a:p>
            <a:endParaRPr lang="en-US" dirty="0" smtClean="0"/>
          </a:p>
          <a:p>
            <a:r>
              <a:rPr lang="en-US" dirty="0" smtClean="0"/>
              <a:t>For</a:t>
            </a:r>
            <a:r>
              <a:rPr lang="en-US" baseline="0" dirty="0" smtClean="0"/>
              <a:t> our </a:t>
            </a:r>
            <a:r>
              <a:rPr lang="en-US" dirty="0" smtClean="0"/>
              <a:t>example, let’s</a:t>
            </a:r>
            <a:r>
              <a:rPr lang="en-US" baseline="0" dirty="0" smtClean="0"/>
              <a:t> look for mixed vegetables (broccoli, cauliflower, and carrots).  This would be considered an “other vegetable”.</a:t>
            </a:r>
          </a:p>
          <a:p>
            <a:endParaRPr lang="en-US" baseline="0" dirty="0" smtClean="0"/>
          </a:p>
          <a:p>
            <a:r>
              <a:rPr lang="en-US" baseline="0" dirty="0" smtClean="0"/>
              <a:t>Use the drop down arrow under Food Categories.</a:t>
            </a:r>
          </a:p>
          <a:p>
            <a:endParaRPr lang="en-US" baseline="0" dirty="0" smtClean="0"/>
          </a:p>
          <a:p>
            <a:r>
              <a:rPr lang="en-US" baseline="0" dirty="0" smtClean="0"/>
              <a:t>Select Other Vegetables.  </a:t>
            </a:r>
          </a:p>
        </p:txBody>
      </p:sp>
      <p:sp>
        <p:nvSpPr>
          <p:cNvPr id="4" name="Slide Number Placeholder 3"/>
          <p:cNvSpPr>
            <a:spLocks noGrp="1"/>
          </p:cNvSpPr>
          <p:nvPr>
            <p:ph type="sldNum" sz="quarter" idx="10"/>
          </p:nvPr>
        </p:nvSpPr>
        <p:spPr/>
        <p:txBody>
          <a:bodyPr/>
          <a:lstStyle/>
          <a:p>
            <a:fld id="{CC5DED20-C205-4E71-AF53-01B9DE1F7C92}" type="slidenum">
              <a:rPr lang="en-US" smtClean="0"/>
              <a:t>30</a:t>
            </a:fld>
            <a:endParaRPr lang="en-US"/>
          </a:p>
        </p:txBody>
      </p:sp>
    </p:spTree>
    <p:extLst>
      <p:ext uri="{BB962C8B-B14F-4D97-AF65-F5344CB8AC3E}">
        <p14:creationId xmlns:p14="http://schemas.microsoft.com/office/powerpoint/2010/main" val="26255731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list of the various vegetables in the “Other Vegetable” subgroup category appears.  </a:t>
            </a:r>
          </a:p>
          <a:p>
            <a:endParaRPr lang="en-US" baseline="0" dirty="0" smtClean="0"/>
          </a:p>
          <a:p>
            <a:r>
              <a:rPr lang="en-US" baseline="0" dirty="0" smtClean="0"/>
              <a:t>Select the Mixed Vegetables California Blend.</a:t>
            </a:r>
          </a:p>
          <a:p>
            <a:endParaRPr lang="en-US" baseline="0" dirty="0" smtClean="0"/>
          </a:p>
          <a:p>
            <a:r>
              <a:rPr lang="en-US" baseline="0" dirty="0" smtClean="0"/>
              <a:t>You will then see the screen shot on the bottom of the slide.  Select the option that applies.  Since the cook will be cooking the vegetables, and a ¾ cup portion of vegetables will be served, we will select the third option that says “cooked drained mixed vegetables” and the serving unit is in cups.</a:t>
            </a:r>
          </a:p>
          <a:p>
            <a:endParaRPr lang="en-US" dirty="0"/>
          </a:p>
        </p:txBody>
      </p:sp>
      <p:sp>
        <p:nvSpPr>
          <p:cNvPr id="4" name="Slide Number Placeholder 3"/>
          <p:cNvSpPr>
            <a:spLocks noGrp="1"/>
          </p:cNvSpPr>
          <p:nvPr>
            <p:ph type="sldNum" sz="quarter" idx="10"/>
          </p:nvPr>
        </p:nvSpPr>
        <p:spPr/>
        <p:txBody>
          <a:bodyPr/>
          <a:lstStyle/>
          <a:p>
            <a:fld id="{CC5DED20-C205-4E71-AF53-01B9DE1F7C92}" type="slidenum">
              <a:rPr lang="en-US" smtClean="0"/>
              <a:t>31</a:t>
            </a:fld>
            <a:endParaRPr lang="en-US"/>
          </a:p>
        </p:txBody>
      </p:sp>
    </p:spTree>
    <p:extLst>
      <p:ext uri="{BB962C8B-B14F-4D97-AF65-F5344CB8AC3E}">
        <p14:creationId xmlns:p14="http://schemas.microsoft.com/office/powerpoint/2010/main" val="31164521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select</a:t>
            </a:r>
            <a:r>
              <a:rPr lang="en-US" baseline="0" dirty="0" smtClean="0"/>
              <a:t> the serving size.  In this example, we selected ¾ cup.</a:t>
            </a:r>
          </a:p>
          <a:p>
            <a:endParaRPr lang="en-US" baseline="0" dirty="0" smtClean="0"/>
          </a:p>
          <a:p>
            <a:r>
              <a:rPr lang="en-US" baseline="0" dirty="0" smtClean="0"/>
              <a:t>Enter the number of servings.  In this example, we entered 100.</a:t>
            </a:r>
          </a:p>
          <a:p>
            <a:endParaRPr lang="en-US" baseline="0" dirty="0" smtClean="0"/>
          </a:p>
          <a:p>
            <a:r>
              <a:rPr lang="en-US" baseline="0" dirty="0" smtClean="0"/>
              <a:t>Then click “Add to List”</a:t>
            </a:r>
          </a:p>
          <a:p>
            <a:endParaRPr lang="en-US" baseline="0" dirty="0" smtClean="0"/>
          </a:p>
          <a:p>
            <a:r>
              <a:rPr lang="en-US" baseline="0" dirty="0" smtClean="0"/>
              <a:t>The calculator will calculate how many pounds of product is needed to provide 100 - ¾ cup servings of vegetables.  You can see that 28.3 pounds are needed but you would purchase at least 28.5 pounds. </a:t>
            </a:r>
            <a:endParaRPr lang="en-US" dirty="0"/>
          </a:p>
        </p:txBody>
      </p:sp>
      <p:sp>
        <p:nvSpPr>
          <p:cNvPr id="4" name="Slide Number Placeholder 3"/>
          <p:cNvSpPr>
            <a:spLocks noGrp="1"/>
          </p:cNvSpPr>
          <p:nvPr>
            <p:ph type="sldNum" sz="quarter" idx="10"/>
          </p:nvPr>
        </p:nvSpPr>
        <p:spPr/>
        <p:txBody>
          <a:bodyPr/>
          <a:lstStyle/>
          <a:p>
            <a:fld id="{CC5DED20-C205-4E71-AF53-01B9DE1F7C92}" type="slidenum">
              <a:rPr lang="en-US" smtClean="0"/>
              <a:t>32</a:t>
            </a:fld>
            <a:endParaRPr lang="en-US"/>
          </a:p>
        </p:txBody>
      </p:sp>
    </p:spTree>
    <p:extLst>
      <p:ext uri="{BB962C8B-B14F-4D97-AF65-F5344CB8AC3E}">
        <p14:creationId xmlns:p14="http://schemas.microsoft.com/office/powerpoint/2010/main" val="26745083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are a couple of resources that contain more information:</a:t>
            </a:r>
          </a:p>
          <a:p>
            <a:pPr marL="174982" indent="-174982">
              <a:buFontTx/>
              <a:buChar char="-"/>
            </a:pPr>
            <a:r>
              <a:rPr lang="en-US" baseline="0" dirty="0" smtClean="0"/>
              <a:t>USDA Whole Grain Resource for the National School Lunch and School Breakfast Programs</a:t>
            </a:r>
          </a:p>
          <a:p>
            <a:pPr marL="174982" indent="-174982">
              <a:buFontTx/>
              <a:buChar char="-"/>
            </a:pPr>
            <a:r>
              <a:rPr lang="en-US" baseline="0" dirty="0" smtClean="0"/>
              <a:t>USDA Recipes</a:t>
            </a:r>
          </a:p>
          <a:p>
            <a:pPr marL="174982" indent="-174982">
              <a:buFontTx/>
              <a:buChar char="-"/>
            </a:pPr>
            <a:r>
              <a:rPr lang="en-US" dirty="0" smtClean="0"/>
              <a:t>Child Nutrition</a:t>
            </a:r>
            <a:r>
              <a:rPr lang="en-US" baseline="0" dirty="0" smtClean="0"/>
              <a:t> Labeling</a:t>
            </a:r>
          </a:p>
          <a:p>
            <a:pPr marL="174982" indent="-174982">
              <a:buFontTx/>
              <a:buChar char="-"/>
            </a:pPr>
            <a:r>
              <a:rPr lang="en-US" baseline="0" dirty="0" smtClean="0"/>
              <a:t>Product Formulation Statements </a:t>
            </a:r>
            <a:endParaRPr lang="en-US" baseline="0" dirty="0" smtClean="0"/>
          </a:p>
          <a:p>
            <a:pPr marL="174982" indent="-174982">
              <a:buFontTx/>
              <a:buChar char="-"/>
            </a:pPr>
            <a:r>
              <a:rPr lang="en-US" baseline="0" dirty="0" smtClean="0"/>
              <a:t>Tip Sheet for Accepting Processed Product Documentation</a:t>
            </a:r>
            <a:endParaRPr lang="en-US" dirty="0"/>
          </a:p>
        </p:txBody>
      </p:sp>
      <p:sp>
        <p:nvSpPr>
          <p:cNvPr id="4" name="Slide Number Placeholder 3"/>
          <p:cNvSpPr>
            <a:spLocks noGrp="1"/>
          </p:cNvSpPr>
          <p:nvPr>
            <p:ph type="sldNum" sz="quarter" idx="10"/>
          </p:nvPr>
        </p:nvSpPr>
        <p:spPr/>
        <p:txBody>
          <a:bodyPr/>
          <a:lstStyle/>
          <a:p>
            <a:fld id="{CC5DED20-C205-4E71-AF53-01B9DE1F7C92}" type="slidenum">
              <a:rPr lang="en-US" smtClean="0"/>
              <a:t>33</a:t>
            </a:fld>
            <a:endParaRPr lang="en-US"/>
          </a:p>
        </p:txBody>
      </p:sp>
    </p:spTree>
    <p:extLst>
      <p:ext uri="{BB962C8B-B14F-4D97-AF65-F5344CB8AC3E}">
        <p14:creationId xmlns:p14="http://schemas.microsoft.com/office/powerpoint/2010/main" val="28958714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5DED20-C205-4E71-AF53-01B9DE1F7C92}" type="slidenum">
              <a:rPr lang="en-US" smtClean="0"/>
              <a:t>34</a:t>
            </a:fld>
            <a:endParaRPr lang="en-US"/>
          </a:p>
        </p:txBody>
      </p:sp>
    </p:spTree>
    <p:extLst>
      <p:ext uri="{BB962C8B-B14F-4D97-AF65-F5344CB8AC3E}">
        <p14:creationId xmlns:p14="http://schemas.microsoft.com/office/powerpoint/2010/main" val="140636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a whole grain-rich</a:t>
            </a:r>
            <a:r>
              <a:rPr lang="en-US" baseline="0" dirty="0" smtClean="0"/>
              <a:t> product?  </a:t>
            </a:r>
            <a:r>
              <a:rPr lang="en-US" dirty="0" smtClean="0"/>
              <a:t>Read slide.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C5DED20-C205-4E71-AF53-01B9DE1F7C92}" type="slidenum">
              <a:rPr lang="en-US" smtClean="0"/>
              <a:t>4</a:t>
            </a:fld>
            <a:endParaRPr lang="en-US"/>
          </a:p>
        </p:txBody>
      </p:sp>
    </p:spTree>
    <p:extLst>
      <p:ext uri="{BB962C8B-B14F-4D97-AF65-F5344CB8AC3E}">
        <p14:creationId xmlns:p14="http://schemas.microsoft.com/office/powerpoint/2010/main" val="877160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slide uses rice to help explain the whole grain-rich definition.</a:t>
            </a:r>
          </a:p>
          <a:p>
            <a:endParaRPr lang="en-US" baseline="0" dirty="0" smtClean="0"/>
          </a:p>
          <a:p>
            <a:r>
              <a:rPr lang="en-US" baseline="0" dirty="0" smtClean="0"/>
              <a:t>100% Brown Rice is whole grain-rich.</a:t>
            </a:r>
          </a:p>
          <a:p>
            <a:r>
              <a:rPr lang="en-US" baseline="0" dirty="0" err="1" smtClean="0"/>
              <a:t>Hapa</a:t>
            </a:r>
            <a:r>
              <a:rPr lang="en-US" baseline="0" dirty="0" smtClean="0"/>
              <a:t> Rice made with 50% Brown Rice and 50% Enriched White Rice is whole grain-rich.</a:t>
            </a:r>
          </a:p>
          <a:p>
            <a:endParaRPr lang="en-US" baseline="0" dirty="0" smtClean="0"/>
          </a:p>
          <a:p>
            <a:r>
              <a:rPr lang="en-US" baseline="0" dirty="0" smtClean="0"/>
              <a:t>100% White Rice/Enriched White Rice is not whole grain-rich.</a:t>
            </a:r>
          </a:p>
          <a:p>
            <a:endParaRPr lang="en-US" dirty="0"/>
          </a:p>
        </p:txBody>
      </p:sp>
      <p:sp>
        <p:nvSpPr>
          <p:cNvPr id="4" name="Slide Number Placeholder 3"/>
          <p:cNvSpPr>
            <a:spLocks noGrp="1"/>
          </p:cNvSpPr>
          <p:nvPr>
            <p:ph type="sldNum" sz="quarter" idx="10"/>
          </p:nvPr>
        </p:nvSpPr>
        <p:spPr/>
        <p:txBody>
          <a:bodyPr/>
          <a:lstStyle/>
          <a:p>
            <a:fld id="{CC5DED20-C205-4E71-AF53-01B9DE1F7C92}" type="slidenum">
              <a:rPr lang="en-US" smtClean="0"/>
              <a:t>5</a:t>
            </a:fld>
            <a:endParaRPr lang="en-US"/>
          </a:p>
        </p:txBody>
      </p:sp>
    </p:spTree>
    <p:extLst>
      <p:ext uri="{BB962C8B-B14F-4D97-AF65-F5344CB8AC3E}">
        <p14:creationId xmlns:p14="http://schemas.microsoft.com/office/powerpoint/2010/main" val="3602883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a:t>
            </a:r>
            <a:r>
              <a:rPr lang="en-US" baseline="0" dirty="0" smtClean="0"/>
              <a:t> you know if a product is whole grain-rich?  </a:t>
            </a:r>
          </a:p>
          <a:p>
            <a:r>
              <a:rPr lang="en-US" baseline="0" dirty="0" smtClean="0"/>
              <a:t>First, the item must meet the serving size requirements outlined in Exhibit A.</a:t>
            </a:r>
          </a:p>
          <a:p>
            <a:endParaRPr lang="en-US" baseline="0" dirty="0" smtClean="0"/>
          </a:p>
          <a:p>
            <a:r>
              <a:rPr lang="en-US" dirty="0" smtClean="0"/>
              <a:t>Then, the item must meet one of the following three criteria:</a:t>
            </a:r>
          </a:p>
          <a:p>
            <a:pPr marL="233309" indent="-233309">
              <a:buAutoNum type="arabicPeriod"/>
            </a:pPr>
            <a:r>
              <a:rPr lang="en-US" dirty="0" smtClean="0"/>
              <a:t>A</a:t>
            </a:r>
            <a:r>
              <a:rPr lang="en-US" baseline="0" dirty="0" smtClean="0"/>
              <a:t> whole grain is listed first on the ingredient list.</a:t>
            </a:r>
          </a:p>
          <a:p>
            <a:pPr marL="233309" indent="-233309">
              <a:buAutoNum type="arabicPeriod"/>
            </a:pPr>
            <a:r>
              <a:rPr lang="en-US" baseline="0" dirty="0" smtClean="0"/>
              <a:t>The whole grain content per </a:t>
            </a:r>
            <a:r>
              <a:rPr lang="en-US" baseline="0" dirty="0" err="1" smtClean="0"/>
              <a:t>oz</a:t>
            </a:r>
            <a:r>
              <a:rPr lang="en-US" baseline="0" dirty="0" smtClean="0"/>
              <a:t> </a:t>
            </a:r>
            <a:r>
              <a:rPr lang="en-US" baseline="0" dirty="0" err="1" smtClean="0"/>
              <a:t>eq</a:t>
            </a:r>
            <a:r>
              <a:rPr lang="en-US" baseline="0" dirty="0" smtClean="0"/>
              <a:t> must be greater than or equal to 8 grams.  This can be determined from information provided on the product packaging or by the manufacturer, if available.  </a:t>
            </a:r>
          </a:p>
          <a:p>
            <a:pPr marL="233309" indent="-233309">
              <a:buAutoNum type="arabicPeriod"/>
            </a:pPr>
            <a:r>
              <a:rPr lang="en-US" baseline="0" dirty="0" smtClean="0"/>
              <a:t>The product may include the FDA whole grain health claim on its packaging.  </a:t>
            </a:r>
          </a:p>
          <a:p>
            <a:r>
              <a:rPr lang="en-US" baseline="0" dirty="0" smtClean="0"/>
              <a:t>We will show you the FDA whole grain health claims on another slide.  </a:t>
            </a:r>
          </a:p>
          <a:p>
            <a:endParaRPr lang="en-US" baseline="0" dirty="0" smtClean="0"/>
          </a:p>
          <a:p>
            <a:r>
              <a:rPr lang="en-US" baseline="0" dirty="0" smtClean="0"/>
              <a:t>In this presentation, we will primarily focus on the first item - identifying whole grains as the primary ingredient.</a:t>
            </a:r>
          </a:p>
          <a:p>
            <a:pPr marL="233309" indent="-233309">
              <a:buAutoNum type="arabicPeriod"/>
            </a:pPr>
            <a:endParaRPr lang="en-US" dirty="0"/>
          </a:p>
        </p:txBody>
      </p:sp>
      <p:sp>
        <p:nvSpPr>
          <p:cNvPr id="4" name="Slide Number Placeholder 3"/>
          <p:cNvSpPr>
            <a:spLocks noGrp="1"/>
          </p:cNvSpPr>
          <p:nvPr>
            <p:ph type="sldNum" sz="quarter" idx="10"/>
          </p:nvPr>
        </p:nvSpPr>
        <p:spPr/>
        <p:txBody>
          <a:bodyPr/>
          <a:lstStyle/>
          <a:p>
            <a:fld id="{CC5DED20-C205-4E71-AF53-01B9DE1F7C92}" type="slidenum">
              <a:rPr lang="en-US" smtClean="0"/>
              <a:t>6</a:t>
            </a:fld>
            <a:endParaRPr lang="en-US"/>
          </a:p>
        </p:txBody>
      </p:sp>
    </p:spTree>
    <p:extLst>
      <p:ext uri="{BB962C8B-B14F-4D97-AF65-F5344CB8AC3E}">
        <p14:creationId xmlns:p14="http://schemas.microsoft.com/office/powerpoint/2010/main" val="2709257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some examples of whole</a:t>
            </a:r>
            <a:r>
              <a:rPr lang="en-US" baseline="0" dirty="0" smtClean="0"/>
              <a:t> grains.</a:t>
            </a:r>
          </a:p>
          <a:p>
            <a:endParaRPr lang="en-US" baseline="0" dirty="0" smtClean="0"/>
          </a:p>
          <a:p>
            <a:r>
              <a:rPr lang="en-US" baseline="0" dirty="0" smtClean="0"/>
              <a:t>Read slide.</a:t>
            </a:r>
            <a:endParaRPr lang="en-US" dirty="0"/>
          </a:p>
        </p:txBody>
      </p:sp>
      <p:sp>
        <p:nvSpPr>
          <p:cNvPr id="4" name="Slide Number Placeholder 3"/>
          <p:cNvSpPr>
            <a:spLocks noGrp="1"/>
          </p:cNvSpPr>
          <p:nvPr>
            <p:ph type="sldNum" sz="quarter" idx="10"/>
          </p:nvPr>
        </p:nvSpPr>
        <p:spPr/>
        <p:txBody>
          <a:bodyPr/>
          <a:lstStyle/>
          <a:p>
            <a:fld id="{CC5DED20-C205-4E71-AF53-01B9DE1F7C92}" type="slidenum">
              <a:rPr lang="en-US" smtClean="0"/>
              <a:t>7</a:t>
            </a:fld>
            <a:endParaRPr lang="en-US"/>
          </a:p>
        </p:txBody>
      </p:sp>
    </p:spTree>
    <p:extLst>
      <p:ext uri="{BB962C8B-B14F-4D97-AF65-F5344CB8AC3E}">
        <p14:creationId xmlns:p14="http://schemas.microsoft.com/office/powerpoint/2010/main" val="805526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a:t>
            </a:r>
            <a:r>
              <a:rPr lang="en-US" baseline="0" dirty="0" smtClean="0"/>
              <a:t> examples of ingredients that should not be considered whole grains.</a:t>
            </a:r>
          </a:p>
          <a:p>
            <a:endParaRPr lang="en-US" baseline="0" dirty="0" smtClean="0"/>
          </a:p>
          <a:p>
            <a:r>
              <a:rPr lang="en-US" baseline="0" dirty="0" smtClean="0"/>
              <a:t>Read some examples.</a:t>
            </a:r>
            <a:endParaRPr lang="en-US" dirty="0"/>
          </a:p>
        </p:txBody>
      </p:sp>
      <p:sp>
        <p:nvSpPr>
          <p:cNvPr id="4" name="Slide Number Placeholder 3"/>
          <p:cNvSpPr>
            <a:spLocks noGrp="1"/>
          </p:cNvSpPr>
          <p:nvPr>
            <p:ph type="sldNum" sz="quarter" idx="10"/>
          </p:nvPr>
        </p:nvSpPr>
        <p:spPr/>
        <p:txBody>
          <a:bodyPr/>
          <a:lstStyle/>
          <a:p>
            <a:fld id="{CC5DED20-C205-4E71-AF53-01B9DE1F7C92}" type="slidenum">
              <a:rPr lang="en-US" smtClean="0"/>
              <a:t>8</a:t>
            </a:fld>
            <a:endParaRPr lang="en-US"/>
          </a:p>
        </p:txBody>
      </p:sp>
    </p:spTree>
    <p:extLst>
      <p:ext uri="{BB962C8B-B14F-4D97-AF65-F5344CB8AC3E}">
        <p14:creationId xmlns:p14="http://schemas.microsoft.com/office/powerpoint/2010/main" val="4249149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a:t>
            </a:r>
            <a:endParaRPr lang="en-US" dirty="0"/>
          </a:p>
        </p:txBody>
      </p:sp>
      <p:sp>
        <p:nvSpPr>
          <p:cNvPr id="4" name="Slide Number Placeholder 3"/>
          <p:cNvSpPr>
            <a:spLocks noGrp="1"/>
          </p:cNvSpPr>
          <p:nvPr>
            <p:ph type="sldNum" sz="quarter" idx="10"/>
          </p:nvPr>
        </p:nvSpPr>
        <p:spPr/>
        <p:txBody>
          <a:bodyPr/>
          <a:lstStyle/>
          <a:p>
            <a:fld id="{CC5DED20-C205-4E71-AF53-01B9DE1F7C92}" type="slidenum">
              <a:rPr lang="en-US" smtClean="0"/>
              <a:t>9</a:t>
            </a:fld>
            <a:endParaRPr lang="en-US"/>
          </a:p>
        </p:txBody>
      </p:sp>
    </p:spTree>
    <p:extLst>
      <p:ext uri="{BB962C8B-B14F-4D97-AF65-F5344CB8AC3E}">
        <p14:creationId xmlns:p14="http://schemas.microsoft.com/office/powerpoint/2010/main" val="4271738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25F87F19-DAFF-4F99-A2C1-8F2781295BF9}" type="datetimeFigureOut">
              <a:rPr lang="en-US" smtClean="0"/>
              <a:t>6/19/2017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376CC3-372F-4BA7-A3D5-145348CBEEA7}" type="slidenum">
              <a:rPr lang="en-US" smtClean="0"/>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5F87F19-DAFF-4F99-A2C1-8F2781295BF9}" type="datetimeFigureOut">
              <a:rPr lang="en-US" smtClean="0"/>
              <a:t>6/19/2017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376CC3-372F-4BA7-A3D5-145348CBEEA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5F87F19-DAFF-4F99-A2C1-8F2781295BF9}" type="datetimeFigureOut">
              <a:rPr lang="en-US" smtClean="0"/>
              <a:t>6/19/2017</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D0376CC3-372F-4BA7-A3D5-145348CBEEA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5F87F19-DAFF-4F99-A2C1-8F2781295BF9}" type="datetimeFigureOut">
              <a:rPr lang="en-US" smtClean="0"/>
              <a:t>6/19/2017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376CC3-372F-4BA7-A3D5-145348CBEEA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25F87F19-DAFF-4F99-A2C1-8F2781295BF9}" type="datetimeFigureOut">
              <a:rPr lang="en-US" smtClean="0"/>
              <a:t>6/19/2017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376CC3-372F-4BA7-A3D5-145348CBEEA7}"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5F87F19-DAFF-4F99-A2C1-8F2781295BF9}" type="datetimeFigureOut">
              <a:rPr lang="en-US" smtClean="0"/>
              <a:t>6/19/2017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376CC3-372F-4BA7-A3D5-145348CBEEA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25F87F19-DAFF-4F99-A2C1-8F2781295BF9}" type="datetimeFigureOut">
              <a:rPr lang="en-US" smtClean="0"/>
              <a:t>6/19/2017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376CC3-372F-4BA7-A3D5-145348CBEEA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25F87F19-DAFF-4F99-A2C1-8F2781295BF9}" type="datetimeFigureOut">
              <a:rPr lang="en-US" smtClean="0"/>
              <a:t>6/19/2017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376CC3-372F-4BA7-A3D5-145348CBEEA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F87F19-DAFF-4F99-A2C1-8F2781295BF9}" type="datetimeFigureOut">
              <a:rPr lang="en-US" smtClean="0"/>
              <a:t>6/19/2017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376CC3-372F-4BA7-A3D5-145348CBEEA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25F87F19-DAFF-4F99-A2C1-8F2781295BF9}" type="datetimeFigureOut">
              <a:rPr lang="en-US" smtClean="0"/>
              <a:t>6/19/2017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376CC3-372F-4BA7-A3D5-145348CBEEA7}" type="slidenum">
              <a:rPr lang="en-US" smtClean="0"/>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25F87F19-DAFF-4F99-A2C1-8F2781295BF9}" type="datetimeFigureOut">
              <a:rPr lang="en-US" smtClean="0"/>
              <a:t>6/19/2017</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D0376CC3-372F-4BA7-A3D5-145348CBEEA7}"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25F87F19-DAFF-4F99-A2C1-8F2781295BF9}" type="datetimeFigureOut">
              <a:rPr lang="en-US" smtClean="0"/>
              <a:t>6/19/2017</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D0376CC3-372F-4BA7-A3D5-145348CBEEA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hyperlink" Target="https://www.fns.usda.gov/sites/default/files/WholeGrainResource.pdf" TargetMode="External"/><Relationship Id="rId7" Type="http://schemas.openxmlformats.org/officeDocument/2006/relationships/hyperlink" Target="https://www.fns.usda.gov/sites/default/files/cn/cnl_tipsheet-processedproduct.pdf"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www.fns.usda.gov/cnlabeling/food-manufacturersindustry" TargetMode="External"/><Relationship Id="rId5" Type="http://schemas.openxmlformats.org/officeDocument/2006/relationships/hyperlink" Target="https://www.fns.usda.gov/cnlabeling/child-nutrition-cn-labeling-program" TargetMode="External"/><Relationship Id="rId4" Type="http://schemas.openxmlformats.org/officeDocument/2006/relationships/hyperlink" Target="http://www.nfsmi.org/Templates/TemplateDefault.aspx?qs=cElEPTEwMiZpc01ncj10cnVl"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00400"/>
            <a:ext cx="8077200" cy="2133600"/>
          </a:xfrm>
        </p:spPr>
        <p:txBody>
          <a:bodyPr/>
          <a:lstStyle/>
          <a:p>
            <a:r>
              <a:rPr lang="en-US" dirty="0" smtClean="0"/>
              <a:t>Whole Grain-Rich Criteria and Crediting Menu Items</a:t>
            </a:r>
            <a:endParaRPr lang="en-US" dirty="0"/>
          </a:p>
        </p:txBody>
      </p:sp>
      <p:sp>
        <p:nvSpPr>
          <p:cNvPr id="3" name="Subtitle 2"/>
          <p:cNvSpPr>
            <a:spLocks noGrp="1"/>
          </p:cNvSpPr>
          <p:nvPr>
            <p:ph type="subTitle" idx="1"/>
          </p:nvPr>
        </p:nvSpPr>
        <p:spPr>
          <a:xfrm>
            <a:off x="609600" y="4824984"/>
            <a:ext cx="8077200" cy="966216"/>
          </a:xfrm>
        </p:spPr>
        <p:txBody>
          <a:bodyPr>
            <a:normAutofit/>
          </a:bodyPr>
          <a:lstStyle/>
          <a:p>
            <a:r>
              <a:rPr lang="en-US" sz="2400" dirty="0" smtClean="0"/>
              <a:t>Hawaii Child Nutrition Programs</a:t>
            </a:r>
          </a:p>
          <a:p>
            <a:r>
              <a:rPr lang="en-US" sz="2400" dirty="0" smtClean="0"/>
              <a:t>June 2017</a:t>
            </a:r>
            <a:endParaRPr lang="en-US" sz="2400" dirty="0"/>
          </a:p>
        </p:txBody>
      </p:sp>
    </p:spTree>
    <p:extLst>
      <p:ext uri="{BB962C8B-B14F-4D97-AF65-F5344CB8AC3E}">
        <p14:creationId xmlns:p14="http://schemas.microsoft.com/office/powerpoint/2010/main" val="7699428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Whole Corn “treated with lime”</a:t>
            </a:r>
            <a:endParaRPr lang="en-US" dirty="0"/>
          </a:p>
        </p:txBody>
      </p:sp>
      <p:sp>
        <p:nvSpPr>
          <p:cNvPr id="3" name="Content Placeholder 2"/>
          <p:cNvSpPr>
            <a:spLocks noGrp="1"/>
          </p:cNvSpPr>
          <p:nvPr>
            <p:ph idx="1"/>
          </p:nvPr>
        </p:nvSpPr>
        <p:spPr/>
        <p:txBody>
          <a:bodyPr>
            <a:normAutofit/>
          </a:bodyPr>
          <a:lstStyle/>
          <a:p>
            <a:r>
              <a:rPr lang="en-US" sz="3000" dirty="0" smtClean="0"/>
              <a:t>Must bear one of the FDA whole-grain health claims on product packaging </a:t>
            </a:r>
          </a:p>
          <a:p>
            <a:pPr marL="118872" indent="0">
              <a:buNone/>
            </a:pPr>
            <a:endParaRPr lang="en-US" sz="1000" dirty="0" smtClean="0"/>
          </a:p>
          <a:p>
            <a:pPr marL="118872" indent="0">
              <a:buNone/>
            </a:pPr>
            <a:r>
              <a:rPr lang="en-US" sz="2200" i="1" dirty="0" smtClean="0"/>
              <a:t>	“Diets rich in whole grain foods and other plant foods, and low in 	total fat, saturated fat, and cholesterol, may reduce the risk of 	heart disease and certain cancers.”         </a:t>
            </a:r>
          </a:p>
          <a:p>
            <a:pPr marL="118872" indent="0">
              <a:buNone/>
            </a:pPr>
            <a:endParaRPr lang="en-US" sz="800" i="1" dirty="0"/>
          </a:p>
          <a:p>
            <a:pPr marL="118872" indent="0" algn="ctr">
              <a:buNone/>
            </a:pPr>
            <a:r>
              <a:rPr lang="en-US" sz="2400" i="1" dirty="0" smtClean="0"/>
              <a:t> </a:t>
            </a:r>
            <a:r>
              <a:rPr lang="en-US" sz="2400" dirty="0" smtClean="0"/>
              <a:t>OR</a:t>
            </a:r>
          </a:p>
          <a:p>
            <a:pPr marL="118872" indent="0">
              <a:buNone/>
            </a:pPr>
            <a:endParaRPr lang="en-US" sz="800" dirty="0"/>
          </a:p>
          <a:p>
            <a:pPr marL="118872" indent="0">
              <a:buNone/>
            </a:pPr>
            <a:r>
              <a:rPr lang="en-US" sz="2200" i="1" dirty="0" smtClean="0"/>
              <a:t>	“Diets rich in whole grain foods and other plant foods, and low in 	saturated fat and cholesterol, may help reduce the risk of heart 	disease.”</a:t>
            </a:r>
          </a:p>
          <a:p>
            <a:pPr marL="118872" indent="0">
              <a:buNone/>
            </a:pPr>
            <a:endParaRPr lang="en-US" sz="1000" i="1" dirty="0" smtClean="0"/>
          </a:p>
          <a:p>
            <a:r>
              <a:rPr lang="en-US" sz="2400" dirty="0" smtClean="0"/>
              <a:t>Manufacturers documentation</a:t>
            </a:r>
            <a:endParaRPr lang="en-US" sz="2400" dirty="0"/>
          </a:p>
        </p:txBody>
      </p:sp>
    </p:spTree>
    <p:extLst>
      <p:ext uri="{BB962C8B-B14F-4D97-AF65-F5344CB8AC3E}">
        <p14:creationId xmlns:p14="http://schemas.microsoft.com/office/powerpoint/2010/main" val="31697606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Noncreditable</a:t>
            </a:r>
            <a:r>
              <a:rPr lang="en-US" dirty="0" smtClean="0"/>
              <a:t> Grains</a:t>
            </a:r>
            <a:endParaRPr lang="en-US" dirty="0"/>
          </a:p>
        </p:txBody>
      </p:sp>
      <p:sp>
        <p:nvSpPr>
          <p:cNvPr id="3" name="Content Placeholder 2"/>
          <p:cNvSpPr>
            <a:spLocks noGrp="1"/>
          </p:cNvSpPr>
          <p:nvPr>
            <p:ph idx="1"/>
          </p:nvPr>
        </p:nvSpPr>
        <p:spPr>
          <a:xfrm>
            <a:off x="838200" y="2895600"/>
            <a:ext cx="7772400" cy="1981200"/>
          </a:xfrm>
        </p:spPr>
        <p:txBody>
          <a:bodyPr numCol="2">
            <a:normAutofit lnSpcReduction="10000"/>
          </a:bodyPr>
          <a:lstStyle/>
          <a:p>
            <a:pPr marL="118872" indent="0">
              <a:buNone/>
            </a:pPr>
            <a:r>
              <a:rPr lang="en-US" sz="2400" dirty="0" smtClean="0"/>
              <a:t>Oat fiber</a:t>
            </a:r>
          </a:p>
          <a:p>
            <a:pPr marL="118872" indent="0">
              <a:buNone/>
            </a:pPr>
            <a:r>
              <a:rPr lang="en-US" sz="2400" dirty="0" smtClean="0"/>
              <a:t>Corn fiber</a:t>
            </a:r>
          </a:p>
          <a:p>
            <a:pPr marL="118872" indent="0">
              <a:buNone/>
            </a:pPr>
            <a:r>
              <a:rPr lang="en-US" sz="2400" dirty="0" smtClean="0"/>
              <a:t>Bran</a:t>
            </a:r>
          </a:p>
          <a:p>
            <a:pPr marL="118872" indent="0">
              <a:buNone/>
            </a:pPr>
            <a:r>
              <a:rPr lang="en-US" sz="2400" dirty="0" smtClean="0"/>
              <a:t>Germ</a:t>
            </a:r>
          </a:p>
          <a:p>
            <a:pPr marL="118872" indent="0">
              <a:buNone/>
            </a:pPr>
            <a:r>
              <a:rPr lang="en-US" sz="2400" dirty="0" smtClean="0"/>
              <a:t>Modified food starch</a:t>
            </a:r>
            <a:r>
              <a:rPr lang="en-US" dirty="0"/>
              <a:t>	</a:t>
            </a:r>
            <a:endParaRPr lang="en-US" dirty="0" smtClean="0"/>
          </a:p>
          <a:p>
            <a:pPr marL="118872" indent="0">
              <a:buNone/>
            </a:pPr>
            <a:r>
              <a:rPr lang="en-US" sz="2400" dirty="0" smtClean="0"/>
              <a:t>Corn starch</a:t>
            </a:r>
          </a:p>
          <a:p>
            <a:pPr marL="118872" indent="0">
              <a:buNone/>
            </a:pPr>
            <a:r>
              <a:rPr lang="en-US" sz="2400" dirty="0" smtClean="0"/>
              <a:t>Wheat starch (including potato, legume, and other vegetable flours)</a:t>
            </a:r>
          </a:p>
        </p:txBody>
      </p:sp>
      <p:sp>
        <p:nvSpPr>
          <p:cNvPr id="4" name="TextBox 3"/>
          <p:cNvSpPr txBox="1"/>
          <p:nvPr/>
        </p:nvSpPr>
        <p:spPr>
          <a:xfrm>
            <a:off x="457200" y="1828800"/>
            <a:ext cx="8229600" cy="1015663"/>
          </a:xfrm>
          <a:prstGeom prst="rect">
            <a:avLst/>
          </a:prstGeom>
          <a:noFill/>
        </p:spPr>
        <p:txBody>
          <a:bodyPr wrap="square" rtlCol="0">
            <a:spAutoFit/>
          </a:bodyPr>
          <a:lstStyle/>
          <a:p>
            <a:pPr marL="118872" lvl="0">
              <a:buClr>
                <a:srgbClr val="31B6FD"/>
              </a:buClr>
              <a:buSzPct val="80000"/>
            </a:pPr>
            <a:r>
              <a:rPr lang="en-US" sz="3000" dirty="0">
                <a:solidFill>
                  <a:prstClr val="black"/>
                </a:solidFill>
              </a:rPr>
              <a:t>Grain ingredients that do not contribute toward the meal </a:t>
            </a:r>
            <a:r>
              <a:rPr lang="en-US" sz="3000" dirty="0" smtClean="0">
                <a:solidFill>
                  <a:prstClr val="black"/>
                </a:solidFill>
              </a:rPr>
              <a:t>pattern:</a:t>
            </a:r>
            <a:endParaRPr lang="en-US" sz="3000" dirty="0">
              <a:solidFill>
                <a:prstClr val="black"/>
              </a:solidFill>
            </a:endParaRPr>
          </a:p>
        </p:txBody>
      </p:sp>
      <p:sp>
        <p:nvSpPr>
          <p:cNvPr id="5" name="TextBox 4"/>
          <p:cNvSpPr txBox="1"/>
          <p:nvPr/>
        </p:nvSpPr>
        <p:spPr>
          <a:xfrm>
            <a:off x="533400" y="5029200"/>
            <a:ext cx="8229600" cy="1292662"/>
          </a:xfrm>
          <a:prstGeom prst="rect">
            <a:avLst/>
          </a:prstGeom>
          <a:noFill/>
        </p:spPr>
        <p:txBody>
          <a:bodyPr wrap="square" rtlCol="0">
            <a:spAutoFit/>
          </a:bodyPr>
          <a:lstStyle/>
          <a:p>
            <a:pPr marL="118872" lvl="0">
              <a:buClr>
                <a:srgbClr val="31B6FD"/>
              </a:buClr>
              <a:buSzPct val="80000"/>
            </a:pPr>
            <a:r>
              <a:rPr lang="en-US" sz="2600" dirty="0" smtClean="0">
                <a:solidFill>
                  <a:prstClr val="black"/>
                </a:solidFill>
              </a:rPr>
              <a:t>Ingredients must be present at a level of less than 2% of the product formula (or less than 0.25 </a:t>
            </a:r>
            <a:r>
              <a:rPr lang="en-US" sz="2600" dirty="0" err="1" smtClean="0">
                <a:solidFill>
                  <a:prstClr val="black"/>
                </a:solidFill>
              </a:rPr>
              <a:t>oz</a:t>
            </a:r>
            <a:r>
              <a:rPr lang="en-US" sz="2600" dirty="0" smtClean="0">
                <a:solidFill>
                  <a:prstClr val="black"/>
                </a:solidFill>
              </a:rPr>
              <a:t> </a:t>
            </a:r>
            <a:r>
              <a:rPr lang="en-US" sz="2600" dirty="0" err="1" smtClean="0">
                <a:solidFill>
                  <a:prstClr val="black"/>
                </a:solidFill>
              </a:rPr>
              <a:t>eq</a:t>
            </a:r>
            <a:r>
              <a:rPr lang="en-US" sz="2600" dirty="0" smtClean="0">
                <a:solidFill>
                  <a:prstClr val="black"/>
                </a:solidFill>
              </a:rPr>
              <a:t>) for the product to be creditable</a:t>
            </a:r>
            <a:endParaRPr lang="en-US" sz="2600" dirty="0">
              <a:solidFill>
                <a:prstClr val="black"/>
              </a:solidFill>
            </a:endParaRPr>
          </a:p>
        </p:txBody>
      </p:sp>
    </p:spTree>
    <p:extLst>
      <p:ext uri="{BB962C8B-B14F-4D97-AF65-F5344CB8AC3E}">
        <p14:creationId xmlns:p14="http://schemas.microsoft.com/office/powerpoint/2010/main" val="20066044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Whole Grain Activity</a:t>
            </a:r>
            <a:endParaRPr lang="en-US" dirty="0"/>
          </a:p>
        </p:txBody>
      </p:sp>
      <p:sp>
        <p:nvSpPr>
          <p:cNvPr id="3" name="Content Placeholder 2"/>
          <p:cNvSpPr>
            <a:spLocks noGrp="1"/>
          </p:cNvSpPr>
          <p:nvPr>
            <p:ph idx="1"/>
          </p:nvPr>
        </p:nvSpPr>
        <p:spPr>
          <a:xfrm>
            <a:off x="612648" y="1752600"/>
            <a:ext cx="8153400" cy="4648200"/>
          </a:xfrm>
        </p:spPr>
        <p:txBody>
          <a:bodyPr/>
          <a:lstStyle/>
          <a:p>
            <a:pPr marL="514350" lvl="1" indent="-514350">
              <a:buFont typeface="+mj-lt"/>
              <a:buAutoNum type="arabicPeriod"/>
            </a:pPr>
            <a:r>
              <a:rPr lang="en-US" altLang="en-US" sz="3000" b="1" dirty="0" smtClean="0"/>
              <a:t>For each food label, determine if the item is whole grain-rich.  </a:t>
            </a:r>
          </a:p>
          <a:p>
            <a:pPr marL="514350" lvl="1" indent="-514350">
              <a:buFont typeface="+mj-lt"/>
              <a:buAutoNum type="arabicPeriod"/>
            </a:pPr>
            <a:r>
              <a:rPr lang="en-US" altLang="en-US" sz="3000" b="1" dirty="0" smtClean="0"/>
              <a:t>Write your answer and reason on the answer sheet.  </a:t>
            </a:r>
            <a:endParaRPr lang="en-US" altLang="en-US" sz="3000" b="1" dirty="0"/>
          </a:p>
          <a:p>
            <a:pPr marL="0" indent="0">
              <a:buNone/>
            </a:pPr>
            <a:endParaRPr lang="en-US" sz="2400" dirty="0"/>
          </a:p>
          <a:p>
            <a:pPr marL="0" indent="0">
              <a:buNone/>
            </a:pPr>
            <a:endParaRPr lang="en-US" sz="2400" dirty="0" smtClean="0"/>
          </a:p>
          <a:p>
            <a:pPr marL="0" lvl="1" indent="0" algn="ctr">
              <a:spcBef>
                <a:spcPts val="700"/>
              </a:spcBef>
              <a:buClr>
                <a:schemeClr val="accent2"/>
              </a:buClr>
              <a:buSzPct val="60000"/>
              <a:buNone/>
            </a:pPr>
            <a:r>
              <a:rPr lang="en-US" altLang="en-US" sz="3000" b="1" u="sng" dirty="0" smtClean="0">
                <a:solidFill>
                  <a:srgbClr val="002060"/>
                </a:solidFill>
                <a:latin typeface="MV Boli" panose="02000500030200090000" pitchFamily="2" charset="0"/>
                <a:cs typeface="MV Boli" panose="02000500030200090000" pitchFamily="2" charset="0"/>
              </a:rPr>
              <a:t>WHOLE GRAIN-RICH</a:t>
            </a:r>
            <a:r>
              <a:rPr lang="en-US" altLang="en-US" sz="3000" b="1" dirty="0" smtClean="0">
                <a:solidFill>
                  <a:srgbClr val="002060"/>
                </a:solidFill>
                <a:latin typeface="MV Boli" panose="02000500030200090000" pitchFamily="2" charset="0"/>
                <a:cs typeface="MV Boli" panose="02000500030200090000" pitchFamily="2" charset="0"/>
              </a:rPr>
              <a:t>:  Must </a:t>
            </a:r>
            <a:r>
              <a:rPr lang="en-US" altLang="en-US" sz="3000" b="1" dirty="0">
                <a:solidFill>
                  <a:srgbClr val="002060"/>
                </a:solidFill>
                <a:latin typeface="MV Boli" panose="02000500030200090000" pitchFamily="2" charset="0"/>
                <a:cs typeface="MV Boli" panose="02000500030200090000" pitchFamily="2" charset="0"/>
              </a:rPr>
              <a:t>contain at least 50% whole grains and the remaining grain, if any, must be ENRICHED</a:t>
            </a:r>
          </a:p>
          <a:p>
            <a:pPr marL="0" indent="0">
              <a:buNone/>
            </a:pPr>
            <a:endParaRPr lang="en-US" dirty="0"/>
          </a:p>
        </p:txBody>
      </p:sp>
      <p:sp>
        <p:nvSpPr>
          <p:cNvPr id="4" name="Rounded Rectangle 3"/>
          <p:cNvSpPr/>
          <p:nvPr/>
        </p:nvSpPr>
        <p:spPr>
          <a:xfrm>
            <a:off x="609600" y="4419600"/>
            <a:ext cx="8077200" cy="1752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8886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Whole Grain Exemption	</a:t>
            </a:r>
            <a:endParaRPr lang="en-US" dirty="0"/>
          </a:p>
        </p:txBody>
      </p:sp>
      <p:sp>
        <p:nvSpPr>
          <p:cNvPr id="3" name="Content Placeholder 2"/>
          <p:cNvSpPr>
            <a:spLocks noGrp="1"/>
          </p:cNvSpPr>
          <p:nvPr>
            <p:ph sz="half" idx="1"/>
          </p:nvPr>
        </p:nvSpPr>
        <p:spPr/>
        <p:txBody>
          <a:bodyPr/>
          <a:lstStyle/>
          <a:p>
            <a:r>
              <a:rPr lang="en-US" dirty="0" smtClean="0"/>
              <a:t>If your SFA has hardship in meeting the whole grain-rich requirement, </a:t>
            </a:r>
            <a:r>
              <a:rPr lang="en-US" sz="2900" b="1" dirty="0" smtClean="0"/>
              <a:t>complete HCNP’s whole grain-rich exemption request form</a:t>
            </a:r>
          </a:p>
          <a:p>
            <a:pPr marL="457200" lvl="1" indent="0">
              <a:buNone/>
            </a:pPr>
            <a:endParaRPr lang="en-US" sz="2900" b="1" dirty="0"/>
          </a:p>
        </p:txBody>
      </p:sp>
      <p:sp>
        <p:nvSpPr>
          <p:cNvPr id="4" name="Content Placeholder 3"/>
          <p:cNvSpPr>
            <a:spLocks noGrp="1"/>
          </p:cNvSpPr>
          <p:nvPr>
            <p:ph sz="half" idx="2"/>
          </p:nvPr>
        </p:nvSpPr>
        <p:spPr/>
        <p:txBody>
          <a:bodyPr/>
          <a:lstStyle/>
          <a:p>
            <a:endParaRPr lang="en-US" dirty="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4836054" y="1524000"/>
            <a:ext cx="3886200" cy="51927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77742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Crediting Menu Items</a:t>
            </a:r>
            <a:endParaRPr lang="en-US" dirty="0"/>
          </a:p>
        </p:txBody>
      </p:sp>
      <p:sp>
        <p:nvSpPr>
          <p:cNvPr id="3" name="Text Placeholder 2"/>
          <p:cNvSpPr>
            <a:spLocks noGrp="1"/>
          </p:cNvSpPr>
          <p:nvPr>
            <p:ph type="body" idx="1"/>
          </p:nvPr>
        </p:nvSpPr>
        <p:spPr/>
        <p:txBody>
          <a:bodyPr/>
          <a:lstStyle/>
          <a:p>
            <a:endParaRPr lang="en-US"/>
          </a:p>
        </p:txBody>
      </p:sp>
      <p:pic>
        <p:nvPicPr>
          <p:cNvPr id="2054" name="Picture 6" descr="C:\Users\rtakara\AppData\Local\Microsoft\Windows\Temporary Internet Files\Content.IE5\RUBHO3JG\Snoopy_the_Chef_by_ASamDesign[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5200" y="3200400"/>
            <a:ext cx="2057399" cy="3085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5480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Crediting</a:t>
            </a:r>
            <a:endParaRPr lang="en-US" dirty="0"/>
          </a:p>
        </p:txBody>
      </p:sp>
      <p:sp>
        <p:nvSpPr>
          <p:cNvPr id="3" name="Content Placeholder 2"/>
          <p:cNvSpPr>
            <a:spLocks noGrp="1"/>
          </p:cNvSpPr>
          <p:nvPr>
            <p:ph idx="1"/>
          </p:nvPr>
        </p:nvSpPr>
        <p:spPr/>
        <p:txBody>
          <a:bodyPr/>
          <a:lstStyle/>
          <a:p>
            <a:r>
              <a:rPr lang="en-US" dirty="0"/>
              <a:t>M</a:t>
            </a:r>
            <a:r>
              <a:rPr lang="en-US" dirty="0" smtClean="0"/>
              <a:t>eat/meat alternate </a:t>
            </a:r>
            <a:r>
              <a:rPr lang="en-US" dirty="0" err="1" smtClean="0"/>
              <a:t>oz</a:t>
            </a:r>
            <a:r>
              <a:rPr lang="en-US" dirty="0" smtClean="0"/>
              <a:t> </a:t>
            </a:r>
            <a:r>
              <a:rPr lang="en-US" dirty="0" err="1" smtClean="0"/>
              <a:t>eq</a:t>
            </a:r>
            <a:r>
              <a:rPr lang="en-US" dirty="0" smtClean="0"/>
              <a:t>:</a:t>
            </a:r>
          </a:p>
          <a:p>
            <a:pPr marL="118872"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017702753"/>
              </p:ext>
            </p:extLst>
          </p:nvPr>
        </p:nvGraphicFramePr>
        <p:xfrm>
          <a:off x="1295400" y="2819400"/>
          <a:ext cx="6172200" cy="2743200"/>
        </p:xfrm>
        <a:graphic>
          <a:graphicData uri="http://schemas.openxmlformats.org/drawingml/2006/table">
            <a:tbl>
              <a:tblPr firstRow="1" bandRow="1">
                <a:tableStyleId>{5C22544A-7EE6-4342-B048-85BDC9FD1C3A}</a:tableStyleId>
              </a:tblPr>
              <a:tblGrid>
                <a:gridCol w="2086377"/>
                <a:gridCol w="1999445"/>
                <a:gridCol w="2086378"/>
              </a:tblGrid>
              <a:tr h="685800">
                <a:tc>
                  <a:txBody>
                    <a:bodyPr/>
                    <a:lstStyle/>
                    <a:p>
                      <a:pPr algn="ctr"/>
                      <a:endParaRPr lang="en-US" sz="2400" dirty="0"/>
                    </a:p>
                  </a:txBody>
                  <a:tcPr/>
                </a:tc>
                <a:tc>
                  <a:txBody>
                    <a:bodyPr/>
                    <a:lstStyle/>
                    <a:p>
                      <a:pPr algn="ctr"/>
                      <a:r>
                        <a:rPr lang="en-US" sz="2400" dirty="0" smtClean="0"/>
                        <a:t>Portion Size</a:t>
                      </a:r>
                      <a:endParaRPr lang="en-US" sz="2400" dirty="0"/>
                    </a:p>
                  </a:txBody>
                  <a:tcPr anchor="ctr"/>
                </a:tc>
                <a:tc>
                  <a:txBody>
                    <a:bodyPr/>
                    <a:lstStyle/>
                    <a:p>
                      <a:pPr algn="ctr"/>
                      <a:r>
                        <a:rPr lang="en-US" sz="2400" dirty="0" smtClean="0"/>
                        <a:t>Crediting</a:t>
                      </a:r>
                      <a:endParaRPr lang="en-US" sz="2400" dirty="0"/>
                    </a:p>
                  </a:txBody>
                  <a:tcPr anchor="ctr"/>
                </a:tc>
              </a:tr>
              <a:tr h="685800">
                <a:tc>
                  <a:txBody>
                    <a:bodyPr/>
                    <a:lstStyle/>
                    <a:p>
                      <a:pPr algn="ctr"/>
                      <a:r>
                        <a:rPr lang="en-US" sz="2400" b="1" dirty="0" smtClean="0"/>
                        <a:t>Yogurt</a:t>
                      </a:r>
                    </a:p>
                  </a:txBody>
                  <a:tcPr anchor="ctr"/>
                </a:tc>
                <a:tc>
                  <a:txBody>
                    <a:bodyPr/>
                    <a:lstStyle/>
                    <a:p>
                      <a:pPr algn="ctr"/>
                      <a:r>
                        <a:rPr lang="en-US" sz="2400" b="1" dirty="0" smtClean="0"/>
                        <a:t>½ cup </a:t>
                      </a:r>
                      <a:r>
                        <a:rPr lang="en-US" sz="2400" b="1" baseline="0" dirty="0" smtClean="0"/>
                        <a:t>or 4 </a:t>
                      </a:r>
                      <a:r>
                        <a:rPr lang="en-US" sz="2400" b="1" baseline="0" dirty="0" err="1" smtClean="0"/>
                        <a:t>oz</a:t>
                      </a:r>
                      <a:endParaRPr lang="en-US" sz="2400" b="1" dirty="0"/>
                    </a:p>
                  </a:txBody>
                  <a:tcPr anchor="ctr"/>
                </a:tc>
                <a:tc>
                  <a:txBody>
                    <a:bodyPr/>
                    <a:lstStyle/>
                    <a:p>
                      <a:pPr algn="ctr"/>
                      <a:r>
                        <a:rPr lang="en-US" sz="2400" b="1" dirty="0" smtClean="0"/>
                        <a:t>1 </a:t>
                      </a:r>
                      <a:r>
                        <a:rPr lang="en-US" sz="2400" b="1" dirty="0" err="1" smtClean="0"/>
                        <a:t>oz</a:t>
                      </a:r>
                      <a:r>
                        <a:rPr lang="en-US" sz="2400" b="1" dirty="0" smtClean="0"/>
                        <a:t> </a:t>
                      </a:r>
                      <a:r>
                        <a:rPr lang="en-US" sz="2400" b="1" dirty="0" err="1" smtClean="0"/>
                        <a:t>eq</a:t>
                      </a:r>
                      <a:endParaRPr lang="en-US" sz="2400" b="1" dirty="0"/>
                    </a:p>
                  </a:txBody>
                  <a:tcPr anchor="ctr"/>
                </a:tc>
              </a:tr>
              <a:tr h="685800">
                <a:tc>
                  <a:txBody>
                    <a:bodyPr/>
                    <a:lstStyle/>
                    <a:p>
                      <a:pPr algn="ctr"/>
                      <a:r>
                        <a:rPr lang="en-US" sz="2400" b="1" dirty="0" smtClean="0"/>
                        <a:t>Nut Butters</a:t>
                      </a:r>
                      <a:endParaRPr lang="en-US" sz="2400" b="1" dirty="0"/>
                    </a:p>
                  </a:txBody>
                  <a:tcPr anchor="ctr"/>
                </a:tc>
                <a:tc>
                  <a:txBody>
                    <a:bodyPr/>
                    <a:lstStyle/>
                    <a:p>
                      <a:pPr algn="ctr"/>
                      <a:r>
                        <a:rPr lang="en-US" sz="2400" b="1" dirty="0" smtClean="0"/>
                        <a:t>2 </a:t>
                      </a:r>
                      <a:r>
                        <a:rPr lang="en-US" sz="2400" b="1" dirty="0" err="1" smtClean="0"/>
                        <a:t>Tbsp</a:t>
                      </a:r>
                      <a:endParaRPr lang="en-US" sz="2400" b="1" dirty="0"/>
                    </a:p>
                  </a:txBody>
                  <a:tcPr anchor="ctr"/>
                </a:tc>
                <a:tc>
                  <a:txBody>
                    <a:bodyPr/>
                    <a:lstStyle/>
                    <a:p>
                      <a:pPr algn="ctr"/>
                      <a:r>
                        <a:rPr lang="en-US" sz="2400" b="1" dirty="0" smtClean="0"/>
                        <a:t>1 </a:t>
                      </a:r>
                      <a:r>
                        <a:rPr lang="en-US" sz="2400" b="1" dirty="0" err="1" smtClean="0"/>
                        <a:t>oz</a:t>
                      </a:r>
                      <a:r>
                        <a:rPr lang="en-US" sz="2400" b="1" dirty="0" smtClean="0"/>
                        <a:t> </a:t>
                      </a:r>
                      <a:r>
                        <a:rPr lang="en-US" sz="2400" b="1" dirty="0" err="1" smtClean="0"/>
                        <a:t>eq</a:t>
                      </a:r>
                      <a:endParaRPr lang="en-US" sz="2400" b="1" dirty="0"/>
                    </a:p>
                  </a:txBody>
                  <a:tcPr anchor="ctr"/>
                </a:tc>
              </a:tr>
              <a:tr h="685800">
                <a:tc>
                  <a:txBody>
                    <a:bodyPr/>
                    <a:lstStyle/>
                    <a:p>
                      <a:pPr algn="ctr"/>
                      <a:r>
                        <a:rPr lang="en-US" sz="2400" b="1" dirty="0" smtClean="0"/>
                        <a:t>Cooked Beans</a:t>
                      </a:r>
                      <a:endParaRPr lang="en-US" sz="2400" b="1" dirty="0"/>
                    </a:p>
                  </a:txBody>
                  <a:tcPr anchor="ctr"/>
                </a:tc>
                <a:tc>
                  <a:txBody>
                    <a:bodyPr/>
                    <a:lstStyle/>
                    <a:p>
                      <a:pPr algn="ctr"/>
                      <a:r>
                        <a:rPr lang="en-US" sz="2400" b="1" dirty="0" smtClean="0"/>
                        <a:t>¼ cup</a:t>
                      </a:r>
                      <a:endParaRPr lang="en-US" sz="2400" b="1" dirty="0"/>
                    </a:p>
                  </a:txBody>
                  <a:tcPr anchor="ctr"/>
                </a:tc>
                <a:tc>
                  <a:txBody>
                    <a:bodyPr/>
                    <a:lstStyle/>
                    <a:p>
                      <a:pPr algn="ctr"/>
                      <a:r>
                        <a:rPr lang="en-US" sz="2400" b="1" dirty="0" smtClean="0"/>
                        <a:t>1 </a:t>
                      </a:r>
                      <a:r>
                        <a:rPr lang="en-US" sz="2400" b="1" dirty="0" err="1" smtClean="0"/>
                        <a:t>oz</a:t>
                      </a:r>
                      <a:r>
                        <a:rPr lang="en-US" sz="2400" b="1" dirty="0" smtClean="0"/>
                        <a:t> </a:t>
                      </a:r>
                      <a:r>
                        <a:rPr lang="en-US" sz="2400" b="1" dirty="0" err="1" smtClean="0"/>
                        <a:t>eq</a:t>
                      </a:r>
                      <a:endParaRPr lang="en-US" sz="2400" b="1" dirty="0"/>
                    </a:p>
                  </a:txBody>
                  <a:tcPr anchor="ctr"/>
                </a:tc>
              </a:tr>
            </a:tbl>
          </a:graphicData>
        </a:graphic>
      </p:graphicFrame>
    </p:spTree>
    <p:extLst>
      <p:ext uri="{BB962C8B-B14F-4D97-AF65-F5344CB8AC3E}">
        <p14:creationId xmlns:p14="http://schemas.microsoft.com/office/powerpoint/2010/main" val="14414991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Crediting – Round Down </a:t>
            </a:r>
            <a:endParaRPr lang="en-US" dirty="0"/>
          </a:p>
        </p:txBody>
      </p:sp>
      <p:sp>
        <p:nvSpPr>
          <p:cNvPr id="7" name="Content Placeholder 6"/>
          <p:cNvSpPr>
            <a:spLocks noGrp="1"/>
          </p:cNvSpPr>
          <p:nvPr>
            <p:ph idx="1"/>
          </p:nvPr>
        </p:nvSpPr>
        <p:spPr>
          <a:xfrm>
            <a:off x="457200" y="1905000"/>
            <a:ext cx="8229600" cy="4625609"/>
          </a:xfrm>
        </p:spPr>
        <p:txBody>
          <a:bodyPr/>
          <a:lstStyle/>
          <a:p>
            <a:pPr marL="118872" indent="0">
              <a:buNone/>
            </a:pPr>
            <a:r>
              <a:rPr lang="en-US" dirty="0" smtClean="0"/>
              <a:t>Grains and Meat/Meat Alternates: </a:t>
            </a:r>
          </a:p>
          <a:p>
            <a:pPr marL="118872" indent="0">
              <a:buNone/>
            </a:pPr>
            <a:endParaRPr lang="en-US" sz="800" dirty="0"/>
          </a:p>
          <a:p>
            <a:r>
              <a:rPr lang="en-US" sz="3000" dirty="0" smtClean="0"/>
              <a:t>Round </a:t>
            </a:r>
            <a:r>
              <a:rPr lang="en-US" sz="3000" u="sng" dirty="0" smtClean="0"/>
              <a:t>down</a:t>
            </a:r>
            <a:r>
              <a:rPr lang="en-US" sz="3000" dirty="0" smtClean="0"/>
              <a:t> to the nearest 0.25 </a:t>
            </a:r>
            <a:r>
              <a:rPr lang="en-US" sz="3000" dirty="0" err="1" smtClean="0"/>
              <a:t>oz</a:t>
            </a:r>
            <a:r>
              <a:rPr lang="en-US" sz="3000" dirty="0" smtClean="0"/>
              <a:t> </a:t>
            </a:r>
            <a:r>
              <a:rPr lang="en-US" sz="3000" dirty="0" err="1" smtClean="0"/>
              <a:t>eq</a:t>
            </a:r>
            <a:endParaRPr lang="en-US" sz="3000" dirty="0" smtClean="0"/>
          </a:p>
          <a:p>
            <a:pPr marL="118872" indent="0">
              <a:buNone/>
            </a:pPr>
            <a:endParaRPr lang="en-US" sz="1800" dirty="0"/>
          </a:p>
          <a:p>
            <a:pPr marL="118872" indent="0">
              <a:buNone/>
            </a:pPr>
            <a:r>
              <a:rPr lang="en-US" sz="3000" dirty="0" smtClean="0"/>
              <a:t>Example:</a:t>
            </a:r>
          </a:p>
          <a:p>
            <a:r>
              <a:rPr lang="en-US" sz="2800" dirty="0" smtClean="0"/>
              <a:t>WW </a:t>
            </a:r>
            <a:r>
              <a:rPr lang="en-US" sz="2800" dirty="0"/>
              <a:t>R</a:t>
            </a:r>
            <a:r>
              <a:rPr lang="en-US" sz="2800" dirty="0" smtClean="0"/>
              <a:t>oll weighs 1.2 </a:t>
            </a:r>
            <a:r>
              <a:rPr lang="en-US" sz="2800" dirty="0" err="1" smtClean="0"/>
              <a:t>oz</a:t>
            </a:r>
            <a:r>
              <a:rPr lang="en-US" sz="2800" dirty="0" smtClean="0"/>
              <a:t>  (credited as 1 </a:t>
            </a:r>
            <a:r>
              <a:rPr lang="en-US" sz="2800" dirty="0" err="1" smtClean="0"/>
              <a:t>oz</a:t>
            </a:r>
            <a:r>
              <a:rPr lang="en-US" sz="2800" dirty="0" smtClean="0"/>
              <a:t> </a:t>
            </a:r>
            <a:r>
              <a:rPr lang="en-US" sz="2800" dirty="0" err="1" smtClean="0"/>
              <a:t>eq</a:t>
            </a:r>
            <a:r>
              <a:rPr lang="en-US" sz="2800" dirty="0" smtClean="0"/>
              <a:t>)</a:t>
            </a:r>
          </a:p>
          <a:p>
            <a:pPr marL="118872" indent="0">
              <a:buNone/>
            </a:pPr>
            <a:endParaRPr lang="en-US" i="1" dirty="0" smtClean="0"/>
          </a:p>
          <a:p>
            <a:pPr marL="118872" indent="0">
              <a:buNone/>
            </a:pPr>
            <a:r>
              <a:rPr lang="en-US" dirty="0" smtClean="0"/>
              <a:t>Fruit and Vegetables:</a:t>
            </a:r>
          </a:p>
          <a:p>
            <a:pPr marL="118872" indent="0">
              <a:buNone/>
            </a:pPr>
            <a:endParaRPr lang="en-US" sz="800" dirty="0" smtClean="0"/>
          </a:p>
          <a:p>
            <a:r>
              <a:rPr lang="en-US" sz="3000" dirty="0" smtClean="0"/>
              <a:t>Round down to the nearest 1/8 cup</a:t>
            </a:r>
            <a:endParaRPr lang="en-US" sz="3000" dirty="0"/>
          </a:p>
        </p:txBody>
      </p:sp>
      <p:pic>
        <p:nvPicPr>
          <p:cNvPr id="1026" name="Picture 2" descr="C:\Users\rtakara\AppData\Local\Microsoft\Windows\Temporary Internet Files\Content.IE5\59ZEVTD3\reminder-smiley-fac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304800"/>
            <a:ext cx="1996289" cy="19767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7902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Grains – Exhibit A </a:t>
            </a:r>
            <a:endParaRPr lang="en-US" dirty="0"/>
          </a:p>
        </p:txBody>
      </p:sp>
      <p:pic>
        <p:nvPicPr>
          <p:cNvPr id="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124" r="1925" b="34107"/>
          <a:stretch/>
        </p:blipFill>
        <p:spPr bwMode="auto">
          <a:xfrm>
            <a:off x="1828800" y="1524000"/>
            <a:ext cx="5586957" cy="449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Callout 4"/>
          <p:cNvSpPr/>
          <p:nvPr/>
        </p:nvSpPr>
        <p:spPr>
          <a:xfrm>
            <a:off x="228600" y="1981200"/>
            <a:ext cx="1600200" cy="609600"/>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2060"/>
                </a:solidFill>
              </a:rPr>
              <a:t>Grain Items</a:t>
            </a:r>
            <a:endParaRPr lang="en-US" b="1" dirty="0">
              <a:solidFill>
                <a:srgbClr val="002060"/>
              </a:solidFill>
            </a:endParaRPr>
          </a:p>
        </p:txBody>
      </p:sp>
      <p:sp>
        <p:nvSpPr>
          <p:cNvPr id="6" name="Left Arrow Callout 5"/>
          <p:cNvSpPr/>
          <p:nvPr/>
        </p:nvSpPr>
        <p:spPr>
          <a:xfrm>
            <a:off x="7476893" y="2031381"/>
            <a:ext cx="1438508" cy="559419"/>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2060"/>
                </a:solidFill>
              </a:rPr>
              <a:t>Oz </a:t>
            </a:r>
            <a:r>
              <a:rPr lang="en-US" b="1" dirty="0" err="1" smtClean="0">
                <a:solidFill>
                  <a:srgbClr val="002060"/>
                </a:solidFill>
              </a:rPr>
              <a:t>Eq</a:t>
            </a:r>
            <a:endParaRPr lang="en-US" b="1" dirty="0">
              <a:solidFill>
                <a:srgbClr val="002060"/>
              </a:solidFill>
            </a:endParaRPr>
          </a:p>
        </p:txBody>
      </p:sp>
      <p:sp>
        <p:nvSpPr>
          <p:cNvPr id="7" name="TextBox 6"/>
          <p:cNvSpPr txBox="1"/>
          <p:nvPr/>
        </p:nvSpPr>
        <p:spPr>
          <a:xfrm>
            <a:off x="533400" y="6172200"/>
            <a:ext cx="8229600" cy="400110"/>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Ex:  Hard Pretzels: a 0.8 </a:t>
            </a:r>
            <a:r>
              <a:rPr lang="en-US" sz="2000" dirty="0" err="1" smtClean="0">
                <a:latin typeface="Arial" panose="020B0604020202020204" pitchFamily="34" charset="0"/>
                <a:cs typeface="Arial" panose="020B0604020202020204" pitchFamily="34" charset="0"/>
              </a:rPr>
              <a:t>oz</a:t>
            </a:r>
            <a:r>
              <a:rPr lang="en-US" sz="2000" dirty="0" smtClean="0">
                <a:latin typeface="Arial" panose="020B0604020202020204" pitchFamily="34" charset="0"/>
                <a:cs typeface="Arial" panose="020B0604020202020204" pitchFamily="34" charset="0"/>
              </a:rPr>
              <a:t> (22 g) portion credits as a 1 </a:t>
            </a:r>
            <a:r>
              <a:rPr lang="en-US" sz="2000" dirty="0" err="1" smtClean="0">
                <a:latin typeface="Arial" panose="020B0604020202020204" pitchFamily="34" charset="0"/>
                <a:cs typeface="Arial" panose="020B0604020202020204" pitchFamily="34" charset="0"/>
              </a:rPr>
              <a:t>oz</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eq</a:t>
            </a:r>
            <a:r>
              <a:rPr lang="en-US" sz="2000" dirty="0" smtClean="0">
                <a:latin typeface="Arial" panose="020B0604020202020204" pitchFamily="34" charset="0"/>
                <a:cs typeface="Arial" panose="020B0604020202020204" pitchFamily="34" charset="0"/>
              </a:rPr>
              <a:t> of grain </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0629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Blueberry Muffin</a:t>
            </a: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pPr marL="118872" indent="0">
              <a:buNone/>
            </a:pPr>
            <a:endParaRPr lang="en-US" dirty="0"/>
          </a:p>
          <a:p>
            <a:endParaRPr lang="en-US" dirty="0" smtClean="0"/>
          </a:p>
          <a:p>
            <a:r>
              <a:rPr lang="en-US" dirty="0" smtClean="0"/>
              <a:t>What is the </a:t>
            </a:r>
            <a:r>
              <a:rPr lang="en-US" dirty="0" err="1" smtClean="0"/>
              <a:t>oz</a:t>
            </a:r>
            <a:r>
              <a:rPr lang="en-US" dirty="0" smtClean="0"/>
              <a:t> </a:t>
            </a:r>
            <a:r>
              <a:rPr lang="en-US" dirty="0" err="1" smtClean="0"/>
              <a:t>eq</a:t>
            </a:r>
            <a:r>
              <a:rPr lang="en-US" dirty="0" smtClean="0"/>
              <a:t> for 1 blueberry muffin?</a:t>
            </a:r>
          </a:p>
          <a:p>
            <a:endParaRPr lang="en-US" dirty="0"/>
          </a:p>
          <a:p>
            <a:endParaRPr lang="en-US" dirty="0"/>
          </a:p>
        </p:txBody>
      </p:sp>
      <p:pic>
        <p:nvPicPr>
          <p:cNvPr id="6" name="Picture 5"/>
          <p:cNvPicPr/>
          <p:nvPr/>
        </p:nvPicPr>
        <p:blipFill rotWithShape="1">
          <a:blip r:embed="rId3"/>
          <a:srcRect l="8653" t="32473" r="54488" b="33916"/>
          <a:stretch/>
        </p:blipFill>
        <p:spPr bwMode="auto">
          <a:xfrm>
            <a:off x="395868" y="1817592"/>
            <a:ext cx="8458200" cy="2143124"/>
          </a:xfrm>
          <a:prstGeom prst="rect">
            <a:avLst/>
          </a:prstGeom>
          <a:ln>
            <a:noFill/>
          </a:ln>
          <a:extLst>
            <a:ext uri="{53640926-AAD7-44D8-BBD7-CCE9431645EC}">
              <a14:shadowObscured xmlns:a14="http://schemas.microsoft.com/office/drawing/2010/main"/>
            </a:ext>
          </a:extLst>
        </p:spPr>
      </p:pic>
      <p:sp>
        <p:nvSpPr>
          <p:cNvPr id="7" name="Rounded Rectangle 6"/>
          <p:cNvSpPr/>
          <p:nvPr/>
        </p:nvSpPr>
        <p:spPr>
          <a:xfrm>
            <a:off x="4495800" y="2304585"/>
            <a:ext cx="1524000" cy="228600"/>
          </a:xfrm>
          <a:prstGeom prst="roundRect">
            <a:avLst/>
          </a:prstGeom>
          <a:noFill/>
          <a:ln w="444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http://www.glutino.com/wp-content/uploads/2010/10/nutrition_Premium-English-Muffin.jpg"/>
          <p:cNvPicPr/>
          <p:nvPr/>
        </p:nvPicPr>
        <p:blipFill rotWithShape="1">
          <a:blip r:embed="rId4">
            <a:extLst>
              <a:ext uri="{28A0092B-C50C-407E-A947-70E740481C1C}">
                <a14:useLocalDpi xmlns:a14="http://schemas.microsoft.com/office/drawing/2010/main" val="0"/>
              </a:ext>
            </a:extLst>
          </a:blip>
          <a:srcRect b="86609"/>
          <a:stretch/>
        </p:blipFill>
        <p:spPr bwMode="auto">
          <a:xfrm>
            <a:off x="4724400" y="3505200"/>
            <a:ext cx="3833232" cy="1128132"/>
          </a:xfrm>
          <a:prstGeom prst="rect">
            <a:avLst/>
          </a:prstGeom>
          <a:noFill/>
          <a:ln w="34925">
            <a:solidFill>
              <a:srgbClr val="0070C0"/>
            </a:solidFill>
          </a:ln>
          <a:extLst>
            <a:ext uri="{53640926-AAD7-44D8-BBD7-CCE9431645EC}">
              <a14:shadowObscured xmlns:a14="http://schemas.microsoft.com/office/drawing/2010/main"/>
            </a:ext>
          </a:extLst>
        </p:spPr>
      </p:pic>
      <p:sp>
        <p:nvSpPr>
          <p:cNvPr id="8" name="Rounded Rectangle 7"/>
          <p:cNvSpPr/>
          <p:nvPr/>
        </p:nvSpPr>
        <p:spPr>
          <a:xfrm>
            <a:off x="5880874" y="4069266"/>
            <a:ext cx="1358125" cy="362415"/>
          </a:xfrm>
          <a:prstGeom prst="roundRect">
            <a:avLst/>
          </a:prstGeom>
          <a:noFill/>
          <a:ln w="444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987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Grains – Calculating Oz </a:t>
            </a:r>
            <a:r>
              <a:rPr lang="en-US" dirty="0" err="1" smtClean="0"/>
              <a:t>Eq</a:t>
            </a:r>
            <a:endParaRPr lang="en-US" dirty="0"/>
          </a:p>
        </p:txBody>
      </p:sp>
      <p:sp>
        <p:nvSpPr>
          <p:cNvPr id="3" name="Content Placeholder 2"/>
          <p:cNvSpPr>
            <a:spLocks noGrp="1"/>
          </p:cNvSpPr>
          <p:nvPr>
            <p:ph idx="1"/>
          </p:nvPr>
        </p:nvSpPr>
        <p:spPr/>
        <p:txBody>
          <a:bodyPr/>
          <a:lstStyle/>
          <a:p>
            <a:r>
              <a:rPr lang="en-US" dirty="0" smtClean="0"/>
              <a:t>To determine the </a:t>
            </a:r>
            <a:r>
              <a:rPr lang="en-US" dirty="0" err="1" smtClean="0"/>
              <a:t>oz</a:t>
            </a:r>
            <a:r>
              <a:rPr lang="en-US" dirty="0" smtClean="0"/>
              <a:t> </a:t>
            </a:r>
            <a:r>
              <a:rPr lang="en-US" dirty="0" err="1" smtClean="0"/>
              <a:t>eq</a:t>
            </a:r>
            <a:r>
              <a:rPr lang="en-US" dirty="0" smtClean="0"/>
              <a:t> grains of a grain item:</a:t>
            </a:r>
          </a:p>
          <a:p>
            <a:endParaRPr lang="en-US" dirty="0"/>
          </a:p>
          <a:p>
            <a:endParaRPr lang="en-US" dirty="0"/>
          </a:p>
        </p:txBody>
      </p:sp>
      <p:sp>
        <p:nvSpPr>
          <p:cNvPr id="4" name="Rounded Rectangle 3"/>
          <p:cNvSpPr/>
          <p:nvPr/>
        </p:nvSpPr>
        <p:spPr>
          <a:xfrm>
            <a:off x="773151" y="2895600"/>
            <a:ext cx="7696200" cy="3200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51571" y="3095416"/>
            <a:ext cx="7315200" cy="2800767"/>
          </a:xfrm>
          <a:prstGeom prst="rect">
            <a:avLst/>
          </a:prstGeom>
          <a:noFill/>
        </p:spPr>
        <p:txBody>
          <a:bodyPr wrap="square" rtlCol="0">
            <a:spAutoFit/>
          </a:bodyPr>
          <a:lstStyle/>
          <a:p>
            <a:pPr algn="ctr"/>
            <a:r>
              <a:rPr lang="en-US" sz="2400" b="1" dirty="0" smtClean="0"/>
              <a:t>Grams of whole grain meal and/or flour</a:t>
            </a:r>
          </a:p>
          <a:p>
            <a:pPr algn="ctr"/>
            <a:r>
              <a:rPr lang="en-US" sz="2400" b="1" dirty="0" smtClean="0"/>
              <a:t>or</a:t>
            </a:r>
          </a:p>
          <a:p>
            <a:pPr algn="ctr"/>
            <a:r>
              <a:rPr lang="en-US" sz="2400" b="1" dirty="0" smtClean="0"/>
              <a:t>Grams of whole grain plus enriched meal and/or flour</a:t>
            </a:r>
          </a:p>
          <a:p>
            <a:pPr algn="ctr"/>
            <a:r>
              <a:rPr lang="en-US" sz="2800" b="1" dirty="0" smtClean="0"/>
              <a:t>÷</a:t>
            </a:r>
          </a:p>
          <a:p>
            <a:pPr algn="ctr"/>
            <a:r>
              <a:rPr lang="en-US" sz="2400" b="1" dirty="0" smtClean="0"/>
              <a:t>Number of servings the recipe or formulation yields</a:t>
            </a:r>
          </a:p>
          <a:p>
            <a:pPr algn="ctr"/>
            <a:r>
              <a:rPr lang="en-US" sz="2800" b="1" dirty="0"/>
              <a:t>÷</a:t>
            </a:r>
          </a:p>
          <a:p>
            <a:pPr algn="ctr"/>
            <a:r>
              <a:rPr lang="en-US" sz="2400" b="1" dirty="0" smtClean="0"/>
              <a:t>16 grams per </a:t>
            </a:r>
            <a:r>
              <a:rPr lang="en-US" sz="2400" b="1" dirty="0" err="1" smtClean="0"/>
              <a:t>oz</a:t>
            </a:r>
            <a:r>
              <a:rPr lang="en-US" sz="2400" b="1" dirty="0" smtClean="0"/>
              <a:t> </a:t>
            </a:r>
            <a:r>
              <a:rPr lang="en-US" sz="2400" b="1" dirty="0" err="1" smtClean="0"/>
              <a:t>eq</a:t>
            </a:r>
            <a:r>
              <a:rPr lang="en-US" sz="2400" b="1" dirty="0" smtClean="0"/>
              <a:t> standard</a:t>
            </a:r>
            <a:endParaRPr lang="en-US" sz="2400" b="1" dirty="0"/>
          </a:p>
        </p:txBody>
      </p:sp>
    </p:spTree>
    <p:extLst>
      <p:ext uri="{BB962C8B-B14F-4D97-AF65-F5344CB8AC3E}">
        <p14:creationId xmlns:p14="http://schemas.microsoft.com/office/powerpoint/2010/main" val="21112701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lstStyle/>
          <a:p>
            <a:r>
              <a:rPr lang="en-US" dirty="0"/>
              <a:t>W</a:t>
            </a:r>
            <a:r>
              <a:rPr lang="en-US" dirty="0" smtClean="0"/>
              <a:t>hole grain-rich criteria</a:t>
            </a:r>
          </a:p>
          <a:p>
            <a:pPr marL="118872" indent="0">
              <a:buNone/>
            </a:pPr>
            <a:endParaRPr lang="en-US" sz="1200" dirty="0" smtClean="0"/>
          </a:p>
          <a:p>
            <a:r>
              <a:rPr lang="en-US" dirty="0" smtClean="0"/>
              <a:t>Crediting of food items towards the meal pattern requirements</a:t>
            </a:r>
          </a:p>
          <a:p>
            <a:pPr marL="118872" indent="0">
              <a:buNone/>
            </a:pPr>
            <a:endParaRPr lang="en-US" sz="1200" dirty="0" smtClean="0"/>
          </a:p>
          <a:p>
            <a:r>
              <a:rPr lang="en-US" dirty="0" smtClean="0"/>
              <a:t>Child Nutrition Labels</a:t>
            </a:r>
          </a:p>
          <a:p>
            <a:pPr marL="118872" indent="0">
              <a:buNone/>
            </a:pPr>
            <a:endParaRPr lang="en-US" sz="1200" dirty="0"/>
          </a:p>
          <a:p>
            <a:r>
              <a:rPr lang="en-US" dirty="0" smtClean="0"/>
              <a:t>Food Buying Guide Calculator</a:t>
            </a:r>
            <a:endParaRPr lang="en-US" dirty="0"/>
          </a:p>
        </p:txBody>
      </p:sp>
      <p:pic>
        <p:nvPicPr>
          <p:cNvPr id="3074" name="Picture 2" descr="C:\Users\rtakara\AppData\Local\Microsoft\Windows\Temporary Internet Files\Content.IE5\NGBO0MT6\thinking[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4572000"/>
            <a:ext cx="2028749"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570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Standardized Recipe</a:t>
            </a: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pPr marL="118872" indent="0">
              <a:buNone/>
            </a:pPr>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pic>
        <p:nvPicPr>
          <p:cNvPr id="5" name="Picture 4"/>
          <p:cNvPicPr/>
          <p:nvPr/>
        </p:nvPicPr>
        <p:blipFill rotWithShape="1">
          <a:blip r:embed="rId3"/>
          <a:srcRect l="61857" t="33768" r="24685" b="51771"/>
          <a:stretch/>
        </p:blipFill>
        <p:spPr bwMode="auto">
          <a:xfrm>
            <a:off x="1600200" y="4131526"/>
            <a:ext cx="6096000" cy="1746164"/>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4"/>
          <a:srcRect l="61715" t="18297" r="11123" b="50364"/>
          <a:stretch/>
        </p:blipFill>
        <p:spPr bwMode="auto">
          <a:xfrm>
            <a:off x="381000" y="1524000"/>
            <a:ext cx="8290560" cy="2607526"/>
          </a:xfrm>
          <a:prstGeom prst="rect">
            <a:avLst/>
          </a:prstGeom>
          <a:ln>
            <a:noFill/>
          </a:ln>
          <a:extLst>
            <a:ext uri="{53640926-AAD7-44D8-BBD7-CCE9431645EC}">
              <a14:shadowObscured xmlns:a14="http://schemas.microsoft.com/office/drawing/2010/main"/>
            </a:ext>
          </a:extLst>
        </p:spPr>
      </p:pic>
      <p:sp>
        <p:nvSpPr>
          <p:cNvPr id="7" name="Rounded Rectangle 6"/>
          <p:cNvSpPr/>
          <p:nvPr/>
        </p:nvSpPr>
        <p:spPr>
          <a:xfrm>
            <a:off x="1600200" y="4267200"/>
            <a:ext cx="2743200" cy="1202473"/>
          </a:xfrm>
          <a:prstGeom prst="roundRect">
            <a:avLst/>
          </a:prstGeom>
          <a:noFill/>
          <a:ln w="53975"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97691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Child Nutrition (CN) Label</a:t>
            </a:r>
            <a:endParaRPr lang="en-US" dirty="0"/>
          </a:p>
        </p:txBody>
      </p:sp>
      <p:sp>
        <p:nvSpPr>
          <p:cNvPr id="5" name="Content Placeholder 4"/>
          <p:cNvSpPr>
            <a:spLocks noGrp="1"/>
          </p:cNvSpPr>
          <p:nvPr>
            <p:ph idx="1"/>
          </p:nvPr>
        </p:nvSpPr>
        <p:spPr>
          <a:xfrm>
            <a:off x="457200" y="1600201"/>
            <a:ext cx="8229600" cy="5029200"/>
          </a:xfrm>
        </p:spPr>
        <p:txBody>
          <a:bodyPr>
            <a:normAutofit lnSpcReduction="10000"/>
          </a:bodyPr>
          <a:lstStyle/>
          <a:p>
            <a:endParaRPr lang="en-US" dirty="0" smtClean="0"/>
          </a:p>
          <a:p>
            <a:endParaRPr lang="en-US" dirty="0"/>
          </a:p>
          <a:p>
            <a:endParaRPr lang="en-US" dirty="0" smtClean="0"/>
          </a:p>
          <a:p>
            <a:endParaRPr lang="en-US" dirty="0"/>
          </a:p>
          <a:p>
            <a:endParaRPr lang="en-US" dirty="0" smtClean="0"/>
          </a:p>
          <a:p>
            <a:pPr marL="118872" indent="0">
              <a:buNone/>
            </a:pPr>
            <a:endParaRPr lang="en-US" dirty="0" smtClean="0"/>
          </a:p>
          <a:p>
            <a:pPr marL="118872" indent="0">
              <a:buNone/>
            </a:pPr>
            <a:endParaRPr lang="en-US" sz="1900" dirty="0"/>
          </a:p>
          <a:p>
            <a:r>
              <a:rPr lang="en-US" sz="2600" dirty="0" smtClean="0"/>
              <a:t>This sample CN label indicates that a 5 </a:t>
            </a:r>
            <a:r>
              <a:rPr lang="en-US" sz="2600" dirty="0" err="1" smtClean="0"/>
              <a:t>oz</a:t>
            </a:r>
            <a:r>
              <a:rPr lang="en-US" sz="2600" dirty="0" smtClean="0"/>
              <a:t> serving of pizza provides:</a:t>
            </a:r>
          </a:p>
          <a:p>
            <a:pPr marL="457200" lvl="1" indent="0">
              <a:buNone/>
            </a:pPr>
            <a:r>
              <a:rPr lang="en-US" sz="2400" dirty="0"/>
              <a:t>	</a:t>
            </a:r>
            <a:r>
              <a:rPr lang="en-US" sz="2500" dirty="0" smtClean="0"/>
              <a:t>2 </a:t>
            </a:r>
            <a:r>
              <a:rPr lang="en-US" sz="2500" dirty="0" err="1" smtClean="0"/>
              <a:t>oz</a:t>
            </a:r>
            <a:r>
              <a:rPr lang="en-US" sz="2500" dirty="0" smtClean="0"/>
              <a:t> </a:t>
            </a:r>
            <a:r>
              <a:rPr lang="en-US" sz="2500" dirty="0" err="1" smtClean="0"/>
              <a:t>eq</a:t>
            </a:r>
            <a:r>
              <a:rPr lang="en-US" sz="2500" dirty="0" smtClean="0"/>
              <a:t> meat/meat alternate</a:t>
            </a:r>
          </a:p>
          <a:p>
            <a:pPr marL="457200" lvl="1" indent="0">
              <a:buNone/>
            </a:pPr>
            <a:r>
              <a:rPr lang="en-US" sz="2500" dirty="0"/>
              <a:t>	</a:t>
            </a:r>
            <a:r>
              <a:rPr lang="en-US" sz="2500" dirty="0" smtClean="0"/>
              <a:t>1/8 cup vegetables (red/orange)</a:t>
            </a:r>
          </a:p>
          <a:p>
            <a:pPr marL="457200" lvl="1" indent="0">
              <a:buNone/>
            </a:pPr>
            <a:r>
              <a:rPr lang="en-US" sz="2500" dirty="0"/>
              <a:t>	</a:t>
            </a:r>
            <a:r>
              <a:rPr lang="en-US" sz="2500" dirty="0" smtClean="0"/>
              <a:t>2 </a:t>
            </a:r>
            <a:r>
              <a:rPr lang="en-US" sz="2500" dirty="0" err="1" smtClean="0"/>
              <a:t>oz</a:t>
            </a:r>
            <a:r>
              <a:rPr lang="en-US" sz="2500" dirty="0" smtClean="0"/>
              <a:t> </a:t>
            </a:r>
            <a:r>
              <a:rPr lang="en-US" sz="2500" dirty="0" err="1" smtClean="0"/>
              <a:t>eq</a:t>
            </a:r>
            <a:r>
              <a:rPr lang="en-US" sz="2500" dirty="0" smtClean="0"/>
              <a:t> grains</a:t>
            </a:r>
          </a:p>
        </p:txBody>
      </p:sp>
      <p:pic>
        <p:nvPicPr>
          <p:cNvPr id="6" name="Picture 5"/>
          <p:cNvPicPr/>
          <p:nvPr/>
        </p:nvPicPr>
        <p:blipFill rotWithShape="1">
          <a:blip r:embed="rId3"/>
          <a:srcRect l="75513" t="43726" r="7587" b="23194"/>
          <a:stretch/>
        </p:blipFill>
        <p:spPr bwMode="auto">
          <a:xfrm>
            <a:off x="1687551" y="1600200"/>
            <a:ext cx="5486400" cy="2971800"/>
          </a:xfrm>
          <a:prstGeom prst="rect">
            <a:avLst/>
          </a:prstGeom>
          <a:ln>
            <a:noFill/>
          </a:ln>
          <a:extLst>
            <a:ext uri="{53640926-AAD7-44D8-BBD7-CCE9431645EC}">
              <a14:shadowObscured xmlns:a14="http://schemas.microsoft.com/office/drawing/2010/main"/>
            </a:ext>
          </a:extLst>
        </p:spPr>
      </p:pic>
      <p:pic>
        <p:nvPicPr>
          <p:cNvPr id="1027" name="Picture 3" descr="C:\Users\rtakara\AppData\Local\Microsoft\Windows\Temporary Internet Files\Content.IE5\JGS1G2FI\gold_star[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65174" y="152400"/>
            <a:ext cx="1198908"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3269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Documenting a CN Label</a:t>
            </a:r>
            <a:endParaRPr lang="en-US" dirty="0"/>
          </a:p>
        </p:txBody>
      </p:sp>
      <p:sp>
        <p:nvSpPr>
          <p:cNvPr id="3" name="Content Placeholder 2"/>
          <p:cNvSpPr>
            <a:spLocks noGrp="1"/>
          </p:cNvSpPr>
          <p:nvPr>
            <p:ph idx="1"/>
          </p:nvPr>
        </p:nvSpPr>
        <p:spPr/>
        <p:txBody>
          <a:bodyPr>
            <a:normAutofit lnSpcReduction="10000"/>
          </a:bodyPr>
          <a:lstStyle/>
          <a:p>
            <a:r>
              <a:rPr lang="en-US" sz="3000" dirty="0" smtClean="0"/>
              <a:t>Remove the CN Label from the                                   product carton</a:t>
            </a:r>
          </a:p>
          <a:p>
            <a:pPr marL="118872" indent="0">
              <a:buNone/>
            </a:pPr>
            <a:endParaRPr lang="en-US" sz="1400" dirty="0" smtClean="0"/>
          </a:p>
          <a:p>
            <a:r>
              <a:rPr lang="en-US" sz="3000" dirty="0" smtClean="0"/>
              <a:t>Photograph of the CN Label</a:t>
            </a:r>
          </a:p>
          <a:p>
            <a:pPr lvl="1"/>
            <a:r>
              <a:rPr lang="en-US" sz="2600" dirty="0" smtClean="0"/>
              <a:t>Label must be attached to the product carton</a:t>
            </a:r>
          </a:p>
          <a:p>
            <a:pPr marL="457200" lvl="1" indent="0">
              <a:buNone/>
            </a:pPr>
            <a:endParaRPr lang="en-US" sz="1800" dirty="0" smtClean="0"/>
          </a:p>
          <a:p>
            <a:r>
              <a:rPr lang="en-US" sz="3000" dirty="0" smtClean="0"/>
              <a:t>Photocopy of the CN Label</a:t>
            </a:r>
          </a:p>
          <a:p>
            <a:pPr lvl="1"/>
            <a:r>
              <a:rPr lang="en-US" sz="2600" dirty="0" smtClean="0"/>
              <a:t>Label is laser printed on product carton</a:t>
            </a:r>
          </a:p>
          <a:p>
            <a:pPr lvl="1"/>
            <a:r>
              <a:rPr lang="en-US" sz="2600" dirty="0" smtClean="0"/>
              <a:t>Label cannot be easily removed</a:t>
            </a:r>
          </a:p>
          <a:p>
            <a:pPr marL="457200" lvl="1" indent="0">
              <a:buNone/>
            </a:pPr>
            <a:endParaRPr lang="en-US" sz="800" dirty="0" smtClean="0"/>
          </a:p>
          <a:p>
            <a:pPr marL="457200" lvl="1" indent="0">
              <a:buNone/>
            </a:pPr>
            <a:r>
              <a:rPr lang="en-US" b="1" dirty="0" smtClean="0"/>
              <a:t>Photocopies and photographs of CN Labels must be visible and legible.</a:t>
            </a:r>
            <a:endParaRPr lang="en-US" b="1" dirty="0"/>
          </a:p>
          <a:p>
            <a:pPr marL="457200" lvl="1" indent="0">
              <a:buNone/>
            </a:pPr>
            <a:endParaRPr lang="en-US" sz="2400" dirty="0" smtClean="0"/>
          </a:p>
          <a:p>
            <a:pPr marL="457200" lvl="1" indent="0">
              <a:buNone/>
            </a:pPr>
            <a:endParaRPr lang="en-US" sz="800" b="1" dirty="0"/>
          </a:p>
        </p:txBody>
      </p:sp>
      <p:pic>
        <p:nvPicPr>
          <p:cNvPr id="2050" name="Picture 2" descr="C:\Users\rtakara\AppData\Local\Microsoft\Windows\Temporary Internet Files\Content.IE5\E25CIXJP\hand-holding-mobile-smart-phone-blank-screen-isolated-wh-49843356[1].jpg"/>
          <p:cNvPicPr>
            <a:picLocks noChangeAspect="1" noChangeArrowheads="1"/>
          </p:cNvPicPr>
          <p:nvPr/>
        </p:nvPicPr>
        <p:blipFill rotWithShape="1">
          <a:blip r:embed="rId3">
            <a:extLst>
              <a:ext uri="{28A0092B-C50C-407E-A947-70E740481C1C}">
                <a14:useLocalDpi xmlns:a14="http://schemas.microsoft.com/office/drawing/2010/main" val="0"/>
              </a:ext>
            </a:extLst>
          </a:blip>
          <a:srcRect b="11662"/>
          <a:stretch/>
        </p:blipFill>
        <p:spPr bwMode="auto">
          <a:xfrm>
            <a:off x="7567842" y="2648414"/>
            <a:ext cx="953233" cy="115229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rtakara\AppData\Local\Microsoft\Windows\Temporary Internet Files\Content.IE5\JGS1G2FI\MS_Word_Copier[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0369" y="4038600"/>
            <a:ext cx="1186247" cy="11741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Image result for corn dog cn label"/>
          <p:cNvPicPr/>
          <p:nvPr/>
        </p:nvPicPr>
        <p:blipFill rotWithShape="1">
          <a:blip r:embed="rId5" cstate="print">
            <a:extLst>
              <a:ext uri="{28A0092B-C50C-407E-A947-70E740481C1C}">
                <a14:useLocalDpi xmlns:a14="http://schemas.microsoft.com/office/drawing/2010/main" val="0"/>
              </a:ext>
            </a:extLst>
          </a:blip>
          <a:srcRect t="3761" b="5178"/>
          <a:stretch/>
        </p:blipFill>
        <p:spPr bwMode="auto">
          <a:xfrm>
            <a:off x="6400800" y="1761984"/>
            <a:ext cx="1319442" cy="88643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5498455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CN Label with Watermark</a:t>
            </a:r>
            <a:endParaRPr lang="en-US" dirty="0"/>
          </a:p>
        </p:txBody>
      </p:sp>
      <p:sp>
        <p:nvSpPr>
          <p:cNvPr id="3" name="Content Placeholder 2"/>
          <p:cNvSpPr>
            <a:spLocks noGrp="1"/>
          </p:cNvSpPr>
          <p:nvPr>
            <p:ph idx="1"/>
          </p:nvPr>
        </p:nvSpPr>
        <p:spPr/>
        <p:txBody>
          <a:bodyPr/>
          <a:lstStyle/>
          <a:p>
            <a:r>
              <a:rPr lang="en-US" sz="2800" dirty="0" smtClean="0"/>
              <a:t>Watermarks are used when the CN logo and contribution statement are on product information other than the actual product carton</a:t>
            </a:r>
          </a:p>
          <a:p>
            <a:pPr marL="118872" indent="0">
              <a:buNone/>
            </a:pPr>
            <a:endParaRPr lang="en-US" sz="2800" dirty="0" smtClean="0"/>
          </a:p>
          <a:p>
            <a:r>
              <a:rPr lang="en-US" sz="2800" dirty="0" smtClean="0"/>
              <a:t>Manufacturers may provide schools with a watermarked CN Label during the bidding process</a:t>
            </a:r>
          </a:p>
          <a:p>
            <a:pPr marL="118872" indent="0">
              <a:buNone/>
            </a:pPr>
            <a:endParaRPr lang="en-US" sz="1100" dirty="0" smtClean="0"/>
          </a:p>
        </p:txBody>
      </p:sp>
    </p:spTree>
    <p:extLst>
      <p:ext uri="{BB962C8B-B14F-4D97-AF65-F5344CB8AC3E}">
        <p14:creationId xmlns:p14="http://schemas.microsoft.com/office/powerpoint/2010/main" val="14713314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CN Label with Watermark</a:t>
            </a:r>
            <a:endParaRPr lang="en-US" dirty="0"/>
          </a:p>
        </p:txBody>
      </p:sp>
      <p:sp>
        <p:nvSpPr>
          <p:cNvPr id="3" name="Content Placeholder 2"/>
          <p:cNvSpPr>
            <a:spLocks noGrp="1"/>
          </p:cNvSpPr>
          <p:nvPr>
            <p:ph idx="1"/>
          </p:nvPr>
        </p:nvSpPr>
        <p:spPr/>
        <p:txBody>
          <a:bodyPr/>
          <a:lstStyle/>
          <a:p>
            <a:r>
              <a:rPr lang="en-US" sz="2800" dirty="0"/>
              <a:t>CN Labels copied with a watermark are acceptable when </a:t>
            </a:r>
            <a:r>
              <a:rPr lang="en-US" sz="2800" u="sng" dirty="0"/>
              <a:t>attached</a:t>
            </a:r>
            <a:r>
              <a:rPr lang="en-US" sz="2800" dirty="0"/>
              <a:t> with Bill of Lading or invoice.</a:t>
            </a:r>
          </a:p>
          <a:p>
            <a:pPr lvl="1"/>
            <a:r>
              <a:rPr lang="en-US" sz="2400" dirty="0"/>
              <a:t>Watermarked CN Label with product name and CN number</a:t>
            </a:r>
          </a:p>
          <a:p>
            <a:pPr lvl="1"/>
            <a:r>
              <a:rPr lang="en-US" sz="2400" dirty="0"/>
              <a:t>Bill of Lading (Invoice) must specify                                                            the product name   </a:t>
            </a:r>
          </a:p>
          <a:p>
            <a:endParaRPr lang="en-US" dirty="0"/>
          </a:p>
        </p:txBody>
      </p:sp>
      <p:pic>
        <p:nvPicPr>
          <p:cNvPr id="4" name="Picture 3"/>
          <p:cNvPicPr/>
          <p:nvPr/>
        </p:nvPicPr>
        <p:blipFill rotWithShape="1">
          <a:blip r:embed="rId3"/>
          <a:srcRect l="68208" t="49771" r="16764" b="13242"/>
          <a:stretch/>
        </p:blipFill>
        <p:spPr bwMode="auto">
          <a:xfrm>
            <a:off x="5029200" y="4495800"/>
            <a:ext cx="2590800" cy="1828800"/>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4"/>
          <a:srcRect l="60114" t="21461" r="11370" b="16895"/>
          <a:stretch/>
        </p:blipFill>
        <p:spPr bwMode="auto">
          <a:xfrm>
            <a:off x="1676400" y="4602015"/>
            <a:ext cx="2514600" cy="161636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21408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Child Nutrition (CN) Label</a:t>
            </a:r>
            <a:endParaRPr lang="en-US" dirty="0"/>
          </a:p>
        </p:txBody>
      </p:sp>
      <p:pic>
        <p:nvPicPr>
          <p:cNvPr id="4" name="Content Placeholder 3"/>
          <p:cNvPicPr>
            <a:picLocks noGrp="1"/>
          </p:cNvPicPr>
          <p:nvPr>
            <p:ph idx="1"/>
          </p:nvPr>
        </p:nvPicPr>
        <p:blipFill>
          <a:blip r:embed="rId3" cstate="print"/>
          <a:srcRect l="3526" t="32478" r="52564" b="15812"/>
          <a:stretch>
            <a:fillRect/>
          </a:stretch>
        </p:blipFill>
        <p:spPr bwMode="auto">
          <a:xfrm>
            <a:off x="304800" y="1752600"/>
            <a:ext cx="8534400" cy="3695163"/>
          </a:xfrm>
          <a:prstGeom prst="rect">
            <a:avLst/>
          </a:prstGeom>
          <a:noFill/>
          <a:ln w="9525">
            <a:noFill/>
            <a:miter lim="800000"/>
            <a:headEnd/>
            <a:tailEnd/>
          </a:ln>
        </p:spPr>
      </p:pic>
      <p:sp>
        <p:nvSpPr>
          <p:cNvPr id="5" name="Rounded Rectangle 4"/>
          <p:cNvSpPr/>
          <p:nvPr/>
        </p:nvSpPr>
        <p:spPr>
          <a:xfrm>
            <a:off x="3962400" y="3886200"/>
            <a:ext cx="3200400" cy="762000"/>
          </a:xfrm>
          <a:prstGeom prst="roundRect">
            <a:avLst/>
          </a:prstGeom>
          <a:noFill/>
          <a:ln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04800" y="2971800"/>
            <a:ext cx="4343400" cy="609600"/>
          </a:xfrm>
          <a:prstGeom prst="roundRect">
            <a:avLst/>
          </a:prstGeom>
          <a:noFill/>
          <a:ln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7430520">
            <a:off x="509692" y="4498054"/>
            <a:ext cx="2006144" cy="304912"/>
          </a:xfrm>
          <a:prstGeom prst="rightArrow">
            <a:avLst/>
          </a:prstGeom>
          <a:ln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05522" y="5643420"/>
            <a:ext cx="8153400" cy="800219"/>
          </a:xfrm>
          <a:prstGeom prst="rect">
            <a:avLst/>
          </a:prstGeom>
          <a:noFill/>
        </p:spPr>
        <p:txBody>
          <a:bodyPr wrap="square" rtlCol="0">
            <a:spAutoFit/>
          </a:bodyPr>
          <a:lstStyle/>
          <a:p>
            <a:r>
              <a:rPr lang="en-US" sz="2300" dirty="0" smtClean="0"/>
              <a:t>Read the ingredient list.  </a:t>
            </a:r>
            <a:r>
              <a:rPr lang="en-US" sz="2300" dirty="0"/>
              <a:t>B</a:t>
            </a:r>
            <a:r>
              <a:rPr lang="en-US" sz="2300" dirty="0" smtClean="0"/>
              <a:t>atter contains only enriched wheat flour and enriched corn meal.  This product is </a:t>
            </a:r>
            <a:r>
              <a:rPr lang="en-US" sz="2300" u="sng" dirty="0" smtClean="0"/>
              <a:t>not</a:t>
            </a:r>
            <a:r>
              <a:rPr lang="en-US" sz="2300" dirty="0" smtClean="0"/>
              <a:t> whole grain-rich.</a:t>
            </a:r>
            <a:endParaRPr lang="en-US" sz="2300" dirty="0"/>
          </a:p>
        </p:txBody>
      </p:sp>
    </p:spTree>
    <p:extLst>
      <p:ext uri="{BB962C8B-B14F-4D97-AF65-F5344CB8AC3E}">
        <p14:creationId xmlns:p14="http://schemas.microsoft.com/office/powerpoint/2010/main" val="40306383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Product Formulation Statement (PFS)</a:t>
            </a:r>
            <a:endParaRPr lang="en-US" dirty="0"/>
          </a:p>
        </p:txBody>
      </p:sp>
      <p:sp>
        <p:nvSpPr>
          <p:cNvPr id="3" name="Content Placeholder 2"/>
          <p:cNvSpPr>
            <a:spLocks noGrp="1"/>
          </p:cNvSpPr>
          <p:nvPr>
            <p:ph sz="half" idx="1"/>
          </p:nvPr>
        </p:nvSpPr>
        <p:spPr>
          <a:xfrm>
            <a:off x="228600" y="1743591"/>
            <a:ext cx="4648200" cy="4623816"/>
          </a:xfrm>
        </p:spPr>
        <p:txBody>
          <a:bodyPr>
            <a:normAutofit/>
          </a:bodyPr>
          <a:lstStyle/>
          <a:p>
            <a:r>
              <a:rPr lang="en-US" sz="2800" dirty="0" smtClean="0"/>
              <a:t>Request a PFS when purchasing a processed product without a CN Label</a:t>
            </a:r>
          </a:p>
          <a:p>
            <a:pPr marL="118872" indent="0">
              <a:buNone/>
            </a:pPr>
            <a:endParaRPr lang="en-US" sz="1000" dirty="0" smtClean="0"/>
          </a:p>
          <a:p>
            <a:r>
              <a:rPr lang="en-US" dirty="0" smtClean="0"/>
              <a:t>SFAs are responsible for verifying and keeping records of PFS</a:t>
            </a:r>
          </a:p>
          <a:p>
            <a:pPr marL="118872" indent="0">
              <a:buNone/>
            </a:pPr>
            <a:endParaRPr lang="en-US" sz="1000" dirty="0" smtClean="0"/>
          </a:p>
          <a:p>
            <a:r>
              <a:rPr lang="en-US" sz="2800" dirty="0" smtClean="0"/>
              <a:t>Must be on company’s letterhead</a:t>
            </a:r>
          </a:p>
          <a:p>
            <a:pPr lvl="1"/>
            <a:r>
              <a:rPr lang="en-US" sz="2400" dirty="0" smtClean="0"/>
              <a:t>Signed by person of authority</a:t>
            </a:r>
          </a:p>
        </p:txBody>
      </p:sp>
      <p:sp>
        <p:nvSpPr>
          <p:cNvPr id="5" name="Content Placeholder 4"/>
          <p:cNvSpPr>
            <a:spLocks noGrp="1"/>
          </p:cNvSpPr>
          <p:nvPr>
            <p:ph sz="half" idx="2"/>
          </p:nvPr>
        </p:nvSpPr>
        <p:spPr>
          <a:xfrm>
            <a:off x="5334000" y="1773936"/>
            <a:ext cx="3352800" cy="4623816"/>
          </a:xfrm>
        </p:spPr>
        <p:txBody>
          <a:bodyPr/>
          <a:lstStyle/>
          <a:p>
            <a:endParaRPr lang="en-US"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rot="196569">
            <a:off x="5235355" y="1828801"/>
            <a:ext cx="3505200" cy="46482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088528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Crediting Activity</a:t>
            </a:r>
            <a:endParaRPr lang="en-US" dirty="0"/>
          </a:p>
        </p:txBody>
      </p:sp>
      <p:sp>
        <p:nvSpPr>
          <p:cNvPr id="3" name="Content Placeholder 2"/>
          <p:cNvSpPr>
            <a:spLocks noGrp="1"/>
          </p:cNvSpPr>
          <p:nvPr>
            <p:ph idx="1"/>
          </p:nvPr>
        </p:nvSpPr>
        <p:spPr/>
        <p:txBody>
          <a:bodyPr/>
          <a:lstStyle/>
          <a:p>
            <a:pPr marL="0" lvl="1" indent="0">
              <a:buNone/>
            </a:pPr>
            <a:r>
              <a:rPr lang="en-US" altLang="en-US" sz="3000" b="1" dirty="0"/>
              <a:t>D</a:t>
            </a:r>
            <a:r>
              <a:rPr lang="en-US" altLang="en-US" sz="3000" b="1" dirty="0" smtClean="0"/>
              <a:t>etermine the crediting amount for each food item and portion size listed.  Record your answer on the answer sheet.  </a:t>
            </a:r>
          </a:p>
          <a:p>
            <a:pPr marL="514350" lvl="1" indent="-514350">
              <a:buFont typeface="+mj-lt"/>
              <a:buAutoNum type="arabicPeriod"/>
            </a:pPr>
            <a:endParaRPr lang="en-US" altLang="en-US" sz="3000" b="1" dirty="0"/>
          </a:p>
          <a:p>
            <a:pPr marL="0" lvl="1" indent="0">
              <a:buNone/>
            </a:pPr>
            <a:r>
              <a:rPr lang="en-US" altLang="en-US" sz="3000" b="1" dirty="0" smtClean="0"/>
              <a:t>	Helpful Tip:   28 grams = 1 ounce</a:t>
            </a:r>
            <a:endParaRPr lang="en-US" altLang="en-US" sz="3000" b="1" dirty="0"/>
          </a:p>
          <a:p>
            <a:pPr marL="118872" indent="0">
              <a:buNone/>
            </a:pPr>
            <a:endParaRPr lang="en-US" dirty="0"/>
          </a:p>
        </p:txBody>
      </p:sp>
      <p:pic>
        <p:nvPicPr>
          <p:cNvPr id="4" name="Picture 2" descr="C:\Users\rtakara\AppData\Local\Microsoft\Windows\Temporary Internet Files\Content.IE5\J0MRXE9S\calculator[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62344">
            <a:off x="6541497" y="4238659"/>
            <a:ext cx="2040327" cy="2069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6083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Buying Guide Calculator</a:t>
            </a:r>
            <a:endParaRPr lang="en-US" dirty="0"/>
          </a:p>
        </p:txBody>
      </p:sp>
      <p:sp>
        <p:nvSpPr>
          <p:cNvPr id="3" name="Text Placeholder 2"/>
          <p:cNvSpPr>
            <a:spLocks noGrp="1"/>
          </p:cNvSpPr>
          <p:nvPr>
            <p:ph type="body" idx="1"/>
          </p:nvPr>
        </p:nvSpPr>
        <p:spPr>
          <a:xfrm>
            <a:off x="762000" y="1981200"/>
            <a:ext cx="8022336" cy="685800"/>
          </a:xfrm>
        </p:spPr>
        <p:txBody>
          <a:bodyPr/>
          <a:lstStyle/>
          <a:p>
            <a:r>
              <a:rPr lang="en-US" sz="2400" b="1" dirty="0"/>
              <a:t>http://fbg.nfsmi.org</a:t>
            </a:r>
            <a:r>
              <a:rPr lang="en-US" sz="2400" b="1" dirty="0" smtClean="0"/>
              <a:t>/</a:t>
            </a:r>
          </a:p>
          <a:p>
            <a:endParaRPr lang="en-US" dirty="0"/>
          </a:p>
        </p:txBody>
      </p:sp>
      <p:pic>
        <p:nvPicPr>
          <p:cNvPr id="4" name="Picture 3"/>
          <p:cNvPicPr/>
          <p:nvPr/>
        </p:nvPicPr>
        <p:blipFill rotWithShape="1">
          <a:blip r:embed="rId3"/>
          <a:srcRect l="5776" t="6084" r="67270" b="13308"/>
          <a:stretch/>
        </p:blipFill>
        <p:spPr bwMode="auto">
          <a:xfrm>
            <a:off x="2325029" y="2730190"/>
            <a:ext cx="4572000" cy="4038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856747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Buying Guide Calculator</a:t>
            </a:r>
            <a:endParaRPr lang="en-US" dirty="0"/>
          </a:p>
        </p:txBody>
      </p:sp>
      <p:sp>
        <p:nvSpPr>
          <p:cNvPr id="3" name="Content Placeholder 2"/>
          <p:cNvSpPr>
            <a:spLocks noGrp="1"/>
          </p:cNvSpPr>
          <p:nvPr>
            <p:ph idx="1"/>
          </p:nvPr>
        </p:nvSpPr>
        <p:spPr/>
        <p:txBody>
          <a:bodyPr>
            <a:normAutofit/>
          </a:bodyPr>
          <a:lstStyle/>
          <a:p>
            <a:r>
              <a:rPr lang="en-US" sz="3000" dirty="0" smtClean="0"/>
              <a:t>Choose a food component or enter a keyword in the search box.</a:t>
            </a:r>
            <a:endParaRPr lang="en-US" sz="3000" dirty="0"/>
          </a:p>
        </p:txBody>
      </p:sp>
      <p:pic>
        <p:nvPicPr>
          <p:cNvPr id="4" name="Picture 3"/>
          <p:cNvPicPr/>
          <p:nvPr/>
        </p:nvPicPr>
        <p:blipFill rotWithShape="1">
          <a:blip r:embed="rId3"/>
          <a:srcRect l="5776" t="6084" r="67270" b="57377"/>
          <a:stretch/>
        </p:blipFill>
        <p:spPr bwMode="auto">
          <a:xfrm>
            <a:off x="397727" y="2971800"/>
            <a:ext cx="8382000" cy="3200400"/>
          </a:xfrm>
          <a:prstGeom prst="rect">
            <a:avLst/>
          </a:prstGeom>
          <a:ln>
            <a:noFill/>
          </a:ln>
          <a:extLst>
            <a:ext uri="{53640926-AAD7-44D8-BBD7-CCE9431645EC}">
              <a14:shadowObscured xmlns:a14="http://schemas.microsoft.com/office/drawing/2010/main"/>
            </a:ext>
          </a:extLst>
        </p:spPr>
      </p:pic>
      <p:sp>
        <p:nvSpPr>
          <p:cNvPr id="6" name="Rounded Rectangle 5"/>
          <p:cNvSpPr/>
          <p:nvPr/>
        </p:nvSpPr>
        <p:spPr>
          <a:xfrm>
            <a:off x="4953000" y="5683404"/>
            <a:ext cx="1143000" cy="488796"/>
          </a:xfrm>
          <a:prstGeom prst="roundRect">
            <a:avLst/>
          </a:prstGeom>
          <a:noFill/>
          <a:ln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84124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Whole Grain-Rich Criteria</a:t>
            </a:r>
            <a:endParaRPr lang="en-US" dirty="0"/>
          </a:p>
        </p:txBody>
      </p:sp>
      <p:sp>
        <p:nvSpPr>
          <p:cNvPr id="3" name="Text Placeholder 2"/>
          <p:cNvSpPr>
            <a:spLocks noGrp="1"/>
          </p:cNvSpPr>
          <p:nvPr>
            <p:ph type="body" idx="1"/>
          </p:nvPr>
        </p:nvSpPr>
        <p:spPr>
          <a:xfrm>
            <a:off x="381000" y="5638800"/>
            <a:ext cx="8763000" cy="685800"/>
          </a:xfrm>
        </p:spPr>
        <p:txBody>
          <a:bodyPr>
            <a:noAutofit/>
          </a:bodyPr>
          <a:lstStyle/>
          <a:p>
            <a:endParaRPr lang="en-US" sz="1600" dirty="0" smtClean="0"/>
          </a:p>
          <a:p>
            <a:r>
              <a:rPr lang="en-US" sz="2400" dirty="0"/>
              <a:t>SP </a:t>
            </a:r>
            <a:r>
              <a:rPr lang="en-US" sz="2400" dirty="0" smtClean="0"/>
              <a:t>30-2012   </a:t>
            </a:r>
            <a:r>
              <a:rPr lang="en-US" sz="2400" dirty="0"/>
              <a:t>https://</a:t>
            </a:r>
            <a:r>
              <a:rPr lang="en-US" sz="2400" dirty="0" smtClean="0"/>
              <a:t>www.fns.usda.gov/sites/default/files/SP30-2012os.pd</a:t>
            </a:r>
            <a:r>
              <a:rPr lang="en-US" dirty="0" smtClean="0"/>
              <a:t>f</a:t>
            </a:r>
          </a:p>
          <a:p>
            <a:endParaRPr lang="en-US" sz="1600" dirty="0"/>
          </a:p>
        </p:txBody>
      </p:sp>
      <p:pic>
        <p:nvPicPr>
          <p:cNvPr id="1030" name="Picture 6" descr="C:\Users\rtakara\AppData\Local\Microsoft\Windows\Temporary Internet Files\Content.IE5\T1D5HDLN\pbread1_1400520c[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048000"/>
            <a:ext cx="4267200" cy="26716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2431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p:cNvPicPr>
          <p:nvPr/>
        </p:nvPicPr>
        <p:blipFill rotWithShape="1">
          <a:blip r:embed="rId3"/>
          <a:srcRect l="62280" t="34585" r="20290" b="45645"/>
          <a:stretch/>
        </p:blipFill>
        <p:spPr bwMode="auto">
          <a:xfrm>
            <a:off x="381000" y="304800"/>
            <a:ext cx="7086600" cy="2514600"/>
          </a:xfrm>
          <a:prstGeom prst="rect">
            <a:avLst/>
          </a:prstGeom>
          <a:ln>
            <a:noFill/>
          </a:ln>
          <a:extLst>
            <a:ext uri="{53640926-AAD7-44D8-BBD7-CCE9431645EC}">
              <a14:shadowObscured xmlns:a14="http://schemas.microsoft.com/office/drawing/2010/main"/>
            </a:ext>
          </a:extLst>
        </p:spPr>
      </p:pic>
      <p:pic>
        <p:nvPicPr>
          <p:cNvPr id="3" name="Picture 2"/>
          <p:cNvPicPr/>
          <p:nvPr/>
        </p:nvPicPr>
        <p:blipFill rotWithShape="1">
          <a:blip r:embed="rId4"/>
          <a:srcRect l="62208" t="34788" r="20118" b="45654"/>
          <a:stretch/>
        </p:blipFill>
        <p:spPr bwMode="auto">
          <a:xfrm>
            <a:off x="1603916" y="3618570"/>
            <a:ext cx="7387683" cy="2477430"/>
          </a:xfrm>
          <a:prstGeom prst="rect">
            <a:avLst/>
          </a:prstGeom>
          <a:ln>
            <a:noFill/>
          </a:ln>
          <a:extLst>
            <a:ext uri="{53640926-AAD7-44D8-BBD7-CCE9431645EC}">
              <a14:shadowObscured xmlns:a14="http://schemas.microsoft.com/office/drawing/2010/main"/>
            </a:ext>
          </a:extLst>
        </p:spPr>
      </p:pic>
      <p:sp>
        <p:nvSpPr>
          <p:cNvPr id="4" name="Right Arrow 3"/>
          <p:cNvSpPr/>
          <p:nvPr/>
        </p:nvSpPr>
        <p:spPr>
          <a:xfrm rot="10800000">
            <a:off x="2711605" y="914397"/>
            <a:ext cx="1371600" cy="3048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228600" y="4552485"/>
            <a:ext cx="1371600" cy="3048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46781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a:srcRect l="61929" t="36122" r="19888" b="35061"/>
          <a:stretch/>
        </p:blipFill>
        <p:spPr bwMode="auto">
          <a:xfrm>
            <a:off x="457200" y="533400"/>
            <a:ext cx="7315200" cy="3124200"/>
          </a:xfrm>
          <a:prstGeom prst="rect">
            <a:avLst/>
          </a:prstGeom>
          <a:ln>
            <a:noFill/>
          </a:ln>
          <a:extLst>
            <a:ext uri="{53640926-AAD7-44D8-BBD7-CCE9431645EC}">
              <a14:shadowObscured xmlns:a14="http://schemas.microsoft.com/office/drawing/2010/main"/>
            </a:ext>
          </a:extLst>
        </p:spPr>
      </p:pic>
      <p:pic>
        <p:nvPicPr>
          <p:cNvPr id="3" name="Picture 2"/>
          <p:cNvPicPr/>
          <p:nvPr/>
        </p:nvPicPr>
        <p:blipFill rotWithShape="1">
          <a:blip r:embed="rId4"/>
          <a:srcRect l="62024" t="43903" r="13363" b="40760"/>
          <a:stretch/>
        </p:blipFill>
        <p:spPr bwMode="auto">
          <a:xfrm>
            <a:off x="323385" y="4103369"/>
            <a:ext cx="8515814" cy="163449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261014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srcRect l="61929" t="42205" r="13256" b="33080"/>
          <a:stretch/>
        </p:blipFill>
        <p:spPr bwMode="auto">
          <a:xfrm>
            <a:off x="457200" y="841918"/>
            <a:ext cx="8305800" cy="2438400"/>
          </a:xfrm>
          <a:prstGeom prst="rect">
            <a:avLst/>
          </a:prstGeom>
          <a:ln>
            <a:noFill/>
          </a:ln>
          <a:extLst>
            <a:ext uri="{53640926-AAD7-44D8-BBD7-CCE9431645EC}">
              <a14:shadowObscured xmlns:a14="http://schemas.microsoft.com/office/drawing/2010/main"/>
            </a:ext>
          </a:extLst>
        </p:spPr>
      </p:pic>
      <p:sp>
        <p:nvSpPr>
          <p:cNvPr id="5" name="Right Arrow 4"/>
          <p:cNvSpPr/>
          <p:nvPr/>
        </p:nvSpPr>
        <p:spPr>
          <a:xfrm rot="10800000">
            <a:off x="2302727" y="2061118"/>
            <a:ext cx="1371600" cy="3048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0800000">
            <a:off x="2302727" y="2514600"/>
            <a:ext cx="1371600" cy="3048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p:nvPr/>
        </p:nvPicPr>
        <p:blipFill rotWithShape="1">
          <a:blip r:embed="rId4"/>
          <a:srcRect l="61823" t="41445" r="11865" b="46388"/>
          <a:stretch/>
        </p:blipFill>
        <p:spPr bwMode="auto">
          <a:xfrm>
            <a:off x="228600" y="4114800"/>
            <a:ext cx="8763000" cy="1217341"/>
          </a:xfrm>
          <a:prstGeom prst="rect">
            <a:avLst/>
          </a:prstGeom>
          <a:ln>
            <a:noFill/>
          </a:ln>
          <a:extLst>
            <a:ext uri="{53640926-AAD7-44D8-BBD7-CCE9431645EC}">
              <a14:shadowObscured xmlns:a14="http://schemas.microsoft.com/office/drawing/2010/main"/>
            </a:ext>
          </a:extLst>
        </p:spPr>
      </p:pic>
      <p:sp>
        <p:nvSpPr>
          <p:cNvPr id="8" name="Rounded Rectangle 7"/>
          <p:cNvSpPr/>
          <p:nvPr/>
        </p:nvSpPr>
        <p:spPr>
          <a:xfrm>
            <a:off x="5620215" y="4343400"/>
            <a:ext cx="2362200" cy="988740"/>
          </a:xfrm>
          <a:prstGeom prst="roundRect">
            <a:avLst/>
          </a:prstGeom>
          <a:noFill/>
          <a:ln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483220" y="2819401"/>
            <a:ext cx="1181100" cy="375422"/>
          </a:xfrm>
          <a:prstGeom prst="roundRect">
            <a:avLst/>
          </a:prstGeom>
          <a:noFill/>
          <a:ln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0566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a:xfrm>
            <a:off x="457200" y="1524000"/>
            <a:ext cx="8229600" cy="5105400"/>
          </a:xfrm>
        </p:spPr>
        <p:txBody>
          <a:bodyPr>
            <a:normAutofit fontScale="77500" lnSpcReduction="20000"/>
          </a:bodyPr>
          <a:lstStyle/>
          <a:p>
            <a:r>
              <a:rPr lang="en-US" sz="3000" dirty="0" smtClean="0"/>
              <a:t>USDA Whole Grain Resource for the National School Lunch and School Breakfast Programs</a:t>
            </a:r>
          </a:p>
          <a:p>
            <a:pPr lvl="1"/>
            <a:r>
              <a:rPr lang="en-US" sz="2700" dirty="0" smtClean="0">
                <a:hlinkClick r:id="rId3"/>
              </a:rPr>
              <a:t>https</a:t>
            </a:r>
            <a:r>
              <a:rPr lang="en-US" sz="2700" dirty="0">
                <a:hlinkClick r:id="rId3"/>
              </a:rPr>
              <a:t>://</a:t>
            </a:r>
            <a:r>
              <a:rPr lang="en-US" sz="2700" dirty="0" smtClean="0">
                <a:hlinkClick r:id="rId3"/>
              </a:rPr>
              <a:t>www.fns.usda.gov/sites/default/files/WholeGrainResource.pdf</a:t>
            </a:r>
            <a:endParaRPr lang="en-US" sz="2700" dirty="0" smtClean="0"/>
          </a:p>
          <a:p>
            <a:pPr marL="457200" lvl="1" indent="0">
              <a:buNone/>
            </a:pPr>
            <a:endParaRPr lang="en-US" sz="1300" dirty="0" smtClean="0"/>
          </a:p>
          <a:p>
            <a:pPr lvl="0">
              <a:buClr>
                <a:srgbClr val="31B6FD"/>
              </a:buClr>
            </a:pPr>
            <a:r>
              <a:rPr lang="en-US" sz="3000" dirty="0">
                <a:solidFill>
                  <a:prstClr val="black"/>
                </a:solidFill>
              </a:rPr>
              <a:t>USDA </a:t>
            </a:r>
            <a:r>
              <a:rPr lang="en-US" sz="3000" dirty="0" smtClean="0">
                <a:solidFill>
                  <a:prstClr val="black"/>
                </a:solidFill>
              </a:rPr>
              <a:t>Recipes for Schools</a:t>
            </a:r>
            <a:endParaRPr lang="en-US" sz="3000" dirty="0">
              <a:solidFill>
                <a:prstClr val="black"/>
              </a:solidFill>
            </a:endParaRPr>
          </a:p>
          <a:p>
            <a:pPr lvl="1"/>
            <a:r>
              <a:rPr lang="en-US" sz="2700" dirty="0">
                <a:hlinkClick r:id="rId4"/>
              </a:rPr>
              <a:t>http://</a:t>
            </a:r>
            <a:r>
              <a:rPr lang="en-US" sz="2700" dirty="0" smtClean="0">
                <a:hlinkClick r:id="rId4"/>
              </a:rPr>
              <a:t>www.nfsmi.org/Templates/TemplateDefault.aspx?qs=cElEPTEwMiZpc01ncj10cnVl</a:t>
            </a:r>
            <a:endParaRPr lang="en-US" sz="2700" dirty="0" smtClean="0"/>
          </a:p>
          <a:p>
            <a:pPr marL="118872" indent="0">
              <a:buNone/>
            </a:pPr>
            <a:endParaRPr lang="en-US" sz="1300" dirty="0" smtClean="0"/>
          </a:p>
          <a:p>
            <a:r>
              <a:rPr lang="en-US" sz="3000" dirty="0" smtClean="0"/>
              <a:t>Child Nutrition Labeling </a:t>
            </a:r>
          </a:p>
          <a:p>
            <a:pPr lvl="1"/>
            <a:r>
              <a:rPr lang="en-US" sz="2700" dirty="0" smtClean="0">
                <a:hlinkClick r:id="rId5"/>
              </a:rPr>
              <a:t>https</a:t>
            </a:r>
            <a:r>
              <a:rPr lang="en-US" sz="2700" dirty="0">
                <a:hlinkClick r:id="rId5"/>
              </a:rPr>
              <a:t>://</a:t>
            </a:r>
            <a:r>
              <a:rPr lang="en-US" sz="2700" dirty="0" smtClean="0">
                <a:hlinkClick r:id="rId5"/>
              </a:rPr>
              <a:t>www.fns.usda.gov/cnlabeling/child-nutrition-cn-labeling-program</a:t>
            </a:r>
            <a:endParaRPr lang="en-US" sz="2700" dirty="0" smtClean="0"/>
          </a:p>
          <a:p>
            <a:pPr marL="457200" lvl="1" indent="0">
              <a:buNone/>
            </a:pPr>
            <a:endParaRPr lang="en-US" sz="1300" dirty="0" smtClean="0"/>
          </a:p>
          <a:p>
            <a:pPr lvl="0">
              <a:buClr>
                <a:srgbClr val="31B6FD"/>
              </a:buClr>
            </a:pPr>
            <a:r>
              <a:rPr lang="en-US" sz="3000" dirty="0" smtClean="0">
                <a:solidFill>
                  <a:prstClr val="black"/>
                </a:solidFill>
              </a:rPr>
              <a:t>Product Formulation Statements</a:t>
            </a:r>
          </a:p>
          <a:p>
            <a:pPr lvl="1">
              <a:buClr>
                <a:srgbClr val="31B6FD"/>
              </a:buClr>
            </a:pPr>
            <a:r>
              <a:rPr lang="en-US" sz="2700" dirty="0">
                <a:solidFill>
                  <a:prstClr val="black"/>
                </a:solidFill>
                <a:hlinkClick r:id="rId6"/>
              </a:rPr>
              <a:t>https://</a:t>
            </a:r>
            <a:r>
              <a:rPr lang="en-US" sz="2700" dirty="0" smtClean="0">
                <a:solidFill>
                  <a:prstClr val="black"/>
                </a:solidFill>
                <a:hlinkClick r:id="rId6"/>
              </a:rPr>
              <a:t>www.fns.usda.gov/cnlabeling/food-manufacturersindustry</a:t>
            </a:r>
            <a:endParaRPr lang="en-US" sz="2700" dirty="0">
              <a:solidFill>
                <a:prstClr val="black"/>
              </a:solidFill>
            </a:endParaRPr>
          </a:p>
          <a:p>
            <a:pPr marL="457200" lvl="1" indent="0">
              <a:buClr>
                <a:srgbClr val="31B6FD"/>
              </a:buClr>
              <a:buNone/>
            </a:pPr>
            <a:endParaRPr lang="en-US" sz="1300" dirty="0" smtClean="0">
              <a:solidFill>
                <a:prstClr val="black"/>
              </a:solidFill>
            </a:endParaRPr>
          </a:p>
          <a:p>
            <a:pPr lvl="0">
              <a:buClr>
                <a:srgbClr val="31B6FD"/>
              </a:buClr>
            </a:pPr>
            <a:r>
              <a:rPr lang="en-US" sz="3000" dirty="0" smtClean="0">
                <a:solidFill>
                  <a:prstClr val="black"/>
                </a:solidFill>
              </a:rPr>
              <a:t>Tip Sheet for Accepting Processed Product Documentation</a:t>
            </a:r>
          </a:p>
          <a:p>
            <a:pPr lvl="1">
              <a:buClr>
                <a:srgbClr val="31B6FD"/>
              </a:buClr>
            </a:pPr>
            <a:r>
              <a:rPr lang="en-US" dirty="0">
                <a:solidFill>
                  <a:prstClr val="black"/>
                </a:solidFill>
                <a:hlinkClick r:id="rId7"/>
              </a:rPr>
              <a:t>https://</a:t>
            </a:r>
            <a:r>
              <a:rPr lang="en-US" dirty="0" smtClean="0">
                <a:solidFill>
                  <a:prstClr val="black"/>
                </a:solidFill>
                <a:hlinkClick r:id="rId7"/>
              </a:rPr>
              <a:t>www.fns.usda.gov/sites/default/files/cn/cnl_tipsheet-processedproduct.pdf</a:t>
            </a:r>
            <a:endParaRPr lang="en-US" dirty="0" smtClean="0"/>
          </a:p>
          <a:p>
            <a:pPr lvl="1"/>
            <a:endParaRPr lang="en-US" dirty="0" smtClean="0"/>
          </a:p>
          <a:p>
            <a:pPr lvl="1"/>
            <a:endParaRPr lang="en-US" dirty="0"/>
          </a:p>
          <a:p>
            <a:pPr lvl="1"/>
            <a:endParaRPr lang="en-US" dirty="0" smtClean="0"/>
          </a:p>
        </p:txBody>
      </p:sp>
    </p:spTree>
    <p:extLst>
      <p:ext uri="{BB962C8B-B14F-4D97-AF65-F5344CB8AC3E}">
        <p14:creationId xmlns:p14="http://schemas.microsoft.com/office/powerpoint/2010/main" val="29488379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4" name="Content Placeholder 3"/>
          <p:cNvSpPr>
            <a:spLocks noGrp="1"/>
          </p:cNvSpPr>
          <p:nvPr>
            <p:ph idx="1"/>
          </p:nvPr>
        </p:nvSpPr>
        <p:spPr/>
        <p:txBody>
          <a:bodyPr>
            <a:norm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pPr marL="118872" indent="0" algn="ctr">
              <a:buNone/>
            </a:pPr>
            <a:r>
              <a:rPr lang="en-US" sz="2400" dirty="0" smtClean="0"/>
              <a:t>This institution is an equal opportunity provider.</a:t>
            </a:r>
            <a:endParaRPr lang="en-US" sz="2400" dirty="0"/>
          </a:p>
        </p:txBody>
      </p:sp>
      <p:pic>
        <p:nvPicPr>
          <p:cNvPr id="1027" name="Picture 3" descr="C:\Users\rtakara\AppData\Local\Microsoft\Windows\Temporary Internet Files\Content.IE5\JGS1G2FI\question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362200"/>
            <a:ext cx="3450336" cy="2924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7521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Whole Grain-Rich Criteria</a:t>
            </a:r>
            <a:endParaRPr lang="en-US" dirty="0"/>
          </a:p>
        </p:txBody>
      </p:sp>
      <p:sp>
        <p:nvSpPr>
          <p:cNvPr id="3" name="Content Placeholder 2"/>
          <p:cNvSpPr>
            <a:spLocks noGrp="1"/>
          </p:cNvSpPr>
          <p:nvPr>
            <p:ph idx="1"/>
          </p:nvPr>
        </p:nvSpPr>
        <p:spPr/>
        <p:txBody>
          <a:bodyPr/>
          <a:lstStyle/>
          <a:p>
            <a:r>
              <a:rPr lang="en-US" dirty="0" smtClean="0"/>
              <a:t>Whole grain-rich products must contain:</a:t>
            </a:r>
          </a:p>
          <a:p>
            <a:pPr lvl="1"/>
            <a:r>
              <a:rPr lang="en-US" dirty="0" smtClean="0"/>
              <a:t>100% whole grain</a:t>
            </a:r>
          </a:p>
          <a:p>
            <a:pPr marL="457200" lvl="1" indent="0">
              <a:buNone/>
            </a:pPr>
            <a:r>
              <a:rPr lang="en-US" dirty="0"/>
              <a:t>	</a:t>
            </a:r>
            <a:r>
              <a:rPr lang="en-US" dirty="0" smtClean="0"/>
              <a:t>			OR</a:t>
            </a:r>
          </a:p>
          <a:p>
            <a:pPr lvl="1"/>
            <a:r>
              <a:rPr lang="en-US" dirty="0" smtClean="0"/>
              <a:t>A </a:t>
            </a:r>
            <a:r>
              <a:rPr lang="en-US" dirty="0"/>
              <a:t>b</a:t>
            </a:r>
            <a:r>
              <a:rPr lang="en-US" dirty="0" smtClean="0"/>
              <a:t>lend of whole-grain meal and/or flour and enriched meal and or flour.  </a:t>
            </a:r>
          </a:p>
          <a:p>
            <a:pPr marL="457200" lvl="1" indent="0">
              <a:buNone/>
            </a:pPr>
            <a:endParaRPr lang="en-US" sz="700" dirty="0" smtClean="0"/>
          </a:p>
          <a:p>
            <a:pPr marL="457200" lvl="1" indent="0">
              <a:buNone/>
            </a:pPr>
            <a:r>
              <a:rPr lang="en-US" dirty="0"/>
              <a:t>	</a:t>
            </a:r>
            <a:r>
              <a:rPr lang="en-US" dirty="0" smtClean="0"/>
              <a:t>Whole grain-rich products must contain                                   	at least 50% whole grains and the                   	remaining grain content must be                      	enriched.</a:t>
            </a:r>
            <a:endParaRPr lang="en-US" dirty="0"/>
          </a:p>
        </p:txBody>
      </p:sp>
      <p:pic>
        <p:nvPicPr>
          <p:cNvPr id="5122" name="Picture 2" descr="C:\Users\rtakara\AppData\Local\Microsoft\Windows\Temporary Internet Files\Content.IE5\JGS1G2FI\check-list-grand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60486">
            <a:off x="6965075" y="4852970"/>
            <a:ext cx="2133003" cy="18161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7787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Whole Grain-Rich Criteria</a:t>
            </a:r>
            <a:endParaRPr lang="en-US" dirty="0"/>
          </a:p>
        </p:txBody>
      </p:sp>
      <p:pic>
        <p:nvPicPr>
          <p:cNvPr id="7170" name="Picture 2" descr="C:\Users\rtakara\AppData\Local\Microsoft\Windows\Temporary Internet Files\Content.IE5\IX0HTC47\Par_cooked_brown_rice_-_stonesoup[1].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239" t="13582" b="6223"/>
          <a:stretch/>
        </p:blipFill>
        <p:spPr bwMode="auto">
          <a:xfrm>
            <a:off x="747264" y="3567048"/>
            <a:ext cx="1560768" cy="18765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1" name="Picture 3" descr="C:\Users\rtakara\AppData\Local\Microsoft\Windows\Temporary Internet Files\Content.IE5\NGBO0MT6\Steamed_rice_in_bowl_0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40190" y="3733800"/>
            <a:ext cx="1905000" cy="1474079"/>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9136" y="3733800"/>
            <a:ext cx="2212975"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1257300" y="1951166"/>
            <a:ext cx="2933700" cy="762000"/>
          </a:xfrm>
          <a:prstGeom prst="round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485900" y="2101334"/>
            <a:ext cx="2552700" cy="461665"/>
          </a:xfrm>
          <a:prstGeom prst="rect">
            <a:avLst/>
          </a:prstGeom>
          <a:noFill/>
        </p:spPr>
        <p:txBody>
          <a:bodyPr wrap="square" rtlCol="0">
            <a:spAutoFit/>
          </a:bodyPr>
          <a:lstStyle/>
          <a:p>
            <a:r>
              <a:rPr lang="en-US" sz="2400" dirty="0" smtClean="0"/>
              <a:t>Whole Grain-Rich</a:t>
            </a:r>
            <a:endParaRPr lang="en-US" sz="2400" dirty="0"/>
          </a:p>
        </p:txBody>
      </p:sp>
      <p:cxnSp>
        <p:nvCxnSpPr>
          <p:cNvPr id="10" name="Straight Arrow Connector 9"/>
          <p:cNvCxnSpPr/>
          <p:nvPr/>
        </p:nvCxnSpPr>
        <p:spPr>
          <a:xfrm>
            <a:off x="2965024" y="2726566"/>
            <a:ext cx="844976" cy="778634"/>
          </a:xfrm>
          <a:prstGeom prst="straightConnector1">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1600200" y="2726566"/>
            <a:ext cx="758012" cy="778634"/>
          </a:xfrm>
          <a:prstGeom prst="straightConnector1">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85800" y="5725222"/>
            <a:ext cx="1828800" cy="381000"/>
          </a:xfrm>
          <a:prstGeom prst="rect">
            <a:avLst/>
          </a:prstGeom>
          <a:noFill/>
        </p:spPr>
        <p:txBody>
          <a:bodyPr wrap="square" rtlCol="0">
            <a:spAutoFit/>
          </a:bodyPr>
          <a:lstStyle/>
          <a:p>
            <a:r>
              <a:rPr lang="en-US" dirty="0" smtClean="0"/>
              <a:t>100% Brown Rice</a:t>
            </a:r>
            <a:endParaRPr lang="en-US" dirty="0"/>
          </a:p>
        </p:txBody>
      </p:sp>
      <p:sp>
        <p:nvSpPr>
          <p:cNvPr id="19" name="TextBox 18"/>
          <p:cNvSpPr txBox="1"/>
          <p:nvPr/>
        </p:nvSpPr>
        <p:spPr>
          <a:xfrm>
            <a:off x="2819399" y="5592556"/>
            <a:ext cx="2677494" cy="646331"/>
          </a:xfrm>
          <a:prstGeom prst="rect">
            <a:avLst/>
          </a:prstGeom>
          <a:noFill/>
        </p:spPr>
        <p:txBody>
          <a:bodyPr wrap="square" rtlCol="0">
            <a:spAutoFit/>
          </a:bodyPr>
          <a:lstStyle/>
          <a:p>
            <a:r>
              <a:rPr lang="en-US" dirty="0"/>
              <a:t>5</a:t>
            </a:r>
            <a:r>
              <a:rPr lang="en-US" dirty="0" smtClean="0"/>
              <a:t>0% Brown Rice</a:t>
            </a:r>
          </a:p>
          <a:p>
            <a:r>
              <a:rPr lang="en-US" dirty="0" smtClean="0"/>
              <a:t>50% Enriched White Rice</a:t>
            </a:r>
            <a:endParaRPr lang="en-US" dirty="0"/>
          </a:p>
        </p:txBody>
      </p:sp>
      <p:sp>
        <p:nvSpPr>
          <p:cNvPr id="20" name="TextBox 19"/>
          <p:cNvSpPr txBox="1"/>
          <p:nvPr/>
        </p:nvSpPr>
        <p:spPr>
          <a:xfrm>
            <a:off x="6578290" y="5725222"/>
            <a:ext cx="1866900" cy="369332"/>
          </a:xfrm>
          <a:prstGeom prst="rect">
            <a:avLst/>
          </a:prstGeom>
          <a:noFill/>
        </p:spPr>
        <p:txBody>
          <a:bodyPr wrap="square" rtlCol="0">
            <a:spAutoFit/>
          </a:bodyPr>
          <a:lstStyle/>
          <a:p>
            <a:r>
              <a:rPr lang="en-US" dirty="0" smtClean="0"/>
              <a:t>100% White Rice</a:t>
            </a:r>
            <a:endParaRPr lang="en-US" dirty="0"/>
          </a:p>
        </p:txBody>
      </p:sp>
      <p:cxnSp>
        <p:nvCxnSpPr>
          <p:cNvPr id="18" name="Straight Connector 17"/>
          <p:cNvCxnSpPr/>
          <p:nvPr/>
        </p:nvCxnSpPr>
        <p:spPr>
          <a:xfrm>
            <a:off x="6749740" y="3505200"/>
            <a:ext cx="1524000" cy="1905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6705600" y="3505200"/>
            <a:ext cx="1447800" cy="1905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5791200" y="1951166"/>
            <a:ext cx="29337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5791200" y="2101334"/>
            <a:ext cx="2933700" cy="461665"/>
          </a:xfrm>
          <a:prstGeom prst="rect">
            <a:avLst/>
          </a:prstGeom>
          <a:noFill/>
        </p:spPr>
        <p:txBody>
          <a:bodyPr wrap="square" rtlCol="0">
            <a:spAutoFit/>
          </a:bodyPr>
          <a:lstStyle/>
          <a:p>
            <a:r>
              <a:rPr lang="en-US" sz="2400" dirty="0" smtClean="0"/>
              <a:t>Not Whole Grain-Rich</a:t>
            </a:r>
            <a:endParaRPr lang="en-US" sz="2400" dirty="0"/>
          </a:p>
        </p:txBody>
      </p:sp>
    </p:spTree>
    <p:extLst>
      <p:ext uri="{BB962C8B-B14F-4D97-AF65-F5344CB8AC3E}">
        <p14:creationId xmlns:p14="http://schemas.microsoft.com/office/powerpoint/2010/main" val="30925270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Whole Grain-Rich Criteria</a:t>
            </a:r>
            <a:endParaRPr lang="en-US" dirty="0"/>
          </a:p>
        </p:txBody>
      </p:sp>
      <p:sp>
        <p:nvSpPr>
          <p:cNvPr id="3" name="Content Placeholder 2"/>
          <p:cNvSpPr>
            <a:spLocks noGrp="1"/>
          </p:cNvSpPr>
          <p:nvPr>
            <p:ph idx="1"/>
          </p:nvPr>
        </p:nvSpPr>
        <p:spPr/>
        <p:txBody>
          <a:bodyPr/>
          <a:lstStyle/>
          <a:p>
            <a:r>
              <a:rPr lang="en-US" dirty="0" smtClean="0"/>
              <a:t>Grains must meet at least one of the following three criteria:</a:t>
            </a:r>
          </a:p>
          <a:p>
            <a:pPr marL="118872" indent="0">
              <a:buNone/>
            </a:pPr>
            <a:endParaRPr lang="en-US" sz="800" dirty="0" smtClean="0"/>
          </a:p>
          <a:p>
            <a:pPr marL="633222" indent="-514350">
              <a:spcAft>
                <a:spcPts val="1000"/>
              </a:spcAft>
              <a:buFont typeface="+mj-lt"/>
              <a:buAutoNum type="arabicPeriod"/>
            </a:pPr>
            <a:r>
              <a:rPr lang="en-US" dirty="0" smtClean="0"/>
              <a:t>Lists whole grain as the first ingredient.</a:t>
            </a:r>
          </a:p>
          <a:p>
            <a:pPr marL="633222" indent="-514350">
              <a:spcAft>
                <a:spcPts val="1000"/>
              </a:spcAft>
              <a:buFont typeface="+mj-lt"/>
              <a:buAutoNum type="arabicPeriod"/>
            </a:pPr>
            <a:r>
              <a:rPr lang="en-US" dirty="0" smtClean="0"/>
              <a:t>Contains at least 8 grams whole grain per    </a:t>
            </a:r>
            <a:r>
              <a:rPr lang="en-US" dirty="0" err="1" smtClean="0"/>
              <a:t>oz</a:t>
            </a:r>
            <a:r>
              <a:rPr lang="en-US" dirty="0" smtClean="0"/>
              <a:t> eq.</a:t>
            </a:r>
          </a:p>
          <a:p>
            <a:pPr marL="633222" indent="-514350">
              <a:spcAft>
                <a:spcPts val="1000"/>
              </a:spcAft>
              <a:buFont typeface="+mj-lt"/>
              <a:buAutoNum type="arabicPeriod"/>
            </a:pPr>
            <a:r>
              <a:rPr lang="en-US" dirty="0" smtClean="0"/>
              <a:t>Includes FDA approved whole grain health claim or other documentation.</a:t>
            </a:r>
            <a:endParaRPr lang="en-US" dirty="0"/>
          </a:p>
        </p:txBody>
      </p:sp>
    </p:spTree>
    <p:extLst>
      <p:ext uri="{BB962C8B-B14F-4D97-AF65-F5344CB8AC3E}">
        <p14:creationId xmlns:p14="http://schemas.microsoft.com/office/powerpoint/2010/main" val="1792868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Whole Grains</a:t>
            </a:r>
            <a:endParaRPr lang="en-US" dirty="0"/>
          </a:p>
        </p:txBody>
      </p:sp>
      <p:sp>
        <p:nvSpPr>
          <p:cNvPr id="5" name="Content Placeholder 4"/>
          <p:cNvSpPr>
            <a:spLocks noGrp="1"/>
          </p:cNvSpPr>
          <p:nvPr>
            <p:ph sz="half" idx="1"/>
          </p:nvPr>
        </p:nvSpPr>
        <p:spPr>
          <a:xfrm>
            <a:off x="457200" y="1773936"/>
            <a:ext cx="4038600" cy="4779264"/>
          </a:xfrm>
        </p:spPr>
        <p:txBody>
          <a:bodyPr>
            <a:normAutofit fontScale="92500" lnSpcReduction="10000"/>
          </a:bodyPr>
          <a:lstStyle/>
          <a:p>
            <a:r>
              <a:rPr lang="en-US" sz="2600" dirty="0"/>
              <a:t>Look for the word </a:t>
            </a:r>
            <a:r>
              <a:rPr lang="en-US" sz="2600" b="1" i="1" dirty="0"/>
              <a:t>whole </a:t>
            </a:r>
            <a:r>
              <a:rPr lang="en-US" sz="2600" dirty="0"/>
              <a:t>listed before the grain </a:t>
            </a:r>
          </a:p>
          <a:p>
            <a:pPr marL="0" indent="0">
              <a:buNone/>
            </a:pPr>
            <a:r>
              <a:rPr lang="en-US" sz="2500" b="1" i="1" dirty="0" smtClean="0"/>
              <a:t>           </a:t>
            </a:r>
            <a:r>
              <a:rPr lang="en-US" sz="2500" dirty="0" smtClean="0"/>
              <a:t>Ex</a:t>
            </a:r>
            <a:r>
              <a:rPr lang="en-US" sz="2500" dirty="0"/>
              <a:t>:  </a:t>
            </a:r>
            <a:r>
              <a:rPr lang="en-US" sz="2500" i="1" dirty="0"/>
              <a:t>whole</a:t>
            </a:r>
            <a:r>
              <a:rPr lang="en-US" sz="2500" dirty="0"/>
              <a:t> </a:t>
            </a:r>
            <a:r>
              <a:rPr lang="en-US" sz="2500" dirty="0" smtClean="0"/>
              <a:t>wheat</a:t>
            </a:r>
          </a:p>
          <a:p>
            <a:pPr marL="0" indent="0">
              <a:buNone/>
            </a:pPr>
            <a:endParaRPr lang="en-US" sz="1100" dirty="0" smtClean="0"/>
          </a:p>
          <a:p>
            <a:r>
              <a:rPr lang="en-US" sz="2600" dirty="0"/>
              <a:t>The words berries and groats are used to designate whole grains</a:t>
            </a:r>
          </a:p>
          <a:p>
            <a:pPr marL="365760" lvl="1" indent="0">
              <a:buNone/>
            </a:pPr>
            <a:r>
              <a:rPr lang="en-US" dirty="0" smtClean="0"/>
              <a:t>     </a:t>
            </a:r>
            <a:r>
              <a:rPr lang="en-US" sz="2500" dirty="0" smtClean="0"/>
              <a:t>Ex</a:t>
            </a:r>
            <a:r>
              <a:rPr lang="en-US" sz="2500" dirty="0"/>
              <a:t>:  wheat </a:t>
            </a:r>
            <a:r>
              <a:rPr lang="en-US" sz="2500" i="1" dirty="0"/>
              <a:t>berries </a:t>
            </a:r>
            <a:r>
              <a:rPr lang="en-US" sz="2500" dirty="0"/>
              <a:t>or </a:t>
            </a:r>
            <a:r>
              <a:rPr lang="en-US" sz="2500" dirty="0" smtClean="0"/>
              <a:t>    		     oat </a:t>
            </a:r>
            <a:r>
              <a:rPr lang="en-US" sz="2500" i="1" dirty="0" smtClean="0"/>
              <a:t>groats</a:t>
            </a:r>
          </a:p>
          <a:p>
            <a:pPr marL="365760" lvl="1" indent="0">
              <a:buNone/>
            </a:pPr>
            <a:endParaRPr lang="en-US" sz="1100" i="1" dirty="0" smtClean="0"/>
          </a:p>
          <a:p>
            <a:pPr lvl="0">
              <a:buClr>
                <a:srgbClr val="31B6FD"/>
              </a:buClr>
            </a:pPr>
            <a:r>
              <a:rPr lang="en-US" sz="2600" dirty="0" smtClean="0">
                <a:solidFill>
                  <a:prstClr val="black"/>
                </a:solidFill>
              </a:rPr>
              <a:t>Whole grains</a:t>
            </a:r>
          </a:p>
          <a:p>
            <a:pPr marL="457200" lvl="1" indent="0">
              <a:buClr>
                <a:srgbClr val="31B6FD"/>
              </a:buClr>
              <a:buNone/>
            </a:pPr>
            <a:r>
              <a:rPr lang="en-US" sz="2500" dirty="0" smtClean="0">
                <a:solidFill>
                  <a:prstClr val="black"/>
                </a:solidFill>
              </a:rPr>
              <a:t>   Ex:  rolled oats, oatmeal,  	    brown rice, wild 	 	    rice, quinoa</a:t>
            </a:r>
            <a:endParaRPr lang="en-US" sz="2800" dirty="0"/>
          </a:p>
          <a:p>
            <a:endParaRPr lang="en-US" dirty="0"/>
          </a:p>
        </p:txBody>
      </p:sp>
      <p:sp>
        <p:nvSpPr>
          <p:cNvPr id="6" name="Content Placeholder 5"/>
          <p:cNvSpPr>
            <a:spLocks noGrp="1"/>
          </p:cNvSpPr>
          <p:nvPr>
            <p:ph sz="half" idx="2"/>
          </p:nvPr>
        </p:nvSpPr>
        <p:spPr>
          <a:xfrm>
            <a:off x="4844900" y="1752600"/>
            <a:ext cx="3994299" cy="4572000"/>
          </a:xfrm>
        </p:spPr>
        <p:txBody>
          <a:bodyPr>
            <a:normAutofit fontScale="92500" lnSpcReduction="10000"/>
          </a:bodyPr>
          <a:lstStyle/>
          <a:p>
            <a:r>
              <a:rPr lang="en-US" sz="2700" dirty="0" smtClean="0"/>
              <a:t>Whole grain ingredients</a:t>
            </a:r>
            <a:endParaRPr lang="en-US" sz="2700" dirty="0"/>
          </a:p>
          <a:p>
            <a:pPr lvl="1"/>
            <a:r>
              <a:rPr lang="en-US" sz="2500" dirty="0" smtClean="0"/>
              <a:t>Cracked wheat</a:t>
            </a:r>
          </a:p>
          <a:p>
            <a:pPr lvl="1"/>
            <a:r>
              <a:rPr lang="en-US" sz="2500" dirty="0" smtClean="0"/>
              <a:t>Crushed wheat</a:t>
            </a:r>
          </a:p>
          <a:p>
            <a:pPr lvl="1"/>
            <a:r>
              <a:rPr lang="en-US" sz="2500" dirty="0" smtClean="0"/>
              <a:t>Whole wheat flour </a:t>
            </a:r>
          </a:p>
          <a:p>
            <a:pPr lvl="1"/>
            <a:r>
              <a:rPr lang="en-US" sz="2500" dirty="0" smtClean="0"/>
              <a:t>Graham flour</a:t>
            </a:r>
          </a:p>
          <a:p>
            <a:pPr lvl="1"/>
            <a:r>
              <a:rPr lang="en-US" sz="2500" dirty="0" smtClean="0"/>
              <a:t>Entire-wheat flour</a:t>
            </a:r>
          </a:p>
          <a:p>
            <a:pPr lvl="1"/>
            <a:r>
              <a:rPr lang="en-US" sz="2500" dirty="0" smtClean="0"/>
              <a:t>Bromated whole-wheat flour</a:t>
            </a:r>
          </a:p>
          <a:p>
            <a:pPr lvl="1"/>
            <a:r>
              <a:rPr lang="en-US" sz="2500" dirty="0" smtClean="0"/>
              <a:t>Whole durum wheat flour</a:t>
            </a:r>
          </a:p>
        </p:txBody>
      </p:sp>
      <p:pic>
        <p:nvPicPr>
          <p:cNvPr id="6147" name="Picture 3" descr="C:\Users\rtakara\AppData\Local\Microsoft\Windows\Temporary Internet Files\Content.IE5\JGS1G2FI\mejores-alimentos-bajar-colesterol-avena[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9259" y="5334000"/>
            <a:ext cx="2133600" cy="1363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201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Whole Grains</a:t>
            </a:r>
            <a:endParaRPr lang="en-US" dirty="0"/>
          </a:p>
        </p:txBody>
      </p:sp>
      <p:sp>
        <p:nvSpPr>
          <p:cNvPr id="4" name="Content Placeholder 3"/>
          <p:cNvSpPr>
            <a:spLocks noGrp="1"/>
          </p:cNvSpPr>
          <p:nvPr>
            <p:ph idx="1"/>
          </p:nvPr>
        </p:nvSpPr>
        <p:spPr>
          <a:xfrm>
            <a:off x="381000" y="2971800"/>
            <a:ext cx="8458200" cy="3429000"/>
          </a:xfrm>
        </p:spPr>
        <p:txBody>
          <a:bodyPr numCol="3">
            <a:normAutofit/>
          </a:bodyPr>
          <a:lstStyle/>
          <a:p>
            <a:pPr marL="118872" indent="0">
              <a:buNone/>
            </a:pPr>
            <a:r>
              <a:rPr lang="en-US" sz="2000" dirty="0" smtClean="0"/>
              <a:t>Flour</a:t>
            </a:r>
          </a:p>
          <a:p>
            <a:pPr marL="118872" indent="0">
              <a:buNone/>
            </a:pPr>
            <a:r>
              <a:rPr lang="en-US" sz="2000" dirty="0" smtClean="0"/>
              <a:t>White flour</a:t>
            </a:r>
          </a:p>
          <a:p>
            <a:pPr marL="118872" indent="0">
              <a:buNone/>
            </a:pPr>
            <a:r>
              <a:rPr lang="en-US" sz="2000" dirty="0" smtClean="0"/>
              <a:t>Wheat flour</a:t>
            </a:r>
          </a:p>
          <a:p>
            <a:pPr marL="118872" indent="0">
              <a:buNone/>
            </a:pPr>
            <a:r>
              <a:rPr lang="en-US" sz="2000" dirty="0" smtClean="0"/>
              <a:t>All-purpose flour</a:t>
            </a:r>
          </a:p>
          <a:p>
            <a:pPr marL="118872" indent="0">
              <a:buNone/>
            </a:pPr>
            <a:r>
              <a:rPr lang="en-US" sz="2000" dirty="0" smtClean="0"/>
              <a:t>Unbleached flour</a:t>
            </a:r>
          </a:p>
          <a:p>
            <a:pPr marL="118872" indent="0">
              <a:buNone/>
            </a:pPr>
            <a:r>
              <a:rPr lang="en-US" sz="2000" dirty="0" smtClean="0"/>
              <a:t>Bromated flour</a:t>
            </a:r>
          </a:p>
          <a:p>
            <a:pPr marL="118872" indent="0">
              <a:buNone/>
            </a:pPr>
            <a:r>
              <a:rPr lang="en-US" sz="2000" dirty="0" smtClean="0"/>
              <a:t>Enriched flour</a:t>
            </a:r>
          </a:p>
          <a:p>
            <a:pPr marL="118872" indent="0">
              <a:buNone/>
            </a:pPr>
            <a:r>
              <a:rPr lang="en-US" sz="2000" dirty="0"/>
              <a:t>Enriched bromated </a:t>
            </a:r>
            <a:r>
              <a:rPr lang="en-US" sz="2000" dirty="0" smtClean="0"/>
              <a:t>flour</a:t>
            </a:r>
          </a:p>
          <a:p>
            <a:pPr marL="118872" indent="0">
              <a:buNone/>
            </a:pPr>
            <a:r>
              <a:rPr lang="en-US" sz="2000" dirty="0" err="1" smtClean="0"/>
              <a:t>Instantized</a:t>
            </a:r>
            <a:r>
              <a:rPr lang="en-US" sz="2000" dirty="0" smtClean="0"/>
              <a:t> flour</a:t>
            </a:r>
          </a:p>
          <a:p>
            <a:pPr marL="118872" indent="0">
              <a:buNone/>
            </a:pPr>
            <a:endParaRPr lang="en-US" sz="2000" dirty="0"/>
          </a:p>
          <a:p>
            <a:pPr marL="118872" indent="0">
              <a:buNone/>
            </a:pPr>
            <a:r>
              <a:rPr lang="en-US" sz="2000" dirty="0" err="1" smtClean="0"/>
              <a:t>Phosphated</a:t>
            </a:r>
            <a:r>
              <a:rPr lang="en-US" sz="2000" dirty="0" smtClean="0"/>
              <a:t> flour</a:t>
            </a:r>
          </a:p>
          <a:p>
            <a:pPr marL="118872" indent="0">
              <a:buNone/>
            </a:pPr>
            <a:r>
              <a:rPr lang="en-US" sz="2000" dirty="0" smtClean="0"/>
              <a:t>Self-rising flour</a:t>
            </a:r>
          </a:p>
          <a:p>
            <a:pPr marL="118872" indent="0">
              <a:buNone/>
            </a:pPr>
            <a:r>
              <a:rPr lang="en-US" sz="2000" dirty="0" smtClean="0"/>
              <a:t>Enriched self-rising flour</a:t>
            </a:r>
          </a:p>
          <a:p>
            <a:pPr marL="118872" indent="0">
              <a:buNone/>
            </a:pPr>
            <a:r>
              <a:rPr lang="en-US" sz="2000" dirty="0" smtClean="0"/>
              <a:t>Bread flour</a:t>
            </a:r>
          </a:p>
          <a:p>
            <a:pPr marL="118872" indent="0">
              <a:buNone/>
            </a:pPr>
            <a:r>
              <a:rPr lang="en-US" sz="2000" dirty="0" smtClean="0"/>
              <a:t>Cake flour</a:t>
            </a:r>
          </a:p>
          <a:p>
            <a:pPr marL="118872" indent="0">
              <a:buNone/>
            </a:pPr>
            <a:r>
              <a:rPr lang="en-US" sz="2000" dirty="0" smtClean="0"/>
              <a:t>Durum flour</a:t>
            </a:r>
          </a:p>
          <a:p>
            <a:pPr marL="118872" indent="0">
              <a:buNone/>
            </a:pPr>
            <a:r>
              <a:rPr lang="en-US" sz="2000" dirty="0" smtClean="0"/>
              <a:t>Corn grits</a:t>
            </a:r>
          </a:p>
          <a:p>
            <a:pPr marL="118872" indent="0">
              <a:buNone/>
            </a:pPr>
            <a:endParaRPr lang="en-US" sz="2000" dirty="0"/>
          </a:p>
          <a:p>
            <a:pPr marL="118872" indent="0">
              <a:buNone/>
            </a:pPr>
            <a:endParaRPr lang="en-US" sz="2000" dirty="0" smtClean="0"/>
          </a:p>
          <a:p>
            <a:pPr marL="118872" indent="0">
              <a:buNone/>
            </a:pPr>
            <a:endParaRPr lang="en-US" sz="2000" dirty="0"/>
          </a:p>
          <a:p>
            <a:pPr marL="118872" indent="0">
              <a:buNone/>
            </a:pPr>
            <a:r>
              <a:rPr lang="en-US" sz="2000" dirty="0" smtClean="0"/>
              <a:t>Hominy grits</a:t>
            </a:r>
          </a:p>
          <a:p>
            <a:pPr marL="118872" indent="0">
              <a:buNone/>
            </a:pPr>
            <a:r>
              <a:rPr lang="en-US" sz="2000" dirty="0" smtClean="0"/>
              <a:t>Hominy</a:t>
            </a:r>
          </a:p>
          <a:p>
            <a:pPr marL="118872" indent="0">
              <a:buNone/>
            </a:pPr>
            <a:r>
              <a:rPr lang="en-US" sz="2000" dirty="0" smtClean="0"/>
              <a:t>Farina</a:t>
            </a:r>
          </a:p>
          <a:p>
            <a:pPr marL="118872" indent="0">
              <a:buNone/>
            </a:pPr>
            <a:r>
              <a:rPr lang="en-US" sz="2000" dirty="0" smtClean="0"/>
              <a:t>Semolina</a:t>
            </a:r>
          </a:p>
          <a:p>
            <a:pPr marL="118872" indent="0">
              <a:buNone/>
            </a:pPr>
            <a:r>
              <a:rPr lang="en-US" sz="2000" dirty="0" err="1" smtClean="0"/>
              <a:t>Degerminated</a:t>
            </a:r>
            <a:r>
              <a:rPr lang="en-US" sz="2000" dirty="0" smtClean="0"/>
              <a:t> corn meal</a:t>
            </a:r>
          </a:p>
          <a:p>
            <a:pPr marL="118872" indent="0">
              <a:buNone/>
            </a:pPr>
            <a:r>
              <a:rPr lang="en-US" sz="2000" dirty="0" smtClean="0"/>
              <a:t>Enriched rice</a:t>
            </a:r>
          </a:p>
          <a:p>
            <a:pPr marL="118872" indent="0">
              <a:buNone/>
            </a:pPr>
            <a:r>
              <a:rPr lang="en-US" sz="2000" dirty="0" smtClean="0"/>
              <a:t>Rice Flour </a:t>
            </a:r>
          </a:p>
          <a:p>
            <a:pPr marL="118872" indent="0">
              <a:buNone/>
            </a:pPr>
            <a:r>
              <a:rPr lang="en-US" sz="2000" dirty="0" smtClean="0"/>
              <a:t>Couscous</a:t>
            </a:r>
            <a:endParaRPr lang="en-US" sz="2000" dirty="0"/>
          </a:p>
        </p:txBody>
      </p:sp>
      <p:sp>
        <p:nvSpPr>
          <p:cNvPr id="5" name="TextBox 4"/>
          <p:cNvSpPr txBox="1"/>
          <p:nvPr/>
        </p:nvSpPr>
        <p:spPr>
          <a:xfrm>
            <a:off x="304800" y="1752600"/>
            <a:ext cx="8229600" cy="954107"/>
          </a:xfrm>
          <a:prstGeom prst="rect">
            <a:avLst/>
          </a:prstGeom>
          <a:noFill/>
        </p:spPr>
        <p:txBody>
          <a:bodyPr wrap="square" rtlCol="0">
            <a:spAutoFit/>
          </a:bodyPr>
          <a:lstStyle/>
          <a:p>
            <a:pPr marL="118872" lvl="0">
              <a:buClr>
                <a:srgbClr val="31B6FD"/>
              </a:buClr>
              <a:buSzPct val="80000"/>
            </a:pPr>
            <a:r>
              <a:rPr lang="en-US" sz="2800" dirty="0">
                <a:solidFill>
                  <a:prstClr val="black"/>
                </a:solidFill>
              </a:rPr>
              <a:t>Grain ingredients that should </a:t>
            </a:r>
            <a:r>
              <a:rPr lang="en-US" sz="2800" u="sng" dirty="0">
                <a:solidFill>
                  <a:prstClr val="black"/>
                </a:solidFill>
              </a:rPr>
              <a:t>not</a:t>
            </a:r>
            <a:r>
              <a:rPr lang="en-US" sz="2800" dirty="0">
                <a:solidFill>
                  <a:prstClr val="black"/>
                </a:solidFill>
              </a:rPr>
              <a:t> be considered whole grains:</a:t>
            </a:r>
          </a:p>
        </p:txBody>
      </p:sp>
    </p:spTree>
    <p:extLst>
      <p:ext uri="{BB962C8B-B14F-4D97-AF65-F5344CB8AC3E}">
        <p14:creationId xmlns:p14="http://schemas.microsoft.com/office/powerpoint/2010/main" val="37052596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Breakfast Cereals</a:t>
            </a:r>
            <a:endParaRPr lang="en-US" dirty="0"/>
          </a:p>
        </p:txBody>
      </p:sp>
      <p:sp>
        <p:nvSpPr>
          <p:cNvPr id="3" name="Content Placeholder 2"/>
          <p:cNvSpPr>
            <a:spLocks noGrp="1"/>
          </p:cNvSpPr>
          <p:nvPr>
            <p:ph idx="1"/>
          </p:nvPr>
        </p:nvSpPr>
        <p:spPr/>
        <p:txBody>
          <a:bodyPr/>
          <a:lstStyle/>
          <a:p>
            <a:r>
              <a:rPr lang="en-US" dirty="0" smtClean="0"/>
              <a:t>Ready-to-Eat (RTE) breakfast cereals must list a whole grain as the primary ingredient </a:t>
            </a:r>
            <a:r>
              <a:rPr lang="en-US" u="sng" dirty="0" smtClean="0"/>
              <a:t>and</a:t>
            </a:r>
            <a:r>
              <a:rPr lang="en-US" dirty="0" smtClean="0"/>
              <a:t> must be fortified</a:t>
            </a:r>
            <a:endParaRPr lang="en-US" dirty="0"/>
          </a:p>
        </p:txBody>
      </p:sp>
      <p:pic>
        <p:nvPicPr>
          <p:cNvPr id="4100" name="Picture 4" descr="C:\Users\rtakara\AppData\Local\Microsoft\Windows\Temporary Internet Files\Content.IE5\DSCF27BU\cereal[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886200"/>
            <a:ext cx="3581400" cy="24986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29553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1633</TotalTime>
  <Words>2561</Words>
  <Application>Microsoft Office PowerPoint</Application>
  <PresentationFormat>On-screen Show (4:3)</PresentationFormat>
  <Paragraphs>416</Paragraphs>
  <Slides>34</Slides>
  <Notes>34</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Module</vt:lpstr>
      <vt:lpstr>Whole Grain-Rich Criteria and Crediting Menu Items</vt:lpstr>
      <vt:lpstr>Overview</vt:lpstr>
      <vt:lpstr>Whole Grain-Rich Criteria</vt:lpstr>
      <vt:lpstr>Whole Grain-Rich Criteria</vt:lpstr>
      <vt:lpstr>Whole Grain-Rich Criteria</vt:lpstr>
      <vt:lpstr>Whole Grain-Rich Criteria</vt:lpstr>
      <vt:lpstr>Whole Grains</vt:lpstr>
      <vt:lpstr>Not Whole Grains</vt:lpstr>
      <vt:lpstr>Breakfast Cereals</vt:lpstr>
      <vt:lpstr>Whole Corn “treated with lime”</vt:lpstr>
      <vt:lpstr>Noncreditable Grains</vt:lpstr>
      <vt:lpstr>Whole Grain Activity</vt:lpstr>
      <vt:lpstr>Whole Grain Exemption </vt:lpstr>
      <vt:lpstr>Crediting Menu Items</vt:lpstr>
      <vt:lpstr>Crediting</vt:lpstr>
      <vt:lpstr>Crediting – Round Down </vt:lpstr>
      <vt:lpstr>Grains – Exhibit A </vt:lpstr>
      <vt:lpstr>Example:  Blueberry Muffin</vt:lpstr>
      <vt:lpstr>Grains – Calculating Oz Eq</vt:lpstr>
      <vt:lpstr>Standardized Recipe</vt:lpstr>
      <vt:lpstr>Child Nutrition (CN) Label</vt:lpstr>
      <vt:lpstr>Documenting a CN Label</vt:lpstr>
      <vt:lpstr>CN Label with Watermark</vt:lpstr>
      <vt:lpstr>CN Label with Watermark</vt:lpstr>
      <vt:lpstr>Child Nutrition (CN) Label</vt:lpstr>
      <vt:lpstr>Product Formulation Statement (PFS)</vt:lpstr>
      <vt:lpstr>Crediting Activity</vt:lpstr>
      <vt:lpstr>Food Buying Guide Calculator</vt:lpstr>
      <vt:lpstr>Food Buying Guide Calculator</vt:lpstr>
      <vt:lpstr>PowerPoint Presentation</vt:lpstr>
      <vt:lpstr>PowerPoint Presentation</vt:lpstr>
      <vt:lpstr>PowerPoint Presentation</vt:lpstr>
      <vt:lpstr>Resources</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Takara</dc:creator>
  <cp:lastModifiedBy>Rachel Takara</cp:lastModifiedBy>
  <cp:revision>85</cp:revision>
  <dcterms:created xsi:type="dcterms:W3CDTF">2017-05-12T22:25:29Z</dcterms:created>
  <dcterms:modified xsi:type="dcterms:W3CDTF">2017-06-19T21:37:36Z</dcterms:modified>
</cp:coreProperties>
</file>