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sldIdLst>
    <p:sldId id="256" r:id="rId2"/>
    <p:sldId id="257" r:id="rId3"/>
    <p:sldId id="259" r:id="rId4"/>
    <p:sldId id="272" r:id="rId5"/>
    <p:sldId id="258" r:id="rId6"/>
    <p:sldId id="270" r:id="rId7"/>
    <p:sldId id="260" r:id="rId8"/>
    <p:sldId id="261" r:id="rId9"/>
    <p:sldId id="262" r:id="rId10"/>
    <p:sldId id="271" r:id="rId11"/>
    <p:sldId id="263" r:id="rId12"/>
    <p:sldId id="264" r:id="rId13"/>
    <p:sldId id="265" r:id="rId14"/>
    <p:sldId id="266" r:id="rId15"/>
    <p:sldId id="269" r:id="rId16"/>
    <p:sldId id="267"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80"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BA1C687-33E8-4881-A0E9-BB09087E1066}" type="datetimeFigureOut">
              <a:rPr lang="en-US" smtClean="0"/>
              <a:t>6/1/2017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A10D7DA-EABF-496E-B118-710AFBE9E569}" type="slidenum">
              <a:rPr lang="en-US" smtClean="0"/>
              <a:t>‹#›</a:t>
            </a:fld>
            <a:endParaRPr lang="en-US"/>
          </a:p>
        </p:txBody>
      </p:sp>
    </p:spTree>
    <p:extLst>
      <p:ext uri="{BB962C8B-B14F-4D97-AF65-F5344CB8AC3E}">
        <p14:creationId xmlns:p14="http://schemas.microsoft.com/office/powerpoint/2010/main" val="2533751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1</a:t>
            </a:fld>
            <a:endParaRPr lang="en-US"/>
          </a:p>
        </p:txBody>
      </p:sp>
    </p:spTree>
    <p:extLst>
      <p:ext uri="{BB962C8B-B14F-4D97-AF65-F5344CB8AC3E}">
        <p14:creationId xmlns:p14="http://schemas.microsoft.com/office/powerpoint/2010/main" val="106816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10</a:t>
            </a:fld>
            <a:endParaRPr lang="en-US"/>
          </a:p>
        </p:txBody>
      </p:sp>
    </p:spTree>
    <p:extLst>
      <p:ext uri="{BB962C8B-B14F-4D97-AF65-F5344CB8AC3E}">
        <p14:creationId xmlns:p14="http://schemas.microsoft.com/office/powerpoint/2010/main" val="55874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11</a:t>
            </a:fld>
            <a:endParaRPr lang="en-US"/>
          </a:p>
        </p:txBody>
      </p:sp>
    </p:spTree>
    <p:extLst>
      <p:ext uri="{BB962C8B-B14F-4D97-AF65-F5344CB8AC3E}">
        <p14:creationId xmlns:p14="http://schemas.microsoft.com/office/powerpoint/2010/main" val="1261732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12</a:t>
            </a:fld>
            <a:endParaRPr lang="en-US"/>
          </a:p>
        </p:txBody>
      </p:sp>
    </p:spTree>
    <p:extLst>
      <p:ext uri="{BB962C8B-B14F-4D97-AF65-F5344CB8AC3E}">
        <p14:creationId xmlns:p14="http://schemas.microsoft.com/office/powerpoint/2010/main" val="3749486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13</a:t>
            </a:fld>
            <a:endParaRPr lang="en-US"/>
          </a:p>
        </p:txBody>
      </p:sp>
    </p:spTree>
    <p:extLst>
      <p:ext uri="{BB962C8B-B14F-4D97-AF65-F5344CB8AC3E}">
        <p14:creationId xmlns:p14="http://schemas.microsoft.com/office/powerpoint/2010/main" val="3980769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14</a:t>
            </a:fld>
            <a:endParaRPr lang="en-US"/>
          </a:p>
        </p:txBody>
      </p:sp>
    </p:spTree>
    <p:extLst>
      <p:ext uri="{BB962C8B-B14F-4D97-AF65-F5344CB8AC3E}">
        <p14:creationId xmlns:p14="http://schemas.microsoft.com/office/powerpoint/2010/main" val="3095926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16</a:t>
            </a:fld>
            <a:endParaRPr lang="en-US"/>
          </a:p>
        </p:txBody>
      </p:sp>
    </p:spTree>
    <p:extLst>
      <p:ext uri="{BB962C8B-B14F-4D97-AF65-F5344CB8AC3E}">
        <p14:creationId xmlns:p14="http://schemas.microsoft.com/office/powerpoint/2010/main" val="261019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2</a:t>
            </a:fld>
            <a:endParaRPr lang="en-US"/>
          </a:p>
        </p:txBody>
      </p:sp>
    </p:spTree>
    <p:extLst>
      <p:ext uri="{BB962C8B-B14F-4D97-AF65-F5344CB8AC3E}">
        <p14:creationId xmlns:p14="http://schemas.microsoft.com/office/powerpoint/2010/main" val="3599808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3</a:t>
            </a:fld>
            <a:endParaRPr lang="en-US"/>
          </a:p>
        </p:txBody>
      </p:sp>
    </p:spTree>
    <p:extLst>
      <p:ext uri="{BB962C8B-B14F-4D97-AF65-F5344CB8AC3E}">
        <p14:creationId xmlns:p14="http://schemas.microsoft.com/office/powerpoint/2010/main" val="311710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4</a:t>
            </a:fld>
            <a:endParaRPr lang="en-US"/>
          </a:p>
        </p:txBody>
      </p:sp>
    </p:spTree>
    <p:extLst>
      <p:ext uri="{BB962C8B-B14F-4D97-AF65-F5344CB8AC3E}">
        <p14:creationId xmlns:p14="http://schemas.microsoft.com/office/powerpoint/2010/main" val="2558783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5</a:t>
            </a:fld>
            <a:endParaRPr lang="en-US"/>
          </a:p>
        </p:txBody>
      </p:sp>
    </p:spTree>
    <p:extLst>
      <p:ext uri="{BB962C8B-B14F-4D97-AF65-F5344CB8AC3E}">
        <p14:creationId xmlns:p14="http://schemas.microsoft.com/office/powerpoint/2010/main" val="1746279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6</a:t>
            </a:fld>
            <a:endParaRPr lang="en-US"/>
          </a:p>
        </p:txBody>
      </p:sp>
    </p:spTree>
    <p:extLst>
      <p:ext uri="{BB962C8B-B14F-4D97-AF65-F5344CB8AC3E}">
        <p14:creationId xmlns:p14="http://schemas.microsoft.com/office/powerpoint/2010/main" val="2438315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7</a:t>
            </a:fld>
            <a:endParaRPr lang="en-US"/>
          </a:p>
        </p:txBody>
      </p:sp>
    </p:spTree>
    <p:extLst>
      <p:ext uri="{BB962C8B-B14F-4D97-AF65-F5344CB8AC3E}">
        <p14:creationId xmlns:p14="http://schemas.microsoft.com/office/powerpoint/2010/main" val="3594571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8</a:t>
            </a:fld>
            <a:endParaRPr lang="en-US"/>
          </a:p>
        </p:txBody>
      </p:sp>
    </p:spTree>
    <p:extLst>
      <p:ext uri="{BB962C8B-B14F-4D97-AF65-F5344CB8AC3E}">
        <p14:creationId xmlns:p14="http://schemas.microsoft.com/office/powerpoint/2010/main" val="3095858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0D7DA-EABF-496E-B118-710AFBE9E569}" type="slidenum">
              <a:rPr lang="en-US" smtClean="0"/>
              <a:t>9</a:t>
            </a:fld>
            <a:endParaRPr lang="en-US"/>
          </a:p>
        </p:txBody>
      </p:sp>
    </p:spTree>
    <p:extLst>
      <p:ext uri="{BB962C8B-B14F-4D97-AF65-F5344CB8AC3E}">
        <p14:creationId xmlns:p14="http://schemas.microsoft.com/office/powerpoint/2010/main" val="750265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21CF26-5F61-422E-AD44-A412E823671D}"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5D14-5581-4123-A31B-F4F105A4732F}"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21CF26-5F61-422E-AD44-A412E823671D}"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5D14-5581-4123-A31B-F4F105A4732F}"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21CF26-5F61-422E-AD44-A412E823671D}"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5D14-5581-4123-A31B-F4F105A4732F}"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21CF26-5F61-422E-AD44-A412E823671D}"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5D14-5581-4123-A31B-F4F105A4732F}"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21CF26-5F61-422E-AD44-A412E823671D}"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55D14-5581-4123-A31B-F4F105A4732F}"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21CF26-5F61-422E-AD44-A412E823671D}"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55D14-5581-4123-A31B-F4F105A4732F}"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1CF26-5F61-422E-AD44-A412E823671D}" type="datetimeFigureOut">
              <a:rPr lang="en-US" smtClean="0"/>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55D14-5581-4123-A31B-F4F105A4732F}"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21CF26-5F61-422E-AD44-A412E823671D}" type="datetimeFigureOut">
              <a:rPr lang="en-US" smtClean="0"/>
              <a:t>6/1/2017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55D14-5581-4123-A31B-F4F105A4732F}"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21CF26-5F61-422E-AD44-A412E823671D}" type="datetimeFigureOut">
              <a:rPr lang="en-US" smtClean="0"/>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55D14-5581-4123-A31B-F4F105A4732F}"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1CF26-5F61-422E-AD44-A412E823671D}"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55D14-5581-4123-A31B-F4F105A4732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621CF26-5F61-422E-AD44-A412E823671D}" type="datetimeFigureOut">
              <a:rPr lang="en-US" smtClean="0"/>
              <a:t>6/1/2017</a:t>
            </a:fld>
            <a:endParaRPr lang="en-US"/>
          </a:p>
        </p:txBody>
      </p:sp>
      <p:sp>
        <p:nvSpPr>
          <p:cNvPr id="9" name="Slide Number Placeholder 8"/>
          <p:cNvSpPr>
            <a:spLocks noGrp="1"/>
          </p:cNvSpPr>
          <p:nvPr>
            <p:ph type="sldNum" sz="quarter" idx="11"/>
          </p:nvPr>
        </p:nvSpPr>
        <p:spPr/>
        <p:txBody>
          <a:bodyPr/>
          <a:lstStyle/>
          <a:p>
            <a:fld id="{6C555D14-5581-4123-A31B-F4F105A4732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C555D14-5581-4123-A31B-F4F105A4732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621CF26-5F61-422E-AD44-A412E823671D}" type="datetimeFigureOut">
              <a:rPr lang="en-US" smtClean="0"/>
              <a:t>6/1/2017</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ocio.usda.gov/sites/default/files/docs/2012/Complain_combined_6_8_12.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ascr.usda.gov/complaint_filing_cust.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524000"/>
          </a:xfrm>
        </p:spPr>
        <p:txBody>
          <a:bodyPr>
            <a:normAutofit/>
          </a:bodyPr>
          <a:lstStyle/>
          <a:p>
            <a:pPr algn="ctr"/>
            <a:r>
              <a:rPr lang="en-US" sz="6000" dirty="0" smtClean="0">
                <a:solidFill>
                  <a:schemeClr val="tx1"/>
                </a:solidFill>
                <a:effectLst/>
              </a:rPr>
              <a:t>Unpaid Meal Charges</a:t>
            </a:r>
            <a:endParaRPr lang="en-US" sz="6000" dirty="0">
              <a:solidFill>
                <a:schemeClr val="tx1"/>
              </a:solidFill>
              <a:effectLst/>
            </a:endParaRPr>
          </a:p>
        </p:txBody>
      </p:sp>
      <p:sp>
        <p:nvSpPr>
          <p:cNvPr id="3" name="Subtitle 2"/>
          <p:cNvSpPr>
            <a:spLocks noGrp="1"/>
          </p:cNvSpPr>
          <p:nvPr>
            <p:ph type="subTitle" idx="1"/>
          </p:nvPr>
        </p:nvSpPr>
        <p:spPr/>
        <p:txBody>
          <a:bodyPr>
            <a:normAutofit fontScale="85000" lnSpcReduction="10000"/>
          </a:bodyPr>
          <a:lstStyle/>
          <a:p>
            <a:pPr algn="l"/>
            <a:endParaRPr lang="en-US" dirty="0" smtClean="0"/>
          </a:p>
          <a:p>
            <a:pPr algn="l"/>
            <a:r>
              <a:rPr lang="en-US" sz="3600" b="1" dirty="0" smtClean="0">
                <a:solidFill>
                  <a:schemeClr val="tx1"/>
                </a:solidFill>
              </a:rPr>
              <a:t>         Does your school have a policy?</a:t>
            </a:r>
          </a:p>
        </p:txBody>
      </p:sp>
    </p:spTree>
    <p:extLst>
      <p:ext uri="{BB962C8B-B14F-4D97-AF65-F5344CB8AC3E}">
        <p14:creationId xmlns:p14="http://schemas.microsoft.com/office/powerpoint/2010/main" val="1888514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smtClean="0">
                <a:solidFill>
                  <a:schemeClr val="tx1"/>
                </a:solidFill>
              </a:rPr>
              <a:t>The Accounting Part of  this Regulation </a:t>
            </a:r>
            <a:endParaRPr lang="en-US" sz="6000" dirty="0">
              <a:solidFill>
                <a:schemeClr val="tx1"/>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52191" y="2454972"/>
            <a:ext cx="4714875" cy="3328987"/>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429" y="2057400"/>
            <a:ext cx="7620000" cy="4495800"/>
          </a:xfrm>
          <a:prstGeom prst="rect">
            <a:avLst/>
          </a:prstGeom>
        </p:spPr>
      </p:pic>
    </p:spTree>
    <p:extLst>
      <p:ext uri="{BB962C8B-B14F-4D97-AF65-F5344CB8AC3E}">
        <p14:creationId xmlns:p14="http://schemas.microsoft.com/office/powerpoint/2010/main" val="2730458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mph" presetSubtype="0" fill="hold" nodeType="clickEffect">
                                  <p:stCondLst>
                                    <p:cond delay="0"/>
                                  </p:stCondLst>
                                  <p:childTnLst>
                                    <p:animEffect transition="out" filter="fade">
                                      <p:cBhvr>
                                        <p:cTn id="13" dur="500" tmFilter="0, 0; .2, .5; .8, .5; 1, 0"/>
                                        <p:tgtEl>
                                          <p:spTgt spid="6"/>
                                        </p:tgtEl>
                                      </p:cBhvr>
                                    </p:animEffect>
                                    <p:animScale>
                                      <p:cBhvr>
                                        <p:cTn id="14"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tx1"/>
                </a:solidFill>
                <a:effectLst/>
              </a:rPr>
              <a:t>Clarification on Collection of Delinquent Meal Payments</a:t>
            </a:r>
            <a:endParaRPr lang="en-US" sz="4400" dirty="0">
              <a:solidFill>
                <a:schemeClr val="tx1"/>
              </a:solidFill>
              <a:effectLst/>
            </a:endParaRPr>
          </a:p>
        </p:txBody>
      </p:sp>
      <p:sp>
        <p:nvSpPr>
          <p:cNvPr id="3" name="Content Placeholder 2"/>
          <p:cNvSpPr>
            <a:spLocks noGrp="1"/>
          </p:cNvSpPr>
          <p:nvPr>
            <p:ph idx="1"/>
          </p:nvPr>
        </p:nvSpPr>
        <p:spPr/>
        <p:txBody>
          <a:bodyPr/>
          <a:lstStyle/>
          <a:p>
            <a:endParaRPr lang="en-US" dirty="0" smtClean="0"/>
          </a:p>
          <a:p>
            <a:r>
              <a:rPr lang="en-US" sz="3200" b="1" u="sng" dirty="0" smtClean="0"/>
              <a:t>Delinquent debt</a:t>
            </a:r>
            <a:r>
              <a:rPr lang="en-US" sz="3200" dirty="0" smtClean="0"/>
              <a:t>:  unpaid meal charges for which payment is overdue as defined by the local policy.</a:t>
            </a:r>
          </a:p>
          <a:p>
            <a:pPr marL="64008" indent="0">
              <a:buNone/>
            </a:pPr>
            <a:r>
              <a:rPr lang="en-US" sz="3200" b="1" i="1" dirty="0" smtClean="0"/>
              <a:t>Versus</a:t>
            </a:r>
          </a:p>
          <a:p>
            <a:r>
              <a:rPr lang="en-US" sz="3200" b="1" u="sng" dirty="0" smtClean="0"/>
              <a:t>Bad debt</a:t>
            </a:r>
            <a:r>
              <a:rPr lang="en-US" sz="3200" dirty="0" smtClean="0"/>
              <a:t>: debts which have been determined to be uncollectable.</a:t>
            </a:r>
            <a:endParaRPr lang="en-US" sz="3200" dirty="0"/>
          </a:p>
        </p:txBody>
      </p:sp>
    </p:spTree>
    <p:extLst>
      <p:ext uri="{BB962C8B-B14F-4D97-AF65-F5344CB8AC3E}">
        <p14:creationId xmlns:p14="http://schemas.microsoft.com/office/powerpoint/2010/main" val="36200285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
                                        <p:tgtEl>
                                          <p:spTgt spid="3">
                                            <p:txEl>
                                              <p:pRg st="2" end="2"/>
                                            </p:txEl>
                                          </p:spTgt>
                                        </p:tgtEl>
                                      </p:cBhvr>
                                    </p:animEffect>
                                    <p:anim calcmode="lin" valueType="num">
                                      <p:cBhvr>
                                        <p:cTn id="24"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
                                        <p:tgtEl>
                                          <p:spTgt spid="3">
                                            <p:txEl>
                                              <p:pRg st="3" end="3"/>
                                            </p:txEl>
                                          </p:spTgt>
                                        </p:tgtEl>
                                      </p:cBhvr>
                                    </p:animEffect>
                                    <p:anim calcmode="lin" valueType="num">
                                      <p:cBhvr>
                                        <p:cTn id="33"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effectLst/>
              </a:rPr>
              <a:t>Delinquent Debt</a:t>
            </a:r>
            <a:endParaRPr lang="en-US" sz="6000" dirty="0">
              <a:solidFill>
                <a:schemeClr val="tx1"/>
              </a:solidFill>
              <a:effectLst/>
            </a:endParaRPr>
          </a:p>
        </p:txBody>
      </p:sp>
      <p:sp>
        <p:nvSpPr>
          <p:cNvPr id="3" name="Content Placeholder 2"/>
          <p:cNvSpPr>
            <a:spLocks noGrp="1"/>
          </p:cNvSpPr>
          <p:nvPr>
            <p:ph idx="1"/>
          </p:nvPr>
        </p:nvSpPr>
        <p:spPr/>
        <p:txBody>
          <a:bodyPr>
            <a:normAutofit/>
          </a:bodyPr>
          <a:lstStyle/>
          <a:p>
            <a:r>
              <a:rPr lang="en-US" sz="3200" b="1" dirty="0" smtClean="0"/>
              <a:t>Payment is overdue.</a:t>
            </a:r>
          </a:p>
          <a:p>
            <a:r>
              <a:rPr lang="en-US" sz="3200" b="1" dirty="0" smtClean="0"/>
              <a:t>Still considered collectable.</a:t>
            </a:r>
          </a:p>
          <a:p>
            <a:r>
              <a:rPr lang="en-US" sz="3200" b="1" dirty="0" smtClean="0"/>
              <a:t>The timeframe for carrying delinquent debt can be established by the SFA.</a:t>
            </a:r>
            <a:endParaRPr lang="en-US" sz="3200" b="1" dirty="0"/>
          </a:p>
        </p:txBody>
      </p:sp>
      <p:pic>
        <p:nvPicPr>
          <p:cNvPr id="4099" name="Picture 3" descr="C:\Users\lchar\AppData\Local\Microsoft\Windows\Temporary Internet Files\Content.IE5\G7BJ7Y8Z\latepaymen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911600"/>
            <a:ext cx="3594100" cy="294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9976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4099"/>
                                        </p:tgtEl>
                                        <p:attrNameLst>
                                          <p:attrName>style.visibility</p:attrName>
                                        </p:attrNameLst>
                                      </p:cBhvr>
                                      <p:to>
                                        <p:strVal val="visible"/>
                                      </p:to>
                                    </p:set>
                                    <p:animEffect transition="in" filter="wipe(down)">
                                      <p:cBhvr>
                                        <p:cTn id="21" dur="580">
                                          <p:stCondLst>
                                            <p:cond delay="0"/>
                                          </p:stCondLst>
                                        </p:cTn>
                                        <p:tgtEl>
                                          <p:spTgt spid="4099"/>
                                        </p:tgtEl>
                                      </p:cBhvr>
                                    </p:animEffect>
                                    <p:anim calcmode="lin" valueType="num">
                                      <p:cBhvr>
                                        <p:cTn id="22" dur="1822" tmFilter="0,0; 0.14,0.36; 0.43,0.73; 0.71,0.91; 1.0,1.0">
                                          <p:stCondLst>
                                            <p:cond delay="0"/>
                                          </p:stCondLst>
                                        </p:cTn>
                                        <p:tgtEl>
                                          <p:spTgt spid="4099"/>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099"/>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099"/>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099"/>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099"/>
                                        </p:tgtEl>
                                        <p:attrNameLst>
                                          <p:attrName>ppt_y</p:attrName>
                                        </p:attrNameLst>
                                      </p:cBhvr>
                                      <p:tavLst>
                                        <p:tav tm="0" fmla="#ppt_y-sin(pi*$)/81">
                                          <p:val>
                                            <p:fltVal val="0"/>
                                          </p:val>
                                        </p:tav>
                                        <p:tav tm="100000">
                                          <p:val>
                                            <p:fltVal val="1"/>
                                          </p:val>
                                        </p:tav>
                                      </p:tavLst>
                                    </p:anim>
                                    <p:animScale>
                                      <p:cBhvr>
                                        <p:cTn id="27" dur="26">
                                          <p:stCondLst>
                                            <p:cond delay="650"/>
                                          </p:stCondLst>
                                        </p:cTn>
                                        <p:tgtEl>
                                          <p:spTgt spid="4099"/>
                                        </p:tgtEl>
                                      </p:cBhvr>
                                      <p:to x="100000" y="60000"/>
                                    </p:animScale>
                                    <p:animScale>
                                      <p:cBhvr>
                                        <p:cTn id="28" dur="166" decel="50000">
                                          <p:stCondLst>
                                            <p:cond delay="676"/>
                                          </p:stCondLst>
                                        </p:cTn>
                                        <p:tgtEl>
                                          <p:spTgt spid="4099"/>
                                        </p:tgtEl>
                                      </p:cBhvr>
                                      <p:to x="100000" y="100000"/>
                                    </p:animScale>
                                    <p:animScale>
                                      <p:cBhvr>
                                        <p:cTn id="29" dur="26">
                                          <p:stCondLst>
                                            <p:cond delay="1312"/>
                                          </p:stCondLst>
                                        </p:cTn>
                                        <p:tgtEl>
                                          <p:spTgt spid="4099"/>
                                        </p:tgtEl>
                                      </p:cBhvr>
                                      <p:to x="100000" y="80000"/>
                                    </p:animScale>
                                    <p:animScale>
                                      <p:cBhvr>
                                        <p:cTn id="30" dur="166" decel="50000">
                                          <p:stCondLst>
                                            <p:cond delay="1338"/>
                                          </p:stCondLst>
                                        </p:cTn>
                                        <p:tgtEl>
                                          <p:spTgt spid="4099"/>
                                        </p:tgtEl>
                                      </p:cBhvr>
                                      <p:to x="100000" y="100000"/>
                                    </p:animScale>
                                    <p:animScale>
                                      <p:cBhvr>
                                        <p:cTn id="31" dur="26">
                                          <p:stCondLst>
                                            <p:cond delay="1642"/>
                                          </p:stCondLst>
                                        </p:cTn>
                                        <p:tgtEl>
                                          <p:spTgt spid="4099"/>
                                        </p:tgtEl>
                                      </p:cBhvr>
                                      <p:to x="100000" y="90000"/>
                                    </p:animScale>
                                    <p:animScale>
                                      <p:cBhvr>
                                        <p:cTn id="32" dur="166" decel="50000">
                                          <p:stCondLst>
                                            <p:cond delay="1668"/>
                                          </p:stCondLst>
                                        </p:cTn>
                                        <p:tgtEl>
                                          <p:spTgt spid="4099"/>
                                        </p:tgtEl>
                                      </p:cBhvr>
                                      <p:to x="100000" y="100000"/>
                                    </p:animScale>
                                    <p:animScale>
                                      <p:cBhvr>
                                        <p:cTn id="33" dur="26">
                                          <p:stCondLst>
                                            <p:cond delay="1808"/>
                                          </p:stCondLst>
                                        </p:cTn>
                                        <p:tgtEl>
                                          <p:spTgt spid="4099"/>
                                        </p:tgtEl>
                                      </p:cBhvr>
                                      <p:to x="100000" y="95000"/>
                                    </p:animScale>
                                    <p:animScale>
                                      <p:cBhvr>
                                        <p:cTn id="34" dur="166" decel="50000">
                                          <p:stCondLst>
                                            <p:cond delay="1834"/>
                                          </p:stCondLst>
                                        </p:cTn>
                                        <p:tgtEl>
                                          <p:spTgt spid="4099"/>
                                        </p:tgtEl>
                                      </p:cBhvr>
                                      <p:to x="100000" y="100000"/>
                                    </p:animScale>
                                  </p:childTnLst>
                                </p:cTn>
                              </p:par>
                              <p:par>
                                <p:cTn id="35" presetID="45" presetClass="entr" presetSubtype="0" fill="hold"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2000"/>
                                        <p:tgtEl>
                                          <p:spTgt spid="3">
                                            <p:txEl>
                                              <p:pRg st="1" end="1"/>
                                            </p:txEl>
                                          </p:spTgt>
                                        </p:tgtEl>
                                      </p:cBhvr>
                                    </p:animEffect>
                                    <p:anim calcmode="lin" valueType="num">
                                      <p:cBhvr>
                                        <p:cTn id="3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1" end="1"/>
                                            </p:txEl>
                                          </p:spTgt>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fade">
                                      <p:cBhvr>
                                        <p:cTn id="42" dur="2000"/>
                                        <p:tgtEl>
                                          <p:spTgt spid="3">
                                            <p:txEl>
                                              <p:pRg st="2" end="2"/>
                                            </p:txEl>
                                          </p:spTgt>
                                        </p:tgtEl>
                                      </p:cBhvr>
                                    </p:animEffect>
                                    <p:anim calcmode="lin" valueType="num">
                                      <p:cBhvr>
                                        <p:cTn id="43"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effectLst/>
              </a:rPr>
              <a:t>Bad Debt</a:t>
            </a:r>
            <a:endParaRPr lang="en-US" sz="6000" dirty="0">
              <a:solidFill>
                <a:schemeClr val="tx1"/>
              </a:solidFill>
              <a:effectLst/>
            </a:endParaRPr>
          </a:p>
        </p:txBody>
      </p:sp>
      <p:sp>
        <p:nvSpPr>
          <p:cNvPr id="3" name="Content Placeholder 2"/>
          <p:cNvSpPr>
            <a:spLocks noGrp="1"/>
          </p:cNvSpPr>
          <p:nvPr>
            <p:ph idx="1"/>
          </p:nvPr>
        </p:nvSpPr>
        <p:spPr/>
        <p:txBody>
          <a:bodyPr>
            <a:normAutofit/>
          </a:bodyPr>
          <a:lstStyle/>
          <a:p>
            <a:r>
              <a:rPr lang="en-US" sz="3200" b="1" dirty="0" smtClean="0"/>
              <a:t>Determined to be uncollectable.</a:t>
            </a:r>
          </a:p>
          <a:p>
            <a:r>
              <a:rPr lang="en-US" sz="3200" b="1" dirty="0" smtClean="0"/>
              <a:t>Must be written off as operating losses.</a:t>
            </a:r>
          </a:p>
          <a:p>
            <a:r>
              <a:rPr lang="en-US" sz="3200" b="1" i="1" u="sng" dirty="0" smtClean="0">
                <a:solidFill>
                  <a:srgbClr val="FF0000"/>
                </a:solidFill>
              </a:rPr>
              <a:t>Nonprofit school food service account monies cannot be used to cover the costs related to bad debt.  </a:t>
            </a:r>
            <a:r>
              <a:rPr lang="en-US" sz="3200" b="1" dirty="0" smtClean="0"/>
              <a:t>(2 CFR Part 200,subpart E)</a:t>
            </a:r>
          </a:p>
          <a:p>
            <a:r>
              <a:rPr lang="en-US" sz="3200" b="1" dirty="0" smtClean="0"/>
              <a:t>Non-Federal funds must be used to restore the funds to the nonprofit school food service account.</a:t>
            </a:r>
          </a:p>
          <a:p>
            <a:endParaRPr lang="en-US" sz="2800" dirty="0"/>
          </a:p>
        </p:txBody>
      </p:sp>
    </p:spTree>
    <p:extLst>
      <p:ext uri="{BB962C8B-B14F-4D97-AF65-F5344CB8AC3E}">
        <p14:creationId xmlns:p14="http://schemas.microsoft.com/office/powerpoint/2010/main" val="25717094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2" end="2"/>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effectLst/>
              </a:rPr>
              <a:t>Review</a:t>
            </a:r>
            <a:endParaRPr lang="en-US" sz="6000" dirty="0">
              <a:solidFill>
                <a:schemeClr val="tx1"/>
              </a:solidFill>
              <a:effectLst/>
            </a:endParaRPr>
          </a:p>
        </p:txBody>
      </p:sp>
      <p:sp>
        <p:nvSpPr>
          <p:cNvPr id="3" name="Content Placeholder 2"/>
          <p:cNvSpPr>
            <a:spLocks noGrp="1"/>
          </p:cNvSpPr>
          <p:nvPr>
            <p:ph idx="1"/>
          </p:nvPr>
        </p:nvSpPr>
        <p:spPr/>
        <p:txBody>
          <a:bodyPr/>
          <a:lstStyle/>
          <a:p>
            <a:pPr marL="114300" indent="0">
              <a:buNone/>
            </a:pPr>
            <a:r>
              <a:rPr lang="en-US" dirty="0" smtClean="0"/>
              <a:t>Did we mention: </a:t>
            </a:r>
          </a:p>
          <a:p>
            <a:pPr marL="114300" indent="0">
              <a:buNone/>
            </a:pPr>
            <a:r>
              <a:rPr lang="en-US" sz="3600" b="1" dirty="0" smtClean="0"/>
              <a:t>Each SFA have in place by </a:t>
            </a:r>
          </a:p>
          <a:p>
            <a:pPr marL="114300" indent="0">
              <a:buNone/>
            </a:pPr>
            <a:r>
              <a:rPr lang="en-US" sz="9600" b="1" dirty="0" smtClean="0"/>
              <a:t>July 1, 2017?</a:t>
            </a:r>
          </a:p>
          <a:p>
            <a:pPr marL="64008" indent="0">
              <a:buNone/>
            </a:pPr>
            <a:endParaRPr lang="en-US" dirty="0"/>
          </a:p>
        </p:txBody>
      </p:sp>
      <p:pic>
        <p:nvPicPr>
          <p:cNvPr id="5122" name="Picture 2" descr="C:\Users\lchar\AppData\Local\Microsoft\Windows\Temporary Internet Files\Content.IE5\G7BJ7Y8Z\329px-Official_policy_seal.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886200"/>
            <a:ext cx="3133725" cy="3133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3556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8" presetClass="entr" presetSubtype="0" accel="50000" fill="hold" nodeType="clickEffect">
                                  <p:stCondLst>
                                    <p:cond delay="0"/>
                                  </p:stCondLst>
                                  <p:iterate type="lt">
                                    <p:tmPct val="50000"/>
                                  </p:iterate>
                                  <p:childTnLst>
                                    <p:set>
                                      <p:cBhvr>
                                        <p:cTn id="12" dur="1" fill="hold">
                                          <p:stCondLst>
                                            <p:cond delay="0"/>
                                          </p:stCondLst>
                                        </p:cTn>
                                        <p:tgtEl>
                                          <p:spTgt spid="3">
                                            <p:txEl>
                                              <p:pRg st="0" end="0"/>
                                            </p:txEl>
                                          </p:spTgt>
                                        </p:tgtEl>
                                        <p:attrNameLst>
                                          <p:attrName>style.visibility</p:attrName>
                                        </p:attrNameLst>
                                      </p:cBhvr>
                                      <p:to>
                                        <p:strVal val="visible"/>
                                      </p:to>
                                    </p:set>
                                    <p:set>
                                      <p:cBhvr>
                                        <p:cTn id="13" dur="455" fill="hold">
                                          <p:stCondLst>
                                            <p:cond delay="0"/>
                                          </p:stCondLst>
                                        </p:cTn>
                                        <p:tgtEl>
                                          <p:spTgt spid="3">
                                            <p:txEl>
                                              <p:pRg st="0" end="0"/>
                                            </p:txEl>
                                          </p:spTgt>
                                        </p:tgtEl>
                                        <p:attrNameLst>
                                          <p:attrName>style.rotation</p:attrName>
                                        </p:attrNameLst>
                                      </p:cBhvr>
                                      <p:to>
                                        <p:strVal val="-45.0"/>
                                      </p:to>
                                    </p:set>
                                    <p:anim calcmode="lin" valueType="num">
                                      <p:cBhvr>
                                        <p:cTn id="14"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5"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6"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7"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par>
                                <p:cTn id="18" presetID="38" presetClass="entr" presetSubtype="0" accel="50000" fill="hold" nodeType="withEffect">
                                  <p:stCondLst>
                                    <p:cond delay="0"/>
                                  </p:stCondLst>
                                  <p:iterate type="lt">
                                    <p:tmPct val="50000"/>
                                  </p:iterate>
                                  <p:childTnLst>
                                    <p:set>
                                      <p:cBhvr>
                                        <p:cTn id="19" dur="1" fill="hold">
                                          <p:stCondLst>
                                            <p:cond delay="0"/>
                                          </p:stCondLst>
                                        </p:cTn>
                                        <p:tgtEl>
                                          <p:spTgt spid="3">
                                            <p:txEl>
                                              <p:pRg st="1" end="1"/>
                                            </p:txEl>
                                          </p:spTgt>
                                        </p:tgtEl>
                                        <p:attrNameLst>
                                          <p:attrName>style.visibility</p:attrName>
                                        </p:attrNameLst>
                                      </p:cBhvr>
                                      <p:to>
                                        <p:strVal val="visible"/>
                                      </p:to>
                                    </p:set>
                                    <p:set>
                                      <p:cBhvr>
                                        <p:cTn id="20" dur="455" fill="hold">
                                          <p:stCondLst>
                                            <p:cond delay="0"/>
                                          </p:stCondLst>
                                        </p:cTn>
                                        <p:tgtEl>
                                          <p:spTgt spid="3">
                                            <p:txEl>
                                              <p:pRg st="1" end="1"/>
                                            </p:txEl>
                                          </p:spTgt>
                                        </p:tgtEl>
                                        <p:attrNameLst>
                                          <p:attrName>style.rotation</p:attrName>
                                        </p:attrNameLst>
                                      </p:cBhvr>
                                      <p:to>
                                        <p:strVal val="-45.0"/>
                                      </p:to>
                                    </p:set>
                                    <p:anim calcmode="lin" valueType="num">
                                      <p:cBhvr>
                                        <p:cTn id="21"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2"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23"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4"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par>
                                <p:cTn id="25" presetID="38" presetClass="entr" presetSubtype="0" accel="50000" fill="hold" nodeType="withEffect">
                                  <p:stCondLst>
                                    <p:cond delay="0"/>
                                  </p:stCondLst>
                                  <p:iterate type="lt">
                                    <p:tmPct val="50000"/>
                                  </p:iterate>
                                  <p:childTnLst>
                                    <p:set>
                                      <p:cBhvr>
                                        <p:cTn id="26" dur="1" fill="hold">
                                          <p:stCondLst>
                                            <p:cond delay="0"/>
                                          </p:stCondLst>
                                        </p:cTn>
                                        <p:tgtEl>
                                          <p:spTgt spid="3">
                                            <p:txEl>
                                              <p:pRg st="2" end="2"/>
                                            </p:txEl>
                                          </p:spTgt>
                                        </p:tgtEl>
                                        <p:attrNameLst>
                                          <p:attrName>style.visibility</p:attrName>
                                        </p:attrNameLst>
                                      </p:cBhvr>
                                      <p:to>
                                        <p:strVal val="visible"/>
                                      </p:to>
                                    </p:set>
                                    <p:set>
                                      <p:cBhvr>
                                        <p:cTn id="27" dur="455" fill="hold">
                                          <p:stCondLst>
                                            <p:cond delay="0"/>
                                          </p:stCondLst>
                                        </p:cTn>
                                        <p:tgtEl>
                                          <p:spTgt spid="3">
                                            <p:txEl>
                                              <p:pRg st="2" end="2"/>
                                            </p:txEl>
                                          </p:spTgt>
                                        </p:tgtEl>
                                        <p:attrNameLst>
                                          <p:attrName>style.rotation</p:attrName>
                                        </p:attrNameLst>
                                      </p:cBhvr>
                                      <p:to>
                                        <p:strVal val="-45.0"/>
                                      </p:to>
                                    </p:set>
                                    <p:anim calcmode="lin" valueType="num">
                                      <p:cBhvr>
                                        <p:cTn id="28"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effectLst/>
              </a:rPr>
              <a:t>Questions?</a:t>
            </a:r>
            <a:endParaRPr lang="en-US" sz="6000" dirty="0">
              <a:solidFill>
                <a:schemeClr val="tx1"/>
              </a:solidFill>
              <a:effectLst/>
            </a:endParaRPr>
          </a:p>
        </p:txBody>
      </p:sp>
      <p:sp>
        <p:nvSpPr>
          <p:cNvPr id="4" name="Content Placeholder 3"/>
          <p:cNvSpPr>
            <a:spLocks noGrp="1"/>
          </p:cNvSpPr>
          <p:nvPr>
            <p:ph idx="1"/>
          </p:nvPr>
        </p:nvSpPr>
        <p:spPr/>
        <p:txBody>
          <a:bodyPr/>
          <a:lstStyle/>
          <a:p>
            <a:endParaRPr lang="en-US" dirty="0"/>
          </a:p>
        </p:txBody>
      </p:sp>
      <p:pic>
        <p:nvPicPr>
          <p:cNvPr id="1029" name="Picture 5" descr="C:\Users\lchar\AppData\Local\Microsoft\Windows\Temporary Internet Files\Content.IE5\J5CKQ1UG\purzen-Icon-with-question-mar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3276600"/>
            <a:ext cx="2594829" cy="2594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6184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1029"/>
                                        </p:tgtEl>
                                        <p:attrNameLst>
                                          <p:attrName>style.visibility</p:attrName>
                                        </p:attrNameLst>
                                      </p:cBhvr>
                                      <p:to>
                                        <p:strVal val="visible"/>
                                      </p:to>
                                    </p:set>
                                    <p:animEffect transition="in" filter="wipe(down)">
                                      <p:cBhvr>
                                        <p:cTn id="15" dur="580">
                                          <p:stCondLst>
                                            <p:cond delay="0"/>
                                          </p:stCondLst>
                                        </p:cTn>
                                        <p:tgtEl>
                                          <p:spTgt spid="1029"/>
                                        </p:tgtEl>
                                      </p:cBhvr>
                                    </p:animEffect>
                                    <p:anim calcmode="lin" valueType="num">
                                      <p:cBhvr>
                                        <p:cTn id="16" dur="1822" tmFilter="0,0; 0.14,0.36; 0.43,0.73; 0.71,0.91; 1.0,1.0">
                                          <p:stCondLst>
                                            <p:cond delay="0"/>
                                          </p:stCondLst>
                                        </p:cTn>
                                        <p:tgtEl>
                                          <p:spTgt spid="1029"/>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029"/>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029"/>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029"/>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029"/>
                                        </p:tgtEl>
                                        <p:attrNameLst>
                                          <p:attrName>ppt_y</p:attrName>
                                        </p:attrNameLst>
                                      </p:cBhvr>
                                      <p:tavLst>
                                        <p:tav tm="0" fmla="#ppt_y-sin(pi*$)/81">
                                          <p:val>
                                            <p:fltVal val="0"/>
                                          </p:val>
                                        </p:tav>
                                        <p:tav tm="100000">
                                          <p:val>
                                            <p:fltVal val="1"/>
                                          </p:val>
                                        </p:tav>
                                      </p:tavLst>
                                    </p:anim>
                                    <p:animScale>
                                      <p:cBhvr>
                                        <p:cTn id="21" dur="26">
                                          <p:stCondLst>
                                            <p:cond delay="650"/>
                                          </p:stCondLst>
                                        </p:cTn>
                                        <p:tgtEl>
                                          <p:spTgt spid="1029"/>
                                        </p:tgtEl>
                                      </p:cBhvr>
                                      <p:to x="100000" y="60000"/>
                                    </p:animScale>
                                    <p:animScale>
                                      <p:cBhvr>
                                        <p:cTn id="22" dur="166" decel="50000">
                                          <p:stCondLst>
                                            <p:cond delay="676"/>
                                          </p:stCondLst>
                                        </p:cTn>
                                        <p:tgtEl>
                                          <p:spTgt spid="1029"/>
                                        </p:tgtEl>
                                      </p:cBhvr>
                                      <p:to x="100000" y="100000"/>
                                    </p:animScale>
                                    <p:animScale>
                                      <p:cBhvr>
                                        <p:cTn id="23" dur="26">
                                          <p:stCondLst>
                                            <p:cond delay="1312"/>
                                          </p:stCondLst>
                                        </p:cTn>
                                        <p:tgtEl>
                                          <p:spTgt spid="1029"/>
                                        </p:tgtEl>
                                      </p:cBhvr>
                                      <p:to x="100000" y="80000"/>
                                    </p:animScale>
                                    <p:animScale>
                                      <p:cBhvr>
                                        <p:cTn id="24" dur="166" decel="50000">
                                          <p:stCondLst>
                                            <p:cond delay="1338"/>
                                          </p:stCondLst>
                                        </p:cTn>
                                        <p:tgtEl>
                                          <p:spTgt spid="1029"/>
                                        </p:tgtEl>
                                      </p:cBhvr>
                                      <p:to x="100000" y="100000"/>
                                    </p:animScale>
                                    <p:animScale>
                                      <p:cBhvr>
                                        <p:cTn id="25" dur="26">
                                          <p:stCondLst>
                                            <p:cond delay="1642"/>
                                          </p:stCondLst>
                                        </p:cTn>
                                        <p:tgtEl>
                                          <p:spTgt spid="1029"/>
                                        </p:tgtEl>
                                      </p:cBhvr>
                                      <p:to x="100000" y="90000"/>
                                    </p:animScale>
                                    <p:animScale>
                                      <p:cBhvr>
                                        <p:cTn id="26" dur="166" decel="50000">
                                          <p:stCondLst>
                                            <p:cond delay="1668"/>
                                          </p:stCondLst>
                                        </p:cTn>
                                        <p:tgtEl>
                                          <p:spTgt spid="1029"/>
                                        </p:tgtEl>
                                      </p:cBhvr>
                                      <p:to x="100000" y="100000"/>
                                    </p:animScale>
                                    <p:animScale>
                                      <p:cBhvr>
                                        <p:cTn id="27" dur="26">
                                          <p:stCondLst>
                                            <p:cond delay="1808"/>
                                          </p:stCondLst>
                                        </p:cTn>
                                        <p:tgtEl>
                                          <p:spTgt spid="1029"/>
                                        </p:tgtEl>
                                      </p:cBhvr>
                                      <p:to x="100000" y="95000"/>
                                    </p:animScale>
                                    <p:animScale>
                                      <p:cBhvr>
                                        <p:cTn id="28" dur="166" decel="50000">
                                          <p:stCondLst>
                                            <p:cond delay="1834"/>
                                          </p:stCondLst>
                                        </p:cTn>
                                        <p:tgtEl>
                                          <p:spTgt spid="102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781800" cy="45719"/>
          </a:xfrm>
        </p:spPr>
        <p:txBody>
          <a:bodyPr/>
          <a:lstStyle/>
          <a:p>
            <a:endParaRPr lang="en-US" dirty="0"/>
          </a:p>
        </p:txBody>
      </p:sp>
      <p:graphicFrame>
        <p:nvGraphicFramePr>
          <p:cNvPr id="4" name="Content Placeholder 3"/>
          <p:cNvGraphicFramePr>
            <a:graphicFrameLocks noGrp="1"/>
          </p:cNvGraphicFramePr>
          <p:nvPr>
            <p:ph idx="1"/>
          </p:nvPr>
        </p:nvGraphicFramePr>
        <p:xfrm>
          <a:off x="1531620" y="462851"/>
          <a:ext cx="6080760" cy="5833872"/>
        </p:xfrm>
        <a:graphic>
          <a:graphicData uri="http://schemas.openxmlformats.org/drawingml/2006/table">
            <a:tbl>
              <a:tblPr firstRow="1" firstCol="1" bandRow="1"/>
              <a:tblGrid>
                <a:gridCol w="6080760"/>
              </a:tblGrid>
              <a:tr h="0">
                <a:tc>
                  <a:txBody>
                    <a:bodyPr/>
                    <a:lstStyle/>
                    <a:p>
                      <a:pPr marL="0" marR="0">
                        <a:lnSpc>
                          <a:spcPct val="115000"/>
                        </a:lnSpc>
                        <a:spcBef>
                          <a:spcPts val="0"/>
                        </a:spcBef>
                        <a:spcAft>
                          <a:spcPts val="0"/>
                        </a:spcAft>
                      </a:pPr>
                      <a:r>
                        <a:rPr lang="en-US" sz="1200" dirty="0">
                          <a:effectLst/>
                          <a:latin typeface="Calibri"/>
                          <a:ea typeface="Calibri"/>
                          <a:cs typeface="Arial"/>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  </a:t>
                      </a:r>
                      <a:endParaRPr lang="en-US" sz="1100" dirty="0">
                        <a:effectLst/>
                        <a:latin typeface="Calibri"/>
                        <a:ea typeface="Calibri"/>
                        <a:cs typeface="Times New Roman"/>
                      </a:endParaRPr>
                    </a:p>
                    <a:p>
                      <a:pPr marL="0" marR="0">
                        <a:lnSpc>
                          <a:spcPct val="115000"/>
                        </a:lnSpc>
                        <a:spcBef>
                          <a:spcPts val="0"/>
                        </a:spcBef>
                        <a:spcAft>
                          <a:spcPts val="0"/>
                        </a:spcAft>
                      </a:pPr>
                      <a:r>
                        <a:rPr lang="en-US" sz="1200" dirty="0">
                          <a:effectLst/>
                          <a:latin typeface="Calibri"/>
                          <a:ea typeface="Calibri"/>
                          <a:cs typeface="Arial"/>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200" dirty="0">
                          <a:effectLst/>
                          <a:latin typeface="Calibri"/>
                          <a:ea typeface="Calibri"/>
                          <a:cs typeface="Arial"/>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endParaRPr lang="en-US" sz="1100" dirty="0">
                        <a:effectLst/>
                        <a:latin typeface="Calibri"/>
                        <a:ea typeface="Calibri"/>
                        <a:cs typeface="Times New Roman"/>
                      </a:endParaRPr>
                    </a:p>
                    <a:p>
                      <a:pPr marL="0" marR="0">
                        <a:lnSpc>
                          <a:spcPct val="115000"/>
                        </a:lnSpc>
                        <a:spcBef>
                          <a:spcPts val="0"/>
                        </a:spcBef>
                        <a:spcAft>
                          <a:spcPts val="0"/>
                        </a:spcAft>
                      </a:pPr>
                      <a:r>
                        <a:rPr lang="en-US" sz="1200" dirty="0">
                          <a:effectLst/>
                          <a:latin typeface="Calibri"/>
                          <a:ea typeface="Calibri"/>
                          <a:cs typeface="Arial"/>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200" dirty="0">
                          <a:effectLst/>
                          <a:latin typeface="Calibri"/>
                          <a:ea typeface="Calibri"/>
                          <a:cs typeface="Arial"/>
                        </a:rPr>
                        <a:t>To file a program complaint of discrimination, complete the </a:t>
                      </a:r>
                      <a:r>
                        <a:rPr lang="en-US" sz="1200" u="sng" dirty="0">
                          <a:solidFill>
                            <a:srgbClr val="0000FF"/>
                          </a:solidFill>
                          <a:effectLst/>
                          <a:latin typeface="Calibri"/>
                          <a:ea typeface="Calibri"/>
                          <a:cs typeface="Arial"/>
                          <a:hlinkClick r:id="rId3" tooltip="Opens in new window."/>
                        </a:rPr>
                        <a:t>USDA Program Discrimination Complaint Form</a:t>
                      </a:r>
                      <a:r>
                        <a:rPr lang="en-US" sz="1200" dirty="0">
                          <a:effectLst/>
                          <a:latin typeface="Calibri"/>
                          <a:ea typeface="Calibri"/>
                          <a:cs typeface="Arial"/>
                        </a:rPr>
                        <a:t>, (AD-3027) found online at: </a:t>
                      </a:r>
                      <a:r>
                        <a:rPr lang="en-US" sz="1200" u="sng" dirty="0">
                          <a:solidFill>
                            <a:srgbClr val="0000FF"/>
                          </a:solidFill>
                          <a:effectLst/>
                          <a:latin typeface="Calibri"/>
                          <a:ea typeface="Calibri"/>
                          <a:cs typeface="Arial"/>
                          <a:hlinkClick r:id="rId4"/>
                        </a:rPr>
                        <a:t>http://www.ascr.usda.gov/complaint_filing_cust.html</a:t>
                      </a:r>
                      <a:r>
                        <a:rPr lang="en-US" sz="1200" dirty="0">
                          <a:effectLst/>
                          <a:latin typeface="Calibri"/>
                          <a:ea typeface="Calibri"/>
                          <a:cs typeface="Arial"/>
                        </a:rPr>
                        <a:t>, and at any USDA office, or write a letter addressed to USDA and provide in the letter all of the information requested in the form. To request a copy of the complaint form, call (866) 632-9992. Submit your completed form or letter to USDA by: </a:t>
                      </a:r>
                      <a:endParaRPr lang="en-US" sz="1100" dirty="0">
                        <a:effectLst/>
                        <a:latin typeface="Calibri"/>
                        <a:ea typeface="Calibri"/>
                        <a:cs typeface="Times New Roman"/>
                      </a:endParaRPr>
                    </a:p>
                    <a:p>
                      <a:pPr marL="0" marR="0">
                        <a:lnSpc>
                          <a:spcPct val="115000"/>
                        </a:lnSpc>
                        <a:spcBef>
                          <a:spcPts val="0"/>
                        </a:spcBef>
                        <a:spcAft>
                          <a:spcPts val="0"/>
                        </a:spcAft>
                      </a:pPr>
                      <a:r>
                        <a:rPr lang="en-US" sz="1200" dirty="0">
                          <a:effectLst/>
                          <a:latin typeface="Calibri"/>
                          <a:ea typeface="Calibri"/>
                          <a:cs typeface="Arial"/>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200" dirty="0">
                          <a:effectLst/>
                          <a:latin typeface="Calibri"/>
                          <a:ea typeface="Calibri"/>
                          <a:cs typeface="Arial"/>
                        </a:rPr>
                        <a:t>(1)	mail: U.S. Department of Agriculture </a:t>
                      </a:r>
                      <a:endParaRPr lang="en-US" sz="1100" dirty="0">
                        <a:effectLst/>
                        <a:latin typeface="Calibri"/>
                        <a:ea typeface="Calibri"/>
                        <a:cs typeface="Times New Roman"/>
                      </a:endParaRPr>
                    </a:p>
                    <a:p>
                      <a:pPr marL="0" marR="0" indent="457200">
                        <a:lnSpc>
                          <a:spcPct val="115000"/>
                        </a:lnSpc>
                        <a:spcBef>
                          <a:spcPts val="0"/>
                        </a:spcBef>
                        <a:spcAft>
                          <a:spcPts val="0"/>
                        </a:spcAft>
                      </a:pPr>
                      <a:r>
                        <a:rPr lang="en-US" sz="1200" dirty="0">
                          <a:effectLst/>
                          <a:latin typeface="Calibri"/>
                          <a:ea typeface="Calibri"/>
                          <a:cs typeface="Arial"/>
                        </a:rPr>
                        <a:t>Office of the Assistant Secretary for Civil Rights </a:t>
                      </a:r>
                      <a:endParaRPr lang="en-US" sz="1100" dirty="0">
                        <a:effectLst/>
                        <a:latin typeface="Calibri"/>
                        <a:ea typeface="Calibri"/>
                        <a:cs typeface="Times New Roman"/>
                      </a:endParaRPr>
                    </a:p>
                    <a:p>
                      <a:pPr marL="0" marR="0" indent="457200">
                        <a:spcBef>
                          <a:spcPts val="0"/>
                        </a:spcBef>
                        <a:spcAft>
                          <a:spcPts val="0"/>
                        </a:spcAft>
                      </a:pPr>
                      <a:r>
                        <a:rPr lang="en-US" sz="1200" dirty="0">
                          <a:solidFill>
                            <a:srgbClr val="000000"/>
                          </a:solidFill>
                          <a:effectLst/>
                          <a:latin typeface="Calibri"/>
                          <a:ea typeface="Calibri"/>
                          <a:cs typeface="Arial"/>
                        </a:rPr>
                        <a:t>1400 Independence Avenue, SW </a:t>
                      </a:r>
                      <a:endParaRPr lang="en-US" sz="1200" dirty="0">
                        <a:solidFill>
                          <a:srgbClr val="000000"/>
                        </a:solidFill>
                        <a:effectLst/>
                        <a:latin typeface="Times New Roman"/>
                        <a:ea typeface="Calibri"/>
                      </a:endParaRPr>
                    </a:p>
                    <a:p>
                      <a:pPr marL="0" marR="0" indent="457200">
                        <a:spcBef>
                          <a:spcPts val="0"/>
                        </a:spcBef>
                        <a:spcAft>
                          <a:spcPts val="0"/>
                        </a:spcAft>
                      </a:pPr>
                      <a:r>
                        <a:rPr lang="en-US" sz="1200" dirty="0">
                          <a:solidFill>
                            <a:srgbClr val="000000"/>
                          </a:solidFill>
                          <a:effectLst/>
                          <a:latin typeface="Calibri"/>
                          <a:ea typeface="Calibri"/>
                          <a:cs typeface="Arial"/>
                        </a:rPr>
                        <a:t>Washington, D.C. 20250-9410; </a:t>
                      </a:r>
                      <a:endParaRPr lang="en-US" sz="1200" dirty="0">
                        <a:solidFill>
                          <a:srgbClr val="000000"/>
                        </a:solidFill>
                        <a:effectLst/>
                        <a:latin typeface="Times New Roman"/>
                        <a:ea typeface="Calibri"/>
                      </a:endParaRPr>
                    </a:p>
                    <a:p>
                      <a:pPr marL="0" marR="0">
                        <a:lnSpc>
                          <a:spcPct val="115000"/>
                        </a:lnSpc>
                        <a:spcBef>
                          <a:spcPts val="0"/>
                        </a:spcBef>
                        <a:spcAft>
                          <a:spcPts val="0"/>
                        </a:spcAft>
                      </a:pPr>
                      <a:r>
                        <a:rPr lang="en-US" sz="1200" dirty="0">
                          <a:effectLst/>
                          <a:latin typeface="Calibri"/>
                          <a:ea typeface="Calibri"/>
                          <a:cs typeface="Arial"/>
                        </a:rPr>
                        <a:t>(2) 	fax: (202) 690-7442; or </a:t>
                      </a:r>
                      <a:endParaRPr lang="en-US" sz="1100" dirty="0">
                        <a:effectLst/>
                        <a:latin typeface="Calibri"/>
                        <a:ea typeface="Calibri"/>
                        <a:cs typeface="Times New Roman"/>
                      </a:endParaRPr>
                    </a:p>
                    <a:p>
                      <a:pPr marL="0" marR="0">
                        <a:lnSpc>
                          <a:spcPct val="115000"/>
                        </a:lnSpc>
                        <a:spcBef>
                          <a:spcPts val="0"/>
                        </a:spcBef>
                        <a:spcAft>
                          <a:spcPts val="0"/>
                        </a:spcAft>
                      </a:pPr>
                      <a:r>
                        <a:rPr lang="en-US" sz="1200" dirty="0">
                          <a:effectLst/>
                          <a:latin typeface="Calibri"/>
                          <a:ea typeface="Calibri"/>
                          <a:cs typeface="Arial"/>
                        </a:rPr>
                        <a:t>(3) 	email: </a:t>
                      </a:r>
                      <a:r>
                        <a:rPr lang="en-US" sz="1200" dirty="0">
                          <a:solidFill>
                            <a:srgbClr val="0000FF"/>
                          </a:solidFill>
                          <a:effectLst/>
                          <a:latin typeface="Calibri"/>
                          <a:ea typeface="Calibri"/>
                          <a:cs typeface="Arial"/>
                        </a:rPr>
                        <a:t>program.intake@usda.gov.</a:t>
                      </a:r>
                      <a:endParaRPr lang="en-US" sz="1100" dirty="0">
                        <a:effectLst/>
                        <a:latin typeface="Calibri"/>
                        <a:ea typeface="Calibri"/>
                        <a:cs typeface="Times New Roman"/>
                      </a:endParaRPr>
                    </a:p>
                    <a:p>
                      <a:pPr marL="0" marR="0">
                        <a:lnSpc>
                          <a:spcPct val="115000"/>
                        </a:lnSpc>
                        <a:spcBef>
                          <a:spcPts val="0"/>
                        </a:spcBef>
                        <a:spcAft>
                          <a:spcPts val="0"/>
                        </a:spcAft>
                      </a:pPr>
                      <a:r>
                        <a:rPr lang="en-US" sz="1200" dirty="0">
                          <a:effectLst/>
                          <a:latin typeface="Calibri"/>
                          <a:ea typeface="Calibri"/>
                          <a:cs typeface="Arial"/>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200" dirty="0">
                          <a:effectLst/>
                          <a:latin typeface="Calibri"/>
                          <a:ea typeface="Calibri"/>
                          <a:cs typeface="Arial"/>
                        </a:rPr>
                        <a:t>This institution is an equal opportunity provider.</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42542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458200" cy="838200"/>
          </a:xfrm>
        </p:spPr>
        <p:txBody>
          <a:bodyPr>
            <a:normAutofit fontScale="90000"/>
          </a:bodyPr>
          <a:lstStyle/>
          <a:p>
            <a:pPr algn="ctr"/>
            <a:r>
              <a:rPr lang="en-US" sz="6000" dirty="0" smtClean="0">
                <a:solidFill>
                  <a:schemeClr val="tx1"/>
                </a:solidFill>
              </a:rPr>
              <a:t>UNPAID MEAL CHALLENGE</a:t>
            </a:r>
            <a:r>
              <a:rPr lang="en-US" sz="6000" dirty="0" smtClean="0">
                <a:solidFill>
                  <a:schemeClr val="tx1"/>
                </a:solidFill>
                <a:effectLst/>
              </a:rPr>
              <a:t/>
            </a:r>
            <a:br>
              <a:rPr lang="en-US" sz="6000" dirty="0" smtClean="0">
                <a:solidFill>
                  <a:schemeClr val="tx1"/>
                </a:solidFill>
                <a:effectLst/>
              </a:rPr>
            </a:br>
            <a:endParaRPr lang="en-US" sz="6000" dirty="0">
              <a:solidFill>
                <a:schemeClr val="tx1"/>
              </a:solidFill>
              <a:effectLst/>
            </a:endParaRPr>
          </a:p>
        </p:txBody>
      </p:sp>
      <p:sp>
        <p:nvSpPr>
          <p:cNvPr id="3" name="Content Placeholder 2"/>
          <p:cNvSpPr>
            <a:spLocks noGrp="1"/>
          </p:cNvSpPr>
          <p:nvPr>
            <p:ph idx="1"/>
          </p:nvPr>
        </p:nvSpPr>
        <p:spPr>
          <a:xfrm>
            <a:off x="457200" y="1219200"/>
            <a:ext cx="8153400" cy="5334000"/>
          </a:xfrm>
        </p:spPr>
        <p:txBody>
          <a:bodyPr>
            <a:normAutofit fontScale="92500"/>
          </a:bodyPr>
          <a:lstStyle/>
          <a:p>
            <a:endParaRPr lang="en-US" dirty="0" smtClean="0"/>
          </a:p>
          <a:p>
            <a:r>
              <a:rPr lang="en-US" sz="4800" dirty="0" smtClean="0">
                <a:ln w="6350">
                  <a:solidFill>
                    <a:srgbClr val="4F81BD">
                      <a:shade val="43000"/>
                    </a:srgbClr>
                  </a:solidFill>
                </a:ln>
                <a:solidFill>
                  <a:prstClr val="black"/>
                </a:solidFill>
                <a:ea typeface="+mj-ea"/>
                <a:cs typeface="+mj-cs"/>
              </a:rPr>
              <a:t>SP </a:t>
            </a:r>
            <a:r>
              <a:rPr lang="en-US" sz="4800" dirty="0">
                <a:ln w="6350">
                  <a:solidFill>
                    <a:srgbClr val="4F81BD">
                      <a:shade val="43000"/>
                    </a:srgbClr>
                  </a:solidFill>
                </a:ln>
                <a:solidFill>
                  <a:prstClr val="black"/>
                </a:solidFill>
                <a:ea typeface="+mj-ea"/>
                <a:cs typeface="+mj-cs"/>
              </a:rPr>
              <a:t>46-2016 </a:t>
            </a:r>
            <a:r>
              <a:rPr lang="en-US" sz="4000" dirty="0" smtClean="0"/>
              <a:t>Local Meal Charge Policies</a:t>
            </a:r>
          </a:p>
          <a:p>
            <a:r>
              <a:rPr lang="en-US" sz="4800" dirty="0">
                <a:ln w="6350">
                  <a:solidFill>
                    <a:srgbClr val="4F81BD">
                      <a:shade val="43000"/>
                    </a:srgbClr>
                  </a:solidFill>
                </a:ln>
                <a:solidFill>
                  <a:prstClr val="black"/>
                </a:solidFill>
                <a:ea typeface="+mj-ea"/>
                <a:cs typeface="+mj-cs"/>
              </a:rPr>
              <a:t>SP </a:t>
            </a:r>
            <a:r>
              <a:rPr lang="en-US" sz="4800" dirty="0" smtClean="0">
                <a:ln w="6350">
                  <a:solidFill>
                    <a:srgbClr val="4F81BD">
                      <a:shade val="43000"/>
                    </a:srgbClr>
                  </a:solidFill>
                </a:ln>
                <a:solidFill>
                  <a:prstClr val="black"/>
                </a:solidFill>
                <a:ea typeface="+mj-ea"/>
                <a:cs typeface="+mj-cs"/>
              </a:rPr>
              <a:t>47-2016 </a:t>
            </a:r>
            <a:r>
              <a:rPr lang="en-US" sz="4000" dirty="0" smtClean="0"/>
              <a:t>Clarification on Collection of Delinquent Meal Payments</a:t>
            </a:r>
          </a:p>
          <a:p>
            <a:pPr marL="114300" indent="0">
              <a:buNone/>
            </a:pPr>
            <a:r>
              <a:rPr lang="en-US" sz="4000" u="sng" dirty="0" smtClean="0"/>
              <a:t>NEW SINCE LAST YEAR:</a:t>
            </a:r>
          </a:p>
          <a:p>
            <a:r>
              <a:rPr lang="en-US" sz="4000" b="1" dirty="0" smtClean="0"/>
              <a:t>SP 23-2017 </a:t>
            </a:r>
            <a:r>
              <a:rPr lang="en-US" sz="4000" dirty="0" smtClean="0"/>
              <a:t>Unpaid Meal Charges- Q&amp;A </a:t>
            </a:r>
          </a:p>
          <a:p>
            <a:r>
              <a:rPr lang="en-US" sz="4000" b="1" dirty="0" smtClean="0"/>
              <a:t>SP 29-2017</a:t>
            </a:r>
            <a:r>
              <a:rPr lang="en-US" sz="4000" dirty="0" smtClean="0"/>
              <a:t> Overcoming Unpaid Meals</a:t>
            </a:r>
          </a:p>
          <a:p>
            <a:endParaRPr lang="en-US" sz="4000" dirty="0"/>
          </a:p>
        </p:txBody>
      </p:sp>
    </p:spTree>
    <p:extLst>
      <p:ext uri="{BB962C8B-B14F-4D97-AF65-F5344CB8AC3E}">
        <p14:creationId xmlns:p14="http://schemas.microsoft.com/office/powerpoint/2010/main" val="12614250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effectLst/>
              </a:rPr>
              <a:t>History</a:t>
            </a:r>
            <a:endParaRPr lang="en-US" sz="6000" dirty="0">
              <a:solidFill>
                <a:schemeClr val="tx1"/>
              </a:solidFill>
              <a:effectLst/>
            </a:endParaRPr>
          </a:p>
        </p:txBody>
      </p:sp>
      <p:sp>
        <p:nvSpPr>
          <p:cNvPr id="3" name="Content Placeholder 2"/>
          <p:cNvSpPr>
            <a:spLocks noGrp="1"/>
          </p:cNvSpPr>
          <p:nvPr>
            <p:ph idx="1"/>
          </p:nvPr>
        </p:nvSpPr>
        <p:spPr>
          <a:xfrm>
            <a:off x="457200" y="1371600"/>
            <a:ext cx="8229600" cy="5083208"/>
          </a:xfrm>
        </p:spPr>
        <p:txBody>
          <a:bodyPr>
            <a:normAutofit/>
          </a:bodyPr>
          <a:lstStyle/>
          <a:p>
            <a:endParaRPr lang="en-US" sz="4000" dirty="0" smtClean="0"/>
          </a:p>
          <a:p>
            <a:pPr marL="114300" indent="0">
              <a:buNone/>
            </a:pPr>
            <a:r>
              <a:rPr lang="en-US" sz="4000" b="1" dirty="0" smtClean="0"/>
              <a:t>The Healthy, Hunger-Free Kids Act of 2010 contained a section that required the USDA to review local policies on meal charges, and to make recommendations regarding a local or national policy.</a:t>
            </a:r>
          </a:p>
          <a:p>
            <a:pPr marL="64008" indent="0">
              <a:buNone/>
            </a:pPr>
            <a:endParaRPr lang="en-US" sz="4000" b="1" dirty="0"/>
          </a:p>
        </p:txBody>
      </p:sp>
    </p:spTree>
    <p:extLst>
      <p:ext uri="{BB962C8B-B14F-4D97-AF65-F5344CB8AC3E}">
        <p14:creationId xmlns:p14="http://schemas.microsoft.com/office/powerpoint/2010/main" val="2078224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effectLst/>
              </a:rPr>
              <a:t>History</a:t>
            </a:r>
            <a:endParaRPr lang="en-US" sz="6000" dirty="0">
              <a:solidFill>
                <a:schemeClr val="tx1"/>
              </a:solidFill>
              <a:effectLst/>
            </a:endParaRPr>
          </a:p>
        </p:txBody>
      </p:sp>
      <p:sp>
        <p:nvSpPr>
          <p:cNvPr id="3" name="Content Placeholder 2"/>
          <p:cNvSpPr>
            <a:spLocks noGrp="1"/>
          </p:cNvSpPr>
          <p:nvPr>
            <p:ph idx="1"/>
          </p:nvPr>
        </p:nvSpPr>
        <p:spPr>
          <a:xfrm>
            <a:off x="457200" y="1371600"/>
            <a:ext cx="8001000" cy="5083208"/>
          </a:xfrm>
        </p:spPr>
        <p:txBody>
          <a:bodyPr>
            <a:normAutofit/>
          </a:bodyPr>
          <a:lstStyle/>
          <a:p>
            <a:pPr marL="114300" indent="0">
              <a:buNone/>
            </a:pPr>
            <a:r>
              <a:rPr lang="en-US" sz="4000" b="1" dirty="0" smtClean="0"/>
              <a:t>Your Children who do not qualify for free meals and would like a meal, but do not have money in their account at the time of meal service:</a:t>
            </a:r>
          </a:p>
          <a:p>
            <a:pPr marL="114300" indent="0">
              <a:buNone/>
            </a:pPr>
            <a:r>
              <a:rPr lang="en-US" sz="4000" b="1" dirty="0"/>
              <a:t>h</a:t>
            </a:r>
            <a:r>
              <a:rPr lang="en-US" sz="4000" b="1" dirty="0" smtClean="0"/>
              <a:t>ow you solve this problem is what the Unpaid Meal Policy really does.  </a:t>
            </a:r>
          </a:p>
          <a:p>
            <a:pPr marL="114300" indent="0">
              <a:buNone/>
            </a:pPr>
            <a:endParaRPr lang="en-US" sz="4000" b="1" dirty="0" smtClean="0"/>
          </a:p>
          <a:p>
            <a:pPr marL="64008" indent="0">
              <a:buNone/>
            </a:pPr>
            <a:endParaRPr lang="en-US" sz="4000" b="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4680" y="5181600"/>
            <a:ext cx="2225040" cy="1481328"/>
          </a:xfrm>
          <a:prstGeom prst="rect">
            <a:avLst/>
          </a:prstGeom>
        </p:spPr>
      </p:pic>
    </p:spTree>
    <p:extLst>
      <p:ext uri="{BB962C8B-B14F-4D97-AF65-F5344CB8AC3E}">
        <p14:creationId xmlns:p14="http://schemas.microsoft.com/office/powerpoint/2010/main" val="28992653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solidFill>
                  <a:schemeClr val="tx1"/>
                </a:solidFill>
                <a:effectLst/>
              </a:rPr>
              <a:t>Local Meal Charge Policies</a:t>
            </a:r>
            <a:endParaRPr lang="en-US" sz="4800" dirty="0">
              <a:solidFill>
                <a:schemeClr val="tx1"/>
              </a:solidFill>
              <a:effectLst/>
            </a:endParaRPr>
          </a:p>
        </p:txBody>
      </p:sp>
      <p:sp>
        <p:nvSpPr>
          <p:cNvPr id="3" name="Content Placeholder 2"/>
          <p:cNvSpPr>
            <a:spLocks noGrp="1"/>
          </p:cNvSpPr>
          <p:nvPr>
            <p:ph idx="1"/>
          </p:nvPr>
        </p:nvSpPr>
        <p:spPr/>
        <p:txBody>
          <a:bodyPr>
            <a:normAutofit lnSpcReduction="10000"/>
          </a:bodyPr>
          <a:lstStyle/>
          <a:p>
            <a:r>
              <a:rPr lang="en-US" sz="3200" b="1" dirty="0" smtClean="0"/>
              <a:t>The decision has been made to continue to  have the meal charge and alternate meal policies made at the </a:t>
            </a:r>
            <a:r>
              <a:rPr lang="en-US" sz="3200" b="1" u="sng" dirty="0" smtClean="0"/>
              <a:t>local level.</a:t>
            </a:r>
          </a:p>
          <a:p>
            <a:endParaRPr lang="en-US" sz="3200" u="sng" dirty="0"/>
          </a:p>
          <a:p>
            <a:r>
              <a:rPr lang="en-US" sz="3200" dirty="0" smtClean="0"/>
              <a:t>                             </a:t>
            </a:r>
            <a:r>
              <a:rPr lang="en-US" sz="3200" b="1" dirty="0" smtClean="0"/>
              <a:t>Due Date:  July 1, 2017.</a:t>
            </a:r>
          </a:p>
          <a:p>
            <a:endParaRPr lang="en-US" sz="3200" dirty="0"/>
          </a:p>
          <a:p>
            <a:pPr marL="64008" indent="0">
              <a:buNone/>
            </a:pPr>
            <a:endParaRPr lang="en-US" sz="3200" dirty="0" smtClean="0"/>
          </a:p>
          <a:p>
            <a:r>
              <a:rPr lang="en-US" sz="3200" b="1" dirty="0" smtClean="0"/>
              <a:t>Institute and clearly communicate a meal charge policy.</a:t>
            </a:r>
            <a:endParaRPr lang="en-US" sz="3200" b="1" dirty="0"/>
          </a:p>
        </p:txBody>
      </p:sp>
      <p:pic>
        <p:nvPicPr>
          <p:cNvPr id="2052" name="Picture 4" descr="C:\Users\lchar\AppData\Local\Microsoft\Windows\Temporary Internet Files\Content.IE5\MX02QFWZ\calendar-cartoon-3~s600x600[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276600"/>
            <a:ext cx="28956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5519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2052"/>
                                        </p:tgtEl>
                                        <p:attrNameLst>
                                          <p:attrName>style.visibility</p:attrName>
                                        </p:attrNameLst>
                                      </p:cBhvr>
                                      <p:to>
                                        <p:strVal val="visible"/>
                                      </p:to>
                                    </p:set>
                                    <p:animEffect transition="in" filter="wipe(down)">
                                      <p:cBhvr>
                                        <p:cTn id="37" dur="580">
                                          <p:stCondLst>
                                            <p:cond delay="0"/>
                                          </p:stCondLst>
                                        </p:cTn>
                                        <p:tgtEl>
                                          <p:spTgt spid="2052"/>
                                        </p:tgtEl>
                                      </p:cBhvr>
                                    </p:animEffect>
                                    <p:anim calcmode="lin" valueType="num">
                                      <p:cBhvr>
                                        <p:cTn id="38"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43" dur="26">
                                          <p:stCondLst>
                                            <p:cond delay="650"/>
                                          </p:stCondLst>
                                        </p:cTn>
                                        <p:tgtEl>
                                          <p:spTgt spid="2052"/>
                                        </p:tgtEl>
                                      </p:cBhvr>
                                      <p:to x="100000" y="60000"/>
                                    </p:animScale>
                                    <p:animScale>
                                      <p:cBhvr>
                                        <p:cTn id="44" dur="166" decel="50000">
                                          <p:stCondLst>
                                            <p:cond delay="676"/>
                                          </p:stCondLst>
                                        </p:cTn>
                                        <p:tgtEl>
                                          <p:spTgt spid="2052"/>
                                        </p:tgtEl>
                                      </p:cBhvr>
                                      <p:to x="100000" y="100000"/>
                                    </p:animScale>
                                    <p:animScale>
                                      <p:cBhvr>
                                        <p:cTn id="45" dur="26">
                                          <p:stCondLst>
                                            <p:cond delay="1312"/>
                                          </p:stCondLst>
                                        </p:cTn>
                                        <p:tgtEl>
                                          <p:spTgt spid="2052"/>
                                        </p:tgtEl>
                                      </p:cBhvr>
                                      <p:to x="100000" y="80000"/>
                                    </p:animScale>
                                    <p:animScale>
                                      <p:cBhvr>
                                        <p:cTn id="46" dur="166" decel="50000">
                                          <p:stCondLst>
                                            <p:cond delay="1338"/>
                                          </p:stCondLst>
                                        </p:cTn>
                                        <p:tgtEl>
                                          <p:spTgt spid="2052"/>
                                        </p:tgtEl>
                                      </p:cBhvr>
                                      <p:to x="100000" y="100000"/>
                                    </p:animScale>
                                    <p:animScale>
                                      <p:cBhvr>
                                        <p:cTn id="47" dur="26">
                                          <p:stCondLst>
                                            <p:cond delay="1642"/>
                                          </p:stCondLst>
                                        </p:cTn>
                                        <p:tgtEl>
                                          <p:spTgt spid="2052"/>
                                        </p:tgtEl>
                                      </p:cBhvr>
                                      <p:to x="100000" y="90000"/>
                                    </p:animScale>
                                    <p:animScale>
                                      <p:cBhvr>
                                        <p:cTn id="48" dur="166" decel="50000">
                                          <p:stCondLst>
                                            <p:cond delay="1668"/>
                                          </p:stCondLst>
                                        </p:cTn>
                                        <p:tgtEl>
                                          <p:spTgt spid="2052"/>
                                        </p:tgtEl>
                                      </p:cBhvr>
                                      <p:to x="100000" y="100000"/>
                                    </p:animScale>
                                    <p:animScale>
                                      <p:cBhvr>
                                        <p:cTn id="49" dur="26">
                                          <p:stCondLst>
                                            <p:cond delay="1808"/>
                                          </p:stCondLst>
                                        </p:cTn>
                                        <p:tgtEl>
                                          <p:spTgt spid="2052"/>
                                        </p:tgtEl>
                                      </p:cBhvr>
                                      <p:to x="100000" y="95000"/>
                                    </p:animScale>
                                    <p:animScale>
                                      <p:cBhvr>
                                        <p:cTn id="50" dur="166" decel="50000">
                                          <p:stCondLst>
                                            <p:cond delay="1834"/>
                                          </p:stCondLst>
                                        </p:cTn>
                                        <p:tgtEl>
                                          <p:spTgt spid="205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solidFill>
                  <a:schemeClr val="tx1"/>
                </a:solidFill>
                <a:effectLst/>
              </a:rPr>
              <a:t>Local Meal Charge Policies</a:t>
            </a:r>
            <a:endParaRPr lang="en-US" sz="4800" dirty="0">
              <a:solidFill>
                <a:schemeClr val="tx1"/>
              </a:solidFill>
              <a:effectLst/>
            </a:endParaRPr>
          </a:p>
        </p:txBody>
      </p:sp>
      <p:sp>
        <p:nvSpPr>
          <p:cNvPr id="3" name="Content Placeholder 2"/>
          <p:cNvSpPr>
            <a:spLocks noGrp="1"/>
          </p:cNvSpPr>
          <p:nvPr>
            <p:ph idx="1"/>
          </p:nvPr>
        </p:nvSpPr>
        <p:spPr>
          <a:xfrm>
            <a:off x="457200" y="1600200"/>
            <a:ext cx="7620000" cy="5181600"/>
          </a:xfrm>
        </p:spPr>
        <p:txBody>
          <a:bodyPr>
            <a:normAutofit fontScale="92500" lnSpcReduction="20000"/>
          </a:bodyPr>
          <a:lstStyle/>
          <a:p>
            <a:endParaRPr lang="en-US" sz="3200" u="sng" dirty="0"/>
          </a:p>
          <a:p>
            <a:r>
              <a:rPr lang="en-US" sz="3200" dirty="0" smtClean="0"/>
              <a:t>                             </a:t>
            </a:r>
            <a:r>
              <a:rPr lang="en-US" sz="3200" b="1" dirty="0" smtClean="0"/>
              <a:t>Due Date:  July 1, 2017</a:t>
            </a:r>
          </a:p>
          <a:p>
            <a:endParaRPr lang="en-US" sz="3200" dirty="0"/>
          </a:p>
          <a:p>
            <a:pPr marL="64008" indent="0">
              <a:buNone/>
            </a:pPr>
            <a:endParaRPr lang="en-US" sz="3200" dirty="0" smtClean="0"/>
          </a:p>
          <a:p>
            <a:pPr marL="64008" indent="0">
              <a:buNone/>
            </a:pPr>
            <a:r>
              <a:rPr lang="en-US" sz="3200" dirty="0" smtClean="0"/>
              <a:t>SFSB- New State Law SB423- Needs defined by rules; however, it affects all of SFSB.  It is unknown if law applies to Public Charter Schools. </a:t>
            </a:r>
          </a:p>
          <a:p>
            <a:pPr marL="64008" indent="0">
              <a:buNone/>
            </a:pPr>
            <a:r>
              <a:rPr lang="en-US" sz="3200" dirty="0" smtClean="0"/>
              <a:t>Summary: Prohibits denying a student a meal for failure to pay : 1) 1</a:t>
            </a:r>
            <a:r>
              <a:rPr lang="en-US" sz="3200" baseline="30000" dirty="0" smtClean="0"/>
              <a:t>st</a:t>
            </a:r>
            <a:r>
              <a:rPr lang="en-US" sz="3200" dirty="0" smtClean="0"/>
              <a:t> 21 days of school year and 2) 7 days after the student’s meal fund account balance is zero or negative. </a:t>
            </a:r>
          </a:p>
          <a:p>
            <a:pPr marL="64008" indent="0">
              <a:buNone/>
            </a:pPr>
            <a:endParaRPr lang="en-US" sz="3200" b="1" dirty="0"/>
          </a:p>
        </p:txBody>
      </p:sp>
      <p:pic>
        <p:nvPicPr>
          <p:cNvPr id="2052" name="Picture 4" descr="C:\Users\lchar\AppData\Local\Microsoft\Windows\Temporary Internet Files\Content.IE5\MX02QFWZ\calendar-cartoon-3~s600x600[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19200"/>
            <a:ext cx="28956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2880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down)">
                                      <p:cBhvr>
                                        <p:cTn id="7" dur="580">
                                          <p:stCondLst>
                                            <p:cond delay="0"/>
                                          </p:stCondLst>
                                        </p:cTn>
                                        <p:tgtEl>
                                          <p:spTgt spid="2052"/>
                                        </p:tgtEl>
                                      </p:cBhvr>
                                    </p:animEffect>
                                    <p:anim calcmode="lin" valueType="num">
                                      <p:cBhvr>
                                        <p:cTn id="8"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2"/>
                                        </p:tgtEl>
                                      </p:cBhvr>
                                      <p:to x="100000" y="60000"/>
                                    </p:animScale>
                                    <p:animScale>
                                      <p:cBhvr>
                                        <p:cTn id="14" dur="166" decel="50000">
                                          <p:stCondLst>
                                            <p:cond delay="676"/>
                                          </p:stCondLst>
                                        </p:cTn>
                                        <p:tgtEl>
                                          <p:spTgt spid="2052"/>
                                        </p:tgtEl>
                                      </p:cBhvr>
                                      <p:to x="100000" y="100000"/>
                                    </p:animScale>
                                    <p:animScale>
                                      <p:cBhvr>
                                        <p:cTn id="15" dur="26">
                                          <p:stCondLst>
                                            <p:cond delay="1312"/>
                                          </p:stCondLst>
                                        </p:cTn>
                                        <p:tgtEl>
                                          <p:spTgt spid="2052"/>
                                        </p:tgtEl>
                                      </p:cBhvr>
                                      <p:to x="100000" y="80000"/>
                                    </p:animScale>
                                    <p:animScale>
                                      <p:cBhvr>
                                        <p:cTn id="16" dur="166" decel="50000">
                                          <p:stCondLst>
                                            <p:cond delay="1338"/>
                                          </p:stCondLst>
                                        </p:cTn>
                                        <p:tgtEl>
                                          <p:spTgt spid="2052"/>
                                        </p:tgtEl>
                                      </p:cBhvr>
                                      <p:to x="100000" y="100000"/>
                                    </p:animScale>
                                    <p:animScale>
                                      <p:cBhvr>
                                        <p:cTn id="17" dur="26">
                                          <p:stCondLst>
                                            <p:cond delay="1642"/>
                                          </p:stCondLst>
                                        </p:cTn>
                                        <p:tgtEl>
                                          <p:spTgt spid="2052"/>
                                        </p:tgtEl>
                                      </p:cBhvr>
                                      <p:to x="100000" y="90000"/>
                                    </p:animScale>
                                    <p:animScale>
                                      <p:cBhvr>
                                        <p:cTn id="18" dur="166" decel="50000">
                                          <p:stCondLst>
                                            <p:cond delay="1668"/>
                                          </p:stCondLst>
                                        </p:cTn>
                                        <p:tgtEl>
                                          <p:spTgt spid="2052"/>
                                        </p:tgtEl>
                                      </p:cBhvr>
                                      <p:to x="100000" y="100000"/>
                                    </p:animScale>
                                    <p:animScale>
                                      <p:cBhvr>
                                        <p:cTn id="19" dur="26">
                                          <p:stCondLst>
                                            <p:cond delay="1808"/>
                                          </p:stCondLst>
                                        </p:cTn>
                                        <p:tgtEl>
                                          <p:spTgt spid="2052"/>
                                        </p:tgtEl>
                                      </p:cBhvr>
                                      <p:to x="100000" y="95000"/>
                                    </p:animScale>
                                    <p:animScale>
                                      <p:cBhvr>
                                        <p:cTn id="20" dur="166" decel="50000">
                                          <p:stCondLst>
                                            <p:cond delay="1834"/>
                                          </p:stCondLst>
                                        </p:cTn>
                                        <p:tgtEl>
                                          <p:spTgt spid="205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2000"/>
                                        <p:tgtEl>
                                          <p:spTgt spid="3">
                                            <p:txEl>
                                              <p:pRg st="1" end="1"/>
                                            </p:txEl>
                                          </p:spTgt>
                                        </p:tgtEl>
                                      </p:cBhvr>
                                    </p:animEffect>
                                    <p:anim calcmode="lin" valueType="num">
                                      <p:cBhvr>
                                        <p:cTn id="3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2000"/>
                                        <p:tgtEl>
                                          <p:spTgt spid="3">
                                            <p:txEl>
                                              <p:pRg st="4" end="4"/>
                                            </p:txEl>
                                          </p:spTgt>
                                        </p:tgtEl>
                                      </p:cBhvr>
                                    </p:animEffect>
                                    <p:anim calcmode="lin" valueType="num">
                                      <p:cBhvr>
                                        <p:cTn id="40"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1"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2000"/>
                                        <p:tgtEl>
                                          <p:spTgt spid="3">
                                            <p:txEl>
                                              <p:pRg st="5" end="5"/>
                                            </p:txEl>
                                          </p:spTgt>
                                        </p:tgtEl>
                                      </p:cBhvr>
                                    </p:animEffect>
                                    <p:anim calcmode="lin" valueType="num">
                                      <p:cBhvr>
                                        <p:cTn id="47"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8"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chemeClr val="tx1"/>
                </a:solidFill>
                <a:effectLst/>
              </a:rPr>
              <a:t>Requirements of the Policy</a:t>
            </a:r>
            <a:endParaRPr lang="en-US" sz="4800" dirty="0">
              <a:solidFill>
                <a:schemeClr val="tx1"/>
              </a:solidFill>
              <a:effectLst/>
            </a:endParaRPr>
          </a:p>
        </p:txBody>
      </p:sp>
      <p:sp>
        <p:nvSpPr>
          <p:cNvPr id="3" name="Content Placeholder 2"/>
          <p:cNvSpPr>
            <a:spLocks noGrp="1"/>
          </p:cNvSpPr>
          <p:nvPr>
            <p:ph idx="1"/>
          </p:nvPr>
        </p:nvSpPr>
        <p:spPr/>
        <p:txBody>
          <a:bodyPr>
            <a:normAutofit lnSpcReduction="10000"/>
          </a:bodyPr>
          <a:lstStyle/>
          <a:p>
            <a:r>
              <a:rPr lang="en-US" sz="3200" b="1" dirty="0" smtClean="0"/>
              <a:t>Each SFA must have a written meal charge policy but NOT CEP schools. </a:t>
            </a:r>
          </a:p>
          <a:p>
            <a:endParaRPr lang="en-US" sz="3200" b="1" dirty="0" smtClean="0"/>
          </a:p>
          <a:p>
            <a:r>
              <a:rPr lang="en-US" sz="3200" b="1" dirty="0" smtClean="0"/>
              <a:t>The specifics in the policy are at the discretion of the SFA.</a:t>
            </a:r>
          </a:p>
          <a:p>
            <a:endParaRPr lang="en-US" sz="3200" b="1" dirty="0" smtClean="0"/>
          </a:p>
          <a:p>
            <a:r>
              <a:rPr lang="en-US" sz="3200" b="1" dirty="0" smtClean="0"/>
              <a:t>The policy must include written procedures regarding the collection of delinquent meal charge debt.</a:t>
            </a:r>
            <a:endParaRPr lang="en-US" sz="3200" b="1" dirty="0"/>
          </a:p>
        </p:txBody>
      </p:sp>
    </p:spTree>
    <p:extLst>
      <p:ext uri="{BB962C8B-B14F-4D97-AF65-F5344CB8AC3E}">
        <p14:creationId xmlns:p14="http://schemas.microsoft.com/office/powerpoint/2010/main" val="18194528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chemeClr val="tx1"/>
                </a:solidFill>
                <a:effectLst/>
              </a:rPr>
              <a:t>Communication of the Policy</a:t>
            </a:r>
            <a:endParaRPr lang="en-US" sz="4800" dirty="0">
              <a:solidFill>
                <a:schemeClr val="tx1"/>
              </a:solidFill>
              <a:effectLst/>
            </a:endParaRPr>
          </a:p>
        </p:txBody>
      </p:sp>
      <p:sp>
        <p:nvSpPr>
          <p:cNvPr id="3" name="Content Placeholder 2"/>
          <p:cNvSpPr>
            <a:spLocks noGrp="1"/>
          </p:cNvSpPr>
          <p:nvPr>
            <p:ph idx="1"/>
          </p:nvPr>
        </p:nvSpPr>
        <p:spPr/>
        <p:txBody>
          <a:bodyPr>
            <a:normAutofit/>
          </a:bodyPr>
          <a:lstStyle/>
          <a:p>
            <a:r>
              <a:rPr lang="en-US" sz="3200" b="1" dirty="0" smtClean="0"/>
              <a:t>SFAs must ensure that the policy is provided in writing to all households at the start of each school year and to households that transfer to the school during the school year.</a:t>
            </a:r>
          </a:p>
          <a:p>
            <a:pPr marL="64008" indent="0">
              <a:buNone/>
            </a:pPr>
            <a:endParaRPr lang="en-US" sz="3200" b="1" dirty="0" smtClean="0"/>
          </a:p>
          <a:p>
            <a:endParaRPr lang="en-US" sz="3200" b="1" dirty="0" smtClean="0"/>
          </a:p>
          <a:p>
            <a:r>
              <a:rPr lang="en-US" sz="3200" b="1" dirty="0" smtClean="0"/>
              <a:t>How “can” your SFA do this?</a:t>
            </a: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109" y="4114800"/>
            <a:ext cx="7543800" cy="1219200"/>
          </a:xfrm>
          <a:prstGeom prst="rect">
            <a:avLst/>
          </a:prstGeom>
        </p:spPr>
      </p:pic>
    </p:spTree>
    <p:extLst>
      <p:ext uri="{BB962C8B-B14F-4D97-AF65-F5344CB8AC3E}">
        <p14:creationId xmlns:p14="http://schemas.microsoft.com/office/powerpoint/2010/main" val="14818759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ppt_w</p:attrName>
                                        </p:attrNameLst>
                                      </p:cBhvr>
                                      <p:tavLst>
                                        <p:tav tm="0" fmla="#ppt_w*sin(2.5*pi*$)">
                                          <p:val>
                                            <p:fltVal val="0"/>
                                          </p:val>
                                        </p:tav>
                                        <p:tav tm="100000">
                                          <p:val>
                                            <p:fltVal val="1"/>
                                          </p:val>
                                        </p:tav>
                                      </p:tavLst>
                                    </p:anim>
                                    <p:anim calcmode="lin" valueType="num">
                                      <p:cBhvr>
                                        <p:cTn id="2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ln w="6350">
                  <a:solidFill>
                    <a:srgbClr val="4F81BD">
                      <a:shade val="43000"/>
                    </a:srgbClr>
                  </a:solidFill>
                </a:ln>
                <a:solidFill>
                  <a:prstClr val="black"/>
                </a:solidFill>
                <a:effectLst/>
              </a:rPr>
              <a:t>Communication of the Policy</a:t>
            </a:r>
            <a:endParaRPr lang="en-US" dirty="0"/>
          </a:p>
        </p:txBody>
      </p:sp>
      <p:sp>
        <p:nvSpPr>
          <p:cNvPr id="3" name="Content Placeholder 2"/>
          <p:cNvSpPr>
            <a:spLocks noGrp="1"/>
          </p:cNvSpPr>
          <p:nvPr>
            <p:ph idx="1"/>
          </p:nvPr>
        </p:nvSpPr>
        <p:spPr/>
        <p:txBody>
          <a:bodyPr>
            <a:normAutofit/>
          </a:bodyPr>
          <a:lstStyle/>
          <a:p>
            <a:r>
              <a:rPr lang="en-US" sz="3200" b="1" dirty="0" smtClean="0"/>
              <a:t>SFAs must provide </a:t>
            </a:r>
            <a:r>
              <a:rPr lang="en-US" sz="3200" b="1" i="1" dirty="0" smtClean="0"/>
              <a:t>and train </a:t>
            </a:r>
            <a:r>
              <a:rPr lang="en-US" sz="3200" b="1" dirty="0" smtClean="0"/>
              <a:t>the meal charge policy to all school or SFA-level staff responsible for policy enforcement.</a:t>
            </a:r>
          </a:p>
          <a:p>
            <a:endParaRPr lang="en-US" sz="3200" b="1" dirty="0"/>
          </a:p>
          <a:p>
            <a:r>
              <a:rPr lang="en-US" sz="3200" b="1" dirty="0" smtClean="0"/>
              <a:t>Who is this at your school? Who else needs to know about this policy?</a:t>
            </a:r>
            <a:endParaRPr lang="en-US" sz="3200" b="1" dirty="0"/>
          </a:p>
        </p:txBody>
      </p:sp>
    </p:spTree>
    <p:extLst>
      <p:ext uri="{BB962C8B-B14F-4D97-AF65-F5344CB8AC3E}">
        <p14:creationId xmlns:p14="http://schemas.microsoft.com/office/powerpoint/2010/main" val="40161043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414</TotalTime>
  <Words>617</Words>
  <Application>Microsoft Office PowerPoint</Application>
  <PresentationFormat>On-screen Show (4:3)</PresentationFormat>
  <Paragraphs>94</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vt:lpstr>
      <vt:lpstr>Times New Roman</vt:lpstr>
      <vt:lpstr>Adjacency</vt:lpstr>
      <vt:lpstr>Unpaid Meal Charges</vt:lpstr>
      <vt:lpstr>UNPAID MEAL CHALLENGE </vt:lpstr>
      <vt:lpstr>History</vt:lpstr>
      <vt:lpstr>History</vt:lpstr>
      <vt:lpstr>Local Meal Charge Policies</vt:lpstr>
      <vt:lpstr>Local Meal Charge Policies</vt:lpstr>
      <vt:lpstr>Requirements of the Policy</vt:lpstr>
      <vt:lpstr>Communication of the Policy</vt:lpstr>
      <vt:lpstr>Communication of the Policy</vt:lpstr>
      <vt:lpstr>The Accounting Part of  this Regulation </vt:lpstr>
      <vt:lpstr>Clarification on Collection of Delinquent Meal Payments</vt:lpstr>
      <vt:lpstr>Delinquent Debt</vt:lpstr>
      <vt:lpstr>Bad Debt</vt:lpstr>
      <vt:lpstr>Review</vt:lpstr>
      <vt:lpstr>Questions?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Unpaid Meal Charges</dc:title>
  <dc:creator>Linda Char</dc:creator>
  <cp:lastModifiedBy>Tim Mertz</cp:lastModifiedBy>
  <cp:revision>41</cp:revision>
  <cp:lastPrinted>2016-09-15T19:23:29Z</cp:lastPrinted>
  <dcterms:created xsi:type="dcterms:W3CDTF">2016-09-15T00:32:40Z</dcterms:created>
  <dcterms:modified xsi:type="dcterms:W3CDTF">2017-06-02T01:19:49Z</dcterms:modified>
</cp:coreProperties>
</file>