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6"/>
  </p:notesMasterIdLst>
  <p:handoutMasterIdLst>
    <p:handoutMasterId r:id="rId37"/>
  </p:handoutMasterIdLst>
  <p:sldIdLst>
    <p:sldId id="256" r:id="rId2"/>
    <p:sldId id="282" r:id="rId3"/>
    <p:sldId id="283" r:id="rId4"/>
    <p:sldId id="298" r:id="rId5"/>
    <p:sldId id="284" r:id="rId6"/>
    <p:sldId id="285" r:id="rId7"/>
    <p:sldId id="286" r:id="rId8"/>
    <p:sldId id="287" r:id="rId9"/>
    <p:sldId id="288" r:id="rId10"/>
    <p:sldId id="289" r:id="rId11"/>
    <p:sldId id="290" r:id="rId12"/>
    <p:sldId id="291" r:id="rId13"/>
    <p:sldId id="292" r:id="rId14"/>
    <p:sldId id="293" r:id="rId15"/>
    <p:sldId id="318" r:id="rId16"/>
    <p:sldId id="294" r:id="rId17"/>
    <p:sldId id="297" r:id="rId18"/>
    <p:sldId id="295" r:id="rId19"/>
    <p:sldId id="296" r:id="rId20"/>
    <p:sldId id="317" r:id="rId21"/>
    <p:sldId id="314" r:id="rId22"/>
    <p:sldId id="299" r:id="rId23"/>
    <p:sldId id="315" r:id="rId24"/>
    <p:sldId id="316" r:id="rId25"/>
    <p:sldId id="300" r:id="rId26"/>
    <p:sldId id="301" r:id="rId27"/>
    <p:sldId id="321" r:id="rId28"/>
    <p:sldId id="273" r:id="rId29"/>
    <p:sldId id="319" r:id="rId30"/>
    <p:sldId id="320" r:id="rId31"/>
    <p:sldId id="274" r:id="rId32"/>
    <p:sldId id="322" r:id="rId33"/>
    <p:sldId id="276" r:id="rId34"/>
    <p:sldId id="268"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00" autoAdjust="0"/>
  </p:normalViewPr>
  <p:slideViewPr>
    <p:cSldViewPr>
      <p:cViewPr>
        <p:scale>
          <a:sx n="90" d="100"/>
          <a:sy n="90" d="100"/>
        </p:scale>
        <p:origin x="-2244" y="-5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1D81DF3C-2640-464A-ACC3-7E6A7CCE9676}" type="slidenum">
              <a:rPr lang="en-US" smtClean="0"/>
              <a:t>‹#›</a:t>
            </a:fld>
            <a:endParaRPr lang="en-US"/>
          </a:p>
        </p:txBody>
      </p:sp>
    </p:spTree>
    <p:extLst>
      <p:ext uri="{BB962C8B-B14F-4D97-AF65-F5344CB8AC3E}">
        <p14:creationId xmlns:p14="http://schemas.microsoft.com/office/powerpoint/2010/main" val="308636593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r>
              <a:rPr lang="en-US" smtClean="0"/>
              <a:t>June 2015</a:t>
            </a:r>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59F63790-87A3-4C3E-8D45-913F35F66B47}" type="slidenum">
              <a:rPr lang="en-US" smtClean="0"/>
              <a:t>‹#›</a:t>
            </a:fld>
            <a:endParaRPr lang="en-US"/>
          </a:p>
        </p:txBody>
      </p:sp>
    </p:spTree>
    <p:extLst>
      <p:ext uri="{BB962C8B-B14F-4D97-AF65-F5344CB8AC3E}">
        <p14:creationId xmlns:p14="http://schemas.microsoft.com/office/powerpoint/2010/main" val="156333475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F63790-87A3-4C3E-8D45-913F35F66B47}" type="slidenum">
              <a:rPr lang="en-US" smtClean="0"/>
              <a:t>1</a:t>
            </a:fld>
            <a:endParaRPr lang="en-US"/>
          </a:p>
        </p:txBody>
      </p:sp>
      <p:sp>
        <p:nvSpPr>
          <p:cNvPr id="7" name="Date Placeholder 6"/>
          <p:cNvSpPr>
            <a:spLocks noGrp="1"/>
          </p:cNvSpPr>
          <p:nvPr>
            <p:ph type="dt" idx="11"/>
          </p:nvPr>
        </p:nvSpPr>
        <p:spPr/>
        <p:txBody>
          <a:bodyPr/>
          <a:lstStyle/>
          <a:p>
            <a:r>
              <a:rPr lang="en-US" smtClean="0"/>
              <a:t>June 2015</a:t>
            </a:r>
            <a:endParaRPr lang="en-US"/>
          </a:p>
        </p:txBody>
      </p:sp>
      <p:sp>
        <p:nvSpPr>
          <p:cNvPr id="8" name="Header Placeholder 7"/>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340860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go into further detail of some of the ways you just mentioned. Production records contain historical and future information about the meals you have planned, prepared, and served.  As a management tool, you records can be used to evaluate the acceptance of meals, forecast future meals, and order supplies.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10</a:t>
            </a:fld>
            <a:endParaRPr lang="en-US"/>
          </a:p>
        </p:txBody>
      </p:sp>
    </p:spTree>
    <p:extLst>
      <p:ext uri="{BB962C8B-B14F-4D97-AF65-F5344CB8AC3E}">
        <p14:creationId xmlns:p14="http://schemas.microsoft.com/office/powerpoint/2010/main" val="4256469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Evaluate acceptability. This is where you identify menu items with high or low customer acceptance and identify food items that increase or decrease in popularity over time. Why should you do this? So that you can improve your customer satisfaction and increase participation in the program. Because higher participation means more of your kids are being fueled to learn.  Evaluating your production records can also help you reduce waste thus saving money. You can do this by using your production and service information of past production records to evaluate how well students accept a menu item. Are you making too much of a certain entrée? Is there an item that your students are totally not interested in that you should think about changing to something else? Let your production records help you to efficiently manage your kitchen.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11</a:t>
            </a:fld>
            <a:endParaRPr lang="en-US"/>
          </a:p>
        </p:txBody>
      </p:sp>
    </p:spTree>
    <p:extLst>
      <p:ext uri="{BB962C8B-B14F-4D97-AF65-F5344CB8AC3E}">
        <p14:creationId xmlns:p14="http://schemas.microsoft.com/office/powerpoint/2010/main" val="398670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Forecasting. Forecasting is predicting the number of portions to plan for a future meal service. You want to do this so that you can reduce your likelihood of food shortages or waste due to over-production. This in turn will save you money if effectively communicated to the kitchen staff. In order to forecast, you will need past production records in which the particular item was serve to help you predict the number of portions to plan.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12</a:t>
            </a:fld>
            <a:endParaRPr lang="en-US"/>
          </a:p>
        </p:txBody>
      </p:sp>
    </p:spTree>
    <p:extLst>
      <p:ext uri="{BB962C8B-B14F-4D97-AF65-F5344CB8AC3E}">
        <p14:creationId xmlns:p14="http://schemas.microsoft.com/office/powerpoint/2010/main" val="418387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Who here has heard of the three-day moving average? Show of hands. One way method of forecasting is the three-day moving average. In order to calculate the average, you’ll need to add the number of portions served on the past three service dates. Then you’ll take that total and divide by three to get an average. Round up to the nearest whole number. </a:t>
            </a:r>
            <a:endParaRPr lang="en-US" dirty="0" smtClean="0">
              <a:latin typeface="Adobe Arabic" pitchFamily="18" charset="-78"/>
              <a:cs typeface="Adobe Arabic" pitchFamily="18"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dobe Arabic" pitchFamily="18" charset="-78"/>
              <a:cs typeface="Adobe Arabic" pitchFamily="18" charset="-78"/>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13</a:t>
            </a:fld>
            <a:endParaRPr lang="en-US"/>
          </a:p>
        </p:txBody>
      </p:sp>
    </p:spTree>
    <p:extLst>
      <p:ext uri="{BB962C8B-B14F-4D97-AF65-F5344CB8AC3E}">
        <p14:creationId xmlns:p14="http://schemas.microsoft.com/office/powerpoint/2010/main" val="2518120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on January 16, you served 155 slices of pizza. On February 27, you served 162. And on April 3, 170. Tell me how many slices you should serve on May 15. </a:t>
            </a:r>
            <a:endParaRPr lang="en-US" dirty="0" smtClean="0"/>
          </a:p>
          <a:p>
            <a:endParaRPr lang="en-US" dirty="0" smtClean="0"/>
          </a:p>
          <a:p>
            <a:r>
              <a:rPr lang="en-US" dirty="0" smtClean="0"/>
              <a:t>=162.333333</a:t>
            </a:r>
          </a:p>
          <a:p>
            <a:r>
              <a:rPr lang="en-US" dirty="0" smtClean="0"/>
              <a:t>Number of planned portions: 163</a:t>
            </a:r>
          </a:p>
          <a:p>
            <a:r>
              <a:rPr lang="en-US" dirty="0" smtClean="0"/>
              <a:t>The</a:t>
            </a:r>
            <a:r>
              <a:rPr lang="en-US" baseline="0" dirty="0" smtClean="0"/>
              <a:t> moving part of this average comes when you plan the next meal service. You plan to serve pizza again on 6/26 and need to determine how many portions to plan. Drop the oldest date of service (in this example it would be 1/16) and move each date down one spot. So you would be adding 2/27, 4/3, and 5/15</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14</a:t>
            </a:fld>
            <a:endParaRPr lang="en-US"/>
          </a:p>
        </p:txBody>
      </p:sp>
    </p:spTree>
    <p:extLst>
      <p:ext uri="{BB962C8B-B14F-4D97-AF65-F5344CB8AC3E}">
        <p14:creationId xmlns:p14="http://schemas.microsoft.com/office/powerpoint/2010/main" val="72758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got 162.3, so the number of planned portions should be 163. The moving part of this average comes when you plan the next meal service with pizza. You would drop the oldest date of service (in this example it would be January 16) and move each date down one spot. So you would be adding 2/27, 4/3, and 5/15.</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15</a:t>
            </a:fld>
            <a:endParaRPr lang="en-US"/>
          </a:p>
        </p:txBody>
      </p:sp>
    </p:spTree>
    <p:extLst>
      <p:ext uri="{BB962C8B-B14F-4D97-AF65-F5344CB8AC3E}">
        <p14:creationId xmlns:p14="http://schemas.microsoft.com/office/powerpoint/2010/main" val="425912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Production records can also act as a tool for ordering supplies; assisting you in knowing what type of foods and how much to purchase. Using your production records during the ordering process can save you time, control cost, and ensure your purchasing quality foods.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16</a:t>
            </a:fld>
            <a:endParaRPr lang="en-US"/>
          </a:p>
        </p:txBody>
      </p:sp>
    </p:spTree>
    <p:extLst>
      <p:ext uri="{BB962C8B-B14F-4D97-AF65-F5344CB8AC3E}">
        <p14:creationId xmlns:p14="http://schemas.microsoft.com/office/powerpoint/2010/main" val="3541503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we’re going to talk about what you need in order to correctly complete your production records. Most of these Rachel just covered with you, but we’re going to touch on them again. </a:t>
            </a:r>
          </a:p>
          <a:p>
            <a:r>
              <a:rPr lang="en-US" sz="1200" u="sng" kern="1200" dirty="0" smtClean="0">
                <a:solidFill>
                  <a:schemeClr val="tx1"/>
                </a:solidFill>
                <a:effectLst/>
                <a:latin typeface="+mn-lt"/>
                <a:ea typeface="+mn-ea"/>
                <a:cs typeface="+mn-cs"/>
              </a:rPr>
              <a:t>Menus and planning templates</a:t>
            </a:r>
            <a:r>
              <a:rPr lang="en-US" sz="1200" kern="1200" dirty="0" smtClean="0">
                <a:solidFill>
                  <a:schemeClr val="tx1"/>
                </a:solidFill>
                <a:effectLst/>
                <a:latin typeface="+mn-lt"/>
                <a:ea typeface="+mn-ea"/>
                <a:cs typeface="+mn-cs"/>
              </a:rPr>
              <a:t> – So of course you will need your cycle menus and your menu planning templates. These tell you when and what to serve on which day. </a:t>
            </a:r>
          </a:p>
          <a:p>
            <a:r>
              <a:rPr lang="en-US" sz="1200" u="sng" kern="1200" dirty="0" smtClean="0">
                <a:solidFill>
                  <a:schemeClr val="tx1"/>
                </a:solidFill>
                <a:effectLst/>
                <a:latin typeface="+mn-lt"/>
                <a:ea typeface="+mn-ea"/>
                <a:cs typeface="+mn-cs"/>
              </a:rPr>
              <a:t>Standardized recipes</a:t>
            </a:r>
            <a:r>
              <a:rPr lang="en-US" sz="1200" kern="1200" dirty="0" smtClean="0">
                <a:solidFill>
                  <a:schemeClr val="tx1"/>
                </a:solidFill>
                <a:effectLst/>
                <a:latin typeface="+mn-lt"/>
                <a:ea typeface="+mn-ea"/>
                <a:cs typeface="+mn-cs"/>
              </a:rPr>
              <a:t> – you have to know what all is in a recipe to complete your menu planning template. Are you crediting all that you can from a recipe? Say you have Spaghetti as the entrée. You’re probably counting the ground beef as the meat and the pasta as the grain, but are you counting the tomato sauce as a red/orange vegetable? Standardized recipes can tell you what and how much to credit. </a:t>
            </a:r>
          </a:p>
          <a:p>
            <a:r>
              <a:rPr lang="en-US" sz="1200" u="sng" kern="1200" dirty="0" smtClean="0">
                <a:solidFill>
                  <a:schemeClr val="tx1"/>
                </a:solidFill>
                <a:effectLst/>
                <a:latin typeface="+mn-lt"/>
                <a:ea typeface="+mn-ea"/>
                <a:cs typeface="+mn-cs"/>
              </a:rPr>
              <a:t>Product formulation statements – </a:t>
            </a:r>
            <a:r>
              <a:rPr lang="en-US" sz="1200" kern="1200" dirty="0" smtClean="0">
                <a:solidFill>
                  <a:schemeClr val="tx1"/>
                </a:solidFill>
                <a:effectLst/>
                <a:latin typeface="+mn-lt"/>
                <a:ea typeface="+mn-ea"/>
                <a:cs typeface="+mn-cs"/>
              </a:rPr>
              <a:t>are developed by manufacturers to provide specific information about their products. They typically include a detailed explanation of what the product contains and the amount of each ingredient in the product by weight. They also include how the products credit toward the meal pattern requirements. For example, say you are serving a granola bar at breakfast. The granola bar contains other ingredients such as dried fruit and nuts. You will need a product formulation statement to tell you how much grain you can credit towards the meal pattern. </a:t>
            </a:r>
          </a:p>
          <a:p>
            <a:r>
              <a:rPr lang="en-US" sz="1200" u="sng" kern="1200" dirty="0" smtClean="0">
                <a:solidFill>
                  <a:schemeClr val="tx1"/>
                </a:solidFill>
                <a:effectLst/>
                <a:latin typeface="+mn-lt"/>
                <a:ea typeface="+mn-ea"/>
                <a:cs typeface="+mn-cs"/>
              </a:rPr>
              <a:t>Child Nutrition Labels –</a:t>
            </a:r>
            <a:r>
              <a:rPr lang="en-US" sz="1200" kern="1200" dirty="0" smtClean="0">
                <a:solidFill>
                  <a:schemeClr val="tx1"/>
                </a:solidFill>
                <a:effectLst/>
                <a:latin typeface="+mn-lt"/>
                <a:ea typeface="+mn-ea"/>
                <a:cs typeface="+mn-cs"/>
              </a:rPr>
              <a:t> the picture on this slide is a child nutrition label. It’s a product label that contains a statement that clearly identifies the contribution that the product makes towards the meal pattern requirements. However, not all products come with a CN label, thus you will need a product formulation statement. </a:t>
            </a:r>
          </a:p>
          <a:p>
            <a:r>
              <a:rPr lang="en-US" sz="1200" u="sng" kern="1200" dirty="0" smtClean="0">
                <a:solidFill>
                  <a:schemeClr val="tx1"/>
                </a:solidFill>
                <a:effectLst/>
                <a:latin typeface="+mn-lt"/>
                <a:ea typeface="+mn-ea"/>
                <a:cs typeface="+mn-cs"/>
              </a:rPr>
              <a:t>Exhibit A –</a:t>
            </a:r>
            <a:r>
              <a:rPr lang="en-US" sz="1200" kern="1200" dirty="0" smtClean="0">
                <a:solidFill>
                  <a:schemeClr val="tx1"/>
                </a:solidFill>
                <a:effectLst/>
                <a:latin typeface="+mn-lt"/>
                <a:ea typeface="+mn-ea"/>
                <a:cs typeface="+mn-cs"/>
              </a:rPr>
              <a:t> tells you how to credit different grain items. Does everyone still have the copy Rachel gave you? Hold on to it because you may need it for an activity later.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17</a:t>
            </a:fld>
            <a:endParaRPr lang="en-US"/>
          </a:p>
        </p:txBody>
      </p:sp>
    </p:spTree>
    <p:extLst>
      <p:ext uri="{BB962C8B-B14F-4D97-AF65-F5344CB8AC3E}">
        <p14:creationId xmlns:p14="http://schemas.microsoft.com/office/powerpoint/2010/main" val="2757559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food buying guide. I know Rachel just reviewed this, but just to tie it all in with production records. The guide serves as a tool to determine how much food you need to purchase and prepare. You can make your calculations based on the guide; however, the Institute of Child Nutrition has created a calculator for you. There’s a calculator for each of the 6 food groups based on the information in Food Buying Guide.  Let’s do a sample calculation.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18</a:t>
            </a:fld>
            <a:endParaRPr lang="en-US"/>
          </a:p>
        </p:txBody>
      </p:sp>
    </p:spTree>
    <p:extLst>
      <p:ext uri="{BB962C8B-B14F-4D97-AF65-F5344CB8AC3E}">
        <p14:creationId xmlns:p14="http://schemas.microsoft.com/office/powerpoint/2010/main" val="1267969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we want to find out how much romaine lettuce we need in order to serve 135 students a ½ cup. We’re going to click on the vegetables group. Click on the food categories drop down menu, and select dark green vegetables. From here, we’re going to scroll down until we find romaine lettuce.  Then find the option that best describes what you are planning to serve. Click on the serving size drop down menu and select ½ cup. Remember this is the planned serving size, not the equivalent. Green leafy greens credit as half the amount served. We are planning to serve ½ cup of romaine lettuce, but we will credit it towards the meal pattern as ¼ cup. Click on ½ cup and input the number of servings. 135. Then click on Add to List. So it calculated that we will need exactly 8.63 pounds for 135 servings. So I will need to purchase 8.75 pounds, and I would plan to serve the entire 8.75 pounds to have a little extra on hand.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19</a:t>
            </a:fld>
            <a:endParaRPr lang="en-US"/>
          </a:p>
        </p:txBody>
      </p:sp>
    </p:spTree>
    <p:extLst>
      <p:ext uri="{BB962C8B-B14F-4D97-AF65-F5344CB8AC3E}">
        <p14:creationId xmlns:p14="http://schemas.microsoft.com/office/powerpoint/2010/main" val="363676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Upon completing this presentation, you will be able to:</a:t>
            </a:r>
          </a:p>
          <a:p>
            <a:r>
              <a:rPr lang="en-US" sz="1200" kern="1200" dirty="0" smtClean="0">
                <a:solidFill>
                  <a:schemeClr val="tx1"/>
                </a:solidFill>
                <a:effectLst/>
                <a:latin typeface="+mn-lt"/>
                <a:ea typeface="+mn-ea"/>
                <a:cs typeface="+mn-cs"/>
              </a:rPr>
              <a:t>	Recognize a production record</a:t>
            </a:r>
          </a:p>
          <a:p>
            <a:r>
              <a:rPr lang="en-US" sz="1200" kern="1200" dirty="0" smtClean="0">
                <a:solidFill>
                  <a:schemeClr val="tx1"/>
                </a:solidFill>
                <a:effectLst/>
                <a:latin typeface="+mn-lt"/>
                <a:ea typeface="+mn-ea"/>
                <a:cs typeface="+mn-cs"/>
              </a:rPr>
              <a:t>	Understand how the PR is a helpful management and communication tool</a:t>
            </a:r>
          </a:p>
          <a:p>
            <a:r>
              <a:rPr lang="en-US" sz="1200" kern="1200" dirty="0" smtClean="0">
                <a:solidFill>
                  <a:schemeClr val="tx1"/>
                </a:solidFill>
                <a:effectLst/>
                <a:latin typeface="+mn-lt"/>
                <a:ea typeface="+mn-ea"/>
                <a:cs typeface="+mn-cs"/>
              </a:rPr>
              <a:t>	Demonstrate how to use the Food Buying Guide Calculator</a:t>
            </a:r>
          </a:p>
          <a:p>
            <a:r>
              <a:rPr lang="en-US" sz="1200" kern="1200" dirty="0" smtClean="0">
                <a:solidFill>
                  <a:schemeClr val="tx1"/>
                </a:solidFill>
                <a:effectLst/>
                <a:latin typeface="+mn-lt"/>
                <a:ea typeface="+mn-ea"/>
                <a:cs typeface="+mn-cs"/>
              </a:rPr>
              <a:t>	Recognize all data required to be on a production record</a:t>
            </a:r>
          </a:p>
          <a:p>
            <a:r>
              <a:rPr lang="en-US" sz="1200" kern="1200" dirty="0" smtClean="0">
                <a:solidFill>
                  <a:schemeClr val="tx1"/>
                </a:solidFill>
                <a:effectLst/>
                <a:latin typeface="+mn-lt"/>
                <a:ea typeface="+mn-ea"/>
                <a:cs typeface="+mn-cs"/>
              </a:rPr>
              <a:t>	Exhibit the ability to complete a production record</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2</a:t>
            </a:fld>
            <a:endParaRPr lang="en-US"/>
          </a:p>
        </p:txBody>
      </p:sp>
    </p:spTree>
    <p:extLst>
      <p:ext uri="{BB962C8B-B14F-4D97-AF65-F5344CB8AC3E}">
        <p14:creationId xmlns:p14="http://schemas.microsoft.com/office/powerpoint/2010/main" val="270263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Going back to those three times when the production record should be filled out. 1. Prior to production. 2. At the time of meal production. And 3. Immediately following the meal service. Let’s go into further detail for each time.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20</a:t>
            </a:fld>
            <a:endParaRPr lang="en-US"/>
          </a:p>
        </p:txBody>
      </p:sp>
    </p:spTree>
    <p:extLst>
      <p:ext uri="{BB962C8B-B14F-4D97-AF65-F5344CB8AC3E}">
        <p14:creationId xmlns:p14="http://schemas.microsoft.com/office/powerpoint/2010/main" val="3682024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circled areas are those in which should be completed prior to the meal service. The top left section is where you’ll put the name of your school, the date of the meal service, check which meal service it’s for, check if your school is participating in Offer vs Serve, and which grades you’re serving. </a:t>
            </a:r>
          </a:p>
          <a:p>
            <a:r>
              <a:rPr lang="en-US" sz="1200" kern="1200" dirty="0" smtClean="0">
                <a:solidFill>
                  <a:schemeClr val="tx1"/>
                </a:solidFill>
                <a:effectLst/>
                <a:latin typeface="+mn-lt"/>
                <a:ea typeface="+mn-ea"/>
                <a:cs typeface="+mn-cs"/>
              </a:rPr>
              <a:t>The box in the middle is where you’re going to write what is listed on your monthly menu. The one you send home with your students or post on your school website. All menu items should be listed here. </a:t>
            </a:r>
          </a:p>
          <a:p>
            <a:r>
              <a:rPr lang="en-US" sz="1200" kern="1200" dirty="0" smtClean="0">
                <a:solidFill>
                  <a:schemeClr val="tx1"/>
                </a:solidFill>
                <a:effectLst/>
                <a:latin typeface="+mn-lt"/>
                <a:ea typeface="+mn-ea"/>
                <a:cs typeface="+mn-cs"/>
              </a:rPr>
              <a:t>In the box on the top right, you’re going to put how many students you’re planning for. </a:t>
            </a:r>
          </a:p>
          <a:p>
            <a:r>
              <a:rPr lang="en-US" sz="1200" kern="1200" dirty="0" smtClean="0">
                <a:solidFill>
                  <a:schemeClr val="tx1"/>
                </a:solidFill>
                <a:effectLst/>
                <a:latin typeface="+mn-lt"/>
                <a:ea typeface="+mn-ea"/>
                <a:cs typeface="+mn-cs"/>
              </a:rPr>
              <a:t>In the big box/the left side of the production record, is where you’re going to put what and how much you’re planning for the meal service. </a:t>
            </a:r>
          </a:p>
          <a:p>
            <a:r>
              <a:rPr lang="en-US" sz="1200" kern="1200" dirty="0" smtClean="0">
                <a:solidFill>
                  <a:schemeClr val="tx1"/>
                </a:solidFill>
                <a:effectLst/>
                <a:latin typeface="+mn-lt"/>
                <a:ea typeface="+mn-ea"/>
                <a:cs typeface="+mn-cs"/>
              </a:rPr>
              <a:t>All four of these areas should be filled out prior to the meal service. I highly recommend typing out each day of your cycle menu on to a production record as a template or at least writing it in the day before the service. Mornings can get hectic and you can forget to prepare the production record for the meal service. This can lead to production records never being filled out.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of the information will always be the same; however you may not always need to serve the same amount. For example, you have 100 students at the school and you usually feed 75 of them.  But it turns out that for some days, the menu is not very popular and you find you are only feeding 60.  You need to change the information on the production record to reflect this. Or maybe there are a few classes out on a field trip. You wouldn’t want to make as much as you normally do.</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21</a:t>
            </a:fld>
            <a:endParaRPr lang="en-US"/>
          </a:p>
        </p:txBody>
      </p:sp>
    </p:spTree>
    <p:extLst>
      <p:ext uri="{BB962C8B-B14F-4D97-AF65-F5344CB8AC3E}">
        <p14:creationId xmlns:p14="http://schemas.microsoft.com/office/powerpoint/2010/main" val="1039698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Okay so here is an example of a production record template ready for meal service. As you can see there they have their school name, date, and service information. The menu is listed. They’re planning to have hamburgers with lettuce and tomato, French fries, pears, and milk. And they’re planning to serve 135 students grades K-5. In the “Food Item” column, they have listed the hamburger meat as the meat component, the bun as the grain, pears as the fruit, fries, tomatoes, and lettuce as the vegetables. Notice they circled which category each vegetable falls into. Fries are a starchy vegetable. Tomatoes are red/orange vegetable, and romaine lettuce is a dark green vegetable.  The types of milk are listed in detail. They have nonfat chocolate and nonfat white. Then they have listed their condiments in the extra category.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next column over is for product description. For the hamburger meat, the brand is listed. Same for the bread along with the amount per case and package. The pears are #10 cans, and the vegetables are either frozen or fresh. You can also put the brand and case size here so that it assists you better with future orders. For the milk, you can put the brand. And the condiments are listed as individual packets rather than self-service bottles (we highly encourage the use of packets or individual portions when serving condiments).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you have the grade group listed. We’ll touch on this more later.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serving size column, you want to put the actual portion size of each item listed in terms of pieces, cups, ounces, or quantity. So for the potion size of the hamburger patty, it’s one patty. The bun is one bun. ½ cup of pears, ½ cup fries, ¼ cup tomatoes, and ½ cup romaine lettuce. Milk is listed as 1 carton and the condiments as 1 packet each.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the next column, this is how each food item credits towards the meal pattern. The meat/meat alternate and grain components should always be listed in terms of ounces. And fruit, vegetables, and milk should always be listed in terms of cups. So for the hamburger patty, it is a 2 ounce cooked patty, thus it is equivalent to 2 ounces of meat. For the hamburger bun, you will need the food label and Exhibit A to determine how many ounces of grain it contributes to the meal pattern. In this case, the bun is equivalent to 1.75 ounces of grain. For fruit a ½ cup is equivalent to ½ cup. The only time the fruit equivalent does not equal the exact measurement is when you’re serving dried fruit. Dried fruit credits as double the amount served. For example, 1/4 cup of raisins is equivalent to ½ cup fruit.  For vegetables, ½ cup is equivalent to ½ cup. The only time the vegetable equivalent does not equal the exact measure is when you’re serving leafy greens. In this example, ½ cup of Romaine lettuce is equivalent to ¼ cup of vegetable. Milk is a cup to a cup, and extras do not count towards the meal pattern. So there will be no equivalent.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the column – total projected # of servings – this is where you input how many portions you’re planning to serve. You will need to go back to the numbers you put in the top right box, the number of meals planned. You plan to serve 135 students, so you will need 135 hamburger patties. This particular school does not participate in offer versus serve, so they will need 135 of each of the food items. If your school participates in OVS, then your numbers would look a little different.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Next column, Amount Needed listed in terms of pounds, cans, cartons, packages, etc. This is the amount of each menu item you’ll need to produce the projected amount of servings. This is where the Food Buying Guide Calculator comes into play. So in our earlier calculator example, we wanted to know how much romaine lettuce we would need to serve 135 ½ cups. And we got 8.75#, right? So that’s what you put in this column. For the hamburger patties, they’re listed in terms of cases. We’ll need 17 packs of buns for 135 servings, and we’ll need 6 #10 cans for 135 ½ cups of pears. For milk, you’ll want to project how many students will want chocolate and how many will want white. Doing this reduces milk waste and cost.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Everything I just covered on this slide should be typed up before the actual meal service.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22</a:t>
            </a:fld>
            <a:endParaRPr lang="en-US"/>
          </a:p>
        </p:txBody>
      </p:sp>
    </p:spTree>
    <p:extLst>
      <p:ext uri="{BB962C8B-B14F-4D97-AF65-F5344CB8AC3E}">
        <p14:creationId xmlns:p14="http://schemas.microsoft.com/office/powerpoint/2010/main" val="1264188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Moving on to the two columns that should be completed during meal production. These are total amount prepared and the time and temperature of each food item. The total amount prepared should match the total amount planned, however there are times that it won’t. If there is a class field trip, you may need to prepare less than you had originally planned for. Or if you don’t have enough of a certain item on hand, you may have to serve what you have with the addition of a substitution. The amount documented should yield enough for each student to have the full serving. This is something we check during an Administrative Review.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Okay now the time and temperature column. We saw quite a few mistakes made here during our Administrative Reviews. You must document temperatures in ink, and you must record the actual time that you took the temperature. Do not write down the same time or temperature for all food items as it looks like you are not actually taking the time to take the temperature. If the same person is taking all of the temperatures, you can initial once at the top of the column. If multiple staff are filling in the temperatures, then you’ll have to squeeze it in. </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23</a:t>
            </a:fld>
            <a:endParaRPr lang="en-US"/>
          </a:p>
        </p:txBody>
      </p:sp>
    </p:spTree>
    <p:extLst>
      <p:ext uri="{BB962C8B-B14F-4D97-AF65-F5344CB8AC3E}">
        <p14:creationId xmlns:p14="http://schemas.microsoft.com/office/powerpoint/2010/main" val="2763128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circled areas are the ones in which you’ll complete immediately following the meal service. Fill in how many student servings, adult servings, and a la carte servings if applicable. You’ll also record that number in the top right box.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leftovers column is another area where mistakes were seen. Leftovers must be documented. Documenting your leftovers is what helps you forecast and identify trends. Are you producing too much? Not enough? You won’t know that unless you document your leftovers.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comments section is there for you to leave notes about the meal production and meal service. If you ended up not needing to prepare as much as you planned due to a class field trip, you would want to note that in the comments section.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don’t forget to sign and date the form once completed. </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24</a:t>
            </a:fld>
            <a:endParaRPr lang="en-US"/>
          </a:p>
        </p:txBody>
      </p:sp>
    </p:spTree>
    <p:extLst>
      <p:ext uri="{BB962C8B-B14F-4D97-AF65-F5344CB8AC3E}">
        <p14:creationId xmlns:p14="http://schemas.microsoft.com/office/powerpoint/2010/main" val="3917141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Continuing with leftovers. Again it is important information. It doesn’t have to be exact measurements, but put the number of servings you think you have left. Don’t put 2 pans – that is vague information. I also encourage you to put an F, C, or W by each item to indicate if leftovers were placed in the freezer, cooler, or if they were thrown away.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25</a:t>
            </a:fld>
            <a:endParaRPr lang="en-US"/>
          </a:p>
        </p:txBody>
      </p:sp>
    </p:spTree>
    <p:extLst>
      <p:ext uri="{BB962C8B-B14F-4D97-AF65-F5344CB8AC3E}">
        <p14:creationId xmlns:p14="http://schemas.microsoft.com/office/powerpoint/2010/main" val="2325623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Substitutions. All substitutions must be recorded on the production record. If you have to substitute an item, mark one line through the original product and write in the new product as I have shown you here. You will then complete the production record for the new item listed.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26</a:t>
            </a:fld>
            <a:endParaRPr lang="en-US"/>
          </a:p>
        </p:txBody>
      </p:sp>
    </p:spTree>
    <p:extLst>
      <p:ext uri="{BB962C8B-B14F-4D97-AF65-F5344CB8AC3E}">
        <p14:creationId xmlns:p14="http://schemas.microsoft.com/office/powerpoint/2010/main" val="1802275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have two separate menus for different age groups, you can include them both on one production record. You will just want to ensure you correctly fill in the top right box and separate each group as I’ve shown you here.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27</a:t>
            </a:fld>
            <a:endParaRPr lang="en-US"/>
          </a:p>
        </p:txBody>
      </p:sp>
    </p:spTree>
    <p:extLst>
      <p:ext uri="{BB962C8B-B14F-4D97-AF65-F5344CB8AC3E}">
        <p14:creationId xmlns:p14="http://schemas.microsoft.com/office/powerpoint/2010/main" val="665554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we’re going to break into groups and fully complete a production record using the information I have provided you with and the labels that Rachel gave you in the last presentation. You are serving 145 students in grades K-8, and the menu is corndog, mixed vegetables, peaches, and milk. There is no separate menu. Don’t forget about your condiments. If you don’t have access to internet in order to look up the Food Buying Guide Calculator, we can do that part together. You will not be able to complete the right side of the production record. We’ll do that part later. Okay you have 10 minutes, go!</a:t>
            </a:r>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28</a:t>
            </a:fld>
            <a:endParaRPr lang="en-US"/>
          </a:p>
        </p:txBody>
      </p:sp>
    </p:spTree>
    <p:extLst>
      <p:ext uri="{BB962C8B-B14F-4D97-AF65-F5344CB8AC3E}">
        <p14:creationId xmlns:p14="http://schemas.microsoft.com/office/powerpoint/2010/main" val="3926623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29</a:t>
            </a:fld>
            <a:endParaRPr lang="en-US"/>
          </a:p>
        </p:txBody>
      </p:sp>
    </p:spTree>
    <p:extLst>
      <p:ext uri="{BB962C8B-B14F-4D97-AF65-F5344CB8AC3E}">
        <p14:creationId xmlns:p14="http://schemas.microsoft.com/office/powerpoint/2010/main" val="3408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is a production record? It is a document that records all reimbursable meals planned, prepared, and served through the school nutrition programs. Maintaining production records is a requirement of the Federal Regulations. This goes for all school nutrition programs including NSLP, SBP, Afterschool Snack Program (ASP), Seamless Summer Option (SSO), and Summer Food Service Program (SFSP).</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3</a:t>
            </a:fld>
            <a:endParaRPr lang="en-US"/>
          </a:p>
        </p:txBody>
      </p:sp>
    </p:spTree>
    <p:extLst>
      <p:ext uri="{BB962C8B-B14F-4D97-AF65-F5344CB8AC3E}">
        <p14:creationId xmlns:p14="http://schemas.microsoft.com/office/powerpoint/2010/main" val="2119549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30</a:t>
            </a:fld>
            <a:endParaRPr lang="en-US"/>
          </a:p>
        </p:txBody>
      </p:sp>
    </p:spTree>
    <p:extLst>
      <p:ext uri="{BB962C8B-B14F-4D97-AF65-F5344CB8AC3E}">
        <p14:creationId xmlns:p14="http://schemas.microsoft.com/office/powerpoint/2010/main" val="1567127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0" baseline="0" dirty="0" smtClean="0">
                <a:solidFill>
                  <a:srgbClr val="FF0000"/>
                </a:solidFill>
              </a:rPr>
              <a:t>Discuss the correct wat to complete the PR.</a:t>
            </a:r>
          </a:p>
        </p:txBody>
      </p:sp>
      <p:sp>
        <p:nvSpPr>
          <p:cNvPr id="4" name="Slide Number Placeholder 3"/>
          <p:cNvSpPr>
            <a:spLocks noGrp="1"/>
          </p:cNvSpPr>
          <p:nvPr>
            <p:ph type="sldNum" sz="quarter" idx="10"/>
          </p:nvPr>
        </p:nvSpPr>
        <p:spPr/>
        <p:txBody>
          <a:bodyPr/>
          <a:lstStyle/>
          <a:p>
            <a:fld id="{59F63790-87A3-4C3E-8D45-913F35F66B47}" type="slidenum">
              <a:rPr lang="en-US" smtClean="0"/>
              <a:t>31</a:t>
            </a:fld>
            <a:endParaRPr lang="en-US"/>
          </a:p>
        </p:txBody>
      </p:sp>
      <p:sp>
        <p:nvSpPr>
          <p:cNvPr id="7" name="Date Placeholder 6"/>
          <p:cNvSpPr>
            <a:spLocks noGrp="1"/>
          </p:cNvSpPr>
          <p:nvPr>
            <p:ph type="dt" idx="11"/>
          </p:nvPr>
        </p:nvSpPr>
        <p:spPr/>
        <p:txBody>
          <a:bodyPr/>
          <a:lstStyle/>
          <a:p>
            <a:r>
              <a:rPr lang="en-US" smtClean="0"/>
              <a:t>June 2015</a:t>
            </a:r>
            <a:endParaRPr lang="en-US"/>
          </a:p>
        </p:txBody>
      </p:sp>
      <p:sp>
        <p:nvSpPr>
          <p:cNvPr id="8" name="Header Placeholder 7"/>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471570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33</a:t>
            </a:fld>
            <a:endParaRPr lang="en-US"/>
          </a:p>
        </p:txBody>
      </p:sp>
    </p:spTree>
    <p:extLst>
      <p:ext uri="{BB962C8B-B14F-4D97-AF65-F5344CB8AC3E}">
        <p14:creationId xmlns:p14="http://schemas.microsoft.com/office/powerpoint/2010/main" val="1790195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F63790-87A3-4C3E-8D45-913F35F66B47}" type="slidenum">
              <a:rPr lang="en-US" smtClean="0"/>
              <a:t>34</a:t>
            </a:fld>
            <a:endParaRPr lang="en-US"/>
          </a:p>
        </p:txBody>
      </p:sp>
      <p:sp>
        <p:nvSpPr>
          <p:cNvPr id="7" name="Date Placeholder 6"/>
          <p:cNvSpPr>
            <a:spLocks noGrp="1"/>
          </p:cNvSpPr>
          <p:nvPr>
            <p:ph type="dt" idx="11"/>
          </p:nvPr>
        </p:nvSpPr>
        <p:spPr/>
        <p:txBody>
          <a:bodyPr/>
          <a:lstStyle/>
          <a:p>
            <a:r>
              <a:rPr lang="en-US" smtClean="0"/>
              <a:t>June 2015</a:t>
            </a:r>
            <a:endParaRPr lang="en-US"/>
          </a:p>
        </p:txBody>
      </p:sp>
      <p:sp>
        <p:nvSpPr>
          <p:cNvPr id="8" name="Header Placeholder 7"/>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78864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an example of what a production record looks like. This is actually our template that we encourage everyone to use. If you choose not to use our template, your template must at least have all the same information as ours.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4</a:t>
            </a:fld>
            <a:endParaRPr lang="en-US"/>
          </a:p>
        </p:txBody>
      </p:sp>
    </p:spTree>
    <p:extLst>
      <p:ext uri="{BB962C8B-B14F-4D97-AF65-F5344CB8AC3E}">
        <p14:creationId xmlns:p14="http://schemas.microsoft.com/office/powerpoint/2010/main" val="103969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 is involved in completing a production record? Filling in a production records is a team effort between the menu planner, kitchen manager, and production staff. </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5</a:t>
            </a:fld>
            <a:endParaRPr lang="en-US"/>
          </a:p>
        </p:txBody>
      </p:sp>
    </p:spTree>
    <p:extLst>
      <p:ext uri="{BB962C8B-B14F-4D97-AF65-F5344CB8AC3E}">
        <p14:creationId xmlns:p14="http://schemas.microsoft.com/office/powerpoint/2010/main" val="300632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are production records required? Production records are your proof that a reimbursable meal was served and that all meal pattern requirements were met. They should support what you input on your month claims. Your production records should assist you in managing your food service operation as well as communicate the information necessary to produce compliant meals. We will review your production records during your Administrative Review, so it’s very important to keep your production records on file for the required 3 years plus the current school year. </a:t>
            </a:r>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6</a:t>
            </a:fld>
            <a:endParaRPr lang="en-US"/>
          </a:p>
        </p:txBody>
      </p:sp>
    </p:spTree>
    <p:extLst>
      <p:ext uri="{BB962C8B-B14F-4D97-AF65-F5344CB8AC3E}">
        <p14:creationId xmlns:p14="http://schemas.microsoft.com/office/powerpoint/2010/main" val="300409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are production records completed? There are three different times in which you should be documenting information on the production record. Prior to meal production, during meal production, and immediately following the meal service.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7</a:t>
            </a:fld>
            <a:endParaRPr lang="en-US"/>
          </a:p>
        </p:txBody>
      </p:sp>
    </p:spTree>
    <p:extLst>
      <p:ext uri="{BB962C8B-B14F-4D97-AF65-F5344CB8AC3E}">
        <p14:creationId xmlns:p14="http://schemas.microsoft.com/office/powerpoint/2010/main" val="306120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 production records = fiscal action. If you fail to maintain records or have records that go missing, fiscal action will occur. Again, production records are your proof that you served your students a reimbursable meal.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8</a:t>
            </a:fld>
            <a:endParaRPr lang="en-US"/>
          </a:p>
        </p:txBody>
      </p:sp>
    </p:spTree>
    <p:extLst>
      <p:ext uri="{BB962C8B-B14F-4D97-AF65-F5344CB8AC3E}">
        <p14:creationId xmlns:p14="http://schemas.microsoft.com/office/powerpoint/2010/main" val="330195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I mentioned earlier, production records can serve as a communication tool. What helpful information can the production record communicate? Just blurt some ways out.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June 2015</a:t>
            </a:r>
            <a:endParaRPr lang="en-US"/>
          </a:p>
        </p:txBody>
      </p:sp>
      <p:sp>
        <p:nvSpPr>
          <p:cNvPr id="6" name="Slide Number Placeholder 5"/>
          <p:cNvSpPr>
            <a:spLocks noGrp="1"/>
          </p:cNvSpPr>
          <p:nvPr>
            <p:ph type="sldNum" sz="quarter" idx="12"/>
          </p:nvPr>
        </p:nvSpPr>
        <p:spPr/>
        <p:txBody>
          <a:bodyPr/>
          <a:lstStyle/>
          <a:p>
            <a:fld id="{59F63790-87A3-4C3E-8D45-913F35F66B47}" type="slidenum">
              <a:rPr lang="en-US" smtClean="0"/>
              <a:t>9</a:t>
            </a:fld>
            <a:endParaRPr lang="en-US"/>
          </a:p>
        </p:txBody>
      </p:sp>
    </p:spTree>
    <p:extLst>
      <p:ext uri="{BB962C8B-B14F-4D97-AF65-F5344CB8AC3E}">
        <p14:creationId xmlns:p14="http://schemas.microsoft.com/office/powerpoint/2010/main" val="205313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05D32CD-B4FB-4CED-B2AF-09B41FBC904A}" type="datetime1">
              <a:rPr lang="en-US" smtClean="0"/>
              <a:t>7/18/2017</a:t>
            </a:fld>
            <a:endParaRPr lang="en-US"/>
          </a:p>
        </p:txBody>
      </p:sp>
      <p:sp>
        <p:nvSpPr>
          <p:cNvPr id="5" name="Footer Placeholder 4"/>
          <p:cNvSpPr>
            <a:spLocks noGrp="1"/>
          </p:cNvSpPr>
          <p:nvPr>
            <p:ph type="ftr" sz="quarter" idx="11"/>
          </p:nvPr>
        </p:nvSpPr>
        <p:spPr/>
        <p:txBody>
          <a:bodyPr/>
          <a:lstStyle/>
          <a:p>
            <a:r>
              <a:rPr lang="en-US" smtClean="0"/>
              <a:t>USDA is an equal opportunity provider and employer.</a:t>
            </a:r>
            <a:endParaRPr lang="en-US"/>
          </a:p>
        </p:txBody>
      </p:sp>
      <p:sp>
        <p:nvSpPr>
          <p:cNvPr id="6" name="Slide Number Placeholder 5"/>
          <p:cNvSpPr>
            <a:spLocks noGrp="1"/>
          </p:cNvSpPr>
          <p:nvPr>
            <p:ph type="sldNum" sz="quarter" idx="12"/>
          </p:nvPr>
        </p:nvSpPr>
        <p:spPr/>
        <p:txBody>
          <a:bodyPr/>
          <a:lstStyle/>
          <a:p>
            <a:fld id="{05CDC50F-F9C4-41C4-9209-0664AB2B5BE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65EF9-3D90-4B4F-8C2D-10534A85F6E6}" type="datetime1">
              <a:rPr lang="en-US" smtClean="0"/>
              <a:t>7/18/2017</a:t>
            </a:fld>
            <a:endParaRPr lang="en-US"/>
          </a:p>
        </p:txBody>
      </p:sp>
      <p:sp>
        <p:nvSpPr>
          <p:cNvPr id="5" name="Footer Placeholder 4"/>
          <p:cNvSpPr>
            <a:spLocks noGrp="1"/>
          </p:cNvSpPr>
          <p:nvPr>
            <p:ph type="ftr" sz="quarter" idx="11"/>
          </p:nvPr>
        </p:nvSpPr>
        <p:spPr/>
        <p:txBody>
          <a:bodyPr/>
          <a:lstStyle/>
          <a:p>
            <a:r>
              <a:rPr lang="en-US" smtClean="0"/>
              <a:t>USDA is an equal opportunity provider and employer.</a:t>
            </a:r>
            <a:endParaRPr lang="en-US"/>
          </a:p>
        </p:txBody>
      </p:sp>
      <p:sp>
        <p:nvSpPr>
          <p:cNvPr id="6" name="Slide Number Placeholder 5"/>
          <p:cNvSpPr>
            <a:spLocks noGrp="1"/>
          </p:cNvSpPr>
          <p:nvPr>
            <p:ph type="sldNum" sz="quarter" idx="12"/>
          </p:nvPr>
        </p:nvSpPr>
        <p:spPr/>
        <p:txBody>
          <a:bodyPr/>
          <a:lstStyle/>
          <a:p>
            <a:fld id="{05CDC50F-F9C4-41C4-9209-0664AB2B5B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19B4C6-5499-4A33-B18B-DAF19DA248C7}" type="datetime1">
              <a:rPr lang="en-US" smtClean="0"/>
              <a:t>7/18/2017</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USDA is an equal opportunity provider and employer.</a:t>
            </a:r>
            <a:endParaRPr lang="en-US"/>
          </a:p>
        </p:txBody>
      </p:sp>
      <p:sp>
        <p:nvSpPr>
          <p:cNvPr id="6" name="Slide Number Placeholder 5"/>
          <p:cNvSpPr>
            <a:spLocks noGrp="1"/>
          </p:cNvSpPr>
          <p:nvPr>
            <p:ph type="sldNum" sz="quarter" idx="12"/>
          </p:nvPr>
        </p:nvSpPr>
        <p:spPr/>
        <p:txBody>
          <a:bodyPr/>
          <a:lstStyle/>
          <a:p>
            <a:fld id="{05CDC50F-F9C4-41C4-9209-0664AB2B5B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1D736A-2C8C-4115-9D94-05DA5CBB2737}" type="datetime1">
              <a:rPr lang="en-US" smtClean="0"/>
              <a:t>7/18/2017</a:t>
            </a:fld>
            <a:endParaRPr lang="en-US"/>
          </a:p>
        </p:txBody>
      </p:sp>
      <p:sp>
        <p:nvSpPr>
          <p:cNvPr id="5" name="Footer Placeholder 4"/>
          <p:cNvSpPr>
            <a:spLocks noGrp="1"/>
          </p:cNvSpPr>
          <p:nvPr>
            <p:ph type="ftr" sz="quarter" idx="11"/>
          </p:nvPr>
        </p:nvSpPr>
        <p:spPr/>
        <p:txBody>
          <a:bodyPr/>
          <a:lstStyle/>
          <a:p>
            <a:r>
              <a:rPr lang="en-US" smtClean="0"/>
              <a:t>USDA is an equal opportunity provider and employer.</a:t>
            </a:r>
            <a:endParaRPr lang="en-US"/>
          </a:p>
        </p:txBody>
      </p:sp>
      <p:sp>
        <p:nvSpPr>
          <p:cNvPr id="6" name="Slide Number Placeholder 5"/>
          <p:cNvSpPr>
            <a:spLocks noGrp="1"/>
          </p:cNvSpPr>
          <p:nvPr>
            <p:ph type="sldNum" sz="quarter" idx="12"/>
          </p:nvPr>
        </p:nvSpPr>
        <p:spPr/>
        <p:txBody>
          <a:bodyPr/>
          <a:lstStyle/>
          <a:p>
            <a:fld id="{05CDC50F-F9C4-41C4-9209-0664AB2B5B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41A40F-7FA2-4D75-BD1F-1757A4BD34C2}" type="datetime1">
              <a:rPr lang="en-US" smtClean="0"/>
              <a:t>7/18/2017</a:t>
            </a:fld>
            <a:endParaRPr lang="en-US"/>
          </a:p>
        </p:txBody>
      </p:sp>
      <p:sp>
        <p:nvSpPr>
          <p:cNvPr id="5" name="Footer Placeholder 4"/>
          <p:cNvSpPr>
            <a:spLocks noGrp="1"/>
          </p:cNvSpPr>
          <p:nvPr>
            <p:ph type="ftr" sz="quarter" idx="11"/>
          </p:nvPr>
        </p:nvSpPr>
        <p:spPr/>
        <p:txBody>
          <a:bodyPr/>
          <a:lstStyle/>
          <a:p>
            <a:r>
              <a:rPr lang="en-US" smtClean="0"/>
              <a:t>USDA is an equal opportunity provider and employer.</a:t>
            </a:r>
            <a:endParaRPr lang="en-US"/>
          </a:p>
        </p:txBody>
      </p:sp>
      <p:sp>
        <p:nvSpPr>
          <p:cNvPr id="6" name="Slide Number Placeholder 5"/>
          <p:cNvSpPr>
            <a:spLocks noGrp="1"/>
          </p:cNvSpPr>
          <p:nvPr>
            <p:ph type="sldNum" sz="quarter" idx="12"/>
          </p:nvPr>
        </p:nvSpPr>
        <p:spPr/>
        <p:txBody>
          <a:bodyPr/>
          <a:lstStyle/>
          <a:p>
            <a:fld id="{05CDC50F-F9C4-41C4-9209-0664AB2B5B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2D637E-36CD-424F-9F47-0DF11EBD87F1}" type="datetime1">
              <a:rPr lang="en-US" smtClean="0"/>
              <a:t>7/18/2017</a:t>
            </a:fld>
            <a:endParaRPr lang="en-US"/>
          </a:p>
        </p:txBody>
      </p:sp>
      <p:sp>
        <p:nvSpPr>
          <p:cNvPr id="6" name="Footer Placeholder 5"/>
          <p:cNvSpPr>
            <a:spLocks noGrp="1"/>
          </p:cNvSpPr>
          <p:nvPr>
            <p:ph type="ftr" sz="quarter" idx="11"/>
          </p:nvPr>
        </p:nvSpPr>
        <p:spPr/>
        <p:txBody>
          <a:bodyPr/>
          <a:lstStyle/>
          <a:p>
            <a:r>
              <a:rPr lang="en-US" smtClean="0"/>
              <a:t>USDA is an equal opportunity provider and employer.</a:t>
            </a:r>
            <a:endParaRPr lang="en-US"/>
          </a:p>
        </p:txBody>
      </p:sp>
      <p:sp>
        <p:nvSpPr>
          <p:cNvPr id="7" name="Slide Number Placeholder 6"/>
          <p:cNvSpPr>
            <a:spLocks noGrp="1"/>
          </p:cNvSpPr>
          <p:nvPr>
            <p:ph type="sldNum" sz="quarter" idx="12"/>
          </p:nvPr>
        </p:nvSpPr>
        <p:spPr/>
        <p:txBody>
          <a:bodyPr/>
          <a:lstStyle/>
          <a:p>
            <a:fld id="{05CDC50F-F9C4-41C4-9209-0664AB2B5B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EFFBC9-04E6-4729-AEF1-424D77F1F9A3}" type="datetime1">
              <a:rPr lang="en-US" smtClean="0"/>
              <a:t>7/18/2017</a:t>
            </a:fld>
            <a:endParaRPr lang="en-US"/>
          </a:p>
        </p:txBody>
      </p:sp>
      <p:sp>
        <p:nvSpPr>
          <p:cNvPr id="8" name="Footer Placeholder 7"/>
          <p:cNvSpPr>
            <a:spLocks noGrp="1"/>
          </p:cNvSpPr>
          <p:nvPr>
            <p:ph type="ftr" sz="quarter" idx="11"/>
          </p:nvPr>
        </p:nvSpPr>
        <p:spPr/>
        <p:txBody>
          <a:bodyPr/>
          <a:lstStyle/>
          <a:p>
            <a:r>
              <a:rPr lang="en-US" smtClean="0"/>
              <a:t>USDA is an equal opportunity provider and employer.</a:t>
            </a:r>
            <a:endParaRPr lang="en-US"/>
          </a:p>
        </p:txBody>
      </p:sp>
      <p:sp>
        <p:nvSpPr>
          <p:cNvPr id="9" name="Slide Number Placeholder 8"/>
          <p:cNvSpPr>
            <a:spLocks noGrp="1"/>
          </p:cNvSpPr>
          <p:nvPr>
            <p:ph type="sldNum" sz="quarter" idx="12"/>
          </p:nvPr>
        </p:nvSpPr>
        <p:spPr/>
        <p:txBody>
          <a:bodyPr/>
          <a:lstStyle/>
          <a:p>
            <a:fld id="{05CDC50F-F9C4-41C4-9209-0664AB2B5B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D358BD-A754-4092-A897-8CE914EB3B47}" type="datetime1">
              <a:rPr lang="en-US" smtClean="0"/>
              <a:t>7/18/2017</a:t>
            </a:fld>
            <a:endParaRPr lang="en-US"/>
          </a:p>
        </p:txBody>
      </p:sp>
      <p:sp>
        <p:nvSpPr>
          <p:cNvPr id="4" name="Footer Placeholder 3"/>
          <p:cNvSpPr>
            <a:spLocks noGrp="1"/>
          </p:cNvSpPr>
          <p:nvPr>
            <p:ph type="ftr" sz="quarter" idx="11"/>
          </p:nvPr>
        </p:nvSpPr>
        <p:spPr/>
        <p:txBody>
          <a:bodyPr/>
          <a:lstStyle/>
          <a:p>
            <a:r>
              <a:rPr lang="en-US" smtClean="0"/>
              <a:t>USDA is an equal opportunity provider and employer.</a:t>
            </a:r>
            <a:endParaRPr lang="en-US"/>
          </a:p>
        </p:txBody>
      </p:sp>
      <p:sp>
        <p:nvSpPr>
          <p:cNvPr id="5" name="Slide Number Placeholder 4"/>
          <p:cNvSpPr>
            <a:spLocks noGrp="1"/>
          </p:cNvSpPr>
          <p:nvPr>
            <p:ph type="sldNum" sz="quarter" idx="12"/>
          </p:nvPr>
        </p:nvSpPr>
        <p:spPr/>
        <p:txBody>
          <a:bodyPr/>
          <a:lstStyle/>
          <a:p>
            <a:fld id="{05CDC50F-F9C4-41C4-9209-0664AB2B5B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A1FFF-0356-49FD-8D3E-6FCA26DAB929}" type="datetime1">
              <a:rPr lang="en-US" smtClean="0"/>
              <a:t>7/18/2017</a:t>
            </a:fld>
            <a:endParaRPr lang="en-US"/>
          </a:p>
        </p:txBody>
      </p:sp>
      <p:sp>
        <p:nvSpPr>
          <p:cNvPr id="3" name="Footer Placeholder 2"/>
          <p:cNvSpPr>
            <a:spLocks noGrp="1"/>
          </p:cNvSpPr>
          <p:nvPr>
            <p:ph type="ftr" sz="quarter" idx="11"/>
          </p:nvPr>
        </p:nvSpPr>
        <p:spPr/>
        <p:txBody>
          <a:bodyPr/>
          <a:lstStyle/>
          <a:p>
            <a:r>
              <a:rPr lang="en-US" smtClean="0"/>
              <a:t>USDA is an equal opportunity provider and employer.</a:t>
            </a:r>
            <a:endParaRPr lang="en-US"/>
          </a:p>
        </p:txBody>
      </p:sp>
      <p:sp>
        <p:nvSpPr>
          <p:cNvPr id="4" name="Slide Number Placeholder 3"/>
          <p:cNvSpPr>
            <a:spLocks noGrp="1"/>
          </p:cNvSpPr>
          <p:nvPr>
            <p:ph type="sldNum" sz="quarter" idx="12"/>
          </p:nvPr>
        </p:nvSpPr>
        <p:spPr/>
        <p:txBody>
          <a:bodyPr/>
          <a:lstStyle/>
          <a:p>
            <a:fld id="{05CDC50F-F9C4-41C4-9209-0664AB2B5B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FA49EA-E055-49A5-B4BB-F366B6ADB573}" type="datetime1">
              <a:rPr lang="en-US" smtClean="0"/>
              <a:t>7/18/2017</a:t>
            </a:fld>
            <a:endParaRPr lang="en-US"/>
          </a:p>
        </p:txBody>
      </p:sp>
      <p:sp>
        <p:nvSpPr>
          <p:cNvPr id="6" name="Footer Placeholder 5"/>
          <p:cNvSpPr>
            <a:spLocks noGrp="1"/>
          </p:cNvSpPr>
          <p:nvPr>
            <p:ph type="ftr" sz="quarter" idx="11"/>
          </p:nvPr>
        </p:nvSpPr>
        <p:spPr/>
        <p:txBody>
          <a:bodyPr/>
          <a:lstStyle/>
          <a:p>
            <a:r>
              <a:rPr lang="en-US" smtClean="0"/>
              <a:t>USDA is an equal opportunity provider and employer.</a:t>
            </a:r>
            <a:endParaRPr lang="en-US"/>
          </a:p>
        </p:txBody>
      </p:sp>
      <p:sp>
        <p:nvSpPr>
          <p:cNvPr id="7" name="Slide Number Placeholder 6"/>
          <p:cNvSpPr>
            <a:spLocks noGrp="1"/>
          </p:cNvSpPr>
          <p:nvPr>
            <p:ph type="sldNum" sz="quarter" idx="12"/>
          </p:nvPr>
        </p:nvSpPr>
        <p:spPr/>
        <p:txBody>
          <a:bodyPr/>
          <a:lstStyle/>
          <a:p>
            <a:fld id="{05CDC50F-F9C4-41C4-9209-0664AB2B5BE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7AB720E-039C-4C76-AC98-FAF42524415B}" type="datetime1">
              <a:rPr lang="en-US" smtClean="0"/>
              <a:t>7/18/2017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USDA is an equal opportunity provider and employer.</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5CDC50F-F9C4-41C4-9209-0664AB2B5BE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A5E48E0-78EC-4E54-8C5F-79F73E09FAC4}" type="datetime1">
              <a:rPr lang="en-US" smtClean="0"/>
              <a:t>7/18/2017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USDA is an equal opportunity provider and employer.</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5CDC50F-F9C4-41C4-9209-0664AB2B5B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ns.usda.gov/tn/food-buying-guide-for-child-nutrition-program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fbg.nfsmi.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fbg.nfsmi.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8001000" cy="1296362"/>
          </a:xfrm>
        </p:spPr>
        <p:txBody>
          <a:bodyPr>
            <a:normAutofit/>
          </a:bodyPr>
          <a:lstStyle/>
          <a:p>
            <a:pPr algn="ctr"/>
            <a:r>
              <a:rPr lang="en-US" sz="6000" dirty="0" smtClean="0">
                <a:effectLst>
                  <a:outerShdw blurRad="38100" dist="38100" dir="2700000" algn="tl">
                    <a:srgbClr val="000000">
                      <a:alpha val="43137"/>
                    </a:srgbClr>
                  </a:outerShdw>
                </a:effectLst>
              </a:rPr>
              <a:t>Production </a:t>
            </a:r>
            <a:r>
              <a:rPr lang="en-US" sz="6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Records</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04800" y="2057400"/>
            <a:ext cx="8610600" cy="1199704"/>
          </a:xfrm>
        </p:spPr>
        <p:txBody>
          <a:bodyPr>
            <a:noAutofit/>
          </a:bodyPr>
          <a:lstStyle/>
          <a:p>
            <a:pPr algn="ctr">
              <a:spcBef>
                <a:spcPts val="0"/>
              </a:spcBef>
            </a:pPr>
            <a:endParaRPr lang="en-US" sz="2800" b="1" dirty="0" smtClean="0">
              <a:latin typeface="Arial" panose="020B0604020202020204" pitchFamily="34" charset="0"/>
              <a:cs typeface="Arial" panose="020B0604020202020204" pitchFamily="34" charset="0"/>
            </a:endParaRPr>
          </a:p>
          <a:p>
            <a:pPr algn="ctr">
              <a:spcBef>
                <a:spcPts val="0"/>
              </a:spcBef>
            </a:pPr>
            <a:endParaRPr lang="en-US" sz="2800" b="1" dirty="0">
              <a:latin typeface="Arial" panose="020B0604020202020204" pitchFamily="34" charset="0"/>
              <a:cs typeface="Arial" panose="020B0604020202020204" pitchFamily="34" charset="0"/>
            </a:endParaRPr>
          </a:p>
          <a:p>
            <a:pPr algn="ctr">
              <a:spcBef>
                <a:spcPts val="0"/>
              </a:spcBef>
            </a:pPr>
            <a:endParaRPr lang="en-US" sz="2800" b="1" dirty="0" smtClean="0">
              <a:latin typeface="Arial" panose="020B0604020202020204" pitchFamily="34" charset="0"/>
              <a:cs typeface="Arial" panose="020B0604020202020204" pitchFamily="34" charset="0"/>
            </a:endParaRPr>
          </a:p>
          <a:p>
            <a:pPr algn="ctr">
              <a:spcBef>
                <a:spcPts val="0"/>
              </a:spcBef>
            </a:pPr>
            <a:r>
              <a:rPr lang="en-US" sz="2800" b="1" dirty="0" smtClean="0">
                <a:latin typeface="Arial" panose="020B0604020202020204" pitchFamily="34" charset="0"/>
                <a:cs typeface="Arial" panose="020B0604020202020204" pitchFamily="34" charset="0"/>
              </a:rPr>
              <a:t>Hawaii Child Nutrition Programs</a:t>
            </a:r>
          </a:p>
          <a:p>
            <a:pPr algn="ctr">
              <a:spcBef>
                <a:spcPts val="0"/>
              </a:spcBef>
            </a:pPr>
            <a:r>
              <a:rPr lang="en-US" sz="2800" b="1" dirty="0" smtClean="0">
                <a:latin typeface="Arial" panose="020B0604020202020204" pitchFamily="34" charset="0"/>
                <a:cs typeface="Arial" panose="020B0604020202020204" pitchFamily="34" charset="0"/>
              </a:rPr>
              <a:t>NSLP Training</a:t>
            </a:r>
          </a:p>
          <a:p>
            <a:pPr algn="ctr">
              <a:spcBef>
                <a:spcPts val="0"/>
              </a:spcBef>
            </a:pPr>
            <a:r>
              <a:rPr lang="en-US" sz="2800" b="1" dirty="0" smtClean="0">
                <a:latin typeface="Arial" panose="020B0604020202020204" pitchFamily="34" charset="0"/>
                <a:cs typeface="Arial" panose="020B0604020202020204" pitchFamily="34" charset="0"/>
              </a:rPr>
              <a:t>SY 2016-17</a:t>
            </a:r>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05CDC50F-F9C4-41C4-9209-0664AB2B5BE8}" type="slidenum">
              <a:rPr lang="en-US" smtClean="0"/>
              <a:t>1</a:t>
            </a:fld>
            <a:endParaRPr lang="en-US"/>
          </a:p>
        </p:txBody>
      </p:sp>
    </p:spTree>
    <p:extLst>
      <p:ext uri="{BB962C8B-B14F-4D97-AF65-F5344CB8AC3E}">
        <p14:creationId xmlns:p14="http://schemas.microsoft.com/office/powerpoint/2010/main" val="79098261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Functions of a PR</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7467600" cy="4525963"/>
          </a:xfrm>
        </p:spPr>
        <p:txBody>
          <a:bodyPr>
            <a:normAutofit fontScale="25000" lnSpcReduction="20000"/>
          </a:bodyPr>
          <a:lstStyle/>
          <a:p>
            <a:r>
              <a:rPr lang="en-US" sz="14400" dirty="0" smtClean="0">
                <a:latin typeface="Arial" panose="020B0604020202020204" pitchFamily="34" charset="0"/>
                <a:cs typeface="Arial" panose="020B0604020202020204" pitchFamily="34" charset="0"/>
              </a:rPr>
              <a:t>PRs contain historical and future information about the meals planned, prepared, and served </a:t>
            </a:r>
          </a:p>
          <a:p>
            <a:endParaRPr lang="en-US" sz="14400" dirty="0" smtClean="0">
              <a:latin typeface="Arial" panose="020B0604020202020204" pitchFamily="34" charset="0"/>
              <a:cs typeface="Arial" panose="020B0604020202020204" pitchFamily="34" charset="0"/>
            </a:endParaRPr>
          </a:p>
          <a:p>
            <a:r>
              <a:rPr lang="en-US" sz="14400" dirty="0" smtClean="0">
                <a:latin typeface="Arial" panose="020B0604020202020204" pitchFamily="34" charset="0"/>
                <a:cs typeface="Arial" panose="020B0604020202020204" pitchFamily="34" charset="0"/>
              </a:rPr>
              <a:t>You can use PRs as a management tool to:</a:t>
            </a:r>
          </a:p>
          <a:p>
            <a:pPr marL="962406" lvl="1" indent="-514350">
              <a:buFont typeface="+mj-lt"/>
              <a:buAutoNum type="arabicPeriod"/>
            </a:pPr>
            <a:r>
              <a:rPr lang="en-US" sz="12800" dirty="0" smtClean="0">
                <a:latin typeface="Arial" panose="020B0604020202020204" pitchFamily="34" charset="0"/>
                <a:cs typeface="Arial" panose="020B0604020202020204" pitchFamily="34" charset="0"/>
              </a:rPr>
              <a:t>Evaluate acceptability of meals</a:t>
            </a:r>
          </a:p>
          <a:p>
            <a:pPr marL="962406" lvl="1" indent="-514350">
              <a:buFont typeface="+mj-lt"/>
              <a:buAutoNum type="arabicPeriod"/>
            </a:pPr>
            <a:r>
              <a:rPr lang="en-US" sz="12800" dirty="0" smtClean="0">
                <a:latin typeface="Arial" panose="020B0604020202020204" pitchFamily="34" charset="0"/>
                <a:cs typeface="Arial" panose="020B0604020202020204" pitchFamily="34" charset="0"/>
              </a:rPr>
              <a:t>Plan future meals (forecasting)</a:t>
            </a:r>
          </a:p>
          <a:p>
            <a:pPr marL="962406" lvl="1" indent="-514350">
              <a:buFont typeface="+mj-lt"/>
              <a:buAutoNum type="arabicPeriod"/>
            </a:pPr>
            <a:r>
              <a:rPr lang="en-US" sz="12800" dirty="0" smtClean="0">
                <a:latin typeface="Arial" panose="020B0604020202020204" pitchFamily="34" charset="0"/>
                <a:cs typeface="Arial" panose="020B0604020202020204" pitchFamily="34" charset="0"/>
              </a:rPr>
              <a:t>Order supplies</a:t>
            </a:r>
          </a:p>
          <a:p>
            <a:pPr lvl="1"/>
            <a:endParaRPr lang="en-US" sz="2800" dirty="0">
              <a:latin typeface="Adobe Arabic" pitchFamily="18" charset="-78"/>
              <a:cs typeface="Adobe Arabic" pitchFamily="18" charset="-78"/>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10</a:t>
            </a:fld>
            <a:endParaRPr lang="en-US"/>
          </a:p>
        </p:txBody>
      </p:sp>
    </p:spTree>
    <p:extLst>
      <p:ext uri="{BB962C8B-B14F-4D97-AF65-F5344CB8AC3E}">
        <p14:creationId xmlns:p14="http://schemas.microsoft.com/office/powerpoint/2010/main" val="1375390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latin typeface="Arial" panose="020B0604020202020204" pitchFamily="34" charset="0"/>
                <a:cs typeface="Arial" panose="020B0604020202020204" pitchFamily="34" charset="0"/>
              </a:rPr>
              <a:t>1. Evaluate Acceptability</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8153400" cy="5257800"/>
          </a:xfrm>
        </p:spPr>
        <p:txBody>
          <a:bodyPr>
            <a:noAutofit/>
          </a:bodyPr>
          <a:lstStyle/>
          <a:p>
            <a:r>
              <a:rPr lang="en-US" sz="2700" u="sng" dirty="0" smtClean="0">
                <a:latin typeface="Arial" panose="020B0604020202020204" pitchFamily="34" charset="0"/>
                <a:cs typeface="Arial" panose="020B0604020202020204" pitchFamily="34" charset="0"/>
              </a:rPr>
              <a:t>What:</a:t>
            </a:r>
            <a:r>
              <a:rPr lang="en-US" sz="2700" dirty="0" smtClean="0">
                <a:latin typeface="Arial" panose="020B0604020202020204" pitchFamily="34" charset="0"/>
                <a:cs typeface="Arial" panose="020B0604020202020204" pitchFamily="34" charset="0"/>
              </a:rPr>
              <a:t> Identify menu items with high or low customer acceptance. Identify food items that are increasing or decreasing in popularity over time.</a:t>
            </a:r>
          </a:p>
          <a:p>
            <a:endParaRPr lang="en-US" sz="2700" dirty="0" smtClean="0">
              <a:latin typeface="Arial" panose="020B0604020202020204" pitchFamily="34" charset="0"/>
              <a:cs typeface="Arial" panose="020B0604020202020204" pitchFamily="34" charset="0"/>
            </a:endParaRPr>
          </a:p>
          <a:p>
            <a:r>
              <a:rPr lang="en-US" sz="2700" u="sng" dirty="0" smtClean="0">
                <a:latin typeface="Arial" panose="020B0604020202020204" pitchFamily="34" charset="0"/>
                <a:cs typeface="Arial" panose="020B0604020202020204" pitchFamily="34" charset="0"/>
              </a:rPr>
              <a:t>Why:</a:t>
            </a:r>
            <a:r>
              <a:rPr lang="en-US" sz="2700" dirty="0" smtClean="0">
                <a:latin typeface="Arial" panose="020B0604020202020204" pitchFamily="34" charset="0"/>
                <a:cs typeface="Arial" panose="020B0604020202020204" pitchFamily="34" charset="0"/>
              </a:rPr>
              <a:t> Improve customer satisfaction and increase participation in the program; reduce waste due to non-acceptance; increase cost savings</a:t>
            </a:r>
          </a:p>
          <a:p>
            <a:endParaRPr lang="en-US" sz="2700" dirty="0" smtClean="0">
              <a:latin typeface="Arial" panose="020B0604020202020204" pitchFamily="34" charset="0"/>
              <a:cs typeface="Arial" panose="020B0604020202020204" pitchFamily="34" charset="0"/>
            </a:endParaRPr>
          </a:p>
          <a:p>
            <a:r>
              <a:rPr lang="en-US" sz="2700" u="sng" dirty="0" smtClean="0">
                <a:latin typeface="Arial" panose="020B0604020202020204" pitchFamily="34" charset="0"/>
                <a:cs typeface="Arial" panose="020B0604020202020204" pitchFamily="34" charset="0"/>
              </a:rPr>
              <a:t>How:</a:t>
            </a:r>
            <a:r>
              <a:rPr lang="en-US" sz="2700" dirty="0" smtClean="0">
                <a:latin typeface="Arial" panose="020B0604020202020204" pitchFamily="34" charset="0"/>
                <a:cs typeface="Arial" panose="020B0604020202020204" pitchFamily="34" charset="0"/>
              </a:rPr>
              <a:t> Use production and service information on past PRs to evaluate how well students accept a menu item.</a:t>
            </a:r>
            <a:endParaRPr lang="en-US" sz="2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11</a:t>
            </a:fld>
            <a:endParaRPr lang="en-US"/>
          </a:p>
        </p:txBody>
      </p:sp>
    </p:spTree>
    <p:extLst>
      <p:ext uri="{BB962C8B-B14F-4D97-AF65-F5344CB8AC3E}">
        <p14:creationId xmlns:p14="http://schemas.microsoft.com/office/powerpoint/2010/main" val="1033722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2. Forecasting</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594884"/>
            <a:ext cx="8229600" cy="4958316"/>
          </a:xfrm>
        </p:spPr>
        <p:txBody>
          <a:bodyPr>
            <a:normAutofit fontScale="25000" lnSpcReduction="20000"/>
          </a:bodyPr>
          <a:lstStyle/>
          <a:p>
            <a:r>
              <a:rPr lang="en-US" sz="11200" u="sng" dirty="0" smtClean="0">
                <a:latin typeface="Arial" panose="020B0604020202020204" pitchFamily="34" charset="0"/>
                <a:cs typeface="Arial" panose="020B0604020202020204" pitchFamily="34" charset="0"/>
              </a:rPr>
              <a:t>What:</a:t>
            </a:r>
            <a:r>
              <a:rPr lang="en-US" sz="11200" dirty="0" smtClean="0">
                <a:latin typeface="Arial" panose="020B0604020202020204" pitchFamily="34" charset="0"/>
                <a:cs typeface="Arial" panose="020B0604020202020204" pitchFamily="34" charset="0"/>
              </a:rPr>
              <a:t> Predict the number of portions to plan for future meal service</a:t>
            </a:r>
          </a:p>
          <a:p>
            <a:endParaRPr lang="en-US" sz="11200" dirty="0" smtClean="0">
              <a:latin typeface="Arial" panose="020B0604020202020204" pitchFamily="34" charset="0"/>
              <a:cs typeface="Arial" panose="020B0604020202020204" pitchFamily="34" charset="0"/>
            </a:endParaRPr>
          </a:p>
          <a:p>
            <a:r>
              <a:rPr lang="en-US" sz="11200" u="sng" dirty="0" smtClean="0">
                <a:latin typeface="Arial" panose="020B0604020202020204" pitchFamily="34" charset="0"/>
                <a:cs typeface="Arial" panose="020B0604020202020204" pitchFamily="34" charset="0"/>
              </a:rPr>
              <a:t>Why:</a:t>
            </a:r>
            <a:r>
              <a:rPr lang="en-US" sz="11200" dirty="0" smtClean="0">
                <a:latin typeface="Arial" panose="020B0604020202020204" pitchFamily="34" charset="0"/>
                <a:cs typeface="Arial" panose="020B0604020202020204" pitchFamily="34" charset="0"/>
              </a:rPr>
              <a:t> Reduce the likelihood of food shortages or waste due to over-production; increase cost savings; communicate to kitchen staff how much food to prepare and serve</a:t>
            </a:r>
          </a:p>
          <a:p>
            <a:endParaRPr lang="en-US" sz="11200" dirty="0" smtClean="0">
              <a:latin typeface="Arial" panose="020B0604020202020204" pitchFamily="34" charset="0"/>
              <a:cs typeface="Arial" panose="020B0604020202020204" pitchFamily="34" charset="0"/>
            </a:endParaRPr>
          </a:p>
          <a:p>
            <a:r>
              <a:rPr lang="en-US" sz="11200" u="sng" dirty="0" smtClean="0">
                <a:latin typeface="Arial" panose="020B0604020202020204" pitchFamily="34" charset="0"/>
                <a:cs typeface="Arial" panose="020B0604020202020204" pitchFamily="34" charset="0"/>
              </a:rPr>
              <a:t>How:</a:t>
            </a:r>
            <a:r>
              <a:rPr lang="en-US" sz="11200" dirty="0" smtClean="0">
                <a:latin typeface="Arial" panose="020B0604020202020204" pitchFamily="34" charset="0"/>
                <a:cs typeface="Arial" panose="020B0604020202020204" pitchFamily="34" charset="0"/>
              </a:rPr>
              <a:t> Past PRs are a valuable tool to forecast the number of future portions to plan, based on prior preparations of the same or similar menu item. </a:t>
            </a:r>
          </a:p>
          <a:p>
            <a:endParaRPr lang="en-US" dirty="0"/>
          </a:p>
        </p:txBody>
      </p:sp>
      <p:sp>
        <p:nvSpPr>
          <p:cNvPr id="4" name="Slide Number Placeholder 3"/>
          <p:cNvSpPr>
            <a:spLocks noGrp="1"/>
          </p:cNvSpPr>
          <p:nvPr>
            <p:ph type="sldNum" sz="quarter" idx="12"/>
          </p:nvPr>
        </p:nvSpPr>
        <p:spPr/>
        <p:txBody>
          <a:bodyPr/>
          <a:lstStyle/>
          <a:p>
            <a:fld id="{05CDC50F-F9C4-41C4-9209-0664AB2B5BE8}" type="slidenum">
              <a:rPr lang="en-US" smtClean="0"/>
              <a:t>12</a:t>
            </a:fld>
            <a:endParaRPr lang="en-US"/>
          </a:p>
        </p:txBody>
      </p:sp>
    </p:spTree>
    <p:extLst>
      <p:ext uri="{BB962C8B-B14F-4D97-AF65-F5344CB8AC3E}">
        <p14:creationId xmlns:p14="http://schemas.microsoft.com/office/powerpoint/2010/main" val="2169485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Arial" panose="020B0604020202020204" pitchFamily="34" charset="0"/>
                <a:cs typeface="Arial" panose="020B0604020202020204" pitchFamily="34" charset="0"/>
              </a:rPr>
              <a:t>2. Forecasting: 3-Day Moving</a:t>
            </a:r>
            <a:br>
              <a:rPr lang="en-US" sz="4400" dirty="0" smtClean="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Average</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00200"/>
            <a:ext cx="7467600" cy="3124199"/>
          </a:xfrm>
        </p:spPr>
        <p:txBody>
          <a:bodyPr>
            <a:noAutofit/>
          </a:bodyPr>
          <a:lstStyle/>
          <a:p>
            <a:r>
              <a:rPr lang="en-US" dirty="0" smtClean="0">
                <a:latin typeface="Arial" panose="020B0604020202020204" pitchFamily="34" charset="0"/>
                <a:cs typeface="Arial" panose="020B0604020202020204" pitchFamily="34" charset="0"/>
              </a:rPr>
              <a:t>Review past PRs for the last three times a menu item was offered.</a:t>
            </a:r>
          </a:p>
          <a:p>
            <a:r>
              <a:rPr lang="en-US" dirty="0" smtClean="0">
                <a:latin typeface="Arial" panose="020B0604020202020204" pitchFamily="34" charset="0"/>
                <a:cs typeface="Arial" panose="020B0604020202020204" pitchFamily="34" charset="0"/>
              </a:rPr>
              <a:t>Add the number of portions served on the past three service dates.</a:t>
            </a:r>
          </a:p>
          <a:p>
            <a:r>
              <a:rPr lang="en-US" dirty="0" smtClean="0">
                <a:latin typeface="Arial" panose="020B0604020202020204" pitchFamily="34" charset="0"/>
                <a:cs typeface="Arial" panose="020B0604020202020204" pitchFamily="34" charset="0"/>
              </a:rPr>
              <a:t>Take total and divide by 3 to get an average.</a:t>
            </a:r>
          </a:p>
        </p:txBody>
      </p:sp>
      <p:sp>
        <p:nvSpPr>
          <p:cNvPr id="4" name="Slide Number Placeholder 3"/>
          <p:cNvSpPr>
            <a:spLocks noGrp="1"/>
          </p:cNvSpPr>
          <p:nvPr>
            <p:ph type="sldNum" sz="quarter" idx="12"/>
          </p:nvPr>
        </p:nvSpPr>
        <p:spPr/>
        <p:txBody>
          <a:bodyPr/>
          <a:lstStyle/>
          <a:p>
            <a:fld id="{05CDC50F-F9C4-41C4-9209-0664AB2B5BE8}" type="slidenum">
              <a:rPr lang="en-US" smtClean="0"/>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28382641"/>
              </p:ext>
            </p:extLst>
          </p:nvPr>
        </p:nvGraphicFramePr>
        <p:xfrm>
          <a:off x="1524000" y="5029200"/>
          <a:ext cx="6096000" cy="1447800"/>
        </p:xfrm>
        <a:graphic>
          <a:graphicData uri="http://schemas.openxmlformats.org/drawingml/2006/table">
            <a:tbl>
              <a:tblPr firstRow="1" bandRow="1">
                <a:tableStyleId>{5C22544A-7EE6-4342-B048-85BDC9FD1C3A}</a:tableStyleId>
              </a:tblPr>
              <a:tblGrid>
                <a:gridCol w="1524000"/>
                <a:gridCol w="1524000"/>
                <a:gridCol w="1524000"/>
                <a:gridCol w="1524000"/>
              </a:tblGrid>
              <a:tr h="533400">
                <a:tc rowSpan="2">
                  <a:txBody>
                    <a:bodyPr/>
                    <a:lstStyle/>
                    <a:p>
                      <a:pPr algn="ctr"/>
                      <a:r>
                        <a:rPr lang="en-US" sz="2400" dirty="0" smtClean="0"/>
                        <a:t>Menu Item</a:t>
                      </a:r>
                      <a:endParaRPr lang="en-US" sz="2400" dirty="0"/>
                    </a:p>
                  </a:txBody>
                  <a:tcPr anchor="ctr"/>
                </a:tc>
                <a:tc gridSpan="3">
                  <a:txBody>
                    <a:bodyPr/>
                    <a:lstStyle/>
                    <a:p>
                      <a:pPr algn="ctr"/>
                      <a:r>
                        <a:rPr lang="en-US" sz="2400" dirty="0" smtClean="0"/>
                        <a:t>Number</a:t>
                      </a:r>
                      <a:r>
                        <a:rPr lang="en-US" sz="2400" baseline="0" dirty="0" smtClean="0"/>
                        <a:t> of Portions Served</a:t>
                      </a:r>
                      <a:endParaRPr lang="en-US" sz="2400" dirty="0"/>
                    </a:p>
                  </a:txBody>
                  <a:tcPr/>
                </a:tc>
                <a:tc hMerge="1">
                  <a:txBody>
                    <a:bodyPr/>
                    <a:lstStyle/>
                    <a:p>
                      <a:pPr algn="ctr"/>
                      <a:endParaRPr lang="en-US"/>
                    </a:p>
                  </a:txBody>
                  <a:tcPr/>
                </a:tc>
                <a:tc hMerge="1">
                  <a:txBody>
                    <a:bodyPr/>
                    <a:lstStyle/>
                    <a:p>
                      <a:pPr algn="ctr"/>
                      <a:endParaRPr lang="en-US" dirty="0"/>
                    </a:p>
                  </a:txBody>
                  <a:tcPr/>
                </a:tc>
              </a:tr>
              <a:tr h="370840">
                <a:tc vMerge="1">
                  <a:txBody>
                    <a:bodyPr/>
                    <a:lstStyle/>
                    <a:p>
                      <a:endParaRPr lang="en-US" dirty="0"/>
                    </a:p>
                  </a:txBody>
                  <a:tcPr/>
                </a:tc>
                <a:tc>
                  <a:txBody>
                    <a:bodyPr/>
                    <a:lstStyle/>
                    <a:p>
                      <a:pPr algn="ctr"/>
                      <a:r>
                        <a:rPr lang="en-US" sz="2400" b="1" dirty="0" smtClean="0"/>
                        <a:t>1/16</a:t>
                      </a:r>
                      <a:endParaRPr lang="en-US" sz="2400" b="1" dirty="0"/>
                    </a:p>
                  </a:txBody>
                  <a:tcPr/>
                </a:tc>
                <a:tc>
                  <a:txBody>
                    <a:bodyPr/>
                    <a:lstStyle/>
                    <a:p>
                      <a:pPr algn="ctr"/>
                      <a:r>
                        <a:rPr lang="en-US" sz="2400" b="1" dirty="0" smtClean="0"/>
                        <a:t>2/27</a:t>
                      </a:r>
                      <a:endParaRPr lang="en-US" sz="2400" b="1" dirty="0"/>
                    </a:p>
                  </a:txBody>
                  <a:tcPr/>
                </a:tc>
                <a:tc>
                  <a:txBody>
                    <a:bodyPr/>
                    <a:lstStyle/>
                    <a:p>
                      <a:pPr algn="ctr"/>
                      <a:r>
                        <a:rPr lang="en-US" sz="2400" b="1" dirty="0" smtClean="0"/>
                        <a:t>4/3</a:t>
                      </a:r>
                      <a:endParaRPr lang="en-US" sz="2400" b="1" dirty="0"/>
                    </a:p>
                  </a:txBody>
                  <a:tcPr/>
                </a:tc>
              </a:tr>
              <a:tr h="370840">
                <a:tc>
                  <a:txBody>
                    <a:bodyPr/>
                    <a:lstStyle/>
                    <a:p>
                      <a:pPr algn="ctr"/>
                      <a:r>
                        <a:rPr lang="en-US" sz="2400" dirty="0" smtClean="0"/>
                        <a:t>Pizza</a:t>
                      </a:r>
                      <a:endParaRPr lang="en-US" sz="2400" dirty="0"/>
                    </a:p>
                  </a:txBody>
                  <a:tcPr/>
                </a:tc>
                <a:tc>
                  <a:txBody>
                    <a:bodyPr/>
                    <a:lstStyle/>
                    <a:p>
                      <a:pPr algn="ctr"/>
                      <a:r>
                        <a:rPr lang="en-US" sz="2400" dirty="0" smtClean="0"/>
                        <a:t>155</a:t>
                      </a:r>
                      <a:endParaRPr lang="en-US" sz="2400" dirty="0"/>
                    </a:p>
                  </a:txBody>
                  <a:tcPr/>
                </a:tc>
                <a:tc>
                  <a:txBody>
                    <a:bodyPr/>
                    <a:lstStyle/>
                    <a:p>
                      <a:pPr algn="ctr"/>
                      <a:r>
                        <a:rPr lang="en-US" sz="2400" dirty="0" smtClean="0"/>
                        <a:t>162</a:t>
                      </a:r>
                      <a:endParaRPr lang="en-US" sz="2400" dirty="0"/>
                    </a:p>
                  </a:txBody>
                  <a:tcPr/>
                </a:tc>
                <a:tc>
                  <a:txBody>
                    <a:bodyPr/>
                    <a:lstStyle/>
                    <a:p>
                      <a:pPr algn="ctr"/>
                      <a:r>
                        <a:rPr lang="en-US" sz="2400" dirty="0" smtClean="0"/>
                        <a:t>170</a:t>
                      </a:r>
                      <a:endParaRPr lang="en-US" sz="2400" dirty="0"/>
                    </a:p>
                  </a:txBody>
                  <a:tcPr/>
                </a:tc>
              </a:tr>
            </a:tbl>
          </a:graphicData>
        </a:graphic>
      </p:graphicFrame>
    </p:spTree>
    <p:extLst>
      <p:ext uri="{BB962C8B-B14F-4D97-AF65-F5344CB8AC3E}">
        <p14:creationId xmlns:p14="http://schemas.microsoft.com/office/powerpoint/2010/main" val="1461430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latin typeface="Arial" panose="020B0604020202020204" pitchFamily="34" charset="0"/>
                <a:cs typeface="Arial" panose="020B0604020202020204" pitchFamily="34" charset="0"/>
              </a:rPr>
              <a:t>2. Forecasting: 3-Day </a:t>
            </a:r>
            <a:r>
              <a:rPr lang="en-US" sz="4400" dirty="0" smtClean="0">
                <a:latin typeface="Arial" panose="020B0604020202020204" pitchFamily="34" charset="0"/>
                <a:cs typeface="Arial" panose="020B0604020202020204" pitchFamily="34" charset="0"/>
              </a:rPr>
              <a:t>Moving</a:t>
            </a:r>
            <a:br>
              <a:rPr lang="en-US" sz="4400" dirty="0" smtClean="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Average</a:t>
            </a:r>
            <a:endParaRPr lang="en-US" sz="44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0287710"/>
              </p:ext>
            </p:extLst>
          </p:nvPr>
        </p:nvGraphicFramePr>
        <p:xfrm>
          <a:off x="762000" y="1981200"/>
          <a:ext cx="7467600" cy="234696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rowSpan="2">
                  <a:txBody>
                    <a:bodyPr/>
                    <a:lstStyle/>
                    <a:p>
                      <a:pPr algn="ctr"/>
                      <a:r>
                        <a:rPr lang="en-US" sz="2400" dirty="0" smtClean="0"/>
                        <a:t>Menu Item</a:t>
                      </a:r>
                      <a:endParaRPr lang="en-US" sz="2400" dirty="0"/>
                    </a:p>
                  </a:txBody>
                  <a:tcPr anchor="ctr"/>
                </a:tc>
                <a:tc gridSpan="3">
                  <a:txBody>
                    <a:bodyPr/>
                    <a:lstStyle/>
                    <a:p>
                      <a:pPr algn="ctr"/>
                      <a:r>
                        <a:rPr lang="en-US" sz="2400" dirty="0" smtClean="0"/>
                        <a:t>Number of Portions</a:t>
                      </a:r>
                      <a:r>
                        <a:rPr lang="en-US" sz="2400" baseline="0" dirty="0" smtClean="0"/>
                        <a:t> Served</a:t>
                      </a:r>
                      <a:endParaRPr lang="en-US" sz="2400" dirty="0"/>
                    </a:p>
                  </a:txBody>
                  <a:tcPr anchor="ctr"/>
                </a:tc>
                <a:tc hMerge="1">
                  <a:txBody>
                    <a:bodyPr/>
                    <a:lstStyle/>
                    <a:p>
                      <a:endParaRPr lang="en-US"/>
                    </a:p>
                  </a:txBody>
                  <a:tcPr/>
                </a:tc>
                <a:tc hMerge="1">
                  <a:txBody>
                    <a:bodyPr/>
                    <a:lstStyle/>
                    <a:p>
                      <a:endParaRPr lang="en-US" dirty="0"/>
                    </a:p>
                  </a:txBody>
                  <a:tcPr/>
                </a:tc>
                <a:tc rowSpan="2">
                  <a:txBody>
                    <a:bodyPr/>
                    <a:lstStyle/>
                    <a:p>
                      <a:pPr algn="ctr"/>
                      <a:r>
                        <a:rPr lang="en-US" sz="2000" dirty="0" smtClean="0"/>
                        <a:t>Forecast </a:t>
                      </a:r>
                      <a:r>
                        <a:rPr lang="en-US" sz="2000" dirty="0" err="1" smtClean="0"/>
                        <a:t>Calcu-lation</a:t>
                      </a:r>
                      <a:endParaRPr lang="en-US" sz="2000" dirty="0"/>
                    </a:p>
                  </a:txBody>
                  <a:tcPr anchor="ctr"/>
                </a:tc>
                <a:tc>
                  <a:txBody>
                    <a:bodyPr/>
                    <a:lstStyle/>
                    <a:p>
                      <a:pPr algn="ctr"/>
                      <a:r>
                        <a:rPr lang="en-US" sz="2000" dirty="0" smtClean="0"/>
                        <a:t>Number of</a:t>
                      </a:r>
                      <a:r>
                        <a:rPr lang="en-US" sz="2000" baseline="0" dirty="0" smtClean="0"/>
                        <a:t> </a:t>
                      </a:r>
                      <a:r>
                        <a:rPr lang="en-US" sz="2000" dirty="0" smtClean="0"/>
                        <a:t>Planned </a:t>
                      </a:r>
                      <a:r>
                        <a:rPr lang="en-US" sz="2000" baseline="0" dirty="0" smtClean="0"/>
                        <a:t>Portions</a:t>
                      </a:r>
                      <a:endParaRPr lang="en-US" sz="2000" dirty="0"/>
                    </a:p>
                  </a:txBody>
                  <a:tcPr anchor="ctr"/>
                </a:tc>
              </a:tr>
              <a:tr h="370840">
                <a:tc vMerge="1">
                  <a:txBody>
                    <a:bodyPr/>
                    <a:lstStyle/>
                    <a:p>
                      <a:endParaRPr lang="en-US" dirty="0"/>
                    </a:p>
                  </a:txBody>
                  <a:tcPr/>
                </a:tc>
                <a:tc>
                  <a:txBody>
                    <a:bodyPr/>
                    <a:lstStyle/>
                    <a:p>
                      <a:pPr algn="ctr"/>
                      <a:r>
                        <a:rPr lang="en-US" sz="2800" b="1" dirty="0" smtClean="0"/>
                        <a:t>1/16</a:t>
                      </a:r>
                      <a:endParaRPr lang="en-US" sz="2800" b="1" dirty="0"/>
                    </a:p>
                  </a:txBody>
                  <a:tcPr/>
                </a:tc>
                <a:tc>
                  <a:txBody>
                    <a:bodyPr/>
                    <a:lstStyle/>
                    <a:p>
                      <a:pPr algn="ctr"/>
                      <a:r>
                        <a:rPr lang="en-US" sz="2800" b="1" dirty="0" smtClean="0"/>
                        <a:t>2/27</a:t>
                      </a:r>
                      <a:endParaRPr lang="en-US" sz="2800" b="1" dirty="0"/>
                    </a:p>
                  </a:txBody>
                  <a:tcPr/>
                </a:tc>
                <a:tc>
                  <a:txBody>
                    <a:bodyPr/>
                    <a:lstStyle/>
                    <a:p>
                      <a:pPr algn="ctr"/>
                      <a:r>
                        <a:rPr lang="en-US" sz="2800" b="1" dirty="0" smtClean="0"/>
                        <a:t>4/3</a:t>
                      </a:r>
                      <a:endParaRPr lang="en-US" sz="2800" b="1" dirty="0"/>
                    </a:p>
                  </a:txBody>
                  <a:tcPr/>
                </a:tc>
                <a:tc vMerge="1">
                  <a:txBody>
                    <a:bodyPr/>
                    <a:lstStyle/>
                    <a:p>
                      <a:endParaRPr lang="en-US" dirty="0"/>
                    </a:p>
                  </a:txBody>
                  <a:tcPr/>
                </a:tc>
                <a:tc>
                  <a:txBody>
                    <a:bodyPr/>
                    <a:lstStyle/>
                    <a:p>
                      <a:pPr algn="ctr"/>
                      <a:r>
                        <a:rPr lang="en-US" sz="2800" b="1" dirty="0" smtClean="0"/>
                        <a:t>5/15</a:t>
                      </a:r>
                      <a:endParaRPr lang="en-US" sz="2800" b="1" dirty="0"/>
                    </a:p>
                  </a:txBody>
                  <a:tcPr anchor="ctr"/>
                </a:tc>
              </a:tr>
              <a:tr h="370840">
                <a:tc>
                  <a:txBody>
                    <a:bodyPr/>
                    <a:lstStyle/>
                    <a:p>
                      <a:pPr algn="ctr"/>
                      <a:r>
                        <a:rPr lang="en-US" sz="2800" dirty="0" smtClean="0"/>
                        <a:t>Pizza</a:t>
                      </a:r>
                      <a:endParaRPr lang="en-US" sz="2800" dirty="0"/>
                    </a:p>
                  </a:txBody>
                  <a:tcPr anchor="ctr"/>
                </a:tc>
                <a:tc>
                  <a:txBody>
                    <a:bodyPr/>
                    <a:lstStyle/>
                    <a:p>
                      <a:pPr algn="ctr"/>
                      <a:r>
                        <a:rPr lang="en-US" sz="2800" dirty="0" smtClean="0"/>
                        <a:t>155</a:t>
                      </a:r>
                      <a:endParaRPr lang="en-US" sz="2800" dirty="0"/>
                    </a:p>
                  </a:txBody>
                  <a:tcPr anchor="ctr"/>
                </a:tc>
                <a:tc>
                  <a:txBody>
                    <a:bodyPr/>
                    <a:lstStyle/>
                    <a:p>
                      <a:pPr algn="ctr"/>
                      <a:r>
                        <a:rPr lang="en-US" sz="2800" dirty="0" smtClean="0"/>
                        <a:t>162</a:t>
                      </a:r>
                      <a:endParaRPr lang="en-US" sz="2800" dirty="0"/>
                    </a:p>
                  </a:txBody>
                  <a:tcPr anchor="ctr"/>
                </a:tc>
                <a:tc>
                  <a:txBody>
                    <a:bodyPr/>
                    <a:lstStyle/>
                    <a:p>
                      <a:pPr algn="ctr"/>
                      <a:r>
                        <a:rPr lang="en-US" sz="2800" dirty="0" smtClean="0"/>
                        <a:t>170</a:t>
                      </a:r>
                      <a:endParaRPr lang="en-US" sz="2800" dirty="0"/>
                    </a:p>
                  </a:txBody>
                  <a:tcPr anchor="ctr"/>
                </a:tc>
                <a:tc>
                  <a:txBody>
                    <a:bodyPr/>
                    <a:lstStyle/>
                    <a:p>
                      <a:pPr algn="ctr"/>
                      <a:endParaRPr lang="en-US" sz="2800"/>
                    </a:p>
                  </a:txBody>
                  <a:tcPr anchor="ctr"/>
                </a:tc>
                <a:tc>
                  <a:txBody>
                    <a:bodyPr/>
                    <a:lstStyle/>
                    <a:p>
                      <a:pPr algn="ctr"/>
                      <a:endParaRPr lang="en-US" sz="2800" dirty="0"/>
                    </a:p>
                  </a:txBody>
                  <a:tcPr anchor="ctr"/>
                </a:tc>
              </a:tr>
            </a:tbl>
          </a:graphicData>
        </a:graphic>
      </p:graphicFrame>
      <p:sp>
        <p:nvSpPr>
          <p:cNvPr id="4" name="Slide Number Placeholder 3"/>
          <p:cNvSpPr>
            <a:spLocks noGrp="1"/>
          </p:cNvSpPr>
          <p:nvPr>
            <p:ph type="sldNum" sz="quarter" idx="12"/>
          </p:nvPr>
        </p:nvSpPr>
        <p:spPr/>
        <p:txBody>
          <a:bodyPr/>
          <a:lstStyle/>
          <a:p>
            <a:fld id="{05CDC50F-F9C4-41C4-9209-0664AB2B5BE8}" type="slidenum">
              <a:rPr lang="en-US" smtClean="0"/>
              <a:t>14</a:t>
            </a:fld>
            <a:endParaRPr lang="en-US"/>
          </a:p>
        </p:txBody>
      </p:sp>
    </p:spTree>
    <p:extLst>
      <p:ext uri="{BB962C8B-B14F-4D97-AF65-F5344CB8AC3E}">
        <p14:creationId xmlns:p14="http://schemas.microsoft.com/office/powerpoint/2010/main" val="2616986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latin typeface="Arial" panose="020B0604020202020204" pitchFamily="34" charset="0"/>
                <a:cs typeface="Arial" panose="020B0604020202020204" pitchFamily="34" charset="0"/>
              </a:rPr>
              <a:t>2. Forecasting: 3-Day </a:t>
            </a:r>
            <a:r>
              <a:rPr lang="en-US" sz="4400" dirty="0" smtClean="0">
                <a:latin typeface="Arial" panose="020B0604020202020204" pitchFamily="34" charset="0"/>
                <a:cs typeface="Arial" panose="020B0604020202020204" pitchFamily="34" charset="0"/>
              </a:rPr>
              <a:t>Moving</a:t>
            </a:r>
            <a:br>
              <a:rPr lang="en-US" sz="4400" dirty="0" smtClean="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Average</a:t>
            </a:r>
            <a:endParaRPr lang="en-US" sz="4400" dirty="0">
              <a:latin typeface="Arial" panose="020B0604020202020204" pitchFamily="34" charset="0"/>
              <a:cs typeface="Arial" panose="020B0604020202020204" pitchFamily="34" charset="0"/>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086129599"/>
              </p:ext>
            </p:extLst>
          </p:nvPr>
        </p:nvGraphicFramePr>
        <p:xfrm>
          <a:off x="914400" y="2286000"/>
          <a:ext cx="7467600" cy="234696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rowSpan="2">
                  <a:txBody>
                    <a:bodyPr/>
                    <a:lstStyle/>
                    <a:p>
                      <a:pPr algn="ctr"/>
                      <a:r>
                        <a:rPr lang="en-US" sz="2400" dirty="0" smtClean="0"/>
                        <a:t>Menu Item</a:t>
                      </a:r>
                      <a:endParaRPr lang="en-US" sz="2400" dirty="0"/>
                    </a:p>
                  </a:txBody>
                  <a:tcPr anchor="ctr"/>
                </a:tc>
                <a:tc gridSpan="3">
                  <a:txBody>
                    <a:bodyPr/>
                    <a:lstStyle/>
                    <a:p>
                      <a:pPr algn="ctr"/>
                      <a:r>
                        <a:rPr lang="en-US" sz="2400" dirty="0" smtClean="0"/>
                        <a:t>Number of Portions</a:t>
                      </a:r>
                      <a:r>
                        <a:rPr lang="en-US" sz="2400" baseline="0" dirty="0" smtClean="0"/>
                        <a:t> Served</a:t>
                      </a:r>
                      <a:endParaRPr lang="en-US" sz="2400" dirty="0"/>
                    </a:p>
                  </a:txBody>
                  <a:tcPr anchor="ctr"/>
                </a:tc>
                <a:tc hMerge="1">
                  <a:txBody>
                    <a:bodyPr/>
                    <a:lstStyle/>
                    <a:p>
                      <a:endParaRPr lang="en-US"/>
                    </a:p>
                  </a:txBody>
                  <a:tcPr/>
                </a:tc>
                <a:tc hMerge="1">
                  <a:txBody>
                    <a:bodyPr/>
                    <a:lstStyle/>
                    <a:p>
                      <a:endParaRPr lang="en-US" dirty="0"/>
                    </a:p>
                  </a:txBody>
                  <a:tcPr/>
                </a:tc>
                <a:tc rowSpan="2">
                  <a:txBody>
                    <a:bodyPr/>
                    <a:lstStyle/>
                    <a:p>
                      <a:pPr algn="ctr"/>
                      <a:r>
                        <a:rPr lang="en-US" sz="2000" dirty="0" smtClean="0"/>
                        <a:t>Forecast </a:t>
                      </a:r>
                      <a:r>
                        <a:rPr lang="en-US" sz="2000" dirty="0" err="1" smtClean="0"/>
                        <a:t>Calcu-lation</a:t>
                      </a:r>
                      <a:endParaRPr lang="en-US" sz="2000" dirty="0"/>
                    </a:p>
                  </a:txBody>
                  <a:tcPr anchor="ctr"/>
                </a:tc>
                <a:tc>
                  <a:txBody>
                    <a:bodyPr/>
                    <a:lstStyle/>
                    <a:p>
                      <a:pPr algn="ctr"/>
                      <a:r>
                        <a:rPr lang="en-US" sz="2000" dirty="0" smtClean="0"/>
                        <a:t>Number of</a:t>
                      </a:r>
                      <a:r>
                        <a:rPr lang="en-US" sz="2000" baseline="0" dirty="0" smtClean="0"/>
                        <a:t> </a:t>
                      </a:r>
                      <a:r>
                        <a:rPr lang="en-US" sz="2000" dirty="0" smtClean="0"/>
                        <a:t>Planned </a:t>
                      </a:r>
                      <a:r>
                        <a:rPr lang="en-US" sz="2000" baseline="0" dirty="0" smtClean="0"/>
                        <a:t>Portions</a:t>
                      </a:r>
                      <a:endParaRPr lang="en-US" sz="2000" dirty="0"/>
                    </a:p>
                  </a:txBody>
                  <a:tcPr anchor="ctr"/>
                </a:tc>
              </a:tr>
              <a:tr h="370840">
                <a:tc vMerge="1">
                  <a:txBody>
                    <a:bodyPr/>
                    <a:lstStyle/>
                    <a:p>
                      <a:endParaRPr lang="en-US" dirty="0"/>
                    </a:p>
                  </a:txBody>
                  <a:tcPr/>
                </a:tc>
                <a:tc>
                  <a:txBody>
                    <a:bodyPr/>
                    <a:lstStyle/>
                    <a:p>
                      <a:pPr algn="ctr"/>
                      <a:r>
                        <a:rPr lang="en-US" sz="2800" b="1" dirty="0" smtClean="0"/>
                        <a:t>1/16</a:t>
                      </a:r>
                      <a:endParaRPr lang="en-US" sz="2800" b="1" dirty="0"/>
                    </a:p>
                  </a:txBody>
                  <a:tcPr/>
                </a:tc>
                <a:tc>
                  <a:txBody>
                    <a:bodyPr/>
                    <a:lstStyle/>
                    <a:p>
                      <a:pPr algn="ctr"/>
                      <a:r>
                        <a:rPr lang="en-US" sz="2800" b="1" dirty="0" smtClean="0"/>
                        <a:t>2/27</a:t>
                      </a:r>
                      <a:endParaRPr lang="en-US" sz="2800" b="1" dirty="0"/>
                    </a:p>
                  </a:txBody>
                  <a:tcPr/>
                </a:tc>
                <a:tc>
                  <a:txBody>
                    <a:bodyPr/>
                    <a:lstStyle/>
                    <a:p>
                      <a:pPr algn="ctr"/>
                      <a:r>
                        <a:rPr lang="en-US" sz="2800" b="1" dirty="0" smtClean="0"/>
                        <a:t>4/3</a:t>
                      </a:r>
                      <a:endParaRPr lang="en-US" sz="2800" b="1" dirty="0"/>
                    </a:p>
                  </a:txBody>
                  <a:tcPr/>
                </a:tc>
                <a:tc vMerge="1">
                  <a:txBody>
                    <a:bodyPr/>
                    <a:lstStyle/>
                    <a:p>
                      <a:endParaRPr lang="en-US" dirty="0"/>
                    </a:p>
                  </a:txBody>
                  <a:tcPr/>
                </a:tc>
                <a:tc>
                  <a:txBody>
                    <a:bodyPr/>
                    <a:lstStyle/>
                    <a:p>
                      <a:pPr algn="ctr"/>
                      <a:r>
                        <a:rPr lang="en-US" sz="2800" b="1" dirty="0" smtClean="0"/>
                        <a:t>5/15</a:t>
                      </a:r>
                      <a:endParaRPr lang="en-US" sz="2800" b="1" dirty="0"/>
                    </a:p>
                  </a:txBody>
                  <a:tcPr anchor="ctr"/>
                </a:tc>
              </a:tr>
              <a:tr h="370840">
                <a:tc>
                  <a:txBody>
                    <a:bodyPr/>
                    <a:lstStyle/>
                    <a:p>
                      <a:pPr algn="ctr"/>
                      <a:r>
                        <a:rPr lang="en-US" sz="2800" dirty="0" smtClean="0"/>
                        <a:t>Pizza</a:t>
                      </a:r>
                      <a:endParaRPr lang="en-US" sz="2800" dirty="0"/>
                    </a:p>
                  </a:txBody>
                  <a:tcPr anchor="ctr"/>
                </a:tc>
                <a:tc>
                  <a:txBody>
                    <a:bodyPr/>
                    <a:lstStyle/>
                    <a:p>
                      <a:pPr algn="ctr"/>
                      <a:r>
                        <a:rPr lang="en-US" sz="2800" dirty="0" smtClean="0"/>
                        <a:t>155</a:t>
                      </a:r>
                      <a:endParaRPr lang="en-US" sz="2800" dirty="0"/>
                    </a:p>
                  </a:txBody>
                  <a:tcPr anchor="ctr"/>
                </a:tc>
                <a:tc>
                  <a:txBody>
                    <a:bodyPr/>
                    <a:lstStyle/>
                    <a:p>
                      <a:pPr algn="ctr"/>
                      <a:r>
                        <a:rPr lang="en-US" sz="2800" dirty="0" smtClean="0"/>
                        <a:t>162</a:t>
                      </a:r>
                      <a:endParaRPr lang="en-US" sz="2800" dirty="0"/>
                    </a:p>
                  </a:txBody>
                  <a:tcPr anchor="ctr"/>
                </a:tc>
                <a:tc>
                  <a:txBody>
                    <a:bodyPr/>
                    <a:lstStyle/>
                    <a:p>
                      <a:pPr algn="ctr"/>
                      <a:r>
                        <a:rPr lang="en-US" sz="2800" dirty="0" smtClean="0"/>
                        <a:t>170</a:t>
                      </a:r>
                      <a:endParaRPr lang="en-US" sz="2800" dirty="0"/>
                    </a:p>
                  </a:txBody>
                  <a:tcPr anchor="ctr"/>
                </a:tc>
                <a:tc>
                  <a:txBody>
                    <a:bodyPr/>
                    <a:lstStyle/>
                    <a:p>
                      <a:pPr algn="ctr"/>
                      <a:r>
                        <a:rPr lang="en-US" sz="2800" dirty="0" smtClean="0"/>
                        <a:t>162.3</a:t>
                      </a:r>
                      <a:endParaRPr lang="en-US" sz="2800" dirty="0"/>
                    </a:p>
                  </a:txBody>
                  <a:tcPr anchor="ctr"/>
                </a:tc>
                <a:tc>
                  <a:txBody>
                    <a:bodyPr/>
                    <a:lstStyle/>
                    <a:p>
                      <a:pPr algn="ctr"/>
                      <a:r>
                        <a:rPr lang="en-US" sz="2800" dirty="0" smtClean="0"/>
                        <a:t>163</a:t>
                      </a:r>
                      <a:endParaRPr lang="en-US" sz="2800" dirty="0"/>
                    </a:p>
                  </a:txBody>
                  <a:tcPr anchor="ctr"/>
                </a:tc>
              </a:tr>
            </a:tbl>
          </a:graphicData>
        </a:graphic>
      </p:graphicFrame>
      <p:sp>
        <p:nvSpPr>
          <p:cNvPr id="4" name="Slide Number Placeholder 3"/>
          <p:cNvSpPr>
            <a:spLocks noGrp="1"/>
          </p:cNvSpPr>
          <p:nvPr>
            <p:ph type="sldNum" sz="quarter" idx="12"/>
          </p:nvPr>
        </p:nvSpPr>
        <p:spPr/>
        <p:txBody>
          <a:bodyPr/>
          <a:lstStyle/>
          <a:p>
            <a:fld id="{05CDC50F-F9C4-41C4-9209-0664AB2B5BE8}" type="slidenum">
              <a:rPr lang="en-US" smtClean="0"/>
              <a:t>15</a:t>
            </a:fld>
            <a:endParaRPr lang="en-US"/>
          </a:p>
        </p:txBody>
      </p:sp>
    </p:spTree>
    <p:extLst>
      <p:ext uri="{BB962C8B-B14F-4D97-AF65-F5344CB8AC3E}">
        <p14:creationId xmlns:p14="http://schemas.microsoft.com/office/powerpoint/2010/main" val="1279977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3. Order Supplies</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7467600" cy="3200400"/>
          </a:xfrm>
        </p:spPr>
        <p:txBody>
          <a:bodyPr>
            <a:normAutofit/>
          </a:bodyPr>
          <a:lstStyle/>
          <a:p>
            <a:r>
              <a:rPr lang="en-US" u="sng" dirty="0">
                <a:latin typeface="Arial" panose="020B0604020202020204" pitchFamily="34" charset="0"/>
                <a:cs typeface="Arial" panose="020B0604020202020204" pitchFamily="34" charset="0"/>
              </a:rPr>
              <a:t>What: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Determine amount and type of foods to purchase</a:t>
            </a:r>
            <a:endParaRPr lang="en-US" sz="1400" dirty="0">
              <a:latin typeface="Arial" panose="020B0604020202020204" pitchFamily="34" charset="0"/>
              <a:cs typeface="Arial" panose="020B0604020202020204" pitchFamily="34" charset="0"/>
            </a:endParaRPr>
          </a:p>
          <a:p>
            <a:r>
              <a:rPr lang="en-US" u="sng" dirty="0">
                <a:latin typeface="Arial" panose="020B0604020202020204" pitchFamily="34" charset="0"/>
                <a:cs typeface="Arial" panose="020B0604020202020204" pitchFamily="34" charset="0"/>
              </a:rPr>
              <a:t>Why: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Save time; control costs; ensure quality</a:t>
            </a:r>
            <a:endParaRPr lang="en-US" sz="1800" dirty="0">
              <a:latin typeface="Arial" panose="020B0604020202020204" pitchFamily="34" charset="0"/>
              <a:cs typeface="Arial" panose="020B0604020202020204" pitchFamily="34" charset="0"/>
            </a:endParaRPr>
          </a:p>
          <a:p>
            <a:r>
              <a:rPr lang="en-US" u="sng" dirty="0">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Use recorded information to quickly order or reorder products.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05CDC50F-F9C4-41C4-9209-0664AB2B5BE8}" type="slidenum">
              <a:rPr lang="en-US" smtClean="0"/>
              <a:t>16</a:t>
            </a:fld>
            <a:endParaRPr lang="en-US"/>
          </a:p>
        </p:txBody>
      </p:sp>
      <p:pic>
        <p:nvPicPr>
          <p:cNvPr id="2050" name="Picture 2" descr="Image result for time, cost, and quality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730" y="4518836"/>
            <a:ext cx="2514600" cy="233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085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Supporting Materials</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5867400" cy="4525963"/>
          </a:xfrm>
        </p:spPr>
        <p:txBody>
          <a:bodyPr>
            <a:noAutofit/>
          </a:bodyPr>
          <a:lstStyle/>
          <a:p>
            <a:r>
              <a:rPr lang="en-US" dirty="0" smtClean="0">
                <a:latin typeface="Arial" panose="020B0604020202020204" pitchFamily="34" charset="0"/>
                <a:cs typeface="Arial" panose="020B0604020202020204" pitchFamily="34" charset="0"/>
              </a:rPr>
              <a:t>Cycle Menus</a:t>
            </a:r>
          </a:p>
          <a:p>
            <a:r>
              <a:rPr lang="en-US" dirty="0" smtClean="0">
                <a:latin typeface="Arial" panose="020B0604020202020204" pitchFamily="34" charset="0"/>
                <a:cs typeface="Arial" panose="020B0604020202020204" pitchFamily="34" charset="0"/>
              </a:rPr>
              <a:t>Menu Planning Template</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Standardized Recipes</a:t>
            </a:r>
          </a:p>
          <a:p>
            <a:r>
              <a:rPr lang="en-US" dirty="0" smtClean="0">
                <a:latin typeface="Arial" panose="020B0604020202020204" pitchFamily="34" charset="0"/>
                <a:cs typeface="Arial" panose="020B0604020202020204" pitchFamily="34" charset="0"/>
              </a:rPr>
              <a:t>Product Formulation Statements</a:t>
            </a:r>
          </a:p>
          <a:p>
            <a:r>
              <a:rPr lang="en-US" dirty="0" smtClean="0">
                <a:latin typeface="Arial" panose="020B0604020202020204" pitchFamily="34" charset="0"/>
                <a:cs typeface="Arial" panose="020B0604020202020204" pitchFamily="34" charset="0"/>
              </a:rPr>
              <a:t>Child Nutrition (CN) Labels</a:t>
            </a:r>
          </a:p>
          <a:p>
            <a:r>
              <a:rPr lang="en-US" dirty="0" smtClean="0">
                <a:latin typeface="Arial" panose="020B0604020202020204" pitchFamily="34" charset="0"/>
                <a:cs typeface="Arial" panose="020B0604020202020204" pitchFamily="34" charset="0"/>
              </a:rPr>
              <a:t>Exhibit A</a:t>
            </a:r>
          </a:p>
        </p:txBody>
      </p:sp>
      <p:sp>
        <p:nvSpPr>
          <p:cNvPr id="4" name="Slide Number Placeholder 3"/>
          <p:cNvSpPr>
            <a:spLocks noGrp="1"/>
          </p:cNvSpPr>
          <p:nvPr>
            <p:ph type="sldNum" sz="quarter" idx="12"/>
          </p:nvPr>
        </p:nvSpPr>
        <p:spPr/>
        <p:txBody>
          <a:bodyPr/>
          <a:lstStyle/>
          <a:p>
            <a:fld id="{05CDC50F-F9C4-41C4-9209-0664AB2B5BE8}" type="slidenum">
              <a:rPr lang="en-US" smtClean="0"/>
              <a:t>17</a:t>
            </a:fld>
            <a:endParaRPr lang="en-US"/>
          </a:p>
        </p:txBody>
      </p:sp>
      <p:pic>
        <p:nvPicPr>
          <p:cNvPr id="3074" name="Picture 2" descr="Image result for child nutrition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103" y="4977575"/>
            <a:ext cx="3524250" cy="185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807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fontScale="90000"/>
          </a:bodyPr>
          <a:lstStyle/>
          <a:p>
            <a:r>
              <a:rPr lang="en-US" sz="6000" dirty="0" smtClean="0">
                <a:latin typeface="Arial" panose="020B0604020202020204" pitchFamily="34" charset="0"/>
                <a:cs typeface="Arial" panose="020B0604020202020204" pitchFamily="34" charset="0"/>
              </a:rPr>
              <a:t>Supporting Materials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7467600" cy="4800600"/>
          </a:xfrm>
        </p:spPr>
        <p:txBody>
          <a:bodyPr>
            <a:normAutofit fontScale="55000" lnSpcReduction="20000"/>
          </a:bodyPr>
          <a:lstStyle/>
          <a:p>
            <a:r>
              <a:rPr lang="en-US" sz="5100" dirty="0" smtClean="0">
                <a:latin typeface="Arial" panose="020B0604020202020204" pitchFamily="34" charset="0"/>
                <a:cs typeface="Arial" panose="020B0604020202020204" pitchFamily="34" charset="0"/>
              </a:rPr>
              <a:t>Food Buying Guide</a:t>
            </a:r>
          </a:p>
          <a:p>
            <a:pPr lvl="1"/>
            <a:r>
              <a:rPr lang="en-US" sz="5100" dirty="0">
                <a:latin typeface="Arial" panose="020B0604020202020204" pitchFamily="34" charset="0"/>
                <a:cs typeface="Arial" panose="020B0604020202020204" pitchFamily="34" charset="0"/>
              </a:rPr>
              <a:t>Serves as the principal tool to determine how much food to purchase and prepare. </a:t>
            </a:r>
          </a:p>
          <a:p>
            <a:pPr lvl="1"/>
            <a:r>
              <a:rPr lang="en-US" sz="5100" dirty="0">
                <a:latin typeface="Arial" panose="020B0604020202020204" pitchFamily="34" charset="0"/>
                <a:cs typeface="Arial" panose="020B0604020202020204" pitchFamily="34" charset="0"/>
              </a:rPr>
              <a:t>Identifies each food item’s contribution to the meal </a:t>
            </a:r>
            <a:r>
              <a:rPr lang="en-US" sz="5100" dirty="0" smtClean="0">
                <a:latin typeface="Arial" panose="020B0604020202020204" pitchFamily="34" charset="0"/>
                <a:cs typeface="Arial" panose="020B0604020202020204" pitchFamily="34" charset="0"/>
              </a:rPr>
              <a:t>pattern</a:t>
            </a:r>
          </a:p>
          <a:p>
            <a:pPr marL="448056" lvl="1" indent="0" algn="ctr">
              <a:buNone/>
            </a:pPr>
            <a:endParaRPr lang="en-US" sz="1500" b="1" dirty="0" smtClean="0">
              <a:solidFill>
                <a:schemeClr val="accent1">
                  <a:lumMod val="75000"/>
                </a:schemeClr>
              </a:solidFill>
              <a:latin typeface="Arial" panose="020B0604020202020204" pitchFamily="34" charset="0"/>
              <a:cs typeface="Arial" panose="020B0604020202020204" pitchFamily="34" charset="0"/>
              <a:hlinkClick r:id="rId3"/>
            </a:endParaRPr>
          </a:p>
          <a:p>
            <a:pPr marL="448056" lvl="1" indent="0" algn="ctr">
              <a:buNone/>
            </a:pPr>
            <a:r>
              <a:rPr lang="en-US" sz="3400" b="1" dirty="0" smtClean="0">
                <a:solidFill>
                  <a:schemeClr val="accent1">
                    <a:lumMod val="75000"/>
                  </a:schemeClr>
                </a:solidFill>
                <a:latin typeface="Arial" panose="020B0604020202020204" pitchFamily="34" charset="0"/>
                <a:cs typeface="Arial" panose="020B0604020202020204" pitchFamily="34" charset="0"/>
                <a:hlinkClick r:id="rId3"/>
              </a:rPr>
              <a:t>https</a:t>
            </a:r>
            <a:r>
              <a:rPr lang="en-US" sz="3400" b="1" dirty="0">
                <a:solidFill>
                  <a:schemeClr val="accent1">
                    <a:lumMod val="75000"/>
                  </a:schemeClr>
                </a:solidFill>
                <a:latin typeface="Arial" panose="020B0604020202020204" pitchFamily="34" charset="0"/>
                <a:cs typeface="Arial" panose="020B0604020202020204" pitchFamily="34" charset="0"/>
                <a:hlinkClick r:id="rId3"/>
              </a:rPr>
              <a:t>://www.fns.usda.gov/tn/food-buying-guide-for-child-nutrition-programs</a:t>
            </a:r>
            <a:endParaRPr lang="en-US" sz="3400" b="1" dirty="0">
              <a:solidFill>
                <a:schemeClr val="accent1">
                  <a:lumMod val="75000"/>
                </a:schemeClr>
              </a:solidFill>
              <a:latin typeface="Arial" panose="020B0604020202020204" pitchFamily="34" charset="0"/>
              <a:cs typeface="Arial" panose="020B0604020202020204" pitchFamily="34" charset="0"/>
            </a:endParaRPr>
          </a:p>
          <a:p>
            <a:pPr marL="448056" lvl="1" indent="0">
              <a:buNone/>
            </a:pPr>
            <a:endParaRPr lang="en-US" sz="1900" dirty="0" smtClean="0">
              <a:latin typeface="Arial" panose="020B0604020202020204" pitchFamily="34" charset="0"/>
              <a:cs typeface="Arial" panose="020B0604020202020204" pitchFamily="34" charset="0"/>
            </a:endParaRPr>
          </a:p>
          <a:p>
            <a:r>
              <a:rPr lang="en-US" sz="5100" dirty="0" smtClean="0">
                <a:latin typeface="Arial" panose="020B0604020202020204" pitchFamily="34" charset="0"/>
                <a:cs typeface="Arial" panose="020B0604020202020204" pitchFamily="34" charset="0"/>
              </a:rPr>
              <a:t>Food Buying Guide Calculator</a:t>
            </a:r>
          </a:p>
          <a:p>
            <a:pPr lvl="1"/>
            <a:r>
              <a:rPr lang="en-US" sz="5100" dirty="0" smtClean="0">
                <a:latin typeface="Arial" panose="020B0604020202020204" pitchFamily="34" charset="0"/>
                <a:cs typeface="Arial" panose="020B0604020202020204" pitchFamily="34" charset="0"/>
              </a:rPr>
              <a:t>Individual calculators for each of the 6 food groups outlined in the Food Buying Guide. </a:t>
            </a:r>
          </a:p>
          <a:p>
            <a:pPr marL="448056" lvl="1" indent="0" algn="ctr">
              <a:buNone/>
            </a:pPr>
            <a:endParaRPr lang="en-US" sz="1300" dirty="0">
              <a:latin typeface="Arial" panose="020B0604020202020204" pitchFamily="34" charset="0"/>
              <a:cs typeface="Arial" panose="020B0604020202020204" pitchFamily="34" charset="0"/>
            </a:endParaRPr>
          </a:p>
          <a:p>
            <a:pPr marL="448056" lvl="1" indent="0" algn="ctr">
              <a:buNone/>
            </a:pPr>
            <a:r>
              <a:rPr lang="en-US" sz="3400" b="1" dirty="0" smtClean="0">
                <a:solidFill>
                  <a:schemeClr val="accent1">
                    <a:lumMod val="75000"/>
                  </a:schemeClr>
                </a:solidFill>
                <a:latin typeface="Arial" panose="020B0604020202020204" pitchFamily="34" charset="0"/>
                <a:cs typeface="Arial" panose="020B0604020202020204" pitchFamily="34" charset="0"/>
                <a:hlinkClick r:id="rId4"/>
              </a:rPr>
              <a:t>http://fbg.nfsmi.org/</a:t>
            </a:r>
            <a:endParaRPr lang="en-US" sz="3400" b="1" dirty="0" smtClean="0">
              <a:solidFill>
                <a:schemeClr val="accent1">
                  <a:lumMod val="75000"/>
                </a:schemeClr>
              </a:solidFill>
              <a:latin typeface="Arial" panose="020B0604020202020204" pitchFamily="34" charset="0"/>
              <a:cs typeface="Arial" panose="020B0604020202020204" pitchFamily="34" charset="0"/>
            </a:endParaRPr>
          </a:p>
          <a:p>
            <a:pPr marL="448056" lvl="1" indent="0" algn="ctr">
              <a:buNone/>
            </a:pPr>
            <a:endParaRPr lang="en-US" sz="3200" b="1" dirty="0" smtClean="0">
              <a:solidFill>
                <a:schemeClr val="accent1">
                  <a:lumMod val="75000"/>
                </a:schemeClr>
              </a:solidFill>
            </a:endParaRPr>
          </a:p>
          <a:p>
            <a:pPr marL="448056" lvl="1" indent="0" algn="ctr">
              <a:buNone/>
            </a:pPr>
            <a:endParaRPr lang="en-US" sz="3200" b="1" dirty="0" smtClean="0">
              <a:solidFill>
                <a:schemeClr val="accent1">
                  <a:lumMod val="75000"/>
                </a:schemeClr>
              </a:solidFill>
            </a:endParaRPr>
          </a:p>
          <a:p>
            <a:pPr marL="448056" lvl="1" indent="0" algn="ctr">
              <a:buNone/>
            </a:pPr>
            <a:endParaRPr lang="en-US" sz="3200" b="1" dirty="0" smtClean="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18</a:t>
            </a:fld>
            <a:endParaRPr lang="en-US"/>
          </a:p>
        </p:txBody>
      </p:sp>
    </p:spTree>
    <p:extLst>
      <p:ext uri="{BB962C8B-B14F-4D97-AF65-F5344CB8AC3E}">
        <p14:creationId xmlns:p14="http://schemas.microsoft.com/office/powerpoint/2010/main" val="1470892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Sample Calculation</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600" dirty="0" smtClean="0">
                <a:latin typeface="Arial" panose="020B0604020202020204" pitchFamily="34" charset="0"/>
                <a:cs typeface="Arial" panose="020B0604020202020204" pitchFamily="34" charset="0"/>
              </a:rPr>
              <a:t>Use the following information to calculate how much food to order:</a:t>
            </a:r>
          </a:p>
          <a:p>
            <a:pPr lvl="1"/>
            <a:r>
              <a:rPr lang="en-US" sz="3200" dirty="0" smtClean="0">
                <a:latin typeface="Arial" panose="020B0604020202020204" pitchFamily="34" charset="0"/>
                <a:cs typeface="Arial" panose="020B0604020202020204" pitchFamily="34" charset="0"/>
              </a:rPr>
              <a:t>Planned Menu </a:t>
            </a:r>
            <a:r>
              <a:rPr lang="en-US" sz="3200" dirty="0">
                <a:latin typeface="Arial" panose="020B0604020202020204" pitchFamily="34" charset="0"/>
                <a:cs typeface="Arial" panose="020B0604020202020204" pitchFamily="34" charset="0"/>
              </a:rPr>
              <a:t>I</a:t>
            </a:r>
            <a:r>
              <a:rPr lang="en-US" sz="3200" dirty="0" smtClean="0">
                <a:latin typeface="Arial" panose="020B0604020202020204" pitchFamily="34" charset="0"/>
                <a:cs typeface="Arial" panose="020B0604020202020204" pitchFamily="34" charset="0"/>
              </a:rPr>
              <a:t>tem: romaine lettuce</a:t>
            </a:r>
          </a:p>
          <a:p>
            <a:pPr lvl="1"/>
            <a:r>
              <a:rPr lang="en-US" sz="3200" dirty="0" smtClean="0">
                <a:latin typeface="Arial" panose="020B0604020202020204" pitchFamily="34" charset="0"/>
                <a:cs typeface="Arial" panose="020B0604020202020204" pitchFamily="34" charset="0"/>
              </a:rPr>
              <a:t>Number of Portions Planned: 135</a:t>
            </a:r>
          </a:p>
          <a:p>
            <a:pPr lvl="1"/>
            <a:r>
              <a:rPr lang="en-US" sz="3200" dirty="0" smtClean="0">
                <a:latin typeface="Arial" panose="020B0604020202020204" pitchFamily="34" charset="0"/>
                <a:cs typeface="Arial" panose="020B0604020202020204" pitchFamily="34" charset="0"/>
              </a:rPr>
              <a:t>Portion Size: ½ cup</a:t>
            </a:r>
          </a:p>
          <a:p>
            <a:pPr lvl="1"/>
            <a:endParaRPr lang="en-US" sz="3200" b="1" dirty="0">
              <a:solidFill>
                <a:schemeClr val="accent1">
                  <a:lumMod val="75000"/>
                </a:schemeClr>
              </a:solidFill>
              <a:latin typeface="Arial" panose="020B0604020202020204" pitchFamily="34" charset="0"/>
              <a:cs typeface="Arial" panose="020B0604020202020204" pitchFamily="34" charset="0"/>
              <a:hlinkClick r:id="rId3"/>
            </a:endParaRPr>
          </a:p>
          <a:p>
            <a:pPr marL="457200" lvl="1" indent="0" algn="ctr">
              <a:buNone/>
            </a:pPr>
            <a:r>
              <a:rPr lang="en-US" b="1" dirty="0" smtClean="0">
                <a:solidFill>
                  <a:schemeClr val="accent1">
                    <a:lumMod val="75000"/>
                  </a:schemeClr>
                </a:solidFill>
                <a:latin typeface="Arial" panose="020B0604020202020204" pitchFamily="34" charset="0"/>
                <a:cs typeface="Arial" panose="020B0604020202020204" pitchFamily="34" charset="0"/>
                <a:hlinkClick r:id="rId3"/>
              </a:rPr>
              <a:t>http</a:t>
            </a:r>
            <a:r>
              <a:rPr lang="en-US" b="1" dirty="0">
                <a:solidFill>
                  <a:schemeClr val="accent1">
                    <a:lumMod val="75000"/>
                  </a:schemeClr>
                </a:solidFill>
                <a:latin typeface="Arial" panose="020B0604020202020204" pitchFamily="34" charset="0"/>
                <a:cs typeface="Arial" panose="020B0604020202020204" pitchFamily="34" charset="0"/>
                <a:hlinkClick r:id="rId3"/>
              </a:rPr>
              <a:t>://fbg.nfsmi.org/</a:t>
            </a:r>
            <a:endParaRPr lang="en-US" b="1" dirty="0">
              <a:solidFill>
                <a:schemeClr val="accent1">
                  <a:lumMod val="75000"/>
                </a:schemeClr>
              </a:solidFill>
              <a:latin typeface="Arial" panose="020B0604020202020204" pitchFamily="34" charset="0"/>
              <a:cs typeface="Arial" panose="020B0604020202020204" pitchFamily="34" charset="0"/>
            </a:endParaRPr>
          </a:p>
          <a:p>
            <a:pPr marL="448056" lvl="1" indent="0">
              <a:buNone/>
            </a:pPr>
            <a:endParaRPr lang="en-US" dirty="0">
              <a:latin typeface="Adobe Arabic" pitchFamily="18" charset="-78"/>
              <a:cs typeface="Adobe Arabic" pitchFamily="18" charset="-78"/>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19</a:t>
            </a:fld>
            <a:endParaRPr lang="en-US"/>
          </a:p>
        </p:txBody>
      </p:sp>
    </p:spTree>
    <p:extLst>
      <p:ext uri="{BB962C8B-B14F-4D97-AF65-F5344CB8AC3E}">
        <p14:creationId xmlns:p14="http://schemas.microsoft.com/office/powerpoint/2010/main" val="214645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Objectives</a:t>
            </a:r>
            <a:endParaRPr lang="en-US" sz="54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447800"/>
            <a:ext cx="7467600" cy="5029200"/>
          </a:xfrm>
        </p:spPr>
        <p:txBody>
          <a:bodyPr>
            <a:noAutofit/>
          </a:bodyPr>
          <a:lstStyle/>
          <a:p>
            <a:r>
              <a:rPr lang="en-US" dirty="0" smtClean="0">
                <a:latin typeface="Arial" panose="020B0604020202020204" pitchFamily="34" charset="0"/>
                <a:cs typeface="Arial" panose="020B0604020202020204" pitchFamily="34" charset="0"/>
              </a:rPr>
              <a:t>Upon completing this presentation, you will be able to:</a:t>
            </a:r>
          </a:p>
          <a:p>
            <a:pPr lvl="1"/>
            <a:r>
              <a:rPr lang="en-US" dirty="0" smtClean="0">
                <a:latin typeface="Arial" panose="020B0604020202020204" pitchFamily="34" charset="0"/>
                <a:cs typeface="Arial" panose="020B0604020202020204" pitchFamily="34" charset="0"/>
              </a:rPr>
              <a:t>Recognize a production record (PR)</a:t>
            </a:r>
          </a:p>
          <a:p>
            <a:pPr lvl="1"/>
            <a:r>
              <a:rPr lang="en-US" dirty="0" smtClean="0">
                <a:latin typeface="Arial" panose="020B0604020202020204" pitchFamily="34" charset="0"/>
                <a:cs typeface="Arial" panose="020B0604020202020204" pitchFamily="34" charset="0"/>
              </a:rPr>
              <a:t>Understand how the PR is a helpful management and communication tool</a:t>
            </a:r>
          </a:p>
          <a:p>
            <a:pPr lvl="1"/>
            <a:r>
              <a:rPr lang="en-US" dirty="0" smtClean="0">
                <a:latin typeface="Arial" panose="020B0604020202020204" pitchFamily="34" charset="0"/>
                <a:cs typeface="Arial" panose="020B0604020202020204" pitchFamily="34" charset="0"/>
              </a:rPr>
              <a:t>Demonstrate how to use the Food Buying Guide Calculator</a:t>
            </a:r>
          </a:p>
          <a:p>
            <a:pPr lvl="1"/>
            <a:r>
              <a:rPr lang="en-US" dirty="0" smtClean="0">
                <a:latin typeface="Arial" panose="020B0604020202020204" pitchFamily="34" charset="0"/>
                <a:cs typeface="Arial" panose="020B0604020202020204" pitchFamily="34" charset="0"/>
              </a:rPr>
              <a:t>Recognize all data required to be on a PR</a:t>
            </a:r>
          </a:p>
          <a:p>
            <a:pPr lvl="1"/>
            <a:r>
              <a:rPr lang="en-US" dirty="0" smtClean="0">
                <a:latin typeface="Arial" panose="020B0604020202020204" pitchFamily="34" charset="0"/>
                <a:cs typeface="Arial" panose="020B0604020202020204" pitchFamily="34" charset="0"/>
              </a:rPr>
              <a:t>Exhibit the ability to complete a PR</a:t>
            </a:r>
          </a:p>
        </p:txBody>
      </p:sp>
      <p:sp>
        <p:nvSpPr>
          <p:cNvPr id="3" name="Slide Number Placeholder 2"/>
          <p:cNvSpPr>
            <a:spLocks noGrp="1"/>
          </p:cNvSpPr>
          <p:nvPr>
            <p:ph type="sldNum" sz="quarter" idx="12"/>
          </p:nvPr>
        </p:nvSpPr>
        <p:spPr/>
        <p:txBody>
          <a:bodyPr/>
          <a:lstStyle/>
          <a:p>
            <a:fld id="{05CDC50F-F9C4-41C4-9209-0664AB2B5BE8}" type="slidenum">
              <a:rPr lang="en-US" smtClean="0"/>
              <a:t>2</a:t>
            </a:fld>
            <a:endParaRPr lang="en-US"/>
          </a:p>
        </p:txBody>
      </p:sp>
    </p:spTree>
    <p:extLst>
      <p:ext uri="{BB962C8B-B14F-4D97-AF65-F5344CB8AC3E}">
        <p14:creationId xmlns:p14="http://schemas.microsoft.com/office/powerpoint/2010/main" val="1717848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686800" cy="1252728"/>
          </a:xfrm>
        </p:spPr>
        <p:txBody>
          <a:bodyPr>
            <a:noAutofit/>
          </a:bodyPr>
          <a:lstStyle/>
          <a:p>
            <a:r>
              <a:rPr lang="en-US" sz="4300" dirty="0" smtClean="0">
                <a:latin typeface="Arial" panose="020B0604020202020204" pitchFamily="34" charset="0"/>
                <a:cs typeface="Arial" panose="020B0604020202020204" pitchFamily="34" charset="0"/>
              </a:rPr>
              <a:t>Remember when to fill out PRs?</a:t>
            </a:r>
            <a:endParaRPr lang="en-US" sz="43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962406" lvl="1" indent="-514350">
              <a:buFont typeface="+mj-lt"/>
              <a:buAutoNum type="arabicPeriod"/>
            </a:pPr>
            <a:r>
              <a:rPr lang="en-US" sz="3600" dirty="0" smtClean="0">
                <a:latin typeface="Arial" panose="020B0604020202020204" pitchFamily="34" charset="0"/>
                <a:cs typeface="Arial" panose="020B0604020202020204" pitchFamily="34" charset="0"/>
              </a:rPr>
              <a:t>Prior to production</a:t>
            </a:r>
          </a:p>
          <a:p>
            <a:pPr marL="962406" lvl="1" indent="-514350">
              <a:buFont typeface="+mj-lt"/>
              <a:buAutoNum type="arabicPeriod"/>
            </a:pPr>
            <a:r>
              <a:rPr lang="en-US" sz="3600" dirty="0" smtClean="0">
                <a:latin typeface="Arial" panose="020B0604020202020204" pitchFamily="34" charset="0"/>
                <a:cs typeface="Arial" panose="020B0604020202020204" pitchFamily="34" charset="0"/>
              </a:rPr>
              <a:t>At the time of meal production</a:t>
            </a:r>
          </a:p>
          <a:p>
            <a:pPr marL="962406" lvl="1" indent="-514350">
              <a:buFont typeface="+mj-lt"/>
              <a:buAutoNum type="arabicPeriod"/>
            </a:pPr>
            <a:r>
              <a:rPr lang="en-US" sz="3600" dirty="0" smtClean="0">
                <a:latin typeface="Arial" panose="020B0604020202020204" pitchFamily="34" charset="0"/>
                <a:cs typeface="Arial" panose="020B0604020202020204" pitchFamily="34" charset="0"/>
              </a:rPr>
              <a:t>Immediately after the meal service</a:t>
            </a: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20</a:t>
            </a:fld>
            <a:endParaRPr lang="en-US"/>
          </a:p>
        </p:txBody>
      </p:sp>
    </p:spTree>
    <p:extLst>
      <p:ext uri="{BB962C8B-B14F-4D97-AF65-F5344CB8AC3E}">
        <p14:creationId xmlns:p14="http://schemas.microsoft.com/office/powerpoint/2010/main" val="3539629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829" t="19046" r="61578" b="12933"/>
          <a:stretch/>
        </p:blipFill>
        <p:spPr bwMode="auto">
          <a:xfrm>
            <a:off x="180109" y="838200"/>
            <a:ext cx="887390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762000" y="152400"/>
            <a:ext cx="7467600" cy="1143000"/>
          </a:xfrm>
        </p:spPr>
        <p:txBody>
          <a:bodyPr>
            <a:noAutofit/>
          </a:bodyPr>
          <a:lstStyle/>
          <a:p>
            <a:pPr algn="ctr"/>
            <a:r>
              <a:rPr lang="en-US" sz="3200" dirty="0" smtClean="0">
                <a:latin typeface="Arial" panose="020B0604020202020204" pitchFamily="34" charset="0"/>
                <a:cs typeface="Arial" panose="020B0604020202020204" pitchFamily="34" charset="0"/>
              </a:rPr>
              <a:t>Complete Prior to the Meal Service</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5CDC50F-F9C4-41C4-9209-0664AB2B5BE8}" type="slidenum">
              <a:rPr lang="en-US" smtClean="0"/>
              <a:t>21</a:t>
            </a:fld>
            <a:endParaRPr lang="en-US"/>
          </a:p>
        </p:txBody>
      </p:sp>
      <p:sp>
        <p:nvSpPr>
          <p:cNvPr id="6" name="Rounded Rectangle 5"/>
          <p:cNvSpPr/>
          <p:nvPr/>
        </p:nvSpPr>
        <p:spPr>
          <a:xfrm>
            <a:off x="267855" y="991354"/>
            <a:ext cx="3733800" cy="1447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001655" y="942086"/>
            <a:ext cx="2514600" cy="13716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391400" y="979809"/>
            <a:ext cx="685800" cy="129615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1000" y="2439154"/>
            <a:ext cx="5791200" cy="3581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795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DC50F-F9C4-41C4-9209-0664AB2B5BE8}" type="slidenum">
              <a:rPr lang="en-US" smtClean="0"/>
              <a:t>22</a:t>
            </a:fld>
            <a:endParaRPr lang="en-US"/>
          </a:p>
        </p:txBody>
      </p:sp>
      <p:pic>
        <p:nvPicPr>
          <p:cNvPr id="4098" name="Picture 2" descr="C:\Users\hfulmer\Dropbox (HCNP)\Haley_Fulmer\Training Prep\Production Records\Completed Activity Production Reco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08"/>
            <a:ext cx="9144000" cy="683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481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400"/>
            <a:ext cx="7467600" cy="1143000"/>
          </a:xfrm>
        </p:spPr>
        <p:txBody>
          <a:bodyPr>
            <a:normAutofit fontScale="90000"/>
          </a:bodyPr>
          <a:lstStyle/>
          <a:p>
            <a:pPr algn="ctr"/>
            <a:r>
              <a:rPr lang="en-US" sz="4800" dirty="0" smtClean="0">
                <a:latin typeface="Arial" panose="020B0604020202020204" pitchFamily="34" charset="0"/>
                <a:cs typeface="Arial" panose="020B0604020202020204" pitchFamily="34" charset="0"/>
              </a:rPr>
              <a:t>Complete Day of Meal Service </a:t>
            </a:r>
            <a:endParaRPr lang="en-US" sz="4800" dirty="0">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8212" t="30376" r="65287" b="14964"/>
          <a:stretch/>
        </p:blipFill>
        <p:spPr bwMode="auto">
          <a:xfrm>
            <a:off x="1066800" y="1961316"/>
            <a:ext cx="33528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5CDC50F-F9C4-41C4-9209-0664AB2B5BE8}" type="slidenum">
              <a:rPr lang="en-US" smtClean="0"/>
              <a:t>23</a:t>
            </a:fld>
            <a:endParaRPr lang="en-US"/>
          </a:p>
        </p:txBody>
      </p:sp>
      <p:sp>
        <p:nvSpPr>
          <p:cNvPr id="5" name="Rounded Rectangle 4"/>
          <p:cNvSpPr/>
          <p:nvPr/>
        </p:nvSpPr>
        <p:spPr>
          <a:xfrm>
            <a:off x="1752600" y="2438400"/>
            <a:ext cx="1676400" cy="3733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descr="C:\Users\lchar\AppData\Local\Microsoft\Windows\Temporary Internet Files\Content.IE5\U2C1IYZ1\Machovka-Cook-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5508" y="3200400"/>
            <a:ext cx="2187892" cy="3439623"/>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5247167" y="1792069"/>
            <a:ext cx="3581400" cy="1219200"/>
          </a:xfrm>
          <a:prstGeom prst="wedgeEllipse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32967" y="1887762"/>
            <a:ext cx="2209800" cy="129266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Record the food temperatures in ink, not pencil.</a:t>
            </a:r>
          </a:p>
          <a:p>
            <a:endParaRPr lang="en-US" sz="2400" dirty="0"/>
          </a:p>
        </p:txBody>
      </p:sp>
    </p:spTree>
    <p:extLst>
      <p:ext uri="{BB962C8B-B14F-4D97-AF65-F5344CB8AC3E}">
        <p14:creationId xmlns:p14="http://schemas.microsoft.com/office/powerpoint/2010/main" val="3334651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20847" y="152400"/>
            <a:ext cx="7467600" cy="1143000"/>
          </a:xfrm>
        </p:spPr>
        <p:txBody>
          <a:bodyPr>
            <a:noAutofit/>
          </a:bodyPr>
          <a:lstStyle/>
          <a:p>
            <a:pPr algn="ctr"/>
            <a:r>
              <a:rPr lang="en-US" sz="3200" dirty="0" smtClean="0">
                <a:latin typeface="Arial" panose="020B0604020202020204" pitchFamily="34" charset="0"/>
                <a:cs typeface="Arial" panose="020B0604020202020204" pitchFamily="34" charset="0"/>
              </a:rPr>
              <a:t>Immediately after the Meal Service</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5CDC50F-F9C4-41C4-9209-0664AB2B5BE8}" type="slidenum">
              <a:rPr lang="en-US" smtClean="0"/>
              <a:t>24</a:t>
            </a:fld>
            <a:endParaRPr lang="en-US"/>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829" t="19046" r="61578" b="12933"/>
          <a:stretch/>
        </p:blipFill>
        <p:spPr bwMode="auto">
          <a:xfrm>
            <a:off x="117695" y="838200"/>
            <a:ext cx="887390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8077200" y="1172424"/>
            <a:ext cx="6096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086600" y="2362200"/>
            <a:ext cx="1905000" cy="3429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 y="5754232"/>
            <a:ext cx="6172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955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sz="5400" dirty="0" smtClean="0">
                <a:latin typeface="Arial" panose="020B0604020202020204" pitchFamily="34" charset="0"/>
                <a:cs typeface="Arial" panose="020B0604020202020204" pitchFamily="34" charset="0"/>
              </a:rPr>
              <a:t>Leftovers</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7467600" cy="5105400"/>
          </a:xfrm>
        </p:spPr>
        <p:txBody>
          <a:bodyPr>
            <a:noAutofit/>
          </a:bodyPr>
          <a:lstStyle/>
          <a:p>
            <a:r>
              <a:rPr lang="en-US" dirty="0" smtClean="0">
                <a:latin typeface="Arial" panose="020B0604020202020204" pitchFamily="34" charset="0"/>
                <a:cs typeface="Arial" panose="020B0604020202020204" pitchFamily="34" charset="0"/>
              </a:rPr>
              <a:t>Documenting your leftovers is very important for forecasting.</a:t>
            </a:r>
          </a:p>
          <a:p>
            <a:r>
              <a:rPr lang="en-US" dirty="0" smtClean="0">
                <a:latin typeface="Arial" panose="020B0604020202020204" pitchFamily="34" charset="0"/>
                <a:cs typeface="Arial" panose="020B0604020202020204" pitchFamily="34" charset="0"/>
              </a:rPr>
              <a:t>Document the number of portions you have left after the students have been served, but before the food is thrown away.</a:t>
            </a:r>
          </a:p>
          <a:p>
            <a:r>
              <a:rPr lang="en-US" dirty="0" smtClean="0">
                <a:latin typeface="Arial" panose="020B0604020202020204" pitchFamily="34" charset="0"/>
                <a:cs typeface="Arial" panose="020B0604020202020204" pitchFamily="34" charset="0"/>
              </a:rPr>
              <a:t>In the comments section or to the right of the leftover column, document what was done with the leftovers.</a:t>
            </a:r>
          </a:p>
          <a:p>
            <a:pPr lvl="1"/>
            <a:r>
              <a:rPr lang="en-US" dirty="0" smtClean="0">
                <a:latin typeface="Arial" panose="020B0604020202020204" pitchFamily="34" charset="0"/>
                <a:cs typeface="Arial" panose="020B0604020202020204" pitchFamily="34" charset="0"/>
              </a:rPr>
              <a:t>Freezer (F), Cooler (C), Waste (W)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25</a:t>
            </a:fld>
            <a:endParaRPr lang="en-US"/>
          </a:p>
        </p:txBody>
      </p:sp>
    </p:spTree>
    <p:extLst>
      <p:ext uri="{BB962C8B-B14F-4D97-AF65-F5344CB8AC3E}">
        <p14:creationId xmlns:p14="http://schemas.microsoft.com/office/powerpoint/2010/main" val="1080150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9"/>
            <a:ext cx="7467600" cy="1143000"/>
          </a:xfrm>
        </p:spPr>
        <p:txBody>
          <a:bodyPr>
            <a:normAutofit/>
          </a:bodyPr>
          <a:lstStyle/>
          <a:p>
            <a:r>
              <a:rPr lang="en-US" sz="5400" dirty="0" smtClean="0">
                <a:latin typeface="Arial" panose="020B0604020202020204" pitchFamily="34" charset="0"/>
                <a:cs typeface="Arial" panose="020B0604020202020204" pitchFamily="34" charset="0"/>
              </a:rPr>
              <a:t>Substitutions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447800"/>
            <a:ext cx="7467600" cy="2667000"/>
          </a:xfrm>
        </p:spPr>
        <p:txBody>
          <a:bodyPr>
            <a:normAutofit/>
          </a:bodyPr>
          <a:lstStyle/>
          <a:p>
            <a:r>
              <a:rPr lang="en-US" sz="2500" dirty="0" smtClean="0">
                <a:latin typeface="Arial" panose="020B0604020202020204" pitchFamily="34" charset="0"/>
                <a:cs typeface="Arial" panose="020B0604020202020204" pitchFamily="34" charset="0"/>
              </a:rPr>
              <a:t>All substitutions must be recorded on the production record.</a:t>
            </a:r>
          </a:p>
          <a:p>
            <a:r>
              <a:rPr lang="en-US" sz="2500" dirty="0" smtClean="0">
                <a:latin typeface="Arial" panose="020B0604020202020204" pitchFamily="34" charset="0"/>
                <a:cs typeface="Arial" panose="020B0604020202020204" pitchFamily="34" charset="0"/>
              </a:rPr>
              <a:t>Mark one line through the original menu item and write in the substitution. </a:t>
            </a:r>
          </a:p>
          <a:p>
            <a:r>
              <a:rPr lang="en-US" sz="2500" dirty="0" smtClean="0">
                <a:latin typeface="Arial" panose="020B0604020202020204" pitchFamily="34" charset="0"/>
                <a:cs typeface="Arial" panose="020B0604020202020204" pitchFamily="34" charset="0"/>
              </a:rPr>
              <a:t>Complete PR on the new item</a:t>
            </a:r>
          </a:p>
        </p:txBody>
      </p:sp>
      <p:sp>
        <p:nvSpPr>
          <p:cNvPr id="4" name="Slide Number Placeholder 3"/>
          <p:cNvSpPr>
            <a:spLocks noGrp="1"/>
          </p:cNvSpPr>
          <p:nvPr>
            <p:ph type="sldNum" sz="quarter" idx="12"/>
          </p:nvPr>
        </p:nvSpPr>
        <p:spPr/>
        <p:txBody>
          <a:bodyPr/>
          <a:lstStyle/>
          <a:p>
            <a:fld id="{05CDC50F-F9C4-41C4-9209-0664AB2B5BE8}" type="slidenum">
              <a:rPr lang="en-US" smtClean="0"/>
              <a:t>26</a:t>
            </a:fld>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8305800" cy="305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1676400" y="4505468"/>
            <a:ext cx="16002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4594303"/>
            <a:ext cx="1905000" cy="246221"/>
          </a:xfrm>
          <a:prstGeom prst="rect">
            <a:avLst/>
          </a:prstGeom>
          <a:noFill/>
        </p:spPr>
        <p:txBody>
          <a:bodyPr wrap="square" rtlCol="0">
            <a:spAutoFit/>
          </a:bodyPr>
          <a:lstStyle/>
          <a:p>
            <a:pPr algn="ctr"/>
            <a:r>
              <a:rPr lang="en-US" sz="1000" dirty="0" smtClean="0">
                <a:solidFill>
                  <a:srgbClr val="FF0000"/>
                </a:solidFill>
              </a:rPr>
              <a:t>Canned Peaches</a:t>
            </a:r>
            <a:endParaRPr lang="en-US" sz="1000" dirty="0">
              <a:solidFill>
                <a:srgbClr val="FF0000"/>
              </a:solidFill>
            </a:endParaRPr>
          </a:p>
        </p:txBody>
      </p:sp>
    </p:spTree>
    <p:extLst>
      <p:ext uri="{BB962C8B-B14F-4D97-AF65-F5344CB8AC3E}">
        <p14:creationId xmlns:p14="http://schemas.microsoft.com/office/powerpoint/2010/main" val="4254025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6" y="76200"/>
            <a:ext cx="8534400" cy="1295400"/>
          </a:xfrm>
        </p:spPr>
        <p:txBody>
          <a:bodyPr>
            <a:noAutofit/>
          </a:bodyPr>
          <a:lstStyle/>
          <a:p>
            <a:r>
              <a:rPr lang="en-US" sz="4400" dirty="0" smtClean="0">
                <a:latin typeface="Arial" panose="020B0604020202020204" pitchFamily="34" charset="0"/>
                <a:cs typeface="Arial" panose="020B0604020202020204" pitchFamily="34" charset="0"/>
              </a:rPr>
              <a:t>Separate Menus for Grade Groups</a:t>
            </a:r>
            <a:endParaRPr lang="en-US" sz="4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27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6" y="1676400"/>
            <a:ext cx="8915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958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Activity</a:t>
            </a:r>
            <a:endParaRPr lang="en-US" sz="5400" dirty="0">
              <a:latin typeface="Arial" panose="020B0604020202020204" pitchFamily="34" charset="0"/>
              <a:cs typeface="Arial" panose="020B0604020202020204" pitchFamily="34" charset="0"/>
            </a:endParaRPr>
          </a:p>
        </p:txBody>
      </p:sp>
      <p:sp>
        <p:nvSpPr>
          <p:cNvPr id="2" name="Content Placeholder 1"/>
          <p:cNvSpPr>
            <a:spLocks noGrp="1"/>
          </p:cNvSpPr>
          <p:nvPr>
            <p:ph sz="half" idx="1"/>
          </p:nvPr>
        </p:nvSpPr>
        <p:spPr>
          <a:xfrm>
            <a:off x="457200" y="1524000"/>
            <a:ext cx="3810000" cy="4830763"/>
          </a:xfrm>
        </p:spPr>
        <p:txBody>
          <a:bodyPr>
            <a:normAutofit fontScale="25000" lnSpcReduction="20000"/>
          </a:bodyPr>
          <a:lstStyle/>
          <a:p>
            <a:r>
              <a:rPr lang="en-US" sz="11200" dirty="0" smtClean="0">
                <a:latin typeface="Arial" panose="020B0604020202020204" pitchFamily="34" charset="0"/>
                <a:cs typeface="Arial" panose="020B0604020202020204" pitchFamily="34" charset="0"/>
              </a:rPr>
              <a:t>Fully complete a production record using the following information:</a:t>
            </a:r>
          </a:p>
          <a:p>
            <a:pPr lvl="1"/>
            <a:r>
              <a:rPr lang="en-US" sz="11200" dirty="0" smtClean="0">
                <a:latin typeface="Arial" panose="020B0604020202020204" pitchFamily="34" charset="0"/>
                <a:cs typeface="Arial" panose="020B0604020202020204" pitchFamily="34" charset="0"/>
              </a:rPr>
              <a:t>No OVS</a:t>
            </a:r>
          </a:p>
          <a:p>
            <a:pPr lvl="1"/>
            <a:r>
              <a:rPr lang="en-US" sz="11200" dirty="0" smtClean="0">
                <a:latin typeface="Arial" panose="020B0604020202020204" pitchFamily="34" charset="0"/>
                <a:cs typeface="Arial" panose="020B0604020202020204" pitchFamily="34" charset="0"/>
              </a:rPr>
              <a:t>Number of meals planned for:</a:t>
            </a:r>
          </a:p>
          <a:p>
            <a:pPr lvl="2"/>
            <a:r>
              <a:rPr lang="en-US" sz="11200" dirty="0" smtClean="0">
                <a:latin typeface="Arial" panose="020B0604020202020204" pitchFamily="34" charset="0"/>
                <a:cs typeface="Arial" panose="020B0604020202020204" pitchFamily="34" charset="0"/>
              </a:rPr>
              <a:t>87 students K-5</a:t>
            </a:r>
          </a:p>
          <a:p>
            <a:pPr lvl="2"/>
            <a:r>
              <a:rPr lang="en-US" sz="11200" dirty="0" smtClean="0">
                <a:latin typeface="Arial" panose="020B0604020202020204" pitchFamily="34" charset="0"/>
                <a:cs typeface="Arial" panose="020B0604020202020204" pitchFamily="34" charset="0"/>
              </a:rPr>
              <a:t>58 students 6-8</a:t>
            </a:r>
          </a:p>
          <a:p>
            <a:endParaRPr lang="en-US" dirty="0"/>
          </a:p>
        </p:txBody>
      </p:sp>
      <p:sp>
        <p:nvSpPr>
          <p:cNvPr id="5" name="Content Placeholder 4"/>
          <p:cNvSpPr>
            <a:spLocks noGrp="1"/>
          </p:cNvSpPr>
          <p:nvPr>
            <p:ph sz="half" idx="2"/>
          </p:nvPr>
        </p:nvSpPr>
        <p:spPr>
          <a:xfrm>
            <a:off x="4572000" y="1524000"/>
            <a:ext cx="3657600" cy="5094805"/>
          </a:xfrm>
        </p:spPr>
        <p:txBody>
          <a:bodyPr>
            <a:normAutofit fontScale="25000" lnSpcReduction="20000"/>
          </a:bodyPr>
          <a:lstStyle/>
          <a:p>
            <a:pPr lvl="1"/>
            <a:r>
              <a:rPr lang="en-US" sz="9600" dirty="0">
                <a:latin typeface="Arial" panose="020B0604020202020204" pitchFamily="34" charset="0"/>
                <a:cs typeface="Arial" panose="020B0604020202020204" pitchFamily="34" charset="0"/>
              </a:rPr>
              <a:t>Projected # of Servings: </a:t>
            </a:r>
            <a:r>
              <a:rPr lang="en-US" sz="9600" dirty="0" smtClean="0">
                <a:latin typeface="Arial" panose="020B0604020202020204" pitchFamily="34" charset="0"/>
                <a:cs typeface="Arial" panose="020B0604020202020204" pitchFamily="34" charset="0"/>
              </a:rPr>
              <a:t>145</a:t>
            </a:r>
          </a:p>
          <a:p>
            <a:pPr lvl="1"/>
            <a:r>
              <a:rPr lang="en-US" sz="9600" dirty="0" smtClean="0">
                <a:latin typeface="Arial" panose="020B0604020202020204" pitchFamily="34" charset="0"/>
                <a:cs typeface="Arial" panose="020B0604020202020204" pitchFamily="34" charset="0"/>
              </a:rPr>
              <a:t>Menu</a:t>
            </a:r>
            <a:r>
              <a:rPr lang="en-US" sz="9600" dirty="0">
                <a:latin typeface="Arial" panose="020B0604020202020204" pitchFamily="34" charset="0"/>
                <a:cs typeface="Arial" panose="020B0604020202020204" pitchFamily="34" charset="0"/>
              </a:rPr>
              <a:t>:</a:t>
            </a:r>
          </a:p>
          <a:p>
            <a:pPr lvl="2"/>
            <a:r>
              <a:rPr lang="en-US" sz="9600" dirty="0">
                <a:latin typeface="Arial" panose="020B0604020202020204" pitchFamily="34" charset="0"/>
                <a:cs typeface="Arial" panose="020B0604020202020204" pitchFamily="34" charset="0"/>
              </a:rPr>
              <a:t>Corndog - 1</a:t>
            </a:r>
          </a:p>
          <a:p>
            <a:pPr lvl="2"/>
            <a:r>
              <a:rPr lang="en-US" sz="9600" dirty="0">
                <a:latin typeface="Arial" panose="020B0604020202020204" pitchFamily="34" charset="0"/>
                <a:cs typeface="Arial" panose="020B0604020202020204" pitchFamily="34" charset="0"/>
              </a:rPr>
              <a:t>Corn* – ¾ cup </a:t>
            </a:r>
          </a:p>
          <a:p>
            <a:pPr lvl="2"/>
            <a:r>
              <a:rPr lang="en-US" sz="9600" dirty="0">
                <a:latin typeface="Arial" panose="020B0604020202020204" pitchFamily="34" charset="0"/>
                <a:cs typeface="Arial" panose="020B0604020202020204" pitchFamily="34" charset="0"/>
              </a:rPr>
              <a:t>Peaches* – ½ cup </a:t>
            </a:r>
          </a:p>
          <a:p>
            <a:pPr lvl="2"/>
            <a:r>
              <a:rPr lang="en-US" sz="9600" dirty="0">
                <a:latin typeface="Arial" panose="020B0604020202020204" pitchFamily="34" charset="0"/>
                <a:cs typeface="Arial" panose="020B0604020202020204" pitchFamily="34" charset="0"/>
              </a:rPr>
              <a:t>Milk – 1% white and nonfat chocolate – 1 cup </a:t>
            </a:r>
          </a:p>
          <a:p>
            <a:pPr lvl="2"/>
            <a:r>
              <a:rPr lang="en-US" sz="9600" dirty="0">
                <a:latin typeface="Arial" panose="020B0604020202020204" pitchFamily="34" charset="0"/>
                <a:cs typeface="Arial" panose="020B0604020202020204" pitchFamily="34" charset="0"/>
              </a:rPr>
              <a:t>Ketchup and mustard packets – 1 each</a:t>
            </a:r>
          </a:p>
          <a:p>
            <a:pPr marL="749808" lvl="2" indent="0">
              <a:buNone/>
            </a:pPr>
            <a:endParaRPr lang="en-US" sz="9600" dirty="0">
              <a:latin typeface="Arial" panose="020B0604020202020204" pitchFamily="34" charset="0"/>
              <a:cs typeface="Arial" panose="020B0604020202020204" pitchFamily="34" charset="0"/>
            </a:endParaRPr>
          </a:p>
          <a:p>
            <a:pPr marL="749808" lvl="2" indent="0">
              <a:buNone/>
            </a:pPr>
            <a:r>
              <a:rPr lang="en-US" sz="9600" dirty="0">
                <a:latin typeface="Arial" panose="020B0604020202020204" pitchFamily="34" charset="0"/>
                <a:cs typeface="Arial" panose="020B0604020202020204" pitchFamily="34" charset="0"/>
              </a:rPr>
              <a:t>*Corn and peaches both from #10 </a:t>
            </a:r>
            <a:r>
              <a:rPr lang="en-US" sz="9600" dirty="0" smtClean="0">
                <a:latin typeface="Arial" panose="020B0604020202020204" pitchFamily="34" charset="0"/>
                <a:cs typeface="Arial" panose="020B0604020202020204" pitchFamily="34" charset="0"/>
              </a:rPr>
              <a:t>cans</a:t>
            </a:r>
            <a:endParaRPr lang="en-US" sz="9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5CDC50F-F9C4-41C4-9209-0664AB2B5BE8}" type="slidenum">
              <a:rPr lang="en-US" smtClean="0"/>
              <a:t>28</a:t>
            </a:fld>
            <a:endParaRPr lang="en-US"/>
          </a:p>
        </p:txBody>
      </p:sp>
    </p:spTree>
    <p:extLst>
      <p:ext uri="{BB962C8B-B14F-4D97-AF65-F5344CB8AC3E}">
        <p14:creationId xmlns:p14="http://schemas.microsoft.com/office/powerpoint/2010/main" val="3282172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Arial" panose="020B0604020202020204" pitchFamily="34" charset="0"/>
                <a:cs typeface="Arial" panose="020B0604020202020204" pitchFamily="34" charset="0"/>
              </a:rPr>
              <a:t>Activity</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During meal production you prepare the amount you planned for.</a:t>
            </a:r>
          </a:p>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ll food items are within temperature requirements.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Fill in your production record with times and temperatures (don’t forget to initial!) </a:t>
            </a:r>
          </a:p>
          <a:p>
            <a:endParaRPr lang="en-US" dirty="0">
              <a:latin typeface="Adobe Arabic" pitchFamily="18" charset="-78"/>
              <a:cs typeface="Adobe Arabic" pitchFamily="18" charset="-78"/>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29</a:t>
            </a:fld>
            <a:endParaRPr lang="en-US"/>
          </a:p>
        </p:txBody>
      </p:sp>
    </p:spTree>
    <p:extLst>
      <p:ext uri="{BB962C8B-B14F-4D97-AF65-F5344CB8AC3E}">
        <p14:creationId xmlns:p14="http://schemas.microsoft.com/office/powerpoint/2010/main" val="3453382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PR Defined: WHAT</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7467600" cy="2362200"/>
          </a:xfrm>
        </p:spPr>
        <p:txBody>
          <a:bodyPr>
            <a:normAutofit fontScale="92500" lnSpcReduction="20000"/>
          </a:bodyPr>
          <a:lstStyle/>
          <a:p>
            <a:r>
              <a:rPr lang="en-US" sz="3600" dirty="0" smtClean="0">
                <a:latin typeface="Arial" panose="020B0604020202020204" pitchFamily="34" charset="0"/>
                <a:cs typeface="Arial" panose="020B0604020202020204" pitchFamily="34" charset="0"/>
              </a:rPr>
              <a:t>A required daily documents that records all reimbursable meals prepared and served daily through the National School Lunch Program and School Breakfast Program. </a:t>
            </a:r>
          </a:p>
        </p:txBody>
      </p:sp>
      <p:sp>
        <p:nvSpPr>
          <p:cNvPr id="4" name="Slide Number Placeholder 3"/>
          <p:cNvSpPr>
            <a:spLocks noGrp="1"/>
          </p:cNvSpPr>
          <p:nvPr>
            <p:ph type="sldNum" sz="quarter" idx="12"/>
          </p:nvPr>
        </p:nvSpPr>
        <p:spPr/>
        <p:txBody>
          <a:bodyPr/>
          <a:lstStyle/>
          <a:p>
            <a:fld id="{05CDC50F-F9C4-41C4-9209-0664AB2B5BE8}" type="slidenum">
              <a:rPr lang="en-US" smtClean="0"/>
              <a:t>3</a:t>
            </a:fld>
            <a:endParaRPr lang="en-US"/>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26" t="49245" r="2226" b="5764"/>
          <a:stretch/>
        </p:blipFill>
        <p:spPr bwMode="auto">
          <a:xfrm>
            <a:off x="2438400" y="4267200"/>
            <a:ext cx="4013621" cy="2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452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sz="5400" dirty="0">
                <a:latin typeface="Arial" panose="020B0604020202020204" pitchFamily="34" charset="0"/>
                <a:cs typeface="Arial" panose="020B0604020202020204" pitchFamily="34" charset="0"/>
              </a:rPr>
              <a:t>Activity</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676400"/>
            <a:ext cx="7467600" cy="4343400"/>
          </a:xfrm>
        </p:spPr>
        <p:txBody>
          <a:bodyPr>
            <a:normAutofit lnSpcReduction="10000"/>
          </a:bodyPr>
          <a:lstStyle/>
          <a:p>
            <a:r>
              <a:rPr lang="en-US" sz="2800" dirty="0" smtClean="0">
                <a:latin typeface="Arial" panose="020B0604020202020204" pitchFamily="34" charset="0"/>
                <a:cs typeface="Arial" panose="020B0604020202020204" pitchFamily="34" charset="0"/>
              </a:rPr>
              <a:t>Following the meal service, your POS system tells you:</a:t>
            </a:r>
          </a:p>
          <a:p>
            <a:pPr lvl="1"/>
            <a:r>
              <a:rPr lang="en-US" sz="2600" dirty="0" smtClean="0">
                <a:latin typeface="Arial" panose="020B0604020202020204" pitchFamily="34" charset="0"/>
                <a:cs typeface="Arial" panose="020B0604020202020204" pitchFamily="34" charset="0"/>
              </a:rPr>
              <a:t>126 </a:t>
            </a:r>
            <a:r>
              <a:rPr lang="en-US" sz="2600" dirty="0">
                <a:latin typeface="Arial" panose="020B0604020202020204" pitchFamily="34" charset="0"/>
                <a:cs typeface="Arial" panose="020B0604020202020204" pitchFamily="34" charset="0"/>
              </a:rPr>
              <a:t>students took a reimbursable </a:t>
            </a:r>
            <a:r>
              <a:rPr lang="en-US" sz="2600" dirty="0" smtClean="0">
                <a:latin typeface="Arial" panose="020B0604020202020204" pitchFamily="34" charset="0"/>
                <a:cs typeface="Arial" panose="020B0604020202020204" pitchFamily="34" charset="0"/>
              </a:rPr>
              <a:t>meal</a:t>
            </a:r>
          </a:p>
          <a:p>
            <a:pPr marL="457200" lvl="1" indent="0">
              <a:buNone/>
            </a:pPr>
            <a:endParaRPr lang="en-US"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About how many servings of each food item do you have left?</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Fill in the remainder of your production record. You can decide what you do with your leftovers (F/C/W).</a:t>
            </a:r>
          </a:p>
          <a:p>
            <a:endParaRPr lang="en-US" dirty="0">
              <a:latin typeface="Adobe Arabic" pitchFamily="18" charset="-78"/>
              <a:cs typeface="Adobe Arabic" pitchFamily="18" charset="-78"/>
            </a:endParaRPr>
          </a:p>
          <a:p>
            <a:endParaRPr lang="en-US" dirty="0" smtClean="0">
              <a:latin typeface="Adobe Arabic" pitchFamily="18" charset="-78"/>
              <a:cs typeface="Adobe Arabic" pitchFamily="18" charset="-78"/>
            </a:endParaRPr>
          </a:p>
          <a:p>
            <a:pPr lvl="1"/>
            <a:endParaRPr lang="en-US" dirty="0">
              <a:latin typeface="Adobe Arabic" pitchFamily="18" charset="-78"/>
              <a:cs typeface="Adobe Arabic" pitchFamily="18" charset="-78"/>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30</a:t>
            </a:fld>
            <a:endParaRPr lang="en-US"/>
          </a:p>
        </p:txBody>
      </p:sp>
    </p:spTree>
    <p:extLst>
      <p:ext uri="{BB962C8B-B14F-4D97-AF65-F5344CB8AC3E}">
        <p14:creationId xmlns:p14="http://schemas.microsoft.com/office/powerpoint/2010/main" val="1387779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5400" dirty="0" smtClean="0">
                <a:latin typeface="Arial" panose="020B0604020202020204" pitchFamily="34" charset="0"/>
                <a:cs typeface="Arial" panose="020B0604020202020204" pitchFamily="34" charset="0"/>
              </a:rPr>
              <a:t>Discussion</a:t>
            </a:r>
            <a:endParaRPr lang="en-US" sz="48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00201"/>
            <a:ext cx="4572000" cy="1828800"/>
          </a:xfrm>
        </p:spPr>
        <p:txBody>
          <a:bodyPr>
            <a:normAutofit/>
          </a:bodyPr>
          <a:lstStyle/>
          <a:p>
            <a:pPr lvl="1"/>
            <a:r>
              <a:rPr lang="en-US" sz="3200" dirty="0" smtClean="0">
                <a:latin typeface="Arial" panose="020B0604020202020204" pitchFamily="34" charset="0"/>
                <a:cs typeface="Arial" panose="020B0604020202020204" pitchFamily="34" charset="0"/>
              </a:rPr>
              <a:t>Share your answers    </a:t>
            </a:r>
          </a:p>
          <a:p>
            <a:pPr lvl="1"/>
            <a:r>
              <a:rPr lang="en-US" sz="3200" dirty="0" smtClean="0">
                <a:latin typeface="Arial" panose="020B0604020202020204" pitchFamily="34" charset="0"/>
                <a:cs typeface="Arial" panose="020B0604020202020204" pitchFamily="34" charset="0"/>
              </a:rPr>
              <a:t>What did you learn?</a:t>
            </a:r>
          </a:p>
          <a:p>
            <a:pPr marL="393192" lvl="1" indent="0">
              <a:buNone/>
            </a:pPr>
            <a:endParaRPr lang="en-US" sz="3200" dirty="0"/>
          </a:p>
        </p:txBody>
      </p:sp>
      <p:sp>
        <p:nvSpPr>
          <p:cNvPr id="3" name="Slide Number Placeholder 2"/>
          <p:cNvSpPr>
            <a:spLocks noGrp="1"/>
          </p:cNvSpPr>
          <p:nvPr>
            <p:ph type="sldNum" sz="quarter" idx="12"/>
          </p:nvPr>
        </p:nvSpPr>
        <p:spPr/>
        <p:txBody>
          <a:bodyPr/>
          <a:lstStyle/>
          <a:p>
            <a:fld id="{05CDC50F-F9C4-41C4-9209-0664AB2B5BE8}" type="slidenum">
              <a:rPr lang="en-US" smtClean="0"/>
              <a:t>31</a:t>
            </a:fld>
            <a:endParaRPr lang="en-US"/>
          </a:p>
        </p:txBody>
      </p:sp>
      <p:pic>
        <p:nvPicPr>
          <p:cNvPr id="11266" name="Picture 2" descr="Image result for share your answers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44750">
            <a:off x="4484910" y="2427509"/>
            <a:ext cx="396239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43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5CDC50F-F9C4-41C4-9209-0664AB2B5BE8}" type="slidenum">
              <a:rPr lang="en-US" smtClean="0"/>
              <a:t>32</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4" y="0"/>
            <a:ext cx="9159834" cy="685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029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CDC50F-F9C4-41C4-9209-0664AB2B5BE8}" type="slidenum">
              <a:rPr lang="en-US" smtClean="0"/>
              <a:t>33</a:t>
            </a:fld>
            <a:endParaRPr lang="en-US"/>
          </a:p>
        </p:txBody>
      </p:sp>
      <p:pic>
        <p:nvPicPr>
          <p:cNvPr id="12290" name="Picture 2"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5000"/>
            <a:ext cx="4762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051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CDC50F-F9C4-41C4-9209-0664AB2B5BE8}" type="slidenum">
              <a:rPr lang="en-US" smtClean="0"/>
              <a:t>34</a:t>
            </a:fld>
            <a:endParaRPr lang="en-US"/>
          </a:p>
        </p:txBody>
      </p:sp>
      <p:pic>
        <p:nvPicPr>
          <p:cNvPr id="133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399" y="304800"/>
            <a:ext cx="6747743"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42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829" t="19046" r="61578" b="12933"/>
          <a:stretch/>
        </p:blipFill>
        <p:spPr bwMode="auto">
          <a:xfrm>
            <a:off x="180109" y="838200"/>
            <a:ext cx="887390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883261" y="171450"/>
            <a:ext cx="7467600" cy="1333500"/>
          </a:xfrm>
        </p:spPr>
        <p:txBody>
          <a:bodyPr>
            <a:noAutofit/>
          </a:bodyPr>
          <a:lstStyle/>
          <a:p>
            <a:pPr algn="ctr"/>
            <a:r>
              <a:rPr lang="en-US" sz="4800" dirty="0" smtClean="0">
                <a:latin typeface="Arial" panose="020B0604020202020204" pitchFamily="34" charset="0"/>
                <a:cs typeface="Arial" panose="020B0604020202020204" pitchFamily="34" charset="0"/>
              </a:rPr>
              <a:t>HCNP PR Template</a:t>
            </a:r>
            <a:r>
              <a:rPr lang="en-US" sz="5400" dirty="0" smtClean="0">
                <a:latin typeface="Adobe Arabic" pitchFamily="18" charset="-78"/>
                <a:cs typeface="Adobe Arabic" pitchFamily="18" charset="-78"/>
              </a:rPr>
              <a:t/>
            </a:r>
            <a:br>
              <a:rPr lang="en-US" sz="5400" dirty="0" smtClean="0">
                <a:latin typeface="Adobe Arabic" pitchFamily="18" charset="-78"/>
                <a:cs typeface="Adobe Arabic" pitchFamily="18" charset="-78"/>
              </a:rPr>
            </a:br>
            <a:endParaRPr lang="en-US" sz="5400" dirty="0">
              <a:latin typeface="Adobe Arabic" pitchFamily="18" charset="-78"/>
              <a:cs typeface="Adobe Arabic" pitchFamily="18" charset="-78"/>
            </a:endParaRPr>
          </a:p>
        </p:txBody>
      </p:sp>
      <p:sp>
        <p:nvSpPr>
          <p:cNvPr id="3" name="Slide Number Placeholder 2"/>
          <p:cNvSpPr>
            <a:spLocks noGrp="1"/>
          </p:cNvSpPr>
          <p:nvPr>
            <p:ph type="sldNum" sz="quarter" idx="12"/>
          </p:nvPr>
        </p:nvSpPr>
        <p:spPr/>
        <p:txBody>
          <a:bodyPr/>
          <a:lstStyle/>
          <a:p>
            <a:fld id="{05CDC50F-F9C4-41C4-9209-0664AB2B5BE8}" type="slidenum">
              <a:rPr lang="en-US" smtClean="0"/>
              <a:t>4</a:t>
            </a:fld>
            <a:endParaRPr lang="en-US"/>
          </a:p>
        </p:txBody>
      </p:sp>
    </p:spTree>
    <p:extLst>
      <p:ext uri="{BB962C8B-B14F-4D97-AF65-F5344CB8AC3E}">
        <p14:creationId xmlns:p14="http://schemas.microsoft.com/office/powerpoint/2010/main" val="3995277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PR </a:t>
            </a:r>
            <a:r>
              <a:rPr lang="en-US" sz="5400" dirty="0">
                <a:latin typeface="Arial" panose="020B0604020202020204" pitchFamily="34" charset="0"/>
                <a:cs typeface="Arial" panose="020B0604020202020204" pitchFamily="34" charset="0"/>
              </a:rPr>
              <a:t>Defined: </a:t>
            </a:r>
            <a:r>
              <a:rPr lang="en-US" sz="5400" dirty="0" smtClean="0">
                <a:latin typeface="Arial" panose="020B0604020202020204" pitchFamily="34" charset="0"/>
                <a:cs typeface="Arial" panose="020B0604020202020204" pitchFamily="34" charset="0"/>
              </a:rPr>
              <a:t>WHO</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4343400" cy="2438400"/>
          </a:xfrm>
        </p:spPr>
        <p:txBody>
          <a:bodyPr>
            <a:normAutofit/>
          </a:bodyPr>
          <a:lstStyle/>
          <a:p>
            <a:r>
              <a:rPr lang="en-US" sz="3600" dirty="0" smtClean="0">
                <a:latin typeface="Arial" panose="020B0604020202020204" pitchFamily="34" charset="0"/>
                <a:cs typeface="Arial" panose="020B0604020202020204" pitchFamily="34" charset="0"/>
              </a:rPr>
              <a:t>Menu Planner</a:t>
            </a:r>
          </a:p>
          <a:p>
            <a:r>
              <a:rPr lang="en-US" sz="3600" dirty="0" smtClean="0">
                <a:latin typeface="Arial" panose="020B0604020202020204" pitchFamily="34" charset="0"/>
                <a:cs typeface="Arial" panose="020B0604020202020204" pitchFamily="34" charset="0"/>
              </a:rPr>
              <a:t>Kitchen Manager</a:t>
            </a:r>
          </a:p>
          <a:p>
            <a:r>
              <a:rPr lang="en-US" sz="3600" dirty="0" smtClean="0">
                <a:latin typeface="Arial" panose="020B0604020202020204" pitchFamily="34" charset="0"/>
                <a:cs typeface="Arial" panose="020B0604020202020204" pitchFamily="34" charset="0"/>
              </a:rPr>
              <a:t>Production Staff</a:t>
            </a:r>
          </a:p>
          <a:p>
            <a:pPr marL="36576" indent="0">
              <a:buNone/>
            </a:pPr>
            <a:endParaRPr lang="en-US" sz="2400" dirty="0" smtClean="0">
              <a:latin typeface="Adobe Arabic" pitchFamily="18" charset="-78"/>
              <a:cs typeface="Adobe Arabic" pitchFamily="18" charset="-78"/>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5</a:t>
            </a:fld>
            <a:endParaRPr lang="en-US"/>
          </a:p>
        </p:txBody>
      </p:sp>
      <p:pic>
        <p:nvPicPr>
          <p:cNvPr id="5" name="Picture 4" descr="C:\Users\lchar\AppData\Local\Microsoft\Windows\Temporary Internet Files\Content.IE5\X28W683A\960_es-trabajo-en-equip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5433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79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sz="5400" dirty="0" smtClean="0">
                <a:latin typeface="Arial" panose="020B0604020202020204" pitchFamily="34" charset="0"/>
                <a:cs typeface="Arial" panose="020B0604020202020204" pitchFamily="34" charset="0"/>
              </a:rPr>
              <a:t>PR </a:t>
            </a:r>
            <a:r>
              <a:rPr lang="en-US" sz="5400" dirty="0">
                <a:latin typeface="Arial" panose="020B0604020202020204" pitchFamily="34" charset="0"/>
                <a:cs typeface="Arial" panose="020B0604020202020204" pitchFamily="34" charset="0"/>
              </a:rPr>
              <a:t>Defined: </a:t>
            </a:r>
            <a:r>
              <a:rPr lang="en-US" sz="5400" dirty="0" smtClean="0">
                <a:latin typeface="Arial" panose="020B0604020202020204" pitchFamily="34" charset="0"/>
                <a:cs typeface="Arial" panose="020B0604020202020204" pitchFamily="34" charset="0"/>
              </a:rPr>
              <a:t>WHY</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447800"/>
            <a:ext cx="7467600" cy="5334000"/>
          </a:xfrm>
        </p:spPr>
        <p:txBody>
          <a:bodyPr>
            <a:noAutofit/>
          </a:bodyPr>
          <a:lstStyle/>
          <a:p>
            <a:r>
              <a:rPr lang="en-US" sz="2800" dirty="0" smtClean="0">
                <a:latin typeface="Arial" panose="020B0604020202020204" pitchFamily="34" charset="0"/>
                <a:cs typeface="Arial" panose="020B0604020202020204" pitchFamily="34" charset="0"/>
              </a:rPr>
              <a:t>To support meal claims submitted for reimbursement</a:t>
            </a:r>
          </a:p>
          <a:p>
            <a:r>
              <a:rPr lang="en-US" sz="2800" dirty="0" smtClean="0">
                <a:latin typeface="Arial" panose="020B0604020202020204" pitchFamily="34" charset="0"/>
                <a:cs typeface="Arial" panose="020B0604020202020204" pitchFamily="34" charset="0"/>
              </a:rPr>
              <a:t>To help manage the food service operation and communicate information necessary to produce compliant meals</a:t>
            </a:r>
          </a:p>
          <a:p>
            <a:r>
              <a:rPr lang="en-US" sz="2800" dirty="0" smtClean="0">
                <a:latin typeface="Arial" panose="020B0604020202020204" pitchFamily="34" charset="0"/>
                <a:cs typeface="Arial" panose="020B0604020202020204" pitchFamily="34" charset="0"/>
              </a:rPr>
              <a:t>To demonstrate compliance with the meal pattern requirements for each age/grade group</a:t>
            </a:r>
          </a:p>
          <a:p>
            <a:r>
              <a:rPr lang="en-US" sz="2800" dirty="0" smtClean="0">
                <a:latin typeface="Arial" panose="020B0604020202020204" pitchFamily="34" charset="0"/>
                <a:cs typeface="Arial" panose="020B0604020202020204" pitchFamily="34" charset="0"/>
              </a:rPr>
              <a:t>Records are reviewed by the State Agency during an Administrative Review</a:t>
            </a:r>
          </a:p>
          <a:p>
            <a:pPr lvl="1"/>
            <a:r>
              <a:rPr lang="en-US" sz="2400" dirty="0" smtClean="0">
                <a:latin typeface="Arial" panose="020B0604020202020204" pitchFamily="34" charset="0"/>
                <a:cs typeface="Arial" panose="020B0604020202020204" pitchFamily="34" charset="0"/>
              </a:rPr>
              <a:t>Records must be kept for 3 years plus the current school year</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6</a:t>
            </a:fld>
            <a:endParaRPr lang="en-US"/>
          </a:p>
        </p:txBody>
      </p:sp>
    </p:spTree>
    <p:extLst>
      <p:ext uri="{BB962C8B-B14F-4D97-AF65-F5344CB8AC3E}">
        <p14:creationId xmlns:p14="http://schemas.microsoft.com/office/powerpoint/2010/main" val="543129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PR </a:t>
            </a:r>
            <a:r>
              <a:rPr lang="en-US" sz="5400" dirty="0">
                <a:latin typeface="Arial" panose="020B0604020202020204" pitchFamily="34" charset="0"/>
                <a:cs typeface="Arial" panose="020B0604020202020204" pitchFamily="34" charset="0"/>
              </a:rPr>
              <a:t>Defined: </a:t>
            </a:r>
            <a:r>
              <a:rPr lang="en-US" sz="5400" dirty="0" smtClean="0">
                <a:latin typeface="Arial" panose="020B0604020202020204" pitchFamily="34" charset="0"/>
                <a:cs typeface="Arial" panose="020B0604020202020204" pitchFamily="34" charset="0"/>
              </a:rPr>
              <a:t>WHEN</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7467600" cy="3352800"/>
          </a:xfrm>
        </p:spPr>
        <p:txBody>
          <a:bodyPr>
            <a:normAutofit fontScale="92500" lnSpcReduction="10000"/>
          </a:bodyPr>
          <a:lstStyle/>
          <a:p>
            <a:r>
              <a:rPr lang="en-US" sz="4000" dirty="0" smtClean="0">
                <a:latin typeface="Arial" panose="020B0604020202020204" pitchFamily="34" charset="0"/>
                <a:cs typeface="Arial" panose="020B0604020202020204" pitchFamily="34" charset="0"/>
              </a:rPr>
              <a:t>Information is recorded on the PR at three different times:</a:t>
            </a:r>
          </a:p>
          <a:p>
            <a:pPr marL="962406" lvl="1" indent="-514350">
              <a:buFont typeface="+mj-lt"/>
              <a:buAutoNum type="arabicPeriod"/>
            </a:pPr>
            <a:r>
              <a:rPr lang="en-US" sz="3600" dirty="0" smtClean="0">
                <a:latin typeface="Arial" panose="020B0604020202020204" pitchFamily="34" charset="0"/>
                <a:cs typeface="Arial" panose="020B0604020202020204" pitchFamily="34" charset="0"/>
              </a:rPr>
              <a:t>Prior to production</a:t>
            </a:r>
          </a:p>
          <a:p>
            <a:pPr marL="962406" lvl="1" indent="-514350">
              <a:buFont typeface="+mj-lt"/>
              <a:buAutoNum type="arabicPeriod"/>
            </a:pPr>
            <a:r>
              <a:rPr lang="en-US" sz="3600" dirty="0" smtClean="0">
                <a:latin typeface="Arial" panose="020B0604020202020204" pitchFamily="34" charset="0"/>
                <a:cs typeface="Arial" panose="020B0604020202020204" pitchFamily="34" charset="0"/>
              </a:rPr>
              <a:t>At the time of meal production</a:t>
            </a:r>
          </a:p>
          <a:p>
            <a:pPr marL="962406" lvl="1" indent="-514350">
              <a:buFont typeface="+mj-lt"/>
              <a:buAutoNum type="arabicPeriod"/>
            </a:pPr>
            <a:r>
              <a:rPr lang="en-US" sz="3600" dirty="0" smtClean="0">
                <a:latin typeface="Arial" panose="020B0604020202020204" pitchFamily="34" charset="0"/>
                <a:cs typeface="Arial" panose="020B0604020202020204" pitchFamily="34" charset="0"/>
              </a:rPr>
              <a:t>Immediately after the meal service</a:t>
            </a: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7</a:t>
            </a:fld>
            <a:endParaRPr lang="en-US"/>
          </a:p>
        </p:txBody>
      </p:sp>
      <p:pic>
        <p:nvPicPr>
          <p:cNvPr id="5" name="Picture 14" descr="C:\Users\lchar\AppData\Local\Microsoft\Windows\Temporary Internet Files\Content.IE5\MX02QFWZ\schedul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724400"/>
            <a:ext cx="3048000" cy="205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058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Important to Know</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676400"/>
            <a:ext cx="7467600" cy="838200"/>
          </a:xfrm>
        </p:spPr>
        <p:txBody>
          <a:bodyPr>
            <a:normAutofit/>
          </a:bodyPr>
          <a:lstStyle/>
          <a:p>
            <a:pPr marL="36576" indent="0" algn="ctr">
              <a:buNone/>
            </a:pPr>
            <a:r>
              <a:rPr lang="en-US" dirty="0" smtClean="0">
                <a:latin typeface="Arial" panose="020B0604020202020204" pitchFamily="34" charset="0"/>
                <a:cs typeface="Arial" panose="020B0604020202020204" pitchFamily="34" charset="0"/>
              </a:rPr>
              <a:t>No Production Records = Fiscal Action!!</a:t>
            </a:r>
            <a:endParaRPr lang="en-US"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8</a:t>
            </a:fld>
            <a:endParaRPr lang="en-US"/>
          </a:p>
        </p:txBody>
      </p:sp>
      <p:pic>
        <p:nvPicPr>
          <p:cNvPr id="5" name="Picture 2" descr="C:\Users\lchar\AppData\Local\Microsoft\Windows\Temporary Internet Files\Content.IE5\X28W683A\mon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76600"/>
            <a:ext cx="19558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char\AppData\Local\Microsoft\Windows\Temporary Internet Files\Content.IE5\X28W683A\mon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76600"/>
            <a:ext cx="19558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char\AppData\Local\Microsoft\Windows\Temporary Internet Files\Content.IE5\X28W683A\mon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76600"/>
            <a:ext cx="19558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745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467600" cy="4953000"/>
          </a:xfrm>
        </p:spPr>
        <p:txBody>
          <a:bodyPr>
            <a:noAutofit/>
          </a:bodyPr>
          <a:lstStyle/>
          <a:p>
            <a:pPr algn="ctr"/>
            <a:r>
              <a:rPr lang="en-US" sz="4400" dirty="0" smtClean="0">
                <a:latin typeface="Arial" panose="020B0604020202020204" pitchFamily="34" charset="0"/>
                <a:cs typeface="Arial" panose="020B0604020202020204" pitchFamily="34" charset="0"/>
              </a:rPr>
              <a:t>Production Records act as a communication tool. </a:t>
            </a:r>
            <a:br>
              <a:rPr lang="en-US" sz="4400" dirty="0" smtClean="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What useful information can be communicated between the menu planner and kitchen staff?</a:t>
            </a:r>
            <a:endParaRPr lang="en-US" sz="4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5CDC50F-F9C4-41C4-9209-0664AB2B5BE8}" type="slidenum">
              <a:rPr lang="en-US" smtClean="0"/>
              <a:t>9</a:t>
            </a:fld>
            <a:endParaRPr lang="en-US"/>
          </a:p>
        </p:txBody>
      </p:sp>
    </p:spTree>
    <p:extLst>
      <p:ext uri="{BB962C8B-B14F-4D97-AF65-F5344CB8AC3E}">
        <p14:creationId xmlns:p14="http://schemas.microsoft.com/office/powerpoint/2010/main" val="1967058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2670</TotalTime>
  <Words>3597</Words>
  <Application>Microsoft Office PowerPoint</Application>
  <PresentationFormat>On-screen Show (4:3)</PresentationFormat>
  <Paragraphs>347</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Module</vt:lpstr>
      <vt:lpstr>Production Records</vt:lpstr>
      <vt:lpstr>Objectives</vt:lpstr>
      <vt:lpstr>PR Defined: WHAT</vt:lpstr>
      <vt:lpstr>HCNP PR Template </vt:lpstr>
      <vt:lpstr>PR Defined: WHO</vt:lpstr>
      <vt:lpstr>PR Defined: WHY</vt:lpstr>
      <vt:lpstr>PR Defined: WHEN</vt:lpstr>
      <vt:lpstr>Important to Know</vt:lpstr>
      <vt:lpstr>Production Records act as a communication tool.   What useful information can be communicated between the menu planner and kitchen staff?</vt:lpstr>
      <vt:lpstr>Functions of a PR</vt:lpstr>
      <vt:lpstr>1. Evaluate Acceptability</vt:lpstr>
      <vt:lpstr>2. Forecasting</vt:lpstr>
      <vt:lpstr>2. Forecasting: 3-Day Moving     Average</vt:lpstr>
      <vt:lpstr>2. Forecasting: 3-Day Moving     Average</vt:lpstr>
      <vt:lpstr>2. Forecasting: 3-Day Moving     Average</vt:lpstr>
      <vt:lpstr>3. Order Supplies</vt:lpstr>
      <vt:lpstr>Supporting Materials</vt:lpstr>
      <vt:lpstr>Supporting Materials</vt:lpstr>
      <vt:lpstr>Sample Calculation</vt:lpstr>
      <vt:lpstr>Remember when to fill out PRs?</vt:lpstr>
      <vt:lpstr>Complete Prior to the Meal Service </vt:lpstr>
      <vt:lpstr>PowerPoint Presentation</vt:lpstr>
      <vt:lpstr>Complete Day of Meal Service </vt:lpstr>
      <vt:lpstr>Immediately after the Meal Service </vt:lpstr>
      <vt:lpstr>Leftovers</vt:lpstr>
      <vt:lpstr>Substitutions</vt:lpstr>
      <vt:lpstr>Separate Menus for Grade Groups</vt:lpstr>
      <vt:lpstr>Activity</vt:lpstr>
      <vt:lpstr>Activity</vt:lpstr>
      <vt:lpstr>Activity</vt:lpstr>
      <vt:lpstr>Discussion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Records</dc:title>
  <dc:creator>Leazl Yoder</dc:creator>
  <cp:lastModifiedBy>Haley Fulmer</cp:lastModifiedBy>
  <cp:revision>153</cp:revision>
  <cp:lastPrinted>2016-06-13T21:03:07Z</cp:lastPrinted>
  <dcterms:created xsi:type="dcterms:W3CDTF">2015-05-19T02:15:31Z</dcterms:created>
  <dcterms:modified xsi:type="dcterms:W3CDTF">2017-07-18T18:07:41Z</dcterms:modified>
</cp:coreProperties>
</file>