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8" r:id="rId3"/>
    <p:sldId id="288" r:id="rId4"/>
    <p:sldId id="290" r:id="rId5"/>
    <p:sldId id="284" r:id="rId6"/>
    <p:sldId id="257" r:id="rId7"/>
    <p:sldId id="262" r:id="rId8"/>
    <p:sldId id="279" r:id="rId9"/>
    <p:sldId id="286" r:id="rId10"/>
    <p:sldId id="287" r:id="rId11"/>
    <p:sldId id="264" r:id="rId12"/>
    <p:sldId id="274" r:id="rId13"/>
    <p:sldId id="263" r:id="rId14"/>
    <p:sldId id="265" r:id="rId15"/>
    <p:sldId id="291" r:id="rId16"/>
    <p:sldId id="273" r:id="rId17"/>
    <p:sldId id="267" r:id="rId18"/>
    <p:sldId id="293" r:id="rId19"/>
    <p:sldId id="278" r:id="rId20"/>
    <p:sldId id="261" r:id="rId21"/>
    <p:sldId id="260" r:id="rId22"/>
    <p:sldId id="294" r:id="rId23"/>
    <p:sldId id="268" r:id="rId24"/>
    <p:sldId id="270" r:id="rId25"/>
    <p:sldId id="271" r:id="rId26"/>
    <p:sldId id="272" r:id="rId27"/>
    <p:sldId id="269" r:id="rId28"/>
    <p:sldId id="280" r:id="rId29"/>
    <p:sldId id="281" r:id="rId30"/>
    <p:sldId id="282" r:id="rId31"/>
    <p:sldId id="283" r:id="rId32"/>
    <p:sldId id="275" r:id="rId33"/>
    <p:sldId id="277" r:id="rId34"/>
    <p:sldId id="276" r:id="rId35"/>
    <p:sldId id="292"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00" autoAdjust="0"/>
  </p:normalViewPr>
  <p:slideViewPr>
    <p:cSldViewPr>
      <p:cViewPr varScale="1">
        <p:scale>
          <a:sx n="115" d="100"/>
          <a:sy n="115" d="100"/>
        </p:scale>
        <p:origin x="-1524" y="-102"/>
      </p:cViewPr>
      <p:guideLst>
        <p:guide orient="horz" pos="2160"/>
        <p:guide pos="2880"/>
      </p:guideLst>
    </p:cSldViewPr>
  </p:slideViewPr>
  <p:notesTextViewPr>
    <p:cViewPr>
      <p:scale>
        <a:sx n="1" d="1"/>
        <a:sy n="1" d="1"/>
      </p:scale>
      <p:origin x="0" y="0"/>
    </p:cViewPr>
  </p:notesTextViewPr>
  <p:sorterViewPr>
    <p:cViewPr>
      <p:scale>
        <a:sx n="100" d="100"/>
        <a:sy n="100" d="100"/>
      </p:scale>
      <p:origin x="0" y="738"/>
    </p:cViewPr>
  </p:sorterViewPr>
  <p:notesViewPr>
    <p:cSldViewPr>
      <p:cViewPr varScale="1">
        <p:scale>
          <a:sx n="88" d="100"/>
          <a:sy n="88" d="100"/>
        </p:scale>
        <p:origin x="-387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BF7B184-C218-45EE-B7E1-A470AA81FDA1}" type="slidenum">
              <a:rPr lang="en-US" smtClean="0"/>
              <a:t>‹#›</a:t>
            </a:fld>
            <a:endParaRPr lang="en-US"/>
          </a:p>
        </p:txBody>
      </p:sp>
    </p:spTree>
    <p:extLst>
      <p:ext uri="{BB962C8B-B14F-4D97-AF65-F5344CB8AC3E}">
        <p14:creationId xmlns:p14="http://schemas.microsoft.com/office/powerpoint/2010/main" val="368988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E43CAA-8609-4CCC-8CFD-9C76739007C5}" type="datetimeFigureOut">
              <a:rPr lang="en-US" smtClean="0"/>
              <a:t>6/5/2017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DFEEC18-930F-4238-B589-AA0E2F1CA918}" type="slidenum">
              <a:rPr lang="en-US" smtClean="0"/>
              <a:t>‹#›</a:t>
            </a:fld>
            <a:endParaRPr lang="en-US"/>
          </a:p>
        </p:txBody>
      </p:sp>
    </p:spTree>
    <p:extLst>
      <p:ext uri="{BB962C8B-B14F-4D97-AF65-F5344CB8AC3E}">
        <p14:creationId xmlns:p14="http://schemas.microsoft.com/office/powerpoint/2010/main" val="248319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a:t>
            </a:r>
            <a:r>
              <a:rPr lang="en-US" baseline="0" dirty="0" smtClean="0"/>
              <a:t> the free and reduced price meal application for SY 2017-18.</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a:t>
            </a:fld>
            <a:endParaRPr lang="en-US"/>
          </a:p>
        </p:txBody>
      </p:sp>
    </p:spTree>
    <p:extLst>
      <p:ext uri="{BB962C8B-B14F-4D97-AF65-F5344CB8AC3E}">
        <p14:creationId xmlns:p14="http://schemas.microsoft.com/office/powerpoint/2010/main" val="19829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brief list of meal</a:t>
            </a:r>
            <a:r>
              <a:rPr lang="en-US" baseline="0" dirty="0" smtClean="0"/>
              <a:t> application errors we saw in this last year’s Administrative Reviews.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10</a:t>
            </a:fld>
            <a:endParaRPr lang="en-US"/>
          </a:p>
        </p:txBody>
      </p:sp>
    </p:spTree>
    <p:extLst>
      <p:ext uri="{BB962C8B-B14F-4D97-AF65-F5344CB8AC3E}">
        <p14:creationId xmlns:p14="http://schemas.microsoft.com/office/powerpoint/2010/main" val="332623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to do to get started with</a:t>
            </a:r>
            <a:r>
              <a:rPr lang="en-US" baseline="0" dirty="0" smtClean="0"/>
              <a:t> meal applications for this school year.</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11</a:t>
            </a:fld>
            <a:endParaRPr lang="en-US"/>
          </a:p>
        </p:txBody>
      </p:sp>
    </p:spTree>
    <p:extLst>
      <p:ext uri="{BB962C8B-B14F-4D97-AF65-F5344CB8AC3E}">
        <p14:creationId xmlns:p14="http://schemas.microsoft.com/office/powerpoint/2010/main" val="353929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SFA must send</a:t>
            </a:r>
            <a:r>
              <a:rPr lang="en-US" baseline="0" dirty="0" smtClean="0"/>
              <a:t> a Press Release.  (Read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12</a:t>
            </a:fld>
            <a:endParaRPr lang="en-US"/>
          </a:p>
        </p:txBody>
      </p:sp>
    </p:spTree>
    <p:extLst>
      <p:ext uri="{BB962C8B-B14F-4D97-AF65-F5344CB8AC3E}">
        <p14:creationId xmlns:p14="http://schemas.microsoft.com/office/powerpoint/2010/main" val="1785958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13</a:t>
            </a:fld>
            <a:endParaRPr lang="en-US"/>
          </a:p>
        </p:txBody>
      </p:sp>
    </p:spTree>
    <p:extLst>
      <p:ext uri="{BB962C8B-B14F-4D97-AF65-F5344CB8AC3E}">
        <p14:creationId xmlns:p14="http://schemas.microsoft.com/office/powerpoint/2010/main" val="367919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14</a:t>
            </a:fld>
            <a:endParaRPr lang="en-US"/>
          </a:p>
        </p:txBody>
      </p:sp>
    </p:spTree>
    <p:extLst>
      <p:ext uri="{BB962C8B-B14F-4D97-AF65-F5344CB8AC3E}">
        <p14:creationId xmlns:p14="http://schemas.microsoft.com/office/powerpoint/2010/main" val="211879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reminder….</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15</a:t>
            </a:fld>
            <a:endParaRPr lang="en-US"/>
          </a:p>
        </p:txBody>
      </p:sp>
    </p:spTree>
    <p:extLst>
      <p:ext uri="{BB962C8B-B14F-4D97-AF65-F5344CB8AC3E}">
        <p14:creationId xmlns:p14="http://schemas.microsoft.com/office/powerpoint/2010/main" val="8401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you are dealing with confidential information.</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16</a:t>
            </a:fld>
            <a:endParaRPr lang="en-US"/>
          </a:p>
        </p:txBody>
      </p:sp>
    </p:spTree>
    <p:extLst>
      <p:ext uri="{BB962C8B-B14F-4D97-AF65-F5344CB8AC3E}">
        <p14:creationId xmlns:p14="http://schemas.microsoft.com/office/powerpoint/2010/main" val="106916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slide.  During an Administrative Review, we do look at the dates on the applications, so be sure to record when you received each application.</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17</a:t>
            </a:fld>
            <a:endParaRPr lang="en-US"/>
          </a:p>
        </p:txBody>
      </p:sp>
    </p:spTree>
    <p:extLst>
      <p:ext uri="{BB962C8B-B14F-4D97-AF65-F5344CB8AC3E}">
        <p14:creationId xmlns:p14="http://schemas.microsoft.com/office/powerpoint/2010/main" val="263798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18</a:t>
            </a:fld>
            <a:endParaRPr lang="en-US"/>
          </a:p>
        </p:txBody>
      </p:sp>
    </p:spTree>
    <p:extLst>
      <p:ext uri="{BB962C8B-B14F-4D97-AF65-F5344CB8AC3E}">
        <p14:creationId xmlns:p14="http://schemas.microsoft.com/office/powerpoint/2010/main" val="1488165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19</a:t>
            </a:fld>
            <a:endParaRPr lang="en-US"/>
          </a:p>
        </p:txBody>
      </p:sp>
    </p:spTree>
    <p:extLst>
      <p:ext uri="{BB962C8B-B14F-4D97-AF65-F5344CB8AC3E}">
        <p14:creationId xmlns:p14="http://schemas.microsoft.com/office/powerpoint/2010/main" val="356231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in these</a:t>
            </a:r>
            <a:r>
              <a:rPr lang="en-US" baseline="0" dirty="0" smtClean="0"/>
              <a:t> objectives, </a:t>
            </a:r>
            <a:r>
              <a:rPr lang="en-US" dirty="0" smtClean="0"/>
              <a:t>I will review the HCNP  free and reduced price meal application and provide information on the</a:t>
            </a:r>
            <a:r>
              <a:rPr lang="en-US" baseline="0" dirty="0" smtClean="0"/>
              <a:t> steps for processing the applications.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a:t>
            </a:fld>
            <a:endParaRPr lang="en-US"/>
          </a:p>
        </p:txBody>
      </p:sp>
    </p:spTree>
    <p:extLst>
      <p:ext uri="{BB962C8B-B14F-4D97-AF65-F5344CB8AC3E}">
        <p14:creationId xmlns:p14="http://schemas.microsoft.com/office/powerpoint/2010/main" val="75829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Income reporting for all children and students is in a single reporting field.  Previously, </a:t>
            </a:r>
            <a:r>
              <a:rPr lang="en-US" baseline="0" dirty="0" smtClean="0"/>
              <a:t>individualized income reporting was required for each child.  In the current application, this format streamlines income reporting for all children and students into a single reporting field.  For example, if there are two children in the household that have income from part time jobs, the income would be added together and listed one time on the application.</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20</a:t>
            </a:fld>
            <a:endParaRPr lang="en-US"/>
          </a:p>
        </p:txBody>
      </p:sp>
    </p:spTree>
    <p:extLst>
      <p:ext uri="{BB962C8B-B14F-4D97-AF65-F5344CB8AC3E}">
        <p14:creationId xmlns:p14="http://schemas.microsoft.com/office/powerpoint/2010/main" val="1675959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21</a:t>
            </a:fld>
            <a:endParaRPr lang="en-US"/>
          </a:p>
        </p:txBody>
      </p:sp>
    </p:spTree>
    <p:extLst>
      <p:ext uri="{BB962C8B-B14F-4D97-AF65-F5344CB8AC3E}">
        <p14:creationId xmlns:p14="http://schemas.microsoft.com/office/powerpoint/2010/main" val="1945350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income guidelines</a:t>
            </a:r>
            <a:r>
              <a:rPr lang="en-US" baseline="0" dirty="0" smtClean="0"/>
              <a:t> for SY 17-18 are included in the packet.</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22</a:t>
            </a:fld>
            <a:endParaRPr lang="en-US"/>
          </a:p>
        </p:txBody>
      </p:sp>
    </p:spTree>
    <p:extLst>
      <p:ext uri="{BB962C8B-B14F-4D97-AF65-F5344CB8AC3E}">
        <p14:creationId xmlns:p14="http://schemas.microsoft.com/office/powerpoint/2010/main" val="2653715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23</a:t>
            </a:fld>
            <a:endParaRPr lang="en-US"/>
          </a:p>
        </p:txBody>
      </p:sp>
    </p:spTree>
    <p:extLst>
      <p:ext uri="{BB962C8B-B14F-4D97-AF65-F5344CB8AC3E}">
        <p14:creationId xmlns:p14="http://schemas.microsoft.com/office/powerpoint/2010/main" val="193344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24</a:t>
            </a:fld>
            <a:endParaRPr lang="en-US"/>
          </a:p>
        </p:txBody>
      </p:sp>
    </p:spTree>
    <p:extLst>
      <p:ext uri="{BB962C8B-B14F-4D97-AF65-F5344CB8AC3E}">
        <p14:creationId xmlns:p14="http://schemas.microsoft.com/office/powerpoint/2010/main" val="603754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25</a:t>
            </a:fld>
            <a:endParaRPr lang="en-US"/>
          </a:p>
        </p:txBody>
      </p:sp>
    </p:spTree>
    <p:extLst>
      <p:ext uri="{BB962C8B-B14F-4D97-AF65-F5344CB8AC3E}">
        <p14:creationId xmlns:p14="http://schemas.microsoft.com/office/powerpoint/2010/main" val="3101863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26</a:t>
            </a:fld>
            <a:endParaRPr lang="en-US"/>
          </a:p>
        </p:txBody>
      </p:sp>
    </p:spTree>
    <p:extLst>
      <p:ext uri="{BB962C8B-B14F-4D97-AF65-F5344CB8AC3E}">
        <p14:creationId xmlns:p14="http://schemas.microsoft.com/office/powerpoint/2010/main" val="209897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27</a:t>
            </a:fld>
            <a:endParaRPr lang="en-US"/>
          </a:p>
        </p:txBody>
      </p:sp>
    </p:spTree>
    <p:extLst>
      <p:ext uri="{BB962C8B-B14F-4D97-AF65-F5344CB8AC3E}">
        <p14:creationId xmlns:p14="http://schemas.microsoft.com/office/powerpoint/2010/main" val="761358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28</a:t>
            </a:fld>
            <a:endParaRPr lang="en-US"/>
          </a:p>
        </p:txBody>
      </p:sp>
    </p:spTree>
    <p:extLst>
      <p:ext uri="{BB962C8B-B14F-4D97-AF65-F5344CB8AC3E}">
        <p14:creationId xmlns:p14="http://schemas.microsoft.com/office/powerpoint/2010/main" val="728137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29</a:t>
            </a:fld>
            <a:endParaRPr lang="en-US"/>
          </a:p>
        </p:txBody>
      </p:sp>
    </p:spTree>
    <p:extLst>
      <p:ext uri="{BB962C8B-B14F-4D97-AF65-F5344CB8AC3E}">
        <p14:creationId xmlns:p14="http://schemas.microsoft.com/office/powerpoint/2010/main" val="287043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there meal applications?</a:t>
            </a:r>
            <a:r>
              <a:rPr lang="en-US" baseline="0" dirty="0" smtClean="0"/>
              <a:t>  The requirement is that you must have documentation in order to give any student a meal benefit.  This can be either through the Direct Certification system or a meal application.   Without documentation, a student must pay for meals.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3</a:t>
            </a:fld>
            <a:endParaRPr lang="en-US"/>
          </a:p>
        </p:txBody>
      </p:sp>
    </p:spTree>
    <p:extLst>
      <p:ext uri="{BB962C8B-B14F-4D97-AF65-F5344CB8AC3E}">
        <p14:creationId xmlns:p14="http://schemas.microsoft.com/office/powerpoint/2010/main" val="1615471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30</a:t>
            </a:fld>
            <a:endParaRPr lang="en-US"/>
          </a:p>
        </p:txBody>
      </p:sp>
    </p:spTree>
    <p:extLst>
      <p:ext uri="{BB962C8B-B14F-4D97-AF65-F5344CB8AC3E}">
        <p14:creationId xmlns:p14="http://schemas.microsoft.com/office/powerpoint/2010/main" val="1809431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31</a:t>
            </a:fld>
            <a:endParaRPr lang="en-US"/>
          </a:p>
        </p:txBody>
      </p:sp>
    </p:spTree>
    <p:extLst>
      <p:ext uri="{BB962C8B-B14F-4D97-AF65-F5344CB8AC3E}">
        <p14:creationId xmlns:p14="http://schemas.microsoft.com/office/powerpoint/2010/main" val="128319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best way to reduce the number of meal applications you will have to process is to check the direct certification list in HCNP Systems after July 3, 2017 and send out the Direct Certification notices to the households.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4</a:t>
            </a:fld>
            <a:endParaRPr lang="en-US"/>
          </a:p>
        </p:txBody>
      </p:sp>
    </p:spTree>
    <p:extLst>
      <p:ext uri="{BB962C8B-B14F-4D97-AF65-F5344CB8AC3E}">
        <p14:creationId xmlns:p14="http://schemas.microsoft.com/office/powerpoint/2010/main" val="86869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brief</a:t>
            </a:r>
            <a:r>
              <a:rPr lang="en-US" baseline="0" dirty="0" smtClean="0"/>
              <a:t> information about Direct Certification in HCNP Systems.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5</a:t>
            </a:fld>
            <a:endParaRPr lang="en-US"/>
          </a:p>
        </p:txBody>
      </p:sp>
    </p:spTree>
    <p:extLst>
      <p:ext uri="{BB962C8B-B14F-4D97-AF65-F5344CB8AC3E}">
        <p14:creationId xmlns:p14="http://schemas.microsoft.com/office/powerpoint/2010/main" val="314528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 28-2017  was dated</a:t>
            </a:r>
            <a:r>
              <a:rPr lang="en-US" baseline="0" dirty="0" smtClean="0"/>
              <a:t> May 3, 2017.  It contains the USDA updated prototype for the free and reduced price school meals to be used this year.   HCNP has adapted the prototype for use by Hawaii SFAs. </a:t>
            </a:r>
          </a:p>
          <a:p>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6</a:t>
            </a:fld>
            <a:endParaRPr lang="en-US"/>
          </a:p>
        </p:txBody>
      </p:sp>
    </p:spTree>
    <p:extLst>
      <p:ext uri="{BB962C8B-B14F-4D97-AF65-F5344CB8AC3E}">
        <p14:creationId xmlns:p14="http://schemas.microsoft.com/office/powerpoint/2010/main" val="343117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Copies of these</a:t>
            </a:r>
            <a:r>
              <a:rPr lang="en-US" baseline="0" dirty="0" smtClean="0"/>
              <a:t> materials are in your packet, they have been posted on Hawaii Child Nutrition Programs website and they were sent to all SFAs via email earlier this month. They do contain spaces for each SFA to fill in, so you probably want to use the electronic versions.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7</a:t>
            </a:fld>
            <a:endParaRPr lang="en-US"/>
          </a:p>
        </p:txBody>
      </p:sp>
    </p:spTree>
    <p:extLst>
      <p:ext uri="{BB962C8B-B14F-4D97-AF65-F5344CB8AC3E}">
        <p14:creationId xmlns:p14="http://schemas.microsoft.com/office/powerpoint/2010/main" val="168165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Copies</a:t>
            </a:r>
            <a:r>
              <a:rPr lang="en-US" baseline="0" dirty="0" smtClean="0"/>
              <a:t> of these letters and forms are also in your packet and on our website.</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8</a:t>
            </a:fld>
            <a:endParaRPr lang="en-US"/>
          </a:p>
        </p:txBody>
      </p:sp>
    </p:spTree>
    <p:extLst>
      <p:ext uri="{BB962C8B-B14F-4D97-AF65-F5344CB8AC3E}">
        <p14:creationId xmlns:p14="http://schemas.microsoft.com/office/powerpoint/2010/main" val="165908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year’s application</a:t>
            </a:r>
            <a:r>
              <a:rPr lang="en-US" baseline="0" dirty="0" smtClean="0"/>
              <a:t> looks just like last years.  But you cannot use last year’s.  Discard all unused copies of last year’s applications.</a:t>
            </a:r>
            <a:endParaRPr lang="en-US" dirty="0"/>
          </a:p>
        </p:txBody>
      </p:sp>
      <p:sp>
        <p:nvSpPr>
          <p:cNvPr id="4" name="Slide Number Placeholder 3"/>
          <p:cNvSpPr>
            <a:spLocks noGrp="1"/>
          </p:cNvSpPr>
          <p:nvPr>
            <p:ph type="sldNum" sz="quarter" idx="10"/>
          </p:nvPr>
        </p:nvSpPr>
        <p:spPr/>
        <p:txBody>
          <a:bodyPr/>
          <a:lstStyle/>
          <a:p>
            <a:fld id="{BDFEEC18-930F-4238-B589-AA0E2F1CA918}" type="slidenum">
              <a:rPr lang="en-US" smtClean="0"/>
              <a:t>9</a:t>
            </a:fld>
            <a:endParaRPr lang="en-US"/>
          </a:p>
        </p:txBody>
      </p:sp>
    </p:spTree>
    <p:extLst>
      <p:ext uri="{BB962C8B-B14F-4D97-AF65-F5344CB8AC3E}">
        <p14:creationId xmlns:p14="http://schemas.microsoft.com/office/powerpoint/2010/main" val="5015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0CB8070-5506-498C-8A7A-5ABD1038BEB8}" type="datetimeFigureOut">
              <a:rPr lang="en-US" smtClean="0"/>
              <a:t>6/5/2017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4F0E1B8-E336-4286-83D9-B3BB29F3F4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CB8070-5506-498C-8A7A-5ABD1038BEB8}"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0E1B8-E336-4286-83D9-B3BB29F3F4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CB8070-5506-498C-8A7A-5ABD1038BEB8}"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0E1B8-E336-4286-83D9-B3BB29F3F4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0CB8070-5506-498C-8A7A-5ABD1038BEB8}" type="datetimeFigureOut">
              <a:rPr lang="en-US" smtClean="0"/>
              <a:t>6/5/2017</a:t>
            </a:fld>
            <a:endParaRPr lang="en-US"/>
          </a:p>
        </p:txBody>
      </p:sp>
      <p:sp>
        <p:nvSpPr>
          <p:cNvPr id="9" name="Slide Number Placeholder 8"/>
          <p:cNvSpPr>
            <a:spLocks noGrp="1"/>
          </p:cNvSpPr>
          <p:nvPr>
            <p:ph type="sldNum" sz="quarter" idx="15"/>
          </p:nvPr>
        </p:nvSpPr>
        <p:spPr/>
        <p:txBody>
          <a:bodyPr rtlCol="0"/>
          <a:lstStyle/>
          <a:p>
            <a:fld id="{64F0E1B8-E336-4286-83D9-B3BB29F3F45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0CB8070-5506-498C-8A7A-5ABD1038BEB8}" type="datetimeFigureOut">
              <a:rPr lang="en-US" smtClean="0"/>
              <a:t>6/5/2017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4F0E1B8-E336-4286-83D9-B3BB29F3F4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CB8070-5506-498C-8A7A-5ABD1038BEB8}"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0E1B8-E336-4286-83D9-B3BB29F3F45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CB8070-5506-498C-8A7A-5ABD1038BEB8}"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0E1B8-E336-4286-83D9-B3BB29F3F45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0CB8070-5506-498C-8A7A-5ABD1038BEB8}" type="datetimeFigureOut">
              <a:rPr lang="en-US" smtClean="0"/>
              <a:t>6/5/2017</a:t>
            </a:fld>
            <a:endParaRPr lang="en-US"/>
          </a:p>
        </p:txBody>
      </p:sp>
      <p:sp>
        <p:nvSpPr>
          <p:cNvPr id="7" name="Slide Number Placeholder 6"/>
          <p:cNvSpPr>
            <a:spLocks noGrp="1"/>
          </p:cNvSpPr>
          <p:nvPr>
            <p:ph type="sldNum" sz="quarter" idx="11"/>
          </p:nvPr>
        </p:nvSpPr>
        <p:spPr/>
        <p:txBody>
          <a:bodyPr rtlCol="0"/>
          <a:lstStyle/>
          <a:p>
            <a:fld id="{64F0E1B8-E336-4286-83D9-B3BB29F3F45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B8070-5506-498C-8A7A-5ABD1038BEB8}"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0E1B8-E336-4286-83D9-B3BB29F3F4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0CB8070-5506-498C-8A7A-5ABD1038BEB8}" type="datetimeFigureOut">
              <a:rPr lang="en-US" smtClean="0"/>
              <a:t>6/5/2017</a:t>
            </a:fld>
            <a:endParaRPr lang="en-US"/>
          </a:p>
        </p:txBody>
      </p:sp>
      <p:sp>
        <p:nvSpPr>
          <p:cNvPr id="22" name="Slide Number Placeholder 21"/>
          <p:cNvSpPr>
            <a:spLocks noGrp="1"/>
          </p:cNvSpPr>
          <p:nvPr>
            <p:ph type="sldNum" sz="quarter" idx="15"/>
          </p:nvPr>
        </p:nvSpPr>
        <p:spPr/>
        <p:txBody>
          <a:bodyPr rtlCol="0"/>
          <a:lstStyle/>
          <a:p>
            <a:fld id="{64F0E1B8-E336-4286-83D9-B3BB29F3F45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0CB8070-5506-498C-8A7A-5ABD1038BEB8}" type="datetimeFigureOut">
              <a:rPr lang="en-US" smtClean="0"/>
              <a:t>6/5/2017</a:t>
            </a:fld>
            <a:endParaRPr lang="en-US"/>
          </a:p>
        </p:txBody>
      </p:sp>
      <p:sp>
        <p:nvSpPr>
          <p:cNvPr id="18" name="Slide Number Placeholder 17"/>
          <p:cNvSpPr>
            <a:spLocks noGrp="1"/>
          </p:cNvSpPr>
          <p:nvPr>
            <p:ph type="sldNum" sz="quarter" idx="11"/>
          </p:nvPr>
        </p:nvSpPr>
        <p:spPr/>
        <p:txBody>
          <a:bodyPr rtlCol="0"/>
          <a:lstStyle/>
          <a:p>
            <a:fld id="{64F0E1B8-E336-4286-83D9-B3BB29F3F45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CB8070-5506-498C-8A7A-5ABD1038BEB8}" type="datetimeFigureOut">
              <a:rPr lang="en-US" smtClean="0"/>
              <a:t>6/5/2017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F0E1B8-E336-4286-83D9-B3BB29F3F4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solidFill>
                  <a:schemeClr val="tx1"/>
                </a:solidFill>
              </a:rPr>
              <a:t>FREE AND REDUCED PRICE MEAL APPLICATIONS</a:t>
            </a:r>
            <a:endParaRPr lang="en-US" sz="3600" dirty="0">
              <a:solidFill>
                <a:schemeClr val="tx1"/>
              </a:solidFill>
            </a:endParaRPr>
          </a:p>
        </p:txBody>
      </p:sp>
      <p:sp>
        <p:nvSpPr>
          <p:cNvPr id="3" name="Subtitle 2"/>
          <p:cNvSpPr>
            <a:spLocks noGrp="1"/>
          </p:cNvSpPr>
          <p:nvPr>
            <p:ph type="subTitle" idx="1"/>
          </p:nvPr>
        </p:nvSpPr>
        <p:spPr/>
        <p:txBody>
          <a:bodyPr/>
          <a:lstStyle/>
          <a:p>
            <a:r>
              <a:rPr lang="en-US" sz="3200" dirty="0" smtClean="0">
                <a:solidFill>
                  <a:schemeClr val="tx1"/>
                </a:solidFill>
              </a:rPr>
              <a:t>SY 2017-18</a:t>
            </a:r>
          </a:p>
          <a:p>
            <a:endParaRPr lang="en-US" dirty="0"/>
          </a:p>
        </p:txBody>
      </p:sp>
      <p:pic>
        <p:nvPicPr>
          <p:cNvPr id="1028" name="Picture 4" descr="http://2.bp.blogspot.com/_lj_y7Z_fw94/S7hJYY0udEI/AAAAAAAAA14/P-cNKvMZBV0/s1600/sun+animated+clip+ar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3429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1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Meal application errors found during administrative reviews</a:t>
            </a:r>
            <a:endParaRPr lang="en-US" b="1"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dirty="0" smtClean="0"/>
              <a:t>  30 day carry over was not observed. (You cannot establish your own carry over period.  It is 30 operating days per the USDA.)</a:t>
            </a:r>
          </a:p>
          <a:p>
            <a:r>
              <a:rPr lang="en-US" dirty="0" smtClean="0"/>
              <a:t>  Incomplete meal applications are processed.</a:t>
            </a:r>
          </a:p>
          <a:p>
            <a:r>
              <a:rPr lang="en-US" dirty="0" smtClean="0"/>
              <a:t>  The wrong conversion factors are used in calculating the income.</a:t>
            </a:r>
          </a:p>
          <a:p>
            <a:r>
              <a:rPr lang="en-US" dirty="0"/>
              <a:t> </a:t>
            </a:r>
            <a:r>
              <a:rPr lang="en-US" dirty="0" smtClean="0"/>
              <a:t> The confirming official agrees with the determining official and does not find errors. (The job of the confirming official is to ensure correctness.)</a:t>
            </a:r>
          </a:p>
          <a:p>
            <a:r>
              <a:rPr lang="en-US" dirty="0" smtClean="0"/>
              <a:t>The household number is not confirmed and the numbers do not always add up.  </a:t>
            </a:r>
          </a:p>
          <a:p>
            <a:r>
              <a:rPr lang="en-US" dirty="0" smtClean="0"/>
              <a:t>Students are getting a benefit but there is no application for them.</a:t>
            </a:r>
            <a:endParaRPr lang="en-US" dirty="0"/>
          </a:p>
        </p:txBody>
      </p:sp>
    </p:spTree>
    <p:extLst>
      <p:ext uri="{BB962C8B-B14F-4D97-AF65-F5344CB8AC3E}">
        <p14:creationId xmlns:p14="http://schemas.microsoft.com/office/powerpoint/2010/main" val="1033380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Getting Started</a:t>
            </a:r>
            <a:endParaRPr lang="en-US" sz="3600" b="1" dirty="0">
              <a:solidFill>
                <a:schemeClr val="tx1"/>
              </a:solidFill>
            </a:endParaRPr>
          </a:p>
        </p:txBody>
      </p:sp>
      <p:sp>
        <p:nvSpPr>
          <p:cNvPr id="3" name="Content Placeholder 2"/>
          <p:cNvSpPr>
            <a:spLocks noGrp="1"/>
          </p:cNvSpPr>
          <p:nvPr>
            <p:ph sz="quarter" idx="1"/>
          </p:nvPr>
        </p:nvSpPr>
        <p:spPr/>
        <p:txBody>
          <a:bodyPr>
            <a:normAutofit/>
          </a:bodyPr>
          <a:lstStyle/>
          <a:p>
            <a:pPr marL="514350" indent="-514350">
              <a:buFont typeface="+mj-lt"/>
              <a:buAutoNum type="arabicPeriod"/>
            </a:pPr>
            <a:endParaRPr lang="en-US" sz="2800" dirty="0" smtClean="0">
              <a:sym typeface="Wingdings"/>
            </a:endParaRPr>
          </a:p>
          <a:p>
            <a:pPr marL="0" indent="0">
              <a:buNone/>
            </a:pPr>
            <a:r>
              <a:rPr lang="en-US" sz="2800" dirty="0" smtClean="0">
                <a:sym typeface="Wingdings"/>
              </a:rPr>
              <a:t>         Get Organized</a:t>
            </a:r>
          </a:p>
          <a:p>
            <a:pPr marL="0" indent="0">
              <a:buNone/>
            </a:pPr>
            <a:endParaRPr lang="en-US" sz="2800" dirty="0" smtClean="0">
              <a:sym typeface="Wingdings"/>
            </a:endParaRPr>
          </a:p>
          <a:p>
            <a:pPr marL="0" indent="0">
              <a:buNone/>
            </a:pPr>
            <a:r>
              <a:rPr lang="en-US" sz="2800" dirty="0" smtClean="0">
                <a:sym typeface="Wingdings"/>
              </a:rPr>
              <a:t>        Complete Direct Certification matches and letters</a:t>
            </a:r>
          </a:p>
          <a:p>
            <a:pPr marL="0" indent="0">
              <a:buNone/>
            </a:pPr>
            <a:r>
              <a:rPr lang="en-US" sz="2800" dirty="0" smtClean="0">
                <a:sym typeface="Wingdings"/>
              </a:rPr>
              <a:t>         Discard previous year’s unused applications</a:t>
            </a:r>
          </a:p>
          <a:p>
            <a:pPr marL="0" indent="0">
              <a:buNone/>
            </a:pPr>
            <a:r>
              <a:rPr lang="en-US" sz="2800" dirty="0" smtClean="0">
                <a:sym typeface="Wingdings"/>
              </a:rPr>
              <a:t>          Send the Press Release</a:t>
            </a:r>
            <a:endParaRPr lang="en-US" sz="2800" dirty="0">
              <a:sym typeface="Wingdings"/>
            </a:endParaRPr>
          </a:p>
          <a:p>
            <a:pPr marL="0" indent="0">
              <a:buNone/>
            </a:pPr>
            <a:endParaRPr lang="en-US" sz="2800" dirty="0" smtClean="0">
              <a:sym typeface="Wingdings"/>
            </a:endParaRPr>
          </a:p>
          <a:p>
            <a:pPr marL="0" indent="0">
              <a:buNone/>
            </a:pPr>
            <a:endParaRPr lang="en-US" sz="2800" dirty="0" smtClean="0"/>
          </a:p>
        </p:txBody>
      </p:sp>
      <p:pic>
        <p:nvPicPr>
          <p:cNvPr id="2054" name="Picture 6" descr="http://dev.petercook.com/wp-content/uploads/2012/04/getting_started-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821"/>
            <a:ext cx="2028825" cy="23363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char\AppData\Local\Microsoft\Windows\Temporary Internet Files\Content.IE5\J5CKQ1UG\check_mar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616" y="1964121"/>
            <a:ext cx="722745"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95600"/>
            <a:ext cx="7191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712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966" y="5050221"/>
            <a:ext cx="712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59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Press release</a:t>
            </a:r>
            <a:endParaRPr lang="en-US" sz="3600" b="1"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sz="2800" dirty="0"/>
              <a:t>A press release must be </a:t>
            </a:r>
            <a:r>
              <a:rPr lang="en-US" sz="2800" dirty="0" smtClean="0"/>
              <a:t>sent to the local news media, the unemployment office and any major employers who are contemplating large layoffs in the attendance area of the school.</a:t>
            </a:r>
            <a:endParaRPr lang="en-US" sz="2800" dirty="0"/>
          </a:p>
          <a:p>
            <a:r>
              <a:rPr lang="en-US" sz="2800" dirty="0" smtClean="0"/>
              <a:t>Don’t </a:t>
            </a:r>
            <a:r>
              <a:rPr lang="en-US" sz="2800" dirty="0"/>
              <a:t>pay to publish</a:t>
            </a:r>
            <a:r>
              <a:rPr lang="en-US" sz="2800" dirty="0" smtClean="0"/>
              <a:t>.</a:t>
            </a:r>
            <a:endParaRPr lang="en-US" sz="2800" dirty="0"/>
          </a:p>
          <a:p>
            <a:r>
              <a:rPr lang="en-US" sz="2800" dirty="0" smtClean="0"/>
              <a:t>Keep a </a:t>
            </a:r>
            <a:r>
              <a:rPr lang="en-US" sz="2800" dirty="0"/>
              <a:t>copy on file for HCNP review</a:t>
            </a:r>
            <a:r>
              <a:rPr lang="en-US" sz="2800" dirty="0" smtClean="0"/>
              <a:t>. (A copy of the press release must be submitted during the Administrative Review.)</a:t>
            </a:r>
          </a:p>
          <a:p>
            <a:r>
              <a:rPr lang="en-US" sz="2800" dirty="0"/>
              <a:t>A template can be found on the HCNP website.</a:t>
            </a:r>
          </a:p>
          <a:p>
            <a:pPr marL="0" indent="0">
              <a:buNone/>
            </a:pPr>
            <a:endParaRPr lang="en-US" sz="2800" dirty="0"/>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5095" r="15133"/>
          <a:stretch/>
        </p:blipFill>
        <p:spPr bwMode="auto">
          <a:xfrm>
            <a:off x="6781800" y="4648199"/>
            <a:ext cx="1371601" cy="218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37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Preparing the Application Packet</a:t>
            </a:r>
            <a:endParaRPr lang="en-US" sz="3600" b="1" dirty="0">
              <a:solidFill>
                <a:schemeClr val="tx1"/>
              </a:solidFill>
            </a:endParaRPr>
          </a:p>
        </p:txBody>
      </p:sp>
      <p:sp>
        <p:nvSpPr>
          <p:cNvPr id="3" name="Content Placeholder 2"/>
          <p:cNvSpPr>
            <a:spLocks noGrp="1"/>
          </p:cNvSpPr>
          <p:nvPr>
            <p:ph sz="quarter" idx="1"/>
          </p:nvPr>
        </p:nvSpPr>
        <p:spPr/>
        <p:txBody>
          <a:bodyPr/>
          <a:lstStyle/>
          <a:p>
            <a:r>
              <a:rPr lang="en-US" sz="2800" dirty="0" smtClean="0"/>
              <a:t>Put the name of your school on the front of the application</a:t>
            </a:r>
            <a:r>
              <a:rPr lang="en-US" dirty="0" smtClean="0"/>
              <a:t>.</a:t>
            </a:r>
          </a:p>
          <a:p>
            <a:r>
              <a:rPr lang="en-US" sz="2800" dirty="0" smtClean="0"/>
              <a:t>Fill in the blanks on the </a:t>
            </a:r>
            <a:r>
              <a:rPr lang="en-US" sz="2800" u="sng" dirty="0" smtClean="0"/>
              <a:t>instruction</a:t>
            </a:r>
            <a:r>
              <a:rPr lang="en-US" sz="2800" dirty="0" smtClean="0"/>
              <a:t> and </a:t>
            </a:r>
            <a:r>
              <a:rPr lang="en-US" sz="2800" u="sng" dirty="0" smtClean="0"/>
              <a:t>frequently asked question </a:t>
            </a:r>
            <a:r>
              <a:rPr lang="en-US" sz="2800" dirty="0" smtClean="0"/>
              <a:t>pages</a:t>
            </a:r>
            <a:r>
              <a:rPr lang="en-US" dirty="0" smtClean="0"/>
              <a:t>.</a:t>
            </a:r>
          </a:p>
          <a:p>
            <a:r>
              <a:rPr lang="en-US" sz="2800" dirty="0"/>
              <a:t>Print </a:t>
            </a:r>
            <a:r>
              <a:rPr lang="en-US" sz="2800" dirty="0" smtClean="0"/>
              <a:t>enough copies of the 1.</a:t>
            </a:r>
            <a:r>
              <a:rPr lang="en-US" sz="2800" u="sng" dirty="0" smtClean="0"/>
              <a:t>application</a:t>
            </a:r>
            <a:r>
              <a:rPr lang="en-US" sz="2800" dirty="0" smtClean="0"/>
              <a:t>, 2.</a:t>
            </a:r>
            <a:r>
              <a:rPr lang="en-US" sz="2800" u="sng" dirty="0" smtClean="0"/>
              <a:t>instructions</a:t>
            </a:r>
            <a:r>
              <a:rPr lang="en-US" sz="2800" dirty="0" smtClean="0"/>
              <a:t> and 3.</a:t>
            </a:r>
            <a:r>
              <a:rPr lang="en-US" sz="2800" u="sng" dirty="0" smtClean="0"/>
              <a:t>frequently asked questions</a:t>
            </a:r>
            <a:r>
              <a:rPr lang="en-US" sz="2800" dirty="0" smtClean="0"/>
              <a:t> for all students at your school.</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154" y="4800600"/>
            <a:ext cx="4286250" cy="204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07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Make the Application Packet Available to Households</a:t>
            </a:r>
            <a:endParaRPr lang="en-US" sz="3600" b="1" dirty="0">
              <a:solidFill>
                <a:schemeClr val="tx1"/>
              </a:solidFill>
            </a:endParaRPr>
          </a:p>
        </p:txBody>
      </p:sp>
      <p:sp>
        <p:nvSpPr>
          <p:cNvPr id="3" name="Content Placeholder 2"/>
          <p:cNvSpPr>
            <a:spLocks noGrp="1"/>
          </p:cNvSpPr>
          <p:nvPr>
            <p:ph sz="quarter" idx="1"/>
          </p:nvPr>
        </p:nvSpPr>
        <p:spPr/>
        <p:txBody>
          <a:bodyPr>
            <a:normAutofit fontScale="77500" lnSpcReduction="20000"/>
          </a:bodyPr>
          <a:lstStyle/>
          <a:p>
            <a:pPr>
              <a:defRPr/>
            </a:pPr>
            <a:r>
              <a:rPr lang="en-US" sz="3600" dirty="0" smtClean="0"/>
              <a:t>The school year starts July 1. Give </a:t>
            </a:r>
            <a:r>
              <a:rPr lang="en-US" sz="3600" dirty="0"/>
              <a:t>out applications close to the beginning of the school year because current income is </a:t>
            </a:r>
            <a:r>
              <a:rPr lang="en-US" sz="3600" dirty="0" smtClean="0"/>
              <a:t>needed</a:t>
            </a:r>
            <a:r>
              <a:rPr lang="en-US" sz="3000" dirty="0" smtClean="0"/>
              <a:t>.</a:t>
            </a:r>
          </a:p>
          <a:p>
            <a:pPr marL="0" indent="0">
              <a:buNone/>
              <a:defRPr/>
            </a:pPr>
            <a:endParaRPr lang="en-US" sz="3000" dirty="0" smtClean="0"/>
          </a:p>
          <a:p>
            <a:pPr>
              <a:defRPr/>
            </a:pPr>
            <a:r>
              <a:rPr lang="en-US" sz="3600" dirty="0"/>
              <a:t>Ways to make the application packet available to households:  </a:t>
            </a:r>
            <a:endParaRPr lang="en-US" sz="2800" dirty="0" smtClean="0"/>
          </a:p>
          <a:p>
            <a:pPr lvl="1">
              <a:buFont typeface="Wingdings" charset="0"/>
              <a:buChar char="l"/>
              <a:defRPr/>
            </a:pPr>
            <a:r>
              <a:rPr lang="en-US" sz="2600" dirty="0" smtClean="0"/>
              <a:t>Send it home with each child on the first day of school</a:t>
            </a:r>
          </a:p>
          <a:p>
            <a:pPr lvl="1">
              <a:buFont typeface="Wingdings" charset="0"/>
              <a:buChar char="l"/>
              <a:defRPr/>
            </a:pPr>
            <a:r>
              <a:rPr lang="en-US" sz="2600" dirty="0" smtClean="0"/>
              <a:t>Mail or email it</a:t>
            </a:r>
          </a:p>
          <a:p>
            <a:pPr lvl="1">
              <a:buFont typeface="Wingdings" charset="0"/>
              <a:buChar char="l"/>
              <a:defRPr/>
            </a:pPr>
            <a:r>
              <a:rPr lang="en-US" sz="2600" dirty="0" smtClean="0"/>
              <a:t>Put it in a registration packet</a:t>
            </a:r>
          </a:p>
          <a:p>
            <a:pPr lvl="1">
              <a:buFont typeface="Wingdings" charset="0"/>
              <a:buChar char="l"/>
              <a:defRPr/>
            </a:pPr>
            <a:r>
              <a:rPr lang="en-US" sz="2600" dirty="0" smtClean="0"/>
              <a:t>Put it with a newsletter</a:t>
            </a:r>
          </a:p>
          <a:p>
            <a:pPr lvl="1">
              <a:buFont typeface="Wingdings" charset="0"/>
              <a:buChar char="l"/>
              <a:defRPr/>
            </a:pPr>
            <a:r>
              <a:rPr lang="en-US" sz="2600" dirty="0" smtClean="0"/>
              <a:t>Post it on your school website</a:t>
            </a:r>
          </a:p>
          <a:p>
            <a:pPr marL="365760" lvl="1" indent="0">
              <a:buNone/>
              <a:defRPr/>
            </a:pPr>
            <a:endParaRPr lang="en-US" sz="2600" dirty="0" smtClean="0"/>
          </a:p>
          <a:p>
            <a:pPr marL="0" indent="0">
              <a:buNone/>
              <a:defRPr/>
            </a:pPr>
            <a:r>
              <a:rPr lang="en-US" dirty="0" smtClean="0"/>
              <a:t>	</a:t>
            </a:r>
          </a:p>
          <a:p>
            <a:pPr marL="365760" lvl="1" indent="0">
              <a:buNone/>
              <a:defRPr/>
            </a:pP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19600"/>
            <a:ext cx="2133600" cy="244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99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1"/>
                </a:solidFill>
              </a:rPr>
              <a:t>REMINDERS</a:t>
            </a:r>
            <a:endParaRPr lang="en-US" sz="4800" b="1" dirty="0">
              <a:solidFill>
                <a:schemeClr val="tx1"/>
              </a:solidFill>
            </a:endParaRPr>
          </a:p>
        </p:txBody>
      </p:sp>
      <p:sp>
        <p:nvSpPr>
          <p:cNvPr id="3" name="Content Placeholder 2"/>
          <p:cNvSpPr>
            <a:spLocks noGrp="1"/>
          </p:cNvSpPr>
          <p:nvPr>
            <p:ph sz="quarter" idx="1"/>
          </p:nvPr>
        </p:nvSpPr>
        <p:spPr/>
        <p:txBody>
          <a:bodyPr/>
          <a:lstStyle/>
          <a:p>
            <a:r>
              <a:rPr lang="en-US" sz="3200" dirty="0" smtClean="0"/>
              <a:t>Make applications available to everyone.</a:t>
            </a:r>
          </a:p>
          <a:p>
            <a:pPr marL="0" indent="0">
              <a:buNone/>
            </a:pPr>
            <a:endParaRPr lang="en-US" sz="3200" dirty="0"/>
          </a:p>
          <a:p>
            <a:pPr marL="0" indent="0">
              <a:buNone/>
            </a:pPr>
            <a:r>
              <a:rPr lang="en-US" sz="4000" b="1" dirty="0" smtClean="0"/>
              <a:t>BUT</a:t>
            </a:r>
          </a:p>
          <a:p>
            <a:pPr marL="0" indent="0">
              <a:buNone/>
            </a:pPr>
            <a:endParaRPr lang="en-US" dirty="0"/>
          </a:p>
          <a:p>
            <a:pPr lvl="0">
              <a:buClr>
                <a:srgbClr val="D34817"/>
              </a:buClr>
            </a:pPr>
            <a:r>
              <a:rPr lang="en-US" sz="3600" dirty="0" smtClean="0">
                <a:solidFill>
                  <a:prstClr val="black"/>
                </a:solidFill>
              </a:rPr>
              <a:t>You cannot require anyone to submit a meal application.</a:t>
            </a:r>
            <a:endParaRPr lang="en-US" sz="3600" dirty="0"/>
          </a:p>
        </p:txBody>
      </p:sp>
    </p:spTree>
    <p:extLst>
      <p:ext uri="{BB962C8B-B14F-4D97-AF65-F5344CB8AC3E}">
        <p14:creationId xmlns:p14="http://schemas.microsoft.com/office/powerpoint/2010/main" val="3220494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Confidentiality</a:t>
            </a:r>
            <a:endParaRPr lang="en-US" sz="3600"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sz="2800" dirty="0"/>
              <a:t>Use caution when handling the applications; they contain personal and confidential information.</a:t>
            </a:r>
          </a:p>
          <a:p>
            <a:r>
              <a:rPr lang="en-US" sz="2800" dirty="0">
                <a:ea typeface="ＭＳ Ｐゴシック" pitchFamily="-84" charset="-128"/>
              </a:rPr>
              <a:t>Eligibility information must never be publicized or used in such a way that student</a:t>
            </a:r>
            <a:r>
              <a:rPr lang="en-US" altLang="ja-JP" sz="2800" dirty="0">
                <a:ea typeface="ＭＳ Ｐゴシック" pitchFamily="-84" charset="-128"/>
              </a:rPr>
              <a:t>s’ categories may be recognized by other students. </a:t>
            </a:r>
          </a:p>
          <a:p>
            <a:r>
              <a:rPr lang="en-US" sz="2800" dirty="0">
                <a:ea typeface="ＭＳ Ｐゴシック" pitchFamily="-84" charset="-128"/>
              </a:rPr>
              <a:t>Students receiving free or reduced-price benefits must not at any time be treated differently from students who do not receive these benefits.</a:t>
            </a:r>
          </a:p>
          <a:p>
            <a:endParaRPr lang="en-US" dirty="0"/>
          </a:p>
        </p:txBody>
      </p:sp>
    </p:spTree>
    <p:extLst>
      <p:ext uri="{BB962C8B-B14F-4D97-AF65-F5344CB8AC3E}">
        <p14:creationId xmlns:p14="http://schemas.microsoft.com/office/powerpoint/2010/main" val="3013697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Processing Returned Applications</a:t>
            </a:r>
            <a:endParaRPr lang="en-US" sz="3600" b="1" dirty="0">
              <a:solidFill>
                <a:schemeClr val="tx1"/>
              </a:solidFill>
            </a:endParaRPr>
          </a:p>
        </p:txBody>
      </p:sp>
      <p:sp>
        <p:nvSpPr>
          <p:cNvPr id="3" name="Content Placeholder 2"/>
          <p:cNvSpPr>
            <a:spLocks noGrp="1"/>
          </p:cNvSpPr>
          <p:nvPr>
            <p:ph sz="quarter" idx="1"/>
          </p:nvPr>
        </p:nvSpPr>
        <p:spPr/>
        <p:txBody>
          <a:bodyPr>
            <a:normAutofit/>
          </a:bodyPr>
          <a:lstStyle/>
          <a:p>
            <a:pPr>
              <a:defRPr/>
            </a:pPr>
            <a:r>
              <a:rPr lang="en-US" sz="2800" dirty="0">
                <a:solidFill>
                  <a:srgbClr val="FF0000"/>
                </a:solidFill>
                <a:ea typeface="ＭＳ Ｐゴシック" pitchFamily="-84" charset="-128"/>
              </a:rPr>
              <a:t>Date stamp </a:t>
            </a:r>
            <a:r>
              <a:rPr lang="en-US" sz="2800" dirty="0">
                <a:ea typeface="ＭＳ Ｐゴシック" pitchFamily="-84" charset="-128"/>
              </a:rPr>
              <a:t>applications when they are returned.</a:t>
            </a:r>
          </a:p>
          <a:p>
            <a:pPr>
              <a:defRPr/>
            </a:pPr>
            <a:r>
              <a:rPr lang="en-US" sz="2800" dirty="0">
                <a:ea typeface="ＭＳ Ｐゴシック" pitchFamily="-84" charset="-128"/>
              </a:rPr>
              <a:t>Process </a:t>
            </a:r>
            <a:r>
              <a:rPr lang="ja-JP" altLang="en-US" sz="2800" dirty="0">
                <a:ea typeface="ＭＳ Ｐゴシック" pitchFamily="-84" charset="-128"/>
              </a:rPr>
              <a:t>“</a:t>
            </a:r>
            <a:r>
              <a:rPr lang="en-US" altLang="ja-JP" sz="2800" dirty="0">
                <a:ea typeface="ＭＳ Ｐゴシック" pitchFamily="-84" charset="-128"/>
              </a:rPr>
              <a:t>first in</a:t>
            </a:r>
            <a:r>
              <a:rPr lang="ja-JP" altLang="en-US" sz="2800" dirty="0">
                <a:ea typeface="ＭＳ Ｐゴシック" pitchFamily="-84" charset="-128"/>
              </a:rPr>
              <a:t>”</a:t>
            </a:r>
            <a:r>
              <a:rPr lang="en-US" altLang="ja-JP" sz="2800" dirty="0">
                <a:ea typeface="ＭＳ Ｐゴシック" pitchFamily="-84" charset="-128"/>
              </a:rPr>
              <a:t> first.</a:t>
            </a:r>
          </a:p>
          <a:p>
            <a:pPr>
              <a:defRPr/>
            </a:pPr>
            <a:r>
              <a:rPr lang="en-US" sz="2800" dirty="0">
                <a:ea typeface="ＭＳ Ｐゴシック" pitchFamily="-84" charset="-128"/>
              </a:rPr>
              <a:t>Check applications for </a:t>
            </a:r>
            <a:r>
              <a:rPr lang="en-US" sz="2800" dirty="0" smtClean="0">
                <a:ea typeface="ＭＳ Ｐゴシック" pitchFamily="-84" charset="-128"/>
              </a:rPr>
              <a:t>completeness </a:t>
            </a:r>
            <a:r>
              <a:rPr lang="en-US" sz="2800" dirty="0">
                <a:ea typeface="ＭＳ Ｐゴシック" pitchFamily="-84" charset="-128"/>
              </a:rPr>
              <a:t>by using the </a:t>
            </a:r>
            <a:r>
              <a:rPr lang="ja-JP" altLang="en-US" sz="2800" dirty="0">
                <a:solidFill>
                  <a:srgbClr val="0070C0"/>
                </a:solidFill>
                <a:ea typeface="ＭＳ Ｐゴシック" pitchFamily="-84" charset="-128"/>
              </a:rPr>
              <a:t>“</a:t>
            </a:r>
            <a:r>
              <a:rPr lang="en-US" altLang="ja-JP" sz="2800" dirty="0">
                <a:solidFill>
                  <a:srgbClr val="0070C0"/>
                </a:solidFill>
                <a:ea typeface="ＭＳ Ｐゴシック" pitchFamily="-84" charset="-128"/>
              </a:rPr>
              <a:t>Quick Reference Guide</a:t>
            </a:r>
            <a:r>
              <a:rPr lang="ja-JP" altLang="en-US" sz="2800" dirty="0" smtClean="0">
                <a:solidFill>
                  <a:srgbClr val="0070C0"/>
                </a:solidFill>
                <a:ea typeface="ＭＳ Ｐゴシック" pitchFamily="-84" charset="-128"/>
              </a:rPr>
              <a:t>”</a:t>
            </a:r>
            <a:r>
              <a:rPr lang="en-US" altLang="ja-JP" sz="2800" dirty="0" smtClean="0">
                <a:solidFill>
                  <a:srgbClr val="0070C0"/>
                </a:solidFill>
                <a:ea typeface="ＭＳ Ｐゴシック" pitchFamily="-84" charset="-128"/>
              </a:rPr>
              <a:t>.</a:t>
            </a:r>
            <a:endParaRPr lang="en-US" altLang="ja-JP" sz="2800" dirty="0">
              <a:solidFill>
                <a:srgbClr val="0070C0"/>
              </a:solidFill>
              <a:ea typeface="ＭＳ Ｐゴシック" pitchFamily="-84" charset="-128"/>
            </a:endParaRPr>
          </a:p>
          <a:p>
            <a:pPr>
              <a:defRPr/>
            </a:pPr>
            <a:r>
              <a:rPr lang="en-US" altLang="ja-JP" sz="2800" dirty="0" smtClean="0">
                <a:ea typeface="ＭＳ Ｐゴシック" pitchFamily="-84" charset="-128"/>
              </a:rPr>
              <a:t>A good practice is to have a second review by the Confirming Official.</a:t>
            </a:r>
            <a:endParaRPr lang="en-US" altLang="ja-JP" sz="2800" dirty="0">
              <a:solidFill>
                <a:srgbClr val="0070C0"/>
              </a:solidFill>
              <a:ea typeface="ＭＳ Ｐゴシック" pitchFamily="-84" charset="-128"/>
            </a:endParaRPr>
          </a:p>
          <a:p>
            <a:pPr>
              <a:defRPr/>
            </a:pPr>
            <a:r>
              <a:rPr lang="en-US" sz="2800" dirty="0">
                <a:ea typeface="ＭＳ Ｐゴシック" pitchFamily="-84" charset="-128"/>
              </a:rPr>
              <a:t>Complete approval </a:t>
            </a:r>
            <a:r>
              <a:rPr lang="en-US" sz="2800" u="sng" dirty="0">
                <a:solidFill>
                  <a:srgbClr val="FF0000"/>
                </a:solidFill>
                <a:ea typeface="ＭＳ Ｐゴシック" pitchFamily="-84" charset="-128"/>
              </a:rPr>
              <a:t>within 10 operating days </a:t>
            </a:r>
            <a:r>
              <a:rPr lang="en-US" sz="2800" dirty="0">
                <a:ea typeface="ＭＳ Ｐゴシック" pitchFamily="-84" charset="-128"/>
              </a:rPr>
              <a:t>of receiving the application.</a:t>
            </a:r>
          </a:p>
          <a:p>
            <a:endParaRPr lang="en-US" sz="2800" dirty="0"/>
          </a:p>
        </p:txBody>
      </p:sp>
    </p:spTree>
    <p:extLst>
      <p:ext uri="{BB962C8B-B14F-4D97-AF65-F5344CB8AC3E}">
        <p14:creationId xmlns:p14="http://schemas.microsoft.com/office/powerpoint/2010/main" val="4069924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endParaRPr lang="en-US" sz="4000" dirty="0" smtClean="0"/>
          </a:p>
          <a:p>
            <a:endParaRPr lang="en-US" sz="4000" dirty="0"/>
          </a:p>
          <a:p>
            <a:r>
              <a:rPr lang="en-US" sz="4000" dirty="0" smtClean="0"/>
              <a:t>Do Not Process Incomplete Applications!</a:t>
            </a:r>
          </a:p>
          <a:p>
            <a:pPr marL="0" indent="0">
              <a:buNone/>
            </a:pPr>
            <a:endParaRPr lang="en-US" sz="4000" dirty="0"/>
          </a:p>
          <a:p>
            <a:r>
              <a:rPr lang="en-US" sz="4000" dirty="0" smtClean="0"/>
              <a:t>Get the missing information before proceeding.</a:t>
            </a:r>
          </a:p>
          <a:p>
            <a:endParaRPr lang="en-US" sz="4000" dirty="0"/>
          </a:p>
        </p:txBody>
      </p:sp>
      <p:pic>
        <p:nvPicPr>
          <p:cNvPr id="1026" name="Picture 2" descr="C:\Users\lchar\AppData\Local\Microsoft\Windows\Temporary Internet Files\Content.IE5\G7BJ7Y8Z\No_admittance_sig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824"/>
            <a:ext cx="3886200" cy="298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94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What Is an Incomplete Application?</a:t>
            </a:r>
            <a:endParaRPr lang="en-US" sz="3600" b="1" dirty="0">
              <a:solidFill>
                <a:schemeClr val="tx1"/>
              </a:solidFill>
            </a:endParaRPr>
          </a:p>
        </p:txBody>
      </p:sp>
      <p:sp>
        <p:nvSpPr>
          <p:cNvPr id="3" name="Content Placeholder 2"/>
          <p:cNvSpPr>
            <a:spLocks noGrp="1"/>
          </p:cNvSpPr>
          <p:nvPr>
            <p:ph sz="quarter" idx="1"/>
          </p:nvPr>
        </p:nvSpPr>
        <p:spPr/>
        <p:txBody>
          <a:bodyPr/>
          <a:lstStyle/>
          <a:p>
            <a:r>
              <a:rPr lang="en-US" sz="2800" dirty="0" smtClean="0"/>
              <a:t>The total number of household members does not match the number of names on the application.</a:t>
            </a:r>
          </a:p>
          <a:p>
            <a:r>
              <a:rPr lang="en-US" sz="2800" dirty="0" smtClean="0"/>
              <a:t>The frequency of the income is missing.</a:t>
            </a:r>
          </a:p>
          <a:p>
            <a:r>
              <a:rPr lang="en-US" sz="2800" dirty="0" smtClean="0"/>
              <a:t>If the answer to #2 is yes, but the SNAP/TANF number is missing.</a:t>
            </a:r>
          </a:p>
          <a:p>
            <a:r>
              <a:rPr lang="en-US" sz="2800" dirty="0" smtClean="0"/>
              <a:t>The SNAP/TANF number is questionable.</a:t>
            </a:r>
          </a:p>
          <a:p>
            <a:r>
              <a:rPr lang="en-US" sz="2800" dirty="0" smtClean="0"/>
              <a:t>The signature is missing</a:t>
            </a:r>
            <a:r>
              <a:rPr lang="en-US" dirty="0" smtClean="0"/>
              <a:t>.</a:t>
            </a:r>
          </a:p>
          <a:p>
            <a:r>
              <a:rPr lang="en-US" sz="2800" dirty="0" smtClean="0"/>
              <a:t>The SS# is missing.</a:t>
            </a:r>
            <a:endParaRPr lang="en-US" sz="2800" dirty="0"/>
          </a:p>
        </p:txBody>
      </p:sp>
      <p:pic>
        <p:nvPicPr>
          <p:cNvPr id="3075" name="Picture 3" descr="C:\Users\lchar\AppData\Local\Microsoft\Windows\Temporary Internet Files\Content.IE5\QQ68T3DX\Questioning%20Smiley%20for%20we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029200"/>
            <a:ext cx="1808941"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Objectives</a:t>
            </a:r>
            <a:endParaRPr lang="en-US" sz="3600" b="1" dirty="0">
              <a:solidFill>
                <a:schemeClr val="tx1"/>
              </a:solidFill>
            </a:endParaRPr>
          </a:p>
        </p:txBody>
      </p:sp>
      <p:sp>
        <p:nvSpPr>
          <p:cNvPr id="3" name="Content Placeholder 2"/>
          <p:cNvSpPr>
            <a:spLocks noGrp="1"/>
          </p:cNvSpPr>
          <p:nvPr>
            <p:ph sz="quarter" idx="1"/>
          </p:nvPr>
        </p:nvSpPr>
        <p:spPr/>
        <p:txBody>
          <a:bodyPr/>
          <a:lstStyle/>
          <a:p>
            <a:endParaRPr lang="en-US" dirty="0" smtClean="0"/>
          </a:p>
          <a:p>
            <a:endParaRPr lang="en-US" dirty="0"/>
          </a:p>
          <a:p>
            <a:r>
              <a:rPr lang="en-US" sz="2800" dirty="0" smtClean="0"/>
              <a:t>To review the free and reduced price meal application</a:t>
            </a:r>
          </a:p>
          <a:p>
            <a:pPr marL="0" indent="0">
              <a:buNone/>
            </a:pPr>
            <a:endParaRPr lang="en-US" sz="2800" dirty="0" smtClean="0"/>
          </a:p>
          <a:p>
            <a:r>
              <a:rPr lang="en-US" sz="2800" dirty="0" smtClean="0"/>
              <a:t>To be able to process meal applications efficiently and correctly</a:t>
            </a:r>
          </a:p>
          <a:p>
            <a:endParaRPr lang="en-US" sz="2800" dirty="0" smtClean="0"/>
          </a:p>
          <a:p>
            <a:endParaRPr lang="en-US" dirty="0"/>
          </a:p>
        </p:txBody>
      </p:sp>
    </p:spTree>
    <p:extLst>
      <p:ext uri="{BB962C8B-B14F-4D97-AF65-F5344CB8AC3E}">
        <p14:creationId xmlns:p14="http://schemas.microsoft.com/office/powerpoint/2010/main" val="480815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More Reminders</a:t>
            </a:r>
            <a:endParaRPr lang="en-US" sz="3600" b="1" dirty="0">
              <a:solidFill>
                <a:schemeClr val="tx1"/>
              </a:solidFill>
            </a:endParaRPr>
          </a:p>
        </p:txBody>
      </p:sp>
      <p:sp>
        <p:nvSpPr>
          <p:cNvPr id="3" name="Content Placeholder 2"/>
          <p:cNvSpPr>
            <a:spLocks noGrp="1"/>
          </p:cNvSpPr>
          <p:nvPr>
            <p:ph sz="quarter" idx="1"/>
          </p:nvPr>
        </p:nvSpPr>
        <p:spPr>
          <a:xfrm>
            <a:off x="457200" y="1600200"/>
            <a:ext cx="7696200" cy="4873752"/>
          </a:xfrm>
        </p:spPr>
        <p:txBody>
          <a:bodyPr/>
          <a:lstStyle/>
          <a:p>
            <a:r>
              <a:rPr lang="en-US" sz="2800" dirty="0"/>
              <a:t>Income reporting for all children and students is in a single reporting field. </a:t>
            </a:r>
          </a:p>
          <a:p>
            <a:pPr marL="0" indent="0">
              <a:buNone/>
            </a:pPr>
            <a:endParaRPr lang="en-US" dirty="0"/>
          </a:p>
        </p:txBody>
      </p:sp>
      <p:sp>
        <p:nvSpPr>
          <p:cNvPr id="4" name="Rectangle 3"/>
          <p:cNvSpPr/>
          <p:nvPr/>
        </p:nvSpPr>
        <p:spPr>
          <a:xfrm>
            <a:off x="457200" y="3520450"/>
            <a:ext cx="7391400" cy="1754326"/>
          </a:xfrm>
          <a:prstGeom prst="rect">
            <a:avLst/>
          </a:prstGeom>
        </p:spPr>
        <p:txBody>
          <a:bodyPr wrap="square">
            <a:spAutoFit/>
          </a:bodyPr>
          <a:lstStyle/>
          <a:p>
            <a:r>
              <a:rPr lang="en-US" b="1" dirty="0"/>
              <a:t>A. Child Income</a:t>
            </a:r>
            <a:endParaRPr lang="en-US" dirty="0"/>
          </a:p>
          <a:p>
            <a:r>
              <a:rPr lang="en-US" dirty="0"/>
              <a:t> </a:t>
            </a:r>
          </a:p>
          <a:p>
            <a:r>
              <a:rPr lang="en-US" dirty="0"/>
              <a:t>Sometimes children in the household </a:t>
            </a:r>
            <a:r>
              <a:rPr lang="en-US" dirty="0" smtClean="0"/>
              <a:t>earn income. </a:t>
            </a:r>
            <a:r>
              <a:rPr lang="en-US" dirty="0"/>
              <a:t>Please include the </a:t>
            </a:r>
            <a:r>
              <a:rPr lang="en-US" dirty="0" smtClean="0"/>
              <a:t>TOTAL gross </a:t>
            </a:r>
            <a:r>
              <a:rPr lang="en-US" dirty="0"/>
              <a:t>income earned by all Children in the household. </a:t>
            </a:r>
            <a:r>
              <a:rPr lang="en-US" dirty="0" smtClean="0"/>
              <a:t>(</a:t>
            </a:r>
            <a:r>
              <a:rPr lang="en-US" dirty="0"/>
              <a:t>Household Members listed in STEP </a:t>
            </a:r>
            <a:r>
              <a:rPr lang="en-US" dirty="0" smtClean="0"/>
              <a:t>1).</a:t>
            </a:r>
            <a:r>
              <a:rPr lang="en-US" b="1" dirty="0" smtClean="0"/>
              <a:t> </a:t>
            </a:r>
            <a:endParaRPr lang="en-US" dirty="0"/>
          </a:p>
          <a:p>
            <a:r>
              <a:rPr lang="en-US" dirty="0"/>
              <a:t> </a:t>
            </a:r>
          </a:p>
        </p:txBody>
      </p:sp>
      <p:sp>
        <p:nvSpPr>
          <p:cNvPr id="7" name="Oval 6"/>
          <p:cNvSpPr/>
          <p:nvPr/>
        </p:nvSpPr>
        <p:spPr>
          <a:xfrm>
            <a:off x="152400" y="2514600"/>
            <a:ext cx="8535030" cy="396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3">
            <a:extLst>
              <a:ext uri="{28A0092B-C50C-407E-A947-70E740481C1C}">
                <a14:useLocalDpi xmlns:a14="http://schemas.microsoft.com/office/drawing/2010/main" val="0"/>
              </a:ext>
            </a:extLst>
          </a:blip>
          <a:srcRect l="70257" t="6992" r="133" b="7"/>
          <a:stretch/>
        </p:blipFill>
        <p:spPr bwMode="auto">
          <a:xfrm>
            <a:off x="2286000" y="5279057"/>
            <a:ext cx="4038600" cy="893144"/>
          </a:xfrm>
          <a:prstGeom prst="rect">
            <a:avLst/>
          </a:prstGeom>
          <a:noFill/>
          <a:ln>
            <a:noFill/>
          </a:ln>
          <a:extLst>
            <a:ext uri="{53640926-AAD7-44D8-BBD7-CCE9431645EC}">
              <a14:shadowObscured xmlns:a14="http://schemas.microsoft.com/office/drawing/2010/main"/>
            </a:ext>
          </a:extLst>
        </p:spPr>
      </p:pic>
      <p:sp>
        <p:nvSpPr>
          <p:cNvPr id="5" name="Down Arrow 4"/>
          <p:cNvSpPr/>
          <p:nvPr/>
        </p:nvSpPr>
        <p:spPr>
          <a:xfrm rot="2666512">
            <a:off x="2787822" y="278383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189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Indication of “No Income”</a:t>
            </a:r>
            <a:endParaRPr lang="en-US" sz="3600" b="1" dirty="0">
              <a:solidFill>
                <a:schemeClr val="tx1"/>
              </a:solidFill>
            </a:endParaRPr>
          </a:p>
        </p:txBody>
      </p:sp>
      <p:sp>
        <p:nvSpPr>
          <p:cNvPr id="3" name="Content Placeholder 2"/>
          <p:cNvSpPr>
            <a:spLocks noGrp="1"/>
          </p:cNvSpPr>
          <p:nvPr>
            <p:ph sz="quarter" idx="1"/>
          </p:nvPr>
        </p:nvSpPr>
        <p:spPr>
          <a:xfrm>
            <a:off x="457200" y="1600200"/>
            <a:ext cx="7467600" cy="5181600"/>
          </a:xfrm>
        </p:spPr>
        <p:txBody>
          <a:bodyPr>
            <a:normAutofit fontScale="92500" lnSpcReduction="10000"/>
          </a:bodyPr>
          <a:lstStyle/>
          <a:p>
            <a:pPr lvl="1">
              <a:buFont typeface="Arial" panose="020B0604020202020204" pitchFamily="34" charset="0"/>
              <a:buChar char="•"/>
            </a:pPr>
            <a:r>
              <a:rPr lang="en-US" sz="2200" dirty="0" smtClean="0"/>
              <a:t>In the past, if the income field was left blank, the application was considered incomplete</a:t>
            </a:r>
            <a:r>
              <a:rPr lang="en-US" dirty="0" smtClean="0"/>
              <a:t>.</a:t>
            </a:r>
            <a:r>
              <a:rPr lang="en-US" dirty="0"/>
              <a:t>	</a:t>
            </a:r>
            <a:endParaRPr lang="en-US" dirty="0" smtClean="0"/>
          </a:p>
          <a:p>
            <a:pPr lvl="1">
              <a:buFont typeface="Arial" panose="020B0604020202020204" pitchFamily="34" charset="0"/>
              <a:buChar char="•"/>
            </a:pPr>
            <a:r>
              <a:rPr lang="en-US" sz="2200" dirty="0" smtClean="0"/>
              <a:t>Beginning 2 years ago and continuing this year:</a:t>
            </a:r>
          </a:p>
          <a:p>
            <a:pPr lvl="2">
              <a:buFont typeface="Arial" panose="020B0604020202020204" pitchFamily="34" charset="0"/>
              <a:buChar char="•"/>
            </a:pPr>
            <a:r>
              <a:rPr lang="en-US" sz="2000" dirty="0" smtClean="0"/>
              <a:t>Applicants will still be requested to write in a zero when there is no income to report, but it will not be required</a:t>
            </a:r>
            <a:r>
              <a:rPr lang="en-US" dirty="0" smtClean="0"/>
              <a:t>.</a:t>
            </a:r>
          </a:p>
          <a:p>
            <a:pPr marL="731520" lvl="2" indent="0">
              <a:buNone/>
            </a:pPr>
            <a:endParaRPr lang="en-US" dirty="0" smtClean="0"/>
          </a:p>
          <a:p>
            <a:pPr lvl="2">
              <a:buFont typeface="Arial" panose="020B0604020202020204" pitchFamily="34" charset="0"/>
              <a:buChar char="•"/>
            </a:pPr>
            <a:r>
              <a:rPr lang="en-US" sz="2200" dirty="0" smtClean="0"/>
              <a:t>The instructions must be clear that any income field that is left blank will be an indication that there is no income to report</a:t>
            </a:r>
            <a:r>
              <a:rPr lang="en-US" dirty="0" smtClean="0"/>
              <a:t>.</a:t>
            </a:r>
          </a:p>
          <a:p>
            <a:pPr marL="731520" lvl="2" indent="0">
              <a:buNone/>
            </a:pPr>
            <a:endParaRPr lang="en-US" dirty="0" smtClean="0"/>
          </a:p>
          <a:p>
            <a:pPr lvl="2">
              <a:buFont typeface="Arial" panose="020B0604020202020204" pitchFamily="34" charset="0"/>
              <a:buChar char="•"/>
            </a:pPr>
            <a:r>
              <a:rPr lang="en-US" sz="2200" dirty="0" smtClean="0"/>
              <a:t>Applications with blank income fields should be processed as complete.</a:t>
            </a:r>
          </a:p>
          <a:p>
            <a:pPr marL="731520" lvl="2" indent="0">
              <a:buNone/>
            </a:pPr>
            <a:endParaRPr lang="en-US" dirty="0" smtClean="0"/>
          </a:p>
          <a:p>
            <a:pPr lvl="2">
              <a:buFont typeface="Arial" panose="020B0604020202020204" pitchFamily="34" charset="0"/>
              <a:buChar char="•"/>
            </a:pPr>
            <a:r>
              <a:rPr lang="en-US" sz="2200" dirty="0" smtClean="0"/>
              <a:t>If school officials have information that the income has been intentionally misreported, the school must verify the application for cause. </a:t>
            </a:r>
          </a:p>
          <a:p>
            <a:pPr marL="731520" lvl="2" indent="0">
              <a:buNone/>
            </a:pPr>
            <a:endParaRPr lang="en-US" dirty="0" smtClean="0"/>
          </a:p>
          <a:p>
            <a:pPr marL="365760" lvl="1" indent="0">
              <a:buNone/>
            </a:pPr>
            <a:endParaRPr lang="en-US" dirty="0"/>
          </a:p>
        </p:txBody>
      </p:sp>
    </p:spTree>
    <p:extLst>
      <p:ext uri="{BB962C8B-B14F-4D97-AF65-F5344CB8AC3E}">
        <p14:creationId xmlns:p14="http://schemas.microsoft.com/office/powerpoint/2010/main" val="50948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Income Eligibility Guidelines</a:t>
            </a:r>
            <a:endParaRPr lang="en-US" sz="3600" b="1" dirty="0">
              <a:solidFill>
                <a:schemeClr val="tx1"/>
              </a:solidFill>
            </a:endParaRPr>
          </a:p>
        </p:txBody>
      </p:sp>
      <p:sp>
        <p:nvSpPr>
          <p:cNvPr id="3" name="Content Placeholder 2"/>
          <p:cNvSpPr>
            <a:spLocks noGrp="1"/>
          </p:cNvSpPr>
          <p:nvPr>
            <p:ph sz="quarter" idx="1"/>
          </p:nvPr>
        </p:nvSpPr>
        <p:spPr/>
        <p:txBody>
          <a:bodyPr/>
          <a:lstStyle/>
          <a:p>
            <a:r>
              <a:rPr lang="en-US" sz="3200" dirty="0" smtClean="0"/>
              <a:t>Use the current Income Guidelines to determine eligibility.</a:t>
            </a:r>
          </a:p>
          <a:p>
            <a:r>
              <a:rPr lang="en-US" sz="3200" dirty="0" smtClean="0"/>
              <a:t>The conversion factors are on the back of the application.</a:t>
            </a:r>
          </a:p>
          <a:p>
            <a:r>
              <a:rPr lang="en-US" sz="3200" dirty="0" smtClean="0"/>
              <a:t>Only convert to Annual Income if there are multiple income frequencies.</a:t>
            </a:r>
            <a:endParaRPr lang="en-US" sz="3200" dirty="0"/>
          </a:p>
        </p:txBody>
      </p:sp>
      <p:pic>
        <p:nvPicPr>
          <p:cNvPr id="2050" name="Picture 2" descr="C:\Users\lchar\AppData\Local\Microsoft\Windows\Temporary Internet Files\Content.IE5\3EUJZUU4\11588160275_d55f4718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76800"/>
            <a:ext cx="41529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33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Finish Processing the Application</a:t>
            </a:r>
            <a:endParaRPr lang="en-US" sz="3600" b="1" dirty="0">
              <a:solidFill>
                <a:schemeClr val="tx1"/>
              </a:solidFill>
            </a:endParaRPr>
          </a:p>
        </p:txBody>
      </p:sp>
      <p:sp>
        <p:nvSpPr>
          <p:cNvPr id="3" name="Content Placeholder 2"/>
          <p:cNvSpPr>
            <a:spLocks noGrp="1"/>
          </p:cNvSpPr>
          <p:nvPr>
            <p:ph sz="quarter" idx="1"/>
          </p:nvPr>
        </p:nvSpPr>
        <p:spPr/>
        <p:txBody>
          <a:bodyPr>
            <a:normAutofit/>
          </a:bodyPr>
          <a:lstStyle/>
          <a:p>
            <a:r>
              <a:rPr lang="en-US" sz="2800" dirty="0"/>
              <a:t>Complete the section </a:t>
            </a:r>
            <a:r>
              <a:rPr lang="en-US" sz="2800" dirty="0" smtClean="0"/>
              <a:t>at the bottom of the back page (FOR SCHOOL USE ONLY).</a:t>
            </a:r>
            <a:endParaRPr lang="en-US" sz="2800" dirty="0"/>
          </a:p>
          <a:p>
            <a:r>
              <a:rPr lang="en-US" sz="2800" dirty="0"/>
              <a:t>Determining official </a:t>
            </a:r>
            <a:r>
              <a:rPr lang="en-US" sz="2800" dirty="0" smtClean="0"/>
              <a:t>signs, dates </a:t>
            </a:r>
            <a:r>
              <a:rPr lang="en-US" sz="2800" dirty="0"/>
              <a:t>and designates </a:t>
            </a:r>
            <a:r>
              <a:rPr lang="en-US" sz="2800" dirty="0" smtClean="0"/>
              <a:t>eligibility.</a:t>
            </a:r>
          </a:p>
          <a:p>
            <a:r>
              <a:rPr lang="en-US" sz="2800" dirty="0" smtClean="0"/>
              <a:t>The Confirming official checks the application, signs and dates the form.</a:t>
            </a:r>
            <a:endParaRPr lang="en-US" sz="2800" dirty="0"/>
          </a:p>
        </p:txBody>
      </p:sp>
      <p:pic>
        <p:nvPicPr>
          <p:cNvPr id="1027" name="Picture 3" descr="C:\Users\lchar\AppData\Local\Microsoft\Windows\Temporary Internet Files\Content.IE5\D3W2X80S\checkli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19600"/>
            <a:ext cx="252447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10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Helpful Hints </a:t>
            </a:r>
            <a:endParaRPr lang="en-US" sz="3600" b="1" dirty="0">
              <a:solidFill>
                <a:schemeClr val="tx1"/>
              </a:solidFill>
            </a:endParaRPr>
          </a:p>
        </p:txBody>
      </p:sp>
      <p:sp>
        <p:nvSpPr>
          <p:cNvPr id="3" name="Content Placeholder 2"/>
          <p:cNvSpPr>
            <a:spLocks noGrp="1"/>
          </p:cNvSpPr>
          <p:nvPr>
            <p:ph sz="quarter" idx="1"/>
          </p:nvPr>
        </p:nvSpPr>
        <p:spPr/>
        <p:txBody>
          <a:bodyPr>
            <a:noAutofit/>
          </a:bodyPr>
          <a:lstStyle/>
          <a:p>
            <a:r>
              <a:rPr lang="en-US" sz="2800" dirty="0" smtClean="0"/>
              <a:t>While approving and filing the applications:</a:t>
            </a:r>
          </a:p>
          <a:p>
            <a:pPr lvl="1"/>
            <a:r>
              <a:rPr lang="en-US" sz="2400" dirty="0" smtClean="0">
                <a:solidFill>
                  <a:srgbClr val="FF0000"/>
                </a:solidFill>
              </a:rPr>
              <a:t>IDENTIFY</a:t>
            </a:r>
            <a:r>
              <a:rPr lang="en-US" sz="2400" dirty="0" smtClean="0"/>
              <a:t> </a:t>
            </a:r>
            <a:r>
              <a:rPr lang="en-US" sz="2400" dirty="0"/>
              <a:t>Error Prone Applications with a checkmark, post it, or </a:t>
            </a:r>
            <a:r>
              <a:rPr lang="en-US" sz="2400" b="1" dirty="0"/>
              <a:t>list them on the Master List tab </a:t>
            </a:r>
            <a:r>
              <a:rPr lang="en-US" sz="2400" dirty="0"/>
              <a:t>(Apps within $100/month or 1200/year of income guidelines for free or reduced-price) </a:t>
            </a:r>
            <a:r>
              <a:rPr lang="en-US" sz="2400" b="1" dirty="0"/>
              <a:t>This will make your life easier later for verification</a:t>
            </a:r>
            <a:r>
              <a:rPr lang="en-US" sz="2400" b="1" dirty="0" smtClean="0"/>
              <a:t>.</a:t>
            </a:r>
          </a:p>
          <a:p>
            <a:pPr lvl="1"/>
            <a:r>
              <a:rPr lang="en-US" sz="2400" dirty="0"/>
              <a:t>Keep a separate log with a tally of the answers to the ethnicity questions (This data goes on </a:t>
            </a:r>
            <a:r>
              <a:rPr lang="en-US" sz="2400" dirty="0">
                <a:solidFill>
                  <a:srgbClr val="FF0000"/>
                </a:solidFill>
              </a:rPr>
              <a:t>the Civil Rights Data sheet</a:t>
            </a:r>
            <a:r>
              <a:rPr lang="en-US" sz="2400" dirty="0"/>
              <a:t>).</a:t>
            </a:r>
          </a:p>
          <a:p>
            <a:pPr marL="365760" lvl="1" indent="0">
              <a:buNone/>
            </a:pPr>
            <a:endParaRPr lang="en-US" sz="2800" b="1" dirty="0"/>
          </a:p>
          <a:p>
            <a:pPr marL="0" indent="0">
              <a:buNone/>
            </a:pPr>
            <a:r>
              <a:rPr lang="en-US" sz="2800" dirty="0" smtClean="0"/>
              <a:t>	</a:t>
            </a:r>
            <a:endParaRPr lang="en-US" sz="2800" dirty="0"/>
          </a:p>
        </p:txBody>
      </p:sp>
    </p:spTree>
    <p:extLst>
      <p:ext uri="{BB962C8B-B14F-4D97-AF65-F5344CB8AC3E}">
        <p14:creationId xmlns:p14="http://schemas.microsoft.com/office/powerpoint/2010/main" val="1816775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Discontinuation of Benefits</a:t>
            </a:r>
            <a:endParaRPr lang="en-US" sz="3600" b="1" dirty="0">
              <a:solidFill>
                <a:schemeClr val="tx1"/>
              </a:solidFill>
            </a:endParaRPr>
          </a:p>
        </p:txBody>
      </p:sp>
      <p:sp>
        <p:nvSpPr>
          <p:cNvPr id="3" name="Content Placeholder 2"/>
          <p:cNvSpPr>
            <a:spLocks noGrp="1"/>
          </p:cNvSpPr>
          <p:nvPr>
            <p:ph sz="quarter" idx="1"/>
          </p:nvPr>
        </p:nvSpPr>
        <p:spPr/>
        <p:txBody>
          <a:bodyPr/>
          <a:lstStyle/>
          <a:p>
            <a:endParaRPr lang="en-US" sz="2800" dirty="0" smtClean="0"/>
          </a:p>
          <a:p>
            <a:endParaRPr lang="en-US" sz="2800" dirty="0"/>
          </a:p>
          <a:p>
            <a:r>
              <a:rPr lang="en-US" sz="2800" dirty="0" smtClean="0"/>
              <a:t>At </a:t>
            </a:r>
            <a:r>
              <a:rPr lang="en-US" sz="2800" dirty="0"/>
              <a:t>the end of the </a:t>
            </a:r>
            <a:r>
              <a:rPr lang="en-US" sz="2800" b="1" u="sng" dirty="0"/>
              <a:t>30 </a:t>
            </a:r>
            <a:r>
              <a:rPr lang="en-US" sz="2800" b="1" u="sng" dirty="0" smtClean="0"/>
              <a:t>operating </a:t>
            </a:r>
            <a:r>
              <a:rPr lang="en-US" sz="2800" b="1" u="sng" dirty="0"/>
              <a:t>day </a:t>
            </a:r>
            <a:r>
              <a:rPr lang="en-US" sz="2800" dirty="0"/>
              <a:t>carry over time, school lunch program benefits</a:t>
            </a:r>
            <a:r>
              <a:rPr lang="en-US" sz="2800" b="1" dirty="0"/>
              <a:t> </a:t>
            </a:r>
            <a:r>
              <a:rPr lang="en-US" sz="2800" b="1" u="sng" dirty="0"/>
              <a:t>must be stopped</a:t>
            </a:r>
            <a:r>
              <a:rPr lang="en-US" sz="2800" u="sng" dirty="0"/>
              <a:t> </a:t>
            </a:r>
            <a:r>
              <a:rPr lang="en-US" sz="2800" dirty="0"/>
              <a:t>if</a:t>
            </a:r>
            <a:r>
              <a:rPr lang="en-US" sz="2800" dirty="0" smtClean="0"/>
              <a:t>:</a:t>
            </a:r>
          </a:p>
          <a:p>
            <a:pPr lvl="1"/>
            <a:r>
              <a:rPr lang="en-US" sz="2800" dirty="0"/>
              <a:t>an application for the present year has </a:t>
            </a:r>
            <a:r>
              <a:rPr lang="en-US" sz="2800" b="1" u="sng" dirty="0"/>
              <a:t>not</a:t>
            </a:r>
            <a:r>
              <a:rPr lang="en-US" sz="2800" dirty="0"/>
              <a:t> been </a:t>
            </a:r>
            <a:r>
              <a:rPr lang="en-US" sz="2800" dirty="0" smtClean="0"/>
              <a:t>submitted.</a:t>
            </a:r>
          </a:p>
          <a:p>
            <a:pPr lvl="1"/>
            <a:r>
              <a:rPr lang="en-US" sz="2800" dirty="0"/>
              <a:t>the child has been determined to be ineligible on a new application (immediate</a:t>
            </a:r>
            <a:r>
              <a:rPr lang="en-US" sz="2800" dirty="0" smtClean="0"/>
              <a:t>).</a:t>
            </a:r>
            <a:endParaRPr lang="en-US" sz="2800" dirty="0"/>
          </a:p>
          <a:p>
            <a:pPr marL="365760" lvl="1" indent="0">
              <a:buNone/>
            </a:pPr>
            <a:endParaRPr lang="en-US" sz="2500" dirty="0"/>
          </a:p>
          <a:p>
            <a:endParaRPr lang="en-US" dirty="0"/>
          </a:p>
        </p:txBody>
      </p:sp>
      <p:pic>
        <p:nvPicPr>
          <p:cNvPr id="2050" name="Picture 2" descr="C:\Users\lchar\AppData\Local\Microsoft\Windows\Temporary Internet Files\Content.IE5\U2C1IYZ1\isolated-stop-sig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295400"/>
            <a:ext cx="2057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91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Notice of Approval or Denial</a:t>
            </a:r>
            <a:endParaRPr lang="en-US" sz="3600" b="1" dirty="0">
              <a:solidFill>
                <a:schemeClr val="tx1"/>
              </a:solidFill>
            </a:endParaRPr>
          </a:p>
        </p:txBody>
      </p:sp>
      <p:sp>
        <p:nvSpPr>
          <p:cNvPr id="3" name="Content Placeholder 2"/>
          <p:cNvSpPr>
            <a:spLocks noGrp="1"/>
          </p:cNvSpPr>
          <p:nvPr>
            <p:ph sz="quarter" idx="1"/>
          </p:nvPr>
        </p:nvSpPr>
        <p:spPr/>
        <p:txBody>
          <a:bodyPr>
            <a:normAutofit/>
          </a:bodyPr>
          <a:lstStyle/>
          <a:p>
            <a:r>
              <a:rPr lang="en-US" sz="2800" b="1" u="sng" dirty="0" smtClean="0"/>
              <a:t>All</a:t>
            </a:r>
            <a:r>
              <a:rPr lang="en-US" sz="2800" dirty="0" smtClean="0"/>
              <a:t> </a:t>
            </a:r>
            <a:r>
              <a:rPr lang="en-US" sz="2800" dirty="0"/>
              <a:t>households must be notified of their eligibility </a:t>
            </a:r>
            <a:r>
              <a:rPr lang="en-US" sz="2800" dirty="0" smtClean="0"/>
              <a:t>status.</a:t>
            </a:r>
          </a:p>
          <a:p>
            <a:r>
              <a:rPr lang="en-US" sz="2800" dirty="0" smtClean="0"/>
              <a:t>Make two copies of the letter:</a:t>
            </a:r>
          </a:p>
          <a:p>
            <a:pPr lvl="1"/>
            <a:r>
              <a:rPr lang="en-US" sz="2400" dirty="0"/>
              <a:t>Send the original to the </a:t>
            </a:r>
            <a:r>
              <a:rPr lang="en-US" sz="2400" dirty="0" smtClean="0"/>
              <a:t>household.</a:t>
            </a:r>
            <a:endParaRPr lang="en-US" sz="2400" dirty="0"/>
          </a:p>
          <a:p>
            <a:pPr lvl="1"/>
            <a:r>
              <a:rPr lang="en-US" sz="2400" dirty="0"/>
              <a:t>Keep a copy in the school </a:t>
            </a:r>
            <a:r>
              <a:rPr lang="en-US" sz="2400" dirty="0" smtClean="0"/>
              <a:t>records.</a:t>
            </a:r>
            <a:endParaRPr lang="en-US" sz="2500" dirty="0" smtClean="0"/>
          </a:p>
          <a:p>
            <a:r>
              <a:rPr lang="en-US" sz="2800" dirty="0"/>
              <a:t>HCNP has </a:t>
            </a:r>
            <a:r>
              <a:rPr lang="en-US" sz="2800" dirty="0" smtClean="0"/>
              <a:t>posted a letter template that can be used </a:t>
            </a:r>
            <a:r>
              <a:rPr lang="en-US" sz="2800" dirty="0"/>
              <a:t>for this </a:t>
            </a:r>
            <a:r>
              <a:rPr lang="en-US" sz="2800" dirty="0" smtClean="0"/>
              <a:t>purpose </a:t>
            </a:r>
            <a:r>
              <a:rPr lang="en-US" sz="2800" dirty="0"/>
              <a:t>on our website.</a:t>
            </a:r>
          </a:p>
          <a:p>
            <a:pPr marL="0" indent="0">
              <a:buNone/>
            </a:pPr>
            <a:endParaRPr lang="en-US" sz="28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362" y="4953000"/>
            <a:ext cx="2362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052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reminders</a:t>
            </a:r>
            <a:endParaRPr lang="en-US" sz="3600" b="1" dirty="0">
              <a:solidFill>
                <a:schemeClr val="tx1"/>
              </a:solidFill>
            </a:endParaRPr>
          </a:p>
        </p:txBody>
      </p:sp>
      <p:sp>
        <p:nvSpPr>
          <p:cNvPr id="3" name="Content Placeholder 2"/>
          <p:cNvSpPr>
            <a:spLocks noGrp="1"/>
          </p:cNvSpPr>
          <p:nvPr>
            <p:ph sz="quarter" idx="1"/>
          </p:nvPr>
        </p:nvSpPr>
        <p:spPr>
          <a:xfrm>
            <a:off x="152400" y="1600200"/>
            <a:ext cx="8610600" cy="5181600"/>
          </a:xfrm>
        </p:spPr>
        <p:txBody>
          <a:bodyPr/>
          <a:lstStyle/>
          <a:p>
            <a:r>
              <a:rPr lang="en-US" sz="2800" dirty="0" smtClean="0"/>
              <a:t>Only </a:t>
            </a:r>
            <a:r>
              <a:rPr lang="en-US" sz="2800" dirty="0"/>
              <a:t>one application per household is needed.</a:t>
            </a:r>
          </a:p>
          <a:p>
            <a:r>
              <a:rPr lang="en-US" sz="2800" dirty="0" smtClean="0"/>
              <a:t>You </a:t>
            </a:r>
            <a:r>
              <a:rPr lang="en-US" sz="2800" dirty="0"/>
              <a:t>cannot require an application</a:t>
            </a:r>
            <a:r>
              <a:rPr lang="en-US" sz="2800" dirty="0" smtClean="0"/>
              <a:t>.</a:t>
            </a:r>
          </a:p>
          <a:p>
            <a:r>
              <a:rPr lang="en-US" sz="2800" dirty="0"/>
              <a:t>If a household refuses benefits, a statement </a:t>
            </a:r>
            <a:r>
              <a:rPr lang="en-US" sz="2800" dirty="0" smtClean="0"/>
              <a:t>of refusal must </a:t>
            </a:r>
            <a:r>
              <a:rPr lang="en-US" sz="2800" dirty="0"/>
              <a:t>be in writing with a signature and </a:t>
            </a:r>
            <a:r>
              <a:rPr lang="en-US" sz="2800" dirty="0" smtClean="0"/>
              <a:t>date.</a:t>
            </a:r>
          </a:p>
          <a:p>
            <a:r>
              <a:rPr lang="en-US" sz="2800" dirty="0" smtClean="0"/>
              <a:t>All </a:t>
            </a:r>
            <a:r>
              <a:rPr lang="en-US" sz="2800" dirty="0"/>
              <a:t>approvals are </a:t>
            </a:r>
            <a:r>
              <a:rPr lang="en-US" sz="2800" b="1" u="sng" dirty="0"/>
              <a:t>good for the </a:t>
            </a:r>
            <a:r>
              <a:rPr lang="en-US" sz="2800" b="1" u="sng" dirty="0" smtClean="0"/>
              <a:t>entire </a:t>
            </a:r>
            <a:r>
              <a:rPr lang="en-US" sz="2800" dirty="0"/>
              <a:t>school </a:t>
            </a:r>
            <a:r>
              <a:rPr lang="en-US" sz="2800" dirty="0" smtClean="0"/>
              <a:t>year plus 30 days carry over unless</a:t>
            </a:r>
          </a:p>
          <a:p>
            <a:pPr lvl="1"/>
            <a:r>
              <a:rPr lang="en-US" sz="2400" dirty="0"/>
              <a:t>A new application is </a:t>
            </a:r>
            <a:r>
              <a:rPr lang="en-US" sz="2400" dirty="0" smtClean="0"/>
              <a:t>approved.</a:t>
            </a:r>
            <a:endParaRPr lang="en-US" sz="2400" dirty="0"/>
          </a:p>
          <a:p>
            <a:pPr lvl="1"/>
            <a:r>
              <a:rPr lang="en-US" sz="2400" dirty="0"/>
              <a:t>Verification changes the household’s </a:t>
            </a:r>
            <a:r>
              <a:rPr lang="en-US" sz="2400" dirty="0" smtClean="0"/>
              <a:t>eligibility.</a:t>
            </a:r>
            <a:endParaRPr lang="en-US" dirty="0" smtClean="0"/>
          </a:p>
          <a:p>
            <a:r>
              <a:rPr lang="en-US" sz="2800" dirty="0"/>
              <a:t>Households can apply or re-apply at any time during the school year.</a:t>
            </a:r>
          </a:p>
          <a:p>
            <a:endParaRPr lang="en-US" dirty="0"/>
          </a:p>
        </p:txBody>
      </p:sp>
      <p:pic>
        <p:nvPicPr>
          <p:cNvPr id="4" name="Picture 2" descr="C:\Users\lchar\AppData\Local\Microsoft\Windows\Temporary Internet Files\Content.IE5\MX02QFWZ\remin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1371600" cy="166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62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Master List</a:t>
            </a:r>
            <a:endParaRPr lang="en-US" sz="3600" b="1" dirty="0">
              <a:solidFill>
                <a:schemeClr val="tx1"/>
              </a:solidFill>
            </a:endParaRPr>
          </a:p>
        </p:txBody>
      </p:sp>
      <p:sp>
        <p:nvSpPr>
          <p:cNvPr id="3" name="Content Placeholder 2"/>
          <p:cNvSpPr>
            <a:spLocks noGrp="1"/>
          </p:cNvSpPr>
          <p:nvPr>
            <p:ph sz="quarter" idx="1"/>
          </p:nvPr>
        </p:nvSpPr>
        <p:spPr/>
        <p:txBody>
          <a:bodyPr>
            <a:normAutofit/>
          </a:bodyPr>
          <a:lstStyle/>
          <a:p>
            <a:r>
              <a:rPr lang="en-US" sz="2800" dirty="0"/>
              <a:t>Each SFA must have a system for issuing benefits and updating each student’s eligibility status (7CFR 210.18).</a:t>
            </a:r>
          </a:p>
          <a:p>
            <a:r>
              <a:rPr lang="en-US" sz="2800" dirty="0"/>
              <a:t>We refer to this as the Master List.</a:t>
            </a:r>
          </a:p>
          <a:p>
            <a:pPr lvl="1"/>
            <a:r>
              <a:rPr lang="en-US" sz="2800" dirty="0"/>
              <a:t>A list or lists consisting of the name of each student enrolled at the school throughout the year, includes meal status, changes, start and end dates. </a:t>
            </a:r>
          </a:p>
          <a:p>
            <a:endParaRPr lang="en-US" sz="2800" dirty="0"/>
          </a:p>
        </p:txBody>
      </p:sp>
    </p:spTree>
    <p:extLst>
      <p:ext uri="{BB962C8B-B14F-4D97-AF65-F5344CB8AC3E}">
        <p14:creationId xmlns:p14="http://schemas.microsoft.com/office/powerpoint/2010/main" val="100418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tx1"/>
                </a:solidFill>
              </a:rPr>
              <a:t>What is an acceptable list?</a:t>
            </a:r>
          </a:p>
        </p:txBody>
      </p:sp>
      <p:sp>
        <p:nvSpPr>
          <p:cNvPr id="3" name="Content Placeholder 2"/>
          <p:cNvSpPr>
            <a:spLocks noGrp="1"/>
          </p:cNvSpPr>
          <p:nvPr>
            <p:ph sz="quarter" idx="1"/>
          </p:nvPr>
        </p:nvSpPr>
        <p:spPr/>
        <p:txBody>
          <a:bodyPr>
            <a:normAutofit/>
          </a:bodyPr>
          <a:lstStyle/>
          <a:p>
            <a:r>
              <a:rPr lang="en-US" sz="2800" dirty="0"/>
              <a:t>A Master List can be hand written or an excel spread sheet.</a:t>
            </a:r>
          </a:p>
          <a:p>
            <a:r>
              <a:rPr lang="en-US" sz="2800" dirty="0"/>
              <a:t>A master list is separate from the meal counting system being used.</a:t>
            </a:r>
          </a:p>
          <a:p>
            <a:r>
              <a:rPr lang="en-US" sz="2800" b="1" dirty="0"/>
              <a:t>The list of students in the POS is </a:t>
            </a:r>
            <a:r>
              <a:rPr lang="en-US" sz="2800" b="1" u="sng" dirty="0"/>
              <a:t>not</a:t>
            </a:r>
            <a:r>
              <a:rPr lang="en-US" sz="2800" b="1" dirty="0"/>
              <a:t> a Master List.</a:t>
            </a:r>
          </a:p>
          <a:p>
            <a:endParaRPr lang="en-US" sz="2800" dirty="0"/>
          </a:p>
        </p:txBody>
      </p:sp>
    </p:spTree>
    <p:extLst>
      <p:ext uri="{BB962C8B-B14F-4D97-AF65-F5344CB8AC3E}">
        <p14:creationId xmlns:p14="http://schemas.microsoft.com/office/powerpoint/2010/main" val="236024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Why are there meal applications?</a:t>
            </a:r>
            <a:endParaRPr lang="en-US" b="1" dirty="0">
              <a:solidFill>
                <a:schemeClr val="tx1"/>
              </a:solidFill>
            </a:endParaRPr>
          </a:p>
        </p:txBody>
      </p:sp>
      <p:sp>
        <p:nvSpPr>
          <p:cNvPr id="3" name="Content Placeholder 2"/>
          <p:cNvSpPr>
            <a:spLocks noGrp="1"/>
          </p:cNvSpPr>
          <p:nvPr>
            <p:ph sz="quarter" idx="1"/>
          </p:nvPr>
        </p:nvSpPr>
        <p:spPr/>
        <p:txBody>
          <a:bodyPr/>
          <a:lstStyle/>
          <a:p>
            <a:r>
              <a:rPr lang="en-US" dirty="0" smtClean="0"/>
              <a:t>Documentation is required in order for any student to qualify for free or reduced price meals: </a:t>
            </a:r>
          </a:p>
          <a:p>
            <a:pPr marL="0" indent="0">
              <a:buNone/>
            </a:pPr>
            <a:endParaRPr lang="en-US" dirty="0"/>
          </a:p>
          <a:p>
            <a:pPr lvl="1"/>
            <a:r>
              <a:rPr lang="en-US" dirty="0" smtClean="0"/>
              <a:t>Direct Certification or Categorically Eligible</a:t>
            </a:r>
          </a:p>
          <a:p>
            <a:pPr lvl="1"/>
            <a:r>
              <a:rPr lang="en-US" dirty="0" smtClean="0"/>
              <a:t>Meal Application</a:t>
            </a:r>
          </a:p>
          <a:p>
            <a:pPr marL="365760" lvl="1" indent="0">
              <a:buNone/>
            </a:pPr>
            <a:endParaRPr lang="en-US" dirty="0"/>
          </a:p>
          <a:p>
            <a:pPr lvl="0">
              <a:buClr>
                <a:srgbClr val="D34817"/>
              </a:buClr>
            </a:pPr>
            <a:r>
              <a:rPr lang="en-US" dirty="0" smtClean="0">
                <a:solidFill>
                  <a:prstClr val="black"/>
                </a:solidFill>
              </a:rPr>
              <a:t>Without this documentation, a student must pay for meals </a:t>
            </a:r>
            <a:endParaRPr lang="en-US" dirty="0">
              <a:solidFill>
                <a:prstClr val="black"/>
              </a:solidFill>
            </a:endParaRPr>
          </a:p>
          <a:p>
            <a:pPr marL="365760" lvl="1" indent="0">
              <a:buNone/>
            </a:pPr>
            <a:r>
              <a:rPr lang="en-US" dirty="0" smtClean="0"/>
              <a:t>	</a:t>
            </a:r>
          </a:p>
          <a:p>
            <a:pPr marL="365760" lvl="1" indent="0">
              <a:buNone/>
            </a:pPr>
            <a:endParaRPr lang="en-US" dirty="0" smtClean="0"/>
          </a:p>
          <a:p>
            <a:pPr marL="0" indent="0">
              <a:buNone/>
            </a:pPr>
            <a:endParaRPr lang="en-US" dirty="0"/>
          </a:p>
          <a:p>
            <a:pPr marL="0" indent="0">
              <a:buNone/>
            </a:pPr>
            <a:endParaRPr lang="en-US" dirty="0" smtClean="0"/>
          </a:p>
          <a:p>
            <a:endParaRPr lang="en-US" dirty="0"/>
          </a:p>
        </p:txBody>
      </p:sp>
      <p:pic>
        <p:nvPicPr>
          <p:cNvPr id="1026" name="Picture 2" descr="C:\Users\lchar\AppData\Local\Microsoft\Windows\Temporary Internet Files\Content.IE5\70DEEXBV\important-documents-free-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48200"/>
            <a:ext cx="3352800" cy="205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71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rPr>
              <a:t>How is a Master List Used?</a:t>
            </a:r>
          </a:p>
        </p:txBody>
      </p:sp>
      <p:sp>
        <p:nvSpPr>
          <p:cNvPr id="3" name="Content Placeholder 2"/>
          <p:cNvSpPr>
            <a:spLocks noGrp="1"/>
          </p:cNvSpPr>
          <p:nvPr>
            <p:ph sz="quarter" idx="1"/>
          </p:nvPr>
        </p:nvSpPr>
        <p:spPr/>
        <p:txBody>
          <a:bodyPr/>
          <a:lstStyle/>
          <a:p>
            <a:pPr>
              <a:buFont typeface="Wingdings" charset="0"/>
              <a:buChar char="l"/>
              <a:defRPr/>
            </a:pPr>
            <a:r>
              <a:rPr lang="en-US" sz="2800" dirty="0"/>
              <a:t>Use this list to update any changes in eligibility throughout the year.</a:t>
            </a:r>
          </a:p>
          <a:p>
            <a:pPr>
              <a:buFont typeface="Wingdings" charset="0"/>
              <a:buChar char="l"/>
              <a:defRPr/>
            </a:pPr>
            <a:r>
              <a:rPr lang="en-US" sz="2800" dirty="0"/>
              <a:t>Keep this list available for claim edit checks.</a:t>
            </a:r>
          </a:p>
          <a:p>
            <a:pPr>
              <a:buFont typeface="Wingdings" charset="0"/>
              <a:buChar char="l"/>
              <a:defRPr/>
            </a:pPr>
            <a:r>
              <a:rPr lang="en-US" sz="2800" dirty="0"/>
              <a:t>Keep this list available as a back up to the collection system being used. </a:t>
            </a:r>
          </a:p>
          <a:p>
            <a:endParaRPr lang="en-US" dirty="0"/>
          </a:p>
        </p:txBody>
      </p:sp>
    </p:spTree>
    <p:extLst>
      <p:ext uri="{BB962C8B-B14F-4D97-AF65-F5344CB8AC3E}">
        <p14:creationId xmlns:p14="http://schemas.microsoft.com/office/powerpoint/2010/main" val="2092552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rPr>
              <a:t>Examples</a:t>
            </a:r>
          </a:p>
        </p:txBody>
      </p:sp>
      <p:sp>
        <p:nvSpPr>
          <p:cNvPr id="3" name="Content Placeholder 2"/>
          <p:cNvSpPr>
            <a:spLocks noGrp="1"/>
          </p:cNvSpPr>
          <p:nvPr>
            <p:ph sz="quarter" idx="1"/>
          </p:nvPr>
        </p:nvSpPr>
        <p:spPr/>
        <p:txBody>
          <a:bodyPr/>
          <a:lstStyle/>
          <a:p>
            <a:endParaRPr lang="en-US" dirty="0"/>
          </a:p>
        </p:txBody>
      </p:sp>
      <p:pic>
        <p:nvPicPr>
          <p:cNvPr id="4" name="Content Placeholder 5"/>
          <p:cNvPicPr>
            <a:picLocks/>
          </p:cNvPicPr>
          <p:nvPr/>
        </p:nvPicPr>
        <p:blipFill rotWithShape="1">
          <a:blip r:embed="rId3"/>
          <a:srcRect l="5974" t="22529" r="77201" b="62572"/>
          <a:stretch/>
        </p:blipFill>
        <p:spPr bwMode="auto">
          <a:xfrm>
            <a:off x="228600" y="1617784"/>
            <a:ext cx="7467600" cy="242081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5995" t="22082" r="77509" b="56469"/>
          <a:stretch/>
        </p:blipFill>
        <p:spPr bwMode="auto">
          <a:xfrm>
            <a:off x="1219200" y="4058728"/>
            <a:ext cx="7478202"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3894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Eligibility Manual</a:t>
            </a:r>
            <a:endParaRPr lang="en-US" sz="3600" b="1" dirty="0">
              <a:solidFill>
                <a:schemeClr val="tx1"/>
              </a:solidFill>
            </a:endParaRPr>
          </a:p>
        </p:txBody>
      </p:sp>
      <p:sp>
        <p:nvSpPr>
          <p:cNvPr id="3" name="Content Placeholder 2"/>
          <p:cNvSpPr>
            <a:spLocks noGrp="1"/>
          </p:cNvSpPr>
          <p:nvPr>
            <p:ph sz="quarter" idx="1"/>
          </p:nvPr>
        </p:nvSpPr>
        <p:spPr/>
        <p:txBody>
          <a:bodyPr/>
          <a:lstStyle/>
          <a:p>
            <a:r>
              <a:rPr lang="en-US" sz="2800" dirty="0">
                <a:ea typeface="ＭＳ Ｐゴシック" pitchFamily="-84" charset="-128"/>
              </a:rPr>
              <a:t>The Eligibility Manual for School Meals is the </a:t>
            </a:r>
            <a:r>
              <a:rPr lang="ja-JP" altLang="en-US" sz="2800" dirty="0">
                <a:ea typeface="ＭＳ Ｐゴシック" pitchFamily="-84" charset="-128"/>
              </a:rPr>
              <a:t>“</a:t>
            </a:r>
            <a:r>
              <a:rPr lang="en-US" altLang="ja-JP" sz="2800" dirty="0">
                <a:ea typeface="ＭＳ Ｐゴシック" pitchFamily="-84" charset="-128"/>
              </a:rPr>
              <a:t>Bible</a:t>
            </a:r>
            <a:r>
              <a:rPr lang="ja-JP" altLang="en-US" sz="2800" dirty="0">
                <a:ea typeface="ＭＳ Ｐゴシック" pitchFamily="-84" charset="-128"/>
              </a:rPr>
              <a:t>”</a:t>
            </a:r>
            <a:r>
              <a:rPr lang="en-US" altLang="ja-JP" sz="2800" dirty="0">
                <a:ea typeface="ＭＳ Ｐゴシック" pitchFamily="-84" charset="-128"/>
              </a:rPr>
              <a:t> for guidelines on the Free and Reduced-price applications, processing, approval and denial.</a:t>
            </a:r>
            <a:endParaRPr lang="en-US" sz="2800" dirty="0">
              <a:ea typeface="ＭＳ Ｐゴシック" pitchFamily="-84" charset="-128"/>
            </a:endParaRPr>
          </a:p>
          <a:p>
            <a:pPr marL="0" indent="0">
              <a:buNone/>
            </a:pP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3352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44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Questions?</a:t>
            </a:r>
            <a:endParaRPr lang="en-US" sz="3600" b="1" dirty="0">
              <a:solidFill>
                <a:schemeClr val="tx1"/>
              </a:solidFill>
            </a:endParaRPr>
          </a:p>
        </p:txBody>
      </p:sp>
      <p:pic>
        <p:nvPicPr>
          <p:cNvPr id="4" name="Picture 5" descr="tiki_questions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95612" y="2514601"/>
            <a:ext cx="28717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542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US"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0820" y="730429"/>
            <a:ext cx="6088959" cy="554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343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Meal Application Activity</a:t>
            </a:r>
            <a:endParaRPr lang="en-US" sz="3600" b="1" dirty="0">
              <a:solidFill>
                <a:schemeClr val="tx1"/>
              </a:solidFill>
            </a:endParaRPr>
          </a:p>
        </p:txBody>
      </p:sp>
      <p:sp>
        <p:nvSpPr>
          <p:cNvPr id="3" name="Content Placeholder 2"/>
          <p:cNvSpPr>
            <a:spLocks noGrp="1"/>
          </p:cNvSpPr>
          <p:nvPr>
            <p:ph sz="quarter" idx="1"/>
          </p:nvPr>
        </p:nvSpPr>
        <p:spPr/>
        <p:txBody>
          <a:bodyPr/>
          <a:lstStyle/>
          <a:p>
            <a:r>
              <a:rPr lang="en-US" dirty="0" smtClean="0"/>
              <a:t>Let’s practice!</a:t>
            </a:r>
            <a:endParaRPr lang="en-US" dirty="0"/>
          </a:p>
        </p:txBody>
      </p:sp>
      <p:pic>
        <p:nvPicPr>
          <p:cNvPr id="1026" name="Picture 2" descr="C:\Users\lchar\AppData\Local\Microsoft\Windows\Temporary Internet Files\Content.IE5\590PLID5\join-toastmasters-practice-public-spea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6096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8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630362"/>
          </a:xfrm>
        </p:spPr>
        <p:txBody>
          <a:bodyPr>
            <a:noAutofit/>
          </a:bodyPr>
          <a:lstStyle/>
          <a:p>
            <a:r>
              <a:rPr lang="en-US" sz="3600" b="1" dirty="0" smtClean="0">
                <a:solidFill>
                  <a:schemeClr val="tx1"/>
                </a:solidFill>
              </a:rPr>
              <a:t>Reduce the number of applications you have to process!</a:t>
            </a:r>
            <a:endParaRPr lang="en-US" sz="3600" b="1" dirty="0">
              <a:solidFill>
                <a:schemeClr val="tx1"/>
              </a:solidFill>
            </a:endParaRPr>
          </a:p>
        </p:txBody>
      </p:sp>
      <p:sp>
        <p:nvSpPr>
          <p:cNvPr id="3" name="Content Placeholder 2"/>
          <p:cNvSpPr>
            <a:spLocks noGrp="1"/>
          </p:cNvSpPr>
          <p:nvPr>
            <p:ph sz="quarter" idx="1"/>
          </p:nvPr>
        </p:nvSpPr>
        <p:spPr/>
        <p:txBody>
          <a:bodyPr/>
          <a:lstStyle/>
          <a:p>
            <a:pPr lvl="0">
              <a:buClr>
                <a:srgbClr val="D34817"/>
              </a:buClr>
            </a:pPr>
            <a:endParaRPr lang="en-US" sz="2800" dirty="0" smtClean="0">
              <a:solidFill>
                <a:prstClr val="black"/>
              </a:solidFill>
            </a:endParaRPr>
          </a:p>
          <a:p>
            <a:pPr lvl="0">
              <a:buClr>
                <a:srgbClr val="D34817"/>
              </a:buClr>
            </a:pPr>
            <a:r>
              <a:rPr lang="en-US" sz="2800" dirty="0" smtClean="0">
                <a:solidFill>
                  <a:prstClr val="black"/>
                </a:solidFill>
              </a:rPr>
              <a:t>After </a:t>
            </a:r>
            <a:r>
              <a:rPr lang="en-US" sz="2800" b="1" u="sng" dirty="0">
                <a:solidFill>
                  <a:prstClr val="black"/>
                </a:solidFill>
              </a:rPr>
              <a:t>July </a:t>
            </a:r>
            <a:r>
              <a:rPr lang="en-US" sz="2800" b="1" u="sng" dirty="0" smtClean="0">
                <a:solidFill>
                  <a:prstClr val="black"/>
                </a:solidFill>
              </a:rPr>
              <a:t>3, </a:t>
            </a:r>
            <a:r>
              <a:rPr lang="en-US" sz="2800" b="1" u="sng" dirty="0">
                <a:solidFill>
                  <a:prstClr val="black"/>
                </a:solidFill>
              </a:rPr>
              <a:t>2017</a:t>
            </a:r>
            <a:r>
              <a:rPr lang="en-US" sz="2800" dirty="0">
                <a:solidFill>
                  <a:prstClr val="black"/>
                </a:solidFill>
              </a:rPr>
              <a:t>,check the Direct Certification list in HCNP Systems and complete the matches. </a:t>
            </a:r>
          </a:p>
          <a:p>
            <a:pPr lvl="0">
              <a:buClr>
                <a:srgbClr val="D34817"/>
              </a:buClr>
            </a:pPr>
            <a:r>
              <a:rPr lang="en-US" sz="2800" dirty="0">
                <a:solidFill>
                  <a:prstClr val="black"/>
                </a:solidFill>
              </a:rPr>
              <a:t>Print and mail the Direct Certification </a:t>
            </a:r>
            <a:r>
              <a:rPr lang="en-US" sz="2800" dirty="0" smtClean="0">
                <a:solidFill>
                  <a:prstClr val="black"/>
                </a:solidFill>
              </a:rPr>
              <a:t>letters</a:t>
            </a:r>
            <a:r>
              <a:rPr lang="en-US" sz="2800" dirty="0">
                <a:solidFill>
                  <a:prstClr val="black"/>
                </a:solidFill>
              </a:rPr>
              <a:t> </a:t>
            </a:r>
            <a:r>
              <a:rPr lang="en-US" sz="2800" dirty="0" smtClean="0">
                <a:solidFill>
                  <a:prstClr val="black"/>
                </a:solidFill>
              </a:rPr>
              <a:t>to the households for your school.</a:t>
            </a:r>
            <a:endParaRPr lang="en-US" dirty="0"/>
          </a:p>
        </p:txBody>
      </p:sp>
      <p:pic>
        <p:nvPicPr>
          <p:cNvPr id="1026" name="Picture 2" descr="C:\Users\lchar\AppData\Local\Microsoft\Windows\Temporary Internet Files\Content.IE5\590PLID5\TN_sending_email_via_sling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45000"/>
            <a:ext cx="28194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1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Direct Certification in HCNP Systems</a:t>
            </a:r>
            <a:endParaRPr lang="en-US" sz="3600"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HCNP Systems provides a Direct Certification List for each school.</a:t>
            </a:r>
          </a:p>
          <a:p>
            <a:r>
              <a:rPr lang="en-US" dirty="0" smtClean="0"/>
              <a:t>This list is generated as a match between the SNAP, TANF, Foster Care agency and the DOE enrollment system. </a:t>
            </a:r>
          </a:p>
          <a:p>
            <a:r>
              <a:rPr lang="en-US" dirty="0" smtClean="0"/>
              <a:t>The students who qualify as Directly Certified are then imported into the HCNP Systems lists. </a:t>
            </a:r>
          </a:p>
          <a:p>
            <a:r>
              <a:rPr lang="en-US" dirty="0" smtClean="0"/>
              <a:t>It is based on current enrollment information, therefore if the enrollment information is incorrect, the list will be incorrect. HINT:  keep enrollment information updated.</a:t>
            </a:r>
          </a:p>
          <a:p>
            <a:r>
              <a:rPr lang="en-US" dirty="0" smtClean="0"/>
              <a:t>A new list for SY 17-18 will be generated in July, 2017.</a:t>
            </a:r>
          </a:p>
          <a:p>
            <a:endParaRPr lang="en-US" dirty="0"/>
          </a:p>
        </p:txBody>
      </p:sp>
    </p:spTree>
    <p:extLst>
      <p:ext uri="{BB962C8B-B14F-4D97-AF65-F5344CB8AC3E}">
        <p14:creationId xmlns:p14="http://schemas.microsoft.com/office/powerpoint/2010/main" val="2038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77962"/>
          </a:xfrm>
        </p:spPr>
        <p:txBody>
          <a:bodyPr>
            <a:normAutofit fontScale="90000"/>
          </a:bodyPr>
          <a:lstStyle/>
          <a:p>
            <a:r>
              <a:rPr lang="en-US" sz="3600" b="1" dirty="0" smtClean="0">
                <a:solidFill>
                  <a:schemeClr val="tx1"/>
                </a:solidFill>
              </a:rPr>
              <a:t>Free and Reduced Price Meal Application:</a:t>
            </a:r>
            <a:br>
              <a:rPr lang="en-US" sz="3600" b="1" dirty="0" smtClean="0">
                <a:solidFill>
                  <a:schemeClr val="tx1"/>
                </a:solidFill>
              </a:rPr>
            </a:br>
            <a:r>
              <a:rPr lang="en-US" sz="3600" b="1" dirty="0" smtClean="0">
                <a:solidFill>
                  <a:schemeClr val="tx1"/>
                </a:solidFill>
              </a:rPr>
              <a:t>SP 28-2017  </a:t>
            </a:r>
            <a:r>
              <a:rPr lang="en-US" sz="2800" b="1" dirty="0" smtClean="0">
                <a:solidFill>
                  <a:schemeClr val="tx1"/>
                </a:solidFill>
              </a:rPr>
              <a:t>issued May 3, 2017</a:t>
            </a:r>
            <a:endParaRPr lang="en-US" sz="2800" b="1" dirty="0">
              <a:solidFill>
                <a:schemeClr val="tx1"/>
              </a:solidFill>
            </a:endParaRPr>
          </a:p>
        </p:txBody>
      </p:sp>
      <p:sp>
        <p:nvSpPr>
          <p:cNvPr id="3" name="Content Placeholder 2"/>
          <p:cNvSpPr>
            <a:spLocks noGrp="1"/>
          </p:cNvSpPr>
          <p:nvPr>
            <p:ph sz="quarter" idx="1"/>
          </p:nvPr>
        </p:nvSpPr>
        <p:spPr>
          <a:xfrm>
            <a:off x="457200" y="1981200"/>
            <a:ext cx="7467600" cy="4492752"/>
          </a:xfrm>
        </p:spPr>
        <p:txBody>
          <a:bodyPr>
            <a:normAutofit/>
          </a:bodyPr>
          <a:lstStyle/>
          <a:p>
            <a:r>
              <a:rPr lang="en-US" sz="2800" dirty="0" smtClean="0"/>
              <a:t>USDA has provided the Prototype Application for Free and Reduced Price School Meals SY 2017-18.</a:t>
            </a:r>
            <a:endParaRPr lang="en-US" dirty="0"/>
          </a:p>
          <a:p>
            <a:pPr marL="0" indent="0">
              <a:buNone/>
            </a:pPr>
            <a:endParaRPr lang="en-US" dirty="0" smtClean="0"/>
          </a:p>
          <a:p>
            <a:r>
              <a:rPr lang="en-US" sz="2800" dirty="0" smtClean="0"/>
              <a:t>HCNP has adapted the prototype for use by Hawaii SFAs.</a:t>
            </a:r>
            <a:endParaRPr lang="en-US" sz="2800" dirty="0"/>
          </a:p>
        </p:txBody>
      </p:sp>
      <p:pic>
        <p:nvPicPr>
          <p:cNvPr id="1026" name="Picture 2" descr="C:\Users\lchar\AppData\Local\Microsoft\Windows\Temporary Internet Files\Content.IE5\QQ68T3DX\sta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876800"/>
            <a:ext cx="4777237" cy="183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90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HCNP APPLICATION MATERIALS</a:t>
            </a:r>
            <a:endParaRPr lang="en-US" sz="3600" b="1" dirty="0">
              <a:solidFill>
                <a:schemeClr val="tx1"/>
              </a:solidFill>
            </a:endParaRPr>
          </a:p>
        </p:txBody>
      </p:sp>
      <p:sp>
        <p:nvSpPr>
          <p:cNvPr id="3" name="Content Placeholder 2"/>
          <p:cNvSpPr>
            <a:spLocks noGrp="1"/>
          </p:cNvSpPr>
          <p:nvPr>
            <p:ph sz="quarter" idx="1"/>
          </p:nvPr>
        </p:nvSpPr>
        <p:spPr/>
        <p:txBody>
          <a:bodyPr/>
          <a:lstStyle/>
          <a:p>
            <a:endParaRPr lang="en-US" sz="2800" dirty="0" smtClean="0"/>
          </a:p>
          <a:p>
            <a:r>
              <a:rPr lang="en-US" sz="2800" dirty="0" smtClean="0"/>
              <a:t>2017-2018 Application for Free and Reduced Price School Meals</a:t>
            </a:r>
          </a:p>
          <a:p>
            <a:r>
              <a:rPr lang="en-US" sz="2800" dirty="0" smtClean="0"/>
              <a:t>“How to Apply for Free and Reduced Price School Meals”</a:t>
            </a:r>
          </a:p>
          <a:p>
            <a:r>
              <a:rPr lang="en-US" sz="2800" dirty="0" smtClean="0"/>
              <a:t>“Frequently Asked Questions About Free and Reduced Price School Meals”</a:t>
            </a:r>
          </a:p>
          <a:p>
            <a:r>
              <a:rPr lang="en-US" sz="2800" dirty="0" smtClean="0"/>
              <a:t>These materials have been sent via email to all SFAs.  They are also posted on the Hawaii Child Nutrition website.</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636"/>
            <a:ext cx="2857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25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Additional materials</a:t>
            </a:r>
            <a:endParaRPr lang="en-US" sz="3600" b="1" dirty="0">
              <a:solidFill>
                <a:schemeClr val="tx1"/>
              </a:solidFill>
            </a:endParaRPr>
          </a:p>
        </p:txBody>
      </p:sp>
      <p:sp>
        <p:nvSpPr>
          <p:cNvPr id="6" name="Content Placeholder 5"/>
          <p:cNvSpPr>
            <a:spLocks noGrp="1"/>
          </p:cNvSpPr>
          <p:nvPr>
            <p:ph sz="quarter" idx="1"/>
          </p:nvPr>
        </p:nvSpPr>
        <p:spPr/>
        <p:txBody>
          <a:bodyPr>
            <a:normAutofit/>
          </a:bodyPr>
          <a:lstStyle/>
          <a:p>
            <a:r>
              <a:rPr lang="en-US" sz="3200" dirty="0" smtClean="0"/>
              <a:t>Notice to households of Approval/Denial of Benefits</a:t>
            </a:r>
          </a:p>
          <a:p>
            <a:r>
              <a:rPr lang="en-US" sz="3200" dirty="0" smtClean="0"/>
              <a:t>Sharing Information with Other Programs</a:t>
            </a:r>
          </a:p>
          <a:p>
            <a:r>
              <a:rPr lang="en-US" sz="3200" dirty="0" smtClean="0"/>
              <a:t>Sharing Information with Medicaid/Chip</a:t>
            </a:r>
            <a:endParaRPr lang="en-US" sz="3200" dirty="0"/>
          </a:p>
        </p:txBody>
      </p:sp>
      <p:pic>
        <p:nvPicPr>
          <p:cNvPr id="1028" name="Picture 4" descr="C:\Users\lchar\AppData\Local\Microsoft\Windows\Temporary Internet Files\Content.IE5\70DEEXBV\letter-clipart-dir7KGki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107" y="4419600"/>
            <a:ext cx="3308141" cy="20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67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NO CHANGES</a:t>
            </a:r>
            <a:endParaRPr lang="en-US" b="1" dirty="0">
              <a:solidFill>
                <a:schemeClr val="tx1"/>
              </a:solidFill>
            </a:endParaRPr>
          </a:p>
        </p:txBody>
      </p:sp>
      <p:sp>
        <p:nvSpPr>
          <p:cNvPr id="3" name="Content Placeholder 2"/>
          <p:cNvSpPr>
            <a:spLocks noGrp="1"/>
          </p:cNvSpPr>
          <p:nvPr>
            <p:ph sz="quarter" idx="1"/>
          </p:nvPr>
        </p:nvSpPr>
        <p:spPr/>
        <p:txBody>
          <a:bodyPr/>
          <a:lstStyle/>
          <a:p>
            <a:r>
              <a:rPr lang="en-US" dirty="0" smtClean="0"/>
              <a:t>This year’s application looks just like last year’s.  The only change is the School Year.</a:t>
            </a:r>
          </a:p>
          <a:p>
            <a:pPr marL="0" indent="0">
              <a:buNone/>
            </a:pPr>
            <a:endParaRPr lang="en-US" dirty="0" smtClean="0"/>
          </a:p>
          <a:p>
            <a:r>
              <a:rPr lang="en-US" b="1" dirty="0" smtClean="0"/>
              <a:t>HOWEVER</a:t>
            </a:r>
            <a:r>
              <a:rPr lang="en-US" dirty="0" smtClean="0"/>
              <a:t>,  you cannot use last year’s application.</a:t>
            </a:r>
          </a:p>
          <a:p>
            <a:r>
              <a:rPr lang="en-US" dirty="0" smtClean="0"/>
              <a:t>Step 1.  Discard all unused copies of last year’s applications. </a:t>
            </a:r>
            <a:endParaRPr lang="en-US" dirty="0"/>
          </a:p>
        </p:txBody>
      </p:sp>
      <p:pic>
        <p:nvPicPr>
          <p:cNvPr id="1027" name="Picture 3" descr="C:\Users\lchar\AppData\Local\Microsoft\Windows\Temporary Internet Files\Content.IE5\D3W2X80S\Trash_Can_23.svg[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4343400"/>
            <a:ext cx="35814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16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2275</TotalTime>
  <Words>2000</Words>
  <Application>Microsoft Office PowerPoint</Application>
  <PresentationFormat>On-screen Show (4:3)</PresentationFormat>
  <Paragraphs>238</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FREE AND REDUCED PRICE MEAL APPLICATIONS</vt:lpstr>
      <vt:lpstr>Objectives</vt:lpstr>
      <vt:lpstr>Why are there meal applications?</vt:lpstr>
      <vt:lpstr>Reduce the number of applications you have to process!</vt:lpstr>
      <vt:lpstr>Direct Certification in HCNP Systems</vt:lpstr>
      <vt:lpstr>Free and Reduced Price Meal Application: SP 28-2017  issued May 3, 2017</vt:lpstr>
      <vt:lpstr>HCNP APPLICATION MATERIALS</vt:lpstr>
      <vt:lpstr>Additional materials</vt:lpstr>
      <vt:lpstr>NO CHANGES</vt:lpstr>
      <vt:lpstr>Meal application errors found during administrative reviews</vt:lpstr>
      <vt:lpstr>Getting Started</vt:lpstr>
      <vt:lpstr>Press release</vt:lpstr>
      <vt:lpstr>Preparing the Application Packet</vt:lpstr>
      <vt:lpstr>Make the Application Packet Available to Households</vt:lpstr>
      <vt:lpstr>REMINDERS</vt:lpstr>
      <vt:lpstr>Confidentiality</vt:lpstr>
      <vt:lpstr>Processing Returned Applications</vt:lpstr>
      <vt:lpstr>PowerPoint Presentation</vt:lpstr>
      <vt:lpstr>What Is an Incomplete Application?</vt:lpstr>
      <vt:lpstr>More Reminders</vt:lpstr>
      <vt:lpstr>Indication of “No Income”</vt:lpstr>
      <vt:lpstr>Income Eligibility Guidelines</vt:lpstr>
      <vt:lpstr>Finish Processing the Application</vt:lpstr>
      <vt:lpstr>Helpful Hints </vt:lpstr>
      <vt:lpstr>Discontinuation of Benefits</vt:lpstr>
      <vt:lpstr>Notice of Approval or Denial</vt:lpstr>
      <vt:lpstr>reminders</vt:lpstr>
      <vt:lpstr>Master List</vt:lpstr>
      <vt:lpstr>What is an acceptable list?</vt:lpstr>
      <vt:lpstr>How is a Master List Used?</vt:lpstr>
      <vt:lpstr>Examples</vt:lpstr>
      <vt:lpstr>Eligibility Manual</vt:lpstr>
      <vt:lpstr>Questions?</vt:lpstr>
      <vt:lpstr>PowerPoint Presentation</vt:lpstr>
      <vt:lpstr>Meal Application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AND REDUCED PRICE MEAL APPLICATIONS</dc:title>
  <dc:creator>Linda Char</dc:creator>
  <cp:lastModifiedBy>Linda Char</cp:lastModifiedBy>
  <cp:revision>200</cp:revision>
  <cp:lastPrinted>2017-02-02T00:58:44Z</cp:lastPrinted>
  <dcterms:created xsi:type="dcterms:W3CDTF">2015-05-22T21:01:08Z</dcterms:created>
  <dcterms:modified xsi:type="dcterms:W3CDTF">2017-06-05T19:33:49Z</dcterms:modified>
</cp:coreProperties>
</file>