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4"/>
  </p:notesMasterIdLst>
  <p:handoutMasterIdLst>
    <p:handoutMasterId r:id="rId35"/>
  </p:handoutMasterIdLst>
  <p:sldIdLst>
    <p:sldId id="256" r:id="rId2"/>
    <p:sldId id="260" r:id="rId3"/>
    <p:sldId id="257" r:id="rId4"/>
    <p:sldId id="258" r:id="rId5"/>
    <p:sldId id="283" r:id="rId6"/>
    <p:sldId id="261" r:id="rId7"/>
    <p:sldId id="285" r:id="rId8"/>
    <p:sldId id="262" r:id="rId9"/>
    <p:sldId id="279" r:id="rId10"/>
    <p:sldId id="310" r:id="rId11"/>
    <p:sldId id="297" r:id="rId12"/>
    <p:sldId id="296" r:id="rId13"/>
    <p:sldId id="303" r:id="rId14"/>
    <p:sldId id="298" r:id="rId15"/>
    <p:sldId id="299" r:id="rId16"/>
    <p:sldId id="300" r:id="rId17"/>
    <p:sldId id="304" r:id="rId18"/>
    <p:sldId id="301" r:id="rId19"/>
    <p:sldId id="306" r:id="rId20"/>
    <p:sldId id="305" r:id="rId21"/>
    <p:sldId id="309" r:id="rId22"/>
    <p:sldId id="308" r:id="rId23"/>
    <p:sldId id="280" r:id="rId24"/>
    <p:sldId id="263" r:id="rId25"/>
    <p:sldId id="281" r:id="rId26"/>
    <p:sldId id="264" r:id="rId27"/>
    <p:sldId id="265" r:id="rId28"/>
    <p:sldId id="275" r:id="rId29"/>
    <p:sldId id="276" r:id="rId30"/>
    <p:sldId id="277" r:id="rId31"/>
    <p:sldId id="278" r:id="rId32"/>
    <p:sldId id="311" r:id="rId3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5667" autoAdjust="0"/>
  </p:normalViewPr>
  <p:slideViewPr>
    <p:cSldViewPr>
      <p:cViewPr>
        <p:scale>
          <a:sx n="100" d="100"/>
          <a:sy n="100" d="100"/>
        </p:scale>
        <p:origin x="-19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4608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4608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1329B565-E898-4928-B629-7A18544CB4AC}" type="slidenum">
              <a:rPr lang="en-US" altLang="en-US"/>
              <a:pPr>
                <a:defRPr/>
              </a:pPr>
              <a:t>‹#›</a:t>
            </a:fld>
            <a:endParaRPr lang="en-US" altLang="en-US"/>
          </a:p>
        </p:txBody>
      </p:sp>
    </p:spTree>
    <p:extLst>
      <p:ext uri="{BB962C8B-B14F-4D97-AF65-F5344CB8AC3E}">
        <p14:creationId xmlns:p14="http://schemas.microsoft.com/office/powerpoint/2010/main" val="3445711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4D0A9819-48EC-468E-9DE0-12B5DBC040C8}" type="datetimeFigureOut">
              <a:rPr lang="en-US"/>
              <a:pPr>
                <a:defRPr/>
              </a:pPr>
              <a:t>7/6/2017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5DFB0750-D411-4F61-BAF7-3A6FA44D8CF8}" type="slidenum">
              <a:rPr lang="en-US"/>
              <a:pPr>
                <a:defRPr/>
              </a:pPr>
              <a:t>‹#›</a:t>
            </a:fld>
            <a:endParaRPr lang="en-US"/>
          </a:p>
        </p:txBody>
      </p:sp>
    </p:spTree>
    <p:extLst>
      <p:ext uri="{BB962C8B-B14F-4D97-AF65-F5344CB8AC3E}">
        <p14:creationId xmlns:p14="http://schemas.microsoft.com/office/powerpoint/2010/main" val="1469104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9E3CF8-7C1A-4626-BCD7-17DD6ED7470D}" type="slidenum">
              <a:rPr lang="en-US" altLang="en-US" sz="1200" smtClean="0"/>
              <a:pPr/>
              <a:t>2</a:t>
            </a:fld>
            <a:endParaRPr lang="en-US"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Read slide.</a:t>
            </a:r>
          </a:p>
          <a:p>
            <a:pPr eaLnBrk="1" hangingPunct="1"/>
            <a:endParaRPr lang="en-US" altLang="en-US" smtClean="0"/>
          </a:p>
          <a:p>
            <a:pPr eaLnBrk="1" hangingPunct="1"/>
            <a:r>
              <a:rPr lang="en-US" altLang="en-US" smtClean="0"/>
              <a:t>After first bullet: Modifications should be assessed on a case-by-case basis. However it may be beneficial to create SOPs on common disabilities to ensure consistency. </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66B55C3-2D03-4826-B950-AD255B2611A8}" type="slidenum">
              <a:rPr lang="en-US" altLang="en-US" sz="1200" smtClean="0"/>
              <a:pPr/>
              <a:t>11</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slide.</a:t>
            </a:r>
          </a:p>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70031C0-B4AB-46AD-A340-71467B5F93F9}" type="slidenum">
              <a:rPr lang="en-US" altLang="en-US" sz="1200" smtClean="0"/>
              <a:pPr/>
              <a:t>12</a:t>
            </a:fld>
            <a:endParaRPr lang="en-US" alt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a:p>
            <a:endParaRPr lang="en-US" altLang="en-US" smtClean="0"/>
          </a:p>
          <a:p>
            <a:r>
              <a:rPr lang="en-US" altLang="en-US" smtClean="0"/>
              <a:t>We’ll discuss the situations in which it may be appropriate to decline a request in just a minute.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5C666E1-05F9-4CFD-8835-569C9104D8B7}" type="slidenum">
              <a:rPr lang="en-US" altLang="en-US" sz="1200" smtClean="0"/>
              <a:pPr/>
              <a:t>14</a:t>
            </a:fld>
            <a:endParaRPr lang="en-US" alt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18F4FCC-9090-4321-9BEC-43258486835D}" type="slidenum">
              <a:rPr lang="en-US" altLang="en-US" sz="1200" smtClean="0"/>
              <a:pPr/>
              <a:t>15</a:t>
            </a:fld>
            <a:endParaRPr lang="en-US" alt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a:p>
            <a:endParaRPr lang="en-US" altLang="en-US" smtClean="0"/>
          </a:p>
          <a:p>
            <a:r>
              <a:rPr lang="en-US" altLang="en-US" smtClean="0"/>
              <a:t>If the meal is not in compliance with the meal pattern requirements and you do not have a medical statement, it is not considered reimbursable. Fiscal action will occur if this is found during an Administrative Review.  </a:t>
            </a:r>
          </a:p>
          <a:p>
            <a:endParaRPr lang="en-US" altLang="en-US" smtClean="0"/>
          </a:p>
          <a:p>
            <a:r>
              <a:rPr lang="en-US" altLang="en-US" smtClean="0"/>
              <a:t>Also, if you choose to honor these type of meal modifications, you have to honor all students with the same request. You cannot pick and choose who you will accommodate. </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E9864A2-8A43-4EB0-BFA0-F58C2CF56373}" type="slidenum">
              <a:rPr lang="en-US" altLang="en-US" sz="1200" smtClean="0"/>
              <a:pPr/>
              <a:t>16</a:t>
            </a:fld>
            <a:endParaRPr lang="en-US" alt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After first bullet: The SFA will not receive additional reimbursement to cover the extra costs sometimes associated with providing a reasonable modification. However, you may use funds from the non-profit school food service account, the general fund, or special education funds (if specified in the child’s IEP – individualized education program)</a:t>
            </a:r>
          </a:p>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075270B-C4AD-42EE-A7F2-BDE44F00C36C}" type="slidenum">
              <a:rPr lang="en-US" altLang="en-US" sz="1200" smtClean="0"/>
              <a:pPr/>
              <a:t>17</a:t>
            </a:fld>
            <a:endParaRPr lang="en-US" alt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3267B1D-3ECB-41FC-8C6F-608148E8658D}" type="slidenum">
              <a:rPr lang="en-US" altLang="en-US" sz="1200" smtClean="0"/>
              <a:pPr/>
              <a:t>18</a:t>
            </a:fld>
            <a:endParaRPr lang="en-US" alt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405AC5-3738-4C7E-8407-2873FDF9A955}" type="slidenum">
              <a:rPr lang="en-US" altLang="en-US" sz="1200" smtClean="0"/>
              <a:pPr/>
              <a:t>19</a:t>
            </a:fld>
            <a:endParaRPr lang="en-US" alt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Read slide.</a:t>
            </a:r>
          </a:p>
          <a:p>
            <a:pPr eaLnBrk="1" hangingPunct="1"/>
            <a:endParaRPr lang="en-US" altLang="en-US" smtClean="0"/>
          </a:p>
          <a:p>
            <a:pPr eaLnBrk="1" hangingPunct="1"/>
            <a:r>
              <a:rPr lang="en-US" altLang="en-US" smtClean="0"/>
              <a:t>The most effective team will include school food service staff, school administrators, school medical personnel, parents or guardians, children (when age-appropriate), and other school officials with relevant experience, such as school dietitians. Using a team approach ensures information is shared consistently throughout the school environment and will help to protect children in situations where food is served outside the cafeteria, such as classroom parties.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BDEE51A-E6ED-4F49-A85E-3DC24828AD47}" type="slidenum">
              <a:rPr lang="en-US" altLang="en-US" sz="1200" smtClean="0"/>
              <a:pPr/>
              <a:t>20</a:t>
            </a:fld>
            <a:endParaRPr lang="en-US" alt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a:p>
            <a:endParaRPr lang="en-US" altLang="en-US" smtClean="0"/>
          </a:p>
          <a:p>
            <a:r>
              <a:rPr lang="en-US" altLang="en-US" smtClean="0"/>
              <a:t>For those who already have medical statements on file, there’s no need to request a new statement unless you feel it’s necessary to have an updated version. </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0E9D79-46CA-4FE8-BA0B-157372F6E2DA}" type="slidenum">
              <a:rPr lang="en-US" altLang="en-US" sz="1200" smtClean="0"/>
              <a:pPr/>
              <a:t>21</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All guidance for accommodating special diets stems from these laws and regulations here. (Read law and regulations on slide) You’ll hear me reference these throughout this presentation. For the sake of time, I won’t go into great detail about each law and regulation, however I highly recommend reading in full SP 59-2016. This memo explains how each law and regulation relates to the Child Nutrition Programs.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4BF2EE4-C6B5-406F-965C-ED6704F4AFD6}" type="slidenum">
              <a:rPr lang="en-US" altLang="en-US" sz="1200" smtClean="0"/>
              <a:pPr/>
              <a:t>3</a:t>
            </a:fld>
            <a:endParaRPr lang="en-US" alt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982553-858B-437E-9D47-5382968E512F}" type="slidenum">
              <a:rPr lang="en-US" altLang="en-US" sz="1200" smtClean="0"/>
              <a:pPr/>
              <a:t>22</a:t>
            </a:fld>
            <a:endParaRPr lang="en-US" alt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Now I’m going to discuss a few of the more common scenarios that you’ll see. </a:t>
            </a:r>
          </a:p>
          <a:p>
            <a:endParaRPr lang="en-US" altLang="en-US" smtClean="0"/>
          </a:p>
          <a:p>
            <a:r>
              <a:rPr lang="en-US" altLang="en-US" smtClean="0"/>
              <a:t>Read slide. </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F0AE0BD-BF44-4F60-82F2-470C83FBC0A9}" type="slidenum">
              <a:rPr lang="en-US" altLang="en-US" sz="1200" smtClean="0"/>
              <a:pPr/>
              <a:t>23</a:t>
            </a:fld>
            <a:endParaRPr lang="en-US" alt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6D3D049-1A50-49CC-A5C2-A86A89F9B512}" type="slidenum">
              <a:rPr lang="en-US" altLang="en-US" sz="1200" smtClean="0"/>
              <a:pPr/>
              <a:t>24</a:t>
            </a:fld>
            <a:endParaRPr lang="en-US" alt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3320378-88FC-4144-B4FA-43B78459EAB4}" type="slidenum">
              <a:rPr lang="en-US" altLang="en-US" sz="1200" smtClean="0"/>
              <a:pPr/>
              <a:t>25</a:t>
            </a:fld>
            <a:endParaRPr lang="en-US" alt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A43AE50-6E84-484A-BDB1-7DF02D5865DE}" type="slidenum">
              <a:rPr lang="en-US" altLang="en-US" sz="1200" smtClean="0"/>
              <a:pPr/>
              <a:t>26</a:t>
            </a:fld>
            <a:endParaRPr lang="en-US" alt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 </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5A38366-CA45-4777-8958-D34F9AA8D628}" type="slidenum">
              <a:rPr lang="en-US" altLang="en-US" sz="1200" smtClean="0"/>
              <a:pPr/>
              <a:t>27</a:t>
            </a:fld>
            <a:endParaRPr lang="en-US" alt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Yes. The school is required to provide additional quantities to accommodate the child. </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40A81AA-682F-4E84-B076-6B44379AADA8}" type="slidenum">
              <a:rPr lang="en-US" altLang="en-US" sz="1200" smtClean="0"/>
              <a:pPr/>
              <a:t>28</a:t>
            </a:fld>
            <a:endParaRPr lang="en-US" alt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The school does not have to comply with this request since it is not a statement signed by a licensed professional. The school may decide to honor the request if they wish as long as the meal meets the meal pattern requirements.  </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47C66DB-1259-4F50-8916-69C241D4EE9B}" type="slidenum">
              <a:rPr lang="en-US" altLang="en-US" sz="1200" smtClean="0"/>
              <a:pPr/>
              <a:t>29</a:t>
            </a:fld>
            <a:endParaRPr lang="en-US" alt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school will have to prevent cross-contamination with separate prep and serving areas</a:t>
            </a:r>
          </a:p>
          <a:p>
            <a:r>
              <a:rPr lang="en-US" altLang="en-US" smtClean="0"/>
              <a:t>The school may have to accommodate a separate dining area for the child.</a:t>
            </a:r>
          </a:p>
          <a:p>
            <a:r>
              <a:rPr lang="en-US" altLang="en-US" smtClean="0"/>
              <a:t>The school may even need to establish a school wide ban on peanuts and foods made with peanuts to accommodate the child.  </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BC268D-ED77-481E-9F08-212F21A4BEDB}" type="slidenum">
              <a:rPr lang="en-US" altLang="en-US" sz="1200" smtClean="0"/>
              <a:pPr/>
              <a:t>30</a:t>
            </a:fld>
            <a:endParaRPr lang="en-US" alt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a:t>
            </a:r>
          </a:p>
          <a:p>
            <a:endParaRPr lang="en-US" altLang="en-US" smtClean="0"/>
          </a:p>
          <a:p>
            <a:r>
              <a:rPr lang="en-US" altLang="en-US" smtClean="0"/>
              <a:t>Schools must provide all meal services in the most integrated setting appropriate to the needs of the disabled child. It may appropriate to designate a separate table for children with severe allergies like the previous example, however, to require children to dine in an area other than the cafeteria would be inappropriate, unless stated in the medical statement.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1762E19-AFF8-4AF8-90A5-82C9D0B61348}" type="slidenum">
              <a:rPr lang="en-US" altLang="en-US" sz="1200" smtClean="0"/>
              <a:pPr/>
              <a:t>31</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3" eaLnBrk="1" hangingPunct="1">
              <a:spcBef>
                <a:spcPct val="0"/>
              </a:spcBef>
            </a:pPr>
            <a:r>
              <a:rPr lang="en-US" altLang="en-US" smtClean="0"/>
              <a:t>Read slide</a:t>
            </a:r>
          </a:p>
          <a:p>
            <a:pPr lvl="3" eaLnBrk="1" hangingPunct="1">
              <a:spcBef>
                <a:spcPct val="0"/>
              </a:spcBef>
            </a:pPr>
            <a:r>
              <a:rPr lang="en-US" altLang="en-US" smtClean="0"/>
              <a:t>SFAs should not be engaged in weighing medical evidence against the legal standard to determine whether a particular physical or mental impairment is severe enough to qualify as a disability. After the passage of the ADA Amendments Act, most physical and mental impairments will constitute a disability. </a:t>
            </a:r>
          </a:p>
          <a:p>
            <a:pPr lvl="3" eaLnBrk="1" hangingPunct="1">
              <a:spcBef>
                <a:spcPct val="0"/>
              </a:spcBef>
            </a:pPr>
            <a:endParaRPr lang="en-US" altLang="en-US" smtClean="0"/>
          </a:p>
          <a:p>
            <a:pPr eaLnBrk="1" hangingPunct="1">
              <a:lnSpc>
                <a:spcPct val="90000"/>
              </a:lnSpc>
            </a:pPr>
            <a:r>
              <a:rPr lang="en-US" altLang="en-US" smtClean="0"/>
              <a:t>An impairment may be covered as a disability, even if medication, or another mitigating measure may reduce the impact on the impairment. For example: A child may be able to control an allergic reaction with medication, however that should not be a consideration in determining whether the allergy is a disability.                 Refer to SP 26-2017 – review pages 4-5 under What is a Disability</a:t>
            </a:r>
          </a:p>
          <a:p>
            <a:pPr lvl="3" eaLnBrk="1" hangingPunct="1">
              <a:spcBef>
                <a:spcPct val="0"/>
              </a:spcBef>
            </a:pPr>
            <a:endParaRPr lang="en-US" altLang="en-US" smtClean="0"/>
          </a:p>
          <a:p>
            <a:pPr lvl="3" eaLnBrk="1" hangingPunct="1">
              <a:spcBef>
                <a:spcPct val="0"/>
              </a:spcBef>
            </a:pPr>
            <a:endParaRPr lang="en-US" altLang="en-US" smtClean="0"/>
          </a:p>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D9AEC1-79E4-46E7-95C4-D458F93B3542}" type="slidenum">
              <a:rPr lang="en-US" altLang="en-US" sz="1200" smtClean="0"/>
              <a:pPr/>
              <a:t>4</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slide</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ED0E0DF-57F4-4E17-BBF9-42EA8F23BE11}" type="slidenum">
              <a:rPr lang="en-US" altLang="en-US" sz="1200" smtClean="0"/>
              <a:pPr/>
              <a:t>5</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slide.</a:t>
            </a:r>
          </a:p>
          <a:p>
            <a:pPr eaLnBrk="1" hangingPunct="1">
              <a:spcBef>
                <a:spcPct val="0"/>
              </a:spcBef>
            </a:pPr>
            <a:r>
              <a:rPr lang="en-US" altLang="en-US" smtClean="0"/>
              <a:t>After second bullet point: The statement no longer has to state the actual diagnosis. It just has to explain how the child’s diet is impaired.  </a:t>
            </a:r>
          </a:p>
          <a:p>
            <a:pPr eaLnBrk="1" hangingPunct="1">
              <a:spcBef>
                <a:spcPct val="0"/>
              </a:spcBef>
            </a:pPr>
            <a:endParaRPr lang="en-US" altLang="en-US" smtClean="0"/>
          </a:p>
          <a:p>
            <a:pPr marL="0" lvl="2" eaLnBrk="1" hangingPunct="1">
              <a:spcBef>
                <a:spcPct val="0"/>
              </a:spcBef>
            </a:pPr>
            <a:r>
              <a:rPr lang="en-US" altLang="en-US" smtClean="0"/>
              <a:t>After reading the slide: If the child requires caloric modifications or the substitution of a liquid nutritive formula to accommodate a disability, this information must be included in the statement as well. </a:t>
            </a:r>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D639925-BBE7-44E9-9C16-C2C512E0316F}" type="slidenum">
              <a:rPr lang="en-US" altLang="en-US" sz="1200" smtClean="0"/>
              <a:pPr/>
              <a:t>6</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2BCE59C-0618-4621-A73A-57F0E49AC55F}" type="slidenum">
              <a:rPr lang="en-US" altLang="en-US" sz="1200" smtClean="0"/>
              <a:pPr/>
              <a:t>7</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title. For example: statement stated the child is allergic to nuts. You may want to gain clarification on what type of nut? And to what extent is the allergy. Does the student need to be assigned a designated seat in the cafeteria? </a:t>
            </a:r>
          </a:p>
          <a:p>
            <a:pPr eaLnBrk="1" hangingPunct="1">
              <a:spcBef>
                <a:spcPct val="0"/>
              </a:spcBef>
            </a:pPr>
            <a:endParaRPr lang="en-US" altLang="en-US" smtClean="0"/>
          </a:p>
          <a:p>
            <a:pPr eaLnBrk="1" hangingPunct="1">
              <a:spcBef>
                <a:spcPct val="0"/>
              </a:spcBef>
            </a:pPr>
            <a:r>
              <a:rPr lang="en-US" altLang="en-US" smtClean="0"/>
              <a:t>Read slide</a:t>
            </a:r>
          </a:p>
          <a:p>
            <a:pPr eaLnBrk="1" hangingPunct="1">
              <a:spcBef>
                <a:spcPct val="0"/>
              </a:spcBef>
            </a:pPr>
            <a:endParaRPr lang="en-US" altLang="en-US" smtClean="0"/>
          </a:p>
          <a:p>
            <a:pPr eaLnBrk="1" hangingPunct="1">
              <a:spcBef>
                <a:spcPct val="0"/>
              </a:spcBef>
            </a:pPr>
            <a:r>
              <a:rPr lang="en-US" altLang="en-US" smtClean="0"/>
              <a:t>After second bullet: Most parents requesting a special diet will have further direction regarding their child’s dietary needs than what is included in the medical statement. </a:t>
            </a:r>
          </a:p>
          <a:p>
            <a:pPr eaLnBrk="1" hangingPunct="1">
              <a:spcBef>
                <a:spcPct val="0"/>
              </a:spcBef>
            </a:pPr>
            <a:endParaRPr lang="en-US" altLang="en-US" smtClean="0"/>
          </a:p>
          <a:p>
            <a:pPr eaLnBrk="1" hangingPunct="1">
              <a:spcBef>
                <a:spcPct val="0"/>
              </a:spcBef>
            </a:pPr>
            <a:r>
              <a:rPr lang="en-US" altLang="en-US" smtClean="0"/>
              <a:t>After reading slide: Even after receiving the updated medical statement, I recommend documenting any communication with the parent that includes important information regarding the special meals. The primary goal is to feed a special needs child as soon and safely as possible.</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EE9124-78E6-4476-BC7F-452B38C8F154}" type="slidenum">
              <a:rPr lang="en-US" altLang="en-US" sz="1200" smtClean="0"/>
              <a:pPr/>
              <a:t>8</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Slide.</a:t>
            </a:r>
          </a:p>
          <a:p>
            <a:pPr eaLnBrk="1" hangingPunct="1">
              <a:spcBef>
                <a:spcPct val="0"/>
              </a:spcBef>
            </a:pPr>
            <a:endParaRPr lang="en-US" altLang="en-US" smtClean="0"/>
          </a:p>
          <a:p>
            <a:pPr eaLnBrk="1" hangingPunct="1">
              <a:spcBef>
                <a:spcPct val="0"/>
              </a:spcBef>
            </a:pPr>
            <a:r>
              <a:rPr lang="en-US" altLang="en-US" smtClean="0"/>
              <a:t>After third bullet: Or a child is lactose intolerant, then you would substitute with a lactose-free milk. </a:t>
            </a:r>
          </a:p>
          <a:p>
            <a:pPr eaLnBrk="1" hangingPunct="1">
              <a:spcBef>
                <a:spcPct val="0"/>
              </a:spcBef>
            </a:pPr>
            <a:endParaRPr lang="en-US" altLang="en-US" smtClean="0"/>
          </a:p>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AA1C3D-E12D-4D1A-841E-7DDB81B5E626}" type="slidenum">
              <a:rPr lang="en-US" altLang="en-US" sz="1200" smtClean="0"/>
              <a:pPr/>
              <a:t>9</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Read slide.</a:t>
            </a:r>
          </a:p>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3C21E4B-5F09-42CC-81BB-9147ACA5241E}" type="slidenum">
              <a:rPr lang="en-US" altLang="en-US" sz="1200" smtClean="0"/>
              <a:pPr/>
              <a:t>10</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2DA8988F-EEB4-4987-BA5A-BA5C47E5C1CB}"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06158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F6562DF-6605-4897-B226-43BEF14BF74F}"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86716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6A15EA0-96B2-41F8-AD26-DBA164758D17}"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85730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67C8B9C-D941-48F8-A633-F1FD69EA7F4D}"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40608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08F9B3D5-EA82-4E8B-91B5-168EE8105C8A}"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71955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75DDC26D-DA42-4655-BACD-A35543AF43AB}"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82022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BC482A81-A3C1-4DC8-B86C-18CD0DE411D6}"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80139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C80DBA2-561E-4DCA-8137-D1438019B9C6}"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15013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6683C24B-829D-4522-966B-71B7A376B409}"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6648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97BAC350-84F2-4535-BD93-238451984429}" type="slidenum">
              <a:rPr lang="en-US" altLang="en-US"/>
              <a:pPr>
                <a:defRPr/>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202921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2203C47E-49B6-4977-B302-77C3884D47A1}"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41011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800">
                <a:solidFill>
                  <a:srgbClr val="FFFFFF"/>
                </a:solidFill>
              </a:defRPr>
            </a:lvl1pPr>
          </a:lstStyle>
          <a:p>
            <a:pPr>
              <a:defRPr/>
            </a:pPr>
            <a:fld id="{77E526B3-5415-45DC-9172-D62471E8DC70}" type="slidenum">
              <a:rPr lang="en-US" altLang="en-US"/>
              <a:pPr>
                <a:defRPr/>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2514600"/>
            <a:ext cx="7543800" cy="1295400"/>
          </a:xfrm>
        </p:spPr>
        <p:txBody>
          <a:bodyPr/>
          <a:lstStyle/>
          <a:p>
            <a:pPr eaLnBrk="1" fontAlgn="auto" hangingPunct="1">
              <a:spcAft>
                <a:spcPts val="0"/>
              </a:spcAft>
              <a:defRPr/>
            </a:pPr>
            <a:r>
              <a:rPr lang="en-US" altLang="en-US" sz="4800" dirty="0" smtClean="0"/>
              <a:t/>
            </a:r>
            <a:br>
              <a:rPr lang="en-US" altLang="en-US" sz="4800" dirty="0" smtClean="0"/>
            </a:br>
            <a:r>
              <a:rPr lang="en-US" altLang="en-US" sz="4800" dirty="0"/>
              <a:t/>
            </a:r>
            <a:br>
              <a:rPr lang="en-US" altLang="en-US" sz="4800" dirty="0"/>
            </a:br>
            <a:r>
              <a:rPr lang="en-US" altLang="en-US" sz="4800" dirty="0" smtClean="0"/>
              <a:t>Accommodating Disabilities in the School Meal Programs</a:t>
            </a:r>
            <a:br>
              <a:rPr lang="en-US" altLang="en-US" sz="4800" dirty="0" smtClean="0"/>
            </a:br>
            <a:endParaRPr lang="en-US" altLang="en-US" sz="4800" dirty="0" smtClean="0"/>
          </a:p>
        </p:txBody>
      </p:sp>
      <p:sp>
        <p:nvSpPr>
          <p:cNvPr id="3075" name="Rectangle 3"/>
          <p:cNvSpPr>
            <a:spLocks noGrp="1" noChangeArrowheads="1"/>
          </p:cNvSpPr>
          <p:nvPr>
            <p:ph type="subTitle" idx="1"/>
          </p:nvPr>
        </p:nvSpPr>
        <p:spPr>
          <a:xfrm>
            <a:off x="3276600" y="3733800"/>
            <a:ext cx="5638800" cy="1752600"/>
          </a:xfrm>
        </p:spPr>
        <p:txBody>
          <a:bodyPr rtlCol="0"/>
          <a:lstStyle/>
          <a:p>
            <a:pPr algn="ctr" eaLnBrk="1" fontAlgn="auto" hangingPunct="1">
              <a:lnSpc>
                <a:spcPct val="90000"/>
              </a:lnSpc>
              <a:spcAft>
                <a:spcPts val="0"/>
              </a:spcAft>
              <a:buFont typeface="Arial" panose="020B0604020202020204" pitchFamily="34" charset="0"/>
              <a:buNone/>
              <a:defRPr/>
            </a:pPr>
            <a:r>
              <a:rPr lang="en-US" altLang="en-US" sz="2400" dirty="0" smtClean="0"/>
              <a:t>Hawaii Child Nutrition Programs</a:t>
            </a:r>
          </a:p>
          <a:p>
            <a:pPr algn="ctr" eaLnBrk="1" fontAlgn="auto" hangingPunct="1">
              <a:lnSpc>
                <a:spcPct val="90000"/>
              </a:lnSpc>
              <a:spcAft>
                <a:spcPts val="0"/>
              </a:spcAft>
              <a:buFont typeface="Arial" panose="020B0604020202020204" pitchFamily="34" charset="0"/>
              <a:buNone/>
              <a:defRPr/>
            </a:pPr>
            <a:r>
              <a:rPr lang="en-US" altLang="en-US" sz="2400" dirty="0" smtClean="0"/>
              <a:t>June 2017 Training</a:t>
            </a:r>
          </a:p>
          <a:p>
            <a:pPr eaLnBrk="1" fontAlgn="auto" hangingPunct="1">
              <a:lnSpc>
                <a:spcPct val="90000"/>
              </a:lnSpc>
              <a:spcAft>
                <a:spcPts val="0"/>
              </a:spcAft>
              <a:buFont typeface="Arial" panose="020B0604020202020204" pitchFamily="34" charset="0"/>
              <a:buNone/>
              <a:defRPr/>
            </a:pPr>
            <a:endParaRPr lang="en-US" altLang="en-US" sz="2400" dirty="0" smtClean="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Reasonable Modifications</a:t>
            </a:r>
            <a:endParaRPr lang="en-US" sz="4400" dirty="0"/>
          </a:p>
        </p:txBody>
      </p:sp>
      <p:sp>
        <p:nvSpPr>
          <p:cNvPr id="11267" name="Content Placeholder 2"/>
          <p:cNvSpPr>
            <a:spLocks noGrp="1"/>
          </p:cNvSpPr>
          <p:nvPr>
            <p:ph idx="1"/>
          </p:nvPr>
        </p:nvSpPr>
        <p:spPr/>
        <p:txBody>
          <a:bodyPr/>
          <a:lstStyle/>
          <a:p>
            <a:r>
              <a:rPr lang="en-US" altLang="en-US" sz="2400" smtClean="0"/>
              <a:t>Take every request at face value</a:t>
            </a:r>
          </a:p>
          <a:p>
            <a:endParaRPr lang="en-US" altLang="en-US" sz="2400" smtClean="0"/>
          </a:p>
          <a:p>
            <a:r>
              <a:rPr lang="en-US" altLang="en-US" sz="2400" smtClean="0"/>
              <a:t>Make accommodations where you can.  </a:t>
            </a:r>
          </a:p>
          <a:p>
            <a:endParaRPr lang="en-US" altLang="en-US" sz="2400" smtClean="0">
              <a:solidFill>
                <a:srgbClr val="FF0000"/>
              </a:solidFill>
            </a:endParaRPr>
          </a:p>
          <a:p>
            <a:r>
              <a:rPr lang="en-US" altLang="en-US" sz="2400" smtClean="0"/>
              <a:t>“Reasonable” is the key word</a:t>
            </a:r>
          </a:p>
          <a:p>
            <a:pPr lvl="2"/>
            <a:r>
              <a:rPr lang="en-US" altLang="en-US" sz="2000" smtClean="0"/>
              <a:t>May be different for each situation</a:t>
            </a:r>
          </a:p>
          <a:p>
            <a:pPr lvl="2"/>
            <a:r>
              <a:rPr lang="en-US" altLang="en-US" sz="2000" smtClean="0"/>
              <a:t>May not say “this goes outside of our district’s policy” – the disability law requires that you to make the necessary accommodations. For example: seating children with peanut allergies separately from other students.</a:t>
            </a:r>
          </a:p>
          <a:p>
            <a:pPr lvl="2"/>
            <a:r>
              <a:rPr lang="en-US" altLang="en-US" sz="2000" smtClean="0"/>
              <a:t>Some burden for the district is always expected</a:t>
            </a:r>
          </a:p>
          <a:p>
            <a:endParaRPr lang="en-US" altLang="en-US" smtClean="0"/>
          </a:p>
        </p:txBody>
      </p:sp>
      <p:pic>
        <p:nvPicPr>
          <p:cNvPr id="112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smtClean="0"/>
              <a:t>Reasonable Modifications</a:t>
            </a:r>
            <a:endParaRPr lang="en-US" sz="4000" dirty="0"/>
          </a:p>
        </p:txBody>
      </p:sp>
      <p:sp>
        <p:nvSpPr>
          <p:cNvPr id="12291" name="Content Placeholder 2"/>
          <p:cNvSpPr>
            <a:spLocks noGrp="1"/>
          </p:cNvSpPr>
          <p:nvPr>
            <p:ph idx="1"/>
          </p:nvPr>
        </p:nvSpPr>
        <p:spPr>
          <a:xfrm>
            <a:off x="457200" y="1524000"/>
            <a:ext cx="7620000" cy="4800600"/>
          </a:xfrm>
        </p:spPr>
        <p:txBody>
          <a:bodyPr/>
          <a:lstStyle/>
          <a:p>
            <a:r>
              <a:rPr lang="en-US" altLang="en-US" sz="2400" smtClean="0"/>
              <a:t>When determining what is appropriate, the age and maturity of the child should factor into all decisions.</a:t>
            </a:r>
          </a:p>
          <a:p>
            <a:pPr lvl="2"/>
            <a:r>
              <a:rPr lang="en-US" altLang="en-US" sz="2000" smtClean="0"/>
              <a:t>Younger children may need greater assistance with selecting and eating their meals</a:t>
            </a:r>
          </a:p>
          <a:p>
            <a:pPr lvl="2"/>
            <a:r>
              <a:rPr lang="en-US" altLang="en-US" sz="2000" smtClean="0"/>
              <a:t>Older children may be able to take a greater level of responsibility for some of their dietary decisions. </a:t>
            </a:r>
          </a:p>
          <a:p>
            <a:pPr lvl="2"/>
            <a:endParaRPr lang="en-US" altLang="en-US" smtClean="0"/>
          </a:p>
          <a:p>
            <a:r>
              <a:rPr lang="en-US" altLang="en-US" sz="2400" smtClean="0"/>
              <a:t>SFAs are not required to provide modifications that would fundamentally alter the nature of the program. SFAs concerned that a requested modification would alter the nature of the program should contact HCNP.</a:t>
            </a:r>
          </a:p>
          <a:p>
            <a:pPr lvl="2"/>
            <a:r>
              <a:rPr lang="en-US" altLang="en-US" sz="2000" smtClean="0"/>
              <a:t>The emphasis should be on working with parents and guardians to develop an approach that will be effective for the child. </a:t>
            </a:r>
          </a:p>
        </p:txBody>
      </p:sp>
      <p:pic>
        <p:nvPicPr>
          <p:cNvPr id="122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smtClean="0"/>
              <a:t>Reasonable Modifications</a:t>
            </a:r>
            <a:endParaRPr lang="en-US" sz="4000" dirty="0"/>
          </a:p>
        </p:txBody>
      </p:sp>
      <p:sp>
        <p:nvSpPr>
          <p:cNvPr id="13315" name="Content Placeholder 2"/>
          <p:cNvSpPr>
            <a:spLocks noGrp="1"/>
          </p:cNvSpPr>
          <p:nvPr>
            <p:ph idx="1"/>
          </p:nvPr>
        </p:nvSpPr>
        <p:spPr/>
        <p:txBody>
          <a:bodyPr/>
          <a:lstStyle/>
          <a:p>
            <a:r>
              <a:rPr lang="en-US" altLang="en-US" sz="2400" smtClean="0"/>
              <a:t>In certain situations, disability accommodations may require additional equipment; separate or designated storage/preparation areas, surfaces, or utensils; and specific staff training and/or expertise. For example:</a:t>
            </a:r>
          </a:p>
          <a:p>
            <a:pPr marL="617538" lvl="4">
              <a:buClr>
                <a:schemeClr val="accent1"/>
              </a:buClr>
            </a:pPr>
            <a:r>
              <a:rPr lang="en-US" altLang="en-US" sz="2000" smtClean="0"/>
              <a:t>Some children may require the physical assistance of a food service aide to consume their meal, while other children may need assistance tracking their dietary intake (carbohydrates for children with diabetes)</a:t>
            </a:r>
          </a:p>
          <a:p>
            <a:pPr eaLnBrk="1" hangingPunct="1">
              <a:lnSpc>
                <a:spcPct val="90000"/>
              </a:lnSpc>
            </a:pPr>
            <a:endParaRPr lang="en-US" altLang="en-US" sz="2400" smtClean="0"/>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Accessibility</a:t>
            </a:r>
            <a:endParaRPr lang="en-US" sz="4400" dirty="0"/>
          </a:p>
        </p:txBody>
      </p:sp>
      <p:sp>
        <p:nvSpPr>
          <p:cNvPr id="14339" name="Content Placeholder 2"/>
          <p:cNvSpPr>
            <a:spLocks noGrp="1"/>
          </p:cNvSpPr>
          <p:nvPr>
            <p:ph idx="1"/>
          </p:nvPr>
        </p:nvSpPr>
        <p:spPr>
          <a:xfrm>
            <a:off x="381000" y="1371600"/>
            <a:ext cx="7620000" cy="4800600"/>
          </a:xfrm>
        </p:spPr>
        <p:txBody>
          <a:bodyPr/>
          <a:lstStyle/>
          <a:p>
            <a:r>
              <a:rPr lang="en-US" altLang="en-US" smtClean="0"/>
              <a:t>SFAs are responsible for the accessibility of food service areas and for ensuring the provision of food service aides, where needed, to assist in preparing and serving meal accommodations. </a:t>
            </a:r>
          </a:p>
          <a:p>
            <a:endParaRPr lang="en-US" altLang="en-US" smtClean="0"/>
          </a:p>
          <a:p>
            <a:r>
              <a:rPr lang="en-US" altLang="en-US" smtClean="0"/>
              <a:t>No additional school meal program reimbursement is available for these types of accommodations. However, any additional costs for adaptive feeding equipment or for aides are considered allowable costs for the nonprofit school food service account. </a:t>
            </a:r>
          </a:p>
        </p:txBody>
      </p:sp>
      <p:pic>
        <p:nvPicPr>
          <p:cNvPr id="143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4" descr="Image result for adaptive mealtime equip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97205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Image result for adaptive mealtime equip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4775" y="4972050"/>
            <a:ext cx="23241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Can the SFA decline a </a:t>
            </a:r>
            <a:br>
              <a:rPr lang="en-US" sz="4000" dirty="0" smtClean="0"/>
            </a:br>
            <a:r>
              <a:rPr lang="en-US" sz="4000" dirty="0" smtClean="0"/>
              <a:t>requested modification?</a:t>
            </a:r>
            <a:endParaRPr lang="en-US" sz="4000" dirty="0"/>
          </a:p>
        </p:txBody>
      </p:sp>
      <p:sp>
        <p:nvSpPr>
          <p:cNvPr id="15363" name="Content Placeholder 2"/>
          <p:cNvSpPr>
            <a:spLocks noGrp="1"/>
          </p:cNvSpPr>
          <p:nvPr>
            <p:ph idx="1"/>
          </p:nvPr>
        </p:nvSpPr>
        <p:spPr/>
        <p:txBody>
          <a:bodyPr/>
          <a:lstStyle/>
          <a:p>
            <a:r>
              <a:rPr lang="en-US" altLang="en-US" sz="2400" smtClean="0"/>
              <a:t>It is almost never appropriate for an SFA to decline to provide an effective meal modification to accommodate a child’s disability, if the modification request is related to the child’s disabling condition.</a:t>
            </a:r>
          </a:p>
          <a:p>
            <a:endParaRPr lang="en-US" altLang="en-US" sz="2400" smtClean="0"/>
          </a:p>
          <a:p>
            <a:r>
              <a:rPr lang="en-US" altLang="en-US" sz="2400" smtClean="0"/>
              <a:t>If an SFA declines a request, the SFA must ensure that the child’s parent or guardian understands their rights under the Procedural Safeguards process. </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Can OVS be used to accommodate </a:t>
            </a:r>
            <a:br>
              <a:rPr lang="en-US" sz="3600" dirty="0" smtClean="0"/>
            </a:br>
            <a:r>
              <a:rPr lang="en-US" sz="3600" dirty="0" smtClean="0"/>
              <a:t>a meal modification?</a:t>
            </a:r>
            <a:endParaRPr lang="en-US" sz="3600" dirty="0"/>
          </a:p>
        </p:txBody>
      </p:sp>
      <p:sp>
        <p:nvSpPr>
          <p:cNvPr id="3" name="Content Placeholder 2"/>
          <p:cNvSpPr>
            <a:spLocks noGrp="1"/>
          </p:cNvSpPr>
          <p:nvPr>
            <p:ph idx="1"/>
          </p:nvPr>
        </p:nvSpPr>
        <p:spPr/>
        <p:txBody>
          <a:bodyPr/>
          <a:lstStyle/>
          <a:p>
            <a:pPr>
              <a:defRPr/>
            </a:pPr>
            <a:r>
              <a:rPr lang="en-US" sz="2800" dirty="0" smtClean="0"/>
              <a:t>NO</a:t>
            </a:r>
          </a:p>
          <a:p>
            <a:pPr marL="114300" indent="0">
              <a:buFont typeface="Arial" charset="0"/>
              <a:buNone/>
              <a:defRPr/>
            </a:pPr>
            <a:endParaRPr lang="en-US" sz="2800" dirty="0" smtClean="0"/>
          </a:p>
          <a:p>
            <a:pPr>
              <a:defRPr/>
            </a:pPr>
            <a:r>
              <a:rPr lang="en-US" sz="2800" dirty="0" smtClean="0"/>
              <a:t>Children with disabilities must have the opportunity to select all required food components for the meal. For example:</a:t>
            </a:r>
          </a:p>
          <a:p>
            <a:pPr lvl="2">
              <a:defRPr/>
            </a:pPr>
            <a:r>
              <a:rPr lang="en-US" sz="2400" dirty="0" smtClean="0"/>
              <a:t>A child who has Celiac Disease or a gluten intolerance must have a choice of a bread/grain items that is gluten free. </a:t>
            </a:r>
          </a:p>
          <a:p>
            <a:pPr lvl="2">
              <a:defRPr/>
            </a:pPr>
            <a:endParaRPr lang="en-US" dirty="0"/>
          </a:p>
          <a:p>
            <a:pPr marL="776288" lvl="2" indent="0">
              <a:buFont typeface="Arial" charset="0"/>
              <a:buNone/>
              <a:defRPr/>
            </a:pPr>
            <a:endParaRPr lang="en-US" dirty="0" smtClean="0"/>
          </a:p>
        </p:txBody>
      </p:sp>
      <p:pic>
        <p:nvPicPr>
          <p:cNvPr id="163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t>Accommodating modification requests for </a:t>
            </a:r>
            <a:br>
              <a:rPr lang="en-US" sz="2800" dirty="0" smtClean="0"/>
            </a:br>
            <a:r>
              <a:rPr lang="en-US" sz="2800" dirty="0" smtClean="0"/>
              <a:t>students who do not have a disability</a:t>
            </a:r>
            <a:endParaRPr lang="en-US" sz="2800" dirty="0"/>
          </a:p>
        </p:txBody>
      </p:sp>
      <p:sp>
        <p:nvSpPr>
          <p:cNvPr id="17411" name="Content Placeholder 2"/>
          <p:cNvSpPr>
            <a:spLocks noGrp="1"/>
          </p:cNvSpPr>
          <p:nvPr>
            <p:ph idx="1"/>
          </p:nvPr>
        </p:nvSpPr>
        <p:spPr/>
        <p:txBody>
          <a:bodyPr/>
          <a:lstStyle/>
          <a:p>
            <a:r>
              <a:rPr lang="en-US" altLang="en-US" sz="2400" smtClean="0"/>
              <a:t>SFAs are not required to make meal modifications for children without a disability. </a:t>
            </a:r>
          </a:p>
          <a:p>
            <a:pPr lvl="2"/>
            <a:r>
              <a:rPr lang="en-US" altLang="en-US" sz="2000" smtClean="0"/>
              <a:t>Religious preferences, vegetarianism, low-carbohydrate diet</a:t>
            </a:r>
          </a:p>
          <a:p>
            <a:r>
              <a:rPr lang="en-US" altLang="en-US" sz="2400" smtClean="0"/>
              <a:t>If the SFA chooses to provide a modification for a child without a disability, the modification must be consistent with the meal pattern requirements for the meal to be considered reimbursable. </a:t>
            </a:r>
          </a:p>
          <a:p>
            <a:endParaRPr lang="en-US" altLang="en-US" smtClean="0"/>
          </a:p>
          <a:p>
            <a:endParaRPr lang="en-US" altLang="en-US" smtClean="0"/>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3" name="Picture 2" descr="Image result for vegetarian school me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460875"/>
            <a:ext cx="2979738"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Reimbursement</a:t>
            </a:r>
            <a:endParaRPr lang="en-US" sz="4000" dirty="0"/>
          </a:p>
        </p:txBody>
      </p:sp>
      <p:sp>
        <p:nvSpPr>
          <p:cNvPr id="18435" name="Content Placeholder 2"/>
          <p:cNvSpPr>
            <a:spLocks noGrp="1"/>
          </p:cNvSpPr>
          <p:nvPr>
            <p:ph idx="1"/>
          </p:nvPr>
        </p:nvSpPr>
        <p:spPr>
          <a:xfrm>
            <a:off x="457200" y="1447800"/>
            <a:ext cx="7620000" cy="4800600"/>
          </a:xfrm>
        </p:spPr>
        <p:txBody>
          <a:bodyPr/>
          <a:lstStyle/>
          <a:p>
            <a:r>
              <a:rPr lang="en-US" altLang="en-US" sz="2400" smtClean="0"/>
              <a:t>Modified meals are reimbursed based on the rate of the child’s eligibility for free, reduced price, or paid meals, regardless of the modification. </a:t>
            </a:r>
          </a:p>
          <a:p>
            <a:endParaRPr lang="en-US" altLang="en-US" sz="2400" smtClean="0"/>
          </a:p>
          <a:p>
            <a:r>
              <a:rPr lang="en-US" altLang="en-US" sz="2400" smtClean="0"/>
              <a:t>Meal modifications do not have to meet the program meal pattern requirements in order to be claimed for reimbursement if they are supported by a medical statement.</a:t>
            </a:r>
          </a:p>
          <a:p>
            <a:pPr lvl="2"/>
            <a:r>
              <a:rPr lang="en-US" altLang="en-US" sz="2000" smtClean="0"/>
              <a:t>However, SFAs should ensure that meal modifications meet the nutritional needs of the child. </a:t>
            </a: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Serving Meals in an Integrated Area</a:t>
            </a:r>
            <a:endParaRPr lang="en-US" sz="3200" dirty="0"/>
          </a:p>
        </p:txBody>
      </p:sp>
      <p:sp>
        <p:nvSpPr>
          <p:cNvPr id="19459" name="Content Placeholder 2"/>
          <p:cNvSpPr>
            <a:spLocks noGrp="1"/>
          </p:cNvSpPr>
          <p:nvPr>
            <p:ph idx="1"/>
          </p:nvPr>
        </p:nvSpPr>
        <p:spPr>
          <a:xfrm>
            <a:off x="381000" y="1371600"/>
            <a:ext cx="7620000" cy="4800600"/>
          </a:xfrm>
        </p:spPr>
        <p:txBody>
          <a:bodyPr/>
          <a:lstStyle/>
          <a:p>
            <a:r>
              <a:rPr lang="en-US" altLang="en-US" smtClean="0"/>
              <a:t>SFAs must provide all meal services in the most integrated setting appropriate to the needs of the disabled child. </a:t>
            </a:r>
          </a:p>
          <a:p>
            <a:endParaRPr lang="en-US" altLang="en-US" smtClean="0"/>
          </a:p>
          <a:p>
            <a:r>
              <a:rPr lang="en-US" altLang="en-US" smtClean="0"/>
              <a:t>Exclusion of any child from the program environment is not considered an appropriate or reasonable modification. </a:t>
            </a:r>
          </a:p>
          <a:p>
            <a:endParaRPr lang="en-US" altLang="en-US" smtClean="0"/>
          </a:p>
          <a:p>
            <a:r>
              <a:rPr lang="en-US" altLang="en-US" smtClean="0"/>
              <a:t>It may be appropriate to require children with very severe food allergies to sit at a separate table to control exposure, however it is not appropriate to also use this table to segregate children as punishment for misconduct.</a:t>
            </a:r>
          </a:p>
          <a:p>
            <a:pPr lvl="2"/>
            <a:r>
              <a:rPr lang="en-US" altLang="en-US" smtClean="0"/>
              <a:t>Other children should be permitted to join the child with the food allergy, provided they do not bring any foods that would be harmful to the child. </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Procedural Safeguards</a:t>
            </a:r>
            <a:endParaRPr lang="en-US" sz="4400" dirty="0"/>
          </a:p>
        </p:txBody>
      </p:sp>
      <p:sp>
        <p:nvSpPr>
          <p:cNvPr id="20483" name="Content Placeholder 2"/>
          <p:cNvSpPr>
            <a:spLocks noGrp="1"/>
          </p:cNvSpPr>
          <p:nvPr>
            <p:ph idx="1"/>
          </p:nvPr>
        </p:nvSpPr>
        <p:spPr>
          <a:xfrm>
            <a:off x="304800" y="1524000"/>
            <a:ext cx="7620000" cy="4800600"/>
          </a:xfrm>
        </p:spPr>
        <p:txBody>
          <a:bodyPr/>
          <a:lstStyle/>
          <a:p>
            <a:r>
              <a:rPr lang="en-US" altLang="en-US" sz="2400" smtClean="0"/>
              <a:t>The Procedural Safeguards process requires SFAs/LEAs to provide notice and information to parents and guardians regarding how to request a reasonable modification and their procedural rights, which include the right to:</a:t>
            </a:r>
          </a:p>
          <a:p>
            <a:pPr lvl="2"/>
            <a:r>
              <a:rPr lang="en-US" altLang="en-US" sz="2000" smtClean="0"/>
              <a:t>File a grievance if they believe a violation has occurred regarding the request for a reasonable modification,</a:t>
            </a:r>
          </a:p>
          <a:p>
            <a:pPr lvl="2"/>
            <a:r>
              <a:rPr lang="en-US" altLang="en-US" sz="2000" smtClean="0"/>
              <a:t>Receive a prompt and equitable  resolution of the grievance,</a:t>
            </a:r>
          </a:p>
          <a:p>
            <a:pPr lvl="2"/>
            <a:r>
              <a:rPr lang="en-US" altLang="en-US" sz="2000" smtClean="0"/>
              <a:t>Request and participate in an impartial hearing to resolve their grievance,</a:t>
            </a:r>
          </a:p>
          <a:p>
            <a:pPr lvl="2"/>
            <a:r>
              <a:rPr lang="en-US" altLang="en-US" sz="2000" smtClean="0"/>
              <a:t>Be represented by counsel at the hearing,</a:t>
            </a:r>
          </a:p>
          <a:p>
            <a:pPr lvl="2"/>
            <a:r>
              <a:rPr lang="en-US" altLang="en-US" sz="2000" smtClean="0"/>
              <a:t>Examine the record, and</a:t>
            </a:r>
          </a:p>
          <a:p>
            <a:pPr lvl="2"/>
            <a:r>
              <a:rPr lang="en-US" altLang="en-US" sz="2000" smtClean="0"/>
              <a:t>Receive notice of the final decision and a procedure for review, i.e., right to appeal the hearing’s decision. </a:t>
            </a:r>
          </a:p>
          <a:p>
            <a:pPr lvl="2"/>
            <a:endParaRPr lang="en-US" altLang="en-US" smtClean="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altLang="en-US" dirty="0" smtClean="0"/>
              <a:t>Objectives</a:t>
            </a:r>
          </a:p>
        </p:txBody>
      </p:sp>
      <p:sp>
        <p:nvSpPr>
          <p:cNvPr id="3075" name="Rectangle 3"/>
          <p:cNvSpPr>
            <a:spLocks noGrp="1" noChangeArrowheads="1"/>
          </p:cNvSpPr>
          <p:nvPr>
            <p:ph idx="1"/>
          </p:nvPr>
        </p:nvSpPr>
        <p:spPr/>
        <p:txBody>
          <a:bodyPr/>
          <a:lstStyle/>
          <a:p>
            <a:pPr eaLnBrk="1" hangingPunct="1"/>
            <a:r>
              <a:rPr lang="en-US" altLang="en-US" sz="2600" smtClean="0"/>
              <a:t>Learn the federal regulations which require schools to make reasonable accommodations for children with special dietary needs</a:t>
            </a:r>
          </a:p>
          <a:p>
            <a:pPr eaLnBrk="1" hangingPunct="1">
              <a:buFont typeface="Wingdings" pitchFamily="2" charset="2"/>
              <a:buNone/>
            </a:pPr>
            <a:endParaRPr lang="en-US" altLang="en-US" sz="2600" smtClean="0"/>
          </a:p>
          <a:p>
            <a:pPr eaLnBrk="1" hangingPunct="1"/>
            <a:r>
              <a:rPr lang="en-US" altLang="en-US" sz="2600" smtClean="0"/>
              <a:t>Describe the responsibilities of school food service in complying with these regulations</a:t>
            </a:r>
          </a:p>
          <a:p>
            <a:pPr eaLnBrk="1" hangingPunct="1"/>
            <a:endParaRPr lang="en-US" altLang="en-US" sz="2600" smtClean="0"/>
          </a:p>
          <a:p>
            <a:pPr eaLnBrk="1" hangingPunct="1"/>
            <a:r>
              <a:rPr lang="en-US" altLang="en-US" sz="2600" smtClean="0"/>
              <a:t>Review the Special Diet Guidance as laid out in SP 26-2017</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Procedural Safeguards</a:t>
            </a:r>
            <a:endParaRPr lang="en-US" sz="4400" dirty="0"/>
          </a:p>
        </p:txBody>
      </p:sp>
      <p:sp>
        <p:nvSpPr>
          <p:cNvPr id="21507" name="Content Placeholder 2"/>
          <p:cNvSpPr>
            <a:spLocks noGrp="1"/>
          </p:cNvSpPr>
          <p:nvPr>
            <p:ph idx="1"/>
          </p:nvPr>
        </p:nvSpPr>
        <p:spPr>
          <a:xfrm>
            <a:off x="457200" y="1371600"/>
            <a:ext cx="7620000" cy="5105400"/>
          </a:xfrm>
        </p:spPr>
        <p:txBody>
          <a:bodyPr/>
          <a:lstStyle/>
          <a:p>
            <a:r>
              <a:rPr lang="en-US" altLang="en-US" smtClean="0"/>
              <a:t>SFA/LEA must designate at least one person to coordinate compliance with disability requirements.</a:t>
            </a:r>
          </a:p>
          <a:p>
            <a:pPr lvl="2"/>
            <a:r>
              <a:rPr lang="en-US" altLang="en-US" sz="2000" smtClean="0"/>
              <a:t>This position is often referred to as the Section 504 Coordinator. </a:t>
            </a:r>
          </a:p>
          <a:p>
            <a:endParaRPr lang="en-US" altLang="en-US" smtClean="0"/>
          </a:p>
          <a:p>
            <a:r>
              <a:rPr lang="en-US" altLang="en-US" smtClean="0"/>
              <a:t>The 504 Coordinator who is responsible for addressing requests for accommodations in the classroom may also be responsible for ensuring compliance with disability requirements related to meals and the meal service. </a:t>
            </a:r>
          </a:p>
          <a:p>
            <a:pPr lvl="2"/>
            <a:r>
              <a:rPr lang="en-US" altLang="en-US" sz="2000" smtClean="0"/>
              <a:t>All food service staff should be aware of the procedures and know how to contact the Section 504 Coordinator.</a:t>
            </a:r>
          </a:p>
          <a:p>
            <a:pPr lvl="2"/>
            <a:r>
              <a:rPr lang="en-US" altLang="en-US" sz="2000" smtClean="0"/>
              <a:t>SFAs/LEAs are encouraged to develop a Section 504 Team to discuss best practices and develop a more holistic plan to create a safe learning environment for all children. </a:t>
            </a:r>
          </a:p>
        </p:txBody>
      </p:sp>
      <p:pic>
        <p:nvPicPr>
          <p:cNvPr id="215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How often must the medical </a:t>
            </a:r>
            <a:br>
              <a:rPr lang="en-US" sz="3600" dirty="0" smtClean="0"/>
            </a:br>
            <a:r>
              <a:rPr lang="en-US" sz="3600" dirty="0" smtClean="0"/>
              <a:t>statement be updated?</a:t>
            </a:r>
            <a:endParaRPr lang="en-US" sz="3600" dirty="0"/>
          </a:p>
        </p:txBody>
      </p:sp>
      <p:sp>
        <p:nvSpPr>
          <p:cNvPr id="22531" name="Content Placeholder 2"/>
          <p:cNvSpPr>
            <a:spLocks noGrp="1"/>
          </p:cNvSpPr>
          <p:nvPr>
            <p:ph idx="1"/>
          </p:nvPr>
        </p:nvSpPr>
        <p:spPr/>
        <p:txBody>
          <a:bodyPr/>
          <a:lstStyle/>
          <a:p>
            <a:r>
              <a:rPr lang="en-US" altLang="en-US" smtClean="0"/>
              <a:t>When SFAs receive updated medical information, they must ensure that the medical statement on file reflects the current dietary needs of the participating child.</a:t>
            </a:r>
          </a:p>
          <a:p>
            <a:endParaRPr lang="en-US" altLang="en-US" smtClean="0"/>
          </a:p>
          <a:p>
            <a:r>
              <a:rPr lang="en-US" altLang="en-US" smtClean="0"/>
              <a:t>SFAs may require updates as necessary to meet their responsibilities, but should carefully consider the burden obtaining additional medical statements could create for parents and guardians when establishing such requirements. </a:t>
            </a:r>
          </a:p>
        </p:txBody>
      </p:sp>
      <p:pic>
        <p:nvPicPr>
          <p:cNvPr id="225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Discontinuing a Modification</a:t>
            </a:r>
            <a:endParaRPr lang="en-US" sz="4000" dirty="0"/>
          </a:p>
        </p:txBody>
      </p:sp>
      <p:sp>
        <p:nvSpPr>
          <p:cNvPr id="23555" name="Content Placeholder 2"/>
          <p:cNvSpPr>
            <a:spLocks noGrp="1"/>
          </p:cNvSpPr>
          <p:nvPr>
            <p:ph idx="1"/>
          </p:nvPr>
        </p:nvSpPr>
        <p:spPr>
          <a:xfrm>
            <a:off x="457200" y="1600200"/>
            <a:ext cx="7620000" cy="3505200"/>
          </a:xfrm>
        </p:spPr>
        <p:txBody>
          <a:bodyPr/>
          <a:lstStyle/>
          <a:p>
            <a:r>
              <a:rPr lang="en-US" altLang="en-US" sz="2400" smtClean="0"/>
              <a:t>It is not required to obtain a written document from a state licensed healthcare professional when rescinding the original medical order. </a:t>
            </a:r>
          </a:p>
          <a:p>
            <a:endParaRPr lang="en-US" altLang="en-US" sz="2400" smtClean="0"/>
          </a:p>
          <a:p>
            <a:r>
              <a:rPr lang="en-US" altLang="en-US" sz="2400" smtClean="0"/>
              <a:t>However, it is highly recommended that the SFA maintain documentation when ending a meal accommodation. </a:t>
            </a:r>
          </a:p>
          <a:p>
            <a:pPr lvl="2"/>
            <a:r>
              <a:rPr lang="en-US" altLang="en-US" sz="2000" smtClean="0"/>
              <a:t>Ask the child’s parent or guardian to sign a statement indicating their child no longer needs a meal accommodation before ending the accommodation. </a:t>
            </a:r>
          </a:p>
        </p:txBody>
      </p:sp>
      <p:pic>
        <p:nvPicPr>
          <p:cNvPr id="235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57" name="TextBox 4"/>
          <p:cNvSpPr txBox="1">
            <a:spLocks noChangeArrowheads="1"/>
          </p:cNvSpPr>
          <p:nvPr/>
        </p:nvSpPr>
        <p:spPr bwMode="auto">
          <a:xfrm>
            <a:off x="571500" y="5410200"/>
            <a:ext cx="716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i="1">
                <a:solidFill>
                  <a:srgbClr val="00B0F0"/>
                </a:solidFill>
                <a:latin typeface="Segoe Print" pitchFamily="2" charset="0"/>
              </a:rPr>
              <a:t>“If it’s not documented, it was not done.”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altLang="en-US" sz="4400" dirty="0" smtClean="0"/>
              <a:t>Food Allergies</a:t>
            </a:r>
          </a:p>
        </p:txBody>
      </p:sp>
      <p:sp>
        <p:nvSpPr>
          <p:cNvPr id="24579" name="Rectangle 3"/>
          <p:cNvSpPr>
            <a:spLocks noGrp="1" noChangeArrowheads="1"/>
          </p:cNvSpPr>
          <p:nvPr>
            <p:ph idx="1"/>
          </p:nvPr>
        </p:nvSpPr>
        <p:spPr>
          <a:xfrm>
            <a:off x="381000" y="1447800"/>
            <a:ext cx="8001000" cy="5181600"/>
          </a:xfrm>
        </p:spPr>
        <p:txBody>
          <a:bodyPr/>
          <a:lstStyle/>
          <a:p>
            <a:pPr eaLnBrk="1" hangingPunct="1"/>
            <a:r>
              <a:rPr lang="en-US" altLang="en-US" sz="2600" smtClean="0"/>
              <a:t>An immune system response to a food that the body mistakenly believes is harmful</a:t>
            </a:r>
          </a:p>
          <a:p>
            <a:pPr eaLnBrk="1" hangingPunct="1">
              <a:buFont typeface="Wingdings" pitchFamily="2" charset="2"/>
              <a:buNone/>
            </a:pPr>
            <a:endParaRPr lang="en-US" altLang="en-US" sz="2600" smtClean="0"/>
          </a:p>
          <a:p>
            <a:pPr eaLnBrk="1" hangingPunct="1"/>
            <a:r>
              <a:rPr lang="en-US" altLang="en-US" sz="2600" smtClean="0"/>
              <a:t>Can range from relatively mild to severe (anaphylaxis)</a:t>
            </a:r>
          </a:p>
          <a:p>
            <a:pPr eaLnBrk="1" hangingPunct="1"/>
            <a:endParaRPr lang="en-US" altLang="en-US" sz="2600" smtClean="0"/>
          </a:p>
          <a:p>
            <a:pPr eaLnBrk="1" hangingPunct="1"/>
            <a:r>
              <a:rPr lang="en-US" altLang="en-US" sz="2600" smtClean="0"/>
              <a:t>Common food allergies are peanuts, tree nuts, milk, eggs, soy,   wheat, fish, and crustacean shellfish</a:t>
            </a:r>
          </a:p>
          <a:p>
            <a:pPr eaLnBrk="1" hangingPunct="1"/>
            <a:endParaRPr lang="en-US" altLang="en-US" sz="2600" smtClean="0"/>
          </a:p>
          <a:p>
            <a:pPr eaLnBrk="1" hangingPunct="1"/>
            <a:r>
              <a:rPr lang="en-US" altLang="en-US" sz="2600" smtClean="0"/>
              <a:t>Meets the definition of “disability,” and the substitutions prescribed by the licensed physician must be made</a:t>
            </a:r>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altLang="en-US" sz="4400" dirty="0" smtClean="0"/>
              <a:t>Food Intolerances</a:t>
            </a:r>
          </a:p>
        </p:txBody>
      </p:sp>
      <p:sp>
        <p:nvSpPr>
          <p:cNvPr id="25603" name="Rectangle 3"/>
          <p:cNvSpPr>
            <a:spLocks noGrp="1" noChangeArrowheads="1"/>
          </p:cNvSpPr>
          <p:nvPr>
            <p:ph idx="1"/>
          </p:nvPr>
        </p:nvSpPr>
        <p:spPr>
          <a:xfrm>
            <a:off x="152400" y="1524000"/>
            <a:ext cx="8229600" cy="4572000"/>
          </a:xfrm>
        </p:spPr>
        <p:txBody>
          <a:bodyPr/>
          <a:lstStyle/>
          <a:p>
            <a:pPr eaLnBrk="1" hangingPunct="1">
              <a:lnSpc>
                <a:spcPct val="80000"/>
              </a:lnSpc>
            </a:pPr>
            <a:r>
              <a:rPr lang="en-US" altLang="en-US" sz="2600" smtClean="0"/>
              <a:t>An adverse reaction to food that does not involve the immune system</a:t>
            </a:r>
          </a:p>
          <a:p>
            <a:pPr eaLnBrk="1" hangingPunct="1">
              <a:lnSpc>
                <a:spcPct val="80000"/>
              </a:lnSpc>
              <a:buFont typeface="Wingdings" pitchFamily="2" charset="2"/>
              <a:buNone/>
            </a:pPr>
            <a:endParaRPr lang="en-US" altLang="en-US" sz="2600" smtClean="0"/>
          </a:p>
          <a:p>
            <a:pPr eaLnBrk="1" hangingPunct="1">
              <a:lnSpc>
                <a:spcPct val="80000"/>
              </a:lnSpc>
            </a:pPr>
            <a:r>
              <a:rPr lang="en-US" altLang="en-US" sz="2600" smtClean="0"/>
              <a:t>Not typically a disability as defined under Section 504 of the Rehabilitation Act or Part B of IDEA</a:t>
            </a:r>
          </a:p>
          <a:p>
            <a:pPr eaLnBrk="1" hangingPunct="1">
              <a:lnSpc>
                <a:spcPct val="80000"/>
              </a:lnSpc>
            </a:pPr>
            <a:endParaRPr lang="en-US" altLang="en-US" sz="2600" smtClean="0"/>
          </a:p>
          <a:p>
            <a:pPr eaLnBrk="1" hangingPunct="1">
              <a:lnSpc>
                <a:spcPct val="80000"/>
              </a:lnSpc>
            </a:pPr>
            <a:r>
              <a:rPr lang="en-US" altLang="en-US" sz="2600" smtClean="0"/>
              <a:t>School food service may, but is not required to, make food substitutions for them</a:t>
            </a:r>
          </a:p>
          <a:p>
            <a:pPr eaLnBrk="1" hangingPunct="1">
              <a:lnSpc>
                <a:spcPct val="80000"/>
              </a:lnSpc>
            </a:pPr>
            <a:endParaRPr lang="en-US" altLang="en-US" sz="2600" smtClean="0"/>
          </a:p>
          <a:p>
            <a:pPr eaLnBrk="1" hangingPunct="1">
              <a:lnSpc>
                <a:spcPct val="80000"/>
              </a:lnSpc>
            </a:pPr>
            <a:r>
              <a:rPr lang="en-US" altLang="en-US" sz="2600" smtClean="0"/>
              <a:t>Follow prescribed substitutions if made by the licensed physician</a:t>
            </a:r>
          </a:p>
        </p:txBody>
      </p:sp>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altLang="en-US" sz="4400" dirty="0" smtClean="0"/>
              <a:t>Diabetes</a:t>
            </a:r>
            <a:endParaRPr lang="en-US" altLang="en-US" dirty="0" smtClean="0"/>
          </a:p>
        </p:txBody>
      </p:sp>
      <p:sp>
        <p:nvSpPr>
          <p:cNvPr id="26627" name="Rectangle 3"/>
          <p:cNvSpPr>
            <a:spLocks noGrp="1" noChangeArrowheads="1"/>
          </p:cNvSpPr>
          <p:nvPr>
            <p:ph idx="1"/>
          </p:nvPr>
        </p:nvSpPr>
        <p:spPr/>
        <p:txBody>
          <a:bodyPr/>
          <a:lstStyle/>
          <a:p>
            <a:pPr eaLnBrk="1" hangingPunct="1"/>
            <a:r>
              <a:rPr lang="en-US" altLang="en-US" sz="2600" smtClean="0"/>
              <a:t>Disorder in which the body is unable to produce or to respond to insulin.</a:t>
            </a:r>
          </a:p>
          <a:p>
            <a:pPr eaLnBrk="1" hangingPunct="1"/>
            <a:endParaRPr lang="en-US" altLang="en-US" sz="2600" smtClean="0"/>
          </a:p>
          <a:p>
            <a:pPr eaLnBrk="1" hangingPunct="1"/>
            <a:r>
              <a:rPr lang="en-US" altLang="en-US" sz="2600" smtClean="0"/>
              <a:t>2 forms of diabetes:</a:t>
            </a:r>
          </a:p>
          <a:p>
            <a:pPr lvl="1" eaLnBrk="1" hangingPunct="1"/>
            <a:r>
              <a:rPr lang="en-US" altLang="en-US" sz="2400" smtClean="0"/>
              <a:t>Type 1</a:t>
            </a:r>
          </a:p>
          <a:p>
            <a:pPr lvl="1" eaLnBrk="1" hangingPunct="1"/>
            <a:r>
              <a:rPr lang="en-US" altLang="en-US" sz="2400" smtClean="0"/>
              <a:t>Type 2</a:t>
            </a:r>
          </a:p>
          <a:p>
            <a:pPr lvl="1" eaLnBrk="1" hangingPunct="1"/>
            <a:endParaRPr lang="en-US" altLang="en-US" sz="2800" smtClean="0"/>
          </a:p>
          <a:p>
            <a:pPr eaLnBrk="1" hangingPunct="1"/>
            <a:r>
              <a:rPr lang="en-US" altLang="en-US" sz="2600" smtClean="0"/>
              <a:t>Meets the definition of “disability,” and the substitutions prescribed by the licensed physician must be made</a:t>
            </a:r>
          </a:p>
        </p:txBody>
      </p:sp>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71450"/>
            <a:ext cx="7620000" cy="1143000"/>
          </a:xfrm>
        </p:spPr>
        <p:txBody>
          <a:bodyPr/>
          <a:lstStyle/>
          <a:p>
            <a:pPr eaLnBrk="1" fontAlgn="auto" hangingPunct="1">
              <a:spcAft>
                <a:spcPts val="0"/>
              </a:spcAft>
              <a:defRPr/>
            </a:pPr>
            <a:r>
              <a:rPr lang="en-US" altLang="en-US" sz="4000" dirty="0" smtClean="0"/>
              <a:t>Other Special Dietary Needs</a:t>
            </a:r>
          </a:p>
        </p:txBody>
      </p:sp>
      <p:sp>
        <p:nvSpPr>
          <p:cNvPr id="27651" name="Rectangle 3"/>
          <p:cNvSpPr>
            <a:spLocks noGrp="1" noChangeArrowheads="1"/>
          </p:cNvSpPr>
          <p:nvPr>
            <p:ph idx="1"/>
          </p:nvPr>
        </p:nvSpPr>
        <p:spPr>
          <a:xfrm>
            <a:off x="381000" y="1447800"/>
            <a:ext cx="8229600" cy="5257800"/>
          </a:xfrm>
        </p:spPr>
        <p:txBody>
          <a:bodyPr/>
          <a:lstStyle/>
          <a:p>
            <a:pPr eaLnBrk="1" hangingPunct="1">
              <a:lnSpc>
                <a:spcPct val="90000"/>
              </a:lnSpc>
            </a:pPr>
            <a:r>
              <a:rPr lang="en-US" altLang="en-US" sz="2600" smtClean="0"/>
              <a:t>Accommodations may be made for children with special medical or dietary needs, not considered disabilities</a:t>
            </a:r>
          </a:p>
          <a:p>
            <a:pPr eaLnBrk="1" hangingPunct="1">
              <a:lnSpc>
                <a:spcPct val="90000"/>
              </a:lnSpc>
            </a:pPr>
            <a:endParaRPr lang="en-US" altLang="en-US" sz="2600" smtClean="0"/>
          </a:p>
          <a:p>
            <a:pPr eaLnBrk="1" hangingPunct="1">
              <a:lnSpc>
                <a:spcPct val="90000"/>
              </a:lnSpc>
            </a:pPr>
            <a:r>
              <a:rPr lang="en-US" altLang="en-US" sz="2600" smtClean="0"/>
              <a:t>School food service’s discretion</a:t>
            </a:r>
          </a:p>
          <a:p>
            <a:pPr eaLnBrk="1" hangingPunct="1">
              <a:lnSpc>
                <a:spcPct val="90000"/>
              </a:lnSpc>
            </a:pPr>
            <a:endParaRPr lang="en-US" altLang="en-US" sz="2600" smtClean="0"/>
          </a:p>
          <a:p>
            <a:pPr eaLnBrk="1" hangingPunct="1">
              <a:lnSpc>
                <a:spcPct val="90000"/>
              </a:lnSpc>
            </a:pPr>
            <a:r>
              <a:rPr lang="en-US" altLang="en-US" sz="2600" smtClean="0"/>
              <a:t>Case-by-case basis</a:t>
            </a:r>
          </a:p>
          <a:p>
            <a:pPr eaLnBrk="1" hangingPunct="1">
              <a:lnSpc>
                <a:spcPct val="90000"/>
              </a:lnSpc>
              <a:buFont typeface="Wingdings" pitchFamily="2" charset="2"/>
              <a:buNone/>
            </a:pPr>
            <a:endParaRPr lang="en-US" altLang="en-US" sz="2600" smtClean="0"/>
          </a:p>
          <a:p>
            <a:pPr eaLnBrk="1" hangingPunct="1">
              <a:lnSpc>
                <a:spcPct val="90000"/>
              </a:lnSpc>
            </a:pPr>
            <a:r>
              <a:rPr lang="en-US" altLang="en-US" sz="2600" smtClean="0"/>
              <a:t>Examples:</a:t>
            </a:r>
          </a:p>
          <a:p>
            <a:pPr lvl="1" eaLnBrk="1" hangingPunct="1">
              <a:lnSpc>
                <a:spcPct val="90000"/>
              </a:lnSpc>
            </a:pPr>
            <a:r>
              <a:rPr lang="en-US" altLang="en-US" sz="2400" smtClean="0"/>
              <a:t>High cholesterol</a:t>
            </a:r>
          </a:p>
          <a:p>
            <a:pPr lvl="1" eaLnBrk="1" hangingPunct="1">
              <a:lnSpc>
                <a:spcPct val="90000"/>
              </a:lnSpc>
            </a:pPr>
            <a:r>
              <a:rPr lang="en-US" altLang="en-US" sz="2400" smtClean="0"/>
              <a:t>Lactose intolerance</a:t>
            </a:r>
          </a:p>
        </p:txBody>
      </p:sp>
      <p:pic>
        <p:nvPicPr>
          <p:cNvPr id="276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152400"/>
            <a:ext cx="7620000" cy="1143000"/>
          </a:xfrm>
        </p:spPr>
        <p:txBody>
          <a:bodyPr/>
          <a:lstStyle/>
          <a:p>
            <a:pPr eaLnBrk="1" fontAlgn="auto" hangingPunct="1">
              <a:spcAft>
                <a:spcPts val="0"/>
              </a:spcAft>
              <a:defRPr/>
            </a:pPr>
            <a:r>
              <a:rPr lang="en-US" altLang="en-US" sz="3600" dirty="0" smtClean="0"/>
              <a:t>Recapping Responsibilities</a:t>
            </a:r>
            <a:r>
              <a:rPr lang="en-US" altLang="en-US" dirty="0" smtClean="0"/>
              <a:t>	</a:t>
            </a:r>
          </a:p>
        </p:txBody>
      </p:sp>
      <p:sp>
        <p:nvSpPr>
          <p:cNvPr id="28675" name="Rectangle 3"/>
          <p:cNvSpPr>
            <a:spLocks noGrp="1" noChangeArrowheads="1"/>
          </p:cNvSpPr>
          <p:nvPr>
            <p:ph idx="1"/>
          </p:nvPr>
        </p:nvSpPr>
        <p:spPr>
          <a:xfrm>
            <a:off x="381000" y="1524000"/>
            <a:ext cx="7924800" cy="5029200"/>
          </a:xfrm>
        </p:spPr>
        <p:txBody>
          <a:bodyPr/>
          <a:lstStyle/>
          <a:p>
            <a:pPr eaLnBrk="1" hangingPunct="1"/>
            <a:r>
              <a:rPr lang="en-US" altLang="en-US" smtClean="0"/>
              <a:t>Must make food substitutions or modifications for students with disabilities</a:t>
            </a:r>
          </a:p>
          <a:p>
            <a:pPr eaLnBrk="1" hangingPunct="1"/>
            <a:r>
              <a:rPr lang="en-US" altLang="en-US" smtClean="0"/>
              <a:t>Substitutions and modifications must be based on medical statement provided by state licensed health care professional.</a:t>
            </a:r>
          </a:p>
          <a:p>
            <a:pPr eaLnBrk="1" hangingPunct="1"/>
            <a:r>
              <a:rPr lang="en-US" altLang="en-US" smtClean="0"/>
              <a:t>Under NO circumstances are school food service staff to revise or change a diet prescription or medical order.</a:t>
            </a:r>
          </a:p>
          <a:p>
            <a:pPr eaLnBrk="1" hangingPunct="1">
              <a:lnSpc>
                <a:spcPct val="90000"/>
              </a:lnSpc>
            </a:pPr>
            <a:r>
              <a:rPr lang="en-US" altLang="en-US" smtClean="0"/>
              <a:t>Document, document, document</a:t>
            </a:r>
          </a:p>
          <a:p>
            <a:pPr eaLnBrk="1" hangingPunct="1">
              <a:lnSpc>
                <a:spcPct val="90000"/>
              </a:lnSpc>
            </a:pPr>
            <a:r>
              <a:rPr lang="en-US" altLang="en-US" smtClean="0"/>
              <a:t>Retain documentation on site. Documentation will be asked for during an Administrative Review. </a:t>
            </a:r>
          </a:p>
          <a:p>
            <a:pPr eaLnBrk="1" hangingPunct="1">
              <a:lnSpc>
                <a:spcPct val="90000"/>
              </a:lnSpc>
            </a:pPr>
            <a:r>
              <a:rPr lang="en-US" altLang="en-US" smtClean="0"/>
              <a:t>Ensure that the medical statement reflects the current dietary needs of the child. Request for the statement to be updated as needed. </a:t>
            </a:r>
          </a:p>
          <a:p>
            <a:pPr eaLnBrk="1" hangingPunct="1">
              <a:lnSpc>
                <a:spcPct val="90000"/>
              </a:lnSpc>
            </a:pPr>
            <a:r>
              <a:rPr lang="en-US" altLang="en-US" smtClean="0"/>
              <a:t>Know the Procedural Safeguards process and how to contact the 504 Coordinator</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sz="4400" dirty="0" smtClean="0"/>
              <a:t>Situation</a:t>
            </a:r>
            <a:r>
              <a:rPr lang="en-US" altLang="en-US" dirty="0" smtClean="0"/>
              <a:t> #1</a:t>
            </a:r>
          </a:p>
        </p:txBody>
      </p:sp>
      <p:sp>
        <p:nvSpPr>
          <p:cNvPr id="29699" name="Rectangle 3"/>
          <p:cNvSpPr>
            <a:spLocks noGrp="1" noChangeArrowheads="1"/>
          </p:cNvSpPr>
          <p:nvPr>
            <p:ph idx="1"/>
          </p:nvPr>
        </p:nvSpPr>
        <p:spPr/>
        <p:txBody>
          <a:bodyPr/>
          <a:lstStyle/>
          <a:p>
            <a:pPr eaLnBrk="1" hangingPunct="1"/>
            <a:r>
              <a:rPr lang="en-US" altLang="en-US" sz="2800" smtClean="0"/>
              <a:t>A licensed physician has prescribed portion sizes that exceed the maximum quantity requirements set forth in the regulations. Is the school required to provide these additional quantities?</a:t>
            </a: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01" name="Picture 6" descr="Image result for Diet order of large porti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630613"/>
            <a:ext cx="2862263"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altLang="en-US" sz="4400" dirty="0" smtClean="0"/>
              <a:t>Situation #2</a:t>
            </a:r>
          </a:p>
        </p:txBody>
      </p:sp>
      <p:sp>
        <p:nvSpPr>
          <p:cNvPr id="30723" name="Rectangle 3"/>
          <p:cNvSpPr>
            <a:spLocks noGrp="1" noChangeArrowheads="1"/>
          </p:cNvSpPr>
          <p:nvPr>
            <p:ph idx="1"/>
          </p:nvPr>
        </p:nvSpPr>
        <p:spPr/>
        <p:txBody>
          <a:bodyPr/>
          <a:lstStyle/>
          <a:p>
            <a:pPr eaLnBrk="1" hangingPunct="1"/>
            <a:r>
              <a:rPr lang="en-US" altLang="en-US" sz="2800" smtClean="0"/>
              <a:t>A child’s parents have requested that the school prepare a strict vegetarian diet for their child based on a statement from a health food store “nutrition advisor” who is not a licensed physician. Must the school comply with this request?</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altLang="en-US" dirty="0" smtClean="0"/>
              <a:t>Laws and Regulations</a:t>
            </a:r>
          </a:p>
        </p:txBody>
      </p:sp>
      <p:sp>
        <p:nvSpPr>
          <p:cNvPr id="4099" name="Rectangle 3"/>
          <p:cNvSpPr>
            <a:spLocks noGrp="1" noChangeArrowheads="1"/>
          </p:cNvSpPr>
          <p:nvPr>
            <p:ph idx="1"/>
          </p:nvPr>
        </p:nvSpPr>
        <p:spPr>
          <a:xfrm>
            <a:off x="152400" y="1752600"/>
            <a:ext cx="8458200" cy="3429000"/>
          </a:xfrm>
        </p:spPr>
        <p:txBody>
          <a:bodyPr/>
          <a:lstStyle/>
          <a:p>
            <a:pPr eaLnBrk="1" hangingPunct="1">
              <a:lnSpc>
                <a:spcPct val="90000"/>
              </a:lnSpc>
            </a:pPr>
            <a:r>
              <a:rPr lang="en-US" altLang="en-US" sz="2600" smtClean="0"/>
              <a:t>The Rehabilitation Act of 1973</a:t>
            </a:r>
          </a:p>
          <a:p>
            <a:pPr eaLnBrk="1" hangingPunct="1">
              <a:lnSpc>
                <a:spcPct val="90000"/>
              </a:lnSpc>
            </a:pPr>
            <a:r>
              <a:rPr lang="en-US" altLang="en-US" sz="2600" smtClean="0"/>
              <a:t>Individuals with Disabilities Education Act (IDEA)</a:t>
            </a:r>
          </a:p>
          <a:p>
            <a:pPr eaLnBrk="1" hangingPunct="1">
              <a:lnSpc>
                <a:spcPct val="90000"/>
              </a:lnSpc>
            </a:pPr>
            <a:r>
              <a:rPr lang="en-US" altLang="en-US" sz="2600" smtClean="0"/>
              <a:t>Americans with Disabilities Act (ADA)</a:t>
            </a:r>
          </a:p>
          <a:p>
            <a:pPr eaLnBrk="1" hangingPunct="1">
              <a:lnSpc>
                <a:spcPct val="90000"/>
              </a:lnSpc>
            </a:pPr>
            <a:r>
              <a:rPr lang="en-US" altLang="en-US" sz="2600" smtClean="0"/>
              <a:t>USDA nondiscrimination regulation (7 CFR 15b)</a:t>
            </a:r>
          </a:p>
          <a:p>
            <a:pPr eaLnBrk="1" hangingPunct="1">
              <a:lnSpc>
                <a:spcPct val="90000"/>
              </a:lnSpc>
            </a:pPr>
            <a:r>
              <a:rPr lang="en-US" altLang="en-US" sz="2600" smtClean="0"/>
              <a:t>Memorandum SP 59-2016</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6" descr="Image result for The Rehabilitation Act of 1973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6425" y="4313238"/>
            <a:ext cx="20478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Image result for americans with disabilities act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125" y="3879850"/>
            <a:ext cx="16002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2" descr="Image result for USDA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35488" y="5684838"/>
            <a:ext cx="13684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4" descr="Image result for Individuals with Disabilities Education act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68525" y="5603875"/>
            <a:ext cx="175577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altLang="en-US" sz="4400" dirty="0" smtClean="0"/>
              <a:t>Situation #3</a:t>
            </a:r>
          </a:p>
        </p:txBody>
      </p:sp>
      <p:sp>
        <p:nvSpPr>
          <p:cNvPr id="31747" name="Rectangle 3"/>
          <p:cNvSpPr>
            <a:spLocks noGrp="1" noChangeArrowheads="1"/>
          </p:cNvSpPr>
          <p:nvPr>
            <p:ph idx="1"/>
          </p:nvPr>
        </p:nvSpPr>
        <p:spPr/>
        <p:txBody>
          <a:bodyPr/>
          <a:lstStyle/>
          <a:p>
            <a:pPr eaLnBrk="1" hangingPunct="1"/>
            <a:r>
              <a:rPr lang="en-US" altLang="en-US" sz="2800" smtClean="0"/>
              <a:t>A child has a life threatening allergy which causes an anaphylactic reaction to peanuts. The slightest contact with peanuts could be fatal. To what lengths must the food service go to accommodate the child?</a:t>
            </a:r>
          </a:p>
        </p:txBody>
      </p:sp>
      <p:pic>
        <p:nvPicPr>
          <p:cNvPr id="317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49" name="Picture 6" descr="Image result for peanu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86200"/>
            <a:ext cx="444817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sz="4400" dirty="0" smtClean="0"/>
              <a:t>Situation #4</a:t>
            </a:r>
          </a:p>
        </p:txBody>
      </p:sp>
      <p:sp>
        <p:nvSpPr>
          <p:cNvPr id="32771" name="Rectangle 3"/>
          <p:cNvSpPr>
            <a:spLocks noGrp="1" noChangeArrowheads="1"/>
          </p:cNvSpPr>
          <p:nvPr>
            <p:ph idx="1"/>
          </p:nvPr>
        </p:nvSpPr>
        <p:spPr/>
        <p:txBody>
          <a:bodyPr/>
          <a:lstStyle/>
          <a:p>
            <a:pPr eaLnBrk="1" hangingPunct="1"/>
            <a:r>
              <a:rPr lang="en-US" altLang="en-US" sz="2800" smtClean="0"/>
              <a:t>A school wishes to serve meals to children with disabilities in an area separate from the cafeteria where the majority of school children eat. May the school establish a separate facility for these children?</a:t>
            </a:r>
          </a:p>
        </p:txBody>
      </p:sp>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438400"/>
            <a:ext cx="4953000" cy="1143000"/>
          </a:xfrm>
        </p:spPr>
        <p:txBody>
          <a:bodyPr/>
          <a:lstStyle/>
          <a:p>
            <a:pPr algn="ctr">
              <a:defRPr/>
            </a:pPr>
            <a:r>
              <a:rPr lang="en-US" sz="6000" dirty="0" smtClean="0"/>
              <a:t>QUESTIONS?</a:t>
            </a:r>
            <a:endParaRPr lang="en-US" sz="6000" dirty="0"/>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2875" y="200025"/>
            <a:ext cx="7620000" cy="1143000"/>
          </a:xfrm>
        </p:spPr>
        <p:txBody>
          <a:bodyPr/>
          <a:lstStyle/>
          <a:p>
            <a:pPr eaLnBrk="1" fontAlgn="auto" hangingPunct="1">
              <a:spcAft>
                <a:spcPts val="0"/>
              </a:spcAft>
              <a:defRPr/>
            </a:pPr>
            <a:r>
              <a:rPr lang="en-US" altLang="en-US" sz="4000" dirty="0" smtClean="0"/>
              <a:t>What is considered a disability?</a:t>
            </a:r>
          </a:p>
        </p:txBody>
      </p:sp>
      <p:sp>
        <p:nvSpPr>
          <p:cNvPr id="5123" name="Rectangle 3"/>
          <p:cNvSpPr>
            <a:spLocks noGrp="1" noChangeArrowheads="1"/>
          </p:cNvSpPr>
          <p:nvPr>
            <p:ph idx="1"/>
          </p:nvPr>
        </p:nvSpPr>
        <p:spPr>
          <a:xfrm>
            <a:off x="457200" y="1371600"/>
            <a:ext cx="7696200" cy="4724400"/>
          </a:xfrm>
        </p:spPr>
        <p:txBody>
          <a:bodyPr/>
          <a:lstStyle/>
          <a:p>
            <a:pPr eaLnBrk="1" hangingPunct="1"/>
            <a:r>
              <a:rPr lang="en-US" altLang="en-US" smtClean="0"/>
              <a:t>Any person who has a physical or mental impairment which substantially limits one or more major life activities, has a record of such an impairment, or is regarded as having such an impairment.</a:t>
            </a:r>
          </a:p>
          <a:p>
            <a:pPr lvl="3" eaLnBrk="1" hangingPunct="1"/>
            <a:r>
              <a:rPr lang="en-US" altLang="en-US" i="1" smtClean="0"/>
              <a:t>Section 504 of the Rehabilitation Act of 1973</a:t>
            </a:r>
          </a:p>
          <a:p>
            <a:pPr lvl="3" eaLnBrk="1" hangingPunct="1"/>
            <a:r>
              <a:rPr lang="en-US" altLang="en-US" i="1" smtClean="0"/>
              <a:t>Americans with Disabilities Act  of 1990</a:t>
            </a:r>
          </a:p>
          <a:p>
            <a:pPr lvl="3" eaLnBrk="1" hangingPunct="1"/>
            <a:r>
              <a:rPr lang="en-US" altLang="en-US" i="1" smtClean="0"/>
              <a:t>Departmental Regulations at 7 CFR part 15b</a:t>
            </a:r>
            <a:endParaRPr lang="en-US" altLang="en-US" smtClean="0"/>
          </a:p>
          <a:p>
            <a:pPr eaLnBrk="1" hangingPunct="1"/>
            <a:r>
              <a:rPr lang="en-US" altLang="en-US" smtClean="0"/>
              <a:t>Major life activities include, but are not limited to:</a:t>
            </a:r>
          </a:p>
          <a:p>
            <a:pPr lvl="3" eaLnBrk="1" hangingPunct="1"/>
            <a:r>
              <a:rPr lang="en-US" altLang="en-US" smtClean="0"/>
              <a:t>Caring for oneself, performing manual tasks, seeing, hearing, eating, sleeping, walking, speaking, breathing, reading, communicating</a:t>
            </a:r>
          </a:p>
          <a:p>
            <a:pPr eaLnBrk="1" hangingPunct="1"/>
            <a:r>
              <a:rPr lang="en-US" altLang="en-US" smtClean="0"/>
              <a:t>Major life activities also include the operation of a major bodily function including, but not limited to”</a:t>
            </a:r>
          </a:p>
          <a:p>
            <a:pPr lvl="3" eaLnBrk="1" hangingPunct="1"/>
            <a:r>
              <a:rPr lang="en-US" altLang="en-US" smtClean="0"/>
              <a:t>Functions of the immune system, normal cell growth, digestive, bowel, bladder, neurological, brain, respiratory, circulatory, endocrine, reproductive functions</a:t>
            </a:r>
          </a:p>
          <a:p>
            <a:pPr lvl="1" eaLnBrk="1" hangingPunct="1"/>
            <a:endParaRPr lang="en-US" altLang="en-US" smtClean="0"/>
          </a:p>
        </p:txBody>
      </p:sp>
      <p:pic>
        <p:nvPicPr>
          <p:cNvPr id="51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Medical Statement	</a:t>
            </a:r>
            <a:endParaRPr lang="en-US" sz="4000" dirty="0"/>
          </a:p>
        </p:txBody>
      </p:sp>
      <p:sp>
        <p:nvSpPr>
          <p:cNvPr id="6147" name="Content Placeholder 2"/>
          <p:cNvSpPr>
            <a:spLocks noGrp="1"/>
          </p:cNvSpPr>
          <p:nvPr>
            <p:ph idx="1"/>
          </p:nvPr>
        </p:nvSpPr>
        <p:spPr>
          <a:xfrm>
            <a:off x="457200" y="1371600"/>
            <a:ext cx="7620000" cy="4800600"/>
          </a:xfrm>
        </p:spPr>
        <p:txBody>
          <a:bodyPr/>
          <a:lstStyle/>
          <a:p>
            <a:r>
              <a:rPr lang="en-US" altLang="en-US" smtClean="0"/>
              <a:t>Program regulations require SFAs to provide modifications for children with disabilities on a case-by-case basis when requests are supported by a written statement from a State licensed healthcare professional, such as a physician or nurse practitioner.</a:t>
            </a:r>
          </a:p>
          <a:p>
            <a:endParaRPr lang="en-US" altLang="en-US" smtClean="0"/>
          </a:p>
          <a:p>
            <a:r>
              <a:rPr lang="en-US" altLang="en-US" smtClean="0"/>
              <a:t>SFAs may choose to accommodate requests related to a disability that are not supported by a medical statement if the requested modification can be accomplished within the program meal pattern.</a:t>
            </a:r>
          </a:p>
          <a:p>
            <a:pPr lvl="2"/>
            <a:r>
              <a:rPr lang="en-US" altLang="en-US" sz="2000" smtClean="0"/>
              <a:t>Meals that do not meet the program meal pattern are not eligible for reimbursement, unless supported by a medical statement. </a:t>
            </a:r>
          </a:p>
        </p:txBody>
      </p:sp>
      <p:pic>
        <p:nvPicPr>
          <p:cNvPr id="61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altLang="en-US" dirty="0" smtClean="0"/>
              <a:t>Medical Statement	</a:t>
            </a:r>
          </a:p>
        </p:txBody>
      </p:sp>
      <p:sp>
        <p:nvSpPr>
          <p:cNvPr id="7171" name="Rectangle 3"/>
          <p:cNvSpPr>
            <a:spLocks noGrp="1" noChangeArrowheads="1"/>
          </p:cNvSpPr>
          <p:nvPr>
            <p:ph idx="1"/>
          </p:nvPr>
        </p:nvSpPr>
        <p:spPr>
          <a:xfrm>
            <a:off x="457200" y="1447800"/>
            <a:ext cx="7848600" cy="4724400"/>
          </a:xfrm>
        </p:spPr>
        <p:txBody>
          <a:bodyPr/>
          <a:lstStyle/>
          <a:p>
            <a:pPr eaLnBrk="1" hangingPunct="1">
              <a:lnSpc>
                <a:spcPct val="90000"/>
              </a:lnSpc>
            </a:pPr>
            <a:r>
              <a:rPr lang="en-US" altLang="en-US" sz="2800" smtClean="0"/>
              <a:t>What should be included in the medical statement?</a:t>
            </a:r>
          </a:p>
          <a:p>
            <a:pPr lvl="2" eaLnBrk="1" hangingPunct="1">
              <a:lnSpc>
                <a:spcPct val="90000"/>
              </a:lnSpc>
            </a:pPr>
            <a:r>
              <a:rPr lang="en-US" altLang="en-US" sz="2000" smtClean="0"/>
              <a:t>Description of the child’s physical or mental impairment that is sufficient to allow the SFA to understand how it restricts the child’s diet</a:t>
            </a:r>
          </a:p>
          <a:p>
            <a:pPr lvl="2" eaLnBrk="1" hangingPunct="1">
              <a:lnSpc>
                <a:spcPct val="90000"/>
              </a:lnSpc>
            </a:pPr>
            <a:r>
              <a:rPr lang="en-US" altLang="en-US" sz="2000" smtClean="0"/>
              <a:t>Explanation of what must be done to accommodate the child; and</a:t>
            </a:r>
          </a:p>
          <a:p>
            <a:pPr lvl="2" eaLnBrk="1" hangingPunct="1">
              <a:lnSpc>
                <a:spcPct val="90000"/>
              </a:lnSpc>
            </a:pPr>
            <a:r>
              <a:rPr lang="en-US" altLang="en-US" sz="2000" smtClean="0"/>
              <a:t>The food or foods that must be omitted and recommended alternatives, if appropriate.</a:t>
            </a:r>
          </a:p>
          <a:p>
            <a:pPr eaLnBrk="1" hangingPunct="1">
              <a:lnSpc>
                <a:spcPct val="90000"/>
              </a:lnSpc>
            </a:pPr>
            <a:endParaRPr lang="en-US" altLang="en-US" smtClean="0"/>
          </a:p>
          <a:p>
            <a:pPr eaLnBrk="1" hangingPunct="1">
              <a:lnSpc>
                <a:spcPct val="90000"/>
              </a:lnSpc>
            </a:pPr>
            <a:endParaRPr lang="en-US" altLang="en-US" smtClean="0"/>
          </a:p>
        </p:txBody>
      </p:sp>
      <p:pic>
        <p:nvPicPr>
          <p:cNvPr id="7172" name="Picture 6" descr="Image result for medical diet prescription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333875"/>
            <a:ext cx="29781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Who Can Sign the Statement?</a:t>
            </a:r>
            <a:endParaRPr lang="en-US" sz="4000" dirty="0"/>
          </a:p>
        </p:txBody>
      </p:sp>
      <p:sp>
        <p:nvSpPr>
          <p:cNvPr id="8195" name="Content Placeholder 2"/>
          <p:cNvSpPr>
            <a:spLocks noGrp="1"/>
          </p:cNvSpPr>
          <p:nvPr>
            <p:ph idx="1"/>
          </p:nvPr>
        </p:nvSpPr>
        <p:spPr/>
        <p:txBody>
          <a:bodyPr/>
          <a:lstStyle/>
          <a:p>
            <a:pPr eaLnBrk="1" hangingPunct="1">
              <a:lnSpc>
                <a:spcPct val="90000"/>
              </a:lnSpc>
            </a:pPr>
            <a:r>
              <a:rPr lang="en-US" altLang="en-US" sz="2400" smtClean="0"/>
              <a:t>May accept statements signed by: </a:t>
            </a:r>
          </a:p>
          <a:p>
            <a:pPr lvl="1" eaLnBrk="1" hangingPunct="1">
              <a:lnSpc>
                <a:spcPct val="90000"/>
              </a:lnSpc>
            </a:pPr>
            <a:r>
              <a:rPr lang="en-US" altLang="en-US" sz="2400" smtClean="0"/>
              <a:t>Physicians</a:t>
            </a:r>
          </a:p>
          <a:p>
            <a:pPr lvl="1" eaLnBrk="1" hangingPunct="1">
              <a:lnSpc>
                <a:spcPct val="90000"/>
              </a:lnSpc>
            </a:pPr>
            <a:r>
              <a:rPr lang="en-US" altLang="en-US" sz="2400" smtClean="0"/>
              <a:t>Nurse Practitioners </a:t>
            </a:r>
          </a:p>
          <a:p>
            <a:pPr lvl="1" eaLnBrk="1" hangingPunct="1">
              <a:lnSpc>
                <a:spcPct val="90000"/>
              </a:lnSpc>
            </a:pPr>
            <a:r>
              <a:rPr lang="en-US" altLang="en-US" sz="2400" smtClean="0"/>
              <a:t>Physician Assistants</a:t>
            </a:r>
          </a:p>
          <a:p>
            <a:pPr lvl="1" eaLnBrk="1" hangingPunct="1">
              <a:lnSpc>
                <a:spcPct val="90000"/>
              </a:lnSpc>
            </a:pPr>
            <a:endParaRPr lang="en-US" altLang="en-US" sz="2400" smtClean="0"/>
          </a:p>
          <a:p>
            <a:pPr lvl="1" eaLnBrk="1" hangingPunct="1">
              <a:lnSpc>
                <a:spcPct val="90000"/>
              </a:lnSpc>
            </a:pPr>
            <a:r>
              <a:rPr lang="en-US" altLang="en-US" sz="2400" smtClean="0"/>
              <a:t>Note: A Registered Dietitian Nutritionist (RD or RDN) may assist in implementing meal modifications, as appropriate, but the medical statement must be signed by one of the professionals listed above.</a:t>
            </a:r>
          </a:p>
          <a:p>
            <a:endParaRPr lang="en-US" altLang="en-US" smtClean="0"/>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ltLang="en-US" sz="3600" dirty="0" smtClean="0"/>
              <a:t>What if the statement is unclear?</a:t>
            </a:r>
            <a:r>
              <a:rPr lang="en-US" altLang="en-US" dirty="0" smtClean="0"/>
              <a:t>	</a:t>
            </a:r>
          </a:p>
        </p:txBody>
      </p:sp>
      <p:sp>
        <p:nvSpPr>
          <p:cNvPr id="10243" name="Rectangle 5"/>
          <p:cNvSpPr>
            <a:spLocks noGrp="1" noChangeArrowheads="1"/>
          </p:cNvSpPr>
          <p:nvPr>
            <p:ph idx="1"/>
          </p:nvPr>
        </p:nvSpPr>
        <p:spPr>
          <a:xfrm>
            <a:off x="762000" y="1447800"/>
            <a:ext cx="7696200" cy="5181600"/>
          </a:xfrm>
        </p:spPr>
        <p:txBody>
          <a:bodyPr/>
          <a:lstStyle/>
          <a:p>
            <a:pPr eaLnBrk="1" hangingPunct="1">
              <a:lnSpc>
                <a:spcPct val="90000"/>
              </a:lnSpc>
              <a:defRPr/>
            </a:pPr>
            <a:r>
              <a:rPr lang="en-US" altLang="en-US" dirty="0" smtClean="0"/>
              <a:t>The SFA should follow the portion of the medical statement that is clear to the greatest extent possible. </a:t>
            </a:r>
          </a:p>
          <a:p>
            <a:pPr eaLnBrk="1" hangingPunct="1">
              <a:lnSpc>
                <a:spcPct val="90000"/>
              </a:lnSpc>
              <a:defRPr/>
            </a:pPr>
            <a:r>
              <a:rPr lang="en-US" altLang="en-US" dirty="0" smtClean="0"/>
              <a:t>Immediately contact the child’s parent or guardian for guidance until an updated medical statement can be obtained.</a:t>
            </a:r>
          </a:p>
          <a:p>
            <a:pPr eaLnBrk="1" hangingPunct="1">
              <a:lnSpc>
                <a:spcPct val="90000"/>
              </a:lnSpc>
              <a:defRPr/>
            </a:pPr>
            <a:r>
              <a:rPr lang="en-US" altLang="en-US" dirty="0" smtClean="0"/>
              <a:t>If the statement is unclear and the parent does not know the proper modifications, request that the parent contact the physician for further instruction.</a:t>
            </a:r>
          </a:p>
          <a:p>
            <a:pPr eaLnBrk="1" hangingPunct="1">
              <a:lnSpc>
                <a:spcPct val="90000"/>
              </a:lnSpc>
              <a:defRPr/>
            </a:pPr>
            <a:r>
              <a:rPr lang="en-US" altLang="en-US" dirty="0" smtClean="0"/>
              <a:t>All communication with the parent should be documented including the instruction provided from the parent until an updated medical statement is received.</a:t>
            </a:r>
          </a:p>
          <a:p>
            <a:pPr marL="114300" indent="0" eaLnBrk="1" hangingPunct="1">
              <a:lnSpc>
                <a:spcPct val="90000"/>
              </a:lnSpc>
              <a:buFont typeface="Arial" charset="0"/>
              <a:buNone/>
              <a:defRPr/>
            </a:pPr>
            <a:r>
              <a:rPr lang="en-US" altLang="en-US" dirty="0" smtClean="0"/>
              <a:t>  </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6" descr="Image result for cartoon question mar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9800" y="4572000"/>
            <a:ext cx="1889125" cy="213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altLang="en-US" sz="4000" dirty="0" smtClean="0"/>
              <a:t>Reasonable Modifications</a:t>
            </a:r>
          </a:p>
        </p:txBody>
      </p:sp>
      <p:pic>
        <p:nvPicPr>
          <p:cNvPr id="102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2400"/>
            <a:ext cx="1143000" cy="106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268" name="Rectangle 5"/>
          <p:cNvSpPr txBox="1">
            <a:spLocks noChangeArrowheads="1"/>
          </p:cNvSpPr>
          <p:nvPr/>
        </p:nvSpPr>
        <p:spPr bwMode="auto">
          <a:xfrm>
            <a:off x="533400" y="1371600"/>
            <a:ext cx="7696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228600">
              <a:spcBef>
                <a:spcPct val="20000"/>
              </a:spcBef>
              <a:buClr>
                <a:schemeClr val="accent1"/>
              </a:buClr>
              <a:buFont typeface="Arial" charset="0"/>
              <a:buChar char="•"/>
              <a:defRPr sz="2200">
                <a:solidFill>
                  <a:schemeClr val="tx1"/>
                </a:solidFill>
                <a:latin typeface="Calibri" pitchFamily="34" charset="0"/>
              </a:defRPr>
            </a:lvl1pPr>
            <a:lvl2pPr marL="639763" indent="-228600">
              <a:spcBef>
                <a:spcPct val="20000"/>
              </a:spcBef>
              <a:buClr>
                <a:schemeClr val="accent2"/>
              </a:buClr>
              <a:buFont typeface="Arial" charset="0"/>
              <a:buChar char="•"/>
              <a:defRPr sz="2000">
                <a:solidFill>
                  <a:schemeClr val="tx1"/>
                </a:solidFill>
                <a:latin typeface="Calibri" pitchFamily="34" charset="0"/>
              </a:defRPr>
            </a:lvl2pPr>
            <a:lvl3pPr marL="1004888" indent="-228600">
              <a:spcBef>
                <a:spcPct val="20000"/>
              </a:spcBef>
              <a:buClr>
                <a:srgbClr val="D2CB6C"/>
              </a:buClr>
              <a:buFont typeface="Arial" charset="0"/>
              <a:buChar char="•"/>
              <a:defRPr>
                <a:solidFill>
                  <a:schemeClr val="tx1"/>
                </a:solidFill>
                <a:latin typeface="Calibri" pitchFamily="34" charset="0"/>
              </a:defRPr>
            </a:lvl3pPr>
            <a:lvl4pPr marL="1279525" indent="-228600">
              <a:spcBef>
                <a:spcPct val="20000"/>
              </a:spcBef>
              <a:buClr>
                <a:srgbClr val="95A39D"/>
              </a:buClr>
              <a:buFont typeface="Arial" charset="0"/>
              <a:buChar char="•"/>
              <a:defRPr sz="1600">
                <a:solidFill>
                  <a:schemeClr val="tx1"/>
                </a:solidFill>
                <a:latin typeface="Calibri" pitchFamily="34" charset="0"/>
              </a:defRPr>
            </a:lvl4pPr>
            <a:lvl5pPr marL="1554163" indent="-228600">
              <a:spcBef>
                <a:spcPct val="20000"/>
              </a:spcBef>
              <a:buClr>
                <a:srgbClr val="C89F5D"/>
              </a:buClr>
              <a:buFont typeface="Arial" charset="0"/>
              <a:buChar char="•"/>
              <a:defRPr sz="1400">
                <a:solidFill>
                  <a:schemeClr val="tx1"/>
                </a:solidFill>
                <a:latin typeface="Calibri" pitchFamily="34" charset="0"/>
              </a:defRPr>
            </a:lvl5pPr>
            <a:lvl6pPr marL="20113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4685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29257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3829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lnSpc>
                <a:spcPct val="90000"/>
              </a:lnSpc>
              <a:defRPr/>
            </a:pPr>
            <a:r>
              <a:rPr lang="en-US" altLang="en-US" dirty="0" smtClean="0"/>
              <a:t>A reasonable modification is a change or alteration in policies, practices, and/or procedures to accommodate a disability that ensures children with disabilities have equal opportunity to participate in, or benefit from, a program. </a:t>
            </a:r>
          </a:p>
          <a:p>
            <a:pPr marL="114300" indent="0" eaLnBrk="1" hangingPunct="1">
              <a:lnSpc>
                <a:spcPct val="90000"/>
              </a:lnSpc>
              <a:buFont typeface="Arial" charset="0"/>
              <a:buNone/>
              <a:defRPr/>
            </a:pPr>
            <a:endParaRPr lang="en-US" altLang="en-US" dirty="0" smtClean="0"/>
          </a:p>
          <a:p>
            <a:pPr eaLnBrk="1" hangingPunct="1">
              <a:lnSpc>
                <a:spcPct val="90000"/>
              </a:lnSpc>
              <a:defRPr/>
            </a:pPr>
            <a:r>
              <a:rPr lang="en-US" altLang="en-US" dirty="0" smtClean="0"/>
              <a:t>Special meals should be provided at no additional charge.</a:t>
            </a:r>
          </a:p>
          <a:p>
            <a:pPr marL="114300" indent="0" eaLnBrk="1" hangingPunct="1">
              <a:lnSpc>
                <a:spcPct val="90000"/>
              </a:lnSpc>
              <a:buFont typeface="Arial" charset="0"/>
              <a:buNone/>
              <a:defRPr/>
            </a:pPr>
            <a:endParaRPr lang="en-US" altLang="en-US" dirty="0" smtClean="0"/>
          </a:p>
          <a:p>
            <a:pPr eaLnBrk="1" hangingPunct="1">
              <a:lnSpc>
                <a:spcPct val="90000"/>
              </a:lnSpc>
              <a:defRPr/>
            </a:pPr>
            <a:r>
              <a:rPr lang="en-US" altLang="en-US" dirty="0" smtClean="0"/>
              <a:t>Most disabilities can be managed within the program meal pattern requirements when a well-planned variety of nutritious food is available to children. </a:t>
            </a:r>
          </a:p>
          <a:p>
            <a:pPr lvl="3" eaLnBrk="1" hangingPunct="1">
              <a:lnSpc>
                <a:spcPct val="90000"/>
              </a:lnSpc>
              <a:defRPr/>
            </a:pPr>
            <a:r>
              <a:rPr lang="en-US" altLang="en-US" dirty="0" smtClean="0"/>
              <a:t>If a child is allergic to pineapple, substitute with a different fruit. </a:t>
            </a:r>
          </a:p>
          <a:p>
            <a:pPr eaLnBrk="1" hangingPunct="1">
              <a:lnSpc>
                <a:spcPct val="90000"/>
              </a:lnSpc>
              <a:defRPr/>
            </a:pPr>
            <a:endParaRPr lang="en-US" altLang="en-US" dirty="0" smtClean="0"/>
          </a:p>
          <a:p>
            <a:pPr eaLnBrk="1" hangingPunct="1">
              <a:lnSpc>
                <a:spcPct val="90000"/>
              </a:lnSpc>
              <a:defRPr/>
            </a:pPr>
            <a:r>
              <a:rPr lang="en-US" altLang="en-US" dirty="0" smtClean="0"/>
              <a:t>If modification requests include a brand name item, in most instances, a generic brand is sufficient, unless the brand name is medically necessary. </a:t>
            </a:r>
          </a:p>
          <a:p>
            <a:pPr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3235</TotalTime>
  <Words>3104</Words>
  <Application>Microsoft Office PowerPoint</Application>
  <PresentationFormat>On-screen Show (4:3)</PresentationFormat>
  <Paragraphs>274</Paragraphs>
  <Slides>32</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Times New Roman</vt:lpstr>
      <vt:lpstr>Arial</vt:lpstr>
      <vt:lpstr>Cambria</vt:lpstr>
      <vt:lpstr>Calibri</vt:lpstr>
      <vt:lpstr>Wingdings</vt:lpstr>
      <vt:lpstr>Segoe Print</vt:lpstr>
      <vt:lpstr>Adjacency</vt:lpstr>
      <vt:lpstr>  Accommodating Disabilities in the School Meal Programs </vt:lpstr>
      <vt:lpstr>Objectives</vt:lpstr>
      <vt:lpstr>Laws and Regulations</vt:lpstr>
      <vt:lpstr>What is considered a disability?</vt:lpstr>
      <vt:lpstr>Medical Statement </vt:lpstr>
      <vt:lpstr>Medical Statement </vt:lpstr>
      <vt:lpstr>Who Can Sign the Statement?</vt:lpstr>
      <vt:lpstr>What if the statement is unclear? </vt:lpstr>
      <vt:lpstr>Reasonable Modifications</vt:lpstr>
      <vt:lpstr>Reasonable Modifications</vt:lpstr>
      <vt:lpstr>Reasonable Modifications</vt:lpstr>
      <vt:lpstr>Reasonable Modifications</vt:lpstr>
      <vt:lpstr>Accessibility</vt:lpstr>
      <vt:lpstr>Can the SFA decline a  requested modification?</vt:lpstr>
      <vt:lpstr>Can OVS be used to accommodate  a meal modification?</vt:lpstr>
      <vt:lpstr>Accommodating modification requests for  students who do not have a disability</vt:lpstr>
      <vt:lpstr>Reimbursement</vt:lpstr>
      <vt:lpstr>Serving Meals in an Integrated Area</vt:lpstr>
      <vt:lpstr>Procedural Safeguards</vt:lpstr>
      <vt:lpstr>Procedural Safeguards</vt:lpstr>
      <vt:lpstr>How often must the medical  statement be updated?</vt:lpstr>
      <vt:lpstr>Discontinuing a Modification</vt:lpstr>
      <vt:lpstr>Food Allergies</vt:lpstr>
      <vt:lpstr>Food Intolerances</vt:lpstr>
      <vt:lpstr>Diabetes</vt:lpstr>
      <vt:lpstr>Other Special Dietary Needs</vt:lpstr>
      <vt:lpstr>Recapping Responsibilities </vt:lpstr>
      <vt:lpstr>Situation #1</vt:lpstr>
      <vt:lpstr>Situation #2</vt:lpstr>
      <vt:lpstr>Situation #3</vt:lpstr>
      <vt:lpstr>Situation #4</vt:lpstr>
      <vt:lpstr>QUESTIONS?</vt:lpstr>
    </vt:vector>
  </TitlesOfParts>
  <Company>ADE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Dietary Needs</dc:title>
  <dc:creator>acasteel</dc:creator>
  <cp:lastModifiedBy>Rachel Takara</cp:lastModifiedBy>
  <cp:revision>88</cp:revision>
  <cp:lastPrinted>2015-11-30T18:47:19Z</cp:lastPrinted>
  <dcterms:created xsi:type="dcterms:W3CDTF">2008-07-28T16:59:26Z</dcterms:created>
  <dcterms:modified xsi:type="dcterms:W3CDTF">2017-07-06T22:03:16Z</dcterms:modified>
</cp:coreProperties>
</file>