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10" r:id="rId4"/>
    <p:sldId id="259" r:id="rId5"/>
    <p:sldId id="309" r:id="rId6"/>
    <p:sldId id="308" r:id="rId7"/>
    <p:sldId id="307" r:id="rId8"/>
    <p:sldId id="306" r:id="rId9"/>
    <p:sldId id="260" r:id="rId10"/>
    <p:sldId id="261" r:id="rId11"/>
    <p:sldId id="289" r:id="rId12"/>
    <p:sldId id="263" r:id="rId13"/>
    <p:sldId id="292" r:id="rId14"/>
    <p:sldId id="300" r:id="rId15"/>
    <p:sldId id="264" r:id="rId16"/>
    <p:sldId id="302" r:id="rId17"/>
    <p:sldId id="265" r:id="rId18"/>
    <p:sldId id="267" r:id="rId19"/>
    <p:sldId id="273" r:id="rId20"/>
    <p:sldId id="274" r:id="rId21"/>
    <p:sldId id="275" r:id="rId22"/>
    <p:sldId id="276" r:id="rId23"/>
    <p:sldId id="268" r:id="rId24"/>
    <p:sldId id="269" r:id="rId25"/>
    <p:sldId id="270" r:id="rId26"/>
    <p:sldId id="271" r:id="rId27"/>
    <p:sldId id="272" r:id="rId28"/>
    <p:sldId id="277" r:id="rId29"/>
    <p:sldId id="281" r:id="rId30"/>
    <p:sldId id="290" r:id="rId31"/>
    <p:sldId id="304" r:id="rId32"/>
    <p:sldId id="305" r:id="rId33"/>
  </p:sldIdLst>
  <p:sldSz cx="12188825" cy="6858000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4" autoAdjust="0"/>
    <p:restoredTop sz="94492" autoAdjust="0"/>
  </p:normalViewPr>
  <p:slideViewPr>
    <p:cSldViewPr>
      <p:cViewPr varScale="1">
        <p:scale>
          <a:sx n="110" d="100"/>
          <a:sy n="110" d="100"/>
        </p:scale>
        <p:origin x="-288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132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sa:Desktop:FFVP:FFVP%20Schools:Usage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sa:Desktop:FFVP:FFVP%20Schools:Usag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Impact of FFVP on Daily Fruit and Vegetable Intake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Overall!$A$24:$A$25</c:f>
              <c:strCache>
                <c:ptCount val="2"/>
                <c:pt idx="0">
                  <c:v>FFVP Participating Students</c:v>
                </c:pt>
                <c:pt idx="1">
                  <c:v>Nonparticipating students</c:v>
                </c:pt>
              </c:strCache>
            </c:strRef>
          </c:cat>
          <c:val>
            <c:numRef>
              <c:f>Overall!$B$24:$B$25</c:f>
              <c:numCache>
                <c:formatCode>General</c:formatCode>
                <c:ptCount val="2"/>
                <c:pt idx="0">
                  <c:v>2.39</c:v>
                </c:pt>
                <c:pt idx="1">
                  <c:v>2.0699999999999998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416128"/>
        <c:axId val="164430208"/>
      </c:barChart>
      <c:catAx>
        <c:axId val="16441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4430208"/>
        <c:crosses val="autoZero"/>
        <c:auto val="1"/>
        <c:lblAlgn val="ctr"/>
        <c:lblOffset val="100"/>
        <c:noMultiLvlLbl val="0"/>
      </c:catAx>
      <c:valAx>
        <c:axId val="164430208"/>
        <c:scaling>
          <c:orientation val="minMax"/>
          <c:max val="2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Cup-Equivalents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41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FFVP Total Funds Used Compared to Allocated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502393937953173"/>
          <c:y val="0.17624280517566884"/>
          <c:w val="0.72497606062046827"/>
          <c:h val="0.72502394437537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1967230748941685E-3"/>
                  <c:y val="3.8011695906432746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$</a:t>
                    </a:r>
                    <a:r>
                      <a:rPr lang="en-US" sz="1400" b="1" dirty="0" smtClean="0"/>
                      <a:t>2,039,062</a:t>
                    </a:r>
                  </a:p>
                  <a:p>
                    <a:pPr>
                      <a:defRPr sz="1400"/>
                    </a:pP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smtClean="0"/>
                      <a:t>$1,634,729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Overall!$A$2:$A$3</c:f>
              <c:strCache>
                <c:ptCount val="2"/>
                <c:pt idx="0">
                  <c:v>Allocated</c:v>
                </c:pt>
                <c:pt idx="1">
                  <c:v>Used</c:v>
                </c:pt>
              </c:strCache>
            </c:strRef>
          </c:cat>
          <c:val>
            <c:numRef>
              <c:f>Overall!$B$2:$B$3</c:f>
              <c:numCache>
                <c:formatCode>\$#,##0.00</c:formatCode>
                <c:ptCount val="2"/>
                <c:pt idx="0">
                  <c:v>1783617.52</c:v>
                </c:pt>
                <c:pt idx="1">
                  <c:v>1234196.5900000001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487168"/>
        <c:axId val="164488704"/>
      </c:barChart>
      <c:catAx>
        <c:axId val="16448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4488704"/>
        <c:crosses val="autoZero"/>
        <c:auto val="1"/>
        <c:lblAlgn val="ctr"/>
        <c:lblOffset val="100"/>
        <c:noMultiLvlLbl val="0"/>
      </c:catAx>
      <c:valAx>
        <c:axId val="164488704"/>
        <c:scaling>
          <c:orientation val="minMax"/>
        </c:scaling>
        <c:delete val="0"/>
        <c:axPos val="l"/>
        <c:numFmt formatCode="\$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4487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7/14/2017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7/14/2017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2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not linked to a table.  Figures corrected but chart is not accurate.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7/14/2017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7/14/2017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7/14/2017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7/14/2017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7/14/2017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7/14/2017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7/14/2017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7/14/2017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7/14/2017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7/14/2017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7/14/2017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7/14/2017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mc="http://schemas.openxmlformats.org/markup-compatibility/2006" xmlns:mv="urn:schemas-microsoft-com:mac:vml"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hyperlink" Target="http://www.hawaii5210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s.usda.gov/ORA/menu/Published/CNP/FILES/FFVP_Summar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Fresh Fruit and Vegetable Program</a:t>
            </a:r>
            <a:br>
              <a:rPr lang="en-US" sz="4000" dirty="0" smtClean="0"/>
            </a:br>
            <a:r>
              <a:rPr lang="en-US" sz="4000" smtClean="0"/>
              <a:t>July 18, </a:t>
            </a:r>
            <a:r>
              <a:rPr lang="en-US" sz="4000" dirty="0" smtClean="0"/>
              <a:t>2017 Training Session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Al Tachibana, Program Specialist</a:t>
            </a:r>
          </a:p>
          <a:p>
            <a:r>
              <a:rPr lang="en-US" sz="2400" dirty="0" smtClean="0"/>
              <a:t>Fresh Fruit and Vegetable Program  &amp;  NSLP Equipment Assistant Grants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FFVP Usage in Hawaii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July 2015-June 2016 claims</a:t>
            </a:r>
          </a:p>
          <a:p>
            <a:r>
              <a:rPr lang="en-US" dirty="0"/>
              <a:t>Any unused funding goes back to the USDA at the end of the year</a:t>
            </a:r>
          </a:p>
          <a:p>
            <a:r>
              <a:rPr lang="en-US" dirty="0" smtClean="0"/>
              <a:t>In SY15-16, just 80% of Hawaii’s FFVP funds was used</a:t>
            </a:r>
          </a:p>
          <a:p>
            <a:r>
              <a:rPr lang="en-US" dirty="0" smtClean="0"/>
              <a:t>In total, approximately </a:t>
            </a:r>
            <a:r>
              <a:rPr lang="en-US" b="1" dirty="0" smtClean="0"/>
              <a:t>$425,000 </a:t>
            </a:r>
            <a:r>
              <a:rPr lang="en-US" dirty="0" smtClean="0"/>
              <a:t>of available FFVP funds had to be returned to the USDA (incl. HCNP unused admin. funds)  </a:t>
            </a:r>
          </a:p>
          <a:p>
            <a:r>
              <a:rPr lang="en-US" dirty="0" smtClean="0"/>
              <a:t>For this SY16-17, we are looking at </a:t>
            </a:r>
            <a:r>
              <a:rPr lang="en-US" b="1" dirty="0" smtClean="0"/>
              <a:t>$1 million of FFVP funs</a:t>
            </a:r>
            <a:r>
              <a:rPr lang="en-US" dirty="0" smtClean="0"/>
              <a:t> returning to USDA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5599478"/>
              </p:ext>
            </p:extLst>
          </p:nvPr>
        </p:nvGraphicFramePr>
        <p:xfrm>
          <a:off x="6399212" y="1600200"/>
          <a:ext cx="46481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Create a healthier school environment</a:t>
            </a:r>
          </a:p>
          <a:p>
            <a:r>
              <a:rPr lang="en-US" dirty="0" smtClean="0"/>
              <a:t> Expand variety of fruits &amp; veggies children experience</a:t>
            </a:r>
          </a:p>
          <a:p>
            <a:r>
              <a:rPr lang="en-US" dirty="0" smtClean="0"/>
              <a:t> Increase fruit &amp; veggie consumption</a:t>
            </a:r>
          </a:p>
          <a:p>
            <a:r>
              <a:rPr lang="en-US" dirty="0" smtClean="0"/>
              <a:t> Make a difference in children’s diets to impact their present and future health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657600"/>
            <a:ext cx="6018529" cy="2057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From 2012-2013 USDA Report of FFVP Implementation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618412" y="228600"/>
            <a:ext cx="4299942" cy="629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742929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Possible ways HCNP could help to make FFVP easier.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975106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 more information on Fresh Fruits &amp; Vegetables (much free materials can be downloaded from USDA Website) </a:t>
            </a:r>
          </a:p>
          <a:p>
            <a:r>
              <a:rPr lang="en-US" dirty="0" smtClean="0"/>
              <a:t>Find additional vendors to keep cost down and have more choices (Procurement [proper purchasing of fruits and vegetables] is an ongoing and a </a:t>
            </a:r>
            <a:r>
              <a:rPr lang="en-US" i="1" dirty="0" smtClean="0"/>
              <a:t>growing</a:t>
            </a:r>
            <a:r>
              <a:rPr lang="en-US" dirty="0" smtClean="0"/>
              <a:t> focus throughout USDA programs) and is part of any program Administrative Review)</a:t>
            </a:r>
          </a:p>
          <a:p>
            <a:r>
              <a:rPr lang="en-US" dirty="0" smtClean="0"/>
              <a:t>Provide a video to introduce the program and motivate kids to eat fresh fruits and veggies</a:t>
            </a:r>
          </a:p>
          <a:p>
            <a:r>
              <a:rPr lang="en-US" dirty="0" smtClean="0"/>
              <a:t>Provide health and physical education resources and offer professional development opportunities</a:t>
            </a:r>
          </a:p>
          <a:p>
            <a:r>
              <a:rPr lang="en-US" dirty="0" smtClean="0"/>
              <a:t>Work with communities partners like </a:t>
            </a:r>
            <a:r>
              <a:rPr lang="en-US" dirty="0" err="1" smtClean="0"/>
              <a:t>FoodCorps</a:t>
            </a:r>
            <a:r>
              <a:rPr lang="en-US" dirty="0" smtClean="0"/>
              <a:t> and the Hawaii School Garden Hui (HFSSGH) that can assist schools with their Wellness, FFVP, and Farm to School programs.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/>
          <a:lstStyle/>
          <a:p>
            <a:r>
              <a:rPr lang="en-US" dirty="0" smtClean="0"/>
              <a:t>Program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295400"/>
            <a:ext cx="487553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 a strong school-level   FFVP team</a:t>
            </a:r>
          </a:p>
          <a:p>
            <a:r>
              <a:rPr lang="en-US" dirty="0" smtClean="0"/>
              <a:t>Tie FFVP into school’s Wellness Plan</a:t>
            </a:r>
          </a:p>
          <a:p>
            <a:r>
              <a:rPr lang="en-US" dirty="0" smtClean="0"/>
              <a:t>Develop effective program Action-Implementation Plan</a:t>
            </a:r>
          </a:p>
          <a:p>
            <a:r>
              <a:rPr lang="en-US" dirty="0" smtClean="0"/>
              <a:t>Integrate FFVP into core curriculum</a:t>
            </a:r>
          </a:p>
          <a:p>
            <a:r>
              <a:rPr lang="en-US" dirty="0" smtClean="0"/>
              <a:t>Create healthier school community</a:t>
            </a:r>
          </a:p>
          <a:p>
            <a:r>
              <a:rPr lang="en-US" dirty="0" smtClean="0"/>
              <a:t>Develop nutrition education</a:t>
            </a:r>
          </a:p>
          <a:p>
            <a:r>
              <a:rPr lang="en-US" dirty="0" smtClean="0"/>
              <a:t>Manage budget &amp; claim procedures</a:t>
            </a:r>
          </a:p>
        </p:txBody>
      </p:sp>
      <p:pic>
        <p:nvPicPr>
          <p:cNvPr id="6" name="Content Placeholder 5" descr="ProduceSafety.jpe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5000" contrast="29000"/>
            <a:alphaModFix/>
          </a:blip>
          <a:srcRect t="-12520" b="-12520"/>
          <a:stretch>
            <a:fillRect/>
          </a:stretch>
        </p:blipFill>
        <p:spPr>
          <a:xfrm>
            <a:off x="6094412" y="1143000"/>
            <a:ext cx="487553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with National, state and local partners…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612" y="1371600"/>
            <a:ext cx="487553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57" dirty="0" smtClean="0"/>
              <a:t>Action for Healthy Kids, Alliance for Healthier Generation</a:t>
            </a:r>
          </a:p>
          <a:p>
            <a:r>
              <a:rPr lang="en-US" sz="2857" dirty="0" smtClean="0"/>
              <a:t>Community Health Center, Public Health Nurses</a:t>
            </a:r>
          </a:p>
          <a:p>
            <a:r>
              <a:rPr lang="en-US" sz="2857" dirty="0" smtClean="0"/>
              <a:t>Hawaii Education Matters, PTSA, Parent Groups</a:t>
            </a:r>
          </a:p>
          <a:p>
            <a:r>
              <a:rPr lang="en-US" sz="2857" dirty="0" smtClean="0"/>
              <a:t>Kokua Hawaii Foundation, Hawaii School Garden Network</a:t>
            </a:r>
          </a:p>
          <a:p>
            <a:r>
              <a:rPr lang="en-US" sz="2857" dirty="0" smtClean="0"/>
              <a:t>Hawaii 5210, Kaiser Permanente, HMSA</a:t>
            </a:r>
          </a:p>
          <a:p>
            <a:r>
              <a:rPr lang="en-US" sz="2857" dirty="0" err="1" smtClean="0"/>
              <a:t>FoodCorps</a:t>
            </a:r>
            <a:endParaRPr lang="en-US" sz="2857" dirty="0" smtClean="0"/>
          </a:p>
          <a:p>
            <a:endParaRPr lang="en-US" sz="2857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93" r="-6593"/>
          <a:stretch>
            <a:fillRect/>
          </a:stretch>
        </p:blipFill>
        <p:spPr>
          <a:xfrm>
            <a:off x="6354637" y="1600201"/>
            <a:ext cx="4387975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Eligibility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05000"/>
            <a:ext cx="9751060" cy="4572000"/>
          </a:xfrm>
        </p:spPr>
        <p:txBody>
          <a:bodyPr/>
          <a:lstStyle/>
          <a:p>
            <a:r>
              <a:rPr lang="en-US" dirty="0" smtClean="0"/>
              <a:t>Must be a school serving K-6th grade</a:t>
            </a:r>
          </a:p>
          <a:p>
            <a:r>
              <a:rPr lang="en-US" dirty="0" smtClean="0"/>
              <a:t>Operate NSLP</a:t>
            </a:r>
          </a:p>
          <a:p>
            <a:r>
              <a:rPr lang="en-US" dirty="0" smtClean="0"/>
              <a:t>Submit a yearly application</a:t>
            </a:r>
          </a:p>
          <a:p>
            <a:r>
              <a:rPr lang="en-US" dirty="0" smtClean="0"/>
              <a:t>Priority schools have 50% or more of students eligible for free or reduced price meals</a:t>
            </a:r>
          </a:p>
          <a:p>
            <a:r>
              <a:rPr lang="en-US" dirty="0" smtClean="0"/>
              <a:t>Committed to fulfilling program objectives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funds based on an allocation of $50 - $75 per student</a:t>
            </a:r>
          </a:p>
          <a:p>
            <a:r>
              <a:rPr lang="en-US" dirty="0" smtClean="0"/>
              <a:t>Must submit a correct monthly claim on time and stay within budget</a:t>
            </a:r>
          </a:p>
          <a:p>
            <a:r>
              <a:rPr lang="en-US" dirty="0" smtClean="0"/>
              <a:t>10% administrative (DOE schools 7%) – for planning,  paperwork, nutrition education planning, not prep/service</a:t>
            </a:r>
          </a:p>
          <a:p>
            <a:r>
              <a:rPr lang="en-US" dirty="0" smtClean="0"/>
              <a:t>Up to 20% for program operating costs to include salary and fringe benefits for employees who wash, prep, distribute and serve food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FFVP encourages…  (pg. 8)</a:t>
            </a:r>
          </a:p>
          <a:p>
            <a:pPr lvl="1"/>
            <a:r>
              <a:rPr lang="en-US" dirty="0" smtClean="0"/>
              <a:t>Schools to make “every effort to provide fresh fruits and vegetables a minimum of twice a week as repeated exposure to new foods is a key to acceptance”</a:t>
            </a:r>
          </a:p>
          <a:p>
            <a:pPr lvl="1"/>
            <a:r>
              <a:rPr lang="en-US" dirty="0" smtClean="0"/>
              <a:t>A variety of implementation strategies</a:t>
            </a:r>
          </a:p>
          <a:p>
            <a:pPr lvl="1"/>
            <a:r>
              <a:rPr lang="en-US" dirty="0" smtClean="0"/>
              <a:t>Complementary nutrition education</a:t>
            </a:r>
          </a:p>
          <a:p>
            <a:r>
              <a:rPr lang="en-US" dirty="0" smtClean="0"/>
              <a:t>Schools should develop guidelines to remind children of good manners when they receive and eat their fruit and vegetable snacks, and to dispose their trash (pg. 13)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FFVP does not allow (pg. 14)</a:t>
            </a:r>
          </a:p>
          <a:p>
            <a:pPr lvl="1"/>
            <a:r>
              <a:rPr lang="en-US" dirty="0" smtClean="0"/>
              <a:t>Processed or preserved fruits and veggies (canned, frozen, or dried)</a:t>
            </a:r>
          </a:p>
          <a:p>
            <a:pPr lvl="1"/>
            <a:r>
              <a:rPr lang="en-US" dirty="0" smtClean="0"/>
              <a:t>Dip for fruit</a:t>
            </a:r>
          </a:p>
          <a:p>
            <a:pPr lvl="1"/>
            <a:r>
              <a:rPr lang="en-US" dirty="0" smtClean="0"/>
              <a:t>Fruit Strips, Leather, Jellied Fruit, Trail Mix</a:t>
            </a:r>
          </a:p>
          <a:p>
            <a:pPr lvl="1"/>
            <a:r>
              <a:rPr lang="en-US" dirty="0" smtClean="0"/>
              <a:t>Fruit or Vegetable juice, or FV Pizza</a:t>
            </a:r>
          </a:p>
          <a:p>
            <a:pPr lvl="1"/>
            <a:r>
              <a:rPr lang="en-US" dirty="0" smtClean="0"/>
              <a:t>Smoothies</a:t>
            </a:r>
          </a:p>
          <a:p>
            <a:r>
              <a:rPr lang="en-US" dirty="0" smtClean="0"/>
              <a:t>Only teachers who are directly responsible for serving FV to their students in a classroom setting may partake in FV (pg. 10)</a:t>
            </a:r>
          </a:p>
          <a:p>
            <a:r>
              <a:rPr lang="en-US" dirty="0" smtClean="0"/>
              <a:t>Free FV cannot be used as gifts or rewards. FV cannot be withhold as a form of discipline (pg. 10)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latin typeface="Calibri" panose="020F0502020204030204" pitchFamily="34" charset="0"/>
              </a:rPr>
              <a:t>A Brief History of FFVP</a:t>
            </a:r>
            <a:endParaRPr lang="en-US" sz="5400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2800" b="1" dirty="0">
                <a:latin typeface="Calibri" panose="020F0502020204030204" pitchFamily="34" charset="0"/>
              </a:rPr>
              <a:t>2002 – FFVP pilot began</a:t>
            </a:r>
          </a:p>
          <a:p>
            <a:pPr lvl="1"/>
            <a:r>
              <a:rPr lang="en-US" sz="12800" b="1" dirty="0">
                <a:latin typeface="Calibri" panose="020F0502020204030204" pitchFamily="34" charset="0"/>
              </a:rPr>
              <a:t>4 states / 1 ITO</a:t>
            </a:r>
          </a:p>
          <a:p>
            <a:r>
              <a:rPr lang="en-US" sz="12800" b="1" dirty="0">
                <a:latin typeface="Calibri" panose="020F0502020204030204" pitchFamily="34" charset="0"/>
              </a:rPr>
              <a:t>2004 – FFVP permanent program under NSLA</a:t>
            </a:r>
          </a:p>
          <a:p>
            <a:pPr lvl="1"/>
            <a:r>
              <a:rPr lang="en-US" sz="12800" b="1" dirty="0">
                <a:latin typeface="Calibri" panose="020F0502020204030204" pitchFamily="34" charset="0"/>
              </a:rPr>
              <a:t>Only for 10 states / 2 ITOs</a:t>
            </a:r>
          </a:p>
          <a:p>
            <a:r>
              <a:rPr lang="en-US" sz="12800" b="1" dirty="0">
                <a:latin typeface="Calibri" panose="020F0502020204030204" pitchFamily="34" charset="0"/>
              </a:rPr>
              <a:t>2006 – Expanded FFVP to six more states</a:t>
            </a:r>
          </a:p>
          <a:p>
            <a:r>
              <a:rPr lang="en-US" sz="12800" b="1" dirty="0">
                <a:latin typeface="Calibri" panose="020F0502020204030204" pitchFamily="34" charset="0"/>
              </a:rPr>
              <a:t>2008 – Nationwide FFVP funding</a:t>
            </a:r>
          </a:p>
          <a:p>
            <a:pPr lvl="1"/>
            <a:r>
              <a:rPr lang="en-US" sz="12800" b="1" dirty="0">
                <a:latin typeface="Calibri" panose="020F0502020204030204" pitchFamily="34" charset="0"/>
              </a:rPr>
              <a:t>HAWAII began operating FFVP</a:t>
            </a:r>
          </a:p>
          <a:p>
            <a:pPr lvl="1"/>
            <a:r>
              <a:rPr lang="en-US" sz="12800" b="1" dirty="0">
                <a:latin typeface="Calibri" panose="020F0502020204030204" pitchFamily="34" charset="0"/>
              </a:rPr>
              <a:t>Consolidated Appropriations Act</a:t>
            </a:r>
          </a:p>
          <a:p>
            <a:pPr lvl="1"/>
            <a:r>
              <a:rPr lang="en-US" sz="12800" b="1" dirty="0">
                <a:latin typeface="Calibri" panose="020F0502020204030204" pitchFamily="34" charset="0"/>
              </a:rPr>
              <a:t>Farm Bill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 (pg. 15)</a:t>
            </a:r>
          </a:p>
          <a:p>
            <a:pPr lvl="1"/>
            <a:r>
              <a:rPr lang="en-US" dirty="0" smtClean="0"/>
              <a:t>Dips for veggies</a:t>
            </a:r>
          </a:p>
          <a:p>
            <a:pPr lvl="2"/>
            <a:r>
              <a:rPr lang="en-US" sz="2400" dirty="0" smtClean="0"/>
              <a:t>Must be yogurt-based, or low-fat/non-fat dips</a:t>
            </a:r>
          </a:p>
          <a:p>
            <a:pPr lvl="2"/>
            <a:r>
              <a:rPr lang="en-US" sz="2400" dirty="0" smtClean="0"/>
              <a:t>Serving size limited to 1-2 tablespoons</a:t>
            </a:r>
          </a:p>
          <a:p>
            <a:pPr lvl="1"/>
            <a:r>
              <a:rPr lang="en-US" dirty="0" smtClean="0"/>
              <a:t>Service of “prepared” vegetables </a:t>
            </a:r>
          </a:p>
          <a:p>
            <a:pPr lvl="2"/>
            <a:r>
              <a:rPr lang="en-US" sz="2400" dirty="0" smtClean="0"/>
              <a:t>Fresh vegetables that are steamed or baked such as sweet potato and </a:t>
            </a:r>
            <a:r>
              <a:rPr lang="en-US" sz="2400" dirty="0" err="1" smtClean="0"/>
              <a:t>kalo</a:t>
            </a:r>
            <a:r>
              <a:rPr lang="en-US" sz="2400" dirty="0" smtClean="0"/>
              <a:t>, or stir fried, must be limited to once-a-week and always as part of a nutrition education lesson related to the prepared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Leftovers (pg. 18)</a:t>
            </a:r>
          </a:p>
          <a:p>
            <a:pPr lvl="1"/>
            <a:r>
              <a:rPr lang="en-US" dirty="0" smtClean="0"/>
              <a:t>Plan to reduce waste (order as accurately as possible)</a:t>
            </a:r>
          </a:p>
          <a:p>
            <a:pPr lvl="1"/>
            <a:r>
              <a:rPr lang="en-US" dirty="0" smtClean="0"/>
              <a:t>Follow safe food storage practices</a:t>
            </a:r>
          </a:p>
          <a:p>
            <a:pPr lvl="1"/>
            <a:r>
              <a:rPr lang="en-US" dirty="0" smtClean="0"/>
              <a:t>If still good, use leftover FV in next FFVP snack </a:t>
            </a:r>
          </a:p>
          <a:p>
            <a:pPr lvl="1"/>
            <a:r>
              <a:rPr lang="en-US" dirty="0" smtClean="0"/>
              <a:t>Leftover FV should not be going home with staff or teachers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1060" cy="1295400"/>
          </a:xfrm>
        </p:spPr>
        <p:txBody>
          <a:bodyPr/>
          <a:lstStyle/>
          <a:p>
            <a:r>
              <a:rPr lang="en-US" dirty="0" smtClean="0"/>
              <a:t>Program Implementation (strongly suggested for successful program)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2" y="1676400"/>
            <a:ext cx="51816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Program should begin within 30 days of the start of the school year</a:t>
            </a:r>
          </a:p>
          <a:p>
            <a:r>
              <a:rPr lang="en-US" sz="2400" dirty="0" smtClean="0"/>
              <a:t>Snack days are consistent and integrated in weekly schedule</a:t>
            </a:r>
          </a:p>
          <a:p>
            <a:r>
              <a:rPr lang="en-US" sz="2400" dirty="0" smtClean="0"/>
              <a:t>FFVP is integrated into core curriculum</a:t>
            </a:r>
          </a:p>
          <a:p>
            <a:r>
              <a:rPr lang="en-US" sz="2400" dirty="0" smtClean="0"/>
              <a:t>Plan ahead – create a full years calendar with seasonal produce</a:t>
            </a:r>
          </a:p>
          <a:p>
            <a:r>
              <a:rPr lang="en-US" sz="2400" dirty="0" smtClean="0"/>
              <a:t>Establish relationship with vendors</a:t>
            </a:r>
          </a:p>
          <a:p>
            <a:r>
              <a:rPr lang="en-US" sz="2400" dirty="0" smtClean="0"/>
              <a:t>Involve faculty and staff, PCNC, parents and Wellness Team</a:t>
            </a:r>
          </a:p>
        </p:txBody>
      </p:sp>
      <p:pic>
        <p:nvPicPr>
          <p:cNvPr id="6" name="Content Placeholder 5" descr="KainaluSchoolGarden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520" b="-12520"/>
          <a:stretch>
            <a:fillRect/>
          </a:stretch>
        </p:blipFill>
        <p:spPr>
          <a:xfrm>
            <a:off x="6171882" y="1600200"/>
            <a:ext cx="487553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times and Places to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serve during the school day as snack </a:t>
            </a:r>
          </a:p>
          <a:p>
            <a:r>
              <a:rPr lang="en-US" dirty="0" smtClean="0"/>
              <a:t>Do not serve during breakfast, lunch, after school or summer school.</a:t>
            </a:r>
          </a:p>
          <a:p>
            <a:r>
              <a:rPr lang="en-US" dirty="0" smtClean="0"/>
              <a:t>Do serve inside classrooms, hallways, kiosks</a:t>
            </a:r>
          </a:p>
          <a:p>
            <a:r>
              <a:rPr lang="en-US" dirty="0" smtClean="0"/>
              <a:t>Integrate within a core subject and as part of a nutrition education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8" b="-798"/>
          <a:stretch>
            <a:fillRect/>
          </a:stretch>
        </p:blipFill>
        <p:spPr>
          <a:xfrm>
            <a:off x="6248082" y="1828800"/>
            <a:ext cx="487553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funds available for promotional activities</a:t>
            </a:r>
          </a:p>
          <a:p>
            <a:r>
              <a:rPr lang="en-US" dirty="0" smtClean="0"/>
              <a:t>Lots of resources on the internet</a:t>
            </a:r>
          </a:p>
          <a:p>
            <a:r>
              <a:rPr lang="en-US" dirty="0" smtClean="0"/>
              <a:t>Invite community partners and local resources to assist </a:t>
            </a:r>
          </a:p>
          <a:p>
            <a:r>
              <a:rPr lang="en-US" dirty="0" smtClean="0"/>
              <a:t>Engage the entire school community and integrate FFVP into all of your school programs and special events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hoto Oct 29, 1 15 02 P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23" r="9377" b="2565"/>
          <a:stretch>
            <a:fillRect/>
          </a:stretch>
        </p:blipFill>
        <p:spPr>
          <a:xfrm rot="10800000">
            <a:off x="6323012" y="1905000"/>
            <a:ext cx="488289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Education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nutrition education a priority in Wellness Policy and school’s Academic and Financial Plan</a:t>
            </a:r>
          </a:p>
          <a:p>
            <a:r>
              <a:rPr lang="en-US" dirty="0" smtClean="0"/>
              <a:t> Integrate nutrition education into core subjects: language arts, math, art, science</a:t>
            </a:r>
          </a:p>
          <a:p>
            <a:r>
              <a:rPr lang="en-US" dirty="0" smtClean="0"/>
              <a:t> Consider planting a school garden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8" b="-798"/>
          <a:stretch>
            <a:fillRect/>
          </a:stretch>
        </p:blipFill>
        <p:spPr>
          <a:xfrm>
            <a:off x="6248082" y="1828800"/>
            <a:ext cx="487553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FFVP bulletin board, posters</a:t>
            </a:r>
          </a:p>
          <a:p>
            <a:r>
              <a:rPr lang="en-US" dirty="0" smtClean="0"/>
              <a:t>Create a snack, celebration, fundraising policy consistent with Wellness Guidelines</a:t>
            </a:r>
          </a:p>
          <a:p>
            <a:r>
              <a:rPr lang="en-US" dirty="0" smtClean="0"/>
              <a:t>Invite local chefs to participate in food demonstrations</a:t>
            </a:r>
          </a:p>
          <a:p>
            <a:r>
              <a:rPr lang="en-US" dirty="0" smtClean="0"/>
              <a:t>Use vendors as resources</a:t>
            </a:r>
          </a:p>
          <a:p>
            <a:r>
              <a:rPr lang="en-US" dirty="0" smtClean="0"/>
              <a:t>Have parent-child cooking classes</a:t>
            </a:r>
          </a:p>
          <a:p>
            <a:r>
              <a:rPr lang="en-US" dirty="0" smtClean="0"/>
              <a:t>Develop a year-round theme: </a:t>
            </a:r>
          </a:p>
          <a:p>
            <a:pPr lvl="1"/>
            <a:r>
              <a:rPr lang="en-US" dirty="0" smtClean="0"/>
              <a:t>Eat a Rainbow – Each week a different color </a:t>
            </a:r>
          </a:p>
          <a:p>
            <a:pPr lvl="1"/>
            <a:r>
              <a:rPr lang="en-US" dirty="0" smtClean="0"/>
              <a:t>Seasons/Holidays/Cultures – Each month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FFVP and the Wellness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FFVP guidelines support efforts of school’s Wellness Policy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884" r="-488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Get Local Support</a:t>
            </a:r>
          </a:p>
          <a:p>
            <a:pPr lvl="1"/>
            <a:r>
              <a:rPr lang="en-US" dirty="0" smtClean="0"/>
              <a:t>To access local resources, banners, brochures, flyers, posters, speakers, training and funding opportunities, register to become a Hawaii 5210 school at </a:t>
            </a:r>
            <a:r>
              <a:rPr lang="en-US" dirty="0" smtClean="0">
                <a:hlinkClick r:id="rId2"/>
              </a:rPr>
              <a:t>http://www.hawaii5210.com</a:t>
            </a:r>
            <a:endParaRPr lang="en-US" dirty="0"/>
          </a:p>
        </p:txBody>
      </p:sp>
      <p:pic>
        <p:nvPicPr>
          <p:cNvPr id="4" name="Picture 3" descr="Log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5000" b="35714"/>
              <a:stretch>
                <a:fillRect/>
              </a:stretch>
            </p:blipFill>
          </mc:Choice>
          <mc:Fallback>
            <p:blipFill>
              <a:blip r:embed="rId4"/>
              <a:srcRect t="25000" b="35714"/>
              <a:stretch>
                <a:fillRect/>
              </a:stretch>
            </p:blipFill>
          </mc:Fallback>
        </mc:AlternateContent>
        <p:spPr>
          <a:xfrm>
            <a:off x="3884612" y="3581400"/>
            <a:ext cx="4876800" cy="19158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12" y="2438400"/>
            <a:ext cx="9751060" cy="6858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1693" y="3200400"/>
            <a:ext cx="9751060" cy="2895600"/>
          </a:xfrm>
        </p:spPr>
        <p:txBody>
          <a:bodyPr anchor="t"/>
          <a:lstStyle/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Al Tachibana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Fresh Fruit &amp; Vegetable Program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650 </a:t>
            </a:r>
            <a:r>
              <a:rPr lang="en-US" sz="2600" dirty="0" err="1" smtClean="0"/>
              <a:t>Iwilei</a:t>
            </a:r>
            <a:r>
              <a:rPr lang="en-US" sz="2600" dirty="0" smtClean="0"/>
              <a:t> Road, Suite 270 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Honolulu, HI  96817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Alvin_Tachibana@notes.k12.hi.us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Office: 808-587-3600</a:t>
            </a:r>
          </a:p>
          <a:p>
            <a:pPr>
              <a:spcBef>
                <a:spcPts val="600"/>
              </a:spcBef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0012" y="467032"/>
            <a:ext cx="952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Vladimir Script" panose="03050402040407070305" pitchFamily="66" charset="0"/>
              </a:rPr>
              <a:t>Mahalo!</a:t>
            </a:r>
            <a:endParaRPr lang="en-US" sz="15000" dirty="0">
              <a:latin typeface="Vladimir Script" panose="03050402040407070305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IA Money FlowsFIN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965" r="-29965"/>
          <a:stretch>
            <a:fillRect/>
          </a:stretch>
        </p:blipFill>
        <p:spPr bwMode="auto">
          <a:xfrm>
            <a:off x="-534988" y="304800"/>
            <a:ext cx="1365148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/>
          <a:lstStyle/>
          <a:p>
            <a:pPr algn="ctr"/>
            <a:r>
              <a:rPr lang="en-US" b="1" dirty="0" smtClean="0"/>
              <a:t>FFVP CLAIMS WORKSHEET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2" y="1447800"/>
            <a:ext cx="9601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FFVP MONTHLY CLAIM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2" y="1066800"/>
            <a:ext cx="8991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latin typeface="Calibri" panose="020F0502020204030204" pitchFamily="34" charset="0"/>
              </a:rPr>
              <a:t>               </a:t>
            </a:r>
            <a:r>
              <a:rPr lang="en-US" sz="5400" b="1" i="1" dirty="0" smtClean="0">
                <a:latin typeface="Calibri" panose="020F0502020204030204" pitchFamily="34" charset="0"/>
              </a:rPr>
              <a:t>FFVP GOALS</a:t>
            </a:r>
            <a:endParaRPr lang="en-US" sz="5400" b="1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b="1" dirty="0">
                <a:latin typeface="Calibri" panose="020F0502020204030204" pitchFamily="34" charset="0"/>
              </a:rPr>
              <a:t>Create a healthier school environment by providing healthy food choices.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Expand the variety of produce students consume.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Increase students’ produce consumption.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Make a difference in students’ diets to impact their present and future health.</a:t>
            </a:r>
          </a:p>
        </p:txBody>
      </p:sp>
    </p:spTree>
    <p:extLst>
      <p:ext uri="{BB962C8B-B14F-4D97-AF65-F5344CB8AC3E}">
        <p14:creationId xmlns:p14="http://schemas.microsoft.com/office/powerpoint/2010/main" val="39688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spc="-5" dirty="0">
                <a:latin typeface="Calibri"/>
                <a:cs typeface="Calibri"/>
              </a:rPr>
              <a:t>F&amp;V </a:t>
            </a:r>
            <a:r>
              <a:rPr lang="en-US" sz="6600" spc="-5" dirty="0" smtClean="0">
                <a:latin typeface="Calibri"/>
                <a:cs typeface="Calibri"/>
              </a:rPr>
              <a:t>Riddle</a:t>
            </a:r>
            <a:r>
              <a:rPr lang="en-US" sz="6600" spc="-5" dirty="0">
                <a:latin typeface="Calibri"/>
                <a:cs typeface="Calibri"/>
              </a:rPr>
              <a:t>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00200"/>
            <a:ext cx="9751060" cy="4572000"/>
          </a:xfrm>
        </p:spPr>
        <p:txBody>
          <a:bodyPr>
            <a:normAutofit fontScale="47500" lnSpcReduction="20000"/>
          </a:bodyPr>
          <a:lstStyle/>
          <a:p>
            <a:pPr marL="0" marR="54610" indent="0" algn="ctr">
              <a:lnSpc>
                <a:spcPct val="101899"/>
              </a:lnSpc>
              <a:buNone/>
            </a:pPr>
            <a:r>
              <a:rPr lang="en-US" sz="11400" spc="-5" dirty="0">
                <a:latin typeface="Calibri"/>
                <a:cs typeface="Calibri"/>
              </a:rPr>
              <a:t>Wh</a:t>
            </a:r>
            <a:r>
              <a:rPr lang="en-US" sz="11400" dirty="0">
                <a:latin typeface="Calibri"/>
                <a:cs typeface="Calibri"/>
              </a:rPr>
              <a:t>y </a:t>
            </a:r>
            <a:r>
              <a:rPr lang="en-US" sz="11400" spc="-5" dirty="0">
                <a:latin typeface="Calibri"/>
                <a:cs typeface="Calibri"/>
              </a:rPr>
              <a:t>di</a:t>
            </a:r>
            <a:r>
              <a:rPr lang="en-US" sz="11400" dirty="0">
                <a:latin typeface="Calibri"/>
                <a:cs typeface="Calibri"/>
              </a:rPr>
              <a:t>d </a:t>
            </a:r>
            <a:r>
              <a:rPr lang="en-US" sz="11400" spc="-5" dirty="0">
                <a:latin typeface="Calibri"/>
                <a:cs typeface="Calibri"/>
              </a:rPr>
              <a:t>the honeyde</a:t>
            </a:r>
            <a:r>
              <a:rPr lang="en-US" sz="11400" dirty="0">
                <a:latin typeface="Calibri"/>
                <a:cs typeface="Calibri"/>
              </a:rPr>
              <a:t>w </a:t>
            </a:r>
            <a:r>
              <a:rPr lang="en-US" sz="11400" spc="-5" dirty="0">
                <a:latin typeface="Calibri"/>
                <a:cs typeface="Calibri"/>
              </a:rPr>
              <a:t>jump </a:t>
            </a:r>
            <a:r>
              <a:rPr lang="en-US" sz="11400" spc="-5" dirty="0" smtClean="0">
                <a:latin typeface="Calibri"/>
                <a:cs typeface="Calibri"/>
              </a:rPr>
              <a:t>           </a:t>
            </a:r>
            <a:r>
              <a:rPr lang="en-US" sz="11400" dirty="0" smtClean="0">
                <a:latin typeface="Calibri"/>
                <a:cs typeface="Calibri"/>
              </a:rPr>
              <a:t>i</a:t>
            </a:r>
            <a:r>
              <a:rPr lang="en-US" sz="11400" spc="-5" dirty="0" smtClean="0">
                <a:latin typeface="Calibri"/>
                <a:cs typeface="Calibri"/>
              </a:rPr>
              <a:t>nt</a:t>
            </a:r>
            <a:r>
              <a:rPr lang="en-US" sz="11400" dirty="0" smtClean="0">
                <a:latin typeface="Calibri"/>
                <a:cs typeface="Calibri"/>
              </a:rPr>
              <a:t>o  </a:t>
            </a:r>
            <a:r>
              <a:rPr lang="en-US" sz="11400" spc="-5" dirty="0">
                <a:latin typeface="Calibri"/>
                <a:cs typeface="Calibri"/>
              </a:rPr>
              <a:t>th</a:t>
            </a:r>
            <a:r>
              <a:rPr lang="en-US" sz="11400" dirty="0">
                <a:latin typeface="Calibri"/>
                <a:cs typeface="Calibri"/>
              </a:rPr>
              <a:t>e l</a:t>
            </a:r>
            <a:r>
              <a:rPr lang="en-US" sz="11400" spc="-5" dirty="0">
                <a:latin typeface="Calibri"/>
                <a:cs typeface="Calibri"/>
              </a:rPr>
              <a:t>ake</a:t>
            </a:r>
            <a:r>
              <a:rPr lang="en-US" sz="11400" spc="-5" dirty="0" smtClean="0">
                <a:latin typeface="Calibri"/>
                <a:cs typeface="Calibri"/>
              </a:rPr>
              <a:t>?</a:t>
            </a:r>
          </a:p>
          <a:p>
            <a:pPr marL="0" marR="54610" indent="0" algn="ctr">
              <a:lnSpc>
                <a:spcPct val="101899"/>
              </a:lnSpc>
              <a:buNone/>
            </a:pPr>
            <a:endParaRPr lang="en-US" sz="4800" spc="-5" dirty="0">
              <a:latin typeface="Calibri"/>
              <a:cs typeface="Calibri"/>
            </a:endParaRPr>
          </a:p>
          <a:p>
            <a:pPr marL="0" marR="54610" indent="0" algn="ctr">
              <a:lnSpc>
                <a:spcPct val="101899"/>
              </a:lnSpc>
              <a:buNone/>
            </a:pPr>
            <a:endParaRPr lang="en-US" sz="4800" spc="-5" dirty="0" smtClean="0">
              <a:latin typeface="Calibri"/>
              <a:cs typeface="Calibri"/>
            </a:endParaRPr>
          </a:p>
          <a:p>
            <a:pPr marL="0" marR="54610" indent="0" algn="ctr">
              <a:lnSpc>
                <a:spcPct val="101899"/>
              </a:lnSpc>
              <a:buNone/>
            </a:pPr>
            <a:endParaRPr lang="en-US" sz="4800" spc="-5" baseline="-25000" dirty="0">
              <a:latin typeface="Calibri"/>
              <a:cs typeface="Calibri"/>
            </a:endParaRPr>
          </a:p>
          <a:p>
            <a:pPr marL="0" marR="54610" indent="0" algn="ctr">
              <a:lnSpc>
                <a:spcPct val="101899"/>
              </a:lnSpc>
              <a:buNone/>
            </a:pPr>
            <a:endParaRPr lang="en-US" sz="4800" i="1" spc="-5" dirty="0" smtClean="0">
              <a:latin typeface="Calibri"/>
              <a:cs typeface="Calibri"/>
            </a:endParaRPr>
          </a:p>
          <a:p>
            <a:pPr marL="0" marR="54610" indent="0" algn="ctr">
              <a:lnSpc>
                <a:spcPct val="101899"/>
              </a:lnSpc>
              <a:buNone/>
            </a:pPr>
            <a:endParaRPr lang="en-US" sz="4400" b="1" i="1" spc="-5" dirty="0" smtClean="0">
              <a:latin typeface="Calibri"/>
              <a:cs typeface="Calibri"/>
            </a:endParaRPr>
          </a:p>
          <a:p>
            <a:pPr marL="0" marR="54610" indent="0" algn="ctr">
              <a:lnSpc>
                <a:spcPct val="101899"/>
              </a:lnSpc>
              <a:buNone/>
            </a:pPr>
            <a:r>
              <a:rPr lang="en-US" sz="4400" spc="-5" dirty="0" smtClean="0">
                <a:latin typeface="Calibri"/>
                <a:cs typeface="Calibri"/>
              </a:rPr>
              <a:t> </a:t>
            </a:r>
            <a:endParaRPr lang="en-US" sz="4400" b="1" dirty="0">
              <a:latin typeface="Calibri"/>
              <a:cs typeface="Calibri"/>
            </a:endParaRPr>
          </a:p>
          <a:p>
            <a:pPr marL="0" marR="54610" indent="0" algn="ctr">
              <a:lnSpc>
                <a:spcPct val="101899"/>
              </a:lnSpc>
              <a:buNone/>
            </a:pPr>
            <a:endParaRPr lang="en-US" sz="4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3581400"/>
            <a:ext cx="8001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8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1060" cy="685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      FFVP HANDBOOK (2010)</a:t>
            </a:r>
            <a:endParaRPr lang="en-US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990600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FFVP is…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social equity program that addresses  </a:t>
            </a:r>
            <a:r>
              <a:rPr lang="en-US" b="1" dirty="0" smtClean="0"/>
              <a:t>health disparities in our community</a:t>
            </a:r>
          </a:p>
          <a:p>
            <a:r>
              <a:rPr lang="en-US" dirty="0" smtClean="0"/>
              <a:t>“FFVP is seen as an important catalyst for change in efforts to combat childhood obesity by helping children learn more </a:t>
            </a:r>
            <a:r>
              <a:rPr lang="en-US" b="1" dirty="0" smtClean="0"/>
              <a:t>healthful eating habits</a:t>
            </a:r>
            <a:r>
              <a:rPr lang="en-US" dirty="0" smtClean="0"/>
              <a:t>. The FFVP </a:t>
            </a:r>
            <a:r>
              <a:rPr lang="en-US" b="1" dirty="0" smtClean="0"/>
              <a:t>introduces school children to a variety of produce that they otherwise might not have had the opportunity to sample</a:t>
            </a:r>
            <a:r>
              <a:rPr lang="en-US" dirty="0" smtClean="0"/>
              <a:t>.” </a:t>
            </a:r>
            <a:r>
              <a:rPr lang="en-US" sz="1800" dirty="0" smtClean="0"/>
              <a:t>– FFVP Handbook, USDA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1060" cy="1295400"/>
          </a:xfrm>
        </p:spPr>
        <p:txBody>
          <a:bodyPr/>
          <a:lstStyle/>
          <a:p>
            <a:r>
              <a:rPr lang="en-US" dirty="0" smtClean="0"/>
              <a:t>USDA Evaluation of FFVP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March 2013</a:t>
            </a:r>
          </a:p>
          <a:p>
            <a:r>
              <a:rPr lang="en-US" b="1" dirty="0" smtClean="0"/>
              <a:t>Students at schools participating in FFVP consumed 15% more fruits and vegetables</a:t>
            </a:r>
          </a:p>
          <a:p>
            <a:r>
              <a:rPr lang="en-US" dirty="0" smtClean="0"/>
              <a:t>Fruit and vegetable consumption increased by 1/3 cup among students participating in the program, compared to non-participating students</a:t>
            </a:r>
          </a:p>
          <a:p>
            <a:r>
              <a:rPr lang="en-US" dirty="0" smtClean="0"/>
              <a:t>Increased fruit and vegetable consumption appears to have </a:t>
            </a:r>
            <a:r>
              <a:rPr lang="en-US" b="1" dirty="0" smtClean="0"/>
              <a:t>replaced consumption of other foods</a:t>
            </a:r>
          </a:p>
          <a:p>
            <a:r>
              <a:rPr lang="en-US" dirty="0" smtClean="0"/>
              <a:t>Children in low socio-economic status households are more likely to have the lowest intakes of fruits and vegetables (</a:t>
            </a:r>
            <a:r>
              <a:rPr lang="en-US" dirty="0" err="1" smtClean="0"/>
              <a:t>Dubowitz</a:t>
            </a:r>
            <a:r>
              <a:rPr lang="en-US" dirty="0" smtClean="0"/>
              <a:t> et al., 2008)</a:t>
            </a:r>
          </a:p>
          <a:p>
            <a:r>
              <a:rPr lang="en-US" dirty="0" smtClean="0">
                <a:hlinkClick r:id="rId3"/>
              </a:rPr>
              <a:t>http://www.fns.usda.gov/ORA/menu/Published/CNP/FILES/FFVP_Summary.pdf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323012" y="1600200"/>
          <a:ext cx="48752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1381</Words>
  <Application>Microsoft Office PowerPoint</Application>
  <PresentationFormat>Custom</PresentationFormat>
  <Paragraphs>172</Paragraphs>
  <Slides>31</Slides>
  <Notes>4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TS102787942</vt:lpstr>
      <vt:lpstr>Fresh Fruit and Vegetable Program July 18, 2017 Training Session </vt:lpstr>
      <vt:lpstr>A Brief History of FFVP</vt:lpstr>
      <vt:lpstr>PowerPoint Presentation</vt:lpstr>
      <vt:lpstr>PowerPoint Presentation</vt:lpstr>
      <vt:lpstr>               FFVP GOALS</vt:lpstr>
      <vt:lpstr>F&amp;V Riddle:</vt:lpstr>
      <vt:lpstr>      FFVP HANDBOOK (2010)</vt:lpstr>
      <vt:lpstr>FFVP is…</vt:lpstr>
      <vt:lpstr>USDA Evaluation of FFVP</vt:lpstr>
      <vt:lpstr>FFVP Usage in Hawaii</vt:lpstr>
      <vt:lpstr>Program Goals</vt:lpstr>
      <vt:lpstr>From 2012-2013 USDA Report of FFVP Implementation</vt:lpstr>
      <vt:lpstr>Possible ways HCNP could help to make FFVP easier.  </vt:lpstr>
      <vt:lpstr>Program Objectives</vt:lpstr>
      <vt:lpstr>Work with National, state and local partners…</vt:lpstr>
      <vt:lpstr>School Eligibility </vt:lpstr>
      <vt:lpstr>Approved Schools</vt:lpstr>
      <vt:lpstr>Handbook Highlights</vt:lpstr>
      <vt:lpstr>Handbook Highlights</vt:lpstr>
      <vt:lpstr>Handbook Highlights</vt:lpstr>
      <vt:lpstr>Handbook Highlights</vt:lpstr>
      <vt:lpstr>Program Implementation (strongly suggested for successful program)</vt:lpstr>
      <vt:lpstr>Best times and Places to Serve</vt:lpstr>
      <vt:lpstr>Marketing and Promotion</vt:lpstr>
      <vt:lpstr>Nutrition Education</vt:lpstr>
      <vt:lpstr>School Environment</vt:lpstr>
      <vt:lpstr>FFVP and the Wellness Policy</vt:lpstr>
      <vt:lpstr>5 Steps Towards Creating a Healthier School</vt:lpstr>
      <vt:lpstr>Contact Information</vt:lpstr>
      <vt:lpstr>FFVP CLAIMS WORKSHEET</vt:lpstr>
      <vt:lpstr>FFVP MONTHLY CLAIM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2013-05-09T22:16:34Z</cp:lastPrinted>
  <dcterms:created xsi:type="dcterms:W3CDTF">2013-06-06T00:30:41Z</dcterms:created>
  <dcterms:modified xsi:type="dcterms:W3CDTF">2017-07-15T04:45:11Z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