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77" r:id="rId6"/>
    <p:sldId id="278" r:id="rId7"/>
    <p:sldId id="279" r:id="rId8"/>
    <p:sldId id="263" r:id="rId9"/>
    <p:sldId id="272" r:id="rId10"/>
    <p:sldId id="264" r:id="rId11"/>
    <p:sldId id="265" r:id="rId12"/>
    <p:sldId id="274" r:id="rId13"/>
    <p:sldId id="273" r:id="rId14"/>
    <p:sldId id="266" r:id="rId15"/>
    <p:sldId id="267" r:id="rId16"/>
    <p:sldId id="275" r:id="rId17"/>
    <p:sldId id="282" r:id="rId18"/>
    <p:sldId id="283" r:id="rId19"/>
    <p:sldId id="268" r:id="rId20"/>
    <p:sldId id="281" r:id="rId21"/>
    <p:sldId id="284" r:id="rId22"/>
    <p:sldId id="285" r:id="rId23"/>
    <p:sldId id="271" r:id="rId24"/>
    <p:sldId id="269"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50" autoAdjust="0"/>
  </p:normalViewPr>
  <p:slideViewPr>
    <p:cSldViewPr>
      <p:cViewPr varScale="1">
        <p:scale>
          <a:sx n="56" d="100"/>
          <a:sy n="56" d="100"/>
        </p:scale>
        <p:origin x="-171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7FAAC4F7-AEE1-4754-A296-CBF8A6923E26}" type="datetimeFigureOut">
              <a:rPr lang="en-US" smtClean="0"/>
              <a:t>6/2/2017</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6A23DE26-EF42-4634-8C59-30A19CFF2B2E}" type="slidenum">
              <a:rPr lang="en-US" smtClean="0"/>
              <a:t>‹#›</a:t>
            </a:fld>
            <a:endParaRPr lang="en-US"/>
          </a:p>
        </p:txBody>
      </p:sp>
    </p:spTree>
    <p:extLst>
      <p:ext uri="{BB962C8B-B14F-4D97-AF65-F5344CB8AC3E}">
        <p14:creationId xmlns:p14="http://schemas.microsoft.com/office/powerpoint/2010/main" val="1197568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E689AFD7-DF85-4A4C-85CB-72B211282CB6}" type="datetimeFigureOut">
              <a:rPr lang="en-US" smtClean="0"/>
              <a:t>6/2/2017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B5792AF7-3EF3-4176-95A9-A6341EEBAA7F}" type="slidenum">
              <a:rPr lang="en-US" smtClean="0"/>
              <a:t>‹#›</a:t>
            </a:fld>
            <a:endParaRPr lang="en-US"/>
          </a:p>
        </p:txBody>
      </p:sp>
    </p:spTree>
    <p:extLst>
      <p:ext uri="{BB962C8B-B14F-4D97-AF65-F5344CB8AC3E}">
        <p14:creationId xmlns:p14="http://schemas.microsoft.com/office/powerpoint/2010/main" val="23951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npweb.org/hawai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a:t>
            </a:r>
            <a:r>
              <a:rPr lang="en-US" baseline="0" dirty="0" smtClean="0"/>
              <a:t> Welcome to How to Register for a Course/Training on the HCNP Systems. From now on this is how you the Sponsors/SFA’s will register for the annual training courses offered by HCNP on our HCNP system. You can access HCNP_S on </a:t>
            </a:r>
            <a:r>
              <a:rPr lang="en-US" dirty="0" smtClean="0">
                <a:hlinkClick r:id="rId3"/>
              </a:rPr>
              <a:t>www.cnpweb.org/hawaii</a:t>
            </a:r>
            <a:r>
              <a:rPr lang="en-US" baseline="0" dirty="0"/>
              <a:t> </a:t>
            </a:r>
            <a:r>
              <a:rPr lang="en-US" baseline="0" dirty="0" smtClean="0"/>
              <a:t>or go to http://hcnp.hawaii.gov/ and look for </a:t>
            </a:r>
            <a:r>
              <a:rPr lang="en-US" baseline="0" dirty="0" err="1" smtClean="0"/>
              <a:t>HCNPSystems</a:t>
            </a:r>
            <a:r>
              <a:rPr lang="en-US" baseline="0" dirty="0" smtClean="0"/>
              <a:t> on the homepage. Please note that this presentation is for both NSLP and CACFP, so please pay attention to your program specific instructions. </a:t>
            </a:r>
            <a:endParaRPr lang="en-US" dirty="0" smtClean="0"/>
          </a:p>
        </p:txBody>
      </p:sp>
      <p:sp>
        <p:nvSpPr>
          <p:cNvPr id="4" name="Slide Number Placeholder 3"/>
          <p:cNvSpPr>
            <a:spLocks noGrp="1"/>
          </p:cNvSpPr>
          <p:nvPr>
            <p:ph type="sldNum" sz="quarter" idx="10"/>
          </p:nvPr>
        </p:nvSpPr>
        <p:spPr/>
        <p:txBody>
          <a:bodyPr/>
          <a:lstStyle/>
          <a:p>
            <a:fld id="{B5792AF7-3EF3-4176-95A9-A6341EEBAA7F}" type="slidenum">
              <a:rPr lang="en-US" smtClean="0"/>
              <a:t>1</a:t>
            </a:fld>
            <a:endParaRPr lang="en-US"/>
          </a:p>
        </p:txBody>
      </p:sp>
    </p:spTree>
    <p:extLst>
      <p:ext uri="{BB962C8B-B14F-4D97-AF65-F5344CB8AC3E}">
        <p14:creationId xmlns:p14="http://schemas.microsoft.com/office/powerpoint/2010/main" val="77512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have the Registration Entry form</a:t>
            </a:r>
            <a:r>
              <a:rPr lang="en-US" baseline="0" dirty="0" smtClean="0"/>
              <a:t>, for Step 8 you will need to complete the registration entry form and we will break it down in the following slides.</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10</a:t>
            </a:fld>
            <a:endParaRPr lang="en-US"/>
          </a:p>
        </p:txBody>
      </p:sp>
    </p:spTree>
    <p:extLst>
      <p:ext uri="{BB962C8B-B14F-4D97-AF65-F5344CB8AC3E}">
        <p14:creationId xmlns:p14="http://schemas.microsoft.com/office/powerpoint/2010/main" val="151191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8</a:t>
            </a:r>
            <a:r>
              <a:rPr lang="en-US" baseline="0" dirty="0" smtClean="0"/>
              <a:t> #1:</a:t>
            </a:r>
            <a:r>
              <a:rPr lang="en-US" dirty="0" smtClean="0"/>
              <a:t> Select your desired</a:t>
            </a:r>
            <a:r>
              <a:rPr lang="en-US" baseline="0" dirty="0" smtClean="0"/>
              <a:t> course. When you click on the drop down list on right of the *course title, it will populate future and past courses for you to select from.  The Course Title will also include the Date &amp; Time.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11</a:t>
            </a:fld>
            <a:endParaRPr lang="en-US"/>
          </a:p>
        </p:txBody>
      </p:sp>
    </p:spTree>
    <p:extLst>
      <p:ext uri="{BB962C8B-B14F-4D97-AF65-F5344CB8AC3E}">
        <p14:creationId xmlns:p14="http://schemas.microsoft.com/office/powerpoint/2010/main" val="70853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8</a:t>
            </a:r>
            <a:r>
              <a:rPr lang="en-US" baseline="0" dirty="0" smtClean="0"/>
              <a:t> #2</a:t>
            </a:r>
            <a:r>
              <a:rPr lang="en-US" dirty="0" smtClean="0"/>
              <a:t>: After</a:t>
            </a:r>
            <a:r>
              <a:rPr lang="en-US" baseline="0" dirty="0" smtClean="0"/>
              <a:t> you have selected your desired course, you will look over your course data and ensure it is your desired course. The Course data will include a short Description of the course, Dates, Time, Location, Instructor, and requirements.</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12</a:t>
            </a:fld>
            <a:endParaRPr lang="en-US"/>
          </a:p>
        </p:txBody>
      </p:sp>
    </p:spTree>
    <p:extLst>
      <p:ext uri="{BB962C8B-B14F-4D97-AF65-F5344CB8AC3E}">
        <p14:creationId xmlns:p14="http://schemas.microsoft.com/office/powerpoint/2010/main" val="311133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8</a:t>
            </a:r>
            <a:r>
              <a:rPr lang="en-US" baseline="0" dirty="0" smtClean="0"/>
              <a:t> #3</a:t>
            </a:r>
            <a:r>
              <a:rPr lang="en-US" dirty="0" smtClean="0"/>
              <a:t>: While looking over</a:t>
            </a:r>
            <a:r>
              <a:rPr lang="en-US" baseline="0" dirty="0" smtClean="0"/>
              <a:t> the course data, make sure you know which facility the course will be held at. So for further location details, click on the location link. This will be underlined and have in parentheses (Click here to see location details).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13</a:t>
            </a:fld>
            <a:endParaRPr lang="en-US"/>
          </a:p>
        </p:txBody>
      </p:sp>
    </p:spTree>
    <p:extLst>
      <p:ext uri="{BB962C8B-B14F-4D97-AF65-F5344CB8AC3E}">
        <p14:creationId xmlns:p14="http://schemas.microsoft.com/office/powerpoint/2010/main" val="98842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clicking the</a:t>
            </a:r>
            <a:r>
              <a:rPr lang="en-US" baseline="0" dirty="0" smtClean="0"/>
              <a:t> Location link, you will be directed to another page Facility Entry which will have more Facility details such as Facility Name, Address, Contact name and phone number of the Facility, and there will also be google maps available for directions.</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14</a:t>
            </a:fld>
            <a:endParaRPr lang="en-US"/>
          </a:p>
        </p:txBody>
      </p:sp>
    </p:spTree>
    <p:extLst>
      <p:ext uri="{BB962C8B-B14F-4D97-AF65-F5344CB8AC3E}">
        <p14:creationId xmlns:p14="http://schemas.microsoft.com/office/powerpoint/2010/main" val="3410686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8</a:t>
            </a:r>
            <a:r>
              <a:rPr lang="en-US" baseline="0" dirty="0" smtClean="0"/>
              <a:t> #4</a:t>
            </a:r>
            <a:r>
              <a:rPr lang="en-US" dirty="0" smtClean="0"/>
              <a:t>: After</a:t>
            </a:r>
            <a:r>
              <a:rPr lang="en-US" baseline="0" dirty="0" smtClean="0"/>
              <a:t> looking thoroughly over the course data and facility details, now you can fill out registrant information. </a:t>
            </a:r>
          </a:p>
          <a:p>
            <a:endParaRPr lang="en-US" baseline="0" dirty="0" smtClean="0"/>
          </a:p>
          <a:p>
            <a:r>
              <a:rPr lang="en-US" baseline="0" dirty="0" smtClean="0"/>
              <a:t>If you are registering yourself, and logged in as yourself, the information will populate for itself. So just look over it and clarify it is the right information.</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registering for someone else, you will click the box that says “Registrant is a Guest” and the information for yourself will disappear and you will fill out the Guest Registrant information. </a:t>
            </a:r>
            <a:r>
              <a:rPr lang="en-US" dirty="0" smtClean="0">
                <a:solidFill>
                  <a:srgbClr val="FF0000"/>
                </a:solidFill>
              </a:rPr>
              <a:t>Registering someone as a Guest should only be used for Sponsor employees who must receive training that are NOT users of </a:t>
            </a:r>
            <a:r>
              <a:rPr lang="en-US" dirty="0" err="1" smtClean="0">
                <a:solidFill>
                  <a:srgbClr val="FF0000"/>
                </a:solidFill>
              </a:rPr>
              <a:t>CNPweb</a:t>
            </a:r>
            <a:r>
              <a:rPr lang="en-US" dirty="0" smtClean="0">
                <a:solidFill>
                  <a:srgbClr val="FF0000"/>
                </a:solidFill>
              </a:rPr>
              <a: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15</a:t>
            </a:fld>
            <a:endParaRPr lang="en-US"/>
          </a:p>
        </p:txBody>
      </p:sp>
    </p:spTree>
    <p:extLst>
      <p:ext uri="{BB962C8B-B14F-4D97-AF65-F5344CB8AC3E}">
        <p14:creationId xmlns:p14="http://schemas.microsoft.com/office/powerpoint/2010/main" val="273785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8</a:t>
            </a:r>
            <a:r>
              <a:rPr lang="en-US" baseline="0" dirty="0" smtClean="0"/>
              <a:t> #5</a:t>
            </a:r>
            <a:r>
              <a:rPr lang="en-US" dirty="0" smtClean="0"/>
              <a:t>: After you</a:t>
            </a:r>
            <a:r>
              <a:rPr lang="en-US" baseline="0" dirty="0" smtClean="0"/>
              <a:t> are done in putting the Registrant Information then you can i</a:t>
            </a:r>
            <a:r>
              <a:rPr lang="en-US" dirty="0" smtClean="0"/>
              <a:t>ndicate any ADA or other needs (accommodations) you will</a:t>
            </a:r>
            <a:r>
              <a:rPr lang="en-US" baseline="0" dirty="0" smtClean="0"/>
              <a:t> need. For example: if you have a facility request and need a ramp to enter the building just input “I need access to a ramp to enter the building.”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Once you check that all the information that is on your Registration Entry Form is accurate and complete, you may now click Submit. </a:t>
            </a:r>
            <a:endParaRPr lang="en-US" dirty="0" smtClean="0"/>
          </a:p>
          <a:p>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16</a:t>
            </a:fld>
            <a:endParaRPr lang="en-US"/>
          </a:p>
        </p:txBody>
      </p:sp>
    </p:spTree>
    <p:extLst>
      <p:ext uri="{BB962C8B-B14F-4D97-AF65-F5344CB8AC3E}">
        <p14:creationId xmlns:p14="http://schemas.microsoft.com/office/powerpoint/2010/main" val="188030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t>
            </a:r>
            <a:r>
              <a:rPr lang="en-US" dirty="0" smtClean="0"/>
              <a:t>Step 9</a:t>
            </a:r>
            <a:r>
              <a:rPr lang="en-US" baseline="0" dirty="0" smtClean="0"/>
              <a:t> would be to print out your registration. So in order to get back to your registration form, #1 would be click the Training Menu link.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17</a:t>
            </a:fld>
            <a:endParaRPr lang="en-US"/>
          </a:p>
        </p:txBody>
      </p:sp>
    </p:spTree>
    <p:extLst>
      <p:ext uri="{BB962C8B-B14F-4D97-AF65-F5344CB8AC3E}">
        <p14:creationId xmlns:p14="http://schemas.microsoft.com/office/powerpoint/2010/main" val="100742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Step 9 #2: Click on View Course Requirements, this would be</a:t>
            </a:r>
            <a:r>
              <a:rPr lang="en-US" baseline="0" dirty="0" smtClean="0"/>
              <a:t> </a:t>
            </a:r>
            <a:r>
              <a:rPr lang="en-US" dirty="0" smtClean="0"/>
              <a:t>Under Training Menu.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18</a:t>
            </a:fld>
            <a:endParaRPr lang="en-US"/>
          </a:p>
        </p:txBody>
      </p:sp>
    </p:spTree>
    <p:extLst>
      <p:ext uri="{BB962C8B-B14F-4D97-AF65-F5344CB8AC3E}">
        <p14:creationId xmlns:p14="http://schemas.microsoft.com/office/powerpoint/2010/main" val="3943695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Step 9 #3: After</a:t>
            </a:r>
            <a:r>
              <a:rPr lang="en-US" baseline="0" dirty="0" smtClean="0"/>
              <a:t> clicking view course requirements, you will see all the courses required for the user you are logged into. </a:t>
            </a:r>
            <a:r>
              <a:rPr lang="en-US" dirty="0" smtClean="0"/>
              <a:t>The “Sponsor Course Requirements” page lists all of the courses available in the Program Year and their scheduled status. You may also use this page as another way register for a course.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19</a:t>
            </a:fld>
            <a:endParaRPr lang="en-US"/>
          </a:p>
        </p:txBody>
      </p:sp>
    </p:spTree>
    <p:extLst>
      <p:ext uri="{BB962C8B-B14F-4D97-AF65-F5344CB8AC3E}">
        <p14:creationId xmlns:p14="http://schemas.microsoft.com/office/powerpoint/2010/main" val="42224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getting right into it,</a:t>
            </a:r>
            <a:r>
              <a:rPr lang="en-US" baseline="0" dirty="0" smtClean="0"/>
              <a:t> Step 1 would be to login to HCNP Systems using your login ID and password. Make sure everything is correct and click login. </a:t>
            </a:r>
          </a:p>
          <a:p>
            <a:r>
              <a:rPr lang="en-US" baseline="0" dirty="0" smtClean="0"/>
              <a:t>*If you cannot login to your account or do not have an account please contact HCNP.</a:t>
            </a:r>
            <a:endParaRPr lang="en-US" dirty="0" smtClean="0"/>
          </a:p>
          <a:p>
            <a:endParaRPr lang="en-US" dirty="0" smtClean="0"/>
          </a:p>
          <a:p>
            <a:r>
              <a:rPr lang="en-US" dirty="0" smtClean="0"/>
              <a:t>Update all</a:t>
            </a:r>
            <a:r>
              <a:rPr lang="en-US" baseline="0" dirty="0" smtClean="0"/>
              <a:t> users + passwords before starting school year.</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2</a:t>
            </a:fld>
            <a:endParaRPr lang="en-US"/>
          </a:p>
        </p:txBody>
      </p:sp>
    </p:spTree>
    <p:extLst>
      <p:ext uri="{BB962C8B-B14F-4D97-AF65-F5344CB8AC3E}">
        <p14:creationId xmlns:p14="http://schemas.microsoft.com/office/powerpoint/2010/main" val="3939828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it should look like,</a:t>
            </a:r>
            <a:r>
              <a:rPr lang="en-US" baseline="0" dirty="0" smtClean="0"/>
              <a:t> but for today’s purpose we will not be going over each text box, but you can look at it during your own time to review.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20</a:t>
            </a:fld>
            <a:endParaRPr lang="en-US"/>
          </a:p>
        </p:txBody>
      </p:sp>
    </p:spTree>
    <p:extLst>
      <p:ext uri="{BB962C8B-B14F-4D97-AF65-F5344CB8AC3E}">
        <p14:creationId xmlns:p14="http://schemas.microsoft.com/office/powerpoint/2010/main" val="2282120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Course Requirements Legend that you can</a:t>
            </a:r>
            <a:r>
              <a:rPr lang="en-US" baseline="0" dirty="0" smtClean="0"/>
              <a:t> use for the previous slide, again you may review this at your own time.</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21</a:t>
            </a:fld>
            <a:endParaRPr lang="en-US"/>
          </a:p>
        </p:txBody>
      </p:sp>
    </p:spTree>
    <p:extLst>
      <p:ext uri="{BB962C8B-B14F-4D97-AF65-F5344CB8AC3E}">
        <p14:creationId xmlns:p14="http://schemas.microsoft.com/office/powerpoint/2010/main" val="329150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moving on to Step 9 #4: Look under Course Name for the course that you just registered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a:t>
            </a:r>
            <a:r>
              <a:rPr lang="en-US" baseline="0" dirty="0" smtClean="0"/>
              <a:t> the right of the course name it should have several different links, so for Step 9 #5: click on Edit to view your registration entry.</a:t>
            </a:r>
            <a:endParaRPr lang="en-US" dirty="0" smtClean="0"/>
          </a:p>
        </p:txBody>
      </p:sp>
      <p:sp>
        <p:nvSpPr>
          <p:cNvPr id="4" name="Slide Number Placeholder 3"/>
          <p:cNvSpPr>
            <a:spLocks noGrp="1"/>
          </p:cNvSpPr>
          <p:nvPr>
            <p:ph type="sldNum" sz="quarter" idx="10"/>
          </p:nvPr>
        </p:nvSpPr>
        <p:spPr/>
        <p:txBody>
          <a:bodyPr/>
          <a:lstStyle/>
          <a:p>
            <a:fld id="{B5792AF7-3EF3-4176-95A9-A6341EEBAA7F}" type="slidenum">
              <a:rPr lang="en-US" smtClean="0"/>
              <a:t>22</a:t>
            </a:fld>
            <a:endParaRPr lang="en-US"/>
          </a:p>
        </p:txBody>
      </p:sp>
    </p:spTree>
    <p:extLst>
      <p:ext uri="{BB962C8B-B14F-4D97-AF65-F5344CB8AC3E}">
        <p14:creationId xmlns:p14="http://schemas.microsoft.com/office/powerpoint/2010/main" val="670009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it will take you to the Registration Entry form. All you need to do is print this page and bring it with you to the Training course you have registered for and will be attending. For PC, press Ctrl + P. AND YOU’RE DONE!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23</a:t>
            </a:fld>
            <a:endParaRPr lang="en-US"/>
          </a:p>
        </p:txBody>
      </p:sp>
    </p:spTree>
    <p:extLst>
      <p:ext uri="{BB962C8B-B14F-4D97-AF65-F5344CB8AC3E}">
        <p14:creationId xmlns:p14="http://schemas.microsoft.com/office/powerpoint/2010/main" val="344800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so much for listening to the How to Register for a Course/Training on the HCNP Systems Training session! </a:t>
            </a:r>
            <a:r>
              <a:rPr lang="en-US" dirty="0" smtClean="0"/>
              <a:t>To track your training hours for this training session: USDA Professional Standards Learning Objectives </a:t>
            </a:r>
            <a:r>
              <a:rPr lang="en-US" dirty="0" smtClean="0">
                <a:sym typeface="Wingdings" panose="05000000000000000000" pitchFamily="2" charset="2"/>
              </a:rPr>
              <a:t>Key Area 3: ADMINISTRATION  Program Management (3200). </a:t>
            </a:r>
            <a:r>
              <a:rPr lang="en-US" b="1" dirty="0" smtClean="0"/>
              <a:t>This institution is an equal opportunity provider. </a:t>
            </a: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24</a:t>
            </a:fld>
            <a:endParaRPr lang="en-US"/>
          </a:p>
        </p:txBody>
      </p:sp>
    </p:spTree>
    <p:extLst>
      <p:ext uri="{BB962C8B-B14F-4D97-AF65-F5344CB8AC3E}">
        <p14:creationId xmlns:p14="http://schemas.microsoft.com/office/powerpoint/2010/main" val="81288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have successfully logged in, Step 2 would be to select your Child Nutrition Program. NSLP Sponsors would click the School Nutrition Program Purple Puzzle Piece and CACFP Sponsors would click the Child and Adult Care Food Program Orange Puzzle Piece.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3</a:t>
            </a:fld>
            <a:endParaRPr lang="en-US"/>
          </a:p>
        </p:txBody>
      </p:sp>
    </p:spTree>
    <p:extLst>
      <p:ext uri="{BB962C8B-B14F-4D97-AF65-F5344CB8AC3E}">
        <p14:creationId xmlns:p14="http://schemas.microsoft.com/office/powerpoint/2010/main" val="224238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clicking your correct CN program you should see a notice screen with your program and specialist’s email on it. Step 3 would be to click the continue button either on the top or bottom of the notice screen.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4</a:t>
            </a:fld>
            <a:endParaRPr lang="en-US"/>
          </a:p>
        </p:txBody>
      </p:sp>
    </p:spTree>
    <p:extLst>
      <p:ext uri="{BB962C8B-B14F-4D97-AF65-F5344CB8AC3E}">
        <p14:creationId xmlns:p14="http://schemas.microsoft.com/office/powerpoint/2010/main" val="192714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you will see the Program Year Selection, so Step 4 would be to click on the current Program Year. In order to do so, you have to figure out which program year it is. To choose the current year, look at the program’s year begin date and end date. If the Training Course, you wish to register for is in between those dates you would click on that year. For example: NSLP Program Year starts on July 1 and ends on June 30 of the following year. You would pick the year that the June falls on. EXAMPLE: If the training course is b</a:t>
            </a:r>
            <a:r>
              <a:rPr lang="en-US" dirty="0" smtClean="0"/>
              <a:t>etween July 1, 2015 (begin date) to June 30, 2016 (end date), the Program</a:t>
            </a:r>
            <a:r>
              <a:rPr lang="en-US" baseline="0" dirty="0" smtClean="0"/>
              <a:t> </a:t>
            </a:r>
            <a:r>
              <a:rPr lang="en-US" dirty="0" smtClean="0"/>
              <a:t>Year would</a:t>
            </a:r>
            <a:r>
              <a:rPr lang="en-US" baseline="0" dirty="0" smtClean="0"/>
              <a:t> be</a:t>
            </a:r>
            <a:r>
              <a:rPr lang="en-US" dirty="0" smtClean="0"/>
              <a:t> 2016.</a:t>
            </a:r>
          </a:p>
          <a:p>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5</a:t>
            </a:fld>
            <a:endParaRPr lang="en-US"/>
          </a:p>
        </p:txBody>
      </p:sp>
    </p:spTree>
    <p:extLst>
      <p:ext uri="{BB962C8B-B14F-4D97-AF65-F5344CB8AC3E}">
        <p14:creationId xmlns:p14="http://schemas.microsoft.com/office/powerpoint/2010/main" val="56262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get a better picture here is what NSLP and CACFP Program Year Selections look like. NSLP in purple and CACFP in orange. To Select a Program Year Click the year underlined in BLUE. </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6</a:t>
            </a:fld>
            <a:endParaRPr lang="en-US"/>
          </a:p>
        </p:txBody>
      </p:sp>
    </p:spTree>
    <p:extLst>
      <p:ext uri="{BB962C8B-B14F-4D97-AF65-F5344CB8AC3E}">
        <p14:creationId xmlns:p14="http://schemas.microsoft.com/office/powerpoint/2010/main" val="219825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have selected your current program</a:t>
            </a:r>
            <a:r>
              <a:rPr lang="en-US" baseline="0" dirty="0" smtClean="0"/>
              <a:t> year, now you will see the Sponsor Summary screen that looks like this. Step 5 is to ensure that this is your Sponsor by checking on the upper right corner for Your Sponsor Name and the Sponsor’s number.</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7</a:t>
            </a:fld>
            <a:endParaRPr lang="en-US"/>
          </a:p>
        </p:txBody>
      </p:sp>
    </p:spTree>
    <p:extLst>
      <p:ext uri="{BB962C8B-B14F-4D97-AF65-F5344CB8AC3E}">
        <p14:creationId xmlns:p14="http://schemas.microsoft.com/office/powerpoint/2010/main" val="204993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same page as Sponsor Summary, look to your upper left hand side of the page and you will see the Training menu right next to where it says Applications. Step 6 would be to click on the Training Menu.</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8</a:t>
            </a:fld>
            <a:endParaRPr lang="en-US"/>
          </a:p>
        </p:txBody>
      </p:sp>
    </p:spTree>
    <p:extLst>
      <p:ext uri="{BB962C8B-B14F-4D97-AF65-F5344CB8AC3E}">
        <p14:creationId xmlns:p14="http://schemas.microsoft.com/office/powerpoint/2010/main" val="100742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clicking</a:t>
            </a:r>
            <a:r>
              <a:rPr lang="en-US" baseline="0" dirty="0" smtClean="0"/>
              <a:t> Training Menu it will direct you to the Training Menu items: this includes view course requirements, sponsor registration entry, and attendee course evaluation. For Step 7, you want to click Sponsor Registration Entry.</a:t>
            </a:r>
            <a:endParaRPr lang="en-US" dirty="0"/>
          </a:p>
        </p:txBody>
      </p:sp>
      <p:sp>
        <p:nvSpPr>
          <p:cNvPr id="4" name="Slide Number Placeholder 3"/>
          <p:cNvSpPr>
            <a:spLocks noGrp="1"/>
          </p:cNvSpPr>
          <p:nvPr>
            <p:ph type="sldNum" sz="quarter" idx="10"/>
          </p:nvPr>
        </p:nvSpPr>
        <p:spPr/>
        <p:txBody>
          <a:bodyPr/>
          <a:lstStyle/>
          <a:p>
            <a:fld id="{B5792AF7-3EF3-4176-95A9-A6341EEBAA7F}" type="slidenum">
              <a:rPr lang="en-US" smtClean="0"/>
              <a:t>9</a:t>
            </a:fld>
            <a:endParaRPr lang="en-US"/>
          </a:p>
        </p:txBody>
      </p:sp>
    </p:spTree>
    <p:extLst>
      <p:ext uri="{BB962C8B-B14F-4D97-AF65-F5344CB8AC3E}">
        <p14:creationId xmlns:p14="http://schemas.microsoft.com/office/powerpoint/2010/main" val="275815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551405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26676479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32938161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10510680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32659508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May 2016</a:t>
            </a:r>
            <a:endParaRPr lang="en-US"/>
          </a:p>
        </p:txBody>
      </p:sp>
      <p:sp>
        <p:nvSpPr>
          <p:cNvPr id="6" name="Footer Placeholder 5"/>
          <p:cNvSpPr>
            <a:spLocks noGrp="1"/>
          </p:cNvSpPr>
          <p:nvPr>
            <p:ph type="ftr" sz="quarter" idx="11"/>
          </p:nvPr>
        </p:nvSpPr>
        <p:spPr/>
        <p:txBody>
          <a:bodyPr/>
          <a:lstStyle/>
          <a:p>
            <a:r>
              <a:rPr lang="en-US" smtClean="0"/>
              <a:t>Hawaii Child Nutrition Programs </a:t>
            </a:r>
            <a:endParaRPr lang="en-US"/>
          </a:p>
        </p:txBody>
      </p:sp>
      <p:sp>
        <p:nvSpPr>
          <p:cNvPr id="7" name="Slide Number Placeholder 6"/>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22979868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May 2016</a:t>
            </a:r>
            <a:endParaRPr lang="en-US"/>
          </a:p>
        </p:txBody>
      </p:sp>
      <p:sp>
        <p:nvSpPr>
          <p:cNvPr id="8" name="Footer Placeholder 7"/>
          <p:cNvSpPr>
            <a:spLocks noGrp="1"/>
          </p:cNvSpPr>
          <p:nvPr>
            <p:ph type="ftr" sz="quarter" idx="11"/>
          </p:nvPr>
        </p:nvSpPr>
        <p:spPr/>
        <p:txBody>
          <a:bodyPr/>
          <a:lstStyle/>
          <a:p>
            <a:r>
              <a:rPr lang="en-US" smtClean="0"/>
              <a:t>Hawaii Child Nutrition Programs </a:t>
            </a:r>
            <a:endParaRPr lang="en-US"/>
          </a:p>
        </p:txBody>
      </p:sp>
      <p:sp>
        <p:nvSpPr>
          <p:cNvPr id="9" name="Slide Number Placeholder 8"/>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23479097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May 2016</a:t>
            </a:r>
            <a:endParaRPr lang="en-US"/>
          </a:p>
        </p:txBody>
      </p:sp>
      <p:sp>
        <p:nvSpPr>
          <p:cNvPr id="4" name="Footer Placeholder 3"/>
          <p:cNvSpPr>
            <a:spLocks noGrp="1"/>
          </p:cNvSpPr>
          <p:nvPr>
            <p:ph type="ftr" sz="quarter" idx="11"/>
          </p:nvPr>
        </p:nvSpPr>
        <p:spPr/>
        <p:txBody>
          <a:bodyPr/>
          <a:lstStyle/>
          <a:p>
            <a:r>
              <a:rPr lang="en-US" smtClean="0"/>
              <a:t>Hawaii Child Nutrition Programs </a:t>
            </a:r>
            <a:endParaRPr lang="en-US"/>
          </a:p>
        </p:txBody>
      </p:sp>
      <p:sp>
        <p:nvSpPr>
          <p:cNvPr id="5" name="Slide Number Placeholder 4"/>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25377658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2016</a:t>
            </a:r>
            <a:endParaRPr lang="en-US"/>
          </a:p>
        </p:txBody>
      </p:sp>
      <p:sp>
        <p:nvSpPr>
          <p:cNvPr id="3" name="Footer Placeholder 2"/>
          <p:cNvSpPr>
            <a:spLocks noGrp="1"/>
          </p:cNvSpPr>
          <p:nvPr>
            <p:ph type="ftr" sz="quarter" idx="11"/>
          </p:nvPr>
        </p:nvSpPr>
        <p:spPr/>
        <p:txBody>
          <a:bodyPr/>
          <a:lstStyle/>
          <a:p>
            <a:r>
              <a:rPr lang="en-US" smtClean="0"/>
              <a:t>Hawaii Child Nutrition Programs </a:t>
            </a:r>
            <a:endParaRPr lang="en-US"/>
          </a:p>
        </p:txBody>
      </p:sp>
      <p:sp>
        <p:nvSpPr>
          <p:cNvPr id="4" name="Slide Number Placeholder 3"/>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2792925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2016</a:t>
            </a:r>
            <a:endParaRPr lang="en-US"/>
          </a:p>
        </p:txBody>
      </p:sp>
      <p:sp>
        <p:nvSpPr>
          <p:cNvPr id="6" name="Footer Placeholder 5"/>
          <p:cNvSpPr>
            <a:spLocks noGrp="1"/>
          </p:cNvSpPr>
          <p:nvPr>
            <p:ph type="ftr" sz="quarter" idx="11"/>
          </p:nvPr>
        </p:nvSpPr>
        <p:spPr/>
        <p:txBody>
          <a:bodyPr/>
          <a:lstStyle/>
          <a:p>
            <a:r>
              <a:rPr lang="en-US" smtClean="0"/>
              <a:t>Hawaii Child Nutrition Programs </a:t>
            </a:r>
            <a:endParaRPr lang="en-US"/>
          </a:p>
        </p:txBody>
      </p:sp>
      <p:sp>
        <p:nvSpPr>
          <p:cNvPr id="7" name="Slide Number Placeholder 6"/>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19094056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2016</a:t>
            </a:r>
            <a:endParaRPr lang="en-US"/>
          </a:p>
        </p:txBody>
      </p:sp>
      <p:sp>
        <p:nvSpPr>
          <p:cNvPr id="6" name="Footer Placeholder 5"/>
          <p:cNvSpPr>
            <a:spLocks noGrp="1"/>
          </p:cNvSpPr>
          <p:nvPr>
            <p:ph type="ftr" sz="quarter" idx="11"/>
          </p:nvPr>
        </p:nvSpPr>
        <p:spPr/>
        <p:txBody>
          <a:bodyPr/>
          <a:lstStyle/>
          <a:p>
            <a:r>
              <a:rPr lang="en-US" smtClean="0"/>
              <a:t>Hawaii Child Nutrition Programs </a:t>
            </a:r>
            <a:endParaRPr lang="en-US"/>
          </a:p>
        </p:txBody>
      </p:sp>
      <p:sp>
        <p:nvSpPr>
          <p:cNvPr id="7" name="Slide Number Placeholder 6"/>
          <p:cNvSpPr>
            <a:spLocks noGrp="1"/>
          </p:cNvSpPr>
          <p:nvPr>
            <p:ph type="sldNum" sz="quarter" idx="12"/>
          </p:nvPr>
        </p:nvSpPr>
        <p:spPr/>
        <p:txBody>
          <a:bodyPr/>
          <a:lstStyle/>
          <a:p>
            <a:fld id="{0B1E7505-7545-4ADD-A333-A6A4E761AEF2}" type="slidenum">
              <a:rPr lang="en-US" smtClean="0"/>
              <a:t>‹#›</a:t>
            </a:fld>
            <a:endParaRPr lang="en-US"/>
          </a:p>
        </p:txBody>
      </p:sp>
    </p:spTree>
    <p:extLst>
      <p:ext uri="{BB962C8B-B14F-4D97-AF65-F5344CB8AC3E}">
        <p14:creationId xmlns:p14="http://schemas.microsoft.com/office/powerpoint/2010/main" val="302667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May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Hawaii Child Nutrition Programs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E7505-7545-4ADD-A333-A6A4E761AEF2}" type="slidenum">
              <a:rPr lang="en-US" smtClean="0"/>
              <a:t>‹#›</a:t>
            </a:fld>
            <a:endParaRPr lang="en-US"/>
          </a:p>
        </p:txBody>
      </p:sp>
    </p:spTree>
    <p:extLst>
      <p:ext uri="{BB962C8B-B14F-4D97-AF65-F5344CB8AC3E}">
        <p14:creationId xmlns:p14="http://schemas.microsoft.com/office/powerpoint/2010/main" val="88264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npweb.org/hawai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Register for a Course/Training on HCNP_S</a:t>
            </a:r>
            <a:endParaRPr lang="en-US" dirty="0"/>
          </a:p>
        </p:txBody>
      </p:sp>
      <p:sp>
        <p:nvSpPr>
          <p:cNvPr id="3" name="Subtitle 2"/>
          <p:cNvSpPr>
            <a:spLocks noGrp="1"/>
          </p:cNvSpPr>
          <p:nvPr>
            <p:ph type="subTitle" idx="1"/>
          </p:nvPr>
        </p:nvSpPr>
        <p:spPr/>
        <p:txBody>
          <a:bodyPr>
            <a:normAutofit/>
          </a:bodyPr>
          <a:lstStyle/>
          <a:p>
            <a:r>
              <a:rPr lang="en-US" dirty="0"/>
              <a:t>HCNP Systems </a:t>
            </a:r>
            <a:r>
              <a:rPr lang="en-US" dirty="0" err="1"/>
              <a:t>CNPweb</a:t>
            </a:r>
            <a:r>
              <a:rPr lang="en-US" dirty="0"/>
              <a:t>™ </a:t>
            </a:r>
            <a:endParaRPr lang="en-US" dirty="0" smtClean="0"/>
          </a:p>
          <a:p>
            <a:r>
              <a:rPr lang="en-US" dirty="0" smtClean="0"/>
              <a:t>Sponsor/SFA Procedures</a:t>
            </a:r>
          </a:p>
          <a:p>
            <a:r>
              <a:rPr lang="en-US" dirty="0" smtClean="0"/>
              <a:t>Step-by-Step</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81000" y="5584285"/>
            <a:ext cx="2819400" cy="990600"/>
          </a:xfrm>
          <a:prstGeom prst="rect">
            <a:avLst/>
          </a:prstGeom>
          <a:noFill/>
          <a:ln>
            <a:noFill/>
          </a:ln>
          <a:effectLst/>
        </p:spPr>
      </p:pic>
    </p:spTree>
    <p:extLst>
      <p:ext uri="{BB962C8B-B14F-4D97-AF65-F5344CB8AC3E}">
        <p14:creationId xmlns:p14="http://schemas.microsoft.com/office/powerpoint/2010/main" val="765911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 8: Complete </a:t>
            </a:r>
            <a:r>
              <a:rPr lang="en-US" sz="3600" dirty="0"/>
              <a:t>Registration Entry Form </a:t>
            </a:r>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10</a:t>
            </a:fld>
            <a:endParaRPr lang="en-US" dirty="0">
              <a:solidFill>
                <a:schemeClr val="tx1"/>
              </a:solidFill>
            </a:endParaRPr>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457200" lvl="1" indent="0">
              <a:buNone/>
            </a:pPr>
            <a:r>
              <a:rPr lang="en-US" sz="5100" dirty="0" smtClean="0">
                <a:solidFill>
                  <a:srgbClr val="FF0000"/>
                </a:solidFill>
              </a:rPr>
              <a:t>***Following slides will have explicit instructions to fill out the Registration Entry Form</a:t>
            </a:r>
            <a:endParaRPr lang="en-US" sz="51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60220" y="1143000"/>
            <a:ext cx="52107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5200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8: Complete Registration Entry Form </a:t>
            </a:r>
            <a:r>
              <a:rPr lang="en-US" dirty="0" smtClean="0"/>
              <a:t>(cont’d)</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a:t>Select </a:t>
            </a:r>
            <a:r>
              <a:rPr lang="en-US" dirty="0" smtClean="0"/>
              <a:t>your desired Course (*Course Title)</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dirty="0" smtClean="0"/>
              <a:t>May 2016</a:t>
            </a:r>
            <a:endParaRPr lang="en-US" dirty="0"/>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11</a:t>
            </a:fld>
            <a:endParaRPr lang="en-US" dirty="0">
              <a:solidFill>
                <a:schemeClr val="tx1"/>
              </a:solidFill>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696200" cy="284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252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8: Complete Registration Entry Form (cont’d)</a:t>
            </a:r>
          </a:p>
        </p:txBody>
      </p:sp>
      <p:sp>
        <p:nvSpPr>
          <p:cNvPr id="3" name="Content Placeholder 2"/>
          <p:cNvSpPr>
            <a:spLocks noGrp="1"/>
          </p:cNvSpPr>
          <p:nvPr>
            <p:ph idx="1"/>
          </p:nvPr>
        </p:nvSpPr>
        <p:spPr/>
        <p:txBody>
          <a:bodyPr/>
          <a:lstStyle/>
          <a:p>
            <a:pPr marL="514350" indent="-514350">
              <a:buFont typeface="+mj-lt"/>
              <a:buAutoNum type="arabicParenR" startAt="2"/>
            </a:pPr>
            <a:r>
              <a:rPr lang="en-US" dirty="0" smtClean="0"/>
              <a:t>Look </a:t>
            </a:r>
            <a:r>
              <a:rPr lang="en-US" dirty="0"/>
              <a:t>Over Course Data </a:t>
            </a:r>
          </a:p>
          <a:p>
            <a:pPr marL="971550" lvl="1" indent="-571500">
              <a:buFont typeface="+mj-lt"/>
              <a:buAutoNum type="alphaLcPeriod"/>
            </a:pPr>
            <a:r>
              <a:rPr lang="en-US" dirty="0"/>
              <a:t>o</a:t>
            </a:r>
            <a:r>
              <a:rPr lang="en-US" dirty="0" smtClean="0"/>
              <a:t>nce </a:t>
            </a:r>
            <a:r>
              <a:rPr lang="en-US" dirty="0"/>
              <a:t>c</a:t>
            </a:r>
            <a:r>
              <a:rPr lang="en-US" dirty="0" smtClean="0"/>
              <a:t>ourse is selected, course data will appear</a:t>
            </a:r>
          </a:p>
          <a:p>
            <a:pPr marL="971550" lvl="1" indent="-571500">
              <a:buFont typeface="+mj-lt"/>
              <a:buAutoNum type="alphaLcPeriod"/>
            </a:pPr>
            <a:r>
              <a:rPr lang="en-US" dirty="0" smtClean="0"/>
              <a:t>ensure </a:t>
            </a:r>
            <a:r>
              <a:rPr lang="en-US" dirty="0"/>
              <a:t>it is your desired course</a:t>
            </a:r>
          </a:p>
          <a:p>
            <a:pPr marL="0" indent="0">
              <a:buNone/>
            </a:pP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12</a:t>
            </a:fld>
            <a:endParaRPr lang="en-US" dirty="0">
              <a:solidFill>
                <a:schemeClr val="tx1"/>
              </a:solidFill>
            </a:endParaRPr>
          </a:p>
        </p:txBody>
      </p:sp>
      <p:pic>
        <p:nvPicPr>
          <p:cNvPr id="7" name="Picture 6"/>
          <p:cNvPicPr/>
          <p:nvPr/>
        </p:nvPicPr>
        <p:blipFill>
          <a:blip r:embed="rId3"/>
          <a:stretch>
            <a:fillRect/>
          </a:stretch>
        </p:blipFill>
        <p:spPr>
          <a:xfrm>
            <a:off x="1219200" y="3200400"/>
            <a:ext cx="7338702" cy="3181884"/>
          </a:xfrm>
          <a:prstGeom prst="rect">
            <a:avLst/>
          </a:prstGeom>
        </p:spPr>
      </p:pic>
    </p:spTree>
    <p:extLst>
      <p:ext uri="{BB962C8B-B14F-4D97-AF65-F5344CB8AC3E}">
        <p14:creationId xmlns:p14="http://schemas.microsoft.com/office/powerpoint/2010/main" val="11239462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8: Complete Registration Entry Form (cont’d)</a:t>
            </a:r>
          </a:p>
        </p:txBody>
      </p:sp>
      <p:sp>
        <p:nvSpPr>
          <p:cNvPr id="3" name="Content Placeholder 2"/>
          <p:cNvSpPr>
            <a:spLocks noGrp="1"/>
          </p:cNvSpPr>
          <p:nvPr>
            <p:ph idx="1"/>
          </p:nvPr>
        </p:nvSpPr>
        <p:spPr/>
        <p:txBody>
          <a:bodyPr/>
          <a:lstStyle/>
          <a:p>
            <a:pPr marL="514350" indent="-514350">
              <a:buFont typeface="+mj-lt"/>
              <a:buAutoNum type="arabicParenR" startAt="3"/>
            </a:pPr>
            <a:r>
              <a:rPr lang="en-US" dirty="0"/>
              <a:t>Click </a:t>
            </a:r>
            <a:r>
              <a:rPr lang="en-US" dirty="0" smtClean="0"/>
              <a:t>Location </a:t>
            </a:r>
            <a:r>
              <a:rPr lang="en-US" dirty="0"/>
              <a:t>link to see Facility Details</a:t>
            </a:r>
          </a:p>
          <a:p>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13</a:t>
            </a:fld>
            <a:endParaRPr lang="en-US" dirty="0">
              <a:solidFill>
                <a:schemeClr val="tx1"/>
              </a:solidFill>
            </a:endParaRPr>
          </a:p>
        </p:txBody>
      </p:sp>
      <p:grpSp>
        <p:nvGrpSpPr>
          <p:cNvPr id="7" name="Group 6"/>
          <p:cNvGrpSpPr/>
          <p:nvPr/>
        </p:nvGrpSpPr>
        <p:grpSpPr>
          <a:xfrm>
            <a:off x="847578" y="2379025"/>
            <a:ext cx="7859866" cy="3201150"/>
            <a:chOff x="0" y="0"/>
            <a:chExt cx="4833454" cy="1983691"/>
          </a:xfrm>
        </p:grpSpPr>
        <p:sp>
          <p:nvSpPr>
            <p:cNvPr id="8" name="Rectangle 7"/>
            <p:cNvSpPr/>
            <p:nvPr/>
          </p:nvSpPr>
          <p:spPr>
            <a:xfrm>
              <a:off x="4787646" y="1777238"/>
              <a:ext cx="45808" cy="20645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Calibri"/>
                  <a:ea typeface="Calibri"/>
                  <a:cs typeface="Calibri"/>
                </a:rPr>
                <a:t> </a:t>
              </a:r>
            </a:p>
          </p:txBody>
        </p:sp>
        <p:pic>
          <p:nvPicPr>
            <p:cNvPr id="9" name="Picture 8"/>
            <p:cNvPicPr/>
            <p:nvPr/>
          </p:nvPicPr>
          <p:blipFill>
            <a:blip r:embed="rId3"/>
            <a:stretch>
              <a:fillRect/>
            </a:stretch>
          </p:blipFill>
          <p:spPr>
            <a:xfrm>
              <a:off x="4826" y="4826"/>
              <a:ext cx="4765294" cy="1874520"/>
            </a:xfrm>
            <a:prstGeom prst="rect">
              <a:avLst/>
            </a:prstGeom>
          </p:spPr>
        </p:pic>
        <p:sp>
          <p:nvSpPr>
            <p:cNvPr id="10" name="Shape 1631"/>
            <p:cNvSpPr/>
            <p:nvPr/>
          </p:nvSpPr>
          <p:spPr>
            <a:xfrm>
              <a:off x="0" y="0"/>
              <a:ext cx="4774819" cy="1884045"/>
            </a:xfrm>
            <a:custGeom>
              <a:avLst/>
              <a:gdLst/>
              <a:ahLst/>
              <a:cxnLst/>
              <a:rect l="0" t="0" r="0" b="0"/>
              <a:pathLst>
                <a:path w="4774819" h="1884045">
                  <a:moveTo>
                    <a:pt x="0" y="1884045"/>
                  </a:moveTo>
                  <a:lnTo>
                    <a:pt x="4774819" y="1884045"/>
                  </a:lnTo>
                  <a:lnTo>
                    <a:pt x="4774819" y="0"/>
                  </a:lnTo>
                  <a:lnTo>
                    <a:pt x="0" y="0"/>
                  </a:lnTo>
                  <a:close/>
                </a:path>
              </a:pathLst>
            </a:custGeom>
            <a:ln w="9525" cap="flat">
              <a:round/>
            </a:ln>
          </p:spPr>
          <p:style>
            <a:lnRef idx="1">
              <a:srgbClr val="4F81BD"/>
            </a:lnRef>
            <a:fillRef idx="0">
              <a:srgbClr val="000000">
                <a:alpha val="0"/>
              </a:srgbClr>
            </a:fillRef>
            <a:effectRef idx="0">
              <a:scrgbClr r="0" g="0" b="0"/>
            </a:effectRef>
            <a:fontRef idx="none"/>
          </p:style>
          <p:txBody>
            <a:bodyPr/>
            <a:lstStyle/>
            <a:p>
              <a:endParaRPr lang="en-US"/>
            </a:p>
          </p:txBody>
        </p:sp>
        <p:pic>
          <p:nvPicPr>
            <p:cNvPr id="11" name="Picture 10"/>
            <p:cNvPicPr/>
            <p:nvPr/>
          </p:nvPicPr>
          <p:blipFill>
            <a:blip r:embed="rId4"/>
            <a:stretch>
              <a:fillRect/>
            </a:stretch>
          </p:blipFill>
          <p:spPr>
            <a:xfrm>
              <a:off x="1572260" y="903351"/>
              <a:ext cx="1101852" cy="586740"/>
            </a:xfrm>
            <a:prstGeom prst="rect">
              <a:avLst/>
            </a:prstGeom>
          </p:spPr>
        </p:pic>
        <p:sp>
          <p:nvSpPr>
            <p:cNvPr id="12" name="Shape 1635"/>
            <p:cNvSpPr/>
            <p:nvPr/>
          </p:nvSpPr>
          <p:spPr>
            <a:xfrm>
              <a:off x="1783969" y="922909"/>
              <a:ext cx="847471" cy="361442"/>
            </a:xfrm>
            <a:custGeom>
              <a:avLst/>
              <a:gdLst/>
              <a:ahLst/>
              <a:cxnLst/>
              <a:rect l="0" t="0" r="0" b="0"/>
              <a:pathLst>
                <a:path w="847471" h="361442">
                  <a:moveTo>
                    <a:pt x="834263" y="0"/>
                  </a:moveTo>
                  <a:lnTo>
                    <a:pt x="847471" y="35687"/>
                  </a:lnTo>
                  <a:lnTo>
                    <a:pt x="108135" y="311554"/>
                  </a:lnTo>
                  <a:lnTo>
                    <a:pt x="169164" y="322072"/>
                  </a:lnTo>
                  <a:cubicBezTo>
                    <a:pt x="179451" y="323850"/>
                    <a:pt x="186436" y="333756"/>
                    <a:pt x="184658" y="344170"/>
                  </a:cubicBezTo>
                  <a:cubicBezTo>
                    <a:pt x="182880" y="354457"/>
                    <a:pt x="172974" y="361442"/>
                    <a:pt x="162560" y="359664"/>
                  </a:cubicBezTo>
                  <a:lnTo>
                    <a:pt x="0" y="331597"/>
                  </a:lnTo>
                  <a:lnTo>
                    <a:pt x="104521" y="203835"/>
                  </a:lnTo>
                  <a:cubicBezTo>
                    <a:pt x="111125" y="195707"/>
                    <a:pt x="123190" y="194564"/>
                    <a:pt x="131318" y="201168"/>
                  </a:cubicBezTo>
                  <a:cubicBezTo>
                    <a:pt x="139446" y="207899"/>
                    <a:pt x="140716" y="219837"/>
                    <a:pt x="133985" y="227965"/>
                  </a:cubicBezTo>
                  <a:lnTo>
                    <a:pt x="94809" y="275867"/>
                  </a:lnTo>
                  <a:lnTo>
                    <a:pt x="834263" y="0"/>
                  </a:lnTo>
                  <a:close/>
                </a:path>
              </a:pathLst>
            </a:custGeom>
            <a:ln w="0" cap="flat">
              <a:round/>
            </a:ln>
          </p:spPr>
          <p:style>
            <a:lnRef idx="0">
              <a:srgbClr val="000000">
                <a:alpha val="0"/>
              </a:srgbClr>
            </a:lnRef>
            <a:fillRef idx="1">
              <a:srgbClr val="C0504D"/>
            </a:fillRef>
            <a:effectRef idx="0">
              <a:scrgbClr r="0" g="0" b="0"/>
            </a:effectRef>
            <a:fontRef idx="none"/>
          </p:style>
          <p:txBody>
            <a:bodyPr/>
            <a:lstStyle/>
            <a:p>
              <a:endParaRPr lang="en-US"/>
            </a:p>
          </p:txBody>
        </p:sp>
        <p:sp>
          <p:nvSpPr>
            <p:cNvPr id="13" name="Shape 15987"/>
            <p:cNvSpPr/>
            <p:nvPr/>
          </p:nvSpPr>
          <p:spPr>
            <a:xfrm>
              <a:off x="2661666" y="728091"/>
              <a:ext cx="1287145" cy="467995"/>
            </a:xfrm>
            <a:custGeom>
              <a:avLst/>
              <a:gdLst/>
              <a:ahLst/>
              <a:cxnLst/>
              <a:rect l="0" t="0" r="0" b="0"/>
              <a:pathLst>
                <a:path w="1287145" h="467995">
                  <a:moveTo>
                    <a:pt x="0" y="0"/>
                  </a:moveTo>
                  <a:lnTo>
                    <a:pt x="1287145" y="0"/>
                  </a:lnTo>
                  <a:lnTo>
                    <a:pt x="1287145" y="467995"/>
                  </a:lnTo>
                  <a:lnTo>
                    <a:pt x="0" y="467995"/>
                  </a:lnTo>
                  <a:lnTo>
                    <a:pt x="0" y="0"/>
                  </a:lnTo>
                </a:path>
              </a:pathLst>
            </a:custGeom>
            <a:ln w="0" cap="flat">
              <a:round/>
            </a:ln>
          </p:spPr>
          <p:style>
            <a:lnRef idx="0">
              <a:srgbClr val="000000">
                <a:alpha val="0"/>
              </a:srgbClr>
            </a:lnRef>
            <a:fillRef idx="1">
              <a:srgbClr val="DBEEF4"/>
            </a:fillRef>
            <a:effectRef idx="0">
              <a:scrgbClr r="0" g="0" b="0"/>
            </a:effectRef>
            <a:fontRef idx="none"/>
          </p:style>
          <p:txBody>
            <a:bodyPr/>
            <a:lstStyle/>
            <a:p>
              <a:endParaRPr lang="en-US"/>
            </a:p>
          </p:txBody>
        </p:sp>
        <p:sp>
          <p:nvSpPr>
            <p:cNvPr id="14" name="Shape 1637"/>
            <p:cNvSpPr/>
            <p:nvPr/>
          </p:nvSpPr>
          <p:spPr>
            <a:xfrm>
              <a:off x="2661666" y="728091"/>
              <a:ext cx="1287145" cy="467995"/>
            </a:xfrm>
            <a:custGeom>
              <a:avLst/>
              <a:gdLst/>
              <a:ahLst/>
              <a:cxnLst/>
              <a:rect l="0" t="0" r="0" b="0"/>
              <a:pathLst>
                <a:path w="1287145" h="467995">
                  <a:moveTo>
                    <a:pt x="0" y="467995"/>
                  </a:moveTo>
                  <a:lnTo>
                    <a:pt x="1287145" y="467995"/>
                  </a:lnTo>
                  <a:lnTo>
                    <a:pt x="1287145" y="0"/>
                  </a:lnTo>
                  <a:lnTo>
                    <a:pt x="0" y="0"/>
                  </a:lnTo>
                  <a:close/>
                </a:path>
              </a:pathLst>
            </a:custGeom>
            <a:ln w="6350"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5" name="Rectangle 14"/>
            <p:cNvSpPr/>
            <p:nvPr/>
          </p:nvSpPr>
          <p:spPr>
            <a:xfrm>
              <a:off x="2757297" y="803021"/>
              <a:ext cx="1253310"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Click this link to </a:t>
              </a:r>
              <a:endParaRPr lang="en-US" sz="1200">
                <a:solidFill>
                  <a:srgbClr val="000000"/>
                </a:solidFill>
                <a:effectLst/>
                <a:latin typeface="Calibri"/>
                <a:ea typeface="Calibri"/>
                <a:cs typeface="Calibri"/>
              </a:endParaRPr>
            </a:p>
          </p:txBody>
        </p:sp>
        <p:sp>
          <p:nvSpPr>
            <p:cNvPr id="16" name="Rectangle 15"/>
            <p:cNvSpPr/>
            <p:nvPr/>
          </p:nvSpPr>
          <p:spPr>
            <a:xfrm>
              <a:off x="2757297" y="1001140"/>
              <a:ext cx="1463655"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see Facility Details </a:t>
              </a:r>
              <a:endParaRPr lang="en-US" sz="1200">
                <a:solidFill>
                  <a:srgbClr val="000000"/>
                </a:solidFill>
                <a:effectLst/>
                <a:latin typeface="Calibri"/>
                <a:ea typeface="Calibri"/>
                <a:cs typeface="Calibri"/>
              </a:endParaRPr>
            </a:p>
          </p:txBody>
        </p:sp>
        <p:sp>
          <p:nvSpPr>
            <p:cNvPr id="17" name="Rectangle 16"/>
            <p:cNvSpPr/>
            <p:nvPr/>
          </p:nvSpPr>
          <p:spPr>
            <a:xfrm>
              <a:off x="3857625" y="1001140"/>
              <a:ext cx="42143"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 </a:t>
              </a:r>
              <a:endParaRPr lang="en-US" sz="1200">
                <a:solidFill>
                  <a:srgbClr val="000000"/>
                </a:solidFill>
                <a:effectLst/>
                <a:latin typeface="Calibri"/>
                <a:ea typeface="Calibri"/>
                <a:cs typeface="Calibri"/>
              </a:endParaRPr>
            </a:p>
          </p:txBody>
        </p:sp>
      </p:grpSp>
    </p:spTree>
    <p:extLst>
      <p:ext uri="{BB962C8B-B14F-4D97-AF65-F5344CB8AC3E}">
        <p14:creationId xmlns:p14="http://schemas.microsoft.com/office/powerpoint/2010/main" val="3282522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8: Complete Registration Entry Form (cont’d)</a:t>
            </a:r>
          </a:p>
        </p:txBody>
      </p:sp>
      <p:sp>
        <p:nvSpPr>
          <p:cNvPr id="3" name="Content Placeholder 2"/>
          <p:cNvSpPr>
            <a:spLocks noGrp="1"/>
          </p:cNvSpPr>
          <p:nvPr>
            <p:ph idx="1"/>
          </p:nvPr>
        </p:nvSpPr>
        <p:spPr/>
        <p:txBody>
          <a:bodyPr/>
          <a:lstStyle/>
          <a:p>
            <a:pPr marL="514350" lvl="0" indent="-514350">
              <a:buFont typeface="+mj-lt"/>
              <a:buAutoNum type="alphaLcPeriod"/>
            </a:pPr>
            <a:r>
              <a:rPr lang="en-US" dirty="0"/>
              <a:t>Location link will appear </a:t>
            </a:r>
            <a:r>
              <a:rPr lang="en-US" dirty="0" smtClean="0"/>
              <a:t>here </a:t>
            </a:r>
            <a:r>
              <a:rPr lang="en-US" dirty="0" smtClean="0">
                <a:sym typeface="Wingdings" panose="05000000000000000000" pitchFamily="2" charset="2"/>
              </a:rPr>
              <a:t> Facility Details</a:t>
            </a:r>
            <a:r>
              <a:rPr lang="en-US" dirty="0" smtClean="0"/>
              <a:t>, </a:t>
            </a:r>
            <a:r>
              <a:rPr lang="en-US" dirty="0"/>
              <a:t>view location BEFORE submitting</a:t>
            </a:r>
          </a:p>
          <a:p>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14</a:t>
            </a:fld>
            <a:endParaRPr lang="en-US" dirty="0">
              <a:solidFill>
                <a:schemeClr val="tx1"/>
              </a:solidFill>
            </a:endParaRPr>
          </a:p>
        </p:txBody>
      </p:sp>
      <p:grpSp>
        <p:nvGrpSpPr>
          <p:cNvPr id="7" name="Group 6"/>
          <p:cNvGrpSpPr/>
          <p:nvPr/>
        </p:nvGrpSpPr>
        <p:grpSpPr>
          <a:xfrm>
            <a:off x="2514600" y="2610353"/>
            <a:ext cx="4729902" cy="4218815"/>
            <a:chOff x="0" y="0"/>
            <a:chExt cx="4135590" cy="4068555"/>
          </a:xfrm>
        </p:grpSpPr>
        <p:sp>
          <p:nvSpPr>
            <p:cNvPr id="8" name="Rectangle 7"/>
            <p:cNvSpPr/>
            <p:nvPr/>
          </p:nvSpPr>
          <p:spPr>
            <a:xfrm>
              <a:off x="4009644" y="3601974"/>
              <a:ext cx="45808" cy="20645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Calibri"/>
                  <a:ea typeface="Calibri"/>
                  <a:cs typeface="Calibri"/>
                </a:rPr>
                <a:t> </a:t>
              </a:r>
            </a:p>
          </p:txBody>
        </p:sp>
        <p:sp>
          <p:nvSpPr>
            <p:cNvPr id="9" name="Rectangle 8"/>
            <p:cNvSpPr/>
            <p:nvPr/>
          </p:nvSpPr>
          <p:spPr>
            <a:xfrm>
              <a:off x="1217422" y="3897199"/>
              <a:ext cx="45087"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i="1">
                  <a:solidFill>
                    <a:srgbClr val="000000"/>
                  </a:solidFill>
                  <a:effectLst/>
                  <a:latin typeface="Calibri"/>
                  <a:ea typeface="Calibri"/>
                  <a:cs typeface="Calibri"/>
                </a:rPr>
                <a:t>:</a:t>
              </a:r>
              <a:endParaRPr lang="en-US" sz="1200">
                <a:solidFill>
                  <a:srgbClr val="000000"/>
                </a:solidFill>
                <a:effectLst/>
                <a:latin typeface="Calibri"/>
                <a:ea typeface="Calibri"/>
                <a:cs typeface="Calibri"/>
              </a:endParaRPr>
            </a:p>
          </p:txBody>
        </p:sp>
        <p:sp>
          <p:nvSpPr>
            <p:cNvPr id="10" name="Rectangle 9"/>
            <p:cNvSpPr/>
            <p:nvPr/>
          </p:nvSpPr>
          <p:spPr>
            <a:xfrm>
              <a:off x="3272028" y="3897199"/>
              <a:ext cx="38021"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i="1">
                  <a:solidFill>
                    <a:srgbClr val="000000"/>
                  </a:solidFill>
                  <a:effectLst/>
                  <a:latin typeface="Calibri"/>
                  <a:ea typeface="Calibri"/>
                  <a:cs typeface="Calibri"/>
                </a:rPr>
                <a:t> </a:t>
              </a:r>
              <a:endParaRPr lang="en-US" sz="1200">
                <a:solidFill>
                  <a:srgbClr val="000000"/>
                </a:solidFill>
                <a:effectLst/>
                <a:latin typeface="Calibri"/>
                <a:ea typeface="Calibri"/>
                <a:cs typeface="Calibri"/>
              </a:endParaRPr>
            </a:p>
          </p:txBody>
        </p:sp>
        <p:pic>
          <p:nvPicPr>
            <p:cNvPr id="11" name="Picture 10"/>
            <p:cNvPicPr/>
            <p:nvPr/>
          </p:nvPicPr>
          <p:blipFill>
            <a:blip r:embed="rId3"/>
            <a:stretch>
              <a:fillRect/>
            </a:stretch>
          </p:blipFill>
          <p:spPr>
            <a:xfrm>
              <a:off x="0" y="0"/>
              <a:ext cx="4009390" cy="3713226"/>
            </a:xfrm>
            <a:prstGeom prst="rect">
              <a:avLst/>
            </a:prstGeom>
          </p:spPr>
        </p:pic>
        <p:pic>
          <p:nvPicPr>
            <p:cNvPr id="12" name="Picture 11"/>
            <p:cNvPicPr/>
            <p:nvPr/>
          </p:nvPicPr>
          <p:blipFill>
            <a:blip r:embed="rId4"/>
            <a:stretch>
              <a:fillRect/>
            </a:stretch>
          </p:blipFill>
          <p:spPr>
            <a:xfrm>
              <a:off x="927227" y="1479297"/>
              <a:ext cx="717804" cy="423672"/>
            </a:xfrm>
            <a:prstGeom prst="rect">
              <a:avLst/>
            </a:prstGeom>
          </p:spPr>
        </p:pic>
        <p:sp>
          <p:nvSpPr>
            <p:cNvPr id="13" name="Shape 1642"/>
            <p:cNvSpPr/>
            <p:nvPr/>
          </p:nvSpPr>
          <p:spPr>
            <a:xfrm>
              <a:off x="1139063" y="1563498"/>
              <a:ext cx="462915" cy="173482"/>
            </a:xfrm>
            <a:custGeom>
              <a:avLst/>
              <a:gdLst/>
              <a:ahLst/>
              <a:cxnLst/>
              <a:rect l="0" t="0" r="0" b="0"/>
              <a:pathLst>
                <a:path w="462915" h="173482">
                  <a:moveTo>
                    <a:pt x="145161" y="651"/>
                  </a:moveTo>
                  <a:cubicBezTo>
                    <a:pt x="149987" y="1301"/>
                    <a:pt x="154559" y="3810"/>
                    <a:pt x="157734" y="8000"/>
                  </a:cubicBezTo>
                  <a:cubicBezTo>
                    <a:pt x="164211" y="16383"/>
                    <a:pt x="162560" y="28321"/>
                    <a:pt x="154178" y="34671"/>
                  </a:cubicBezTo>
                  <a:lnTo>
                    <a:pt x="105080" y="72251"/>
                  </a:lnTo>
                  <a:lnTo>
                    <a:pt x="458089" y="27940"/>
                  </a:lnTo>
                  <a:lnTo>
                    <a:pt x="462915" y="65786"/>
                  </a:lnTo>
                  <a:lnTo>
                    <a:pt x="109882" y="110087"/>
                  </a:lnTo>
                  <a:lnTo>
                    <a:pt x="166751" y="134366"/>
                  </a:lnTo>
                  <a:cubicBezTo>
                    <a:pt x="176403" y="138430"/>
                    <a:pt x="180975" y="149606"/>
                    <a:pt x="176784" y="159385"/>
                  </a:cubicBezTo>
                  <a:cubicBezTo>
                    <a:pt x="172720" y="169037"/>
                    <a:pt x="161417" y="173482"/>
                    <a:pt x="151765" y="169418"/>
                  </a:cubicBezTo>
                  <a:lnTo>
                    <a:pt x="0" y="104648"/>
                  </a:lnTo>
                  <a:lnTo>
                    <a:pt x="131064" y="4445"/>
                  </a:lnTo>
                  <a:cubicBezTo>
                    <a:pt x="135255" y="1206"/>
                    <a:pt x="140335" y="0"/>
                    <a:pt x="145161" y="651"/>
                  </a:cubicBezTo>
                  <a:close/>
                </a:path>
              </a:pathLst>
            </a:custGeom>
            <a:ln w="0" cap="flat">
              <a:round/>
            </a:ln>
          </p:spPr>
          <p:style>
            <a:lnRef idx="0">
              <a:srgbClr val="000000">
                <a:alpha val="0"/>
              </a:srgbClr>
            </a:lnRef>
            <a:fillRef idx="1">
              <a:srgbClr val="C0504D"/>
            </a:fillRef>
            <a:effectRef idx="0">
              <a:scrgbClr r="0" g="0" b="0"/>
            </a:effectRef>
            <a:fontRef idx="none"/>
          </p:style>
          <p:txBody>
            <a:bodyPr/>
            <a:lstStyle/>
            <a:p>
              <a:endParaRPr lang="en-US"/>
            </a:p>
          </p:txBody>
        </p:sp>
        <p:sp>
          <p:nvSpPr>
            <p:cNvPr id="14" name="Shape 15988"/>
            <p:cNvSpPr/>
            <p:nvPr/>
          </p:nvSpPr>
          <p:spPr>
            <a:xfrm>
              <a:off x="1644015" y="1456691"/>
              <a:ext cx="1426210" cy="314325"/>
            </a:xfrm>
            <a:custGeom>
              <a:avLst/>
              <a:gdLst/>
              <a:ahLst/>
              <a:cxnLst/>
              <a:rect l="0" t="0" r="0" b="0"/>
              <a:pathLst>
                <a:path w="1426210" h="314325">
                  <a:moveTo>
                    <a:pt x="0" y="0"/>
                  </a:moveTo>
                  <a:lnTo>
                    <a:pt x="1426210" y="0"/>
                  </a:lnTo>
                  <a:lnTo>
                    <a:pt x="1426210" y="314325"/>
                  </a:lnTo>
                  <a:lnTo>
                    <a:pt x="0" y="314325"/>
                  </a:lnTo>
                  <a:lnTo>
                    <a:pt x="0" y="0"/>
                  </a:lnTo>
                </a:path>
              </a:pathLst>
            </a:custGeom>
            <a:ln w="0" cap="flat">
              <a:round/>
            </a:ln>
          </p:spPr>
          <p:style>
            <a:lnRef idx="0">
              <a:srgbClr val="000000">
                <a:alpha val="0"/>
              </a:srgbClr>
            </a:lnRef>
            <a:fillRef idx="1">
              <a:srgbClr val="DBEEF4"/>
            </a:fillRef>
            <a:effectRef idx="0">
              <a:scrgbClr r="0" g="0" b="0"/>
            </a:effectRef>
            <a:fontRef idx="none"/>
          </p:style>
          <p:txBody>
            <a:bodyPr/>
            <a:lstStyle/>
            <a:p>
              <a:endParaRPr lang="en-US"/>
            </a:p>
          </p:txBody>
        </p:sp>
        <p:sp>
          <p:nvSpPr>
            <p:cNvPr id="15" name="Shape 1644"/>
            <p:cNvSpPr/>
            <p:nvPr/>
          </p:nvSpPr>
          <p:spPr>
            <a:xfrm>
              <a:off x="1644015" y="1456691"/>
              <a:ext cx="1426210" cy="314325"/>
            </a:xfrm>
            <a:custGeom>
              <a:avLst/>
              <a:gdLst/>
              <a:ahLst/>
              <a:cxnLst/>
              <a:rect l="0" t="0" r="0" b="0"/>
              <a:pathLst>
                <a:path w="1426210" h="314325">
                  <a:moveTo>
                    <a:pt x="0" y="314325"/>
                  </a:moveTo>
                  <a:lnTo>
                    <a:pt x="1426210" y="314325"/>
                  </a:lnTo>
                  <a:lnTo>
                    <a:pt x="1426210" y="0"/>
                  </a:lnTo>
                  <a:lnTo>
                    <a:pt x="0" y="0"/>
                  </a:lnTo>
                  <a:close/>
                </a:path>
              </a:pathLst>
            </a:custGeom>
            <a:ln w="6350"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6" name="Rectangle 15"/>
            <p:cNvSpPr/>
            <p:nvPr/>
          </p:nvSpPr>
          <p:spPr>
            <a:xfrm>
              <a:off x="1738630" y="1533525"/>
              <a:ext cx="1532279"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Verify island is okay</a:t>
              </a:r>
              <a:endParaRPr lang="en-US" sz="1200">
                <a:solidFill>
                  <a:srgbClr val="000000"/>
                </a:solidFill>
                <a:effectLst/>
                <a:latin typeface="Calibri"/>
                <a:ea typeface="Calibri"/>
                <a:cs typeface="Calibri"/>
              </a:endParaRPr>
            </a:p>
          </p:txBody>
        </p:sp>
        <p:sp>
          <p:nvSpPr>
            <p:cNvPr id="17" name="Rectangle 16"/>
            <p:cNvSpPr/>
            <p:nvPr/>
          </p:nvSpPr>
          <p:spPr>
            <a:xfrm>
              <a:off x="2891028" y="1533525"/>
              <a:ext cx="42143"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 </a:t>
              </a:r>
              <a:endParaRPr lang="en-US" sz="1200">
                <a:solidFill>
                  <a:srgbClr val="000000"/>
                </a:solidFill>
                <a:effectLst/>
                <a:latin typeface="Calibri"/>
                <a:ea typeface="Calibri"/>
                <a:cs typeface="Calibri"/>
              </a:endParaRPr>
            </a:p>
          </p:txBody>
        </p:sp>
        <p:pic>
          <p:nvPicPr>
            <p:cNvPr id="18" name="Picture 17"/>
            <p:cNvPicPr/>
            <p:nvPr/>
          </p:nvPicPr>
          <p:blipFill>
            <a:blip r:embed="rId5"/>
            <a:stretch>
              <a:fillRect/>
            </a:stretch>
          </p:blipFill>
          <p:spPr>
            <a:xfrm>
              <a:off x="1958975" y="1925829"/>
              <a:ext cx="501396" cy="502920"/>
            </a:xfrm>
            <a:prstGeom prst="rect">
              <a:avLst/>
            </a:prstGeom>
          </p:spPr>
        </p:pic>
        <p:sp>
          <p:nvSpPr>
            <p:cNvPr id="19" name="Shape 1648"/>
            <p:cNvSpPr/>
            <p:nvPr/>
          </p:nvSpPr>
          <p:spPr>
            <a:xfrm>
              <a:off x="2171065" y="2114424"/>
              <a:ext cx="247142" cy="247903"/>
            </a:xfrm>
            <a:custGeom>
              <a:avLst/>
              <a:gdLst/>
              <a:ahLst/>
              <a:cxnLst/>
              <a:rect l="0" t="0" r="0" b="0"/>
              <a:pathLst>
                <a:path w="247142" h="247903">
                  <a:moveTo>
                    <a:pt x="0" y="0"/>
                  </a:moveTo>
                  <a:lnTo>
                    <a:pt x="159385" y="42290"/>
                  </a:lnTo>
                  <a:cubicBezTo>
                    <a:pt x="169545" y="44958"/>
                    <a:pt x="175641" y="55372"/>
                    <a:pt x="172974" y="65532"/>
                  </a:cubicBezTo>
                  <a:cubicBezTo>
                    <a:pt x="170307" y="75692"/>
                    <a:pt x="159893" y="81788"/>
                    <a:pt x="149733" y="79121"/>
                  </a:cubicBezTo>
                  <a:lnTo>
                    <a:pt x="89923" y="63278"/>
                  </a:lnTo>
                  <a:lnTo>
                    <a:pt x="247142" y="220980"/>
                  </a:lnTo>
                  <a:lnTo>
                    <a:pt x="220218" y="247903"/>
                  </a:lnTo>
                  <a:lnTo>
                    <a:pt x="62940" y="90143"/>
                  </a:lnTo>
                  <a:lnTo>
                    <a:pt x="78613" y="149987"/>
                  </a:lnTo>
                  <a:cubicBezTo>
                    <a:pt x="81280" y="160147"/>
                    <a:pt x="75184" y="170561"/>
                    <a:pt x="65024" y="173227"/>
                  </a:cubicBezTo>
                  <a:cubicBezTo>
                    <a:pt x="54737" y="175895"/>
                    <a:pt x="44323" y="169799"/>
                    <a:pt x="41656" y="159639"/>
                  </a:cubicBezTo>
                  <a:lnTo>
                    <a:pt x="0" y="0"/>
                  </a:lnTo>
                  <a:close/>
                </a:path>
              </a:pathLst>
            </a:custGeom>
            <a:ln w="0" cap="flat">
              <a:round/>
            </a:ln>
          </p:spPr>
          <p:style>
            <a:lnRef idx="0">
              <a:srgbClr val="000000">
                <a:alpha val="0"/>
              </a:srgbClr>
            </a:lnRef>
            <a:fillRef idx="1">
              <a:srgbClr val="C0504D"/>
            </a:fillRef>
            <a:effectRef idx="0">
              <a:scrgbClr r="0" g="0" b="0"/>
            </a:effectRef>
            <a:fontRef idx="none"/>
          </p:style>
          <p:txBody>
            <a:bodyPr/>
            <a:lstStyle/>
            <a:p>
              <a:endParaRPr lang="en-US"/>
            </a:p>
          </p:txBody>
        </p:sp>
        <p:sp>
          <p:nvSpPr>
            <p:cNvPr id="20" name="Shape 15989"/>
            <p:cNvSpPr/>
            <p:nvPr/>
          </p:nvSpPr>
          <p:spPr>
            <a:xfrm>
              <a:off x="2433955" y="2283461"/>
              <a:ext cx="1426210" cy="672464"/>
            </a:xfrm>
            <a:custGeom>
              <a:avLst/>
              <a:gdLst/>
              <a:ahLst/>
              <a:cxnLst/>
              <a:rect l="0" t="0" r="0" b="0"/>
              <a:pathLst>
                <a:path w="1426210" h="672464">
                  <a:moveTo>
                    <a:pt x="0" y="0"/>
                  </a:moveTo>
                  <a:lnTo>
                    <a:pt x="1426210" y="0"/>
                  </a:lnTo>
                  <a:lnTo>
                    <a:pt x="1426210" y="672464"/>
                  </a:lnTo>
                  <a:lnTo>
                    <a:pt x="0" y="672464"/>
                  </a:lnTo>
                  <a:lnTo>
                    <a:pt x="0" y="0"/>
                  </a:lnTo>
                </a:path>
              </a:pathLst>
            </a:custGeom>
            <a:ln w="0" cap="flat">
              <a:round/>
            </a:ln>
          </p:spPr>
          <p:style>
            <a:lnRef idx="0">
              <a:srgbClr val="000000">
                <a:alpha val="0"/>
              </a:srgbClr>
            </a:lnRef>
            <a:fillRef idx="1">
              <a:srgbClr val="DBEEF4"/>
            </a:fillRef>
            <a:effectRef idx="0">
              <a:scrgbClr r="0" g="0" b="0"/>
            </a:effectRef>
            <a:fontRef idx="none"/>
          </p:style>
          <p:txBody>
            <a:bodyPr/>
            <a:lstStyle/>
            <a:p>
              <a:endParaRPr lang="en-US"/>
            </a:p>
          </p:txBody>
        </p:sp>
        <p:sp>
          <p:nvSpPr>
            <p:cNvPr id="21" name="Shape 1650"/>
            <p:cNvSpPr/>
            <p:nvPr/>
          </p:nvSpPr>
          <p:spPr>
            <a:xfrm>
              <a:off x="2433955" y="2283461"/>
              <a:ext cx="1426210" cy="672464"/>
            </a:xfrm>
            <a:custGeom>
              <a:avLst/>
              <a:gdLst/>
              <a:ahLst/>
              <a:cxnLst/>
              <a:rect l="0" t="0" r="0" b="0"/>
              <a:pathLst>
                <a:path w="1426210" h="672464">
                  <a:moveTo>
                    <a:pt x="0" y="672464"/>
                  </a:moveTo>
                  <a:lnTo>
                    <a:pt x="1426210" y="672464"/>
                  </a:lnTo>
                  <a:lnTo>
                    <a:pt x="1426210" y="0"/>
                  </a:lnTo>
                  <a:lnTo>
                    <a:pt x="0" y="0"/>
                  </a:lnTo>
                  <a:close/>
                </a:path>
              </a:pathLst>
            </a:custGeom>
            <a:ln w="6350"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22" name="Rectangle 21"/>
            <p:cNvSpPr/>
            <p:nvPr/>
          </p:nvSpPr>
          <p:spPr>
            <a:xfrm>
              <a:off x="2529840" y="2359534"/>
              <a:ext cx="1605750" cy="18993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Goes to Google map </a:t>
              </a:r>
              <a:endParaRPr lang="en-US" sz="1200">
                <a:solidFill>
                  <a:srgbClr val="000000"/>
                </a:solidFill>
                <a:effectLst/>
                <a:latin typeface="Calibri"/>
                <a:ea typeface="Calibri"/>
                <a:cs typeface="Calibri"/>
              </a:endParaRPr>
            </a:p>
          </p:txBody>
        </p:sp>
        <p:sp>
          <p:nvSpPr>
            <p:cNvPr id="23" name="Rectangle 22"/>
            <p:cNvSpPr/>
            <p:nvPr/>
          </p:nvSpPr>
          <p:spPr>
            <a:xfrm>
              <a:off x="2529840" y="2554605"/>
              <a:ext cx="1364636"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of Facility’s exact </a:t>
              </a:r>
              <a:endParaRPr lang="en-US" sz="1200">
                <a:solidFill>
                  <a:srgbClr val="000000"/>
                </a:solidFill>
                <a:effectLst/>
                <a:latin typeface="Calibri"/>
                <a:ea typeface="Calibri"/>
                <a:cs typeface="Calibri"/>
              </a:endParaRPr>
            </a:p>
          </p:txBody>
        </p:sp>
        <p:sp>
          <p:nvSpPr>
            <p:cNvPr id="24" name="Rectangle 23"/>
            <p:cNvSpPr/>
            <p:nvPr/>
          </p:nvSpPr>
          <p:spPr>
            <a:xfrm>
              <a:off x="2529840" y="2753106"/>
              <a:ext cx="626748"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location</a:t>
              </a:r>
              <a:endParaRPr lang="en-US" sz="1200">
                <a:solidFill>
                  <a:srgbClr val="000000"/>
                </a:solidFill>
                <a:effectLst/>
                <a:latin typeface="Calibri"/>
                <a:ea typeface="Calibri"/>
                <a:cs typeface="Calibri"/>
              </a:endParaRPr>
            </a:p>
          </p:txBody>
        </p:sp>
        <p:sp>
          <p:nvSpPr>
            <p:cNvPr id="25" name="Rectangle 24"/>
            <p:cNvSpPr/>
            <p:nvPr/>
          </p:nvSpPr>
          <p:spPr>
            <a:xfrm>
              <a:off x="2999232" y="2753106"/>
              <a:ext cx="42143"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 </a:t>
              </a:r>
              <a:endParaRPr lang="en-US" sz="1200">
                <a:solidFill>
                  <a:srgbClr val="000000"/>
                </a:solidFill>
                <a:effectLst/>
                <a:latin typeface="Calibri"/>
                <a:ea typeface="Calibri"/>
                <a:cs typeface="Calibri"/>
              </a:endParaRPr>
            </a:p>
          </p:txBody>
        </p:sp>
      </p:grpSp>
    </p:spTree>
    <p:extLst>
      <p:ext uri="{BB962C8B-B14F-4D97-AF65-F5344CB8AC3E}">
        <p14:creationId xmlns:p14="http://schemas.microsoft.com/office/powerpoint/2010/main" val="41921411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8: Complete Registration Entry Form (cont’d)</a:t>
            </a:r>
          </a:p>
        </p:txBody>
      </p:sp>
      <p:sp>
        <p:nvSpPr>
          <p:cNvPr id="3" name="Content Placeholder 2"/>
          <p:cNvSpPr>
            <a:spLocks noGrp="1"/>
          </p:cNvSpPr>
          <p:nvPr>
            <p:ph idx="1"/>
          </p:nvPr>
        </p:nvSpPr>
        <p:spPr/>
        <p:txBody>
          <a:bodyPr>
            <a:normAutofit/>
          </a:bodyPr>
          <a:lstStyle/>
          <a:p>
            <a:pPr marL="514350" indent="-514350">
              <a:buFont typeface="+mj-lt"/>
              <a:buAutoNum type="arabicParenR" startAt="4"/>
            </a:pPr>
            <a:r>
              <a:rPr lang="en-US" dirty="0" smtClean="0"/>
              <a:t>Complete </a:t>
            </a:r>
            <a:r>
              <a:rPr lang="en-US" dirty="0"/>
              <a:t>info for </a:t>
            </a:r>
            <a:r>
              <a:rPr lang="en-US" dirty="0" smtClean="0"/>
              <a:t>Self </a:t>
            </a:r>
            <a:r>
              <a:rPr lang="en-US" dirty="0"/>
              <a:t>or Guest</a:t>
            </a:r>
          </a:p>
          <a:p>
            <a:pPr lvl="1"/>
            <a:r>
              <a:rPr lang="en-US" dirty="0" smtClean="0">
                <a:solidFill>
                  <a:srgbClr val="FF0000"/>
                </a:solidFill>
              </a:rPr>
              <a:t>if Guest, </a:t>
            </a:r>
            <a:r>
              <a:rPr lang="en-US" dirty="0">
                <a:solidFill>
                  <a:srgbClr val="FF0000"/>
                </a:solidFill>
              </a:rPr>
              <a:t>click box that indicates </a:t>
            </a:r>
            <a:r>
              <a:rPr lang="en-US" dirty="0" smtClean="0">
                <a:solidFill>
                  <a:srgbClr val="FF0000"/>
                </a:solidFill>
              </a:rPr>
              <a:t>“</a:t>
            </a:r>
            <a:r>
              <a:rPr lang="en-US" dirty="0">
                <a:solidFill>
                  <a:srgbClr val="FF0000"/>
                </a:solidFill>
              </a:rPr>
              <a:t>Registrant is a Guest”</a:t>
            </a:r>
          </a:p>
          <a:p>
            <a:pPr lvl="1"/>
            <a:r>
              <a:rPr lang="en-US" dirty="0" smtClean="0">
                <a:solidFill>
                  <a:srgbClr val="FF0000"/>
                </a:solidFill>
              </a:rPr>
              <a:t>Registering </a:t>
            </a:r>
            <a:r>
              <a:rPr lang="en-US" dirty="0">
                <a:solidFill>
                  <a:srgbClr val="FF0000"/>
                </a:solidFill>
              </a:rPr>
              <a:t>someone as a Guest </a:t>
            </a:r>
            <a:r>
              <a:rPr lang="en-US" dirty="0" smtClean="0">
                <a:solidFill>
                  <a:srgbClr val="FF0000"/>
                </a:solidFill>
              </a:rPr>
              <a:t>should only be </a:t>
            </a:r>
            <a:r>
              <a:rPr lang="en-US" dirty="0">
                <a:solidFill>
                  <a:srgbClr val="FF0000"/>
                </a:solidFill>
              </a:rPr>
              <a:t>used for Sponsor </a:t>
            </a:r>
            <a:r>
              <a:rPr lang="en-US" dirty="0" smtClean="0">
                <a:solidFill>
                  <a:srgbClr val="FF0000"/>
                </a:solidFill>
              </a:rPr>
              <a:t>employees </a:t>
            </a:r>
            <a:r>
              <a:rPr lang="en-US" dirty="0">
                <a:solidFill>
                  <a:srgbClr val="FF0000"/>
                </a:solidFill>
              </a:rPr>
              <a:t>who must </a:t>
            </a:r>
            <a:r>
              <a:rPr lang="en-US" dirty="0" smtClean="0">
                <a:solidFill>
                  <a:srgbClr val="FF0000"/>
                </a:solidFill>
              </a:rPr>
              <a:t>receive training </a:t>
            </a:r>
            <a:r>
              <a:rPr lang="en-US" dirty="0">
                <a:solidFill>
                  <a:srgbClr val="FF0000"/>
                </a:solidFill>
              </a:rPr>
              <a:t>that are NOT users of </a:t>
            </a:r>
            <a:r>
              <a:rPr lang="en-US" dirty="0" err="1" smtClean="0">
                <a:solidFill>
                  <a:srgbClr val="FF0000"/>
                </a:solidFill>
              </a:rPr>
              <a:t>CNPweb</a:t>
            </a:r>
            <a:endParaRPr lang="en-US" dirty="0">
              <a:solidFill>
                <a:srgbClr val="FF0000"/>
              </a:solidFill>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15</a:t>
            </a:fld>
            <a:endParaRPr lang="en-US" dirty="0">
              <a:solidFill>
                <a:schemeClr val="tx1"/>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091" r="559" b="28954"/>
          <a:stretch/>
        </p:blipFill>
        <p:spPr bwMode="auto">
          <a:xfrm>
            <a:off x="914400" y="4495800"/>
            <a:ext cx="7609079" cy="192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7472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8: Complete Registration Entry Form (cont’d)</a:t>
            </a:r>
          </a:p>
        </p:txBody>
      </p:sp>
      <p:sp>
        <p:nvSpPr>
          <p:cNvPr id="3" name="Content Placeholder 2"/>
          <p:cNvSpPr>
            <a:spLocks noGrp="1"/>
          </p:cNvSpPr>
          <p:nvPr>
            <p:ph idx="1"/>
          </p:nvPr>
        </p:nvSpPr>
        <p:spPr/>
        <p:txBody>
          <a:bodyPr>
            <a:normAutofit/>
          </a:bodyPr>
          <a:lstStyle/>
          <a:p>
            <a:pPr marL="514350" indent="-514350">
              <a:buFont typeface="+mj-lt"/>
              <a:buAutoNum type="arabicParenR" startAt="5"/>
            </a:pPr>
            <a:r>
              <a:rPr lang="en-US" dirty="0" smtClean="0"/>
              <a:t> </a:t>
            </a:r>
            <a:r>
              <a:rPr lang="en-US" dirty="0"/>
              <a:t>Indicate any ADA or other needs (</a:t>
            </a:r>
            <a:r>
              <a:rPr lang="en-US" dirty="0" smtClean="0"/>
              <a:t>accommodations)</a:t>
            </a:r>
          </a:p>
          <a:p>
            <a:pPr marL="514350" indent="-514350">
              <a:buFont typeface="+mj-lt"/>
              <a:buAutoNum type="arabicParenR" startAt="5"/>
            </a:pPr>
            <a:r>
              <a:rPr lang="en-US" dirty="0" smtClean="0"/>
              <a:t>Click </a:t>
            </a:r>
            <a:r>
              <a:rPr lang="en-US" u="sng" dirty="0"/>
              <a:t>Submit</a:t>
            </a:r>
            <a:r>
              <a:rPr lang="en-US" dirty="0"/>
              <a:t> </a:t>
            </a:r>
          </a:p>
          <a:p>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16</a:t>
            </a:fld>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232355"/>
            <a:ext cx="5791200" cy="3218454"/>
          </a:xfrm>
          <a:prstGeom prst="rect">
            <a:avLst/>
          </a:prstGeom>
        </p:spPr>
      </p:pic>
    </p:spTree>
    <p:extLst>
      <p:ext uri="{BB962C8B-B14F-4D97-AF65-F5344CB8AC3E}">
        <p14:creationId xmlns:p14="http://schemas.microsoft.com/office/powerpoint/2010/main" val="20259620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a:t>
            </a:r>
            <a:r>
              <a:rPr lang="en-US" dirty="0"/>
              <a:t>9: Print your Registration Entry </a:t>
            </a:r>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17</a:t>
            </a:fld>
            <a:endParaRPr lang="en-US" dirty="0">
              <a:solidFill>
                <a:schemeClr val="tx1"/>
              </a:solidFill>
            </a:endParaRPr>
          </a:p>
        </p:txBody>
      </p:sp>
      <p:sp>
        <p:nvSpPr>
          <p:cNvPr id="9" name="Content Placeholder 8"/>
          <p:cNvSpPr>
            <a:spLocks noGrp="1"/>
          </p:cNvSpPr>
          <p:nvPr>
            <p:ph idx="1"/>
          </p:nvPr>
        </p:nvSpPr>
        <p:spPr/>
        <p:txBody>
          <a:bodyPr/>
          <a:lstStyle/>
          <a:p>
            <a:pPr marL="514350" indent="-514350">
              <a:buFont typeface="+mj-lt"/>
              <a:buAutoNum type="arabicParenR"/>
            </a:pPr>
            <a:r>
              <a:rPr lang="en-US" dirty="0" smtClean="0"/>
              <a:t>Click Training Menu link </a:t>
            </a:r>
          </a:p>
          <a:p>
            <a:pPr marL="0" indent="0">
              <a:buNone/>
            </a:pPr>
            <a:endParaRPr lang="en-US" sz="4000" dirty="0"/>
          </a:p>
          <a:p>
            <a:pPr marL="0" indent="0" algn="ctr">
              <a:buNone/>
            </a:pPr>
            <a:r>
              <a:rPr lang="en-US" sz="4000" dirty="0"/>
              <a:t/>
            </a:r>
            <a:br>
              <a:rPr lang="en-US" sz="4000" dirty="0"/>
            </a:br>
            <a:endParaRPr lang="en-US" sz="4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14600"/>
            <a:ext cx="7467600" cy="1748651"/>
          </a:xfrm>
          <a:prstGeom prst="rect">
            <a:avLst/>
          </a:prstGeom>
        </p:spPr>
      </p:pic>
    </p:spTree>
    <p:extLst>
      <p:ext uri="{BB962C8B-B14F-4D97-AF65-F5344CB8AC3E}">
        <p14:creationId xmlns:p14="http://schemas.microsoft.com/office/powerpoint/2010/main" val="4275179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9: Print your Registration Entry </a:t>
            </a:r>
          </a:p>
        </p:txBody>
      </p:sp>
      <p:sp>
        <p:nvSpPr>
          <p:cNvPr id="3" name="Content Placeholder 2"/>
          <p:cNvSpPr>
            <a:spLocks noGrp="1"/>
          </p:cNvSpPr>
          <p:nvPr>
            <p:ph idx="1"/>
          </p:nvPr>
        </p:nvSpPr>
        <p:spPr/>
        <p:txBody>
          <a:bodyPr/>
          <a:lstStyle/>
          <a:p>
            <a:pPr marL="514350" indent="-514350">
              <a:buFont typeface="+mj-lt"/>
              <a:buAutoNum type="arabicParenR" startAt="2"/>
            </a:pPr>
            <a:r>
              <a:rPr lang="en-US" dirty="0" smtClean="0"/>
              <a:t>Click on View Course Requirements</a:t>
            </a:r>
          </a:p>
          <a:p>
            <a:pPr marL="914400" lvl="1" indent="-514350">
              <a:buFont typeface="+mj-lt"/>
              <a:buAutoNum type="alphaLcPeriod"/>
            </a:pPr>
            <a:r>
              <a:rPr lang="en-US" dirty="0" smtClean="0"/>
              <a:t>Under </a:t>
            </a:r>
            <a:r>
              <a:rPr lang="en-US" dirty="0"/>
              <a:t>Training Menu </a:t>
            </a:r>
            <a:r>
              <a:rPr lang="en-US" dirty="0">
                <a:sym typeface="Wingdings"/>
              </a:rPr>
              <a:t></a:t>
            </a:r>
            <a:r>
              <a:rPr lang="en-US" dirty="0"/>
              <a:t> Menu Item</a:t>
            </a:r>
          </a:p>
          <a:p>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18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71800"/>
            <a:ext cx="8034419" cy="2158182"/>
          </a:xfrm>
          <a:prstGeom prst="rect">
            <a:avLst/>
          </a:prstGeom>
        </p:spPr>
      </p:pic>
    </p:spTree>
    <p:extLst>
      <p:ext uri="{BB962C8B-B14F-4D97-AF65-F5344CB8AC3E}">
        <p14:creationId xmlns:p14="http://schemas.microsoft.com/office/powerpoint/2010/main" val="30251314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9: Print your Registration Entry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arenR" startAt="3"/>
            </a:pPr>
            <a:r>
              <a:rPr lang="en-US" dirty="0" smtClean="0"/>
              <a:t>View Course Requirements </a:t>
            </a:r>
            <a:r>
              <a:rPr lang="en-US" dirty="0" smtClean="0">
                <a:sym typeface="Wingdings" panose="05000000000000000000" pitchFamily="2" charset="2"/>
              </a:rPr>
              <a:t> Courses for User</a:t>
            </a:r>
          </a:p>
          <a:p>
            <a:pPr marL="914400" lvl="1" indent="-514350">
              <a:buFont typeface="+mj-lt"/>
              <a:buAutoNum type="alphaLcPeriod"/>
            </a:pPr>
            <a:r>
              <a:rPr lang="en-US" dirty="0"/>
              <a:t>The “Sponsor Course Requirements” page lists all of the courses available in the Program Year and their scheduled status. </a:t>
            </a:r>
            <a:endParaRPr lang="en-US" dirty="0" smtClean="0"/>
          </a:p>
          <a:p>
            <a:pPr marL="914400" lvl="1" indent="-514350">
              <a:buFont typeface="+mj-lt"/>
              <a:buAutoNum type="alphaLcPeriod"/>
            </a:pPr>
            <a:r>
              <a:rPr lang="en-US" dirty="0" smtClean="0"/>
              <a:t>You may also use this page as another way register for a course </a:t>
            </a:r>
          </a:p>
          <a:p>
            <a:pPr marL="914400" lvl="1" indent="-514350">
              <a:buFont typeface="+mj-lt"/>
              <a:buAutoNum type="alphaLcPeriod"/>
            </a:pPr>
            <a:endParaRPr lang="en-US" dirty="0" smtClean="0"/>
          </a:p>
          <a:p>
            <a:pPr marL="0" indent="0">
              <a:buNone/>
            </a:pPr>
            <a:endParaRPr lang="en-US" dirty="0"/>
          </a:p>
          <a:p>
            <a:pPr marL="0" indent="0" algn="ct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40586284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Login to HCNP_S</a:t>
            </a:r>
            <a:endParaRPr lang="en-US" dirty="0"/>
          </a:p>
        </p:txBody>
      </p:sp>
      <p:sp>
        <p:nvSpPr>
          <p:cNvPr id="3" name="Content Placeholder 2"/>
          <p:cNvSpPr>
            <a:spLocks noGrp="1"/>
          </p:cNvSpPr>
          <p:nvPr>
            <p:ph idx="1"/>
          </p:nvPr>
        </p:nvSpPr>
        <p:spPr/>
        <p:txBody>
          <a:bodyPr/>
          <a:lstStyle/>
          <a:p>
            <a:r>
              <a:rPr lang="en-US" dirty="0" smtClean="0"/>
              <a:t>Website: </a:t>
            </a:r>
            <a:r>
              <a:rPr lang="en-US" dirty="0" smtClean="0">
                <a:hlinkClick r:id="rId3"/>
              </a:rPr>
              <a:t>www.cnpweb.org/hawaii</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2</a:t>
            </a:fld>
            <a:endParaRPr lang="en-US"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114" y="2286001"/>
            <a:ext cx="6400800" cy="4050576"/>
          </a:xfrm>
          <a:prstGeom prst="rect">
            <a:avLst/>
          </a:prstGeom>
        </p:spPr>
      </p:pic>
    </p:spTree>
    <p:extLst>
      <p:ext uri="{BB962C8B-B14F-4D97-AF65-F5344CB8AC3E}">
        <p14:creationId xmlns:p14="http://schemas.microsoft.com/office/powerpoint/2010/main" val="566223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20</a:t>
            </a:fld>
            <a:endParaRPr lang="en-US"/>
          </a:p>
        </p:txBody>
      </p:sp>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555" y="228600"/>
            <a:ext cx="5715000" cy="6230794"/>
          </a:xfrm>
          <a:prstGeom prst="rect">
            <a:avLst/>
          </a:prstGeom>
        </p:spPr>
      </p:pic>
    </p:spTree>
    <p:extLst>
      <p:ext uri="{BB962C8B-B14F-4D97-AF65-F5344CB8AC3E}">
        <p14:creationId xmlns:p14="http://schemas.microsoft.com/office/powerpoint/2010/main" val="10162768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Course Requirements Legend </a:t>
            </a:r>
            <a:endParaRPr lang="en-US" dirty="0"/>
          </a:p>
        </p:txBody>
      </p:sp>
      <p:sp>
        <p:nvSpPr>
          <p:cNvPr id="6" name="Content Placeholder 5"/>
          <p:cNvSpPr>
            <a:spLocks noGrp="1"/>
          </p:cNvSpPr>
          <p:nvPr>
            <p:ph idx="1"/>
          </p:nvPr>
        </p:nvSpPr>
        <p:spPr>
          <a:xfrm>
            <a:off x="838200" y="1828800"/>
            <a:ext cx="8229600" cy="4525963"/>
          </a:xfrm>
        </p:spPr>
        <p:txBody>
          <a:bodyPr>
            <a:normAutofit fontScale="92500"/>
          </a:bodyPr>
          <a:lstStyle/>
          <a:p>
            <a:pPr marL="0" indent="0">
              <a:buNone/>
            </a:pPr>
            <a:r>
              <a:rPr lang="en-US" b="1" dirty="0"/>
              <a:t>=</a:t>
            </a:r>
            <a:r>
              <a:rPr lang="en-US" dirty="0"/>
              <a:t>   </a:t>
            </a:r>
            <a:r>
              <a:rPr lang="en-US" b="1" dirty="0"/>
              <a:t>Course is required for the selected Sponsor </a:t>
            </a:r>
          </a:p>
          <a:p>
            <a:pPr marL="0" indent="0">
              <a:buNone/>
            </a:pPr>
            <a:r>
              <a:rPr lang="en-US" b="1" dirty="0"/>
              <a:t>=   Sponsor has met the courses requirement </a:t>
            </a:r>
          </a:p>
          <a:p>
            <a:pPr marL="0" indent="0">
              <a:buNone/>
            </a:pPr>
            <a:r>
              <a:rPr lang="en-US" b="1" dirty="0"/>
              <a:t>=   Course has not reached capacity, i.e., it is </a:t>
            </a:r>
            <a:r>
              <a:rPr lang="en-US" b="1" dirty="0" smtClean="0"/>
              <a:t>not 	full and </a:t>
            </a:r>
            <a:r>
              <a:rPr lang="en-US" b="1" dirty="0"/>
              <a:t>Sponsor users can still register </a:t>
            </a:r>
            <a:r>
              <a:rPr lang="en-US" b="1" dirty="0" smtClean="0"/>
              <a:t>for </a:t>
            </a:r>
            <a:r>
              <a:rPr lang="en-US" b="1" dirty="0"/>
              <a:t>it </a:t>
            </a:r>
          </a:p>
          <a:p>
            <a:pPr marL="0" indent="0">
              <a:buNone/>
            </a:pPr>
            <a:r>
              <a:rPr lang="en-US" b="1" dirty="0"/>
              <a:t>=   Course has reached capacity, i.e., it is full </a:t>
            </a:r>
            <a:r>
              <a:rPr lang="en-US" b="1" dirty="0" smtClean="0"/>
              <a:t>and 	no more </a:t>
            </a:r>
            <a:r>
              <a:rPr lang="en-US" b="1" dirty="0"/>
              <a:t>registration will be allowed </a:t>
            </a:r>
          </a:p>
          <a:p>
            <a:pPr marL="0" indent="0">
              <a:buNone/>
            </a:pPr>
            <a:r>
              <a:rPr lang="en-US" b="1" dirty="0"/>
              <a:t>=   Sponsor has registered for a course and does </a:t>
            </a:r>
            <a:r>
              <a:rPr lang="en-US" b="1" dirty="0" smtClean="0"/>
              <a:t>	not </a:t>
            </a:r>
            <a:r>
              <a:rPr lang="en-US" b="1" dirty="0"/>
              <a:t>attend, after the course has been taught</a:t>
            </a:r>
          </a:p>
          <a:p>
            <a:pPr marL="0" indent="0">
              <a:buNone/>
            </a:pPr>
            <a:endParaRPr lang="en-US" dirty="0"/>
          </a:p>
        </p:txBody>
      </p:sp>
      <p:sp>
        <p:nvSpPr>
          <p:cNvPr id="2" name="Date Placeholder 1"/>
          <p:cNvSpPr>
            <a:spLocks noGrp="1"/>
          </p:cNvSpPr>
          <p:nvPr>
            <p:ph type="dt" sz="half" idx="10"/>
          </p:nvPr>
        </p:nvSpPr>
        <p:spPr/>
        <p:txBody>
          <a:bodyPr/>
          <a:lstStyle/>
          <a:p>
            <a:r>
              <a:rPr lang="en-US" smtClean="0"/>
              <a:t>May 2016</a:t>
            </a:r>
            <a:endParaRPr lang="en-US"/>
          </a:p>
        </p:txBody>
      </p:sp>
      <p:sp>
        <p:nvSpPr>
          <p:cNvPr id="3" name="Footer Placeholder 2"/>
          <p:cNvSpPr>
            <a:spLocks noGrp="1"/>
          </p:cNvSpPr>
          <p:nvPr>
            <p:ph type="ftr" sz="quarter" idx="11"/>
          </p:nvPr>
        </p:nvSpPr>
        <p:spPr/>
        <p:txBody>
          <a:bodyPr/>
          <a:lstStyle/>
          <a:p>
            <a:r>
              <a:rPr lang="en-US" smtClean="0"/>
              <a:t>Hawaii Child Nutrition Programs </a:t>
            </a:r>
            <a:endParaRPr lang="en-US"/>
          </a:p>
        </p:txBody>
      </p:sp>
      <p:sp>
        <p:nvSpPr>
          <p:cNvPr id="4" name="Slide Number Placeholder 3"/>
          <p:cNvSpPr>
            <a:spLocks noGrp="1"/>
          </p:cNvSpPr>
          <p:nvPr>
            <p:ph type="sldNum" sz="quarter" idx="12"/>
          </p:nvPr>
        </p:nvSpPr>
        <p:spPr/>
        <p:txBody>
          <a:bodyPr/>
          <a:lstStyle/>
          <a:p>
            <a:fld id="{0B1E7505-7545-4ADD-A333-A6A4E761AEF2}" type="slidenum">
              <a:rPr lang="en-US" smtClean="0"/>
              <a:t>21</a:t>
            </a:fld>
            <a:endParaRPr lang="en-US"/>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79" y="1964402"/>
            <a:ext cx="379294" cy="142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79" y="4038600"/>
            <a:ext cx="193651" cy="41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ultiply 8"/>
          <p:cNvSpPr/>
          <p:nvPr/>
        </p:nvSpPr>
        <p:spPr>
          <a:xfrm>
            <a:off x="461837" y="5105400"/>
            <a:ext cx="345533"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7340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9: Print your Registration Entry </a:t>
            </a:r>
          </a:p>
        </p:txBody>
      </p:sp>
      <p:sp>
        <p:nvSpPr>
          <p:cNvPr id="3" name="Content Placeholder 2"/>
          <p:cNvSpPr>
            <a:spLocks noGrp="1"/>
          </p:cNvSpPr>
          <p:nvPr>
            <p:ph idx="1"/>
          </p:nvPr>
        </p:nvSpPr>
        <p:spPr/>
        <p:txBody>
          <a:bodyPr/>
          <a:lstStyle/>
          <a:p>
            <a:pPr marL="514350" indent="-514350">
              <a:buFont typeface="+mj-lt"/>
              <a:buAutoNum type="arabicParenR" startAt="4"/>
            </a:pPr>
            <a:r>
              <a:rPr lang="en-US" dirty="0" smtClean="0"/>
              <a:t>Look under Course Name for the course that you just registered for</a:t>
            </a:r>
          </a:p>
          <a:p>
            <a:pPr marL="514350" indent="-514350">
              <a:buFont typeface="+mj-lt"/>
              <a:buAutoNum type="arabicParenR" startAt="4"/>
            </a:pPr>
            <a:r>
              <a:rPr lang="en-US" dirty="0" smtClean="0"/>
              <a:t>Click Edit</a:t>
            </a: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22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3200400"/>
            <a:ext cx="5867400" cy="3257820"/>
          </a:xfrm>
          <a:prstGeom prst="rect">
            <a:avLst/>
          </a:prstGeom>
        </p:spPr>
      </p:pic>
    </p:spTree>
    <p:extLst>
      <p:ext uri="{BB962C8B-B14F-4D97-AF65-F5344CB8AC3E}">
        <p14:creationId xmlns:p14="http://schemas.microsoft.com/office/powerpoint/2010/main" val="42563476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CONGRATULATIONS! YOU’RE DONE WITH REGISTRATION!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Print this out &amp; BRING TO CLASS! </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23</a:t>
            </a:fld>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2133600"/>
            <a:ext cx="5057203" cy="4272204"/>
          </a:xfrm>
          <a:prstGeom prst="rect">
            <a:avLst/>
          </a:prstGeom>
        </p:spPr>
      </p:pic>
      <p:grpSp>
        <p:nvGrpSpPr>
          <p:cNvPr id="8" name="Group 7"/>
          <p:cNvGrpSpPr/>
          <p:nvPr/>
        </p:nvGrpSpPr>
        <p:grpSpPr>
          <a:xfrm>
            <a:off x="2199118" y="2499180"/>
            <a:ext cx="6781800" cy="2428739"/>
            <a:chOff x="-2210353" y="-521398"/>
            <a:chExt cx="6642614" cy="2295412"/>
          </a:xfrm>
        </p:grpSpPr>
        <p:sp>
          <p:nvSpPr>
            <p:cNvPr id="9" name="Rectangle 8"/>
            <p:cNvSpPr/>
            <p:nvPr/>
          </p:nvSpPr>
          <p:spPr>
            <a:xfrm>
              <a:off x="4386453" y="1567561"/>
              <a:ext cx="45808" cy="20645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Calibri"/>
                  <a:ea typeface="Calibri"/>
                  <a:cs typeface="Calibri"/>
                </a:rPr>
                <a:t> </a:t>
              </a:r>
            </a:p>
          </p:txBody>
        </p:sp>
        <p:pic>
          <p:nvPicPr>
            <p:cNvPr id="10" name="Picture 9"/>
            <p:cNvPicPr/>
            <p:nvPr/>
          </p:nvPicPr>
          <p:blipFill>
            <a:blip r:embed="rId4"/>
            <a:stretch>
              <a:fillRect/>
            </a:stretch>
          </p:blipFill>
          <p:spPr>
            <a:xfrm>
              <a:off x="-2210353" y="-521398"/>
              <a:ext cx="4366768" cy="1663065"/>
            </a:xfrm>
            <a:prstGeom prst="rect">
              <a:avLst/>
            </a:prstGeom>
          </p:spPr>
        </p:pic>
        <p:sp>
          <p:nvSpPr>
            <p:cNvPr id="20" name="Rectangle 19"/>
            <p:cNvSpPr/>
            <p:nvPr/>
          </p:nvSpPr>
          <p:spPr>
            <a:xfrm>
              <a:off x="4362069" y="974725"/>
              <a:ext cx="42143"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b="1">
                  <a:solidFill>
                    <a:srgbClr val="000000"/>
                  </a:solidFill>
                  <a:effectLst/>
                  <a:latin typeface="Calibri"/>
                  <a:ea typeface="Calibri"/>
                  <a:cs typeface="Calibri"/>
                </a:rPr>
                <a:t> </a:t>
              </a:r>
              <a:endParaRPr lang="en-US" sz="1200">
                <a:solidFill>
                  <a:srgbClr val="000000"/>
                </a:solidFill>
                <a:effectLst/>
                <a:latin typeface="Calibri"/>
                <a:ea typeface="Calibri"/>
                <a:cs typeface="Calibri"/>
              </a:endParaRPr>
            </a:p>
          </p:txBody>
        </p:sp>
      </p:grpSp>
    </p:spTree>
    <p:extLst>
      <p:ext uri="{BB962C8B-B14F-4D97-AF65-F5344CB8AC3E}">
        <p14:creationId xmlns:p14="http://schemas.microsoft.com/office/powerpoint/2010/main" val="4110054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To track your training hours for this training session: </a:t>
            </a:r>
          </a:p>
          <a:p>
            <a:pPr marL="0" indent="0">
              <a:buNone/>
            </a:pPr>
            <a:r>
              <a:rPr lang="en-US" dirty="0" smtClean="0"/>
              <a:t>USDA Professional Standards Learning Objectives </a:t>
            </a:r>
          </a:p>
          <a:p>
            <a:pPr marL="0" indent="0">
              <a:buNone/>
            </a:pPr>
            <a:r>
              <a:rPr lang="en-US" dirty="0" smtClean="0">
                <a:sym typeface="Wingdings" panose="05000000000000000000" pitchFamily="2" charset="2"/>
              </a:rPr>
              <a:t>Key Area 3: ADMINISTRATION </a:t>
            </a:r>
          </a:p>
          <a:p>
            <a:pPr marL="0" indent="0">
              <a:buNone/>
            </a:pPr>
            <a:r>
              <a:rPr lang="en-US" dirty="0" smtClean="0">
                <a:sym typeface="Wingdings" panose="05000000000000000000" pitchFamily="2" charset="2"/>
              </a:rPr>
              <a:t> Program Management (3200)</a:t>
            </a:r>
          </a:p>
          <a:p>
            <a:pPr marL="0" indent="0">
              <a:buNone/>
            </a:pPr>
            <a:endParaRPr lang="en-US" dirty="0" smtClean="0"/>
          </a:p>
          <a:p>
            <a:pPr marL="0" indent="0" algn="ctr">
              <a:buNone/>
            </a:pPr>
            <a:r>
              <a:rPr lang="en-US" b="1" dirty="0" smtClean="0"/>
              <a:t>This </a:t>
            </a:r>
            <a:r>
              <a:rPr lang="en-US" b="1" dirty="0"/>
              <a:t>institution is an equal opportunity provider.</a:t>
            </a:r>
          </a:p>
          <a:p>
            <a:pPr marL="0" indent="0">
              <a:buNone/>
            </a:pP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24</a:t>
            </a:fld>
            <a:endParaRPr lang="en-US" dirty="0">
              <a:solidFill>
                <a:schemeClr val="tx1"/>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4572000" cy="1133030"/>
          </a:xfrm>
          <a:prstGeom prst="rect">
            <a:avLst/>
          </a:prstGeom>
          <a:noFill/>
          <a:ln>
            <a:noFill/>
          </a:ln>
          <a:effectLst/>
        </p:spPr>
      </p:pic>
    </p:spTree>
    <p:extLst>
      <p:ext uri="{BB962C8B-B14F-4D97-AF65-F5344CB8AC3E}">
        <p14:creationId xmlns:p14="http://schemas.microsoft.com/office/powerpoint/2010/main" val="6658283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Click to Select your CN Program</a:t>
            </a:r>
            <a:endParaRPr lang="en-US" dirty="0"/>
          </a:p>
        </p:txBody>
      </p:sp>
      <p:sp>
        <p:nvSpPr>
          <p:cNvPr id="3" name="Content Placeholder 2"/>
          <p:cNvSpPr>
            <a:spLocks noGrp="1"/>
          </p:cNvSpPr>
          <p:nvPr>
            <p:ph idx="1"/>
          </p:nvPr>
        </p:nvSpPr>
        <p:spPr/>
        <p:txBody>
          <a:bodyPr/>
          <a:lstStyle/>
          <a:p>
            <a:r>
              <a:rPr lang="en-US" dirty="0" smtClean="0"/>
              <a:t>NSLP, CACFP, or SFSP </a:t>
            </a: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3</a:t>
            </a:fld>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588" y="2263078"/>
            <a:ext cx="5562600" cy="4104815"/>
          </a:xfrm>
          <a:prstGeom prst="rect">
            <a:avLst/>
          </a:prstGeom>
        </p:spPr>
      </p:pic>
    </p:spTree>
    <p:extLst>
      <p:ext uri="{BB962C8B-B14F-4D97-AF65-F5344CB8AC3E}">
        <p14:creationId xmlns:p14="http://schemas.microsoft.com/office/powerpoint/2010/main" val="1769711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Click through the Notice Screen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371600"/>
            <a:ext cx="6792125" cy="4830763"/>
          </a:xfrm>
        </p:spPr>
      </p:pic>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2F77CFB4-D6A8-479B-BECB-7ED9406B073E}"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1274460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Click to select current Program Year</a:t>
            </a:r>
            <a:endParaRPr lang="en-US" dirty="0"/>
          </a:p>
        </p:txBody>
      </p:sp>
      <p:sp>
        <p:nvSpPr>
          <p:cNvPr id="3" name="Content Placeholder 2"/>
          <p:cNvSpPr>
            <a:spLocks noGrp="1"/>
          </p:cNvSpPr>
          <p:nvPr>
            <p:ph idx="1"/>
          </p:nvPr>
        </p:nvSpPr>
        <p:spPr/>
        <p:txBody>
          <a:bodyPr/>
          <a:lstStyle/>
          <a:p>
            <a:r>
              <a:rPr lang="en-US" dirty="0" smtClean="0"/>
              <a:t>Program Year has a begin date and an end date</a:t>
            </a:r>
          </a:p>
          <a:p>
            <a:pPr lvl="1"/>
            <a:r>
              <a:rPr lang="en-US" dirty="0"/>
              <a:t>T</a:t>
            </a:r>
            <a:r>
              <a:rPr lang="en-US" dirty="0" smtClean="0"/>
              <a:t>o choose the current program year, choose the year of when the dates of the training courses fall in between the begin date and the end date</a:t>
            </a:r>
          </a:p>
          <a:p>
            <a:pPr lvl="1"/>
            <a:r>
              <a:rPr lang="en-US" dirty="0" smtClean="0"/>
              <a:t>Ex. Between </a:t>
            </a:r>
            <a:r>
              <a:rPr lang="en-US" dirty="0"/>
              <a:t>July </a:t>
            </a:r>
            <a:r>
              <a:rPr lang="en-US" dirty="0" smtClean="0"/>
              <a:t>1, 2015 </a:t>
            </a:r>
            <a:r>
              <a:rPr lang="en-US" dirty="0"/>
              <a:t>(begin date) to June </a:t>
            </a:r>
            <a:r>
              <a:rPr lang="en-US" dirty="0" smtClean="0"/>
              <a:t>30, 2016 </a:t>
            </a:r>
            <a:r>
              <a:rPr lang="en-US" dirty="0"/>
              <a:t>(end date), PY = 2016</a:t>
            </a:r>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13224783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4: Click to select current Program </a:t>
            </a:r>
            <a:r>
              <a:rPr lang="en-US" dirty="0" smtClean="0"/>
              <a:t>Year (cont’d)</a:t>
            </a:r>
            <a:endParaRPr lang="en-US" dirty="0"/>
          </a:p>
        </p:txBody>
      </p:sp>
      <p:sp>
        <p:nvSpPr>
          <p:cNvPr id="3" name="Content Placeholder 2"/>
          <p:cNvSpPr>
            <a:spLocks noGrp="1"/>
          </p:cNvSpPr>
          <p:nvPr>
            <p:ph idx="1"/>
          </p:nvPr>
        </p:nvSpPr>
        <p:spPr/>
        <p:txBody>
          <a:bodyPr/>
          <a:lstStyle/>
          <a:p>
            <a:r>
              <a:rPr lang="en-US" dirty="0" smtClean="0"/>
              <a:t>NSLP</a:t>
            </a:r>
          </a:p>
          <a:p>
            <a:endParaRPr lang="en-US" dirty="0"/>
          </a:p>
          <a:p>
            <a:endParaRPr lang="en-US" dirty="0" smtClean="0"/>
          </a:p>
          <a:p>
            <a:endParaRPr lang="en-US" dirty="0"/>
          </a:p>
          <a:p>
            <a:r>
              <a:rPr lang="en-US" dirty="0" smtClean="0"/>
              <a:t>CACFP</a:t>
            </a: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81200"/>
            <a:ext cx="6858000" cy="19115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084" y="4540045"/>
            <a:ext cx="6896715" cy="1883334"/>
          </a:xfrm>
          <a:prstGeom prst="rect">
            <a:avLst/>
          </a:prstGeom>
        </p:spPr>
      </p:pic>
    </p:spTree>
    <p:extLst>
      <p:ext uri="{BB962C8B-B14F-4D97-AF65-F5344CB8AC3E}">
        <p14:creationId xmlns:p14="http://schemas.microsoft.com/office/powerpoint/2010/main" val="24004179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a:t>
            </a:r>
            <a:r>
              <a:rPr lang="en-US" dirty="0"/>
              <a:t>Look over Sponsor Summary </a:t>
            </a:r>
          </a:p>
        </p:txBody>
      </p:sp>
      <p:sp>
        <p:nvSpPr>
          <p:cNvPr id="3" name="Content Placeholder 2"/>
          <p:cNvSpPr>
            <a:spLocks noGrp="1"/>
          </p:cNvSpPr>
          <p:nvPr>
            <p:ph idx="1"/>
          </p:nvPr>
        </p:nvSpPr>
        <p:spPr/>
        <p:txBody>
          <a:bodyPr/>
          <a:lstStyle/>
          <a:p>
            <a:r>
              <a:rPr lang="en-US" dirty="0" smtClean="0"/>
              <a:t>Sponsor Summary </a:t>
            </a:r>
            <a:r>
              <a:rPr lang="en-US" dirty="0"/>
              <a:t>will appear, ensure that this is your Sponsor</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615381"/>
            <a:ext cx="6403124" cy="3829050"/>
          </a:xfrm>
          <a:prstGeom prst="rect">
            <a:avLst/>
          </a:prstGeom>
        </p:spPr>
      </p:pic>
    </p:spTree>
    <p:extLst>
      <p:ext uri="{BB962C8B-B14F-4D97-AF65-F5344CB8AC3E}">
        <p14:creationId xmlns:p14="http://schemas.microsoft.com/office/powerpoint/2010/main" val="4292066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a:t>
            </a:r>
            <a:r>
              <a:rPr lang="en-US" dirty="0"/>
              <a:t>6</a:t>
            </a:r>
            <a:r>
              <a:rPr lang="en-US" dirty="0" smtClean="0"/>
              <a:t>: Click </a:t>
            </a:r>
            <a:r>
              <a:rPr lang="en-US" dirty="0"/>
              <a:t>on the Training Menu </a:t>
            </a:r>
            <a:r>
              <a:rPr lang="en-US" dirty="0" smtClean="0"/>
              <a:t>link</a:t>
            </a:r>
            <a:endParaRPr lang="en-US" dirty="0"/>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8</a:t>
            </a:fld>
            <a:endParaRPr lang="en-US" dirty="0">
              <a:solidFill>
                <a:schemeClr val="tx1"/>
              </a:solidFill>
            </a:endParaRPr>
          </a:p>
        </p:txBody>
      </p:sp>
      <p:sp>
        <p:nvSpPr>
          <p:cNvPr id="9" name="Content Placeholder 8"/>
          <p:cNvSpPr>
            <a:spLocks noGrp="1"/>
          </p:cNvSpPr>
          <p:nvPr>
            <p:ph idx="1"/>
          </p:nvPr>
        </p:nvSpPr>
        <p:spPr/>
        <p:txBody>
          <a:bodyPr/>
          <a:lstStyle/>
          <a:p>
            <a:r>
              <a:rPr lang="en-US" dirty="0"/>
              <a:t>U</a:t>
            </a:r>
            <a:r>
              <a:rPr lang="en-US" dirty="0" smtClean="0"/>
              <a:t>pper </a:t>
            </a:r>
            <a:r>
              <a:rPr lang="en-US" dirty="0"/>
              <a:t>left-hand side of webpage next to Applications</a:t>
            </a:r>
            <a:endParaRPr lang="en-US" dirty="0" smtClean="0"/>
          </a:p>
          <a:p>
            <a:pPr marL="0" indent="0">
              <a:buNone/>
            </a:pPr>
            <a:endParaRPr lang="en-US" sz="4000" dirty="0"/>
          </a:p>
          <a:p>
            <a:pPr marL="0" indent="0" algn="ctr">
              <a:buNone/>
            </a:pPr>
            <a:r>
              <a:rPr lang="en-US" sz="4000" dirty="0"/>
              <a:t/>
            </a:r>
            <a:br>
              <a:rPr lang="en-US" sz="4000" dirty="0"/>
            </a:br>
            <a:endParaRPr lang="en-US" sz="4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19400"/>
            <a:ext cx="7467600" cy="1748651"/>
          </a:xfrm>
          <a:prstGeom prst="rect">
            <a:avLst/>
          </a:prstGeom>
        </p:spPr>
      </p:pic>
    </p:spTree>
    <p:extLst>
      <p:ext uri="{BB962C8B-B14F-4D97-AF65-F5344CB8AC3E}">
        <p14:creationId xmlns:p14="http://schemas.microsoft.com/office/powerpoint/2010/main" val="10953633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ym typeface="Wingdings" panose="05000000000000000000" pitchFamily="2" charset="2"/>
              </a:rPr>
              <a:t>Step 7: </a:t>
            </a:r>
            <a:r>
              <a:rPr lang="en-US" dirty="0"/>
              <a:t>Click on the Sponsor Registration Entry </a:t>
            </a:r>
            <a:r>
              <a:rPr lang="en-US" dirty="0" smtClean="0"/>
              <a:t>Link</a:t>
            </a:r>
            <a:endParaRPr lang="en-US" dirty="0"/>
          </a:p>
        </p:txBody>
      </p:sp>
      <p:sp>
        <p:nvSpPr>
          <p:cNvPr id="3" name="Content Placeholder 2"/>
          <p:cNvSpPr>
            <a:spLocks noGrp="1"/>
          </p:cNvSpPr>
          <p:nvPr>
            <p:ph idx="1"/>
          </p:nvPr>
        </p:nvSpPr>
        <p:spPr/>
        <p:txBody>
          <a:bodyPr/>
          <a:lstStyle/>
          <a:p>
            <a:r>
              <a:rPr lang="en-US" dirty="0"/>
              <a:t>U</a:t>
            </a:r>
            <a:r>
              <a:rPr lang="en-US" dirty="0" smtClean="0"/>
              <a:t>nder </a:t>
            </a:r>
            <a:r>
              <a:rPr lang="en-US" dirty="0"/>
              <a:t>Training Menu </a:t>
            </a:r>
            <a:r>
              <a:rPr lang="en-US" dirty="0">
                <a:sym typeface="Wingdings"/>
              </a:rPr>
              <a:t></a:t>
            </a:r>
            <a:r>
              <a:rPr lang="en-US" dirty="0"/>
              <a:t> Menu Item</a:t>
            </a:r>
          </a:p>
        </p:txBody>
      </p:sp>
      <p:sp>
        <p:nvSpPr>
          <p:cNvPr id="4" name="Date Placeholder 3"/>
          <p:cNvSpPr>
            <a:spLocks noGrp="1"/>
          </p:cNvSpPr>
          <p:nvPr>
            <p:ph type="dt" sz="half" idx="10"/>
          </p:nvPr>
        </p:nvSpPr>
        <p:spPr/>
        <p:txBody>
          <a:bodyPr/>
          <a:lstStyle/>
          <a:p>
            <a:r>
              <a:rPr lang="en-US" smtClean="0"/>
              <a:t>May 2016</a:t>
            </a:r>
            <a:endParaRPr lang="en-US"/>
          </a:p>
        </p:txBody>
      </p:sp>
      <p:sp>
        <p:nvSpPr>
          <p:cNvPr id="5" name="Footer Placeholder 4"/>
          <p:cNvSpPr>
            <a:spLocks noGrp="1"/>
          </p:cNvSpPr>
          <p:nvPr>
            <p:ph type="ftr" sz="quarter" idx="11"/>
          </p:nvPr>
        </p:nvSpPr>
        <p:spPr/>
        <p:txBody>
          <a:bodyPr/>
          <a:lstStyle/>
          <a:p>
            <a:r>
              <a:rPr lang="en-US" smtClean="0"/>
              <a:t>Hawaii Child Nutrition Programs </a:t>
            </a:r>
            <a:endParaRPr lang="en-US"/>
          </a:p>
        </p:txBody>
      </p:sp>
      <p:sp>
        <p:nvSpPr>
          <p:cNvPr id="6" name="Slide Number Placeholder 5"/>
          <p:cNvSpPr>
            <a:spLocks noGrp="1"/>
          </p:cNvSpPr>
          <p:nvPr>
            <p:ph type="sldNum" sz="quarter" idx="12"/>
          </p:nvPr>
        </p:nvSpPr>
        <p:spPr/>
        <p:txBody>
          <a:bodyPr/>
          <a:lstStyle/>
          <a:p>
            <a:fld id="{0B1E7505-7545-4ADD-A333-A6A4E761AEF2}" type="slidenum">
              <a:rPr lang="en-US" smtClean="0">
                <a:solidFill>
                  <a:schemeClr val="tx1"/>
                </a:solidFill>
              </a:rPr>
              <a:t>9</a:t>
            </a:fld>
            <a:endParaRPr lang="en-US"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590800"/>
            <a:ext cx="7350844" cy="1834481"/>
          </a:xfrm>
          <a:prstGeom prst="rect">
            <a:avLst/>
          </a:prstGeom>
        </p:spPr>
      </p:pic>
    </p:spTree>
    <p:extLst>
      <p:ext uri="{BB962C8B-B14F-4D97-AF65-F5344CB8AC3E}">
        <p14:creationId xmlns:p14="http://schemas.microsoft.com/office/powerpoint/2010/main" val="42839760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2289</TotalTime>
  <Words>2062</Words>
  <Application>Microsoft Office PowerPoint</Application>
  <PresentationFormat>On-screen Show (4:3)</PresentationFormat>
  <Paragraphs>241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How to Register for a Course/Training on HCNP_S</vt:lpstr>
      <vt:lpstr>Step 1: Login to HCNP_S</vt:lpstr>
      <vt:lpstr>Step 2: Click to Select your CN Program</vt:lpstr>
      <vt:lpstr>Step 3: Click through the Notice Screen</vt:lpstr>
      <vt:lpstr>Step 4: Click to select current Program Year</vt:lpstr>
      <vt:lpstr>Step 4: Click to select current Program Year (cont’d)</vt:lpstr>
      <vt:lpstr>Step 5: Look over Sponsor Summary </vt:lpstr>
      <vt:lpstr>Step 6: Click on the Training Menu link</vt:lpstr>
      <vt:lpstr>Step 7: Click on the Sponsor Registration Entry Link</vt:lpstr>
      <vt:lpstr>Step 8: Complete Registration Entry Form </vt:lpstr>
      <vt:lpstr>Step 8: Complete Registration Entry Form (cont’d)</vt:lpstr>
      <vt:lpstr>Step 8: Complete Registration Entry Form (cont’d)</vt:lpstr>
      <vt:lpstr>Step 8: Complete Registration Entry Form (cont’d)</vt:lpstr>
      <vt:lpstr>Step 8: Complete Registration Entry Form (cont’d)</vt:lpstr>
      <vt:lpstr>Step 8: Complete Registration Entry Form (cont’d)</vt:lpstr>
      <vt:lpstr>Step 8: Complete Registration Entry Form (cont’d)</vt:lpstr>
      <vt:lpstr>Step 9: Print your Registration Entry </vt:lpstr>
      <vt:lpstr>Step 9: Print your Registration Entry </vt:lpstr>
      <vt:lpstr>Step 9: Print your Registration Entry </vt:lpstr>
      <vt:lpstr>PowerPoint Presentation</vt:lpstr>
      <vt:lpstr>Course Requirements Legend </vt:lpstr>
      <vt:lpstr>Step 9: Print your Registration Entry </vt:lpstr>
      <vt:lpstr>CONGRATULATIONS! YOU’RE DONE WITH REGISTRATION!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Register for a Course</dc:title>
  <dc:creator>Contractor</dc:creator>
  <cp:lastModifiedBy>Daralyn Yong</cp:lastModifiedBy>
  <cp:revision>74</cp:revision>
  <cp:lastPrinted>2016-12-21T00:37:19Z</cp:lastPrinted>
  <dcterms:created xsi:type="dcterms:W3CDTF">2016-05-20T01:17:23Z</dcterms:created>
  <dcterms:modified xsi:type="dcterms:W3CDTF">2017-06-03T01:43:11Z</dcterms:modified>
</cp:coreProperties>
</file>