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9" r:id="rId4"/>
    <p:sldId id="260" r:id="rId5"/>
    <p:sldId id="261" r:id="rId6"/>
    <p:sldId id="289" r:id="rId7"/>
    <p:sldId id="263" r:id="rId8"/>
    <p:sldId id="292" r:id="rId9"/>
    <p:sldId id="291" r:id="rId10"/>
    <p:sldId id="299" r:id="rId11"/>
    <p:sldId id="294" r:id="rId12"/>
    <p:sldId id="298" r:id="rId13"/>
    <p:sldId id="300" r:id="rId14"/>
    <p:sldId id="301" r:id="rId15"/>
    <p:sldId id="264" r:id="rId16"/>
    <p:sldId id="302" r:id="rId17"/>
    <p:sldId id="265" r:id="rId18"/>
    <p:sldId id="267" r:id="rId19"/>
    <p:sldId id="273" r:id="rId20"/>
    <p:sldId id="274" r:id="rId21"/>
    <p:sldId id="275" r:id="rId22"/>
    <p:sldId id="276" r:id="rId23"/>
    <p:sldId id="268" r:id="rId24"/>
    <p:sldId id="269" r:id="rId25"/>
    <p:sldId id="270" r:id="rId26"/>
    <p:sldId id="271" r:id="rId27"/>
    <p:sldId id="272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0" r:id="rId3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92" autoAdjust="0"/>
  </p:normalViewPr>
  <p:slideViewPr>
    <p:cSldViewPr>
      <p:cViewPr varScale="1">
        <p:scale>
          <a:sx n="122" d="100"/>
          <a:sy n="122" d="100"/>
        </p:scale>
        <p:origin x="-114" y="-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sa:Desktop:FFVP:FFVP%20Schools:Usage%20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sa:Desktop:FFVP:FFVP%20Schools:Usage%20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imberly:Desktop:HCNP:FFVP:FFVP%20Work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Impact of FFVP on Daily Fruit and Vegetable Intake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Overall!$A$24:$A$25</c:f>
              <c:strCache>
                <c:ptCount val="2"/>
                <c:pt idx="0">
                  <c:v>FFVP Participating Students</c:v>
                </c:pt>
                <c:pt idx="1">
                  <c:v>Nonparticipating students</c:v>
                </c:pt>
              </c:strCache>
            </c:strRef>
          </c:cat>
          <c:val>
            <c:numRef>
              <c:f>Overall!$B$24:$B$25</c:f>
              <c:numCache>
                <c:formatCode>General</c:formatCode>
                <c:ptCount val="2"/>
                <c:pt idx="0">
                  <c:v>2.39</c:v>
                </c:pt>
                <c:pt idx="1">
                  <c:v>2.0699999999999998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0258944"/>
        <c:axId val="210260736"/>
      </c:barChart>
      <c:catAx>
        <c:axId val="210258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0260736"/>
        <c:crosses val="autoZero"/>
        <c:auto val="1"/>
        <c:lblAlgn val="ctr"/>
        <c:lblOffset val="100"/>
        <c:noMultiLvlLbl val="0"/>
      </c:catAx>
      <c:valAx>
        <c:axId val="210260736"/>
        <c:scaling>
          <c:orientation val="minMax"/>
          <c:max val="2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Cup-Equivalents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25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FFVP Total Funds Used Compared to Allocated 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Overall!$A$2:$A$3</c:f>
              <c:strCache>
                <c:ptCount val="2"/>
                <c:pt idx="0">
                  <c:v>Allocated</c:v>
                </c:pt>
                <c:pt idx="1">
                  <c:v>Used</c:v>
                </c:pt>
              </c:strCache>
            </c:strRef>
          </c:cat>
          <c:val>
            <c:numRef>
              <c:f>Overall!$B$2:$B$3</c:f>
              <c:numCache>
                <c:formatCode>\$#,##0.00</c:formatCode>
                <c:ptCount val="2"/>
                <c:pt idx="0">
                  <c:v>1783617.52</c:v>
                </c:pt>
                <c:pt idx="1">
                  <c:v>1234196.5900000001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0279040"/>
        <c:axId val="208679296"/>
      </c:barChart>
      <c:catAx>
        <c:axId val="210279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8679296"/>
        <c:crosses val="autoZero"/>
        <c:auto val="1"/>
        <c:lblAlgn val="ctr"/>
        <c:lblOffset val="100"/>
        <c:noMultiLvlLbl val="0"/>
      </c:catAx>
      <c:valAx>
        <c:axId val="208679296"/>
        <c:scaling>
          <c:orientation val="minMax"/>
        </c:scaling>
        <c:delete val="0"/>
        <c:axPos val="l"/>
        <c:numFmt formatCode="\$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279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Sheet1!$A$1:$A$4</c:f>
              <c:strCache>
                <c:ptCount val="4"/>
                <c:pt idx="0">
                  <c:v>Not Easy</c:v>
                </c:pt>
                <c:pt idx="1">
                  <c:v>Somewhat Easy</c:v>
                </c:pt>
                <c:pt idx="2">
                  <c:v>Very Easy</c:v>
                </c:pt>
                <c:pt idx="3">
                  <c:v>Other </c:v>
                </c:pt>
              </c:strCache>
            </c:strRef>
          </c:cat>
          <c:val>
            <c:numRef>
              <c:f>Sheet1!$B$1:$B$4</c:f>
              <c:numCache>
                <c:formatCode>0%</c:formatCode>
                <c:ptCount val="4"/>
                <c:pt idx="0">
                  <c:v>5.8000000000000003E-2</c:v>
                </c:pt>
                <c:pt idx="1">
                  <c:v>0.5</c:v>
                </c:pt>
                <c:pt idx="2">
                  <c:v>0.34200000000000003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04640"/>
        <c:axId val="208706176"/>
      </c:barChart>
      <c:catAx>
        <c:axId val="208704640"/>
        <c:scaling>
          <c:orientation val="minMax"/>
        </c:scaling>
        <c:delete val="0"/>
        <c:axPos val="b"/>
        <c:majorTickMark val="out"/>
        <c:minorTickMark val="none"/>
        <c:tickLblPos val="nextTo"/>
        <c:crossAx val="208706176"/>
        <c:crosses val="autoZero"/>
        <c:auto val="1"/>
        <c:lblAlgn val="ctr"/>
        <c:lblOffset val="100"/>
        <c:noMultiLvlLbl val="0"/>
      </c:catAx>
      <c:valAx>
        <c:axId val="208706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870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pPr/>
              <a:t>11/15/2016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pPr/>
              <a:t>11/15/2016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pPr/>
              <a:t>11/15/2016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pPr/>
              <a:t>11/15/2016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pPr/>
              <a:t>11/15/2016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pPr/>
              <a:t>11/15/2016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pPr/>
              <a:t>11/15/2016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pPr/>
              <a:t>11/15/2016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pPr/>
              <a:t>11/15/2016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pPr/>
              <a:t>11/15/2016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pPr/>
              <a:t>11/15/2016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pPr/>
              <a:t>11/15/2016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pPr/>
              <a:t>11/15/2016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11/15/2016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mc="http://schemas.openxmlformats.org/markup-compatibility/2006" xmlns:mv="urn:schemas-microsoft-com:mac:vml"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2" Type="http://schemas.openxmlformats.org/officeDocument/2006/relationships/hyperlink" Target="http://www.hawaii5210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teamnutrition.usda.gov/tea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onforhealthykids.org" TargetMode="External"/><Relationship Id="rId2" Type="http://schemas.openxmlformats.org/officeDocument/2006/relationships/hyperlink" Target="http://www.healthiergeneration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frac.or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teamnutrition.usda.gov/healthy/wellnesspolicy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fns.usda.gov/ORA/menu/Published/CNP/FILES/FFVP_Summary.pd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Fresh Fruit and Vegetable Program</a:t>
            </a:r>
            <a:br>
              <a:rPr lang="en-US" sz="4000" dirty="0" smtClean="0"/>
            </a:br>
            <a:r>
              <a:rPr lang="en-US" sz="4000" dirty="0" smtClean="0"/>
              <a:t>November 2016 Training Webinar 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Al Tachibana, Program Specialist</a:t>
            </a:r>
          </a:p>
          <a:p>
            <a:r>
              <a:rPr lang="en-US" sz="2400" dirty="0" smtClean="0"/>
              <a:t>FFVP,  NSLPE, and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Implementation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Lack of staff to serve produce</a:t>
            </a:r>
          </a:p>
          <a:p>
            <a:r>
              <a:rPr lang="en-US" dirty="0" smtClean="0"/>
              <a:t>Lack of funding to pay staff to prep produce</a:t>
            </a:r>
          </a:p>
          <a:p>
            <a:r>
              <a:rPr lang="en-US" dirty="0" smtClean="0"/>
              <a:t>Lack of teacher support</a:t>
            </a:r>
          </a:p>
          <a:p>
            <a:r>
              <a:rPr lang="en-US" dirty="0" smtClean="0"/>
              <a:t>Lack of administrative support</a:t>
            </a:r>
          </a:p>
          <a:p>
            <a:r>
              <a:rPr lang="en-US" dirty="0" smtClean="0"/>
              <a:t>Lack of parent support</a:t>
            </a:r>
          </a:p>
          <a:p>
            <a:r>
              <a:rPr lang="en-US" dirty="0" smtClean="0"/>
              <a:t>No vendor support</a:t>
            </a:r>
          </a:p>
          <a:p>
            <a:r>
              <a:rPr lang="en-US" dirty="0" smtClean="0"/>
              <a:t>Procurement issues</a:t>
            </a:r>
          </a:p>
          <a:p>
            <a:r>
              <a:rPr lang="en-US" dirty="0" smtClean="0"/>
              <a:t>Lack of precut or single serving whole fruit available</a:t>
            </a:r>
          </a:p>
          <a:p>
            <a:r>
              <a:rPr lang="en-US" dirty="0" smtClean="0"/>
              <a:t>Finding produce the students would eat</a:t>
            </a:r>
          </a:p>
          <a:p>
            <a:r>
              <a:rPr lang="en-US" dirty="0" smtClean="0"/>
              <a:t>Not enough information for parents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6 Supporters in Implementation of FFVP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828800"/>
            <a:ext cx="975106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School Food Service Managers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Teachers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FFVP Coordinators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Vendors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 Agency (HCNP)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District SFSB Supervisor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52400"/>
            <a:ext cx="10742929" cy="129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could HCNP do to help make FFVP easier for you?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828800"/>
            <a:ext cx="9751060" cy="4572000"/>
          </a:xfrm>
        </p:spPr>
        <p:txBody>
          <a:bodyPr/>
          <a:lstStyle/>
          <a:p>
            <a:r>
              <a:rPr lang="en-US" dirty="0" smtClean="0"/>
              <a:t>Provide more information on Fresh Fruits &amp; Vegetables </a:t>
            </a:r>
          </a:p>
          <a:p>
            <a:r>
              <a:rPr lang="en-US" dirty="0" smtClean="0"/>
              <a:t>Find additional vendors to keep cost down and have more choices</a:t>
            </a:r>
          </a:p>
          <a:p>
            <a:r>
              <a:rPr lang="en-US" dirty="0" smtClean="0"/>
              <a:t>Provide a video to introduce the program and motivate kids to eat fresh fruits and veggies</a:t>
            </a:r>
          </a:p>
          <a:p>
            <a:r>
              <a:rPr lang="en-US" dirty="0" smtClean="0"/>
              <a:t>Provide health and physical education resources and offer professional development opportunities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457200"/>
            <a:ext cx="975106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Some Areas Schools Need Assistance With to Implement FFVP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2286000"/>
            <a:ext cx="9751060" cy="4572000"/>
          </a:xfrm>
        </p:spPr>
        <p:txBody>
          <a:bodyPr/>
          <a:lstStyle/>
          <a:p>
            <a:r>
              <a:rPr lang="en-US" dirty="0" smtClean="0"/>
              <a:t>Nutrition Education</a:t>
            </a:r>
          </a:p>
          <a:p>
            <a:r>
              <a:rPr lang="en-US" dirty="0" smtClean="0"/>
              <a:t>Marketing the Program to Kids</a:t>
            </a:r>
          </a:p>
          <a:p>
            <a:r>
              <a:rPr lang="en-US" dirty="0" smtClean="0"/>
              <a:t>Communicating with Parents</a:t>
            </a:r>
          </a:p>
          <a:p>
            <a:r>
              <a:rPr lang="en-US" dirty="0" smtClean="0"/>
              <a:t>Finding Local Produce Vendors</a:t>
            </a:r>
          </a:p>
          <a:p>
            <a:r>
              <a:rPr lang="en-US" dirty="0" smtClean="0"/>
              <a:t>Integration with the School’s Wellness Guidelines</a:t>
            </a:r>
          </a:p>
          <a:p>
            <a:r>
              <a:rPr lang="en-US" dirty="0" smtClean="0"/>
              <a:t>Food Safety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990600"/>
          </a:xfrm>
        </p:spPr>
        <p:txBody>
          <a:bodyPr/>
          <a:lstStyle/>
          <a:p>
            <a:r>
              <a:rPr lang="en-US" dirty="0" smtClean="0"/>
              <a:t>Program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295400"/>
            <a:ext cx="487553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Build a strong school-level   FFVP team</a:t>
            </a:r>
          </a:p>
          <a:p>
            <a:r>
              <a:rPr lang="en-US" dirty="0" smtClean="0"/>
              <a:t>Tie FFVP into school’s Wellness Plan</a:t>
            </a:r>
          </a:p>
          <a:p>
            <a:r>
              <a:rPr lang="en-US" dirty="0" smtClean="0"/>
              <a:t>Develop effective program Action-Implementation Plan</a:t>
            </a:r>
          </a:p>
          <a:p>
            <a:r>
              <a:rPr lang="en-US" dirty="0" smtClean="0"/>
              <a:t>Integrate FFVP into core curriculum</a:t>
            </a:r>
          </a:p>
          <a:p>
            <a:r>
              <a:rPr lang="en-US" dirty="0" smtClean="0"/>
              <a:t>Create healthier school community</a:t>
            </a:r>
          </a:p>
          <a:p>
            <a:r>
              <a:rPr lang="en-US" dirty="0" smtClean="0"/>
              <a:t>Develop nutrition education</a:t>
            </a:r>
          </a:p>
          <a:p>
            <a:r>
              <a:rPr lang="en-US" dirty="0" smtClean="0"/>
              <a:t>Manage budget &amp; claim procedures</a:t>
            </a:r>
          </a:p>
        </p:txBody>
      </p:sp>
      <p:pic>
        <p:nvPicPr>
          <p:cNvPr id="6" name="Content Placeholder 5" descr="ProduceSafety.jpe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25000" contrast="29000"/>
            <a:alphaModFix/>
          </a:blip>
          <a:srcRect t="-12520" b="-12520"/>
          <a:stretch>
            <a:fillRect/>
          </a:stretch>
        </p:blipFill>
        <p:spPr>
          <a:xfrm>
            <a:off x="6094412" y="1143000"/>
            <a:ext cx="487553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with National, state and local partners…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57" dirty="0" smtClean="0"/>
              <a:t>Action for Healthy Kids, Alliance for Healthier Generation</a:t>
            </a:r>
          </a:p>
          <a:p>
            <a:r>
              <a:rPr lang="en-US" sz="2857" dirty="0" smtClean="0"/>
              <a:t>Community Health Center, Public Health Nurses</a:t>
            </a:r>
          </a:p>
          <a:p>
            <a:r>
              <a:rPr lang="en-US" sz="2857" dirty="0" smtClean="0"/>
              <a:t>Hawaii Education Matters, PTSA, Parent Groups</a:t>
            </a:r>
          </a:p>
          <a:p>
            <a:r>
              <a:rPr lang="en-US" sz="2857" dirty="0" smtClean="0"/>
              <a:t>Kokua Hawaii Foundation, Hawaii School Garden Network</a:t>
            </a:r>
          </a:p>
          <a:p>
            <a:r>
              <a:rPr lang="en-US" sz="2857" dirty="0" smtClean="0"/>
              <a:t>Hawaii 5210, Kaiser Permanente, HMSA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9" descr="Untitled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593" r="-6593"/>
          <a:stretch>
            <a:fillRect/>
          </a:stretch>
        </p:blipFill>
        <p:spPr>
          <a:xfrm>
            <a:off x="6354637" y="1600201"/>
            <a:ext cx="4387975" cy="411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Eligibility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905000"/>
            <a:ext cx="9751060" cy="4572000"/>
          </a:xfrm>
        </p:spPr>
        <p:txBody>
          <a:bodyPr/>
          <a:lstStyle/>
          <a:p>
            <a:r>
              <a:rPr lang="en-US" dirty="0" smtClean="0"/>
              <a:t>Must be a school serving K-6th grade</a:t>
            </a:r>
          </a:p>
          <a:p>
            <a:r>
              <a:rPr lang="en-US" dirty="0" smtClean="0"/>
              <a:t>Operate NSLP</a:t>
            </a:r>
          </a:p>
          <a:p>
            <a:r>
              <a:rPr lang="en-US" dirty="0" smtClean="0"/>
              <a:t>Submit a yearly application</a:t>
            </a:r>
          </a:p>
          <a:p>
            <a:r>
              <a:rPr lang="en-US" dirty="0" smtClean="0"/>
              <a:t>Priority schools have 50% or more of students eligible for free or reduced price meals</a:t>
            </a:r>
          </a:p>
          <a:p>
            <a:r>
              <a:rPr lang="en-US" dirty="0" smtClean="0"/>
              <a:t>Committed to fulfilling program objectives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 funds based on an allocation of $50 - $75 per student</a:t>
            </a:r>
          </a:p>
          <a:p>
            <a:r>
              <a:rPr lang="en-US" dirty="0" smtClean="0"/>
              <a:t>Must submit a correct monthly claim on time and stay within budget</a:t>
            </a:r>
          </a:p>
          <a:p>
            <a:r>
              <a:rPr lang="en-US" dirty="0" smtClean="0"/>
              <a:t>10% administrative (DOE schools 7%) – for planning,  paperwork, nutrition education planning, not prep/service</a:t>
            </a:r>
          </a:p>
          <a:p>
            <a:r>
              <a:rPr lang="en-US" dirty="0" smtClean="0"/>
              <a:t>Up to 20% for program operating costs to include salary and fringe benefits for employees who wash, prep, distribute and serve food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Handbook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FFVP encourages…  (pg. 8)</a:t>
            </a:r>
          </a:p>
          <a:p>
            <a:pPr lvl="1"/>
            <a:r>
              <a:rPr lang="en-US" dirty="0" smtClean="0"/>
              <a:t>Schools to make “every effort to provide fresh fruits and vegetables a minimum of twice a week as repeated exposure to new foods is a key to acceptance”</a:t>
            </a:r>
          </a:p>
          <a:p>
            <a:pPr lvl="1"/>
            <a:r>
              <a:rPr lang="en-US" dirty="0" smtClean="0"/>
              <a:t>A variety of implementation strategies</a:t>
            </a:r>
          </a:p>
          <a:p>
            <a:pPr lvl="1"/>
            <a:r>
              <a:rPr lang="en-US" dirty="0" smtClean="0"/>
              <a:t>Complementary nutrition education</a:t>
            </a:r>
          </a:p>
          <a:p>
            <a:r>
              <a:rPr lang="en-US" dirty="0" smtClean="0"/>
              <a:t>Schools should develop guidelines to remind children of good manners when they receive and eat their fruit and vegetable snacks, and to dispose their trash (pg. 13)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Handbook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FFVP does not allow (pg. 14)</a:t>
            </a:r>
          </a:p>
          <a:p>
            <a:pPr lvl="1"/>
            <a:r>
              <a:rPr lang="en-US" dirty="0" smtClean="0"/>
              <a:t>Processed or preserved fruits and veggies (canned, frozen, or dried)</a:t>
            </a:r>
          </a:p>
          <a:p>
            <a:pPr lvl="1"/>
            <a:r>
              <a:rPr lang="en-US" dirty="0" smtClean="0"/>
              <a:t>Dip for fruit</a:t>
            </a:r>
          </a:p>
          <a:p>
            <a:pPr lvl="1"/>
            <a:r>
              <a:rPr lang="en-US" dirty="0" smtClean="0"/>
              <a:t>Fruit Strips, Leather, Jellied Fruit, Trail Mix</a:t>
            </a:r>
          </a:p>
          <a:p>
            <a:pPr lvl="1"/>
            <a:r>
              <a:rPr lang="en-US" dirty="0" smtClean="0"/>
              <a:t>Fruit or Vegetable juice, or FV Pizza</a:t>
            </a:r>
          </a:p>
          <a:p>
            <a:pPr lvl="1"/>
            <a:r>
              <a:rPr lang="en-US" dirty="0" smtClean="0"/>
              <a:t>Smoothies</a:t>
            </a:r>
          </a:p>
          <a:p>
            <a:r>
              <a:rPr lang="en-US" dirty="0" smtClean="0"/>
              <a:t>Only teachers who are directly responsible for serving FV to their students in a classroom setting may partake in FV (pg. 10)</a:t>
            </a:r>
          </a:p>
          <a:p>
            <a:r>
              <a:rPr lang="en-US" dirty="0" smtClean="0"/>
              <a:t>Free FV cannot be used as gifts or rewards. FV cannot be withhold as a form of discipline (pg. 10)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IA Money FlowsFINA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9965" r="-29965"/>
          <a:stretch>
            <a:fillRect/>
          </a:stretch>
        </p:blipFill>
        <p:spPr bwMode="auto">
          <a:xfrm>
            <a:off x="-534988" y="304800"/>
            <a:ext cx="1153875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Handbook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Limitations (pg. 15)</a:t>
            </a:r>
          </a:p>
          <a:p>
            <a:pPr lvl="1"/>
            <a:r>
              <a:rPr lang="en-US" dirty="0" smtClean="0"/>
              <a:t>Dips for veggies</a:t>
            </a:r>
          </a:p>
          <a:p>
            <a:pPr lvl="2"/>
            <a:r>
              <a:rPr lang="en-US" sz="2400" dirty="0" smtClean="0"/>
              <a:t>Must be yogurt-based, or low-fat/non-fat dips</a:t>
            </a:r>
          </a:p>
          <a:p>
            <a:pPr lvl="2"/>
            <a:r>
              <a:rPr lang="en-US" sz="2400" dirty="0" smtClean="0"/>
              <a:t>Serving size limited to 1-2 tablespoons</a:t>
            </a:r>
          </a:p>
          <a:p>
            <a:pPr lvl="1"/>
            <a:r>
              <a:rPr lang="en-US" dirty="0" smtClean="0"/>
              <a:t>Service of “prepared” vegetables </a:t>
            </a:r>
          </a:p>
          <a:p>
            <a:pPr lvl="2"/>
            <a:r>
              <a:rPr lang="en-US" sz="2400" dirty="0" smtClean="0"/>
              <a:t>Fresh vegetables that are steamed or baked such as sweet potato and </a:t>
            </a:r>
            <a:r>
              <a:rPr lang="en-US" sz="2400" dirty="0" err="1" smtClean="0"/>
              <a:t>kalo</a:t>
            </a:r>
            <a:r>
              <a:rPr lang="en-US" sz="2400" dirty="0" smtClean="0"/>
              <a:t>, or stir fried, must be limited to once-a-week and always as part of a nutrition education lesson related to the prepared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Handbook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Leftovers (pg. 18)</a:t>
            </a:r>
          </a:p>
          <a:p>
            <a:pPr lvl="1"/>
            <a:r>
              <a:rPr lang="en-US" dirty="0" smtClean="0"/>
              <a:t>Plan to reduce waste (order as accurately as possible)</a:t>
            </a:r>
          </a:p>
          <a:p>
            <a:pPr lvl="1"/>
            <a:r>
              <a:rPr lang="en-US" dirty="0" smtClean="0"/>
              <a:t>Follow safe food storage practices</a:t>
            </a:r>
          </a:p>
          <a:p>
            <a:pPr lvl="1"/>
            <a:r>
              <a:rPr lang="en-US" dirty="0" smtClean="0"/>
              <a:t>If still good, use leftover FV in next FFVP snack </a:t>
            </a:r>
          </a:p>
          <a:p>
            <a:pPr lvl="1"/>
            <a:r>
              <a:rPr lang="en-US" dirty="0" smtClean="0"/>
              <a:t>Leftover FV should not be going home with staff or teachers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Program should begin within 30 days of the start of the school year</a:t>
            </a:r>
          </a:p>
          <a:p>
            <a:r>
              <a:rPr lang="en-US" dirty="0" smtClean="0"/>
              <a:t>Snack days are consistent and integrated in weekly schedule</a:t>
            </a:r>
          </a:p>
          <a:p>
            <a:r>
              <a:rPr lang="en-US" dirty="0" smtClean="0"/>
              <a:t>FFVP is integrated into core curriculum</a:t>
            </a:r>
          </a:p>
          <a:p>
            <a:r>
              <a:rPr lang="en-US" dirty="0" smtClean="0"/>
              <a:t>Plan ahead – create a full years calendar with seasonal produce</a:t>
            </a:r>
          </a:p>
          <a:p>
            <a:r>
              <a:rPr lang="en-US" dirty="0" smtClean="0"/>
              <a:t>Establish relationship with vendors</a:t>
            </a:r>
          </a:p>
          <a:p>
            <a:r>
              <a:rPr lang="en-US" dirty="0" smtClean="0"/>
              <a:t>Involve faculty and staff, PCNC, parents and Wellness Team</a:t>
            </a:r>
          </a:p>
        </p:txBody>
      </p:sp>
      <p:pic>
        <p:nvPicPr>
          <p:cNvPr id="6" name="Content Placeholder 5" descr="KainaluSchoolGarden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520" b="-12520"/>
          <a:stretch>
            <a:fillRect/>
          </a:stretch>
        </p:blipFill>
        <p:spPr>
          <a:xfrm>
            <a:off x="6171882" y="1600200"/>
            <a:ext cx="487553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times and Places to 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serve during the school day as snack </a:t>
            </a:r>
          </a:p>
          <a:p>
            <a:r>
              <a:rPr lang="en-US" dirty="0" smtClean="0"/>
              <a:t>Do not serve during breakfast, lunch, after school or summer school.</a:t>
            </a:r>
          </a:p>
          <a:p>
            <a:r>
              <a:rPr lang="en-US" dirty="0" smtClean="0"/>
              <a:t>Do serve inside classrooms, hallways, kiosks</a:t>
            </a:r>
          </a:p>
          <a:p>
            <a:r>
              <a:rPr lang="en-US" dirty="0" smtClean="0"/>
              <a:t>Integrate within a core subject and as part of a nutrition education activity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3" descr="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98" b="-798"/>
          <a:stretch>
            <a:fillRect/>
          </a:stretch>
        </p:blipFill>
        <p:spPr>
          <a:xfrm>
            <a:off x="6248082" y="1828800"/>
            <a:ext cx="487553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and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funds available for promotional activities</a:t>
            </a:r>
          </a:p>
          <a:p>
            <a:r>
              <a:rPr lang="en-US" dirty="0" smtClean="0"/>
              <a:t>Lots of resources on the internet</a:t>
            </a:r>
          </a:p>
          <a:p>
            <a:r>
              <a:rPr lang="en-US" dirty="0" smtClean="0"/>
              <a:t>Invite community partners and local resources to assist </a:t>
            </a:r>
          </a:p>
          <a:p>
            <a:r>
              <a:rPr lang="en-US" dirty="0" smtClean="0"/>
              <a:t>Engage the entire school community and integrate FFVP into all of your school programs and special events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Photo Oct 29, 1 15 02 PM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23" r="9377" b="2565"/>
          <a:stretch>
            <a:fillRect/>
          </a:stretch>
        </p:blipFill>
        <p:spPr>
          <a:xfrm rot="10800000">
            <a:off x="6323012" y="1905000"/>
            <a:ext cx="4882896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Education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Make nutrition education a priority in Wellness Policy and school’s Academic and Financial Plan</a:t>
            </a:r>
          </a:p>
          <a:p>
            <a:r>
              <a:rPr lang="en-US" dirty="0" smtClean="0"/>
              <a:t> Integrate nutrition education into core subjects: language arts, math, art, science</a:t>
            </a:r>
          </a:p>
          <a:p>
            <a:r>
              <a:rPr lang="en-US" dirty="0" smtClean="0"/>
              <a:t> Consider planting a school garden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3" descr="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98" b="-798"/>
          <a:stretch>
            <a:fillRect/>
          </a:stretch>
        </p:blipFill>
        <p:spPr>
          <a:xfrm>
            <a:off x="6248082" y="1828800"/>
            <a:ext cx="487553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 FFVP bulletin board, posters</a:t>
            </a:r>
          </a:p>
          <a:p>
            <a:r>
              <a:rPr lang="en-US" dirty="0" smtClean="0"/>
              <a:t>Create a snack, celebration, fundraising policy consistent with Wellness Guidelines</a:t>
            </a:r>
          </a:p>
          <a:p>
            <a:r>
              <a:rPr lang="en-US" dirty="0" smtClean="0"/>
              <a:t>Invite local chefs to participate in food demonstrations</a:t>
            </a:r>
          </a:p>
          <a:p>
            <a:r>
              <a:rPr lang="en-US" dirty="0" smtClean="0"/>
              <a:t>Use vendors as resources</a:t>
            </a:r>
          </a:p>
          <a:p>
            <a:r>
              <a:rPr lang="en-US" dirty="0" smtClean="0"/>
              <a:t>Have parent-child cooking classes</a:t>
            </a:r>
          </a:p>
          <a:p>
            <a:r>
              <a:rPr lang="en-US" dirty="0" smtClean="0"/>
              <a:t>Develop a year-round theme: </a:t>
            </a:r>
          </a:p>
          <a:p>
            <a:pPr lvl="1"/>
            <a:r>
              <a:rPr lang="en-US" dirty="0" smtClean="0"/>
              <a:t>Eat a Rainbow – Each week a different color </a:t>
            </a:r>
          </a:p>
          <a:p>
            <a:pPr lvl="1"/>
            <a:r>
              <a:rPr lang="en-US" dirty="0" smtClean="0"/>
              <a:t>Seasons/Holidays/Cultures – Each month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FFVP and the Wellness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FFVP guidelines support efforts of school’s Wellness Policy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884" r="-488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vs. New Requirements for Wellness Policy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600200"/>
          <a:ext cx="9750426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412"/>
                <a:gridCol w="3733800"/>
                <a:gridCol w="3732214"/>
              </a:tblGrid>
              <a:tr h="37084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Old Requirements</a:t>
                      </a:r>
                      <a:endParaRPr lang="en-US" sz="1700" baseline="0" dirty="0" smtClean="0"/>
                    </a:p>
                    <a:p>
                      <a:pPr algn="ctr"/>
                      <a:r>
                        <a:rPr lang="en-US" sz="1700" b="0" baseline="0" dirty="0" smtClean="0"/>
                        <a:t>Child Nutrition WIC Reauthorization Act, 2004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New Requirements</a:t>
                      </a:r>
                      <a:endParaRPr lang="en-US" sz="1700" baseline="0" dirty="0" smtClean="0"/>
                    </a:p>
                    <a:p>
                      <a:pPr algn="ctr"/>
                      <a:r>
                        <a:rPr lang="en-US" sz="1700" b="0" baseline="0" dirty="0" smtClean="0"/>
                        <a:t>Healthy, Hunger-Free Kids Act of 2010</a:t>
                      </a:r>
                      <a:endParaRPr lang="en-US" sz="17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Overview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Mandated </a:t>
                      </a:r>
                      <a:r>
                        <a:rPr lang="en-US" sz="1700" dirty="0" err="1" smtClean="0"/>
                        <a:t>LEAs</a:t>
                      </a:r>
                      <a:r>
                        <a:rPr lang="en-US" sz="1700" baseline="0" dirty="0" smtClean="0"/>
                        <a:t> to develop a LWP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Strengthens </a:t>
                      </a:r>
                      <a:r>
                        <a:rPr lang="en-US" sz="1700" dirty="0" err="1" smtClean="0"/>
                        <a:t>LWPs</a:t>
                      </a:r>
                      <a:r>
                        <a:rPr lang="en-US" sz="1700" dirty="0" smtClean="0"/>
                        <a:t> and adds</a:t>
                      </a:r>
                      <a:r>
                        <a:rPr lang="en-US" sz="1700" baseline="0" dirty="0" smtClean="0"/>
                        <a:t> rules for public input and implementation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Elements of the LWP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-Goals for nutrition education, physical activity, and other school activities to promote student wellness</a:t>
                      </a:r>
                    </a:p>
                    <a:p>
                      <a:r>
                        <a:rPr lang="en-US" sz="1700" baseline="0" dirty="0" smtClean="0"/>
                        <a:t>-Nutrition guidelines for all foods available on campus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In</a:t>
                      </a:r>
                      <a:r>
                        <a:rPr lang="en-US" sz="1700" baseline="0" dirty="0" smtClean="0"/>
                        <a:t> addition to 2004 requirements, must also include goals for nutrition promotion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Stakeholders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Parents, students, SFA reps, school board, school administrators and the public are</a:t>
                      </a:r>
                      <a:r>
                        <a:rPr lang="en-US" sz="1700" baseline="0" dirty="0" smtClean="0"/>
                        <a:t> required to participate in development of the LWP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-In</a:t>
                      </a:r>
                      <a:r>
                        <a:rPr lang="en-US" sz="1700" baseline="0" dirty="0" smtClean="0"/>
                        <a:t> addition to 2004 requirements, </a:t>
                      </a:r>
                      <a:r>
                        <a:rPr lang="en-US" sz="1700" dirty="0" smtClean="0"/>
                        <a:t>PE teachers and school health professionals must be involved in development of LWP</a:t>
                      </a:r>
                    </a:p>
                    <a:p>
                      <a:r>
                        <a:rPr lang="en-US" sz="1700" dirty="0" smtClean="0"/>
                        <a:t>-All stakeholders</a:t>
                      </a:r>
                      <a:r>
                        <a:rPr lang="en-US" sz="1700" baseline="0" dirty="0" smtClean="0"/>
                        <a:t> are permitted to participate in implementation, periodic review, and update of LWP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vs. New Requirements for Wellness Policy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600200"/>
          <a:ext cx="9750426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412"/>
                <a:gridCol w="3733800"/>
                <a:gridCol w="3732214"/>
              </a:tblGrid>
              <a:tr h="37084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Old Requirements</a:t>
                      </a:r>
                      <a:endParaRPr lang="en-US" sz="1700" baseline="0" dirty="0" smtClean="0"/>
                    </a:p>
                    <a:p>
                      <a:pPr algn="ctr"/>
                      <a:r>
                        <a:rPr lang="en-US" sz="1700" b="0" baseline="0" dirty="0" smtClean="0"/>
                        <a:t>Child Nutrition WIC Reauthorization Act, 2004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New Requirements</a:t>
                      </a:r>
                      <a:endParaRPr lang="en-US" sz="1700" baseline="0" dirty="0" smtClean="0"/>
                    </a:p>
                    <a:p>
                      <a:pPr algn="ctr"/>
                      <a:r>
                        <a:rPr lang="en-US" sz="1700" b="0" baseline="0" dirty="0" smtClean="0"/>
                        <a:t>Healthy, Hunger-Free Kids Act of 2010</a:t>
                      </a:r>
                      <a:endParaRPr lang="en-US" sz="17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Public Notification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LEAs</a:t>
                      </a:r>
                      <a:r>
                        <a:rPr lang="en-US" sz="1700" dirty="0" smtClean="0"/>
                        <a:t> are required to inform and update the public about the content</a:t>
                      </a:r>
                      <a:r>
                        <a:rPr lang="en-US" sz="1700" baseline="0" dirty="0" smtClean="0"/>
                        <a:t> and implementation of the LWP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Measuring</a:t>
                      </a:r>
                      <a:r>
                        <a:rPr lang="en-US" sz="1700" baseline="0" dirty="0" smtClean="0"/>
                        <a:t> Implementation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Establishe</a:t>
                      </a:r>
                      <a:r>
                        <a:rPr lang="en-US" sz="1700" baseline="0" dirty="0" smtClean="0"/>
                        <a:t>d plan for measuring implementation of LWP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Measure periodically and make available to the public an assessment on</a:t>
                      </a:r>
                      <a:r>
                        <a:rPr lang="en-US" sz="1700" baseline="0" dirty="0" smtClean="0"/>
                        <a:t> the implementation and compliance, and progress made in attaining goals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Local Designation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Required</a:t>
                      </a:r>
                      <a:r>
                        <a:rPr lang="en-US" sz="1700" baseline="0" dirty="0" smtClean="0"/>
                        <a:t> to d</a:t>
                      </a:r>
                      <a:r>
                        <a:rPr lang="en-US" sz="1700" dirty="0" smtClean="0"/>
                        <a:t>esignate one or more persons within LEA or school charged</a:t>
                      </a:r>
                      <a:r>
                        <a:rPr lang="en-US" sz="1700" baseline="0" dirty="0" smtClean="0"/>
                        <a:t> with operational responsibility for ensuring school meets the LWP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Required to designate one or</a:t>
                      </a:r>
                      <a:r>
                        <a:rPr lang="en-US" sz="1700" baseline="0" dirty="0" smtClean="0"/>
                        <a:t> more LEA officials or school officials to ensure each school complies with the LWP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FFVP is…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social equity program that addresses  health disparities in our community</a:t>
            </a:r>
          </a:p>
          <a:p>
            <a:r>
              <a:rPr lang="en-US" dirty="0" smtClean="0"/>
              <a:t>“FFVP is seen as an important catalyst for change in efforts to combat childhood obesity by helping children learn more healthful eating habits. The FFVP introduces school children to a variety of produce that they otherwise might not have had the opportunity to sample.” </a:t>
            </a:r>
            <a:r>
              <a:rPr lang="en-US" sz="1800" dirty="0" smtClean="0"/>
              <a:t>– FFVP Handbook, USDA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Steps Towards Creating a Healthier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local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Join national movements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Recruit wellness committee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and assess your school’s Wellness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Update Wellness plan yearly and include nutrition promotion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Steps Towards Creating a Healthier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Get Local Support</a:t>
            </a:r>
          </a:p>
          <a:p>
            <a:pPr lvl="1"/>
            <a:r>
              <a:rPr lang="en-US" dirty="0" smtClean="0"/>
              <a:t>To access local resources, banners, brochures, flyers, posters, speakers, training and funding opportunities, register to become a Hawaii 5210 school at </a:t>
            </a:r>
            <a:r>
              <a:rPr lang="en-US" dirty="0" smtClean="0">
                <a:hlinkClick r:id="rId2"/>
              </a:rPr>
              <a:t>http://www.hawaii5210.com</a:t>
            </a:r>
            <a:endParaRPr lang="en-US" dirty="0"/>
          </a:p>
        </p:txBody>
      </p:sp>
      <p:pic>
        <p:nvPicPr>
          <p:cNvPr id="4" name="Picture 3" descr="Logo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25000" b="35714"/>
              <a:stretch>
                <a:fillRect/>
              </a:stretch>
            </p:blipFill>
          </mc:Choice>
          <mc:Fallback>
            <p:blipFill>
              <a:blip r:embed="rId4"/>
              <a:srcRect t="25000" b="35714"/>
              <a:stretch>
                <a:fillRect/>
              </a:stretch>
            </p:blipFill>
          </mc:Fallback>
        </mc:AlternateContent>
        <p:spPr>
          <a:xfrm>
            <a:off x="3884612" y="3581400"/>
            <a:ext cx="4876800" cy="19158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Steps Towards Creating a Healthier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Join National Movements</a:t>
            </a:r>
          </a:p>
          <a:p>
            <a:pPr lvl="1"/>
            <a:r>
              <a:rPr lang="en-US" dirty="0" smtClean="0"/>
              <a:t>To get the latest information and resources about nutrition and physical activity from the USDA, </a:t>
            </a:r>
            <a:r>
              <a:rPr lang="en-US" i="1" dirty="0" smtClean="0"/>
              <a:t>Let’s Move! </a:t>
            </a:r>
            <a:r>
              <a:rPr lang="en-US" dirty="0" smtClean="0"/>
              <a:t>and other campaigns, sign up or update your school’s information at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teamnutrition.usda.gov/team.html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2" y="3733800"/>
            <a:ext cx="1752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612" y="3733800"/>
            <a:ext cx="2286000" cy="174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612" y="3733800"/>
            <a:ext cx="4476420" cy="15901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Steps Towards Creating a Healthier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Recruit Wellness Committee Members</a:t>
            </a:r>
          </a:p>
          <a:p>
            <a:pPr lvl="1"/>
            <a:r>
              <a:rPr lang="en-US" dirty="0" smtClean="0"/>
              <a:t>Wellness committees should include: </a:t>
            </a:r>
          </a:p>
          <a:p>
            <a:pPr lvl="2"/>
            <a:r>
              <a:rPr lang="en-US" dirty="0" smtClean="0"/>
              <a:t>Parents </a:t>
            </a:r>
          </a:p>
          <a:p>
            <a:pPr lvl="2"/>
            <a:r>
              <a:rPr lang="en-US" dirty="0" smtClean="0"/>
              <a:t>Students</a:t>
            </a:r>
          </a:p>
          <a:p>
            <a:pPr lvl="2"/>
            <a:r>
              <a:rPr lang="en-US" dirty="0" smtClean="0"/>
              <a:t>Community members</a:t>
            </a:r>
          </a:p>
          <a:p>
            <a:pPr lvl="2"/>
            <a:r>
              <a:rPr lang="en-US" dirty="0" smtClean="0"/>
              <a:t>School food managers</a:t>
            </a:r>
          </a:p>
          <a:p>
            <a:pPr lvl="2"/>
            <a:r>
              <a:rPr lang="en-US" dirty="0" smtClean="0"/>
              <a:t>School counselors</a:t>
            </a:r>
          </a:p>
          <a:p>
            <a:pPr lvl="2"/>
            <a:r>
              <a:rPr lang="en-US" dirty="0" smtClean="0"/>
              <a:t>School administrators</a:t>
            </a:r>
          </a:p>
          <a:p>
            <a:pPr lvl="2"/>
            <a:r>
              <a:rPr lang="en-US" dirty="0" smtClean="0"/>
              <a:t>Health and physical education teachers</a:t>
            </a:r>
          </a:p>
          <a:p>
            <a:pPr lvl="2"/>
            <a:r>
              <a:rPr lang="en-US" dirty="0" smtClean="0"/>
              <a:t>School health professionals</a:t>
            </a:r>
          </a:p>
          <a:p>
            <a:pPr lvl="2"/>
            <a:r>
              <a:rPr lang="en-US" dirty="0" smtClean="0"/>
              <a:t>Public health nurses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Steps Towards Creating a Healthier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Review and Assess Your School’s Wellness Policy</a:t>
            </a:r>
          </a:p>
          <a:p>
            <a:pPr lvl="1"/>
            <a:r>
              <a:rPr lang="en-US" dirty="0" smtClean="0"/>
              <a:t>Stakeholders are required to meet regularly and participate in the development, implementation, periodic review, publicity and update of the schools Local Wellness Policy. </a:t>
            </a:r>
          </a:p>
          <a:p>
            <a:pPr lvl="1"/>
            <a:r>
              <a:rPr lang="en-US" dirty="0" smtClean="0"/>
              <a:t>Tools to help can be found at</a:t>
            </a:r>
          </a:p>
          <a:p>
            <a:pPr lvl="2"/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www.healthiergeneration.org</a:t>
            </a:r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www.actionforhealthykids.org</a:t>
            </a:r>
            <a:endParaRPr lang="en-US" dirty="0" smtClean="0"/>
          </a:p>
          <a:p>
            <a:pPr lvl="2"/>
            <a:r>
              <a:rPr lang="en-US" dirty="0" smtClean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frac.org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 l="14000" t="27000" r="14000" b="25000"/>
          <a:stretch>
            <a:fillRect/>
          </a:stretch>
        </p:blipFill>
        <p:spPr>
          <a:xfrm>
            <a:off x="7313612" y="3352800"/>
            <a:ext cx="2743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612" y="4648200"/>
            <a:ext cx="3297152" cy="914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 Steps Towards Creating a Healthier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Update Wellness Plan Yearly and Include Nutrition Promotion</a:t>
            </a:r>
          </a:p>
          <a:p>
            <a:pPr lvl="1"/>
            <a:r>
              <a:rPr lang="en-US" dirty="0" smtClean="0"/>
              <a:t>Wellness Committee decides on school’s wellness plan and activities, to include nutrition promotion, which must be reflected in your school’s Academic and Financial Plan each year</a:t>
            </a:r>
          </a:p>
          <a:p>
            <a:pPr lvl="1"/>
            <a:r>
              <a:rPr lang="en-US" dirty="0" smtClean="0"/>
              <a:t>Wellness Plan implementation is assessed </a:t>
            </a:r>
            <a:r>
              <a:rPr lang="en-US" dirty="0" smtClean="0">
                <a:hlinkClick r:id="rId2"/>
              </a:rPr>
              <a:t>http://teamnutrition.usda.gov/healthy/wellnesspolicy.html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1412" y="2438400"/>
            <a:ext cx="9751060" cy="685800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81693" y="3200400"/>
            <a:ext cx="9751060" cy="2895600"/>
          </a:xfrm>
        </p:spPr>
        <p:txBody>
          <a:bodyPr anchor="t"/>
          <a:lstStyle/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Al Tachibana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Fresh Fruit &amp; Vegetable Program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650 </a:t>
            </a:r>
            <a:r>
              <a:rPr lang="en-US" sz="2600" dirty="0" err="1" smtClean="0"/>
              <a:t>Iwilei</a:t>
            </a:r>
            <a:r>
              <a:rPr lang="en-US" sz="2600" dirty="0" smtClean="0"/>
              <a:t> Road, Suite 270 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Honolulu, HI  96817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Alvin_Tachibana@notes.k12.hi.us</a:t>
            </a:r>
          </a:p>
          <a:p>
            <a:pPr>
              <a:spcBef>
                <a:spcPts val="600"/>
              </a:spcBef>
              <a:buNone/>
            </a:pPr>
            <a:r>
              <a:rPr lang="en-US" sz="2600" dirty="0" smtClean="0"/>
              <a:t>Office: 808-587-3600</a:t>
            </a:r>
          </a:p>
          <a:p>
            <a:pPr>
              <a:spcBef>
                <a:spcPts val="600"/>
              </a:spcBef>
              <a:buNone/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0012" y="467032"/>
            <a:ext cx="9525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latin typeface="Vladimir Script" panose="03050402040407070305" pitchFamily="66" charset="0"/>
              </a:rPr>
              <a:t>Mahalo!</a:t>
            </a:r>
            <a:endParaRPr lang="en-US" sz="15000" dirty="0">
              <a:latin typeface="Vladimir Script" panose="03050402040407070305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152400"/>
            <a:ext cx="9751060" cy="1295400"/>
          </a:xfrm>
        </p:spPr>
        <p:txBody>
          <a:bodyPr/>
          <a:lstStyle/>
          <a:p>
            <a:r>
              <a:rPr lang="en-US" dirty="0" smtClean="0"/>
              <a:t>USDA Evaluation of FFVP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March 2013</a:t>
            </a:r>
          </a:p>
          <a:p>
            <a:r>
              <a:rPr lang="en-US" b="1" dirty="0" smtClean="0"/>
              <a:t>Students at schools participating in FFVP consumed 15% more fruits and vegetables</a:t>
            </a:r>
          </a:p>
          <a:p>
            <a:r>
              <a:rPr lang="en-US" dirty="0" smtClean="0"/>
              <a:t>Fruit and vegetable consumption increased by 1/3 cup among students participating in the program, compared to non-participating students</a:t>
            </a:r>
          </a:p>
          <a:p>
            <a:r>
              <a:rPr lang="en-US" dirty="0" smtClean="0"/>
              <a:t>Increased fruit and vegetable consumption appears to have </a:t>
            </a:r>
            <a:r>
              <a:rPr lang="en-US" b="1" dirty="0" smtClean="0"/>
              <a:t>replaced consumption of other foods</a:t>
            </a:r>
          </a:p>
          <a:p>
            <a:r>
              <a:rPr lang="en-US" dirty="0" smtClean="0"/>
              <a:t>Children in low socio-economic status households are more likely to have the lowest intakes of fruits and vegetables (</a:t>
            </a:r>
            <a:r>
              <a:rPr lang="en-US" dirty="0" err="1" smtClean="0"/>
              <a:t>Dubowitz</a:t>
            </a:r>
            <a:r>
              <a:rPr lang="en-US" dirty="0" smtClean="0"/>
              <a:t> et al., 2008)</a:t>
            </a:r>
          </a:p>
          <a:p>
            <a:r>
              <a:rPr lang="en-US" dirty="0" smtClean="0">
                <a:hlinkClick r:id="rId2"/>
              </a:rPr>
              <a:t>http://www.fns.usda.gov/ORA/menu/Published/CNP/FILES/FFVP_Summary.pdf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6323012" y="1600200"/>
          <a:ext cx="487521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FFVP Usage in Hawaii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July 2012-March 2013 claims</a:t>
            </a:r>
          </a:p>
          <a:p>
            <a:r>
              <a:rPr lang="en-US" dirty="0" smtClean="0"/>
              <a:t>69.2% of funding used</a:t>
            </a:r>
          </a:p>
          <a:p>
            <a:r>
              <a:rPr lang="en-US" dirty="0" smtClean="0"/>
              <a:t>Unused funding goes back to the USDA at the end of the year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6399212" y="1600200"/>
          <a:ext cx="464819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Create a healthier school environment</a:t>
            </a:r>
          </a:p>
          <a:p>
            <a:r>
              <a:rPr lang="en-US" dirty="0" smtClean="0"/>
              <a:t> Expand variety of fruits &amp; veggies children experience</a:t>
            </a:r>
          </a:p>
          <a:p>
            <a:r>
              <a:rPr lang="en-US" dirty="0" smtClean="0"/>
              <a:t> Increase fruit &amp; veggie consumption</a:t>
            </a:r>
          </a:p>
          <a:p>
            <a:r>
              <a:rPr lang="en-US" dirty="0" smtClean="0"/>
              <a:t> Make a difference in children’s diets to impact their present and future health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4267200"/>
            <a:ext cx="6018529" cy="1447800"/>
          </a:xfrm>
        </p:spPr>
        <p:txBody>
          <a:bodyPr/>
          <a:lstStyle/>
          <a:p>
            <a:r>
              <a:rPr lang="en-US" dirty="0" smtClean="0"/>
              <a:t>2012-2013 Feedback of FFVP Implementation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7618412" y="228600"/>
            <a:ext cx="4299942" cy="6299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easy was the FFVP to implement?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836612" y="1600200"/>
          <a:ext cx="10515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5 Barriers in FFVP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Barriers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Staff to Prep Produce for Consumption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DLWOP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Storage or Refrigeration Space	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Produce Choices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theme/theme1.xml><?xml version="1.0" encoding="utf-8"?>
<a:theme xmlns:a="http://schemas.openxmlformats.org/drawingml/2006/main" name="TS102787942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1724</Words>
  <Application>Microsoft Office PowerPoint</Application>
  <PresentationFormat>Custom</PresentationFormat>
  <Paragraphs>226</Paragraphs>
  <Slides>36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TS102787942</vt:lpstr>
      <vt:lpstr>Fresh Fruit and Vegetable Program November 2016 Training Webinar  </vt:lpstr>
      <vt:lpstr>PowerPoint Presentation</vt:lpstr>
      <vt:lpstr>FFVP is…</vt:lpstr>
      <vt:lpstr>USDA Evaluation of FFVP</vt:lpstr>
      <vt:lpstr>FFVP Usage in Hawaii</vt:lpstr>
      <vt:lpstr>Program Goals</vt:lpstr>
      <vt:lpstr>2012-2013 Feedback of FFVP Implementation</vt:lpstr>
      <vt:lpstr>  How easy was the FFVP to implement?</vt:lpstr>
      <vt:lpstr>Top 5 Barriers in FFVP Implementation</vt:lpstr>
      <vt:lpstr>Additional Implementation Barriers</vt:lpstr>
      <vt:lpstr>Top 6 Supporters in Implementation of FFVP</vt:lpstr>
      <vt:lpstr>What could HCNP do to help make FFVP easier for you?  </vt:lpstr>
      <vt:lpstr>Some Areas Schools Need Assistance With to Implement FFVP</vt:lpstr>
      <vt:lpstr>Program Objectives</vt:lpstr>
      <vt:lpstr>Work with National, state and local partners…</vt:lpstr>
      <vt:lpstr>School Eligibility </vt:lpstr>
      <vt:lpstr>Approved Schools</vt:lpstr>
      <vt:lpstr>Handbook Highlights</vt:lpstr>
      <vt:lpstr>Handbook Highlights</vt:lpstr>
      <vt:lpstr>Handbook Highlights</vt:lpstr>
      <vt:lpstr>Handbook Highlights</vt:lpstr>
      <vt:lpstr>Program Implementation</vt:lpstr>
      <vt:lpstr>Best times and Places to Serve</vt:lpstr>
      <vt:lpstr>Marketing and Promotion</vt:lpstr>
      <vt:lpstr>Nutrition Education</vt:lpstr>
      <vt:lpstr>School Environment</vt:lpstr>
      <vt:lpstr>FFVP and the Wellness Policy</vt:lpstr>
      <vt:lpstr>Old vs. New Requirements for Wellness Policy</vt:lpstr>
      <vt:lpstr>Old vs. New Requirements for Wellness Policy</vt:lpstr>
      <vt:lpstr>5 Steps Towards Creating a Healthier School</vt:lpstr>
      <vt:lpstr>5 Steps Towards Creating a Healthier School</vt:lpstr>
      <vt:lpstr>5 Steps Towards Creating a Healthier School</vt:lpstr>
      <vt:lpstr>5 Steps Towards Creating a Healthier School</vt:lpstr>
      <vt:lpstr>5 Steps Towards Creating a Healthier School</vt:lpstr>
      <vt:lpstr>5 Steps Towards Creating a Healthier School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2013-05-09T22:16:34Z</cp:lastPrinted>
  <dcterms:created xsi:type="dcterms:W3CDTF">2013-06-06T00:30:41Z</dcterms:created>
  <dcterms:modified xsi:type="dcterms:W3CDTF">2016-11-16T01:05:58Z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