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287" r:id="rId3"/>
    <p:sldId id="263" r:id="rId4"/>
    <p:sldId id="265" r:id="rId5"/>
    <p:sldId id="264" r:id="rId6"/>
    <p:sldId id="267" r:id="rId7"/>
    <p:sldId id="268" r:id="rId8"/>
    <p:sldId id="288" r:id="rId9"/>
    <p:sldId id="289" r:id="rId10"/>
    <p:sldId id="290" r:id="rId11"/>
    <p:sldId id="291" r:id="rId12"/>
    <p:sldId id="28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E05E"/>
    <a:srgbClr val="66FF99"/>
    <a:srgbClr val="6EDF5F"/>
    <a:srgbClr val="99FF99"/>
    <a:srgbClr val="BAA0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8474" autoAdjust="0"/>
  </p:normalViewPr>
  <p:slideViewPr>
    <p:cSldViewPr>
      <p:cViewPr varScale="1">
        <p:scale>
          <a:sx n="114" d="100"/>
          <a:sy n="114" d="100"/>
        </p:scale>
        <p:origin x="-155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6B450B-833B-481E-A00E-66F0C950C6A7}" type="datetimeFigureOut">
              <a:rPr lang="en-US" smtClean="0"/>
              <a:t>10/25/2016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747186-1FC1-4B91-A223-B9811B5D1EFF}" type="slidenum">
              <a:rPr lang="en-US" smtClean="0"/>
              <a:t>‹#›</a:t>
            </a:fld>
            <a:endParaRPr lang="en-US"/>
          </a:p>
        </p:txBody>
      </p:sp>
    </p:spTree>
    <p:extLst>
      <p:ext uri="{BB962C8B-B14F-4D97-AF65-F5344CB8AC3E}">
        <p14:creationId xmlns:p14="http://schemas.microsoft.com/office/powerpoint/2010/main" val="111319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this brief</a:t>
            </a:r>
            <a:r>
              <a:rPr lang="en-US" baseline="0" dirty="0" smtClean="0"/>
              <a:t> webinar.  This presentation is designed for School Food Authorities  (SFAs) that are Residential Child Care Institutions or RCCIs, SFAs with all schools participating in the Community Eligibility Provision and SFAs participating in Provision 2 in a non base year.  </a:t>
            </a:r>
            <a:endParaRPr lang="en-US" dirty="0"/>
          </a:p>
        </p:txBody>
      </p:sp>
      <p:sp>
        <p:nvSpPr>
          <p:cNvPr id="4" name="Slide Number Placeholder 3"/>
          <p:cNvSpPr>
            <a:spLocks noGrp="1"/>
          </p:cNvSpPr>
          <p:nvPr>
            <p:ph type="sldNum" sz="quarter" idx="10"/>
          </p:nvPr>
        </p:nvSpPr>
        <p:spPr/>
        <p:txBody>
          <a:bodyPr/>
          <a:lstStyle/>
          <a:p>
            <a:fld id="{97747186-1FC1-4B91-A223-B9811B5D1EFF}" type="slidenum">
              <a:rPr lang="en-US" smtClean="0"/>
              <a:t>1</a:t>
            </a:fld>
            <a:endParaRPr lang="en-US"/>
          </a:p>
        </p:txBody>
      </p:sp>
    </p:spTree>
    <p:extLst>
      <p:ext uri="{BB962C8B-B14F-4D97-AF65-F5344CB8AC3E}">
        <p14:creationId xmlns:p14="http://schemas.microsoft.com/office/powerpoint/2010/main" val="1049752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Questions at this time?</a:t>
            </a:r>
            <a:endParaRPr lang="en-US" dirty="0"/>
          </a:p>
        </p:txBody>
      </p:sp>
      <p:sp>
        <p:nvSpPr>
          <p:cNvPr id="4" name="Slide Number Placeholder 3"/>
          <p:cNvSpPr>
            <a:spLocks noGrp="1"/>
          </p:cNvSpPr>
          <p:nvPr>
            <p:ph type="sldNum" sz="quarter" idx="10"/>
          </p:nvPr>
        </p:nvSpPr>
        <p:spPr/>
        <p:txBody>
          <a:bodyPr/>
          <a:lstStyle/>
          <a:p>
            <a:fld id="{97747186-1FC1-4B91-A223-B9811B5D1EFF}" type="slidenum">
              <a:rPr lang="en-US" smtClean="0"/>
              <a:t>10</a:t>
            </a:fld>
            <a:endParaRPr lang="en-US"/>
          </a:p>
        </p:txBody>
      </p:sp>
    </p:spTree>
    <p:extLst>
      <p:ext uri="{BB962C8B-B14F-4D97-AF65-F5344CB8AC3E}">
        <p14:creationId xmlns:p14="http://schemas.microsoft.com/office/powerpoint/2010/main" val="2088788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For your professional standards</a:t>
            </a:r>
            <a:r>
              <a:rPr lang="en-US" baseline="0" smtClean="0"/>
              <a:t>, </a:t>
            </a:r>
            <a:r>
              <a:rPr lang="en-US" baseline="0" dirty="0" smtClean="0"/>
              <a:t>this presentation qualifies for 30 minutes of training.</a:t>
            </a:r>
            <a:endParaRPr lang="en-US" dirty="0"/>
          </a:p>
        </p:txBody>
      </p:sp>
      <p:sp>
        <p:nvSpPr>
          <p:cNvPr id="4" name="Slide Number Placeholder 3"/>
          <p:cNvSpPr>
            <a:spLocks noGrp="1"/>
          </p:cNvSpPr>
          <p:nvPr>
            <p:ph type="sldNum" sz="quarter" idx="10"/>
          </p:nvPr>
        </p:nvSpPr>
        <p:spPr/>
        <p:txBody>
          <a:bodyPr/>
          <a:lstStyle/>
          <a:p>
            <a:fld id="{97747186-1FC1-4B91-A223-B9811B5D1EFF}" type="slidenum">
              <a:rPr lang="en-US" smtClean="0"/>
              <a:t>11</a:t>
            </a:fld>
            <a:endParaRPr lang="en-US"/>
          </a:p>
        </p:txBody>
      </p:sp>
    </p:spTree>
    <p:extLst>
      <p:ext uri="{BB962C8B-B14F-4D97-AF65-F5344CB8AC3E}">
        <p14:creationId xmlns:p14="http://schemas.microsoft.com/office/powerpoint/2010/main" val="2267526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copy of this presentation was sent along with the email announcement.</a:t>
            </a:r>
            <a:r>
              <a:rPr lang="en-US" baseline="0" dirty="0" smtClean="0"/>
              <a:t>  It may be helpful to have the presentation in front of you and to open the FNS 742 in HCNP Systems so you can follow along or complete the form as we go.  I will give you 30 seconds to find the form in HCNP Systems.</a:t>
            </a:r>
            <a:endParaRPr lang="en-US" dirty="0"/>
          </a:p>
        </p:txBody>
      </p:sp>
      <p:sp>
        <p:nvSpPr>
          <p:cNvPr id="4" name="Slide Number Placeholder 3"/>
          <p:cNvSpPr>
            <a:spLocks noGrp="1"/>
          </p:cNvSpPr>
          <p:nvPr>
            <p:ph type="sldNum" sz="quarter" idx="10"/>
          </p:nvPr>
        </p:nvSpPr>
        <p:spPr/>
        <p:txBody>
          <a:bodyPr/>
          <a:lstStyle/>
          <a:p>
            <a:fld id="{97747186-1FC1-4B91-A223-B9811B5D1EFF}" type="slidenum">
              <a:rPr lang="en-US" smtClean="0"/>
              <a:t>2</a:t>
            </a:fld>
            <a:endParaRPr lang="en-US"/>
          </a:p>
        </p:txBody>
      </p:sp>
    </p:spTree>
    <p:extLst>
      <p:ext uri="{BB962C8B-B14F-4D97-AF65-F5344CB8AC3E}">
        <p14:creationId xmlns:p14="http://schemas.microsoft.com/office/powerpoint/2010/main" val="533124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a:t>
            </a:r>
            <a:r>
              <a:rPr lang="en-US" baseline="0" dirty="0" smtClean="0"/>
              <a:t> Section 1.  Everyone must enter information here.  If your SFA is a school, locate field 1-1 and enter the numbers in columns A and B (see the red squares).  Note: the number of schools is the number of sites you have in HCNP systems.  If your SFA is an RCCI, locate fields 1-2 and 1-2b  and enter the numbers in columns A and B (see the yellow squares).  The numbers will be the same in both fields for all the RCCIs in Hawaii .</a:t>
            </a:r>
          </a:p>
          <a:p>
            <a:endParaRPr lang="en-US" baseline="0" dirty="0"/>
          </a:p>
          <a:p>
            <a:r>
              <a:rPr lang="en-US" baseline="0" dirty="0" smtClean="0"/>
              <a:t>The number of students is your enrollment on the last operating day of October, which would be October 31 this year.</a:t>
            </a:r>
          </a:p>
        </p:txBody>
      </p:sp>
      <p:sp>
        <p:nvSpPr>
          <p:cNvPr id="4" name="Slide Number Placeholder 3"/>
          <p:cNvSpPr>
            <a:spLocks noGrp="1"/>
          </p:cNvSpPr>
          <p:nvPr>
            <p:ph type="sldNum" sz="quarter" idx="10"/>
          </p:nvPr>
        </p:nvSpPr>
        <p:spPr/>
        <p:txBody>
          <a:bodyPr/>
          <a:lstStyle/>
          <a:p>
            <a:fld id="{97747186-1FC1-4B91-A223-B9811B5D1EFF}" type="slidenum">
              <a:rPr lang="en-US" smtClean="0"/>
              <a:t>3</a:t>
            </a:fld>
            <a:endParaRPr lang="en-US"/>
          </a:p>
        </p:txBody>
      </p:sp>
    </p:spTree>
    <p:extLst>
      <p:ext uri="{BB962C8B-B14F-4D97-AF65-F5344CB8AC3E}">
        <p14:creationId xmlns:p14="http://schemas.microsoft.com/office/powerpoint/2010/main" val="71523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 Section 2. </a:t>
            </a:r>
            <a:r>
              <a:rPr lang="en-US" baseline="0" dirty="0" smtClean="0"/>
              <a:t>SFAs with all schools participating in the Community Eligibility Provision must complete field 2-3.  See the red squares.  These will be the same numbers you entered in Section 1.</a:t>
            </a:r>
            <a:endParaRPr lang="en-US" dirty="0"/>
          </a:p>
        </p:txBody>
      </p:sp>
      <p:sp>
        <p:nvSpPr>
          <p:cNvPr id="4" name="Slide Number Placeholder 3"/>
          <p:cNvSpPr>
            <a:spLocks noGrp="1"/>
          </p:cNvSpPr>
          <p:nvPr>
            <p:ph type="sldNum" sz="quarter" idx="10"/>
          </p:nvPr>
        </p:nvSpPr>
        <p:spPr/>
        <p:txBody>
          <a:bodyPr/>
          <a:lstStyle/>
          <a:p>
            <a:fld id="{97747186-1FC1-4B91-A223-B9811B5D1EFF}" type="slidenum">
              <a:rPr lang="en-US" smtClean="0"/>
              <a:t>4</a:t>
            </a:fld>
            <a:endParaRPr lang="en-US"/>
          </a:p>
        </p:txBody>
      </p:sp>
    </p:spTree>
    <p:extLst>
      <p:ext uri="{BB962C8B-B14F-4D97-AF65-F5344CB8AC3E}">
        <p14:creationId xmlns:p14="http://schemas.microsoft.com/office/powerpoint/2010/main" val="2667083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Section 3.  RCCIs and CEP SFAs:  Check box 3-1.</a:t>
            </a:r>
          </a:p>
          <a:p>
            <a:endParaRPr lang="en-US" dirty="0"/>
          </a:p>
        </p:txBody>
      </p:sp>
      <p:sp>
        <p:nvSpPr>
          <p:cNvPr id="4" name="Slide Number Placeholder 3"/>
          <p:cNvSpPr>
            <a:spLocks noGrp="1"/>
          </p:cNvSpPr>
          <p:nvPr>
            <p:ph type="sldNum" sz="quarter" idx="10"/>
          </p:nvPr>
        </p:nvSpPr>
        <p:spPr/>
        <p:txBody>
          <a:bodyPr/>
          <a:lstStyle/>
          <a:p>
            <a:fld id="{97747186-1FC1-4B91-A223-B9811B5D1EFF}" type="slidenum">
              <a:rPr lang="en-US" smtClean="0"/>
              <a:t>5</a:t>
            </a:fld>
            <a:endParaRPr lang="en-US"/>
          </a:p>
        </p:txBody>
      </p:sp>
    </p:spTree>
    <p:extLst>
      <p:ext uri="{BB962C8B-B14F-4D97-AF65-F5344CB8AC3E}">
        <p14:creationId xmlns:p14="http://schemas.microsoft.com/office/powerpoint/2010/main" val="1762256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Skip</a:t>
            </a:r>
            <a:r>
              <a:rPr lang="en-US" baseline="0" dirty="0" smtClean="0"/>
              <a:t> Section 4 and go to Section 5.  RCCIs and CEP SFAs, Check box 5-1.</a:t>
            </a:r>
            <a:endParaRPr lang="en-US" dirty="0"/>
          </a:p>
        </p:txBody>
      </p:sp>
      <p:sp>
        <p:nvSpPr>
          <p:cNvPr id="4" name="Slide Number Placeholder 3"/>
          <p:cNvSpPr>
            <a:spLocks noGrp="1"/>
          </p:cNvSpPr>
          <p:nvPr>
            <p:ph type="sldNum" sz="quarter" idx="10"/>
          </p:nvPr>
        </p:nvSpPr>
        <p:spPr/>
        <p:txBody>
          <a:bodyPr/>
          <a:lstStyle/>
          <a:p>
            <a:fld id="{97747186-1FC1-4B91-A223-B9811B5D1EFF}" type="slidenum">
              <a:rPr lang="en-US" smtClean="0"/>
              <a:t>6</a:t>
            </a:fld>
            <a:endParaRPr lang="en-US"/>
          </a:p>
        </p:txBody>
      </p:sp>
    </p:spTree>
    <p:extLst>
      <p:ext uri="{BB962C8B-B14F-4D97-AF65-F5344CB8AC3E}">
        <p14:creationId xmlns:p14="http://schemas.microsoft.com/office/powerpoint/2010/main" val="2280185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5 continued:  RCCI</a:t>
            </a:r>
            <a:r>
              <a:rPr lang="en-US" baseline="0" dirty="0" smtClean="0"/>
              <a:t>s and CEP SFAs, check box 5-6.</a:t>
            </a:r>
            <a:endParaRPr lang="en-US" dirty="0"/>
          </a:p>
        </p:txBody>
      </p:sp>
      <p:sp>
        <p:nvSpPr>
          <p:cNvPr id="4" name="Slide Number Placeholder 3"/>
          <p:cNvSpPr>
            <a:spLocks noGrp="1"/>
          </p:cNvSpPr>
          <p:nvPr>
            <p:ph type="sldNum" sz="quarter" idx="10"/>
          </p:nvPr>
        </p:nvSpPr>
        <p:spPr/>
        <p:txBody>
          <a:bodyPr/>
          <a:lstStyle/>
          <a:p>
            <a:fld id="{97747186-1FC1-4B91-A223-B9811B5D1EFF}" type="slidenum">
              <a:rPr lang="en-US" smtClean="0"/>
              <a:t>7</a:t>
            </a:fld>
            <a:endParaRPr lang="en-US"/>
          </a:p>
        </p:txBody>
      </p:sp>
    </p:spTree>
    <p:extLst>
      <p:ext uri="{BB962C8B-B14F-4D97-AF65-F5344CB8AC3E}">
        <p14:creationId xmlns:p14="http://schemas.microsoft.com/office/powerpoint/2010/main" val="904419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Complete</a:t>
            </a:r>
            <a:r>
              <a:rPr lang="en-US" baseline="0" dirty="0" smtClean="0"/>
              <a:t> the report by filling in fields 6-2, 6-3, 6-5 and checking box 6-6.   </a:t>
            </a:r>
            <a:endParaRPr lang="en-US" dirty="0"/>
          </a:p>
        </p:txBody>
      </p:sp>
      <p:sp>
        <p:nvSpPr>
          <p:cNvPr id="4" name="Slide Number Placeholder 3"/>
          <p:cNvSpPr>
            <a:spLocks noGrp="1"/>
          </p:cNvSpPr>
          <p:nvPr>
            <p:ph type="sldNum" sz="quarter" idx="10"/>
          </p:nvPr>
        </p:nvSpPr>
        <p:spPr/>
        <p:txBody>
          <a:bodyPr/>
          <a:lstStyle/>
          <a:p>
            <a:fld id="{97747186-1FC1-4B91-A223-B9811B5D1EFF}" type="slidenum">
              <a:rPr lang="en-US" smtClean="0"/>
              <a:t>8</a:t>
            </a:fld>
            <a:endParaRPr lang="en-US"/>
          </a:p>
        </p:txBody>
      </p:sp>
    </p:spTree>
    <p:extLst>
      <p:ext uri="{BB962C8B-B14F-4D97-AF65-F5344CB8AC3E}">
        <p14:creationId xmlns:p14="http://schemas.microsoft.com/office/powerpoint/2010/main" val="1583407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Complete</a:t>
            </a:r>
            <a:r>
              <a:rPr lang="en-US" baseline="0" dirty="0" smtClean="0"/>
              <a:t> the report by clicking on the “Submit” button.</a:t>
            </a:r>
            <a:endParaRPr lang="en-US" dirty="0"/>
          </a:p>
        </p:txBody>
      </p:sp>
      <p:sp>
        <p:nvSpPr>
          <p:cNvPr id="4" name="Slide Number Placeholder 3"/>
          <p:cNvSpPr>
            <a:spLocks noGrp="1"/>
          </p:cNvSpPr>
          <p:nvPr>
            <p:ph type="sldNum" sz="quarter" idx="10"/>
          </p:nvPr>
        </p:nvSpPr>
        <p:spPr/>
        <p:txBody>
          <a:bodyPr/>
          <a:lstStyle/>
          <a:p>
            <a:fld id="{97747186-1FC1-4B91-A223-B9811B5D1EFF}" type="slidenum">
              <a:rPr lang="en-US" smtClean="0"/>
              <a:t>9</a:t>
            </a:fld>
            <a:endParaRPr lang="en-US"/>
          </a:p>
        </p:txBody>
      </p:sp>
    </p:spTree>
    <p:extLst>
      <p:ext uri="{BB962C8B-B14F-4D97-AF65-F5344CB8AC3E}">
        <p14:creationId xmlns:p14="http://schemas.microsoft.com/office/powerpoint/2010/main" val="1106249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2263660-9314-4AEE-96B1-23401A3B2A17}"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7EEBD-32DD-407C-AF5A-439F7ACA842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263660-9314-4AEE-96B1-23401A3B2A17}"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7EEBD-32DD-407C-AF5A-439F7ACA842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263660-9314-4AEE-96B1-23401A3B2A17}"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7EEBD-32DD-407C-AF5A-439F7ACA842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263660-9314-4AEE-96B1-23401A3B2A17}"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7EEBD-32DD-407C-AF5A-439F7ACA842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263660-9314-4AEE-96B1-23401A3B2A17}"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7EEBD-32DD-407C-AF5A-439F7ACA842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263660-9314-4AEE-96B1-23401A3B2A17}"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D7EEBD-32DD-407C-AF5A-439F7ACA842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263660-9314-4AEE-96B1-23401A3B2A17}"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D7EEBD-32DD-407C-AF5A-439F7ACA842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263660-9314-4AEE-96B1-23401A3B2A17}"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D7EEBD-32DD-407C-AF5A-439F7ACA842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263660-9314-4AEE-96B1-23401A3B2A17}"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D7EEBD-32DD-407C-AF5A-439F7ACA842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263660-9314-4AEE-96B1-23401A3B2A17}"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D7EEBD-32DD-407C-AF5A-439F7ACA8426}"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2263660-9314-4AEE-96B1-23401A3B2A17}" type="datetimeFigureOut">
              <a:rPr lang="en-US" smtClean="0"/>
              <a:t>10/25/2016</a:t>
            </a:fld>
            <a:endParaRPr lang="en-US"/>
          </a:p>
        </p:txBody>
      </p:sp>
      <p:sp>
        <p:nvSpPr>
          <p:cNvPr id="9" name="Slide Number Placeholder 8"/>
          <p:cNvSpPr>
            <a:spLocks noGrp="1"/>
          </p:cNvSpPr>
          <p:nvPr>
            <p:ph type="sldNum" sz="quarter" idx="11"/>
          </p:nvPr>
        </p:nvSpPr>
        <p:spPr/>
        <p:txBody>
          <a:bodyPr/>
          <a:lstStyle/>
          <a:p>
            <a:fld id="{18D7EEBD-32DD-407C-AF5A-439F7ACA8426}"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8D7EEBD-32DD-407C-AF5A-439F7ACA8426}"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2263660-9314-4AEE-96B1-23401A3B2A17}" type="datetimeFigureOut">
              <a:rPr lang="en-US" smtClean="0"/>
              <a:t>10/25/2016</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FNS 742 Report—RCCI and CEP Schools</a:t>
            </a:r>
            <a:endParaRPr lang="en-US" dirty="0"/>
          </a:p>
        </p:txBody>
      </p:sp>
      <p:sp>
        <p:nvSpPr>
          <p:cNvPr id="3" name="Subtitle 2"/>
          <p:cNvSpPr>
            <a:spLocks noGrp="1"/>
          </p:cNvSpPr>
          <p:nvPr>
            <p:ph type="subTitle" idx="1"/>
          </p:nvPr>
        </p:nvSpPr>
        <p:spPr/>
        <p:txBody>
          <a:bodyPr/>
          <a:lstStyle/>
          <a:p>
            <a:r>
              <a:rPr lang="en-US" sz="4400" dirty="0" smtClean="0"/>
              <a:t>SY 2016-17</a:t>
            </a:r>
          </a:p>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9518" y="116080"/>
            <a:ext cx="28575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9297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lchar\AppData\Local\Microsoft\Windows\Temporary Internet Files\Content.IE5\MX02QFWZ\question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8077199"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479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F497D"/>
                </a:solidFill>
              </a:rPr>
              <a:t>Professional Standards</a:t>
            </a:r>
            <a:endParaRPr lang="en-US" dirty="0"/>
          </a:p>
        </p:txBody>
      </p:sp>
      <p:sp>
        <p:nvSpPr>
          <p:cNvPr id="3" name="Content Placeholder 2"/>
          <p:cNvSpPr>
            <a:spLocks noGrp="1"/>
          </p:cNvSpPr>
          <p:nvPr>
            <p:ph idx="1"/>
          </p:nvPr>
        </p:nvSpPr>
        <p:spPr/>
        <p:txBody>
          <a:bodyPr/>
          <a:lstStyle/>
          <a:p>
            <a:pPr lvl="0">
              <a:buClr>
                <a:srgbClr val="4F81BD"/>
              </a:buClr>
            </a:pPr>
            <a:r>
              <a:rPr lang="en-US" sz="3600" b="1" dirty="0">
                <a:solidFill>
                  <a:prstClr val="black"/>
                </a:solidFill>
              </a:rPr>
              <a:t>This webinar qualifies for </a:t>
            </a:r>
            <a:r>
              <a:rPr lang="en-US" sz="3600" b="1" dirty="0" smtClean="0">
                <a:solidFill>
                  <a:prstClr val="black"/>
                </a:solidFill>
              </a:rPr>
              <a:t>30 </a:t>
            </a:r>
            <a:r>
              <a:rPr lang="en-US" sz="3600" b="1" dirty="0">
                <a:solidFill>
                  <a:prstClr val="black"/>
                </a:solidFill>
              </a:rPr>
              <a:t>minutes of professional standards training.</a:t>
            </a:r>
          </a:p>
          <a:p>
            <a:pPr marL="114300" lvl="0" indent="0">
              <a:buClr>
                <a:srgbClr val="4F81BD"/>
              </a:buClr>
              <a:buNone/>
            </a:pPr>
            <a:endParaRPr lang="en-US" sz="3600" b="1" dirty="0">
              <a:solidFill>
                <a:prstClr val="black"/>
              </a:solidFill>
            </a:endParaRPr>
          </a:p>
          <a:p>
            <a:pPr lvl="0">
              <a:buClr>
                <a:srgbClr val="4F81BD"/>
              </a:buClr>
            </a:pPr>
            <a:r>
              <a:rPr lang="en-US" sz="3600" b="1" dirty="0">
                <a:solidFill>
                  <a:prstClr val="black"/>
                </a:solidFill>
              </a:rPr>
              <a:t>Key Area   3100  (Administration/Free and Reduced-Price Meal Benefits) </a:t>
            </a:r>
          </a:p>
          <a:p>
            <a:pPr lvl="0">
              <a:buClr>
                <a:srgbClr val="4F81BD"/>
              </a:buClr>
            </a:pPr>
            <a:endParaRPr lang="en-US" sz="3600" b="1" dirty="0">
              <a:solidFill>
                <a:prstClr val="black"/>
              </a:solidFill>
            </a:endParaRPr>
          </a:p>
          <a:p>
            <a:endParaRPr lang="en-US" dirty="0"/>
          </a:p>
        </p:txBody>
      </p:sp>
    </p:spTree>
    <p:extLst>
      <p:ext uri="{BB962C8B-B14F-4D97-AF65-F5344CB8AC3E}">
        <p14:creationId xmlns:p14="http://schemas.microsoft.com/office/powerpoint/2010/main" val="3705040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229600" cy="6553200"/>
          </a:xfrm>
        </p:spPr>
        <p:txBody>
          <a:bodyPr>
            <a:normAutofit fontScale="70000" lnSpcReduction="20000"/>
          </a:bodyPr>
          <a:lstStyle/>
          <a:p>
            <a:r>
              <a:rPr lang="en-US" dirty="0"/>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a:t>
            </a:r>
          </a:p>
          <a:p>
            <a:endParaRPr lang="en-US" dirty="0"/>
          </a:p>
          <a:p>
            <a:r>
              <a:rPr lang="en-US" dirty="0"/>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p>
          <a:p>
            <a:endParaRPr lang="en-US" dirty="0"/>
          </a:p>
          <a:p>
            <a:r>
              <a:rPr lang="en-US" dirty="0"/>
              <a:t>To file a program complaint of discrimination, complete the USDA Program Discrimination Complaint Form, (AD-3027) found online at: http://www.ascr.usda.gov/complaint_filing_cust.html, and at any USDA office, or write a letter addressed to USDA and provide in the letter all of the information requested in the form. To request a copy of the complaint form, call (866) 632-9992. Submit your completed form or letter to USDA by: </a:t>
            </a:r>
          </a:p>
          <a:p>
            <a:endParaRPr lang="en-US" dirty="0"/>
          </a:p>
          <a:p>
            <a:r>
              <a:rPr lang="en-US" dirty="0"/>
              <a:t>(1)	mail: U.S. Department of Agriculture </a:t>
            </a:r>
          </a:p>
          <a:p>
            <a:pPr marL="114300" indent="0">
              <a:buNone/>
            </a:pPr>
            <a:r>
              <a:rPr lang="en-US" dirty="0" smtClean="0"/>
              <a:t>                           Office </a:t>
            </a:r>
            <a:r>
              <a:rPr lang="en-US" dirty="0"/>
              <a:t>of the Assistant Secretary for Civil Rights </a:t>
            </a:r>
          </a:p>
          <a:p>
            <a:pPr marL="114300" indent="0">
              <a:buNone/>
            </a:pPr>
            <a:r>
              <a:rPr lang="en-US" dirty="0" smtClean="0"/>
              <a:t>                           1400 </a:t>
            </a:r>
            <a:r>
              <a:rPr lang="en-US" dirty="0"/>
              <a:t>Independence Avenue, SW </a:t>
            </a:r>
          </a:p>
          <a:p>
            <a:pPr marL="114300" indent="0">
              <a:buNone/>
            </a:pPr>
            <a:r>
              <a:rPr lang="en-US" dirty="0" smtClean="0"/>
              <a:t>                           Washington</a:t>
            </a:r>
            <a:r>
              <a:rPr lang="en-US" dirty="0"/>
              <a:t>, D.C. 20250-9410; </a:t>
            </a:r>
          </a:p>
          <a:p>
            <a:r>
              <a:rPr lang="en-US" dirty="0"/>
              <a:t>(2) 	fax: (202) 690-7442; or </a:t>
            </a:r>
          </a:p>
          <a:p>
            <a:r>
              <a:rPr lang="en-US" dirty="0"/>
              <a:t>(3) 	email: program.intake@usda.gov.</a:t>
            </a:r>
          </a:p>
          <a:p>
            <a:endParaRPr lang="en-US" dirty="0"/>
          </a:p>
          <a:p>
            <a:r>
              <a:rPr lang="en-US" dirty="0"/>
              <a:t>This institution is an equal opportunity provider.</a:t>
            </a:r>
          </a:p>
          <a:p>
            <a:endParaRPr lang="en-US" dirty="0"/>
          </a:p>
        </p:txBody>
      </p:sp>
    </p:spTree>
    <p:extLst>
      <p:ext uri="{BB962C8B-B14F-4D97-AF65-F5344CB8AC3E}">
        <p14:creationId xmlns:p14="http://schemas.microsoft.com/office/powerpoint/2010/main" val="1105356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endParaRPr lang="en-US" sz="4000" dirty="0" smtClean="0">
              <a:latin typeface="Aharoni" panose="02010803020104030203" pitchFamily="2" charset="-79"/>
              <a:cs typeface="Aharoni" panose="02010803020104030203" pitchFamily="2" charset="-79"/>
            </a:endParaRPr>
          </a:p>
          <a:p>
            <a:r>
              <a:rPr lang="en-US" sz="4000" dirty="0" smtClean="0">
                <a:latin typeface="Aharoni" panose="02010803020104030203" pitchFamily="2" charset="-79"/>
                <a:cs typeface="Aharoni" panose="02010803020104030203" pitchFamily="2" charset="-79"/>
              </a:rPr>
              <a:t>Find the SFA Verification Collection Report (FNS-742) under the claims tab in HCNP Systems</a:t>
            </a:r>
            <a:endParaRPr lang="en-US" sz="4000" dirty="0">
              <a:latin typeface="Aharoni" panose="02010803020104030203" pitchFamily="2" charset="-79"/>
              <a:cs typeface="Aharoni" panose="02010803020104030203" pitchFamily="2" charset="-79"/>
            </a:endParaRPr>
          </a:p>
        </p:txBody>
      </p:sp>
      <p:pic>
        <p:nvPicPr>
          <p:cNvPr id="1026" name="Picture 2" descr="C:\Users\lchar\AppData\Local\Microsoft\Windows\Temporary Internet Files\Content.IE5\QQ68T3DX\detectiv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04800"/>
            <a:ext cx="44196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105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FNS-742  SFA Verification Collection Report</a:t>
            </a:r>
          </a:p>
        </p:txBody>
      </p:sp>
      <p:sp>
        <p:nvSpPr>
          <p:cNvPr id="3" name="Content Placeholder 2"/>
          <p:cNvSpPr>
            <a:spLocks noGrp="1"/>
          </p:cNvSpPr>
          <p:nvPr>
            <p:ph idx="1"/>
          </p:nvPr>
        </p:nvSpPr>
        <p:spPr>
          <a:xfrm>
            <a:off x="457200" y="1600200"/>
            <a:ext cx="7620000" cy="5105400"/>
          </a:xfrm>
        </p:spPr>
        <p:txBody>
          <a:bodyPr>
            <a:normAutofit lnSpcReduction="10000"/>
          </a:bodyPr>
          <a:lstStyle/>
          <a:p>
            <a:pPr marL="114300" indent="0">
              <a:buNone/>
            </a:pPr>
            <a:endParaRPr lang="en-US" sz="2000" dirty="0" smtClean="0">
              <a:latin typeface="Aharoni" panose="02010803020104030203" pitchFamily="2" charset="-79"/>
              <a:cs typeface="Aharoni" panose="02010803020104030203" pitchFamily="2" charset="-79"/>
            </a:endParaRPr>
          </a:p>
          <a:p>
            <a:r>
              <a:rPr lang="en-US" sz="2800" dirty="0" smtClean="0">
                <a:latin typeface="Aharoni" panose="02010803020104030203" pitchFamily="2" charset="-79"/>
                <a:cs typeface="Aharoni" panose="02010803020104030203" pitchFamily="2" charset="-79"/>
              </a:rPr>
              <a:t>Section </a:t>
            </a:r>
            <a:r>
              <a:rPr lang="en-US" sz="3200" dirty="0" smtClean="0">
                <a:latin typeface="Aharoni" panose="02010803020104030203" pitchFamily="2" charset="-79"/>
                <a:cs typeface="Aharoni" panose="02010803020104030203" pitchFamily="2" charset="-79"/>
              </a:rPr>
              <a:t>1</a:t>
            </a:r>
            <a:r>
              <a:rPr lang="en-US" sz="2800" dirty="0" smtClean="0">
                <a:latin typeface="Aharoni" panose="02010803020104030203" pitchFamily="2" charset="-79"/>
                <a:cs typeface="Aharoni" panose="02010803020104030203" pitchFamily="2" charset="-79"/>
              </a:rPr>
              <a:t>- Sites and Students</a:t>
            </a:r>
          </a:p>
          <a:p>
            <a:r>
              <a:rPr lang="en-US" sz="2800" dirty="0" smtClean="0">
                <a:latin typeface="Aharoni" panose="02010803020104030203" pitchFamily="2" charset="-79"/>
                <a:cs typeface="Aharoni" panose="02010803020104030203" pitchFamily="2" charset="-79"/>
              </a:rPr>
              <a:t> </a:t>
            </a:r>
            <a:r>
              <a:rPr lang="en-US" sz="2800" u="sng" dirty="0">
                <a:latin typeface="Aharoni" panose="02010803020104030203" pitchFamily="2" charset="-79"/>
                <a:cs typeface="Aharoni" panose="02010803020104030203" pitchFamily="2" charset="-79"/>
              </a:rPr>
              <a:t>All</a:t>
            </a:r>
            <a:r>
              <a:rPr lang="en-US" sz="2800" dirty="0">
                <a:latin typeface="Aharoni" panose="02010803020104030203" pitchFamily="2" charset="-79"/>
                <a:cs typeface="Aharoni" panose="02010803020104030203" pitchFamily="2" charset="-79"/>
              </a:rPr>
              <a:t> SFAs must complete this</a:t>
            </a:r>
            <a:r>
              <a:rPr lang="en-US" sz="2800" dirty="0" smtClean="0">
                <a:latin typeface="Aharoni" panose="02010803020104030203" pitchFamily="2" charset="-79"/>
                <a:cs typeface="Aharoni" panose="02010803020104030203" pitchFamily="2" charset="-79"/>
              </a:rPr>
              <a:t>.</a:t>
            </a:r>
          </a:p>
          <a:p>
            <a:endParaRPr lang="en-US" sz="2800" dirty="0">
              <a:latin typeface="Aharoni" panose="02010803020104030203" pitchFamily="2" charset="-79"/>
              <a:cs typeface="Aharoni" panose="02010803020104030203" pitchFamily="2" charset="-79"/>
            </a:endParaRPr>
          </a:p>
          <a:p>
            <a:endParaRPr lang="en-US" sz="2800" dirty="0" smtClean="0">
              <a:latin typeface="Aharoni" panose="02010803020104030203" pitchFamily="2" charset="-79"/>
              <a:cs typeface="Aharoni" panose="02010803020104030203" pitchFamily="2" charset="-79"/>
            </a:endParaRPr>
          </a:p>
          <a:p>
            <a:endParaRPr lang="en-US" sz="2800" dirty="0">
              <a:latin typeface="Aharoni" panose="02010803020104030203" pitchFamily="2" charset="-79"/>
              <a:cs typeface="Aharoni" panose="02010803020104030203" pitchFamily="2" charset="-79"/>
            </a:endParaRPr>
          </a:p>
          <a:p>
            <a:endParaRPr lang="en-US" sz="2800" dirty="0" smtClean="0">
              <a:latin typeface="Aharoni" panose="02010803020104030203" pitchFamily="2" charset="-79"/>
              <a:cs typeface="Aharoni" panose="02010803020104030203" pitchFamily="2" charset="-79"/>
            </a:endParaRPr>
          </a:p>
          <a:p>
            <a:endParaRPr lang="en-US" sz="2800" dirty="0">
              <a:latin typeface="Aharoni" panose="02010803020104030203" pitchFamily="2" charset="-79"/>
              <a:cs typeface="Aharoni" panose="02010803020104030203" pitchFamily="2" charset="-79"/>
            </a:endParaRPr>
          </a:p>
          <a:p>
            <a:r>
              <a:rPr lang="en-US" sz="2800" dirty="0" smtClean="0">
                <a:latin typeface="Aharoni" panose="02010803020104030203" pitchFamily="2" charset="-79"/>
                <a:cs typeface="Aharoni" panose="02010803020104030203" pitchFamily="2" charset="-79"/>
              </a:rPr>
              <a:t>(A) Number of Schools or Institutions is the number of sites in HCNP Systems for your SFA.</a:t>
            </a:r>
          </a:p>
          <a:p>
            <a:endParaRPr lang="en-U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971800"/>
            <a:ext cx="83058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5943600" y="3276600"/>
            <a:ext cx="2362200" cy="1905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324600" y="4073673"/>
            <a:ext cx="609600" cy="1905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315200" y="4087916"/>
            <a:ext cx="609600" cy="1905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324600" y="4283935"/>
            <a:ext cx="609600" cy="1905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324600" y="4705350"/>
            <a:ext cx="609600" cy="1905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315200" y="4304943"/>
            <a:ext cx="609600" cy="1905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0" y="4705350"/>
            <a:ext cx="609600" cy="1905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247530" y="4038600"/>
            <a:ext cx="314569" cy="2255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Oval 11"/>
          <p:cNvSpPr/>
          <p:nvPr/>
        </p:nvSpPr>
        <p:spPr>
          <a:xfrm>
            <a:off x="1247531" y="4293497"/>
            <a:ext cx="342900" cy="210707"/>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219200" y="4705350"/>
            <a:ext cx="342900" cy="24765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4331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FNS-742  SFA Verification Collection Report</a:t>
            </a:r>
          </a:p>
        </p:txBody>
      </p:sp>
      <p:sp>
        <p:nvSpPr>
          <p:cNvPr id="3" name="Content Placeholder 2"/>
          <p:cNvSpPr>
            <a:spLocks noGrp="1"/>
          </p:cNvSpPr>
          <p:nvPr>
            <p:ph idx="1"/>
          </p:nvPr>
        </p:nvSpPr>
        <p:spPr>
          <a:xfrm>
            <a:off x="457200" y="1524000"/>
            <a:ext cx="7620000" cy="4800600"/>
          </a:xfrm>
        </p:spPr>
        <p:txBody>
          <a:bodyPr>
            <a:normAutofit/>
          </a:bodyPr>
          <a:lstStyle/>
          <a:p>
            <a:r>
              <a:rPr lang="en-US" sz="2800" dirty="0" smtClean="0">
                <a:latin typeface="Aharoni" panose="02010803020104030203" pitchFamily="2" charset="-79"/>
                <a:cs typeface="Aharoni" panose="02010803020104030203" pitchFamily="2" charset="-79"/>
              </a:rPr>
              <a:t>Section 2-Alternate Provisions</a:t>
            </a:r>
          </a:p>
          <a:p>
            <a:r>
              <a:rPr lang="en-US" sz="2800" dirty="0" smtClean="0">
                <a:latin typeface="Aharoni" panose="02010803020104030203" pitchFamily="2" charset="-79"/>
                <a:cs typeface="Aharoni" panose="02010803020104030203" pitchFamily="2" charset="-79"/>
              </a:rPr>
              <a:t>Only SFAs with </a:t>
            </a:r>
            <a:r>
              <a:rPr lang="en-US" sz="2800" u="sng" dirty="0" smtClean="0">
                <a:latin typeface="Aharoni" panose="02010803020104030203" pitchFamily="2" charset="-79"/>
                <a:cs typeface="Aharoni" panose="02010803020104030203" pitchFamily="2" charset="-79"/>
              </a:rPr>
              <a:t>alternate provisions </a:t>
            </a:r>
            <a:r>
              <a:rPr lang="en-US" sz="2800" dirty="0" smtClean="0">
                <a:latin typeface="Aharoni" panose="02010803020104030203" pitchFamily="2" charset="-79"/>
                <a:cs typeface="Aharoni" panose="02010803020104030203" pitchFamily="2" charset="-79"/>
              </a:rPr>
              <a:t>must complete Section 2 (includes provisions 2,3 and CEP).</a:t>
            </a:r>
            <a:endParaRPr lang="en-US" sz="2800" dirty="0">
              <a:latin typeface="Aharoni" panose="02010803020104030203" pitchFamily="2" charset="-79"/>
              <a:cs typeface="Aharoni" panose="02010803020104030203" pitchFamily="2" charset="-79"/>
            </a:endParaRPr>
          </a:p>
        </p:txBody>
      </p:sp>
      <p:pic>
        <p:nvPicPr>
          <p:cNvPr id="5" name="Picture 4"/>
          <p:cNvPicPr/>
          <p:nvPr/>
        </p:nvPicPr>
        <p:blipFill rotWithShape="1">
          <a:blip r:embed="rId3"/>
          <a:srcRect l="62631" t="41588" r="13409" b="31067"/>
          <a:stretch/>
        </p:blipFill>
        <p:spPr bwMode="auto">
          <a:xfrm>
            <a:off x="457200" y="3505200"/>
            <a:ext cx="7543800" cy="2438400"/>
          </a:xfrm>
          <a:prstGeom prst="rect">
            <a:avLst/>
          </a:prstGeom>
          <a:ln>
            <a:noFill/>
          </a:ln>
          <a:extLst>
            <a:ext uri="{53640926-AAD7-44D8-BBD7-CCE9431645EC}">
              <a14:shadowObscured xmlns:a14="http://schemas.microsoft.com/office/drawing/2010/main"/>
            </a:ext>
          </a:extLst>
        </p:spPr>
      </p:pic>
      <p:sp>
        <p:nvSpPr>
          <p:cNvPr id="6" name="Oval 5"/>
          <p:cNvSpPr/>
          <p:nvPr/>
        </p:nvSpPr>
        <p:spPr>
          <a:xfrm>
            <a:off x="5715000" y="3505200"/>
            <a:ext cx="2286000" cy="28386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172200" y="5194417"/>
            <a:ext cx="507050" cy="18409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086600" y="5194417"/>
            <a:ext cx="583250" cy="1840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371600" y="5105399"/>
            <a:ext cx="457200" cy="3340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8722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FNS-742  </a:t>
            </a:r>
            <a:r>
              <a:rPr lang="en-US" dirty="0"/>
              <a:t>SFA Verification Collection </a:t>
            </a:r>
            <a:r>
              <a:rPr lang="en-US" dirty="0" smtClean="0"/>
              <a:t>Report</a:t>
            </a:r>
            <a:br>
              <a:rPr lang="en-US" dirty="0" smtClean="0"/>
            </a:br>
            <a:endParaRPr lang="en-US" dirty="0"/>
          </a:p>
        </p:txBody>
      </p:sp>
      <p:sp>
        <p:nvSpPr>
          <p:cNvPr id="3" name="Content Placeholder 2"/>
          <p:cNvSpPr>
            <a:spLocks noGrp="1"/>
          </p:cNvSpPr>
          <p:nvPr>
            <p:ph idx="1"/>
          </p:nvPr>
        </p:nvSpPr>
        <p:spPr>
          <a:xfrm>
            <a:off x="341518" y="1579222"/>
            <a:ext cx="7620000" cy="5202577"/>
          </a:xfrm>
        </p:spPr>
        <p:txBody>
          <a:bodyPr>
            <a:normAutofit/>
          </a:bodyPr>
          <a:lstStyle/>
          <a:p>
            <a:endParaRPr lang="en-US" sz="2800" dirty="0" smtClean="0">
              <a:latin typeface="Aharoni" panose="02010803020104030203" pitchFamily="2" charset="-79"/>
              <a:cs typeface="Aharoni" panose="02010803020104030203" pitchFamily="2" charset="-79"/>
            </a:endParaRPr>
          </a:p>
          <a:p>
            <a:r>
              <a:rPr lang="en-US" sz="2800" dirty="0" smtClean="0">
                <a:latin typeface="Aharoni" panose="02010803020104030203" pitchFamily="2" charset="-79"/>
                <a:cs typeface="Aharoni" panose="02010803020104030203" pitchFamily="2" charset="-79"/>
              </a:rPr>
              <a:t>Section 3- Direct Certification</a:t>
            </a:r>
            <a:endParaRPr lang="en-US" sz="2800" dirty="0">
              <a:latin typeface="Aharoni" panose="02010803020104030203" pitchFamily="2" charset="-79"/>
              <a:cs typeface="Aharoni" panose="02010803020104030203" pitchFamily="2" charset="-79"/>
            </a:endParaRPr>
          </a:p>
          <a:p>
            <a:r>
              <a:rPr lang="en-US" sz="2800" dirty="0" smtClean="0">
                <a:latin typeface="Aharoni" panose="02010803020104030203" pitchFamily="2" charset="-79"/>
                <a:cs typeface="Aharoni" panose="02010803020104030203" pitchFamily="2" charset="-79"/>
              </a:rPr>
              <a:t>Check box 3-1</a:t>
            </a:r>
            <a:r>
              <a:rPr lang="en-US" sz="2800" dirty="0">
                <a:latin typeface="Aharoni" panose="02010803020104030203" pitchFamily="2" charset="-79"/>
                <a:cs typeface="Aharoni" panose="02010803020104030203" pitchFamily="2" charset="-79"/>
              </a:rPr>
              <a:t>.</a:t>
            </a:r>
            <a:endParaRPr lang="en-US" sz="2800" dirty="0"/>
          </a:p>
          <a:p>
            <a:pPr marL="114300" indent="0">
              <a:buNone/>
            </a:pPr>
            <a:r>
              <a:rPr lang="en-US" dirty="0" smtClean="0"/>
              <a:t>                 </a:t>
            </a:r>
            <a:endParaRPr lang="en-US" sz="2800" dirty="0" smtClean="0">
              <a:latin typeface="Aharoni" panose="02010803020104030203" pitchFamily="2" charset="-79"/>
              <a:cs typeface="Aharoni" panose="02010803020104030203" pitchFamily="2" charset="-79"/>
            </a:endParaRPr>
          </a:p>
          <a:p>
            <a:pPr marL="114300" indent="0">
              <a:buNone/>
            </a:pPr>
            <a:endParaRPr lang="en-US" sz="2800" dirty="0">
              <a:latin typeface="Aharoni" panose="02010803020104030203" pitchFamily="2" charset="-79"/>
              <a:cs typeface="Aharoni" panose="02010803020104030203" pitchFamily="2" charset="-79"/>
            </a:endParaRPr>
          </a:p>
          <a:p>
            <a:pPr marL="114300" indent="0">
              <a:buNone/>
            </a:pPr>
            <a:endParaRPr lang="en-US" sz="2800" dirty="0" smtClean="0">
              <a:latin typeface="Aharoni" panose="02010803020104030203" pitchFamily="2" charset="-79"/>
              <a:cs typeface="Aharoni" panose="02010803020104030203" pitchFamily="2" charset="-79"/>
            </a:endParaRPr>
          </a:p>
          <a:p>
            <a:pPr marL="114300" indent="0">
              <a:buNone/>
            </a:pPr>
            <a:r>
              <a:rPr lang="en-US" sz="2400" dirty="0" smtClean="0">
                <a:latin typeface="Aharoni" panose="02010803020104030203" pitchFamily="2" charset="-79"/>
                <a:cs typeface="Aharoni" panose="02010803020104030203" pitchFamily="2" charset="-79"/>
              </a:rPr>
              <a:t>The numbers for 3-2 and 3-3 must be calculated from the Direct Certification list in HCNP Systems. </a:t>
            </a:r>
            <a:endParaRPr lang="en-US" sz="2400" dirty="0">
              <a:latin typeface="Aharoni" panose="02010803020104030203" pitchFamily="2" charset="-79"/>
              <a:cs typeface="Aharoni" panose="02010803020104030203" pitchFamily="2" charset="-79"/>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429000"/>
            <a:ext cx="8153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flipV="1">
            <a:off x="1495680" y="3955291"/>
            <a:ext cx="121158" cy="1239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295400" y="3810001"/>
            <a:ext cx="533400" cy="457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7722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066800"/>
          </a:xfrm>
        </p:spPr>
        <p:txBody>
          <a:bodyPr/>
          <a:lstStyle/>
          <a:p>
            <a:r>
              <a:rPr lang="en-US" dirty="0"/>
              <a:t>FNS-742  SFA Verification Collection Report</a:t>
            </a:r>
          </a:p>
        </p:txBody>
      </p:sp>
      <p:sp>
        <p:nvSpPr>
          <p:cNvPr id="3" name="Content Placeholder 2"/>
          <p:cNvSpPr>
            <a:spLocks noGrp="1"/>
          </p:cNvSpPr>
          <p:nvPr>
            <p:ph idx="1"/>
          </p:nvPr>
        </p:nvSpPr>
        <p:spPr>
          <a:xfrm>
            <a:off x="76200" y="1447800"/>
            <a:ext cx="8375672" cy="5410200"/>
          </a:xfrm>
          <a:solidFill>
            <a:schemeClr val="bg1"/>
          </a:solidFill>
        </p:spPr>
        <p:txBody>
          <a:bodyPr>
            <a:normAutofit/>
          </a:bodyPr>
          <a:lstStyle/>
          <a:p>
            <a:r>
              <a:rPr lang="en-US" sz="2400" dirty="0" smtClean="0">
                <a:latin typeface="Aharoni" panose="02010803020104030203" pitchFamily="2" charset="-79"/>
                <a:cs typeface="Aharoni" panose="02010803020104030203" pitchFamily="2" charset="-79"/>
              </a:rPr>
              <a:t>Section 5-Free and Reduced Applications (not directly certified)</a:t>
            </a:r>
          </a:p>
          <a:p>
            <a:r>
              <a:rPr lang="en-US" sz="2400" u="sng" dirty="0" smtClean="0">
                <a:latin typeface="Aharoni" panose="02010803020104030203" pitchFamily="2" charset="-79"/>
                <a:cs typeface="Aharoni" panose="02010803020104030203" pitchFamily="2" charset="-79"/>
              </a:rPr>
              <a:t>All</a:t>
            </a:r>
            <a:r>
              <a:rPr lang="en-US" sz="2400" dirty="0" smtClean="0">
                <a:latin typeface="Aharoni" panose="02010803020104030203" pitchFamily="2" charset="-79"/>
                <a:cs typeface="Aharoni" panose="02010803020104030203" pitchFamily="2" charset="-79"/>
              </a:rPr>
              <a:t> SFAs must report in this section. Check box 5-1.</a:t>
            </a:r>
            <a:endParaRPr lang="en-US" sz="2800" dirty="0" smtClean="0">
              <a:latin typeface="Aharoni" panose="02010803020104030203" pitchFamily="2" charset="-79"/>
              <a:cs typeface="Aharoni" panose="02010803020104030203" pitchFamily="2" charset="-79"/>
            </a:endParaRPr>
          </a:p>
          <a:p>
            <a:pPr marL="114300" indent="0">
              <a:buNone/>
            </a:pPr>
            <a:endParaRPr lang="en-US" sz="2000" dirty="0">
              <a:latin typeface="Aharoni" panose="02010803020104030203" pitchFamily="2" charset="-79"/>
              <a:cs typeface="Aharoni" panose="02010803020104030203" pitchFamily="2" charset="-79"/>
            </a:endParaRPr>
          </a:p>
          <a:p>
            <a:pPr marL="114300" indent="0">
              <a:buNone/>
            </a:pPr>
            <a:endParaRPr lang="en-US" sz="2000" dirty="0" smtClean="0">
              <a:latin typeface="Aharoni" panose="02010803020104030203" pitchFamily="2" charset="-79"/>
              <a:cs typeface="Aharoni" panose="02010803020104030203" pitchFamily="2" charset="-79"/>
            </a:endParaRPr>
          </a:p>
          <a:p>
            <a:pPr marL="114300" indent="0">
              <a:buNone/>
            </a:pPr>
            <a:endParaRPr lang="en-US" sz="2000" dirty="0">
              <a:latin typeface="Aharoni" panose="02010803020104030203" pitchFamily="2" charset="-79"/>
              <a:cs typeface="Aharoni" panose="02010803020104030203" pitchFamily="2" charset="-79"/>
            </a:endParaRPr>
          </a:p>
        </p:txBody>
      </p:sp>
      <p:pic>
        <p:nvPicPr>
          <p:cNvPr id="5" name="Picture 4"/>
          <p:cNvPicPr/>
          <p:nvPr/>
        </p:nvPicPr>
        <p:blipFill rotWithShape="1">
          <a:blip r:embed="rId3"/>
          <a:srcRect l="63019" t="15709" r="13476" b="58652"/>
          <a:stretch/>
        </p:blipFill>
        <p:spPr bwMode="auto">
          <a:xfrm>
            <a:off x="996928" y="3048000"/>
            <a:ext cx="7454944" cy="2590800"/>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288634" y="3878515"/>
            <a:ext cx="184731" cy="369332"/>
          </a:xfrm>
          <a:prstGeom prst="rect">
            <a:avLst/>
          </a:prstGeom>
          <a:noFill/>
        </p:spPr>
        <p:txBody>
          <a:bodyPr wrap="none" rtlCol="0">
            <a:spAutoFit/>
          </a:bodyPr>
          <a:lstStyle/>
          <a:p>
            <a:endParaRPr lang="en-US" dirty="0"/>
          </a:p>
        </p:txBody>
      </p:sp>
      <p:sp>
        <p:nvSpPr>
          <p:cNvPr id="9" name="Rectangle 8"/>
          <p:cNvSpPr/>
          <p:nvPr/>
        </p:nvSpPr>
        <p:spPr>
          <a:xfrm flipV="1">
            <a:off x="1429058" y="3600327"/>
            <a:ext cx="121158" cy="1239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04445" y="3352800"/>
            <a:ext cx="876756" cy="60959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2218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FNS-742  SFA Verification Collection Report</a:t>
            </a:r>
          </a:p>
        </p:txBody>
      </p:sp>
      <p:sp>
        <p:nvSpPr>
          <p:cNvPr id="3" name="Content Placeholder 2"/>
          <p:cNvSpPr>
            <a:spLocks noGrp="1"/>
          </p:cNvSpPr>
          <p:nvPr>
            <p:ph idx="1"/>
          </p:nvPr>
        </p:nvSpPr>
        <p:spPr/>
        <p:txBody>
          <a:bodyPr/>
          <a:lstStyle/>
          <a:p>
            <a:endParaRPr lang="en-US" sz="2400" dirty="0" smtClean="0">
              <a:latin typeface="Aharoni" panose="02010803020104030203" pitchFamily="2" charset="-79"/>
              <a:cs typeface="Aharoni" panose="02010803020104030203" pitchFamily="2" charset="-79"/>
            </a:endParaRPr>
          </a:p>
          <a:p>
            <a:r>
              <a:rPr lang="en-US" sz="2400" dirty="0" smtClean="0">
                <a:latin typeface="Aharoni" panose="02010803020104030203" pitchFamily="2" charset="-79"/>
                <a:cs typeface="Aharoni" panose="02010803020104030203" pitchFamily="2" charset="-79"/>
              </a:rPr>
              <a:t>Section </a:t>
            </a:r>
            <a:r>
              <a:rPr lang="en-US" sz="3600" dirty="0">
                <a:latin typeface="Aharoni" panose="02010803020104030203" pitchFamily="2" charset="-79"/>
                <a:cs typeface="Aharoni" panose="02010803020104030203" pitchFamily="2" charset="-79"/>
              </a:rPr>
              <a:t>5</a:t>
            </a:r>
            <a:r>
              <a:rPr lang="en-US" sz="2400" dirty="0">
                <a:latin typeface="Aharoni" panose="02010803020104030203" pitchFamily="2" charset="-79"/>
                <a:cs typeface="Aharoni" panose="02010803020104030203" pitchFamily="2" charset="-79"/>
              </a:rPr>
              <a:t>-Free and Reduced Applications (not </a:t>
            </a:r>
            <a:r>
              <a:rPr lang="en-US" sz="2400" dirty="0" smtClean="0">
                <a:latin typeface="Aharoni" panose="02010803020104030203" pitchFamily="2" charset="-79"/>
                <a:cs typeface="Aharoni" panose="02010803020104030203" pitchFamily="2" charset="-79"/>
              </a:rPr>
              <a:t>directly </a:t>
            </a:r>
            <a:r>
              <a:rPr lang="en-US" sz="2400" dirty="0">
                <a:latin typeface="Aharoni" panose="02010803020104030203" pitchFamily="2" charset="-79"/>
                <a:cs typeface="Aharoni" panose="02010803020104030203" pitchFamily="2" charset="-79"/>
              </a:rPr>
              <a:t>certified</a:t>
            </a:r>
            <a:r>
              <a:rPr lang="en-US" sz="2400" dirty="0" smtClean="0">
                <a:latin typeface="Aharoni" panose="02010803020104030203" pitchFamily="2" charset="-79"/>
                <a:cs typeface="Aharoni" panose="02010803020104030203" pitchFamily="2" charset="-79"/>
              </a:rPr>
              <a:t>)</a:t>
            </a:r>
          </a:p>
          <a:p>
            <a:r>
              <a:rPr lang="en-US" sz="2400" dirty="0" smtClean="0">
                <a:latin typeface="Aharoni" panose="02010803020104030203" pitchFamily="2" charset="-79"/>
                <a:cs typeface="Aharoni" panose="02010803020104030203" pitchFamily="2" charset="-79"/>
              </a:rPr>
              <a:t>Check Box 5-6.</a:t>
            </a:r>
            <a:endParaRPr lang="en-US" sz="2400" dirty="0">
              <a:latin typeface="Aharoni" panose="02010803020104030203" pitchFamily="2" charset="-79"/>
              <a:cs typeface="Aharoni" panose="02010803020104030203" pitchFamily="2" charset="-79"/>
            </a:endParaRPr>
          </a:p>
        </p:txBody>
      </p:sp>
      <p:pic>
        <p:nvPicPr>
          <p:cNvPr id="5" name="Picture 4"/>
          <p:cNvPicPr/>
          <p:nvPr/>
        </p:nvPicPr>
        <p:blipFill rotWithShape="1">
          <a:blip r:embed="rId3"/>
          <a:srcRect l="63078" t="41004" r="13688" b="49247"/>
          <a:stretch/>
        </p:blipFill>
        <p:spPr bwMode="auto">
          <a:xfrm>
            <a:off x="762000" y="4714430"/>
            <a:ext cx="7065948" cy="1696697"/>
          </a:xfrm>
          <a:prstGeom prst="rect">
            <a:avLst/>
          </a:prstGeom>
          <a:ln>
            <a:noFill/>
          </a:ln>
          <a:extLst>
            <a:ext uri="{53640926-AAD7-44D8-BBD7-CCE9431645EC}">
              <a14:shadowObscured xmlns:a14="http://schemas.microsoft.com/office/drawing/2010/main"/>
            </a:ext>
          </a:extLst>
        </p:spPr>
      </p:pic>
      <p:sp>
        <p:nvSpPr>
          <p:cNvPr id="8" name="Oval 7"/>
          <p:cNvSpPr/>
          <p:nvPr/>
        </p:nvSpPr>
        <p:spPr>
          <a:xfrm>
            <a:off x="838200" y="4953000"/>
            <a:ext cx="1066800" cy="533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1303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FNS-742  SFA Verification Collection Report</a:t>
            </a:r>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1140"/>
          <a:stretch/>
        </p:blipFill>
        <p:spPr bwMode="auto">
          <a:xfrm>
            <a:off x="609600" y="3429000"/>
            <a:ext cx="6858000" cy="18690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85800" y="4267200"/>
            <a:ext cx="2514600" cy="381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335708" y="4267200"/>
            <a:ext cx="931492" cy="381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00600" y="4267200"/>
            <a:ext cx="2514600" cy="381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62000" y="48006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4906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6600"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11317" y="3124200"/>
            <a:ext cx="6934200" cy="10303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lchar\AppData\Local\Microsoft\Windows\Temporary Internet Files\Content.IE5\590PLID5\done1[1].gif"/>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t="15973" b="16352"/>
          <a:stretch/>
        </p:blipFill>
        <p:spPr bwMode="auto">
          <a:xfrm>
            <a:off x="330317" y="152400"/>
            <a:ext cx="7696200" cy="175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3638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2740</TotalTime>
  <Words>797</Words>
  <Application>Microsoft Office PowerPoint</Application>
  <PresentationFormat>On-screen Show (4:3)</PresentationFormat>
  <Paragraphs>76</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Adjacency</vt:lpstr>
      <vt:lpstr>FNS 742 Report—RCCI and CEP Schools</vt:lpstr>
      <vt:lpstr>PowerPoint Presentation</vt:lpstr>
      <vt:lpstr>FNS-742  SFA Verification Collection Report</vt:lpstr>
      <vt:lpstr>FNS-742  SFA Verification Collection Report</vt:lpstr>
      <vt:lpstr> FNS-742  SFA Verification Collection Report </vt:lpstr>
      <vt:lpstr>FNS-742  SFA Verification Collection Report</vt:lpstr>
      <vt:lpstr>FNS-742  SFA Verification Collection Report</vt:lpstr>
      <vt:lpstr>FNS-742  SFA Verification Collection Report</vt:lpstr>
      <vt:lpstr>PowerPoint Presentation</vt:lpstr>
      <vt:lpstr>PowerPoint Presentation</vt:lpstr>
      <vt:lpstr>Professional Standards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Char</dc:creator>
  <cp:lastModifiedBy>Linda Char</cp:lastModifiedBy>
  <cp:revision>225</cp:revision>
  <dcterms:created xsi:type="dcterms:W3CDTF">2014-08-22T00:00:04Z</dcterms:created>
  <dcterms:modified xsi:type="dcterms:W3CDTF">2016-10-25T17:54:41Z</dcterms:modified>
</cp:coreProperties>
</file>