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2" r:id="rId1"/>
  </p:sldMasterIdLst>
  <p:notesMasterIdLst>
    <p:notesMasterId r:id="rId49"/>
  </p:notesMasterIdLst>
  <p:handoutMasterIdLst>
    <p:handoutMasterId r:id="rId50"/>
  </p:handoutMasterIdLst>
  <p:sldIdLst>
    <p:sldId id="257" r:id="rId2"/>
    <p:sldId id="259" r:id="rId3"/>
    <p:sldId id="366" r:id="rId4"/>
    <p:sldId id="260" r:id="rId5"/>
    <p:sldId id="319" r:id="rId6"/>
    <p:sldId id="261" r:id="rId7"/>
    <p:sldId id="262" r:id="rId8"/>
    <p:sldId id="328" r:id="rId9"/>
    <p:sldId id="367" r:id="rId10"/>
    <p:sldId id="263" r:id="rId11"/>
    <p:sldId id="346" r:id="rId12"/>
    <p:sldId id="318" r:id="rId13"/>
    <p:sldId id="362" r:id="rId14"/>
    <p:sldId id="347" r:id="rId15"/>
    <p:sldId id="368" r:id="rId16"/>
    <p:sldId id="369" r:id="rId17"/>
    <p:sldId id="370" r:id="rId18"/>
    <p:sldId id="371" r:id="rId19"/>
    <p:sldId id="364" r:id="rId20"/>
    <p:sldId id="348" r:id="rId21"/>
    <p:sldId id="350" r:id="rId22"/>
    <p:sldId id="351" r:id="rId23"/>
    <p:sldId id="352" r:id="rId24"/>
    <p:sldId id="353" r:id="rId25"/>
    <p:sldId id="354" r:id="rId26"/>
    <p:sldId id="355" r:id="rId27"/>
    <p:sldId id="356" r:id="rId28"/>
    <p:sldId id="357" r:id="rId29"/>
    <p:sldId id="358" r:id="rId30"/>
    <p:sldId id="359" r:id="rId31"/>
    <p:sldId id="264" r:id="rId32"/>
    <p:sldId id="372" r:id="rId33"/>
    <p:sldId id="330" r:id="rId34"/>
    <p:sldId id="270" r:id="rId35"/>
    <p:sldId id="274" r:id="rId36"/>
    <p:sldId id="275" r:id="rId37"/>
    <p:sldId id="276" r:id="rId38"/>
    <p:sldId id="332" r:id="rId39"/>
    <p:sldId id="333" r:id="rId40"/>
    <p:sldId id="339" r:id="rId41"/>
    <p:sldId id="340" r:id="rId42"/>
    <p:sldId id="363" r:id="rId43"/>
    <p:sldId id="341" r:id="rId44"/>
    <p:sldId id="288" r:id="rId45"/>
    <p:sldId id="294" r:id="rId46"/>
    <p:sldId id="295" r:id="rId47"/>
    <p:sldId id="296" r:id="rId48"/>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06" autoAdjust="0"/>
    <p:restoredTop sz="86397" autoAdjust="0"/>
  </p:normalViewPr>
  <p:slideViewPr>
    <p:cSldViewPr>
      <p:cViewPr varScale="1">
        <p:scale>
          <a:sx n="71" d="100"/>
          <a:sy n="71" d="100"/>
        </p:scale>
        <p:origin x="-95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56"/>
    </p:cViewPr>
  </p:sorterViewPr>
  <p:notesViewPr>
    <p:cSldViewPr>
      <p:cViewPr varScale="1">
        <p:scale>
          <a:sx n="69" d="100"/>
          <a:sy n="69" d="100"/>
        </p:scale>
        <p:origin x="-2298" y="-10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1" y="0"/>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17" tIns="46659" rIns="93317" bIns="46659" numCol="1" anchor="t" anchorCtr="0" compatLnSpc="1">
            <a:prstTxWarp prst="textNoShape">
              <a:avLst/>
            </a:prstTxWarp>
          </a:bodyPr>
          <a:lstStyle>
            <a:lvl1pPr defTabSz="933261">
              <a:defRPr sz="1200">
                <a:latin typeface="Arial" charset="0"/>
              </a:defRPr>
            </a:lvl1pPr>
          </a:lstStyle>
          <a:p>
            <a:pPr>
              <a:defRPr/>
            </a:pPr>
            <a:endParaRPr lang="en-US"/>
          </a:p>
        </p:txBody>
      </p:sp>
      <p:sp>
        <p:nvSpPr>
          <p:cNvPr id="159747" name="Rectangle 3"/>
          <p:cNvSpPr>
            <a:spLocks noGrp="1" noChangeArrowheads="1"/>
          </p:cNvSpPr>
          <p:nvPr>
            <p:ph type="dt" sz="quarter" idx="1"/>
          </p:nvPr>
        </p:nvSpPr>
        <p:spPr bwMode="auto">
          <a:xfrm>
            <a:off x="3977531" y="0"/>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17" tIns="46659" rIns="93317" bIns="46659" numCol="1" anchor="t" anchorCtr="0" compatLnSpc="1">
            <a:prstTxWarp prst="textNoShape">
              <a:avLst/>
            </a:prstTxWarp>
          </a:bodyPr>
          <a:lstStyle>
            <a:lvl1pPr algn="r" defTabSz="933261">
              <a:defRPr sz="1200">
                <a:latin typeface="Arial" charset="0"/>
              </a:defRPr>
            </a:lvl1pPr>
          </a:lstStyle>
          <a:p>
            <a:pPr>
              <a:defRPr/>
            </a:pPr>
            <a:endParaRPr lang="en-US"/>
          </a:p>
        </p:txBody>
      </p:sp>
      <p:sp>
        <p:nvSpPr>
          <p:cNvPr id="159748" name="Rectangle 4"/>
          <p:cNvSpPr>
            <a:spLocks noGrp="1" noChangeArrowheads="1"/>
          </p:cNvSpPr>
          <p:nvPr>
            <p:ph type="ftr" sz="quarter" idx="2"/>
          </p:nvPr>
        </p:nvSpPr>
        <p:spPr bwMode="auto">
          <a:xfrm>
            <a:off x="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17" tIns="46659" rIns="93317" bIns="46659" numCol="1" anchor="b" anchorCtr="0" compatLnSpc="1">
            <a:prstTxWarp prst="textNoShape">
              <a:avLst/>
            </a:prstTxWarp>
          </a:bodyPr>
          <a:lstStyle>
            <a:lvl1pPr defTabSz="933261">
              <a:defRPr sz="1200">
                <a:latin typeface="Arial" charset="0"/>
              </a:defRPr>
            </a:lvl1pPr>
          </a:lstStyle>
          <a:p>
            <a:pPr>
              <a:defRPr/>
            </a:pPr>
            <a:endParaRPr lang="en-US"/>
          </a:p>
        </p:txBody>
      </p:sp>
      <p:sp>
        <p:nvSpPr>
          <p:cNvPr id="159749" name="Rectangle 5"/>
          <p:cNvSpPr>
            <a:spLocks noGrp="1" noChangeArrowheads="1"/>
          </p:cNvSpPr>
          <p:nvPr>
            <p:ph type="sldNum" sz="quarter" idx="3"/>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17" tIns="46659" rIns="93317" bIns="46659" numCol="1" anchor="b" anchorCtr="0" compatLnSpc="1">
            <a:prstTxWarp prst="textNoShape">
              <a:avLst/>
            </a:prstTxWarp>
          </a:bodyPr>
          <a:lstStyle>
            <a:lvl1pPr algn="r" defTabSz="933261">
              <a:defRPr sz="1200">
                <a:latin typeface="Arial" charset="0"/>
              </a:defRPr>
            </a:lvl1pPr>
          </a:lstStyle>
          <a:p>
            <a:pPr>
              <a:defRPr/>
            </a:pPr>
            <a:fld id="{70225B7B-197E-4776-A7E0-198D006D2F1D}" type="slidenum">
              <a:rPr lang="en-US"/>
              <a:pPr>
                <a:defRPr/>
              </a:pPr>
              <a:t>‹#›</a:t>
            </a:fld>
            <a:endParaRPr lang="en-US"/>
          </a:p>
        </p:txBody>
      </p:sp>
    </p:spTree>
    <p:extLst>
      <p:ext uri="{BB962C8B-B14F-4D97-AF65-F5344CB8AC3E}">
        <p14:creationId xmlns:p14="http://schemas.microsoft.com/office/powerpoint/2010/main" val="552119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17" tIns="46659" rIns="93317" bIns="46659" numCol="1" anchor="t" anchorCtr="0" compatLnSpc="1">
            <a:prstTxWarp prst="textNoShape">
              <a:avLst/>
            </a:prstTxWarp>
          </a:bodyPr>
          <a:lstStyle>
            <a:lvl1pPr defTabSz="933261">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977531" y="0"/>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17" tIns="46659" rIns="93317" bIns="46659" numCol="1" anchor="t" anchorCtr="0" compatLnSpc="1">
            <a:prstTxWarp prst="textNoShape">
              <a:avLst/>
            </a:prstTxWarp>
          </a:bodyPr>
          <a:lstStyle>
            <a:lvl1pPr algn="r" defTabSz="933261">
              <a:defRPr sz="1200">
                <a:latin typeface="Arial"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2946" y="4422459"/>
            <a:ext cx="5617208" cy="4188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17" tIns="46659" rIns="93317" bIns="466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17" tIns="46659" rIns="93317" bIns="46659" numCol="1" anchor="b" anchorCtr="0" compatLnSpc="1">
            <a:prstTxWarp prst="textNoShape">
              <a:avLst/>
            </a:prstTxWarp>
          </a:bodyPr>
          <a:lstStyle>
            <a:lvl1pPr defTabSz="933261">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17" tIns="46659" rIns="93317" bIns="46659" numCol="1" anchor="b" anchorCtr="0" compatLnSpc="1">
            <a:prstTxWarp prst="textNoShape">
              <a:avLst/>
            </a:prstTxWarp>
          </a:bodyPr>
          <a:lstStyle>
            <a:lvl1pPr algn="r" defTabSz="933261">
              <a:defRPr sz="1200">
                <a:latin typeface="Arial" charset="0"/>
              </a:defRPr>
            </a:lvl1pPr>
          </a:lstStyle>
          <a:p>
            <a:pPr>
              <a:defRPr/>
            </a:pPr>
            <a:fld id="{BB61648D-F6CE-4933-BAB1-C3FDC3DF02C1}" type="slidenum">
              <a:rPr lang="en-US"/>
              <a:pPr>
                <a:defRPr/>
              </a:pPr>
              <a:t>‹#›</a:t>
            </a:fld>
            <a:endParaRPr lang="en-US"/>
          </a:p>
        </p:txBody>
      </p:sp>
    </p:spTree>
    <p:extLst>
      <p:ext uri="{BB962C8B-B14F-4D97-AF65-F5344CB8AC3E}">
        <p14:creationId xmlns:p14="http://schemas.microsoft.com/office/powerpoint/2010/main" val="14631692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33261" eaLnBrk="0" hangingPunct="0">
              <a:spcBef>
                <a:spcPct val="30000"/>
              </a:spcBef>
              <a:defRPr sz="1200">
                <a:solidFill>
                  <a:schemeClr val="tx1"/>
                </a:solidFill>
                <a:latin typeface="Arial" charset="0"/>
                <a:cs typeface="Arial" charset="0"/>
              </a:defRPr>
            </a:lvl1pPr>
            <a:lvl2pPr marL="744064" indent="-286179" defTabSz="933261" eaLnBrk="0" hangingPunct="0">
              <a:spcBef>
                <a:spcPct val="30000"/>
              </a:spcBef>
              <a:defRPr sz="1200">
                <a:solidFill>
                  <a:schemeClr val="tx1"/>
                </a:solidFill>
                <a:latin typeface="Arial" charset="0"/>
                <a:cs typeface="Arial" charset="0"/>
              </a:defRPr>
            </a:lvl2pPr>
            <a:lvl3pPr marL="1144715" indent="-228943" defTabSz="933261" eaLnBrk="0" hangingPunct="0">
              <a:spcBef>
                <a:spcPct val="30000"/>
              </a:spcBef>
              <a:defRPr sz="1200">
                <a:solidFill>
                  <a:schemeClr val="tx1"/>
                </a:solidFill>
                <a:latin typeface="Arial" charset="0"/>
                <a:cs typeface="Arial" charset="0"/>
              </a:defRPr>
            </a:lvl3pPr>
            <a:lvl4pPr marL="1602600" indent="-228943" defTabSz="933261" eaLnBrk="0" hangingPunct="0">
              <a:spcBef>
                <a:spcPct val="30000"/>
              </a:spcBef>
              <a:defRPr sz="1200">
                <a:solidFill>
                  <a:schemeClr val="tx1"/>
                </a:solidFill>
                <a:latin typeface="Arial" charset="0"/>
                <a:cs typeface="Arial" charset="0"/>
              </a:defRPr>
            </a:lvl4pPr>
            <a:lvl5pPr marL="2060486" indent="-228943" defTabSz="933261" eaLnBrk="0" hangingPunct="0">
              <a:spcBef>
                <a:spcPct val="30000"/>
              </a:spcBef>
              <a:defRPr sz="1200">
                <a:solidFill>
                  <a:schemeClr val="tx1"/>
                </a:solidFill>
                <a:latin typeface="Arial" charset="0"/>
                <a:cs typeface="Arial" charset="0"/>
              </a:defRPr>
            </a:lvl5pPr>
            <a:lvl6pPr marL="2518372" indent="-228943" defTabSz="933261" eaLnBrk="0" fontAlgn="base" hangingPunct="0">
              <a:spcBef>
                <a:spcPct val="30000"/>
              </a:spcBef>
              <a:spcAft>
                <a:spcPct val="0"/>
              </a:spcAft>
              <a:defRPr sz="1200">
                <a:solidFill>
                  <a:schemeClr val="tx1"/>
                </a:solidFill>
                <a:latin typeface="Arial" charset="0"/>
                <a:cs typeface="Arial" charset="0"/>
              </a:defRPr>
            </a:lvl6pPr>
            <a:lvl7pPr marL="2976258" indent="-228943" defTabSz="933261" eaLnBrk="0" fontAlgn="base" hangingPunct="0">
              <a:spcBef>
                <a:spcPct val="30000"/>
              </a:spcBef>
              <a:spcAft>
                <a:spcPct val="0"/>
              </a:spcAft>
              <a:defRPr sz="1200">
                <a:solidFill>
                  <a:schemeClr val="tx1"/>
                </a:solidFill>
                <a:latin typeface="Arial" charset="0"/>
                <a:cs typeface="Arial" charset="0"/>
              </a:defRPr>
            </a:lvl7pPr>
            <a:lvl8pPr marL="3434144" indent="-228943" defTabSz="933261" eaLnBrk="0" fontAlgn="base" hangingPunct="0">
              <a:spcBef>
                <a:spcPct val="30000"/>
              </a:spcBef>
              <a:spcAft>
                <a:spcPct val="0"/>
              </a:spcAft>
              <a:defRPr sz="1200">
                <a:solidFill>
                  <a:schemeClr val="tx1"/>
                </a:solidFill>
                <a:latin typeface="Arial" charset="0"/>
                <a:cs typeface="Arial" charset="0"/>
              </a:defRPr>
            </a:lvl8pPr>
            <a:lvl9pPr marL="3892029" indent="-228943" defTabSz="93326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6765551-41E6-4331-83FB-59ACDDFF02A7}" type="slidenum">
              <a:rPr lang="en-US" altLang="en-US" smtClean="0"/>
              <a:pPr eaLnBrk="1" hangingPunct="1">
                <a:spcBef>
                  <a:spcPct val="0"/>
                </a:spcBef>
              </a:pPr>
              <a:t>1</a:t>
            </a:fld>
            <a:endParaRPr lang="en-US" alt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altLang="en-US" smtClean="0"/>
              <a:t>Introduction: Pass out handouts and sign in</a:t>
            </a:r>
          </a:p>
          <a:p>
            <a:pPr eaLnBrk="1" hangingPunct="1"/>
            <a:endParaRPr lang="en-US" altLang="en-US" smtClean="0"/>
          </a:p>
          <a:p>
            <a:pPr eaLnBrk="1" hangingPunct="1"/>
            <a:r>
              <a:rPr lang="en-US" altLang="en-US" smtClean="0"/>
              <a:t>Hello everyone thank you very much for attending our annual training. Today we are going to review Civil Rights Compliance in the Child and Adult Care Food Program. The propose of this training is to assure that all your staff understand and can recognize discrimination, Civil Rights complaints, and procedures.  </a:t>
            </a:r>
          </a:p>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nchor="b"/>
          <a:lstStyle>
            <a:lvl1pPr defTabSz="931863" eaLnBrk="0" hangingPunct="0">
              <a:spcBef>
                <a:spcPct val="30000"/>
              </a:spcBef>
              <a:defRPr sz="1200">
                <a:solidFill>
                  <a:schemeClr val="tx1"/>
                </a:solidFill>
                <a:latin typeface="Arial" charset="0"/>
                <a:cs typeface="Arial" charset="0"/>
              </a:defRPr>
            </a:lvl1pPr>
            <a:lvl2pPr marL="742950" indent="-285750" defTabSz="931863" eaLnBrk="0" hangingPunct="0">
              <a:spcBef>
                <a:spcPct val="30000"/>
              </a:spcBef>
              <a:defRPr sz="1200">
                <a:solidFill>
                  <a:schemeClr val="tx1"/>
                </a:solidFill>
                <a:latin typeface="Arial" charset="0"/>
                <a:cs typeface="Arial" charset="0"/>
              </a:defRPr>
            </a:lvl2pPr>
            <a:lvl3pPr marL="1143000" indent="-228600" defTabSz="931863" eaLnBrk="0" hangingPunct="0">
              <a:spcBef>
                <a:spcPct val="30000"/>
              </a:spcBef>
              <a:defRPr sz="1200">
                <a:solidFill>
                  <a:schemeClr val="tx1"/>
                </a:solidFill>
                <a:latin typeface="Arial" charset="0"/>
                <a:cs typeface="Arial" charset="0"/>
              </a:defRPr>
            </a:lvl3pPr>
            <a:lvl4pPr marL="1600200" indent="-228600" defTabSz="931863" eaLnBrk="0" hangingPunct="0">
              <a:spcBef>
                <a:spcPct val="30000"/>
              </a:spcBef>
              <a:defRPr sz="1200">
                <a:solidFill>
                  <a:schemeClr val="tx1"/>
                </a:solidFill>
                <a:latin typeface="Arial" charset="0"/>
                <a:cs typeface="Arial" charset="0"/>
              </a:defRPr>
            </a:lvl4pPr>
            <a:lvl5pPr marL="2057400" indent="-228600" defTabSz="931863" eaLnBrk="0" hangingPunct="0">
              <a:spcBef>
                <a:spcPct val="30000"/>
              </a:spcBef>
              <a:defRPr sz="1200">
                <a:solidFill>
                  <a:schemeClr val="tx1"/>
                </a:solidFill>
                <a:latin typeface="Arial" charset="0"/>
                <a:cs typeface="Arial" charset="0"/>
              </a:defRPr>
            </a:lvl5pPr>
            <a:lvl6pPr marL="2514600" indent="-228600" defTabSz="931863" eaLnBrk="0" fontAlgn="base" hangingPunct="0">
              <a:spcBef>
                <a:spcPct val="30000"/>
              </a:spcBef>
              <a:spcAft>
                <a:spcPct val="0"/>
              </a:spcAft>
              <a:defRPr sz="1200">
                <a:solidFill>
                  <a:schemeClr val="tx1"/>
                </a:solidFill>
                <a:latin typeface="Arial" charset="0"/>
                <a:cs typeface="Arial" charset="0"/>
              </a:defRPr>
            </a:lvl6pPr>
            <a:lvl7pPr marL="2971800" indent="-228600" defTabSz="931863" eaLnBrk="0" fontAlgn="base" hangingPunct="0">
              <a:spcBef>
                <a:spcPct val="30000"/>
              </a:spcBef>
              <a:spcAft>
                <a:spcPct val="0"/>
              </a:spcAft>
              <a:defRPr sz="1200">
                <a:solidFill>
                  <a:schemeClr val="tx1"/>
                </a:solidFill>
                <a:latin typeface="Arial" charset="0"/>
                <a:cs typeface="Arial" charset="0"/>
              </a:defRPr>
            </a:lvl7pPr>
            <a:lvl8pPr marL="3429000" indent="-228600" defTabSz="931863" eaLnBrk="0" fontAlgn="base" hangingPunct="0">
              <a:spcBef>
                <a:spcPct val="30000"/>
              </a:spcBef>
              <a:spcAft>
                <a:spcPct val="0"/>
              </a:spcAft>
              <a:defRPr sz="1200">
                <a:solidFill>
                  <a:schemeClr val="tx1"/>
                </a:solidFill>
                <a:latin typeface="Arial" charset="0"/>
                <a:cs typeface="Arial" charset="0"/>
              </a:defRPr>
            </a:lvl8pPr>
            <a:lvl9pPr marL="3886200" indent="-228600" defTabSz="931863"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90B5D3F6-6AE5-46F5-B95A-E8C07E7A5E1C}" type="slidenum">
              <a:rPr lang="en-US" altLang="en-US"/>
              <a:pPr algn="r" eaLnBrk="1" hangingPunct="1">
                <a:spcBef>
                  <a:spcPct val="0"/>
                </a:spcBef>
              </a:pPr>
              <a:t>14</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altLang="en-US" smtClean="0"/>
              <a:t>You can place the poster in the meal service area, school lobby, or in the Main Office. It has to be visible to the children, teachers, and parents. We do have posters in our office for your Institution so let me know your needs.  You also need to check to see that you have the current poster. Failure to post current poster will be a finding during a review. 1999 revised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p:spPr>
        <p:txBody>
          <a:bodyPr/>
          <a:lstStyle/>
          <a:p>
            <a:pPr eaLnBrk="1" hangingPunct="1"/>
            <a:r>
              <a:rPr lang="en-US" altLang="en-US" smtClean="0"/>
              <a:t>1.) Here are some of the materials that you can included the nondiscrimination statement 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p:spPr>
        <p:txBody>
          <a:bodyPr/>
          <a:lstStyle/>
          <a:p>
            <a:pPr eaLnBrk="1" hangingPunct="1"/>
            <a:r>
              <a:rPr lang="en-US" altLang="en-US" smtClean="0"/>
              <a:t>1.) Read slide</a:t>
            </a:r>
          </a:p>
          <a:p>
            <a:pPr eaLnBrk="1" hangingPunct="1"/>
            <a:endParaRPr lang="en-US" altLang="en-US" smtClean="0"/>
          </a:p>
          <a:p>
            <a:pPr eaLnBrk="1" hangingPunct="1"/>
            <a:r>
              <a:rPr lang="en-US" altLang="en-US" smtClean="0"/>
              <a:t>2.) You can find translations of the Free and Reduced Policy and Procedures on the USDA website.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p:spPr>
        <p:txBody>
          <a:bodyPr/>
          <a:lstStyle/>
          <a:p>
            <a:pPr eaLnBrk="1" hangingPunct="1"/>
            <a:r>
              <a:rPr lang="en-US" altLang="en-US" smtClean="0"/>
              <a:t>Read slide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p:spPr>
        <p:txBody>
          <a:bodyPr/>
          <a:lstStyle/>
          <a:p>
            <a:pPr eaLnBrk="1" hangingPunct="1"/>
            <a:r>
              <a:rPr lang="en-US" altLang="en-US" smtClean="0"/>
              <a:t>1.) Read Slide</a:t>
            </a:r>
          </a:p>
          <a:p>
            <a:pPr eaLnBrk="1" hangingPunct="1"/>
            <a:endParaRPr lang="en-US" altLang="en-US" smtClean="0"/>
          </a:p>
          <a:p>
            <a:pPr eaLnBrk="1" hangingPunct="1"/>
            <a:r>
              <a:rPr lang="en-US" altLang="en-US" smtClean="0"/>
              <a:t>2.) Data collection can be addressed in application process, Students enrollment forms, etc.  This data is collected for the purpose of nondiscrimination procedures.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pPr marL="228943" indent="-228943" eaLnBrk="1" hangingPunct="1">
              <a:buFontTx/>
              <a:buAutoNum type="arabicParenR"/>
            </a:pPr>
            <a:r>
              <a:rPr lang="en-US" altLang="en-US" smtClean="0"/>
              <a:t>Read slide</a:t>
            </a:r>
          </a:p>
          <a:p>
            <a:pPr marL="228943" indent="-228943" eaLnBrk="1" hangingPunct="1"/>
            <a:endParaRPr lang="en-US" altLang="en-US" smtClean="0"/>
          </a:p>
          <a:p>
            <a:pPr marL="228943" indent="-228943" eaLnBrk="1" hangingPunct="1"/>
            <a:r>
              <a:rPr lang="en-US" altLang="en-US" smtClean="0"/>
              <a:t>2)USDA has special rules that applies to milk substitution for children with medical of special dietary needs.  </a:t>
            </a:r>
          </a:p>
          <a:p>
            <a:pPr marL="228943" indent="-228943" eaLnBrk="1" hangingPunct="1"/>
            <a:endParaRPr lang="en-US" altLang="en-US" smtClean="0"/>
          </a:p>
          <a:p>
            <a:pPr marL="228943" indent="-228943" eaLnBrk="1" hangingPunct="1"/>
            <a:r>
              <a:rPr lang="en-US" altLang="en-US" smtClean="0"/>
              <a:t>For a student with a disability, the school can omit or substitute fluid milk based on the written statement form a licensed physician.  The meal may consist of only four components and a beverage from home, if prescribed by a licensed physician.</a:t>
            </a:r>
          </a:p>
          <a:p>
            <a:pPr marL="228943" indent="-228943" eaLnBrk="1" hangingPunct="1"/>
            <a:endParaRPr lang="en-US" altLang="en-US" smtClean="0"/>
          </a:p>
          <a:p>
            <a:pPr marL="228943" indent="-228943" eaLnBrk="1" hangingPunct="1"/>
            <a:r>
              <a:rPr lang="en-US" altLang="en-US" smtClean="0"/>
              <a:t>For a student who does not have a disability, under Over vs Serve, a meal without fluid milk can be reimbursable.  If there is no Offer vs Serve, a reimbursable meal must include milk or an acceptable milk substitute provided by the school.  If the school does not offer an acceptable milk substitute for those without disabilities, the student has to take the fluid milk for the meal to be reimbursable.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nchor="b"/>
          <a:lstStyle>
            <a:lvl1pPr defTabSz="931863" eaLnBrk="0" hangingPunct="0">
              <a:spcBef>
                <a:spcPct val="30000"/>
              </a:spcBef>
              <a:defRPr sz="1200">
                <a:solidFill>
                  <a:schemeClr val="tx1"/>
                </a:solidFill>
                <a:latin typeface="Arial" charset="0"/>
                <a:cs typeface="Arial" charset="0"/>
              </a:defRPr>
            </a:lvl1pPr>
            <a:lvl2pPr marL="742950" indent="-285750" defTabSz="931863" eaLnBrk="0" hangingPunct="0">
              <a:spcBef>
                <a:spcPct val="30000"/>
              </a:spcBef>
              <a:defRPr sz="1200">
                <a:solidFill>
                  <a:schemeClr val="tx1"/>
                </a:solidFill>
                <a:latin typeface="Arial" charset="0"/>
                <a:cs typeface="Arial" charset="0"/>
              </a:defRPr>
            </a:lvl2pPr>
            <a:lvl3pPr marL="1143000" indent="-228600" defTabSz="931863" eaLnBrk="0" hangingPunct="0">
              <a:spcBef>
                <a:spcPct val="30000"/>
              </a:spcBef>
              <a:defRPr sz="1200">
                <a:solidFill>
                  <a:schemeClr val="tx1"/>
                </a:solidFill>
                <a:latin typeface="Arial" charset="0"/>
                <a:cs typeface="Arial" charset="0"/>
              </a:defRPr>
            </a:lvl3pPr>
            <a:lvl4pPr marL="1600200" indent="-228600" defTabSz="931863" eaLnBrk="0" hangingPunct="0">
              <a:spcBef>
                <a:spcPct val="30000"/>
              </a:spcBef>
              <a:defRPr sz="1200">
                <a:solidFill>
                  <a:schemeClr val="tx1"/>
                </a:solidFill>
                <a:latin typeface="Arial" charset="0"/>
                <a:cs typeface="Arial" charset="0"/>
              </a:defRPr>
            </a:lvl4pPr>
            <a:lvl5pPr marL="2057400" indent="-228600" defTabSz="931863" eaLnBrk="0" hangingPunct="0">
              <a:spcBef>
                <a:spcPct val="30000"/>
              </a:spcBef>
              <a:defRPr sz="1200">
                <a:solidFill>
                  <a:schemeClr val="tx1"/>
                </a:solidFill>
                <a:latin typeface="Arial" charset="0"/>
                <a:cs typeface="Arial" charset="0"/>
              </a:defRPr>
            </a:lvl5pPr>
            <a:lvl6pPr marL="2514600" indent="-228600" defTabSz="931863" eaLnBrk="0" fontAlgn="base" hangingPunct="0">
              <a:spcBef>
                <a:spcPct val="30000"/>
              </a:spcBef>
              <a:spcAft>
                <a:spcPct val="0"/>
              </a:spcAft>
              <a:defRPr sz="1200">
                <a:solidFill>
                  <a:schemeClr val="tx1"/>
                </a:solidFill>
                <a:latin typeface="Arial" charset="0"/>
                <a:cs typeface="Arial" charset="0"/>
              </a:defRPr>
            </a:lvl6pPr>
            <a:lvl7pPr marL="2971800" indent="-228600" defTabSz="931863" eaLnBrk="0" fontAlgn="base" hangingPunct="0">
              <a:spcBef>
                <a:spcPct val="30000"/>
              </a:spcBef>
              <a:spcAft>
                <a:spcPct val="0"/>
              </a:spcAft>
              <a:defRPr sz="1200">
                <a:solidFill>
                  <a:schemeClr val="tx1"/>
                </a:solidFill>
                <a:latin typeface="Arial" charset="0"/>
                <a:cs typeface="Arial" charset="0"/>
              </a:defRPr>
            </a:lvl7pPr>
            <a:lvl8pPr marL="3429000" indent="-228600" defTabSz="931863" eaLnBrk="0" fontAlgn="base" hangingPunct="0">
              <a:spcBef>
                <a:spcPct val="30000"/>
              </a:spcBef>
              <a:spcAft>
                <a:spcPct val="0"/>
              </a:spcAft>
              <a:defRPr sz="1200">
                <a:solidFill>
                  <a:schemeClr val="tx1"/>
                </a:solidFill>
                <a:latin typeface="Arial" charset="0"/>
                <a:cs typeface="Arial" charset="0"/>
              </a:defRPr>
            </a:lvl8pPr>
            <a:lvl9pPr marL="3886200" indent="-228600" defTabSz="931863"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88CE76E5-A204-40F5-84CA-052367CD0C0A}" type="slidenum">
              <a:rPr lang="en-US" altLang="en-US"/>
              <a:pPr algn="r" eaLnBrk="1" hangingPunct="1">
                <a:spcBef>
                  <a:spcPct val="0"/>
                </a:spcBef>
              </a:pPr>
              <a:t>33</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dirty="0" smtClean="0"/>
              <a:t>1.) These are some samples of how to handle a complaint</a:t>
            </a:r>
          </a:p>
          <a:p>
            <a:pPr eaLnBrk="1" hangingPunct="1"/>
            <a:endParaRPr lang="en-US" altLang="en-US" dirty="0" smtClean="0"/>
          </a:p>
          <a:p>
            <a:pPr eaLnBrk="1" hangingPunct="1"/>
            <a:r>
              <a:rPr lang="en-US" altLang="en-US" dirty="0" smtClean="0"/>
              <a:t>2.) Read slide</a:t>
            </a:r>
          </a:p>
          <a:p>
            <a:pPr eaLnBrk="1" hangingPunct="1"/>
            <a:endParaRPr lang="en-US" altLang="en-US" dirty="0" smtClean="0"/>
          </a:p>
          <a:p>
            <a:pPr eaLnBrk="1" hangingPunct="1"/>
            <a:r>
              <a:rPr lang="en-US" altLang="en-US" dirty="0" smtClean="0"/>
              <a:t>3.) There should be one SFA official in charge of Civil Rights complaints and procedures. This person will log all complaints in  CNP Civil Rights Procedure Manual.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33261" eaLnBrk="0" hangingPunct="0">
              <a:spcBef>
                <a:spcPct val="30000"/>
              </a:spcBef>
              <a:defRPr sz="1200">
                <a:solidFill>
                  <a:schemeClr val="tx1"/>
                </a:solidFill>
                <a:latin typeface="Arial" charset="0"/>
                <a:cs typeface="Arial" charset="0"/>
              </a:defRPr>
            </a:lvl1pPr>
            <a:lvl2pPr marL="744064" indent="-286179" defTabSz="933261" eaLnBrk="0" hangingPunct="0">
              <a:spcBef>
                <a:spcPct val="30000"/>
              </a:spcBef>
              <a:defRPr sz="1200">
                <a:solidFill>
                  <a:schemeClr val="tx1"/>
                </a:solidFill>
                <a:latin typeface="Arial" charset="0"/>
                <a:cs typeface="Arial" charset="0"/>
              </a:defRPr>
            </a:lvl2pPr>
            <a:lvl3pPr marL="1144715" indent="-228943" defTabSz="933261" eaLnBrk="0" hangingPunct="0">
              <a:spcBef>
                <a:spcPct val="30000"/>
              </a:spcBef>
              <a:defRPr sz="1200">
                <a:solidFill>
                  <a:schemeClr val="tx1"/>
                </a:solidFill>
                <a:latin typeface="Arial" charset="0"/>
                <a:cs typeface="Arial" charset="0"/>
              </a:defRPr>
            </a:lvl3pPr>
            <a:lvl4pPr marL="1602600" indent="-228943" defTabSz="933261" eaLnBrk="0" hangingPunct="0">
              <a:spcBef>
                <a:spcPct val="30000"/>
              </a:spcBef>
              <a:defRPr sz="1200">
                <a:solidFill>
                  <a:schemeClr val="tx1"/>
                </a:solidFill>
                <a:latin typeface="Arial" charset="0"/>
                <a:cs typeface="Arial" charset="0"/>
              </a:defRPr>
            </a:lvl4pPr>
            <a:lvl5pPr marL="2060486" indent="-228943" defTabSz="933261" eaLnBrk="0" hangingPunct="0">
              <a:spcBef>
                <a:spcPct val="30000"/>
              </a:spcBef>
              <a:defRPr sz="1200">
                <a:solidFill>
                  <a:schemeClr val="tx1"/>
                </a:solidFill>
                <a:latin typeface="Arial" charset="0"/>
                <a:cs typeface="Arial" charset="0"/>
              </a:defRPr>
            </a:lvl5pPr>
            <a:lvl6pPr marL="2518372" indent="-228943" defTabSz="933261" eaLnBrk="0" fontAlgn="base" hangingPunct="0">
              <a:spcBef>
                <a:spcPct val="30000"/>
              </a:spcBef>
              <a:spcAft>
                <a:spcPct val="0"/>
              </a:spcAft>
              <a:defRPr sz="1200">
                <a:solidFill>
                  <a:schemeClr val="tx1"/>
                </a:solidFill>
                <a:latin typeface="Arial" charset="0"/>
                <a:cs typeface="Arial" charset="0"/>
              </a:defRPr>
            </a:lvl6pPr>
            <a:lvl7pPr marL="2976258" indent="-228943" defTabSz="933261" eaLnBrk="0" fontAlgn="base" hangingPunct="0">
              <a:spcBef>
                <a:spcPct val="30000"/>
              </a:spcBef>
              <a:spcAft>
                <a:spcPct val="0"/>
              </a:spcAft>
              <a:defRPr sz="1200">
                <a:solidFill>
                  <a:schemeClr val="tx1"/>
                </a:solidFill>
                <a:latin typeface="Arial" charset="0"/>
                <a:cs typeface="Arial" charset="0"/>
              </a:defRPr>
            </a:lvl7pPr>
            <a:lvl8pPr marL="3434144" indent="-228943" defTabSz="933261" eaLnBrk="0" fontAlgn="base" hangingPunct="0">
              <a:spcBef>
                <a:spcPct val="30000"/>
              </a:spcBef>
              <a:spcAft>
                <a:spcPct val="0"/>
              </a:spcAft>
              <a:defRPr sz="1200">
                <a:solidFill>
                  <a:schemeClr val="tx1"/>
                </a:solidFill>
                <a:latin typeface="Arial" charset="0"/>
                <a:cs typeface="Arial" charset="0"/>
              </a:defRPr>
            </a:lvl8pPr>
            <a:lvl9pPr marL="3892029" indent="-228943" defTabSz="93326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CC17893-5891-41B4-876E-58F13C73D5D6}" type="slidenum">
              <a:rPr lang="en-US" altLang="en-US" smtClean="0"/>
              <a:pPr eaLnBrk="1" hangingPunct="1">
                <a:spcBef>
                  <a:spcPct val="0"/>
                </a:spcBef>
              </a:pPr>
              <a:t>34</a:t>
            </a:fld>
            <a:endParaRPr lang="en-US" alt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ltLang="en-US" smtClean="0"/>
          </a:p>
          <a:p>
            <a:pPr eaLnBrk="1" hangingPunct="1"/>
            <a:endParaRPr lang="en-US" altLang="en-US" smtClean="0"/>
          </a:p>
          <a:p>
            <a:pPr eaLnBrk="1" hangingPunct="1"/>
            <a:r>
              <a:rPr lang="en-US" altLang="en-US" smtClean="0"/>
              <a:t>1.) Read Slide</a:t>
            </a:r>
          </a:p>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33261" eaLnBrk="0" hangingPunct="0">
              <a:spcBef>
                <a:spcPct val="30000"/>
              </a:spcBef>
              <a:defRPr sz="1200">
                <a:solidFill>
                  <a:schemeClr val="tx1"/>
                </a:solidFill>
                <a:latin typeface="Arial" charset="0"/>
                <a:cs typeface="Arial" charset="0"/>
              </a:defRPr>
            </a:lvl1pPr>
            <a:lvl2pPr marL="744064" indent="-286179" defTabSz="933261" eaLnBrk="0" hangingPunct="0">
              <a:spcBef>
                <a:spcPct val="30000"/>
              </a:spcBef>
              <a:defRPr sz="1200">
                <a:solidFill>
                  <a:schemeClr val="tx1"/>
                </a:solidFill>
                <a:latin typeface="Arial" charset="0"/>
                <a:cs typeface="Arial" charset="0"/>
              </a:defRPr>
            </a:lvl2pPr>
            <a:lvl3pPr marL="1144715" indent="-228943" defTabSz="933261" eaLnBrk="0" hangingPunct="0">
              <a:spcBef>
                <a:spcPct val="30000"/>
              </a:spcBef>
              <a:defRPr sz="1200">
                <a:solidFill>
                  <a:schemeClr val="tx1"/>
                </a:solidFill>
                <a:latin typeface="Arial" charset="0"/>
                <a:cs typeface="Arial" charset="0"/>
              </a:defRPr>
            </a:lvl3pPr>
            <a:lvl4pPr marL="1602600" indent="-228943" defTabSz="933261" eaLnBrk="0" hangingPunct="0">
              <a:spcBef>
                <a:spcPct val="30000"/>
              </a:spcBef>
              <a:defRPr sz="1200">
                <a:solidFill>
                  <a:schemeClr val="tx1"/>
                </a:solidFill>
                <a:latin typeface="Arial" charset="0"/>
                <a:cs typeface="Arial" charset="0"/>
              </a:defRPr>
            </a:lvl4pPr>
            <a:lvl5pPr marL="2060486" indent="-228943" defTabSz="933261" eaLnBrk="0" hangingPunct="0">
              <a:spcBef>
                <a:spcPct val="30000"/>
              </a:spcBef>
              <a:defRPr sz="1200">
                <a:solidFill>
                  <a:schemeClr val="tx1"/>
                </a:solidFill>
                <a:latin typeface="Arial" charset="0"/>
                <a:cs typeface="Arial" charset="0"/>
              </a:defRPr>
            </a:lvl5pPr>
            <a:lvl6pPr marL="2518372" indent="-228943" defTabSz="933261" eaLnBrk="0" fontAlgn="base" hangingPunct="0">
              <a:spcBef>
                <a:spcPct val="30000"/>
              </a:spcBef>
              <a:spcAft>
                <a:spcPct val="0"/>
              </a:spcAft>
              <a:defRPr sz="1200">
                <a:solidFill>
                  <a:schemeClr val="tx1"/>
                </a:solidFill>
                <a:latin typeface="Arial" charset="0"/>
                <a:cs typeface="Arial" charset="0"/>
              </a:defRPr>
            </a:lvl6pPr>
            <a:lvl7pPr marL="2976258" indent="-228943" defTabSz="933261" eaLnBrk="0" fontAlgn="base" hangingPunct="0">
              <a:spcBef>
                <a:spcPct val="30000"/>
              </a:spcBef>
              <a:spcAft>
                <a:spcPct val="0"/>
              </a:spcAft>
              <a:defRPr sz="1200">
                <a:solidFill>
                  <a:schemeClr val="tx1"/>
                </a:solidFill>
                <a:latin typeface="Arial" charset="0"/>
                <a:cs typeface="Arial" charset="0"/>
              </a:defRPr>
            </a:lvl7pPr>
            <a:lvl8pPr marL="3434144" indent="-228943" defTabSz="933261" eaLnBrk="0" fontAlgn="base" hangingPunct="0">
              <a:spcBef>
                <a:spcPct val="30000"/>
              </a:spcBef>
              <a:spcAft>
                <a:spcPct val="0"/>
              </a:spcAft>
              <a:defRPr sz="1200">
                <a:solidFill>
                  <a:schemeClr val="tx1"/>
                </a:solidFill>
                <a:latin typeface="Arial" charset="0"/>
                <a:cs typeface="Arial" charset="0"/>
              </a:defRPr>
            </a:lvl8pPr>
            <a:lvl9pPr marL="3892029" indent="-228943" defTabSz="93326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C1D9E81-FA8E-4243-AD16-63E03C9D1440}" type="slidenum">
              <a:rPr lang="en-US" altLang="en-US" smtClean="0"/>
              <a:pPr eaLnBrk="1" hangingPunct="1">
                <a:spcBef>
                  <a:spcPct val="0"/>
                </a:spcBef>
              </a:pPr>
              <a:t>35</a:t>
            </a:fld>
            <a:endParaRPr lang="en-US" alt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smtClean="0"/>
              <a:t>This is an example of how the Civil Rights complaint procedures are to be gathered, documented and forwarded- in this order.</a:t>
            </a:r>
          </a:p>
          <a:p>
            <a:pPr eaLnBrk="1" hangingPunct="1"/>
            <a:endParaRPr lang="en-US" altLang="en-US" smtClean="0"/>
          </a:p>
          <a:p>
            <a:pPr eaLnBrk="1" hangingPunct="1"/>
            <a:r>
              <a:rPr lang="en-US" altLang="en-US" smtClean="0"/>
              <a:t>There should be one Institution official in charge of Civil Rights complaints and procedures. This person will log all complaints in  CNP Civil Rights Procedure Manual.</a:t>
            </a:r>
          </a:p>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33261" eaLnBrk="0" hangingPunct="0">
              <a:spcBef>
                <a:spcPct val="30000"/>
              </a:spcBef>
              <a:defRPr sz="1200">
                <a:solidFill>
                  <a:schemeClr val="tx1"/>
                </a:solidFill>
                <a:latin typeface="Arial" charset="0"/>
                <a:cs typeface="Arial" charset="0"/>
              </a:defRPr>
            </a:lvl1pPr>
            <a:lvl2pPr marL="744064" indent="-286179" defTabSz="933261" eaLnBrk="0" hangingPunct="0">
              <a:spcBef>
                <a:spcPct val="30000"/>
              </a:spcBef>
              <a:defRPr sz="1200">
                <a:solidFill>
                  <a:schemeClr val="tx1"/>
                </a:solidFill>
                <a:latin typeface="Arial" charset="0"/>
                <a:cs typeface="Arial" charset="0"/>
              </a:defRPr>
            </a:lvl2pPr>
            <a:lvl3pPr marL="1144715" indent="-228943" defTabSz="933261" eaLnBrk="0" hangingPunct="0">
              <a:spcBef>
                <a:spcPct val="30000"/>
              </a:spcBef>
              <a:defRPr sz="1200">
                <a:solidFill>
                  <a:schemeClr val="tx1"/>
                </a:solidFill>
                <a:latin typeface="Arial" charset="0"/>
                <a:cs typeface="Arial" charset="0"/>
              </a:defRPr>
            </a:lvl3pPr>
            <a:lvl4pPr marL="1602600" indent="-228943" defTabSz="933261" eaLnBrk="0" hangingPunct="0">
              <a:spcBef>
                <a:spcPct val="30000"/>
              </a:spcBef>
              <a:defRPr sz="1200">
                <a:solidFill>
                  <a:schemeClr val="tx1"/>
                </a:solidFill>
                <a:latin typeface="Arial" charset="0"/>
                <a:cs typeface="Arial" charset="0"/>
              </a:defRPr>
            </a:lvl4pPr>
            <a:lvl5pPr marL="2060486" indent="-228943" defTabSz="933261" eaLnBrk="0" hangingPunct="0">
              <a:spcBef>
                <a:spcPct val="30000"/>
              </a:spcBef>
              <a:defRPr sz="1200">
                <a:solidFill>
                  <a:schemeClr val="tx1"/>
                </a:solidFill>
                <a:latin typeface="Arial" charset="0"/>
                <a:cs typeface="Arial" charset="0"/>
              </a:defRPr>
            </a:lvl5pPr>
            <a:lvl6pPr marL="2518372" indent="-228943" defTabSz="933261" eaLnBrk="0" fontAlgn="base" hangingPunct="0">
              <a:spcBef>
                <a:spcPct val="30000"/>
              </a:spcBef>
              <a:spcAft>
                <a:spcPct val="0"/>
              </a:spcAft>
              <a:defRPr sz="1200">
                <a:solidFill>
                  <a:schemeClr val="tx1"/>
                </a:solidFill>
                <a:latin typeface="Arial" charset="0"/>
                <a:cs typeface="Arial" charset="0"/>
              </a:defRPr>
            </a:lvl6pPr>
            <a:lvl7pPr marL="2976258" indent="-228943" defTabSz="933261" eaLnBrk="0" fontAlgn="base" hangingPunct="0">
              <a:spcBef>
                <a:spcPct val="30000"/>
              </a:spcBef>
              <a:spcAft>
                <a:spcPct val="0"/>
              </a:spcAft>
              <a:defRPr sz="1200">
                <a:solidFill>
                  <a:schemeClr val="tx1"/>
                </a:solidFill>
                <a:latin typeface="Arial" charset="0"/>
                <a:cs typeface="Arial" charset="0"/>
              </a:defRPr>
            </a:lvl7pPr>
            <a:lvl8pPr marL="3434144" indent="-228943" defTabSz="933261" eaLnBrk="0" fontAlgn="base" hangingPunct="0">
              <a:spcBef>
                <a:spcPct val="30000"/>
              </a:spcBef>
              <a:spcAft>
                <a:spcPct val="0"/>
              </a:spcAft>
              <a:defRPr sz="1200">
                <a:solidFill>
                  <a:schemeClr val="tx1"/>
                </a:solidFill>
                <a:latin typeface="Arial" charset="0"/>
                <a:cs typeface="Arial" charset="0"/>
              </a:defRPr>
            </a:lvl8pPr>
            <a:lvl9pPr marL="3892029" indent="-228943" defTabSz="93326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B6C5333-2FDE-4BFC-A213-41D7244C3C59}" type="slidenum">
              <a:rPr lang="en-US" altLang="en-US" smtClean="0"/>
              <a:pPr eaLnBrk="1" hangingPunct="1">
                <a:spcBef>
                  <a:spcPct val="0"/>
                </a:spcBef>
              </a:pPr>
              <a:t>36</a:t>
            </a:fld>
            <a:endParaRPr lang="en-US" alt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smtClean="0"/>
          </a:p>
          <a:p>
            <a:pPr eaLnBrk="1" hangingPunct="1"/>
            <a:endParaRPr lang="en-US" altLang="en-US" smtClean="0"/>
          </a:p>
          <a:p>
            <a:pPr eaLnBrk="1" hangingPunct="1"/>
            <a:r>
              <a:rPr lang="en-US" altLang="en-US" smtClean="0"/>
              <a:t>1.) All complaints must be logged and kept for 3 years plus the current year even if there are no complaints. If the state requires more you must follow the state request.  Three years is only a  mandate by the USDA.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33261" eaLnBrk="0" hangingPunct="0">
              <a:spcBef>
                <a:spcPct val="30000"/>
              </a:spcBef>
              <a:defRPr sz="1200">
                <a:solidFill>
                  <a:schemeClr val="tx1"/>
                </a:solidFill>
                <a:latin typeface="Arial" charset="0"/>
                <a:cs typeface="Arial" charset="0"/>
              </a:defRPr>
            </a:lvl1pPr>
            <a:lvl2pPr marL="744064" indent="-286179" defTabSz="933261" eaLnBrk="0" hangingPunct="0">
              <a:spcBef>
                <a:spcPct val="30000"/>
              </a:spcBef>
              <a:defRPr sz="1200">
                <a:solidFill>
                  <a:schemeClr val="tx1"/>
                </a:solidFill>
                <a:latin typeface="Arial" charset="0"/>
                <a:cs typeface="Arial" charset="0"/>
              </a:defRPr>
            </a:lvl2pPr>
            <a:lvl3pPr marL="1144715" indent="-228943" defTabSz="933261" eaLnBrk="0" hangingPunct="0">
              <a:spcBef>
                <a:spcPct val="30000"/>
              </a:spcBef>
              <a:defRPr sz="1200">
                <a:solidFill>
                  <a:schemeClr val="tx1"/>
                </a:solidFill>
                <a:latin typeface="Arial" charset="0"/>
                <a:cs typeface="Arial" charset="0"/>
              </a:defRPr>
            </a:lvl3pPr>
            <a:lvl4pPr marL="1602600" indent="-228943" defTabSz="933261" eaLnBrk="0" hangingPunct="0">
              <a:spcBef>
                <a:spcPct val="30000"/>
              </a:spcBef>
              <a:defRPr sz="1200">
                <a:solidFill>
                  <a:schemeClr val="tx1"/>
                </a:solidFill>
                <a:latin typeface="Arial" charset="0"/>
                <a:cs typeface="Arial" charset="0"/>
              </a:defRPr>
            </a:lvl4pPr>
            <a:lvl5pPr marL="2060486" indent="-228943" defTabSz="933261" eaLnBrk="0" hangingPunct="0">
              <a:spcBef>
                <a:spcPct val="30000"/>
              </a:spcBef>
              <a:defRPr sz="1200">
                <a:solidFill>
                  <a:schemeClr val="tx1"/>
                </a:solidFill>
                <a:latin typeface="Arial" charset="0"/>
                <a:cs typeface="Arial" charset="0"/>
              </a:defRPr>
            </a:lvl5pPr>
            <a:lvl6pPr marL="2518372" indent="-228943" defTabSz="933261" eaLnBrk="0" fontAlgn="base" hangingPunct="0">
              <a:spcBef>
                <a:spcPct val="30000"/>
              </a:spcBef>
              <a:spcAft>
                <a:spcPct val="0"/>
              </a:spcAft>
              <a:defRPr sz="1200">
                <a:solidFill>
                  <a:schemeClr val="tx1"/>
                </a:solidFill>
                <a:latin typeface="Arial" charset="0"/>
                <a:cs typeface="Arial" charset="0"/>
              </a:defRPr>
            </a:lvl6pPr>
            <a:lvl7pPr marL="2976258" indent="-228943" defTabSz="933261" eaLnBrk="0" fontAlgn="base" hangingPunct="0">
              <a:spcBef>
                <a:spcPct val="30000"/>
              </a:spcBef>
              <a:spcAft>
                <a:spcPct val="0"/>
              </a:spcAft>
              <a:defRPr sz="1200">
                <a:solidFill>
                  <a:schemeClr val="tx1"/>
                </a:solidFill>
                <a:latin typeface="Arial" charset="0"/>
                <a:cs typeface="Arial" charset="0"/>
              </a:defRPr>
            </a:lvl7pPr>
            <a:lvl8pPr marL="3434144" indent="-228943" defTabSz="933261" eaLnBrk="0" fontAlgn="base" hangingPunct="0">
              <a:spcBef>
                <a:spcPct val="30000"/>
              </a:spcBef>
              <a:spcAft>
                <a:spcPct val="0"/>
              </a:spcAft>
              <a:defRPr sz="1200">
                <a:solidFill>
                  <a:schemeClr val="tx1"/>
                </a:solidFill>
                <a:latin typeface="Arial" charset="0"/>
                <a:cs typeface="Arial" charset="0"/>
              </a:defRPr>
            </a:lvl8pPr>
            <a:lvl9pPr marL="3892029" indent="-228943" defTabSz="93326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F59E64D-8739-4CED-B7D0-87FB3BB1B635}" type="slidenum">
              <a:rPr lang="en-US" altLang="en-US" smtClean="0"/>
              <a:pPr eaLnBrk="1" hangingPunct="1">
                <a:spcBef>
                  <a:spcPct val="0"/>
                </a:spcBef>
              </a:pPr>
              <a:t>4</a:t>
            </a:fld>
            <a:endParaRPr lang="en-US" alt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en-US" dirty="0" smtClean="0"/>
              <a:t>Read all slide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defTabSz="933261" eaLnBrk="0" hangingPunct="0">
              <a:spcBef>
                <a:spcPct val="30000"/>
              </a:spcBef>
              <a:defRPr sz="1200">
                <a:solidFill>
                  <a:schemeClr val="tx1"/>
                </a:solidFill>
                <a:latin typeface="Arial" charset="0"/>
                <a:cs typeface="Arial" charset="0"/>
              </a:defRPr>
            </a:lvl1pPr>
            <a:lvl2pPr marL="744064" indent="-286179" defTabSz="933261" eaLnBrk="0" hangingPunct="0">
              <a:spcBef>
                <a:spcPct val="30000"/>
              </a:spcBef>
              <a:defRPr sz="1200">
                <a:solidFill>
                  <a:schemeClr val="tx1"/>
                </a:solidFill>
                <a:latin typeface="Arial" charset="0"/>
                <a:cs typeface="Arial" charset="0"/>
              </a:defRPr>
            </a:lvl2pPr>
            <a:lvl3pPr marL="1144715" indent="-228943" defTabSz="933261" eaLnBrk="0" hangingPunct="0">
              <a:spcBef>
                <a:spcPct val="30000"/>
              </a:spcBef>
              <a:defRPr sz="1200">
                <a:solidFill>
                  <a:schemeClr val="tx1"/>
                </a:solidFill>
                <a:latin typeface="Arial" charset="0"/>
                <a:cs typeface="Arial" charset="0"/>
              </a:defRPr>
            </a:lvl3pPr>
            <a:lvl4pPr marL="1602600" indent="-228943" defTabSz="933261" eaLnBrk="0" hangingPunct="0">
              <a:spcBef>
                <a:spcPct val="30000"/>
              </a:spcBef>
              <a:defRPr sz="1200">
                <a:solidFill>
                  <a:schemeClr val="tx1"/>
                </a:solidFill>
                <a:latin typeface="Arial" charset="0"/>
                <a:cs typeface="Arial" charset="0"/>
              </a:defRPr>
            </a:lvl4pPr>
            <a:lvl5pPr marL="2060486" indent="-228943" defTabSz="933261" eaLnBrk="0" hangingPunct="0">
              <a:spcBef>
                <a:spcPct val="30000"/>
              </a:spcBef>
              <a:defRPr sz="1200">
                <a:solidFill>
                  <a:schemeClr val="tx1"/>
                </a:solidFill>
                <a:latin typeface="Arial" charset="0"/>
                <a:cs typeface="Arial" charset="0"/>
              </a:defRPr>
            </a:lvl5pPr>
            <a:lvl6pPr marL="2518372" indent="-228943" defTabSz="933261" eaLnBrk="0" fontAlgn="base" hangingPunct="0">
              <a:spcBef>
                <a:spcPct val="30000"/>
              </a:spcBef>
              <a:spcAft>
                <a:spcPct val="0"/>
              </a:spcAft>
              <a:defRPr sz="1200">
                <a:solidFill>
                  <a:schemeClr val="tx1"/>
                </a:solidFill>
                <a:latin typeface="Arial" charset="0"/>
                <a:cs typeface="Arial" charset="0"/>
              </a:defRPr>
            </a:lvl6pPr>
            <a:lvl7pPr marL="2976258" indent="-228943" defTabSz="933261" eaLnBrk="0" fontAlgn="base" hangingPunct="0">
              <a:spcBef>
                <a:spcPct val="30000"/>
              </a:spcBef>
              <a:spcAft>
                <a:spcPct val="0"/>
              </a:spcAft>
              <a:defRPr sz="1200">
                <a:solidFill>
                  <a:schemeClr val="tx1"/>
                </a:solidFill>
                <a:latin typeface="Arial" charset="0"/>
                <a:cs typeface="Arial" charset="0"/>
              </a:defRPr>
            </a:lvl7pPr>
            <a:lvl8pPr marL="3434144" indent="-228943" defTabSz="933261" eaLnBrk="0" fontAlgn="base" hangingPunct="0">
              <a:spcBef>
                <a:spcPct val="30000"/>
              </a:spcBef>
              <a:spcAft>
                <a:spcPct val="0"/>
              </a:spcAft>
              <a:defRPr sz="1200">
                <a:solidFill>
                  <a:schemeClr val="tx1"/>
                </a:solidFill>
                <a:latin typeface="Arial" charset="0"/>
                <a:cs typeface="Arial" charset="0"/>
              </a:defRPr>
            </a:lvl8pPr>
            <a:lvl9pPr marL="3892029" indent="-228943" defTabSz="93326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73FFFEB-250E-4080-83C1-DF2A168CBECF}" type="slidenum">
              <a:rPr lang="en-US" altLang="en-US" smtClean="0"/>
              <a:pPr eaLnBrk="1" hangingPunct="1">
                <a:spcBef>
                  <a:spcPct val="0"/>
                </a:spcBef>
              </a:pPr>
              <a:t>37</a:t>
            </a:fld>
            <a:endParaRPr lang="en-US" alt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altLang="en-US" smtClean="0"/>
              <a:t>The Civil Right complaint form must be easily accessible for all Staff.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nchor="b"/>
          <a:lstStyle>
            <a:lvl1pPr defTabSz="931863" eaLnBrk="0" hangingPunct="0">
              <a:spcBef>
                <a:spcPct val="30000"/>
              </a:spcBef>
              <a:defRPr sz="1200">
                <a:solidFill>
                  <a:schemeClr val="tx1"/>
                </a:solidFill>
                <a:latin typeface="Arial" charset="0"/>
                <a:cs typeface="Arial" charset="0"/>
              </a:defRPr>
            </a:lvl1pPr>
            <a:lvl2pPr marL="742950" indent="-285750" defTabSz="931863" eaLnBrk="0" hangingPunct="0">
              <a:spcBef>
                <a:spcPct val="30000"/>
              </a:spcBef>
              <a:defRPr sz="1200">
                <a:solidFill>
                  <a:schemeClr val="tx1"/>
                </a:solidFill>
                <a:latin typeface="Arial" charset="0"/>
                <a:cs typeface="Arial" charset="0"/>
              </a:defRPr>
            </a:lvl2pPr>
            <a:lvl3pPr marL="1143000" indent="-228600" defTabSz="931863" eaLnBrk="0" hangingPunct="0">
              <a:spcBef>
                <a:spcPct val="30000"/>
              </a:spcBef>
              <a:defRPr sz="1200">
                <a:solidFill>
                  <a:schemeClr val="tx1"/>
                </a:solidFill>
                <a:latin typeface="Arial" charset="0"/>
                <a:cs typeface="Arial" charset="0"/>
              </a:defRPr>
            </a:lvl3pPr>
            <a:lvl4pPr marL="1600200" indent="-228600" defTabSz="931863" eaLnBrk="0" hangingPunct="0">
              <a:spcBef>
                <a:spcPct val="30000"/>
              </a:spcBef>
              <a:defRPr sz="1200">
                <a:solidFill>
                  <a:schemeClr val="tx1"/>
                </a:solidFill>
                <a:latin typeface="Arial" charset="0"/>
                <a:cs typeface="Arial" charset="0"/>
              </a:defRPr>
            </a:lvl4pPr>
            <a:lvl5pPr marL="2057400" indent="-228600" defTabSz="931863" eaLnBrk="0" hangingPunct="0">
              <a:spcBef>
                <a:spcPct val="30000"/>
              </a:spcBef>
              <a:defRPr sz="1200">
                <a:solidFill>
                  <a:schemeClr val="tx1"/>
                </a:solidFill>
                <a:latin typeface="Arial" charset="0"/>
                <a:cs typeface="Arial" charset="0"/>
              </a:defRPr>
            </a:lvl5pPr>
            <a:lvl6pPr marL="2514600" indent="-228600" defTabSz="931863" eaLnBrk="0" fontAlgn="base" hangingPunct="0">
              <a:spcBef>
                <a:spcPct val="30000"/>
              </a:spcBef>
              <a:spcAft>
                <a:spcPct val="0"/>
              </a:spcAft>
              <a:defRPr sz="1200">
                <a:solidFill>
                  <a:schemeClr val="tx1"/>
                </a:solidFill>
                <a:latin typeface="Arial" charset="0"/>
                <a:cs typeface="Arial" charset="0"/>
              </a:defRPr>
            </a:lvl6pPr>
            <a:lvl7pPr marL="2971800" indent="-228600" defTabSz="931863" eaLnBrk="0" fontAlgn="base" hangingPunct="0">
              <a:spcBef>
                <a:spcPct val="30000"/>
              </a:spcBef>
              <a:spcAft>
                <a:spcPct val="0"/>
              </a:spcAft>
              <a:defRPr sz="1200">
                <a:solidFill>
                  <a:schemeClr val="tx1"/>
                </a:solidFill>
                <a:latin typeface="Arial" charset="0"/>
                <a:cs typeface="Arial" charset="0"/>
              </a:defRPr>
            </a:lvl7pPr>
            <a:lvl8pPr marL="3429000" indent="-228600" defTabSz="931863" eaLnBrk="0" fontAlgn="base" hangingPunct="0">
              <a:spcBef>
                <a:spcPct val="30000"/>
              </a:spcBef>
              <a:spcAft>
                <a:spcPct val="0"/>
              </a:spcAft>
              <a:defRPr sz="1200">
                <a:solidFill>
                  <a:schemeClr val="tx1"/>
                </a:solidFill>
                <a:latin typeface="Arial" charset="0"/>
                <a:cs typeface="Arial" charset="0"/>
              </a:defRPr>
            </a:lvl8pPr>
            <a:lvl9pPr marL="3886200" indent="-228600" defTabSz="931863"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AE749837-C911-44C0-B30C-4D979B9E4C9B}" type="slidenum">
              <a:rPr lang="en-US" altLang="en-US"/>
              <a:pPr algn="r" eaLnBrk="1" hangingPunct="1">
                <a:spcBef>
                  <a:spcPct val="0"/>
                </a:spcBef>
              </a:pPr>
              <a:t>38</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altLang="en-US" smtClean="0"/>
              <a:t>1.) When creating a Civil Rights Procedure Manual you can you this reference for organization proposes. This Manual must be implemented in all programs.</a:t>
            </a:r>
          </a:p>
          <a:p>
            <a:pPr eaLnBrk="1" hangingPunct="1"/>
            <a:r>
              <a:rPr lang="en-US" altLang="en-US" smtClean="0"/>
              <a:t>2.) Read slide/ show CNP Civil Rights Procedure Manual</a:t>
            </a:r>
          </a:p>
          <a:p>
            <a:pPr eaLnBrk="1" hangingPunct="1"/>
            <a:endParaRPr lang="en-US" altLang="en-US" smtClean="0"/>
          </a:p>
          <a:p>
            <a:pPr eaLnBrk="1" hangingPunct="1"/>
            <a:r>
              <a:rPr lang="en-US" altLang="en-US" smtClean="0"/>
              <a:t>3.).) All Civil Rights information is confidential information and must be in a locked area.</a:t>
            </a:r>
          </a:p>
          <a:p>
            <a:pPr eaLnBrk="1" hangingPunct="1"/>
            <a:endParaRPr lang="en-US" altLang="en-US" smtClean="0"/>
          </a:p>
          <a:p>
            <a:pPr eaLnBrk="1" hangingPunct="1"/>
            <a:endParaRPr lang="en-US" altLang="en-US" smtClean="0"/>
          </a:p>
          <a:p>
            <a:pPr eaLnBrk="1" hangingPunct="1"/>
            <a:endParaRPr lang="en-US" altLang="en-US" smtClean="0"/>
          </a:p>
          <a:p>
            <a:pPr eaLnBrk="1" hangingPunct="1"/>
            <a:r>
              <a:rPr lang="en-US" altLang="en-US" smtClean="0"/>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pPr eaLnBrk="1" hangingPunct="1"/>
            <a:r>
              <a:rPr lang="en-US" altLang="en-US" smtClean="0"/>
              <a:t>When we review your program we want to insure the you are following the Civil Rights Requirements.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pPr eaLnBrk="1" hangingPunct="1"/>
            <a:endParaRPr lang="en-US" altLang="en-US" smtClean="0"/>
          </a:p>
        </p:txBody>
      </p:sp>
      <p:sp>
        <p:nvSpPr>
          <p:cNvPr id="74756" name="Slide Number Placeholder 3"/>
          <p:cNvSpPr>
            <a:spLocks noGrp="1"/>
          </p:cNvSpPr>
          <p:nvPr>
            <p:ph type="sldNum" sz="quarter" idx="5"/>
          </p:nvPr>
        </p:nvSpPr>
        <p:spPr>
          <a:noFill/>
        </p:spPr>
        <p:txBody>
          <a:bodyPr/>
          <a:lstStyle>
            <a:lvl1pPr defTabSz="933261" eaLnBrk="0" hangingPunct="0">
              <a:spcBef>
                <a:spcPct val="30000"/>
              </a:spcBef>
              <a:defRPr sz="1200">
                <a:solidFill>
                  <a:schemeClr val="tx1"/>
                </a:solidFill>
                <a:latin typeface="Arial" charset="0"/>
                <a:cs typeface="Arial" charset="0"/>
              </a:defRPr>
            </a:lvl1pPr>
            <a:lvl2pPr marL="744064" indent="-286179" defTabSz="933261" eaLnBrk="0" hangingPunct="0">
              <a:spcBef>
                <a:spcPct val="30000"/>
              </a:spcBef>
              <a:defRPr sz="1200">
                <a:solidFill>
                  <a:schemeClr val="tx1"/>
                </a:solidFill>
                <a:latin typeface="Arial" charset="0"/>
                <a:cs typeface="Arial" charset="0"/>
              </a:defRPr>
            </a:lvl2pPr>
            <a:lvl3pPr marL="1144715" indent="-228943" defTabSz="933261" eaLnBrk="0" hangingPunct="0">
              <a:spcBef>
                <a:spcPct val="30000"/>
              </a:spcBef>
              <a:defRPr sz="1200">
                <a:solidFill>
                  <a:schemeClr val="tx1"/>
                </a:solidFill>
                <a:latin typeface="Arial" charset="0"/>
                <a:cs typeface="Arial" charset="0"/>
              </a:defRPr>
            </a:lvl3pPr>
            <a:lvl4pPr marL="1602600" indent="-228943" defTabSz="933261" eaLnBrk="0" hangingPunct="0">
              <a:spcBef>
                <a:spcPct val="30000"/>
              </a:spcBef>
              <a:defRPr sz="1200">
                <a:solidFill>
                  <a:schemeClr val="tx1"/>
                </a:solidFill>
                <a:latin typeface="Arial" charset="0"/>
                <a:cs typeface="Arial" charset="0"/>
              </a:defRPr>
            </a:lvl4pPr>
            <a:lvl5pPr marL="2060486" indent="-228943" defTabSz="933261" eaLnBrk="0" hangingPunct="0">
              <a:spcBef>
                <a:spcPct val="30000"/>
              </a:spcBef>
              <a:defRPr sz="1200">
                <a:solidFill>
                  <a:schemeClr val="tx1"/>
                </a:solidFill>
                <a:latin typeface="Arial" charset="0"/>
                <a:cs typeface="Arial" charset="0"/>
              </a:defRPr>
            </a:lvl5pPr>
            <a:lvl6pPr marL="2518372" indent="-228943" defTabSz="933261" eaLnBrk="0" fontAlgn="base" hangingPunct="0">
              <a:spcBef>
                <a:spcPct val="30000"/>
              </a:spcBef>
              <a:spcAft>
                <a:spcPct val="0"/>
              </a:spcAft>
              <a:defRPr sz="1200">
                <a:solidFill>
                  <a:schemeClr val="tx1"/>
                </a:solidFill>
                <a:latin typeface="Arial" charset="0"/>
                <a:cs typeface="Arial" charset="0"/>
              </a:defRPr>
            </a:lvl6pPr>
            <a:lvl7pPr marL="2976258" indent="-228943" defTabSz="933261" eaLnBrk="0" fontAlgn="base" hangingPunct="0">
              <a:spcBef>
                <a:spcPct val="30000"/>
              </a:spcBef>
              <a:spcAft>
                <a:spcPct val="0"/>
              </a:spcAft>
              <a:defRPr sz="1200">
                <a:solidFill>
                  <a:schemeClr val="tx1"/>
                </a:solidFill>
                <a:latin typeface="Arial" charset="0"/>
                <a:cs typeface="Arial" charset="0"/>
              </a:defRPr>
            </a:lvl7pPr>
            <a:lvl8pPr marL="3434144" indent="-228943" defTabSz="933261" eaLnBrk="0" fontAlgn="base" hangingPunct="0">
              <a:spcBef>
                <a:spcPct val="30000"/>
              </a:spcBef>
              <a:spcAft>
                <a:spcPct val="0"/>
              </a:spcAft>
              <a:defRPr sz="1200">
                <a:solidFill>
                  <a:schemeClr val="tx1"/>
                </a:solidFill>
                <a:latin typeface="Arial" charset="0"/>
                <a:cs typeface="Arial" charset="0"/>
              </a:defRPr>
            </a:lvl8pPr>
            <a:lvl9pPr marL="3892029" indent="-228943" defTabSz="93326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915CC20-78CF-4443-9D8B-9BDEB75549C8}" type="slidenum">
              <a:rPr lang="en-US" altLang="en-US" smtClean="0"/>
              <a:pPr eaLnBrk="1" hangingPunct="1">
                <a:spcBef>
                  <a:spcPct val="0"/>
                </a:spcBef>
              </a:pPr>
              <a:t>44</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defTabSz="933261" eaLnBrk="0" hangingPunct="0">
              <a:spcBef>
                <a:spcPct val="30000"/>
              </a:spcBef>
              <a:defRPr sz="1200">
                <a:solidFill>
                  <a:schemeClr val="tx1"/>
                </a:solidFill>
                <a:latin typeface="Arial" charset="0"/>
                <a:cs typeface="Arial" charset="0"/>
              </a:defRPr>
            </a:lvl1pPr>
            <a:lvl2pPr marL="744064" indent="-286179" defTabSz="933261" eaLnBrk="0" hangingPunct="0">
              <a:spcBef>
                <a:spcPct val="30000"/>
              </a:spcBef>
              <a:defRPr sz="1200">
                <a:solidFill>
                  <a:schemeClr val="tx1"/>
                </a:solidFill>
                <a:latin typeface="Arial" charset="0"/>
                <a:cs typeface="Arial" charset="0"/>
              </a:defRPr>
            </a:lvl2pPr>
            <a:lvl3pPr marL="1144715" indent="-228943" defTabSz="933261" eaLnBrk="0" hangingPunct="0">
              <a:spcBef>
                <a:spcPct val="30000"/>
              </a:spcBef>
              <a:defRPr sz="1200">
                <a:solidFill>
                  <a:schemeClr val="tx1"/>
                </a:solidFill>
                <a:latin typeface="Arial" charset="0"/>
                <a:cs typeface="Arial" charset="0"/>
              </a:defRPr>
            </a:lvl3pPr>
            <a:lvl4pPr marL="1602600" indent="-228943" defTabSz="933261" eaLnBrk="0" hangingPunct="0">
              <a:spcBef>
                <a:spcPct val="30000"/>
              </a:spcBef>
              <a:defRPr sz="1200">
                <a:solidFill>
                  <a:schemeClr val="tx1"/>
                </a:solidFill>
                <a:latin typeface="Arial" charset="0"/>
                <a:cs typeface="Arial" charset="0"/>
              </a:defRPr>
            </a:lvl4pPr>
            <a:lvl5pPr marL="2060486" indent="-228943" defTabSz="933261" eaLnBrk="0" hangingPunct="0">
              <a:spcBef>
                <a:spcPct val="30000"/>
              </a:spcBef>
              <a:defRPr sz="1200">
                <a:solidFill>
                  <a:schemeClr val="tx1"/>
                </a:solidFill>
                <a:latin typeface="Arial" charset="0"/>
                <a:cs typeface="Arial" charset="0"/>
              </a:defRPr>
            </a:lvl5pPr>
            <a:lvl6pPr marL="2518372" indent="-228943" defTabSz="933261" eaLnBrk="0" fontAlgn="base" hangingPunct="0">
              <a:spcBef>
                <a:spcPct val="30000"/>
              </a:spcBef>
              <a:spcAft>
                <a:spcPct val="0"/>
              </a:spcAft>
              <a:defRPr sz="1200">
                <a:solidFill>
                  <a:schemeClr val="tx1"/>
                </a:solidFill>
                <a:latin typeface="Arial" charset="0"/>
                <a:cs typeface="Arial" charset="0"/>
              </a:defRPr>
            </a:lvl6pPr>
            <a:lvl7pPr marL="2976258" indent="-228943" defTabSz="933261" eaLnBrk="0" fontAlgn="base" hangingPunct="0">
              <a:spcBef>
                <a:spcPct val="30000"/>
              </a:spcBef>
              <a:spcAft>
                <a:spcPct val="0"/>
              </a:spcAft>
              <a:defRPr sz="1200">
                <a:solidFill>
                  <a:schemeClr val="tx1"/>
                </a:solidFill>
                <a:latin typeface="Arial" charset="0"/>
                <a:cs typeface="Arial" charset="0"/>
              </a:defRPr>
            </a:lvl7pPr>
            <a:lvl8pPr marL="3434144" indent="-228943" defTabSz="933261" eaLnBrk="0" fontAlgn="base" hangingPunct="0">
              <a:spcBef>
                <a:spcPct val="30000"/>
              </a:spcBef>
              <a:spcAft>
                <a:spcPct val="0"/>
              </a:spcAft>
              <a:defRPr sz="1200">
                <a:solidFill>
                  <a:schemeClr val="tx1"/>
                </a:solidFill>
                <a:latin typeface="Arial" charset="0"/>
                <a:cs typeface="Arial" charset="0"/>
              </a:defRPr>
            </a:lvl8pPr>
            <a:lvl9pPr marL="3892029" indent="-228943" defTabSz="93326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59333FBF-0E8D-4BE4-B9B9-34914B4926D0}" type="slidenum">
              <a:rPr lang="en-US" altLang="en-US" smtClean="0"/>
              <a:pPr eaLnBrk="1" hangingPunct="1">
                <a:spcBef>
                  <a:spcPct val="0"/>
                </a:spcBef>
              </a:pPr>
              <a:t>45</a:t>
            </a:fld>
            <a:endParaRPr lang="en-US" alt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altLang="en-US" smtClean="0"/>
              <a:t>Read all slides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pPr eaLnBrk="1" hangingPunct="1"/>
            <a:endParaRPr lang="en-US" altLang="en-US" smtClean="0"/>
          </a:p>
        </p:txBody>
      </p:sp>
      <p:sp>
        <p:nvSpPr>
          <p:cNvPr id="76804" name="Slide Number Placeholder 3"/>
          <p:cNvSpPr>
            <a:spLocks noGrp="1"/>
          </p:cNvSpPr>
          <p:nvPr>
            <p:ph type="sldNum" sz="quarter" idx="5"/>
          </p:nvPr>
        </p:nvSpPr>
        <p:spPr>
          <a:noFill/>
        </p:spPr>
        <p:txBody>
          <a:bodyPr/>
          <a:lstStyle>
            <a:lvl1pPr defTabSz="933261" eaLnBrk="0" hangingPunct="0">
              <a:spcBef>
                <a:spcPct val="30000"/>
              </a:spcBef>
              <a:defRPr sz="1200">
                <a:solidFill>
                  <a:schemeClr val="tx1"/>
                </a:solidFill>
                <a:latin typeface="Arial" charset="0"/>
                <a:cs typeface="Arial" charset="0"/>
              </a:defRPr>
            </a:lvl1pPr>
            <a:lvl2pPr marL="744064" indent="-286179" defTabSz="933261" eaLnBrk="0" hangingPunct="0">
              <a:spcBef>
                <a:spcPct val="30000"/>
              </a:spcBef>
              <a:defRPr sz="1200">
                <a:solidFill>
                  <a:schemeClr val="tx1"/>
                </a:solidFill>
                <a:latin typeface="Arial" charset="0"/>
                <a:cs typeface="Arial" charset="0"/>
              </a:defRPr>
            </a:lvl2pPr>
            <a:lvl3pPr marL="1144715" indent="-228943" defTabSz="933261" eaLnBrk="0" hangingPunct="0">
              <a:spcBef>
                <a:spcPct val="30000"/>
              </a:spcBef>
              <a:defRPr sz="1200">
                <a:solidFill>
                  <a:schemeClr val="tx1"/>
                </a:solidFill>
                <a:latin typeface="Arial" charset="0"/>
                <a:cs typeface="Arial" charset="0"/>
              </a:defRPr>
            </a:lvl3pPr>
            <a:lvl4pPr marL="1602600" indent="-228943" defTabSz="933261" eaLnBrk="0" hangingPunct="0">
              <a:spcBef>
                <a:spcPct val="30000"/>
              </a:spcBef>
              <a:defRPr sz="1200">
                <a:solidFill>
                  <a:schemeClr val="tx1"/>
                </a:solidFill>
                <a:latin typeface="Arial" charset="0"/>
                <a:cs typeface="Arial" charset="0"/>
              </a:defRPr>
            </a:lvl4pPr>
            <a:lvl5pPr marL="2060486" indent="-228943" defTabSz="933261" eaLnBrk="0" hangingPunct="0">
              <a:spcBef>
                <a:spcPct val="30000"/>
              </a:spcBef>
              <a:defRPr sz="1200">
                <a:solidFill>
                  <a:schemeClr val="tx1"/>
                </a:solidFill>
                <a:latin typeface="Arial" charset="0"/>
                <a:cs typeface="Arial" charset="0"/>
              </a:defRPr>
            </a:lvl5pPr>
            <a:lvl6pPr marL="2518372" indent="-228943" defTabSz="933261" eaLnBrk="0" fontAlgn="base" hangingPunct="0">
              <a:spcBef>
                <a:spcPct val="30000"/>
              </a:spcBef>
              <a:spcAft>
                <a:spcPct val="0"/>
              </a:spcAft>
              <a:defRPr sz="1200">
                <a:solidFill>
                  <a:schemeClr val="tx1"/>
                </a:solidFill>
                <a:latin typeface="Arial" charset="0"/>
                <a:cs typeface="Arial" charset="0"/>
              </a:defRPr>
            </a:lvl6pPr>
            <a:lvl7pPr marL="2976258" indent="-228943" defTabSz="933261" eaLnBrk="0" fontAlgn="base" hangingPunct="0">
              <a:spcBef>
                <a:spcPct val="30000"/>
              </a:spcBef>
              <a:spcAft>
                <a:spcPct val="0"/>
              </a:spcAft>
              <a:defRPr sz="1200">
                <a:solidFill>
                  <a:schemeClr val="tx1"/>
                </a:solidFill>
                <a:latin typeface="Arial" charset="0"/>
                <a:cs typeface="Arial" charset="0"/>
              </a:defRPr>
            </a:lvl7pPr>
            <a:lvl8pPr marL="3434144" indent="-228943" defTabSz="933261" eaLnBrk="0" fontAlgn="base" hangingPunct="0">
              <a:spcBef>
                <a:spcPct val="30000"/>
              </a:spcBef>
              <a:spcAft>
                <a:spcPct val="0"/>
              </a:spcAft>
              <a:defRPr sz="1200">
                <a:solidFill>
                  <a:schemeClr val="tx1"/>
                </a:solidFill>
                <a:latin typeface="Arial" charset="0"/>
                <a:cs typeface="Arial" charset="0"/>
              </a:defRPr>
            </a:lvl8pPr>
            <a:lvl9pPr marL="3892029" indent="-228943" defTabSz="93326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D83B91E-2F65-4CB7-AB73-EDF3B4199677}" type="slidenum">
              <a:rPr lang="en-US" altLang="en-US" smtClean="0"/>
              <a:pPr eaLnBrk="1" hangingPunct="1">
                <a:spcBef>
                  <a:spcPct val="0"/>
                </a:spcBef>
              </a:pPr>
              <a:t>46</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33261" eaLnBrk="0" hangingPunct="0">
              <a:spcBef>
                <a:spcPct val="30000"/>
              </a:spcBef>
              <a:defRPr sz="1200">
                <a:solidFill>
                  <a:schemeClr val="tx1"/>
                </a:solidFill>
                <a:latin typeface="Arial" charset="0"/>
                <a:cs typeface="Arial" charset="0"/>
              </a:defRPr>
            </a:lvl1pPr>
            <a:lvl2pPr marL="744064" indent="-286179" defTabSz="933261" eaLnBrk="0" hangingPunct="0">
              <a:spcBef>
                <a:spcPct val="30000"/>
              </a:spcBef>
              <a:defRPr sz="1200">
                <a:solidFill>
                  <a:schemeClr val="tx1"/>
                </a:solidFill>
                <a:latin typeface="Arial" charset="0"/>
                <a:cs typeface="Arial" charset="0"/>
              </a:defRPr>
            </a:lvl2pPr>
            <a:lvl3pPr marL="1144715" indent="-228943" defTabSz="933261" eaLnBrk="0" hangingPunct="0">
              <a:spcBef>
                <a:spcPct val="30000"/>
              </a:spcBef>
              <a:defRPr sz="1200">
                <a:solidFill>
                  <a:schemeClr val="tx1"/>
                </a:solidFill>
                <a:latin typeface="Arial" charset="0"/>
                <a:cs typeface="Arial" charset="0"/>
              </a:defRPr>
            </a:lvl3pPr>
            <a:lvl4pPr marL="1602600" indent="-228943" defTabSz="933261" eaLnBrk="0" hangingPunct="0">
              <a:spcBef>
                <a:spcPct val="30000"/>
              </a:spcBef>
              <a:defRPr sz="1200">
                <a:solidFill>
                  <a:schemeClr val="tx1"/>
                </a:solidFill>
                <a:latin typeface="Arial" charset="0"/>
                <a:cs typeface="Arial" charset="0"/>
              </a:defRPr>
            </a:lvl4pPr>
            <a:lvl5pPr marL="2060486" indent="-228943" defTabSz="933261" eaLnBrk="0" hangingPunct="0">
              <a:spcBef>
                <a:spcPct val="30000"/>
              </a:spcBef>
              <a:defRPr sz="1200">
                <a:solidFill>
                  <a:schemeClr val="tx1"/>
                </a:solidFill>
                <a:latin typeface="Arial" charset="0"/>
                <a:cs typeface="Arial" charset="0"/>
              </a:defRPr>
            </a:lvl5pPr>
            <a:lvl6pPr marL="2518372" indent="-228943" defTabSz="933261" eaLnBrk="0" fontAlgn="base" hangingPunct="0">
              <a:spcBef>
                <a:spcPct val="30000"/>
              </a:spcBef>
              <a:spcAft>
                <a:spcPct val="0"/>
              </a:spcAft>
              <a:defRPr sz="1200">
                <a:solidFill>
                  <a:schemeClr val="tx1"/>
                </a:solidFill>
                <a:latin typeface="Arial" charset="0"/>
                <a:cs typeface="Arial" charset="0"/>
              </a:defRPr>
            </a:lvl6pPr>
            <a:lvl7pPr marL="2976258" indent="-228943" defTabSz="933261" eaLnBrk="0" fontAlgn="base" hangingPunct="0">
              <a:spcBef>
                <a:spcPct val="30000"/>
              </a:spcBef>
              <a:spcAft>
                <a:spcPct val="0"/>
              </a:spcAft>
              <a:defRPr sz="1200">
                <a:solidFill>
                  <a:schemeClr val="tx1"/>
                </a:solidFill>
                <a:latin typeface="Arial" charset="0"/>
                <a:cs typeface="Arial" charset="0"/>
              </a:defRPr>
            </a:lvl7pPr>
            <a:lvl8pPr marL="3434144" indent="-228943" defTabSz="933261" eaLnBrk="0" fontAlgn="base" hangingPunct="0">
              <a:spcBef>
                <a:spcPct val="30000"/>
              </a:spcBef>
              <a:spcAft>
                <a:spcPct val="0"/>
              </a:spcAft>
              <a:defRPr sz="1200">
                <a:solidFill>
                  <a:schemeClr val="tx1"/>
                </a:solidFill>
                <a:latin typeface="Arial" charset="0"/>
                <a:cs typeface="Arial" charset="0"/>
              </a:defRPr>
            </a:lvl8pPr>
            <a:lvl9pPr marL="3892029" indent="-228943" defTabSz="93326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C9978B9-DE6F-44E4-AF0D-3808886B5AFD}" type="slidenum">
              <a:rPr lang="en-US" altLang="en-US" smtClean="0"/>
              <a:pPr eaLnBrk="1" hangingPunct="1">
                <a:spcBef>
                  <a:spcPct val="0"/>
                </a:spcBef>
              </a:pPr>
              <a:t>47</a:t>
            </a:fld>
            <a:endParaRPr lang="en-US" alt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p:spPr>
        <p:txBody>
          <a:bodyPr/>
          <a:lstStyle/>
          <a:p>
            <a:pPr eaLnBrk="1" hangingPunct="1"/>
            <a:r>
              <a:rPr lang="en-US" altLang="en-US" smtClean="0"/>
              <a:t>These are the important Civil Rights Laws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33261" eaLnBrk="0" hangingPunct="0">
              <a:spcBef>
                <a:spcPct val="30000"/>
              </a:spcBef>
              <a:defRPr sz="1200">
                <a:solidFill>
                  <a:schemeClr val="tx1"/>
                </a:solidFill>
                <a:latin typeface="Arial" charset="0"/>
                <a:cs typeface="Arial" charset="0"/>
              </a:defRPr>
            </a:lvl1pPr>
            <a:lvl2pPr marL="744064" indent="-286179" defTabSz="933261" eaLnBrk="0" hangingPunct="0">
              <a:spcBef>
                <a:spcPct val="30000"/>
              </a:spcBef>
              <a:defRPr sz="1200">
                <a:solidFill>
                  <a:schemeClr val="tx1"/>
                </a:solidFill>
                <a:latin typeface="Arial" charset="0"/>
                <a:cs typeface="Arial" charset="0"/>
              </a:defRPr>
            </a:lvl2pPr>
            <a:lvl3pPr marL="1144715" indent="-228943" defTabSz="933261" eaLnBrk="0" hangingPunct="0">
              <a:spcBef>
                <a:spcPct val="30000"/>
              </a:spcBef>
              <a:defRPr sz="1200">
                <a:solidFill>
                  <a:schemeClr val="tx1"/>
                </a:solidFill>
                <a:latin typeface="Arial" charset="0"/>
                <a:cs typeface="Arial" charset="0"/>
              </a:defRPr>
            </a:lvl3pPr>
            <a:lvl4pPr marL="1602600" indent="-228943" defTabSz="933261" eaLnBrk="0" hangingPunct="0">
              <a:spcBef>
                <a:spcPct val="30000"/>
              </a:spcBef>
              <a:defRPr sz="1200">
                <a:solidFill>
                  <a:schemeClr val="tx1"/>
                </a:solidFill>
                <a:latin typeface="Arial" charset="0"/>
                <a:cs typeface="Arial" charset="0"/>
              </a:defRPr>
            </a:lvl4pPr>
            <a:lvl5pPr marL="2060486" indent="-228943" defTabSz="933261" eaLnBrk="0" hangingPunct="0">
              <a:spcBef>
                <a:spcPct val="30000"/>
              </a:spcBef>
              <a:defRPr sz="1200">
                <a:solidFill>
                  <a:schemeClr val="tx1"/>
                </a:solidFill>
                <a:latin typeface="Arial" charset="0"/>
                <a:cs typeface="Arial" charset="0"/>
              </a:defRPr>
            </a:lvl5pPr>
            <a:lvl6pPr marL="2518372" indent="-228943" defTabSz="933261" eaLnBrk="0" fontAlgn="base" hangingPunct="0">
              <a:spcBef>
                <a:spcPct val="30000"/>
              </a:spcBef>
              <a:spcAft>
                <a:spcPct val="0"/>
              </a:spcAft>
              <a:defRPr sz="1200">
                <a:solidFill>
                  <a:schemeClr val="tx1"/>
                </a:solidFill>
                <a:latin typeface="Arial" charset="0"/>
                <a:cs typeface="Arial" charset="0"/>
              </a:defRPr>
            </a:lvl6pPr>
            <a:lvl7pPr marL="2976258" indent="-228943" defTabSz="933261" eaLnBrk="0" fontAlgn="base" hangingPunct="0">
              <a:spcBef>
                <a:spcPct val="30000"/>
              </a:spcBef>
              <a:spcAft>
                <a:spcPct val="0"/>
              </a:spcAft>
              <a:defRPr sz="1200">
                <a:solidFill>
                  <a:schemeClr val="tx1"/>
                </a:solidFill>
                <a:latin typeface="Arial" charset="0"/>
                <a:cs typeface="Arial" charset="0"/>
              </a:defRPr>
            </a:lvl7pPr>
            <a:lvl8pPr marL="3434144" indent="-228943" defTabSz="933261" eaLnBrk="0" fontAlgn="base" hangingPunct="0">
              <a:spcBef>
                <a:spcPct val="30000"/>
              </a:spcBef>
              <a:spcAft>
                <a:spcPct val="0"/>
              </a:spcAft>
              <a:defRPr sz="1200">
                <a:solidFill>
                  <a:schemeClr val="tx1"/>
                </a:solidFill>
                <a:latin typeface="Arial" charset="0"/>
                <a:cs typeface="Arial" charset="0"/>
              </a:defRPr>
            </a:lvl8pPr>
            <a:lvl9pPr marL="3892029" indent="-228943" defTabSz="93326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0DFFC45-F173-4C7F-BBF8-735454ECC171}" type="slidenum">
              <a:rPr lang="en-US" altLang="en-US" smtClean="0"/>
              <a:pPr eaLnBrk="1" hangingPunct="1">
                <a:spcBef>
                  <a:spcPct val="0"/>
                </a:spcBef>
              </a:pPr>
              <a:t>7</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en-US" altLang="en-US" smtClean="0"/>
              <a:t>Read slide</a:t>
            </a:r>
          </a:p>
          <a:p>
            <a:pPr eaLnBrk="1" hangingPunct="1"/>
            <a:endParaRPr lang="en-US" altLang="en-US" smtClean="0"/>
          </a:p>
          <a:p>
            <a:pPr eaLnBrk="1" hangingPunct="1"/>
            <a:endParaRPr lang="en-US" altLang="en-US" smtClean="0"/>
          </a:p>
          <a:p>
            <a:pPr eaLnBrk="1" hangingPunct="1"/>
            <a:r>
              <a:rPr lang="en-US" altLang="en-US" smtClean="0"/>
              <a:t> </a:t>
            </a:r>
          </a:p>
          <a:p>
            <a:pPr eaLnBrk="1" hangingPunct="1"/>
            <a:endParaRPr lang="en-US" altLang="en-US" smtClean="0"/>
          </a:p>
          <a:p>
            <a:pPr eaLnBrk="1" hangingPunct="1">
              <a:buFontTx/>
              <a:buChar char="•"/>
            </a:pPr>
            <a:endParaRPr lang="en-US" altLang="en-US" smtClean="0"/>
          </a:p>
          <a:p>
            <a:pPr eaLnBrk="1" hangingPunct="1">
              <a:buFontTx/>
              <a:buChar char="•"/>
            </a:pP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p:spPr>
        <p:txBody>
          <a:bodyPr/>
          <a:lstStyle/>
          <a:p>
            <a:pPr eaLnBrk="1" hangingPunct="1"/>
            <a:endParaRPr lang="en-US" altLang="en-US" smtClean="0"/>
          </a:p>
          <a:p>
            <a:pPr eaLnBrk="1" hangingPunct="1"/>
            <a:r>
              <a:rPr lang="en-US" altLang="en-US" smtClean="0"/>
              <a:t>1.) These are the 4 D’s when determining discrimination</a:t>
            </a:r>
          </a:p>
          <a:p>
            <a:pPr eaLnBrk="1" hangingPunct="1"/>
            <a:endParaRPr lang="en-US" altLang="en-US" smtClean="0"/>
          </a:p>
          <a:p>
            <a:pPr eaLnBrk="1" hangingPunct="1"/>
            <a:r>
              <a:rPr lang="en-US" altLang="en-US" smtClean="0"/>
              <a:t>1.) Read slide</a:t>
            </a:r>
          </a:p>
          <a:p>
            <a:pPr eaLnBrk="1" hangingPunct="1"/>
            <a:endParaRPr lang="en-US" altLang="en-US" smtClean="0"/>
          </a:p>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3261" eaLnBrk="0" hangingPunct="0">
              <a:spcBef>
                <a:spcPct val="30000"/>
              </a:spcBef>
              <a:defRPr sz="1200">
                <a:solidFill>
                  <a:schemeClr val="tx1"/>
                </a:solidFill>
                <a:latin typeface="Arial" charset="0"/>
                <a:cs typeface="Arial" charset="0"/>
              </a:defRPr>
            </a:lvl1pPr>
            <a:lvl2pPr marL="744064" indent="-286179" defTabSz="933261" eaLnBrk="0" hangingPunct="0">
              <a:spcBef>
                <a:spcPct val="30000"/>
              </a:spcBef>
              <a:defRPr sz="1200">
                <a:solidFill>
                  <a:schemeClr val="tx1"/>
                </a:solidFill>
                <a:latin typeface="Arial" charset="0"/>
                <a:cs typeface="Arial" charset="0"/>
              </a:defRPr>
            </a:lvl2pPr>
            <a:lvl3pPr marL="1144715" indent="-228943" defTabSz="933261" eaLnBrk="0" hangingPunct="0">
              <a:spcBef>
                <a:spcPct val="30000"/>
              </a:spcBef>
              <a:defRPr sz="1200">
                <a:solidFill>
                  <a:schemeClr val="tx1"/>
                </a:solidFill>
                <a:latin typeface="Arial" charset="0"/>
                <a:cs typeface="Arial" charset="0"/>
              </a:defRPr>
            </a:lvl3pPr>
            <a:lvl4pPr marL="1602600" indent="-228943" defTabSz="933261" eaLnBrk="0" hangingPunct="0">
              <a:spcBef>
                <a:spcPct val="30000"/>
              </a:spcBef>
              <a:defRPr sz="1200">
                <a:solidFill>
                  <a:schemeClr val="tx1"/>
                </a:solidFill>
                <a:latin typeface="Arial" charset="0"/>
                <a:cs typeface="Arial" charset="0"/>
              </a:defRPr>
            </a:lvl4pPr>
            <a:lvl5pPr marL="2060486" indent="-228943" defTabSz="933261" eaLnBrk="0" hangingPunct="0">
              <a:spcBef>
                <a:spcPct val="30000"/>
              </a:spcBef>
              <a:defRPr sz="1200">
                <a:solidFill>
                  <a:schemeClr val="tx1"/>
                </a:solidFill>
                <a:latin typeface="Arial" charset="0"/>
                <a:cs typeface="Arial" charset="0"/>
              </a:defRPr>
            </a:lvl5pPr>
            <a:lvl6pPr marL="2518372" indent="-228943" defTabSz="933261" eaLnBrk="0" fontAlgn="base" hangingPunct="0">
              <a:spcBef>
                <a:spcPct val="30000"/>
              </a:spcBef>
              <a:spcAft>
                <a:spcPct val="0"/>
              </a:spcAft>
              <a:defRPr sz="1200">
                <a:solidFill>
                  <a:schemeClr val="tx1"/>
                </a:solidFill>
                <a:latin typeface="Arial" charset="0"/>
                <a:cs typeface="Arial" charset="0"/>
              </a:defRPr>
            </a:lvl6pPr>
            <a:lvl7pPr marL="2976258" indent="-228943" defTabSz="933261" eaLnBrk="0" fontAlgn="base" hangingPunct="0">
              <a:spcBef>
                <a:spcPct val="30000"/>
              </a:spcBef>
              <a:spcAft>
                <a:spcPct val="0"/>
              </a:spcAft>
              <a:defRPr sz="1200">
                <a:solidFill>
                  <a:schemeClr val="tx1"/>
                </a:solidFill>
                <a:latin typeface="Arial" charset="0"/>
                <a:cs typeface="Arial" charset="0"/>
              </a:defRPr>
            </a:lvl7pPr>
            <a:lvl8pPr marL="3434144" indent="-228943" defTabSz="933261" eaLnBrk="0" fontAlgn="base" hangingPunct="0">
              <a:spcBef>
                <a:spcPct val="30000"/>
              </a:spcBef>
              <a:spcAft>
                <a:spcPct val="0"/>
              </a:spcAft>
              <a:defRPr sz="1200">
                <a:solidFill>
                  <a:schemeClr val="tx1"/>
                </a:solidFill>
                <a:latin typeface="Arial" charset="0"/>
                <a:cs typeface="Arial" charset="0"/>
              </a:defRPr>
            </a:lvl8pPr>
            <a:lvl9pPr marL="3892029" indent="-228943" defTabSz="93326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DC5A29B-C0A5-4A4A-A2A9-9F3C523936D0}" type="slidenum">
              <a:rPr lang="en-US" altLang="en-US" smtClean="0"/>
              <a:pPr eaLnBrk="1" hangingPunct="1">
                <a:spcBef>
                  <a:spcPct val="0"/>
                </a:spcBef>
              </a:pPr>
              <a:t>10</a:t>
            </a:fld>
            <a:endParaRPr lang="en-US" alt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altLang="en-US" smtClean="0"/>
              <a:t>Read all slide</a:t>
            </a:r>
          </a:p>
          <a:p>
            <a:pPr eaLnBrk="1" hangingPunct="1"/>
            <a:endParaRPr lang="en-US" altLang="en-US" smtClean="0"/>
          </a:p>
          <a:p>
            <a:pPr eaLnBrk="1" hangingPunct="1"/>
            <a:endParaRPr lang="en-US" altLang="en-US" smtClean="0"/>
          </a:p>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pPr eaLnBrk="1" hangingPunct="1"/>
            <a:r>
              <a:rPr lang="en-US" altLang="en-US" smtClean="0"/>
              <a:t>Identify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pPr eaLnBrk="1" hangingPunct="1"/>
            <a:r>
              <a:rPr lang="en-US" altLang="en-US" smtClean="0"/>
              <a:t> The class of religion is not a protected class in the Child Nutrition Program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pPr eaLnBrk="1" hangingPunct="1"/>
            <a:r>
              <a:rPr lang="en-US" altLang="en-US" smtClean="0"/>
              <a:t> 1.) Read Slide</a:t>
            </a:r>
          </a:p>
          <a:p>
            <a:pPr eaLnBrk="1" hangingPunct="1"/>
            <a:endParaRPr lang="en-US" altLang="en-US" smtClean="0"/>
          </a:p>
          <a:p>
            <a:pPr eaLnBrk="1" hangingPunct="1"/>
            <a:r>
              <a:rPr lang="en-US" altLang="en-US" smtClean="0"/>
              <a:t>2.)  The Institution’s agreement defines your compliance.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990D7F6B-7310-4295-9600-F227E3C8A0A3}" type="datetime1">
              <a:rPr lang="en-US"/>
              <a:pPr>
                <a:defRPr/>
              </a:pPr>
              <a:t>7/13/2016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999CF53-2EC4-444B-8D5F-C2616C68EE0F}" type="slidenum">
              <a:rPr lang="en-US"/>
              <a:pPr>
                <a:defRPr/>
              </a:pPr>
              <a:t>‹#›</a:t>
            </a:fld>
            <a:endParaRPr lang="en-US"/>
          </a:p>
        </p:txBody>
      </p:sp>
    </p:spTree>
    <p:extLst>
      <p:ext uri="{BB962C8B-B14F-4D97-AF65-F5344CB8AC3E}">
        <p14:creationId xmlns:p14="http://schemas.microsoft.com/office/powerpoint/2010/main" val="3279066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93E213B-DDA9-4119-AB05-CB6EB240F72C}" type="datetime1">
              <a:rPr lang="en-US"/>
              <a:pPr>
                <a:defRPr/>
              </a:pPr>
              <a:t>7/13/2016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68FE95B-3495-4E26-A5E5-07AB14DA2B7C}" type="slidenum">
              <a:rPr lang="en-US"/>
              <a:pPr>
                <a:defRPr/>
              </a:pPr>
              <a:t>‹#›</a:t>
            </a:fld>
            <a:endParaRPr lang="en-US"/>
          </a:p>
        </p:txBody>
      </p:sp>
    </p:spTree>
    <p:extLst>
      <p:ext uri="{BB962C8B-B14F-4D97-AF65-F5344CB8AC3E}">
        <p14:creationId xmlns:p14="http://schemas.microsoft.com/office/powerpoint/2010/main" val="1285671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274B23A-5BA2-400E-A379-035585AB7DD0}" type="datetime1">
              <a:rPr lang="en-US"/>
              <a:pPr>
                <a:defRPr/>
              </a:pPr>
              <a:t>7/13/2016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EBD1DA5-C6C4-49E4-B947-2A78DEA366D0}" type="slidenum">
              <a:rPr lang="en-US"/>
              <a:pPr>
                <a:defRPr/>
              </a:pPr>
              <a:t>‹#›</a:t>
            </a:fld>
            <a:endParaRPr lang="en-US"/>
          </a:p>
        </p:txBody>
      </p:sp>
    </p:spTree>
    <p:extLst>
      <p:ext uri="{BB962C8B-B14F-4D97-AF65-F5344CB8AC3E}">
        <p14:creationId xmlns:p14="http://schemas.microsoft.com/office/powerpoint/2010/main" val="930584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E3A41D7-4B52-4285-BA46-AE72401A561B}" type="datetime1">
              <a:rPr lang="en-US"/>
              <a:pPr>
                <a:defRPr/>
              </a:pPr>
              <a:t>7/13/2016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A7CA717-C5B3-40DC-B8BC-D0E73CD4E1F7}" type="slidenum">
              <a:rPr lang="en-US"/>
              <a:pPr>
                <a:defRPr/>
              </a:pPr>
              <a:t>‹#›</a:t>
            </a:fld>
            <a:endParaRPr lang="en-US"/>
          </a:p>
        </p:txBody>
      </p:sp>
    </p:spTree>
    <p:extLst>
      <p:ext uri="{BB962C8B-B14F-4D97-AF65-F5344CB8AC3E}">
        <p14:creationId xmlns:p14="http://schemas.microsoft.com/office/powerpoint/2010/main" val="4007509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2D0169-D88B-4EEB-A682-646DEBC94968}" type="datetime1">
              <a:rPr lang="en-US"/>
              <a:pPr>
                <a:defRPr/>
              </a:pPr>
              <a:t>7/13/2016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1A052A-55A8-4E40-8F50-AE6C58180E78}" type="slidenum">
              <a:rPr lang="en-US"/>
              <a:pPr>
                <a:defRPr/>
              </a:pPr>
              <a:t>‹#›</a:t>
            </a:fld>
            <a:endParaRPr lang="en-US"/>
          </a:p>
        </p:txBody>
      </p:sp>
    </p:spTree>
    <p:extLst>
      <p:ext uri="{BB962C8B-B14F-4D97-AF65-F5344CB8AC3E}">
        <p14:creationId xmlns:p14="http://schemas.microsoft.com/office/powerpoint/2010/main" val="296507870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CFAEAF7D-613C-41BD-BF13-AF5EACE90AF9}" type="datetime1">
              <a:rPr lang="en-US"/>
              <a:pPr>
                <a:defRPr/>
              </a:pPr>
              <a:t>7/13/2016</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0288614-4FCB-47D8-8827-A008ABB4D869}" type="slidenum">
              <a:rPr lang="en-US"/>
              <a:pPr>
                <a:defRPr/>
              </a:pPr>
              <a:t>‹#›</a:t>
            </a:fld>
            <a:endParaRPr lang="en-US"/>
          </a:p>
        </p:txBody>
      </p:sp>
    </p:spTree>
    <p:extLst>
      <p:ext uri="{BB962C8B-B14F-4D97-AF65-F5344CB8AC3E}">
        <p14:creationId xmlns:p14="http://schemas.microsoft.com/office/powerpoint/2010/main" val="2672137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2DDB5D13-34CE-4445-AEC0-A29BE4EDEBB5}" type="datetime1">
              <a:rPr lang="en-US"/>
              <a:pPr>
                <a:defRPr/>
              </a:pPr>
              <a:t>7/13/2016</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2DFF8A96-EC8D-45B9-A723-6AA4CD5BA64D}" type="slidenum">
              <a:rPr lang="en-US"/>
              <a:pPr>
                <a:defRPr/>
              </a:pPr>
              <a:t>‹#›</a:t>
            </a:fld>
            <a:endParaRPr lang="en-US"/>
          </a:p>
        </p:txBody>
      </p:sp>
    </p:spTree>
    <p:extLst>
      <p:ext uri="{BB962C8B-B14F-4D97-AF65-F5344CB8AC3E}">
        <p14:creationId xmlns:p14="http://schemas.microsoft.com/office/powerpoint/2010/main" val="785929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E0E24632-4A55-4A57-A4FF-EF642BE86839}" type="datetime1">
              <a:rPr lang="en-US"/>
              <a:pPr>
                <a:defRPr/>
              </a:pPr>
              <a:t>7/13/2016</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E9A577CA-7C22-4BDA-AE00-BF5005836F9F}" type="slidenum">
              <a:rPr lang="en-US"/>
              <a:pPr>
                <a:defRPr/>
              </a:pPr>
              <a:t>‹#›</a:t>
            </a:fld>
            <a:endParaRPr lang="en-US"/>
          </a:p>
        </p:txBody>
      </p:sp>
    </p:spTree>
    <p:extLst>
      <p:ext uri="{BB962C8B-B14F-4D97-AF65-F5344CB8AC3E}">
        <p14:creationId xmlns:p14="http://schemas.microsoft.com/office/powerpoint/2010/main" val="713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ABF7CEF0-AF3E-4115-8E54-FA851CC0B84F}" type="datetime1">
              <a:rPr lang="en-US"/>
              <a:pPr>
                <a:defRPr/>
              </a:pPr>
              <a:t>7/13/2016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7246978A-4DA1-4357-85B2-17BBAA3C1AEE}" type="slidenum">
              <a:rPr lang="en-US"/>
              <a:pPr>
                <a:defRPr/>
              </a:pPr>
              <a:t>‹#›</a:t>
            </a:fld>
            <a:endParaRPr lang="en-US"/>
          </a:p>
        </p:txBody>
      </p:sp>
    </p:spTree>
    <p:extLst>
      <p:ext uri="{BB962C8B-B14F-4D97-AF65-F5344CB8AC3E}">
        <p14:creationId xmlns:p14="http://schemas.microsoft.com/office/powerpoint/2010/main" val="1891394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1F4102F-F4F8-4B2D-82C8-A2624D200A08}" type="datetime1">
              <a:rPr lang="en-US"/>
              <a:pPr>
                <a:defRPr/>
              </a:pPr>
              <a:t>7/13/2016</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B14B323-E203-4197-B11A-B9D63BF32F1B}" type="slidenum">
              <a:rPr lang="en-US"/>
              <a:pPr>
                <a:defRPr/>
              </a:pPr>
              <a:t>‹#›</a:t>
            </a:fld>
            <a:endParaRPr lang="en-US"/>
          </a:p>
        </p:txBody>
      </p:sp>
    </p:spTree>
    <p:extLst>
      <p:ext uri="{BB962C8B-B14F-4D97-AF65-F5344CB8AC3E}">
        <p14:creationId xmlns:p14="http://schemas.microsoft.com/office/powerpoint/2010/main" val="2444816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A579B889-DD72-4C30-B3B0-C41FDCEE8573}" type="datetime1">
              <a:rPr lang="en-US"/>
              <a:pPr>
                <a:defRPr/>
              </a:pPr>
              <a:t>7/13/2016</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C46000E-DCF2-41FF-9110-81BDE3F5BB46}" type="slidenum">
              <a:rPr lang="en-US"/>
              <a:pPr>
                <a:defRPr/>
              </a:pPr>
              <a:t>‹#›</a:t>
            </a:fld>
            <a:endParaRPr lang="en-US"/>
          </a:p>
        </p:txBody>
      </p:sp>
    </p:spTree>
    <p:extLst>
      <p:ext uri="{BB962C8B-B14F-4D97-AF65-F5344CB8AC3E}">
        <p14:creationId xmlns:p14="http://schemas.microsoft.com/office/powerpoint/2010/main" val="1659632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54DF95F8-486A-47C0-9190-14C07C2BC744}" type="datetime1">
              <a:rPr lang="en-US"/>
              <a:pPr>
                <a:defRPr/>
              </a:pPr>
              <a:t>7/13/2016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D8458204-FA99-4BC5-B39F-6ECEF9B573E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211" r:id="rId1"/>
    <p:sldLayoutId id="2147484212" r:id="rId2"/>
    <p:sldLayoutId id="2147484221"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hf hdr="0" ftr="0" dt="0"/>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ocio.usda.gov/sites/default/files/docs/2012/Complain_combined_6_8_12.pdf"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www.ascr.usda.gov/complaint_filing_cust.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gif"/><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5.jpe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alphaModFix amt="70000"/>
            <a:lum/>
            <a:extLst>
              <a:ext uri="{BEBA8EAE-BF5A-486C-A8C5-ECC9F3942E4B}">
                <a14:imgProps xmlns:a14="http://schemas.microsoft.com/office/drawing/2010/main">
                  <a14:imgLayer r:embed="rId5">
                    <a14:imgEffect>
                      <a14:artisticGlowDiffused/>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862B7C7-AAB3-49CB-A7A2-195D37D26314}" type="slidenum">
              <a:rPr lang="en-US"/>
              <a:pPr>
                <a:defRPr/>
              </a:pPr>
              <a:t>1</a:t>
            </a:fld>
            <a:endParaRPr lang="en-US"/>
          </a:p>
        </p:txBody>
      </p:sp>
      <p:sp>
        <p:nvSpPr>
          <p:cNvPr id="3074" name="Rectangle 2"/>
          <p:cNvSpPr>
            <a:spLocks noGrp="1" noChangeArrowheads="1"/>
          </p:cNvSpPr>
          <p:nvPr>
            <p:ph type="ctrTitle" idx="4294967295"/>
          </p:nvPr>
        </p:nvSpPr>
        <p:spPr>
          <a:xfrm>
            <a:off x="762000" y="268785"/>
            <a:ext cx="7772400" cy="5486400"/>
          </a:xfrm>
        </p:spPr>
        <p:txBody>
          <a:bodyPr anchor="b">
            <a:normAutofit fontScale="90000"/>
          </a:bodyPr>
          <a:lstStyle/>
          <a:p>
            <a:pPr eaLnBrk="1" fontAlgn="auto" hangingPunct="1">
              <a:spcAft>
                <a:spcPts val="0"/>
              </a:spcAft>
              <a:defRPr/>
            </a:pPr>
            <a:r>
              <a:rPr lang="en-US" sz="7000" dirty="0" smtClean="0">
                <a:solidFill>
                  <a:schemeClr val="accent1">
                    <a:lumMod val="20000"/>
                    <a:lumOff val="80000"/>
                  </a:schemeClr>
                </a:solidFill>
              </a:rPr>
              <a:t/>
            </a:r>
            <a:br>
              <a:rPr lang="en-US" sz="7000" dirty="0" smtClean="0">
                <a:solidFill>
                  <a:schemeClr val="accent1">
                    <a:lumMod val="20000"/>
                    <a:lumOff val="80000"/>
                  </a:schemeClr>
                </a:solidFill>
              </a:rPr>
            </a:br>
            <a:r>
              <a:rPr lang="en-US" sz="8400" dirty="0" smtClean="0">
                <a:solidFill>
                  <a:schemeClr val="accent1">
                    <a:lumMod val="20000"/>
                    <a:lumOff val="80000"/>
                  </a:schemeClr>
                </a:solidFill>
              </a:rPr>
              <a:t/>
            </a:r>
            <a:br>
              <a:rPr lang="en-US" sz="8400" dirty="0" smtClean="0">
                <a:solidFill>
                  <a:schemeClr val="accent1">
                    <a:lumMod val="20000"/>
                    <a:lumOff val="80000"/>
                  </a:schemeClr>
                </a:solidFill>
              </a:rPr>
            </a:br>
            <a:r>
              <a:rPr lang="en-US" sz="8400" dirty="0" smtClean="0">
                <a:solidFill>
                  <a:schemeClr val="accent1">
                    <a:lumMod val="20000"/>
                    <a:lumOff val="80000"/>
                  </a:schemeClr>
                </a:solidFill>
              </a:rPr>
              <a:t/>
            </a:r>
            <a:br>
              <a:rPr lang="en-US" sz="8400" dirty="0" smtClean="0">
                <a:solidFill>
                  <a:schemeClr val="accent1">
                    <a:lumMod val="20000"/>
                    <a:lumOff val="80000"/>
                  </a:schemeClr>
                </a:solidFill>
              </a:rPr>
            </a:br>
            <a:r>
              <a:rPr lang="en-US" sz="8400" dirty="0" smtClean="0">
                <a:solidFill>
                  <a:schemeClr val="accent1">
                    <a:lumMod val="20000"/>
                    <a:lumOff val="80000"/>
                  </a:schemeClr>
                </a:solidFill>
              </a:rPr>
              <a:t/>
            </a:r>
            <a:br>
              <a:rPr lang="en-US" sz="8400" dirty="0" smtClean="0">
                <a:solidFill>
                  <a:schemeClr val="accent1">
                    <a:lumMod val="20000"/>
                    <a:lumOff val="80000"/>
                  </a:schemeClr>
                </a:solidFill>
              </a:rPr>
            </a:br>
            <a:r>
              <a:rPr lang="en-US" sz="8400" dirty="0" smtClean="0">
                <a:solidFill>
                  <a:schemeClr val="accent1">
                    <a:lumMod val="20000"/>
                    <a:lumOff val="80000"/>
                  </a:schemeClr>
                </a:solidFill>
              </a:rPr>
              <a:t/>
            </a:r>
            <a:br>
              <a:rPr lang="en-US" sz="8400" dirty="0" smtClean="0">
                <a:solidFill>
                  <a:schemeClr val="accent1">
                    <a:lumMod val="20000"/>
                    <a:lumOff val="80000"/>
                  </a:schemeClr>
                </a:solidFill>
              </a:rPr>
            </a:br>
            <a:r>
              <a:rPr lang="en-US" sz="4900" dirty="0" smtClean="0">
                <a:solidFill>
                  <a:schemeClr val="bg1"/>
                </a:solidFill>
                <a:effectLst/>
              </a:rPr>
              <a:t>Civil Rights </a:t>
            </a:r>
            <a:br>
              <a:rPr lang="en-US" sz="4900" dirty="0" smtClean="0">
                <a:solidFill>
                  <a:schemeClr val="bg1"/>
                </a:solidFill>
                <a:effectLst/>
              </a:rPr>
            </a:br>
            <a:r>
              <a:rPr lang="en-US" sz="4900" dirty="0" smtClean="0">
                <a:solidFill>
                  <a:schemeClr val="bg1"/>
                </a:solidFill>
                <a:effectLst/>
              </a:rPr>
              <a:t>and </a:t>
            </a:r>
            <a:br>
              <a:rPr lang="en-US" sz="4900" dirty="0" smtClean="0">
                <a:solidFill>
                  <a:schemeClr val="bg1"/>
                </a:solidFill>
                <a:effectLst/>
              </a:rPr>
            </a:br>
            <a:r>
              <a:rPr lang="en-US" sz="4900" dirty="0" smtClean="0">
                <a:solidFill>
                  <a:schemeClr val="bg1"/>
                </a:solidFill>
                <a:effectLst/>
              </a:rPr>
              <a:t>Child Nutrition Programs </a:t>
            </a:r>
            <a:br>
              <a:rPr lang="en-US" sz="4900" dirty="0" smtClean="0">
                <a:solidFill>
                  <a:schemeClr val="bg1"/>
                </a:solidFill>
                <a:effectLst/>
              </a:rPr>
            </a:br>
            <a:r>
              <a:rPr lang="en-US" sz="2000" dirty="0" smtClean="0">
                <a:solidFill>
                  <a:schemeClr val="bg1"/>
                </a:solidFill>
                <a:effectLst/>
              </a:rPr>
              <a:t>(revised 7/2016)</a:t>
            </a:r>
            <a:br>
              <a:rPr lang="en-US" sz="2000" dirty="0" smtClean="0">
                <a:solidFill>
                  <a:schemeClr val="bg1"/>
                </a:solidFill>
                <a:effectLst/>
              </a:rPr>
            </a:br>
            <a:r>
              <a:rPr lang="en-US" sz="4000" dirty="0" smtClean="0">
                <a:solidFill>
                  <a:schemeClr val="bg1"/>
                </a:solidFill>
                <a:effectLst/>
              </a:rPr>
              <a:t>by </a:t>
            </a:r>
            <a:br>
              <a:rPr lang="en-US" sz="4000" dirty="0" smtClean="0">
                <a:solidFill>
                  <a:schemeClr val="bg1"/>
                </a:solidFill>
                <a:effectLst/>
              </a:rPr>
            </a:br>
            <a:r>
              <a:rPr lang="en-US" sz="4000" dirty="0" smtClean="0">
                <a:solidFill>
                  <a:schemeClr val="bg1"/>
                </a:solidFill>
                <a:effectLst/>
              </a:rPr>
              <a:t>Hawaii </a:t>
            </a:r>
            <a:br>
              <a:rPr lang="en-US" sz="4000" dirty="0" smtClean="0">
                <a:solidFill>
                  <a:schemeClr val="bg1"/>
                </a:solidFill>
                <a:effectLst/>
              </a:rPr>
            </a:br>
            <a:r>
              <a:rPr lang="en-US" sz="4000" dirty="0" smtClean="0">
                <a:solidFill>
                  <a:schemeClr val="bg1"/>
                </a:solidFill>
                <a:effectLst/>
              </a:rPr>
              <a:t>Child Nutrition Programs</a:t>
            </a:r>
            <a:br>
              <a:rPr lang="en-US" sz="4000" dirty="0" smtClean="0">
                <a:solidFill>
                  <a:schemeClr val="bg1"/>
                </a:solidFill>
                <a:effectLst/>
              </a:rPr>
            </a:br>
            <a:r>
              <a:rPr lang="en-US" sz="3600" dirty="0" smtClean="0">
                <a:solidFill>
                  <a:schemeClr val="tx1"/>
                </a:solidFill>
              </a:rPr>
              <a:t/>
            </a:r>
            <a:br>
              <a:rPr lang="en-US" sz="3600" dirty="0" smtClean="0">
                <a:solidFill>
                  <a:schemeClr val="tx1"/>
                </a:solidFill>
              </a:rPr>
            </a:br>
            <a:endParaRPr lang="en-US" sz="3600" dirty="0" smtClean="0">
              <a:solidFill>
                <a:schemeClr val="tx1"/>
              </a:solidFill>
            </a:endParaRPr>
          </a:p>
        </p:txBody>
      </p:sp>
      <p:pic>
        <p:nvPicPr>
          <p:cNvPr id="307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2400" y="5105400"/>
            <a:ext cx="13716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60F63D5C-CBB2-48C0-9E89-AC2D6DA6D195}" type="slidenum">
              <a:rPr lang="en-US"/>
              <a:pPr>
                <a:defRPr/>
              </a:pPr>
              <a:t>10</a:t>
            </a:fld>
            <a:endParaRPr lang="en-US"/>
          </a:p>
        </p:txBody>
      </p:sp>
      <p:sp>
        <p:nvSpPr>
          <p:cNvPr id="7" name="Title 6"/>
          <p:cNvSpPr>
            <a:spLocks noGrp="1"/>
          </p:cNvSpPr>
          <p:nvPr>
            <p:ph type="title" idx="4294967295"/>
          </p:nvPr>
        </p:nvSpPr>
        <p:spPr>
          <a:xfrm>
            <a:off x="457200" y="304800"/>
            <a:ext cx="8229600" cy="1139825"/>
          </a:xfrm>
        </p:spPr>
        <p:txBody>
          <a:bodyPr anchorCtr="0"/>
          <a:lstStyle/>
          <a:p>
            <a:pPr eaLnBrk="1" fontAlgn="auto" hangingPunct="1">
              <a:spcAft>
                <a:spcPts val="0"/>
              </a:spcAft>
              <a:defRPr/>
            </a:pPr>
            <a:r>
              <a:rPr lang="en-US" sz="4000" dirty="0" smtClean="0">
                <a:solidFill>
                  <a:schemeClr val="tx1"/>
                </a:solidFill>
              </a:rPr>
              <a:t>CACFP Meal Compliance</a:t>
            </a:r>
          </a:p>
        </p:txBody>
      </p:sp>
      <p:sp>
        <p:nvSpPr>
          <p:cNvPr id="11268" name="Rectangle 3"/>
          <p:cNvSpPr>
            <a:spLocks noGrp="1" noChangeArrowheads="1"/>
          </p:cNvSpPr>
          <p:nvPr>
            <p:ph idx="4294967295"/>
          </p:nvPr>
        </p:nvSpPr>
        <p:spPr>
          <a:xfrm>
            <a:off x="0" y="1600200"/>
            <a:ext cx="8229600" cy="4530725"/>
          </a:xfrm>
        </p:spPr>
        <p:txBody>
          <a:bodyPr/>
          <a:lstStyle/>
          <a:p>
            <a:pPr eaLnBrk="1" hangingPunct="1">
              <a:buFont typeface="Arial" charset="0"/>
              <a:buChar char="•"/>
            </a:pPr>
            <a:r>
              <a:rPr lang="en-US" altLang="en-US" dirty="0" smtClean="0"/>
              <a:t>CACFP meal benefit forms (MBF) must be distributed and processed in a nondiscriminatory manner.</a:t>
            </a:r>
          </a:p>
          <a:p>
            <a:pPr eaLnBrk="1" hangingPunct="1">
              <a:buFont typeface="Arial" charset="0"/>
              <a:buChar char="•"/>
            </a:pPr>
            <a:endParaRPr lang="en-US" altLang="en-US" sz="1050" dirty="0" smtClean="0"/>
          </a:p>
          <a:p>
            <a:pPr eaLnBrk="1" hangingPunct="1">
              <a:buFont typeface="Arial" charset="0"/>
              <a:buChar char="•"/>
            </a:pPr>
            <a:r>
              <a:rPr lang="en-US" altLang="en-US" dirty="0" smtClean="0"/>
              <a:t>Meal benefit forms must accessible to all.</a:t>
            </a:r>
          </a:p>
          <a:p>
            <a:pPr eaLnBrk="1" hangingPunct="1">
              <a:buFont typeface="Arial" charset="0"/>
              <a:buChar char="•"/>
            </a:pPr>
            <a:endParaRPr lang="en-US" altLang="en-US" sz="1050" dirty="0" smtClean="0"/>
          </a:p>
          <a:p>
            <a:pPr eaLnBrk="1" hangingPunct="1">
              <a:buFont typeface="Arial" charset="0"/>
              <a:buChar char="•"/>
            </a:pPr>
            <a:r>
              <a:rPr lang="en-US" altLang="en-US" dirty="0" smtClean="0"/>
              <a:t>Distribution of MBF’s must be done in a way that does not discriminate within the six protected</a:t>
            </a:r>
            <a:r>
              <a:rPr lang="en-US" altLang="en-US" dirty="0" smtClean="0">
                <a:solidFill>
                  <a:schemeClr val="hlink"/>
                </a:solidFill>
              </a:rPr>
              <a:t> </a:t>
            </a:r>
            <a:r>
              <a:rPr lang="en-US" altLang="en-US" dirty="0" smtClean="0"/>
              <a:t>classes. </a:t>
            </a:r>
          </a:p>
          <a:p>
            <a:pPr eaLnBrk="1" hangingPunct="1">
              <a:buFont typeface="Arial" charset="0"/>
              <a:buChar char="•"/>
            </a:pPr>
            <a:endParaRPr lang="en-US" altLang="en-US" sz="1050" dirty="0" smtClean="0"/>
          </a:p>
          <a:p>
            <a:pPr eaLnBrk="1" hangingPunct="1">
              <a:buFont typeface="Arial" charset="0"/>
              <a:buChar char="•"/>
            </a:pPr>
            <a:r>
              <a:rPr lang="en-US" altLang="en-US" dirty="0" smtClean="0"/>
              <a:t>Does meal service allow equal participation regardless of race, color, sex, age, national origin, or disability?</a:t>
            </a:r>
          </a:p>
          <a:p>
            <a:pPr eaLnBrk="1" hangingPunct="1">
              <a:buFont typeface="Arial" charset="0"/>
              <a:buChar char="•"/>
            </a:pPr>
            <a:endParaRPr lang="en-US" altLang="en-US" sz="2400" dirty="0" smtClean="0"/>
          </a:p>
        </p:txBody>
      </p:sp>
      <p:sp>
        <p:nvSpPr>
          <p:cNvPr id="2" name="Text Box 4"/>
          <p:cNvSpPr txBox="1">
            <a:spLocks noChangeArrowheads="1"/>
          </p:cNvSpPr>
          <p:nvPr/>
        </p:nvSpPr>
        <p:spPr bwMode="auto">
          <a:xfrm>
            <a:off x="4114800" y="3962400"/>
            <a:ext cx="5257800" cy="2124075"/>
          </a:xfrm>
          <a:prstGeom prst="rect">
            <a:avLst/>
          </a:prstGeom>
          <a:noFill/>
          <a:ln w="9525">
            <a:noFill/>
            <a:miter lim="800000"/>
            <a:headEnd/>
            <a:tailEnd/>
          </a:ln>
          <a:effectLst/>
        </p:spPr>
        <p:txBody>
          <a:bodyPr>
            <a:spAutoFit/>
          </a:bodyPr>
          <a:lstStyle/>
          <a:p>
            <a:pPr eaLnBrk="0" hangingPunct="0">
              <a:buClr>
                <a:schemeClr val="hlink"/>
              </a:buClr>
              <a:defRPr/>
            </a:pPr>
            <a:endParaRPr lang="en-US" sz="4400" b="1" dirty="0">
              <a:effectLst>
                <a:outerShdw blurRad="38100" dist="38100" dir="2700000" algn="tl">
                  <a:srgbClr val="000000"/>
                </a:outerShdw>
              </a:effectLst>
              <a:latin typeface="Garamond" pitchFamily="18" charset="0"/>
              <a:cs typeface="+mn-cs"/>
            </a:endParaRPr>
          </a:p>
          <a:p>
            <a:pPr eaLnBrk="0" hangingPunct="0">
              <a:buClr>
                <a:schemeClr val="hlink"/>
              </a:buClr>
              <a:buFontTx/>
              <a:buChar char="•"/>
              <a:defRPr/>
            </a:pPr>
            <a:endParaRPr lang="en-US" sz="4400" b="1" dirty="0">
              <a:effectLst>
                <a:outerShdw blurRad="38100" dist="38100" dir="2700000" algn="tl">
                  <a:srgbClr val="000000"/>
                </a:outerShdw>
              </a:effectLst>
              <a:latin typeface="Garamond" pitchFamily="18" charset="0"/>
              <a:cs typeface="+mn-cs"/>
            </a:endParaRPr>
          </a:p>
          <a:p>
            <a:pPr eaLnBrk="0" hangingPunct="0">
              <a:buClr>
                <a:schemeClr val="hlink"/>
              </a:buClr>
              <a:buFontTx/>
              <a:buChar char="•"/>
              <a:defRPr/>
            </a:pPr>
            <a:endParaRPr lang="en-US" sz="4400" b="1" dirty="0">
              <a:effectLst>
                <a:outerShdw blurRad="38100" dist="38100" dir="2700000" algn="tl">
                  <a:srgbClr val="000000"/>
                </a:outerShdw>
              </a:effectLst>
              <a:latin typeface="Garamond" pitchFamily="18" charset="0"/>
              <a:cs typeface="+mn-cs"/>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FD6CB57-E05D-4F41-A33F-F816DC664E5B}" type="slidenum">
              <a:rPr lang="en-US"/>
              <a:pPr>
                <a:defRPr/>
              </a:pPr>
              <a:t>11</a:t>
            </a:fld>
            <a:endParaRPr lang="en-US"/>
          </a:p>
        </p:txBody>
      </p:sp>
      <p:sp>
        <p:nvSpPr>
          <p:cNvPr id="145410" name="Rectangle 2"/>
          <p:cNvSpPr>
            <a:spLocks noGrp="1" noChangeArrowheads="1"/>
          </p:cNvSpPr>
          <p:nvPr>
            <p:ph type="title" idx="4294967295"/>
          </p:nvPr>
        </p:nvSpPr>
        <p:spPr>
          <a:xfrm>
            <a:off x="304800" y="304800"/>
            <a:ext cx="8229600" cy="1139825"/>
          </a:xfrm>
        </p:spPr>
        <p:txBody>
          <a:bodyPr anchorCtr="0"/>
          <a:lstStyle/>
          <a:p>
            <a:pPr eaLnBrk="1" fontAlgn="auto" hangingPunct="1">
              <a:spcAft>
                <a:spcPts val="0"/>
              </a:spcAft>
              <a:defRPr/>
            </a:pPr>
            <a:r>
              <a:rPr lang="en-US" dirty="0" smtClean="0">
                <a:solidFill>
                  <a:schemeClr val="accent1">
                    <a:lumMod val="20000"/>
                    <a:lumOff val="80000"/>
                  </a:schemeClr>
                </a:solidFill>
              </a:rPr>
              <a:t>Civil Rights Training</a:t>
            </a:r>
          </a:p>
        </p:txBody>
      </p:sp>
      <p:sp>
        <p:nvSpPr>
          <p:cNvPr id="13316" name="Rectangle 3"/>
          <p:cNvSpPr>
            <a:spLocks noGrp="1" noChangeArrowheads="1"/>
          </p:cNvSpPr>
          <p:nvPr>
            <p:ph type="body" idx="4294967295"/>
          </p:nvPr>
        </p:nvSpPr>
        <p:spPr>
          <a:xfrm>
            <a:off x="914400" y="1524000"/>
            <a:ext cx="7772400" cy="4530725"/>
          </a:xfrm>
        </p:spPr>
        <p:txBody>
          <a:bodyPr/>
          <a:lstStyle/>
          <a:p>
            <a:pPr eaLnBrk="1" hangingPunct="1">
              <a:buFont typeface="Wingdings" pitchFamily="2" charset="2"/>
              <a:buNone/>
            </a:pPr>
            <a:r>
              <a:rPr lang="en-US" altLang="en-US" sz="3200" dirty="0" smtClean="0"/>
              <a:t>All staff should:</a:t>
            </a:r>
          </a:p>
          <a:p>
            <a:pPr eaLnBrk="1" hangingPunct="1">
              <a:buFont typeface="Wingdings" pitchFamily="2" charset="2"/>
              <a:buNone/>
            </a:pPr>
            <a:endParaRPr lang="en-US" altLang="en-US" sz="1050" dirty="0" smtClean="0"/>
          </a:p>
          <a:p>
            <a:pPr eaLnBrk="1" hangingPunct="1">
              <a:buFont typeface="Wingdings" pitchFamily="2" charset="2"/>
              <a:buChar char="v"/>
            </a:pPr>
            <a:r>
              <a:rPr lang="en-US" altLang="en-US" sz="3200" dirty="0" smtClean="0"/>
              <a:t>Receive training on compliance </a:t>
            </a:r>
            <a:r>
              <a:rPr lang="en-US" altLang="en-US" sz="3200" u="sng" dirty="0" smtClean="0"/>
              <a:t>annually</a:t>
            </a:r>
          </a:p>
          <a:p>
            <a:pPr eaLnBrk="1" hangingPunct="1">
              <a:buFont typeface="Wingdings" pitchFamily="2" charset="2"/>
              <a:buChar char="v"/>
            </a:pPr>
            <a:endParaRPr lang="en-US" altLang="en-US" sz="1000" dirty="0" smtClean="0"/>
          </a:p>
          <a:p>
            <a:pPr eaLnBrk="1" hangingPunct="1">
              <a:buFont typeface="Wingdings" pitchFamily="2" charset="2"/>
              <a:buChar char="v"/>
            </a:pPr>
            <a:r>
              <a:rPr lang="en-US" altLang="en-US" sz="3200" dirty="0" smtClean="0"/>
              <a:t>Be able to identify complaints</a:t>
            </a:r>
          </a:p>
          <a:p>
            <a:pPr eaLnBrk="1" hangingPunct="1">
              <a:buFont typeface="Wingdings" pitchFamily="2" charset="2"/>
              <a:buChar char="v"/>
            </a:pPr>
            <a:endParaRPr lang="en-US" altLang="en-US" sz="1000" dirty="0" smtClean="0"/>
          </a:p>
          <a:p>
            <a:pPr eaLnBrk="1" hangingPunct="1">
              <a:buFont typeface="Wingdings" pitchFamily="2" charset="2"/>
              <a:buChar char="v"/>
            </a:pPr>
            <a:r>
              <a:rPr lang="en-US" altLang="en-US" sz="3200" dirty="0" smtClean="0"/>
              <a:t>Handle complaints in accordance with procedures</a:t>
            </a:r>
          </a:p>
          <a:p>
            <a:pPr eaLnBrk="1" hangingPunct="1">
              <a:buFont typeface="Wingdings" pitchFamily="2" charset="2"/>
              <a:buChar char="v"/>
            </a:pPr>
            <a:endParaRPr lang="en-US" altLang="en-US" sz="1000" dirty="0" smtClean="0"/>
          </a:p>
          <a:p>
            <a:pPr eaLnBrk="1" hangingPunct="1">
              <a:buFont typeface="Wingdings" pitchFamily="2" charset="2"/>
              <a:buChar char="v"/>
            </a:pPr>
            <a:r>
              <a:rPr lang="en-US" altLang="en-US" sz="3200" dirty="0" smtClean="0"/>
              <a:t>Understand basic right of individual to file complaint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91A0C5B-24F0-4344-AFE1-8AF56C43C297}" type="slidenum">
              <a:rPr lang="en-US"/>
              <a:pPr>
                <a:defRPr/>
              </a:pPr>
              <a:t>12</a:t>
            </a:fld>
            <a:endParaRPr lang="en-US"/>
          </a:p>
        </p:txBody>
      </p:sp>
      <p:sp>
        <p:nvSpPr>
          <p:cNvPr id="11266" name="Rectangle 2"/>
          <p:cNvSpPr>
            <a:spLocks noGrp="1" noChangeArrowheads="1"/>
          </p:cNvSpPr>
          <p:nvPr>
            <p:ph type="title" idx="4294967295"/>
          </p:nvPr>
        </p:nvSpPr>
        <p:spPr>
          <a:xfrm>
            <a:off x="533400" y="457200"/>
            <a:ext cx="8229600" cy="1139825"/>
          </a:xfrm>
          <a:ln w="57150">
            <a:solidFill>
              <a:schemeClr val="tx1"/>
            </a:solidFill>
            <a:miter lim="800000"/>
            <a:headEnd/>
            <a:tailEnd/>
          </a:ln>
        </p:spPr>
        <p:txBody>
          <a:bodyPr anchorCtr="0">
            <a:normAutofit fontScale="90000"/>
          </a:bodyPr>
          <a:lstStyle/>
          <a:p>
            <a:pPr eaLnBrk="1" fontAlgn="auto" hangingPunct="1">
              <a:spcAft>
                <a:spcPts val="0"/>
              </a:spcAft>
              <a:defRPr/>
            </a:pPr>
            <a:r>
              <a:rPr lang="en-US" sz="4000" dirty="0" smtClean="0">
                <a:solidFill>
                  <a:schemeClr val="bg1"/>
                </a:solidFill>
                <a:effectLst/>
              </a:rPr>
              <a:t>CNPs have six </a:t>
            </a:r>
            <a:br>
              <a:rPr lang="en-US" sz="4000" dirty="0" smtClean="0">
                <a:solidFill>
                  <a:schemeClr val="bg1"/>
                </a:solidFill>
                <a:effectLst/>
              </a:rPr>
            </a:br>
            <a:r>
              <a:rPr lang="en-US" sz="4000" dirty="0" smtClean="0">
                <a:solidFill>
                  <a:schemeClr val="bg1"/>
                </a:solidFill>
                <a:effectLst/>
              </a:rPr>
              <a:t>“Protected</a:t>
            </a:r>
            <a:r>
              <a:rPr lang="en-US" sz="4000" i="1" dirty="0" smtClean="0">
                <a:solidFill>
                  <a:schemeClr val="bg1"/>
                </a:solidFill>
                <a:effectLst/>
              </a:rPr>
              <a:t> </a:t>
            </a:r>
            <a:r>
              <a:rPr lang="en-US" sz="4000" dirty="0">
                <a:solidFill>
                  <a:schemeClr val="bg1"/>
                </a:solidFill>
                <a:effectLst/>
              </a:rPr>
              <a:t>C</a:t>
            </a:r>
            <a:r>
              <a:rPr lang="en-US" sz="4000" dirty="0" smtClean="0">
                <a:solidFill>
                  <a:schemeClr val="bg1"/>
                </a:solidFill>
                <a:effectLst/>
              </a:rPr>
              <a:t>lasses”</a:t>
            </a:r>
          </a:p>
        </p:txBody>
      </p:sp>
      <p:sp>
        <p:nvSpPr>
          <p:cNvPr id="14340" name="Rectangle 3"/>
          <p:cNvSpPr>
            <a:spLocks noGrp="1" noChangeArrowheads="1"/>
          </p:cNvSpPr>
          <p:nvPr>
            <p:ph type="body" idx="4294967295"/>
          </p:nvPr>
        </p:nvSpPr>
        <p:spPr>
          <a:xfrm>
            <a:off x="1676400" y="1828800"/>
            <a:ext cx="4724400" cy="4530725"/>
          </a:xfrm>
        </p:spPr>
        <p:txBody>
          <a:bodyPr/>
          <a:lstStyle/>
          <a:p>
            <a:pPr eaLnBrk="1" hangingPunct="1">
              <a:buFont typeface="Wingdings" pitchFamily="2" charset="2"/>
              <a:buChar char="v"/>
            </a:pPr>
            <a:r>
              <a:rPr lang="en-US" altLang="en-US" sz="4000" b="1" dirty="0" smtClean="0">
                <a:solidFill>
                  <a:schemeClr val="bg1"/>
                </a:solidFill>
              </a:rPr>
              <a:t>Race</a:t>
            </a:r>
          </a:p>
          <a:p>
            <a:pPr eaLnBrk="1" hangingPunct="1">
              <a:buFont typeface="Wingdings" pitchFamily="2" charset="2"/>
              <a:buChar char="v"/>
            </a:pPr>
            <a:r>
              <a:rPr lang="en-US" altLang="en-US" sz="4000" b="1" dirty="0" smtClean="0">
                <a:solidFill>
                  <a:schemeClr val="bg1"/>
                </a:solidFill>
              </a:rPr>
              <a:t>Color</a:t>
            </a:r>
          </a:p>
          <a:p>
            <a:pPr eaLnBrk="1" hangingPunct="1">
              <a:buFont typeface="Wingdings" pitchFamily="2" charset="2"/>
              <a:buChar char="v"/>
            </a:pPr>
            <a:r>
              <a:rPr lang="en-US" altLang="en-US" sz="4000" b="1" dirty="0" smtClean="0">
                <a:solidFill>
                  <a:schemeClr val="bg1"/>
                </a:solidFill>
              </a:rPr>
              <a:t>Sex</a:t>
            </a:r>
          </a:p>
          <a:p>
            <a:pPr eaLnBrk="1" hangingPunct="1">
              <a:buFont typeface="Wingdings" pitchFamily="2" charset="2"/>
              <a:buChar char="v"/>
            </a:pPr>
            <a:r>
              <a:rPr lang="en-US" altLang="en-US" sz="4000" b="1" dirty="0" smtClean="0">
                <a:solidFill>
                  <a:schemeClr val="bg1"/>
                </a:solidFill>
              </a:rPr>
              <a:t>Age</a:t>
            </a:r>
          </a:p>
          <a:p>
            <a:pPr eaLnBrk="1" hangingPunct="1">
              <a:buFont typeface="Wingdings" pitchFamily="2" charset="2"/>
              <a:buChar char="v"/>
            </a:pPr>
            <a:r>
              <a:rPr lang="en-US" altLang="en-US" sz="4000" b="1" dirty="0" smtClean="0">
                <a:solidFill>
                  <a:schemeClr val="bg1"/>
                </a:solidFill>
              </a:rPr>
              <a:t>National Origin</a:t>
            </a:r>
          </a:p>
          <a:p>
            <a:pPr eaLnBrk="1" hangingPunct="1">
              <a:buFont typeface="Wingdings" pitchFamily="2" charset="2"/>
              <a:buChar char="v"/>
            </a:pPr>
            <a:r>
              <a:rPr lang="en-US" altLang="en-US" sz="4000" b="1" dirty="0" smtClean="0">
                <a:solidFill>
                  <a:schemeClr val="bg1"/>
                </a:solidFill>
              </a:rPr>
              <a:t>Disability</a:t>
            </a:r>
          </a:p>
        </p:txBody>
      </p:sp>
      <p:pic>
        <p:nvPicPr>
          <p:cNvPr id="1027" name="Picture 3" descr="C:\Users\efong\AppData\Local\Microsoft\Windows\Temporary Internet Files\Content.IE5\Y3HPAHB1\bill[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981200"/>
            <a:ext cx="2133600" cy="2771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916FF2E-BAD1-4E4F-B806-F353F26DCC56}" type="slidenum">
              <a:rPr lang="en-US"/>
              <a:pPr>
                <a:defRPr/>
              </a:pPr>
              <a:t>13</a:t>
            </a:fld>
            <a:endParaRPr lang="en-US"/>
          </a:p>
        </p:txBody>
      </p:sp>
      <p:sp>
        <p:nvSpPr>
          <p:cNvPr id="182274" name="Rectangle 2"/>
          <p:cNvSpPr>
            <a:spLocks noGrp="1" noChangeArrowheads="1"/>
          </p:cNvSpPr>
          <p:nvPr>
            <p:ph type="title" idx="4294967295"/>
          </p:nvPr>
        </p:nvSpPr>
        <p:spPr>
          <a:xfrm>
            <a:off x="228600" y="304800"/>
            <a:ext cx="8229600" cy="1139825"/>
          </a:xfrm>
        </p:spPr>
        <p:txBody>
          <a:bodyPr anchorCtr="0"/>
          <a:lstStyle/>
          <a:p>
            <a:pPr eaLnBrk="1" fontAlgn="auto" hangingPunct="1">
              <a:spcAft>
                <a:spcPts val="0"/>
              </a:spcAft>
              <a:defRPr/>
            </a:pPr>
            <a:r>
              <a:rPr lang="en-US" dirty="0" smtClean="0">
                <a:solidFill>
                  <a:schemeClr val="accent1">
                    <a:lumMod val="20000"/>
                    <a:lumOff val="80000"/>
                  </a:schemeClr>
                </a:solidFill>
              </a:rPr>
              <a:t>Assurances</a:t>
            </a:r>
          </a:p>
        </p:txBody>
      </p:sp>
      <p:sp>
        <p:nvSpPr>
          <p:cNvPr id="15364" name="Rectangle 3"/>
          <p:cNvSpPr>
            <a:spLocks noGrp="1" noChangeArrowheads="1"/>
          </p:cNvSpPr>
          <p:nvPr>
            <p:ph type="body" idx="4294967295"/>
          </p:nvPr>
        </p:nvSpPr>
        <p:spPr>
          <a:xfrm>
            <a:off x="533400" y="1524000"/>
            <a:ext cx="7772400" cy="3810000"/>
          </a:xfrm>
        </p:spPr>
        <p:txBody>
          <a:bodyPr/>
          <a:lstStyle/>
          <a:p>
            <a:pPr eaLnBrk="1" hangingPunct="1">
              <a:buFont typeface="Wingdings" pitchFamily="2" charset="2"/>
              <a:buChar char="v"/>
            </a:pPr>
            <a:r>
              <a:rPr lang="en-US" altLang="en-US" b="1" dirty="0" smtClean="0"/>
              <a:t>To qualify for Federal assistance</a:t>
            </a:r>
            <a:r>
              <a:rPr lang="en-US" altLang="en-US" dirty="0" smtClean="0"/>
              <a:t>, the Institution must provide written assurance that CNP will operate in compliance with all nondiscrimination laws, regulations, instructions, policies, and guidelines. </a:t>
            </a:r>
          </a:p>
          <a:p>
            <a:pPr marL="136525" indent="0" eaLnBrk="1" hangingPunct="1">
              <a:buNone/>
            </a:pPr>
            <a:endParaRPr lang="en-US" altLang="en-US" dirty="0" smtClean="0"/>
          </a:p>
          <a:p>
            <a:pPr eaLnBrk="1" hangingPunct="1">
              <a:buFont typeface="Wingdings" pitchFamily="2" charset="2"/>
              <a:buChar char="v"/>
            </a:pPr>
            <a:r>
              <a:rPr lang="en-US" altLang="en-US" sz="2400" dirty="0" smtClean="0"/>
              <a:t>Covered in “Agreement Between the Institution and the Department of Education, Hawaii Child Nutrition Programs”</a:t>
            </a:r>
            <a:r>
              <a:rPr lang="en-US" altLang="en-US" sz="2200" dirty="0" smtClean="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6A87FEE1-6DCC-4F70-88D2-D3BAE7D41D46}" type="slidenum">
              <a:rPr lang="en-US"/>
              <a:pPr>
                <a:defRPr/>
              </a:pPr>
              <a:t>14</a:t>
            </a:fld>
            <a:endParaRPr lang="en-US"/>
          </a:p>
        </p:txBody>
      </p:sp>
      <p:sp>
        <p:nvSpPr>
          <p:cNvPr id="27650" name="Rectangle 2"/>
          <p:cNvSpPr>
            <a:spLocks noGrp="1" noChangeArrowheads="1"/>
          </p:cNvSpPr>
          <p:nvPr>
            <p:ph type="title" idx="4294967295"/>
          </p:nvPr>
        </p:nvSpPr>
        <p:spPr>
          <a:xfrm>
            <a:off x="423705" y="304800"/>
            <a:ext cx="8229600" cy="1139825"/>
          </a:xfrm>
        </p:spPr>
        <p:txBody>
          <a:bodyPr anchorCtr="0"/>
          <a:lstStyle/>
          <a:p>
            <a:pPr eaLnBrk="1" fontAlgn="auto" hangingPunct="1">
              <a:spcAft>
                <a:spcPts val="0"/>
              </a:spcAft>
              <a:defRPr/>
            </a:pPr>
            <a:r>
              <a:rPr lang="en-US" sz="6000" dirty="0" smtClean="0">
                <a:solidFill>
                  <a:schemeClr val="accent1">
                    <a:lumMod val="20000"/>
                    <a:lumOff val="80000"/>
                  </a:schemeClr>
                </a:solidFill>
              </a:rPr>
              <a:t>“And Justice For All”</a:t>
            </a:r>
          </a:p>
        </p:txBody>
      </p:sp>
      <p:sp>
        <p:nvSpPr>
          <p:cNvPr id="16388" name="Rectangle 3"/>
          <p:cNvSpPr>
            <a:spLocks noGrp="1" noChangeArrowheads="1"/>
          </p:cNvSpPr>
          <p:nvPr>
            <p:ph type="body" idx="4294967295"/>
          </p:nvPr>
        </p:nvSpPr>
        <p:spPr>
          <a:xfrm>
            <a:off x="4114800" y="1752600"/>
            <a:ext cx="4648200" cy="5029200"/>
          </a:xfrm>
        </p:spPr>
        <p:txBody>
          <a:bodyPr/>
          <a:lstStyle/>
          <a:p>
            <a:pPr marL="136525" indent="0" eaLnBrk="1" hangingPunct="1">
              <a:buNone/>
            </a:pPr>
            <a:r>
              <a:rPr lang="en-US" altLang="en-US" sz="3600" dirty="0" smtClean="0"/>
              <a:t>Poster must be displayed in  prominent areas where participants and potential participants will be able to view it. </a:t>
            </a:r>
          </a:p>
        </p:txBody>
      </p:sp>
      <p:pic>
        <p:nvPicPr>
          <p:cNvPr id="1026" name="Picture 2" descr="C:\Users\efong\Pictures\Justice-poster-general-160x1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3276600" cy="4381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solidFill>
                  <a:schemeClr val="bg1"/>
                </a:solidFill>
              </a:rPr>
              <a:t>Nondiscrimination Statement  </a:t>
            </a:r>
            <a:r>
              <a:rPr lang="en-US" sz="4400" dirty="0" smtClean="0">
                <a:solidFill>
                  <a:schemeClr val="bg1"/>
                </a:solidFill>
              </a:rPr>
              <a:t>Long Version (part 1)</a:t>
            </a:r>
            <a:endParaRPr lang="en-US" dirty="0">
              <a:solidFill>
                <a:schemeClr val="bg1"/>
              </a:solidFill>
            </a:endParaRPr>
          </a:p>
        </p:txBody>
      </p:sp>
      <p:sp>
        <p:nvSpPr>
          <p:cNvPr id="3" name="Content Placeholder 2"/>
          <p:cNvSpPr>
            <a:spLocks noGrp="1"/>
          </p:cNvSpPr>
          <p:nvPr>
            <p:ph idx="1"/>
          </p:nvPr>
        </p:nvSpPr>
        <p:spPr/>
        <p:txBody>
          <a:bodyPr/>
          <a:lstStyle/>
          <a:p>
            <a:r>
              <a:rPr lang="en-US" dirty="0">
                <a:solidFill>
                  <a:schemeClr val="bg1"/>
                </a:solidFill>
              </a:rPr>
              <a:t>In accordance with Federal civil rights law and U.S. Department of Agriculture (USDA) civil rights regulations and policies, the USDA, its Agencies, offices, and employees, </a:t>
            </a:r>
            <a:r>
              <a:rPr lang="en-US" dirty="0" smtClean="0">
                <a:solidFill>
                  <a:schemeClr val="bg1"/>
                </a:solidFill>
              </a:rPr>
              <a:t>and institutions </a:t>
            </a:r>
            <a:r>
              <a:rPr lang="en-US" dirty="0">
                <a:solidFill>
                  <a:schemeClr val="bg1"/>
                </a:solidFill>
              </a:rPr>
              <a:t>participating in or administering USDA programs are prohibited from discriminating based on race, </a:t>
            </a:r>
            <a:r>
              <a:rPr lang="en-US" dirty="0" smtClean="0">
                <a:solidFill>
                  <a:schemeClr val="bg1"/>
                </a:solidFill>
              </a:rPr>
              <a:t>color</a:t>
            </a:r>
            <a:r>
              <a:rPr lang="en-US" dirty="0">
                <a:solidFill>
                  <a:schemeClr val="bg1"/>
                </a:solidFill>
              </a:rPr>
              <a:t>, national origin, sex, disability, age, or reprisal or retaliation for prior civil rights activity in any program or activity conducted or funded by USDA.</a:t>
            </a:r>
          </a:p>
        </p:txBody>
      </p:sp>
      <p:sp>
        <p:nvSpPr>
          <p:cNvPr id="4" name="Slide Number Placeholder 3"/>
          <p:cNvSpPr>
            <a:spLocks noGrp="1"/>
          </p:cNvSpPr>
          <p:nvPr>
            <p:ph type="sldNum" sz="quarter" idx="12"/>
          </p:nvPr>
        </p:nvSpPr>
        <p:spPr/>
        <p:txBody>
          <a:bodyPr/>
          <a:lstStyle/>
          <a:p>
            <a:pPr>
              <a:defRPr/>
            </a:pPr>
            <a:fld id="{CA7CA717-C5B3-40DC-B8BC-D0E73CD4E1F7}" type="slidenum">
              <a:rPr lang="en-US" smtClean="0"/>
              <a:pPr>
                <a:defRPr/>
              </a:pPr>
              <a:t>15</a:t>
            </a:fld>
            <a:endParaRPr lang="en-US"/>
          </a:p>
        </p:txBody>
      </p:sp>
    </p:spTree>
    <p:extLst>
      <p:ext uri="{BB962C8B-B14F-4D97-AF65-F5344CB8AC3E}">
        <p14:creationId xmlns:p14="http://schemas.microsoft.com/office/powerpoint/2010/main" val="8081479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chemeClr val="bg1"/>
                </a:solidFill>
              </a:rPr>
              <a:t>Nondiscrimination Statement  Long </a:t>
            </a:r>
            <a:r>
              <a:rPr lang="en-US" sz="4000" dirty="0" smtClean="0">
                <a:solidFill>
                  <a:schemeClr val="bg1"/>
                </a:solidFill>
              </a:rPr>
              <a:t>Version (part 2)</a:t>
            </a:r>
            <a:endParaRPr lang="en-US" sz="4000" dirty="0">
              <a:solidFill>
                <a:schemeClr val="bg1"/>
              </a:solidFill>
            </a:endParaRPr>
          </a:p>
        </p:txBody>
      </p:sp>
      <p:sp>
        <p:nvSpPr>
          <p:cNvPr id="3" name="Content Placeholder 2"/>
          <p:cNvSpPr>
            <a:spLocks noGrp="1"/>
          </p:cNvSpPr>
          <p:nvPr>
            <p:ph idx="1"/>
          </p:nvPr>
        </p:nvSpPr>
        <p:spPr/>
        <p:txBody>
          <a:bodyPr/>
          <a:lstStyle/>
          <a:p>
            <a:pPr marL="136525" indent="0">
              <a:buNone/>
            </a:pPr>
            <a:r>
              <a:rPr lang="en-US" dirty="0">
                <a:solidFill>
                  <a:schemeClr val="bg1"/>
                </a:solidFill>
              </a:rPr>
              <a:t>Persons with disabilities who require alternative means of communication for </a:t>
            </a:r>
            <a:r>
              <a:rPr lang="en-US" dirty="0" smtClean="0">
                <a:solidFill>
                  <a:schemeClr val="bg1"/>
                </a:solidFill>
              </a:rPr>
              <a:t>program information </a:t>
            </a:r>
            <a:r>
              <a:rPr lang="en-US" dirty="0">
                <a:solidFill>
                  <a:schemeClr val="bg1"/>
                </a:solidFill>
              </a:rPr>
              <a:t>(e.g.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endParaRPr lang="en-US" u="sng" dirty="0">
              <a:solidFill>
                <a:schemeClr val="bg1"/>
              </a:solidFill>
            </a:endParaRPr>
          </a:p>
        </p:txBody>
      </p:sp>
      <p:sp>
        <p:nvSpPr>
          <p:cNvPr id="4" name="Slide Number Placeholder 3"/>
          <p:cNvSpPr>
            <a:spLocks noGrp="1"/>
          </p:cNvSpPr>
          <p:nvPr>
            <p:ph type="sldNum" sz="quarter" idx="12"/>
          </p:nvPr>
        </p:nvSpPr>
        <p:spPr/>
        <p:txBody>
          <a:bodyPr/>
          <a:lstStyle/>
          <a:p>
            <a:pPr>
              <a:defRPr/>
            </a:pPr>
            <a:fld id="{CA7CA717-C5B3-40DC-B8BC-D0E73CD4E1F7}" type="slidenum">
              <a:rPr lang="en-US" smtClean="0"/>
              <a:pPr>
                <a:defRPr/>
              </a:pPr>
              <a:t>16</a:t>
            </a:fld>
            <a:endParaRPr lang="en-US"/>
          </a:p>
        </p:txBody>
      </p:sp>
    </p:spTree>
    <p:extLst>
      <p:ext uri="{BB962C8B-B14F-4D97-AF65-F5344CB8AC3E}">
        <p14:creationId xmlns:p14="http://schemas.microsoft.com/office/powerpoint/2010/main" val="3211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chemeClr val="bg1"/>
                </a:solidFill>
              </a:rPr>
              <a:t>Nondiscrimination Statement  Long </a:t>
            </a:r>
            <a:r>
              <a:rPr lang="en-US" sz="4000" dirty="0" smtClean="0">
                <a:solidFill>
                  <a:schemeClr val="bg1"/>
                </a:solidFill>
              </a:rPr>
              <a:t>Version (part 3)</a:t>
            </a:r>
            <a:endParaRPr lang="en-US" sz="4000" dirty="0">
              <a:solidFill>
                <a:schemeClr val="bg1"/>
              </a:solidFill>
            </a:endParaRPr>
          </a:p>
        </p:txBody>
      </p:sp>
      <p:sp>
        <p:nvSpPr>
          <p:cNvPr id="3" name="Content Placeholder 2"/>
          <p:cNvSpPr>
            <a:spLocks noGrp="1"/>
          </p:cNvSpPr>
          <p:nvPr>
            <p:ph idx="1"/>
          </p:nvPr>
        </p:nvSpPr>
        <p:spPr>
          <a:xfrm>
            <a:off x="381000" y="1600200"/>
            <a:ext cx="8229600" cy="4708525"/>
          </a:xfrm>
        </p:spPr>
        <p:txBody>
          <a:bodyPr/>
          <a:lstStyle/>
          <a:p>
            <a:pPr marL="136525" indent="0">
              <a:buNone/>
            </a:pPr>
            <a:r>
              <a:rPr lang="en-US" dirty="0">
                <a:solidFill>
                  <a:schemeClr val="bg1"/>
                </a:solidFill>
              </a:rPr>
              <a:t>To file a program complaint of discrimination, complete the </a:t>
            </a:r>
            <a:r>
              <a:rPr lang="en-US" u="sng" dirty="0">
                <a:solidFill>
                  <a:schemeClr val="bg1"/>
                </a:solidFill>
                <a:hlinkClick r:id="rId3" tooltip="Opens in new window."/>
              </a:rPr>
              <a:t>USDA Program Discrimination Complaint Form</a:t>
            </a:r>
            <a:r>
              <a:rPr lang="en-US" dirty="0">
                <a:solidFill>
                  <a:schemeClr val="bg1"/>
                </a:solidFill>
              </a:rPr>
              <a:t>, (AD-3027) found online at: </a:t>
            </a:r>
            <a:r>
              <a:rPr lang="en-US" u="sng" dirty="0">
                <a:solidFill>
                  <a:schemeClr val="bg1"/>
                </a:solidFill>
                <a:hlinkClick r:id="rId4"/>
              </a:rPr>
              <a:t>http://www.ascr.usda.gov/complaint_filing_cust.html</a:t>
            </a:r>
            <a:r>
              <a:rPr lang="en-US" dirty="0">
                <a:solidFill>
                  <a:schemeClr val="bg1"/>
                </a:solidFill>
              </a:rPr>
              <a:t>, and at any USDA office, or write a letter addressed to USDA and provide in the letter all of the information requested in the form. To request a copy of the complaint form, call (866) 632-9992. Submit your completed form or letter to </a:t>
            </a:r>
            <a:r>
              <a:rPr lang="en-US" dirty="0" smtClean="0">
                <a:solidFill>
                  <a:schemeClr val="bg1"/>
                </a:solidFill>
              </a:rPr>
              <a:t>USDA by</a:t>
            </a:r>
            <a:r>
              <a:rPr lang="en-US" dirty="0">
                <a:solidFill>
                  <a:schemeClr val="bg1"/>
                </a:solidFill>
              </a:rPr>
              <a:t>: </a:t>
            </a:r>
          </a:p>
        </p:txBody>
      </p:sp>
      <p:sp>
        <p:nvSpPr>
          <p:cNvPr id="4" name="Slide Number Placeholder 3"/>
          <p:cNvSpPr>
            <a:spLocks noGrp="1"/>
          </p:cNvSpPr>
          <p:nvPr>
            <p:ph type="sldNum" sz="quarter" idx="12"/>
          </p:nvPr>
        </p:nvSpPr>
        <p:spPr/>
        <p:txBody>
          <a:bodyPr/>
          <a:lstStyle/>
          <a:p>
            <a:pPr>
              <a:defRPr/>
            </a:pPr>
            <a:fld id="{CA7CA717-C5B3-40DC-B8BC-D0E73CD4E1F7}" type="slidenum">
              <a:rPr lang="en-US" smtClean="0"/>
              <a:pPr>
                <a:defRPr/>
              </a:pPr>
              <a:t>17</a:t>
            </a:fld>
            <a:endParaRPr lang="en-US"/>
          </a:p>
        </p:txBody>
      </p:sp>
    </p:spTree>
    <p:extLst>
      <p:ext uri="{BB962C8B-B14F-4D97-AF65-F5344CB8AC3E}">
        <p14:creationId xmlns:p14="http://schemas.microsoft.com/office/powerpoint/2010/main" val="2109947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chemeClr val="bg1"/>
                </a:solidFill>
              </a:rPr>
              <a:t>Nondiscrimination Statement  Long </a:t>
            </a:r>
            <a:r>
              <a:rPr lang="en-US" sz="4000" dirty="0" smtClean="0">
                <a:solidFill>
                  <a:schemeClr val="bg1"/>
                </a:solidFill>
              </a:rPr>
              <a:t>Version (part 4)</a:t>
            </a:r>
            <a:endParaRPr lang="en-US" sz="4000" dirty="0">
              <a:solidFill>
                <a:schemeClr val="bg1"/>
              </a:solidFill>
            </a:endParaRPr>
          </a:p>
        </p:txBody>
      </p:sp>
      <p:sp>
        <p:nvSpPr>
          <p:cNvPr id="3" name="Content Placeholder 2"/>
          <p:cNvSpPr>
            <a:spLocks noGrp="1"/>
          </p:cNvSpPr>
          <p:nvPr>
            <p:ph idx="1"/>
          </p:nvPr>
        </p:nvSpPr>
        <p:spPr>
          <a:xfrm>
            <a:off x="381000" y="1600200"/>
            <a:ext cx="8229600" cy="4708525"/>
          </a:xfrm>
        </p:spPr>
        <p:txBody>
          <a:bodyPr/>
          <a:lstStyle/>
          <a:p>
            <a:pPr marL="650875" indent="-514350">
              <a:buFont typeface="+mj-lt"/>
              <a:buAutoNum type="arabicPeriod"/>
            </a:pPr>
            <a:r>
              <a:rPr lang="en-US" dirty="0" smtClean="0">
                <a:solidFill>
                  <a:schemeClr val="bg1"/>
                </a:solidFill>
              </a:rPr>
              <a:t>(1) mail</a:t>
            </a:r>
            <a:r>
              <a:rPr lang="en-US" dirty="0">
                <a:solidFill>
                  <a:schemeClr val="bg1"/>
                </a:solidFill>
              </a:rPr>
              <a:t>: U.S. Department of Agriculture </a:t>
            </a:r>
          </a:p>
          <a:p>
            <a:pPr marL="650875" indent="-514350">
              <a:buFont typeface="+mj-lt"/>
              <a:buAutoNum type="arabicPeriod"/>
            </a:pPr>
            <a:r>
              <a:rPr lang="en-US" dirty="0">
                <a:solidFill>
                  <a:schemeClr val="bg1"/>
                </a:solidFill>
              </a:rPr>
              <a:t>Office of the Assistant Secretary for Civil Rights </a:t>
            </a:r>
          </a:p>
          <a:p>
            <a:pPr marL="650875" indent="-514350">
              <a:buFont typeface="+mj-lt"/>
              <a:buAutoNum type="arabicPeriod"/>
            </a:pPr>
            <a:r>
              <a:rPr lang="en-US" dirty="0">
                <a:solidFill>
                  <a:schemeClr val="bg1"/>
                </a:solidFill>
              </a:rPr>
              <a:t>1400 Independence Avenue, SW </a:t>
            </a:r>
          </a:p>
          <a:p>
            <a:pPr marL="650875" indent="-514350">
              <a:buFont typeface="+mj-lt"/>
              <a:buAutoNum type="arabicPeriod"/>
            </a:pPr>
            <a:r>
              <a:rPr lang="en-US" dirty="0">
                <a:solidFill>
                  <a:schemeClr val="bg1"/>
                </a:solidFill>
              </a:rPr>
              <a:t>Washington, D.C. 20250-9410; </a:t>
            </a:r>
          </a:p>
          <a:p>
            <a:pPr marL="650875" indent="-514350">
              <a:buFont typeface="+mj-lt"/>
              <a:buAutoNum type="arabicPeriod"/>
            </a:pPr>
            <a:r>
              <a:rPr lang="en-US" dirty="0">
                <a:solidFill>
                  <a:schemeClr val="bg1"/>
                </a:solidFill>
              </a:rPr>
              <a:t>(</a:t>
            </a:r>
            <a:r>
              <a:rPr lang="en-US" dirty="0" smtClean="0">
                <a:solidFill>
                  <a:schemeClr val="bg1"/>
                </a:solidFill>
              </a:rPr>
              <a:t>2) fax</a:t>
            </a:r>
            <a:r>
              <a:rPr lang="en-US" dirty="0">
                <a:solidFill>
                  <a:schemeClr val="bg1"/>
                </a:solidFill>
              </a:rPr>
              <a:t>: (202) 690-7442; or  </a:t>
            </a:r>
          </a:p>
          <a:p>
            <a:pPr marL="650875" indent="-514350">
              <a:buFont typeface="+mj-lt"/>
              <a:buAutoNum type="arabicPeriod"/>
            </a:pPr>
            <a:r>
              <a:rPr lang="en-US" dirty="0">
                <a:solidFill>
                  <a:schemeClr val="bg1"/>
                </a:solidFill>
              </a:rPr>
              <a:t>(3) </a:t>
            </a:r>
            <a:r>
              <a:rPr lang="en-US" dirty="0" smtClean="0">
                <a:solidFill>
                  <a:schemeClr val="bg1"/>
                </a:solidFill>
              </a:rPr>
              <a:t>email</a:t>
            </a:r>
            <a:r>
              <a:rPr lang="en-US" dirty="0">
                <a:solidFill>
                  <a:schemeClr val="bg1"/>
                </a:solidFill>
              </a:rPr>
              <a:t>: </a:t>
            </a:r>
            <a:r>
              <a:rPr lang="en-US" dirty="0" smtClean="0">
                <a:solidFill>
                  <a:schemeClr val="bg1"/>
                </a:solidFill>
              </a:rPr>
              <a:t>program.intake@usda.gov</a:t>
            </a:r>
            <a:endParaRPr lang="en-US" dirty="0">
              <a:solidFill>
                <a:schemeClr val="bg1"/>
              </a:solidFill>
            </a:endParaRPr>
          </a:p>
          <a:p>
            <a:pPr marL="650875" indent="-514350">
              <a:buFont typeface="+mj-lt"/>
              <a:buAutoNum type="arabicPeriod"/>
            </a:pPr>
            <a:r>
              <a:rPr lang="en-US" dirty="0">
                <a:solidFill>
                  <a:schemeClr val="bg1"/>
                </a:solidFill>
              </a:rPr>
              <a:t>This institution is an equal opportunity provider</a:t>
            </a:r>
            <a:r>
              <a:rPr lang="en-US" dirty="0" smtClean="0">
                <a:solidFill>
                  <a:schemeClr val="bg1"/>
                </a:solidFill>
              </a:rPr>
              <a:t>.</a:t>
            </a:r>
            <a:endParaRPr lang="en-US" dirty="0">
              <a:solidFill>
                <a:schemeClr val="bg1"/>
              </a:solidFill>
            </a:endParaRPr>
          </a:p>
        </p:txBody>
      </p:sp>
      <p:sp>
        <p:nvSpPr>
          <p:cNvPr id="4" name="Slide Number Placeholder 3"/>
          <p:cNvSpPr>
            <a:spLocks noGrp="1"/>
          </p:cNvSpPr>
          <p:nvPr>
            <p:ph type="sldNum" sz="quarter" idx="12"/>
          </p:nvPr>
        </p:nvSpPr>
        <p:spPr/>
        <p:txBody>
          <a:bodyPr/>
          <a:lstStyle/>
          <a:p>
            <a:pPr>
              <a:defRPr/>
            </a:pPr>
            <a:fld id="{CA7CA717-C5B3-40DC-B8BC-D0E73CD4E1F7}" type="slidenum">
              <a:rPr lang="en-US" smtClean="0"/>
              <a:pPr>
                <a:defRPr/>
              </a:pPr>
              <a:t>18</a:t>
            </a:fld>
            <a:endParaRPr lang="en-US"/>
          </a:p>
        </p:txBody>
      </p:sp>
      <p:pic>
        <p:nvPicPr>
          <p:cNvPr id="5122" name="Picture 2" descr="C:\Users\efong\AppData\Local\Microsoft\Windows\Temporary Internet Files\Content.IE5\33PWUAFN\equality[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5562598"/>
            <a:ext cx="4667250" cy="103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826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pPr eaLnBrk="1" fontAlgn="auto" hangingPunct="1">
              <a:spcAft>
                <a:spcPts val="0"/>
              </a:spcAft>
              <a:defRPr/>
            </a:pPr>
            <a:r>
              <a:rPr lang="en-US" sz="4000" dirty="0" smtClean="0">
                <a:solidFill>
                  <a:schemeClr val="bg1"/>
                </a:solidFill>
              </a:rPr>
              <a:t>Nondiscrimination Statement Short Version</a:t>
            </a:r>
            <a:endParaRPr lang="en-US" sz="4000" dirty="0">
              <a:solidFill>
                <a:schemeClr val="bg1"/>
              </a:solidFill>
            </a:endParaRPr>
          </a:p>
        </p:txBody>
      </p:sp>
      <p:sp>
        <p:nvSpPr>
          <p:cNvPr id="18435" name="Content Placeholder 2"/>
          <p:cNvSpPr>
            <a:spLocks noGrp="1"/>
          </p:cNvSpPr>
          <p:nvPr>
            <p:ph idx="1"/>
          </p:nvPr>
        </p:nvSpPr>
        <p:spPr>
          <a:xfrm>
            <a:off x="533400" y="1981200"/>
            <a:ext cx="8229600" cy="3962400"/>
          </a:xfrm>
        </p:spPr>
        <p:txBody>
          <a:bodyPr/>
          <a:lstStyle/>
          <a:p>
            <a:pPr marL="136525" indent="0" eaLnBrk="1" hangingPunct="1">
              <a:buNone/>
            </a:pPr>
            <a:r>
              <a:rPr lang="en-US" altLang="en-US" sz="4400" b="1" dirty="0" smtClean="0">
                <a:solidFill>
                  <a:schemeClr val="bg1"/>
                </a:solidFill>
              </a:rPr>
              <a:t>“This institution is an equal opportunity provider.” </a:t>
            </a:r>
            <a:endParaRPr lang="en-US" altLang="en-US" sz="2000" b="1" dirty="0" smtClean="0">
              <a:solidFill>
                <a:schemeClr val="bg1"/>
              </a:solidFill>
            </a:endParaRPr>
          </a:p>
          <a:p>
            <a:pPr marL="136525" indent="0" eaLnBrk="1" hangingPunct="1">
              <a:buNone/>
            </a:pPr>
            <a:r>
              <a:rPr lang="en-US" altLang="en-US" dirty="0" smtClean="0">
                <a:solidFill>
                  <a:schemeClr val="bg1"/>
                </a:solidFill>
              </a:rPr>
              <a:t>Use short version on all documents pertaining to CACFP where space is limited.</a:t>
            </a:r>
          </a:p>
          <a:p>
            <a:pPr marL="136525" indent="0" eaLnBrk="1" hangingPunct="1">
              <a:buNone/>
            </a:pPr>
            <a:r>
              <a:rPr lang="en-US" altLang="en-US" dirty="0">
                <a:solidFill>
                  <a:schemeClr val="bg1"/>
                </a:solidFill>
              </a:rPr>
              <a:t>L</a:t>
            </a:r>
            <a:r>
              <a:rPr lang="en-US" altLang="en-US" dirty="0" smtClean="0">
                <a:solidFill>
                  <a:schemeClr val="bg1"/>
                </a:solidFill>
              </a:rPr>
              <a:t>ong version is preferred when there is allowable space.  </a:t>
            </a:r>
            <a:r>
              <a:rPr lang="en-US" altLang="en-US" dirty="0" err="1">
                <a:solidFill>
                  <a:schemeClr val="bg1"/>
                </a:solidFill>
              </a:rPr>
              <a:t>i</a:t>
            </a:r>
            <a:r>
              <a:rPr lang="en-US" altLang="en-US" dirty="0" err="1" smtClean="0">
                <a:solidFill>
                  <a:schemeClr val="bg1"/>
                </a:solidFill>
              </a:rPr>
              <a:t>e</a:t>
            </a:r>
            <a:r>
              <a:rPr lang="en-US" altLang="en-US" dirty="0" smtClean="0">
                <a:solidFill>
                  <a:schemeClr val="bg1"/>
                </a:solidFill>
              </a:rPr>
              <a:t>. Family Handbooks</a:t>
            </a:r>
          </a:p>
        </p:txBody>
      </p:sp>
      <p:sp>
        <p:nvSpPr>
          <p:cNvPr id="4" name="Slide Number Placeholder 3"/>
          <p:cNvSpPr>
            <a:spLocks noGrp="1"/>
          </p:cNvSpPr>
          <p:nvPr>
            <p:ph type="sldNum" sz="quarter" idx="12"/>
          </p:nvPr>
        </p:nvSpPr>
        <p:spPr/>
        <p:txBody>
          <a:bodyPr/>
          <a:lstStyle/>
          <a:p>
            <a:pPr>
              <a:defRPr/>
            </a:pPr>
            <a:fld id="{61A21FE2-0933-4285-9338-89C2F5383CDF}" type="slidenum">
              <a:rPr lang="en-US"/>
              <a:pPr>
                <a:defRPr/>
              </a:pPr>
              <a:t>19</a:t>
            </a:fld>
            <a:endParaRPr lang="en-US"/>
          </a:p>
        </p:txBody>
      </p:sp>
      <p:pic>
        <p:nvPicPr>
          <p:cNvPr id="17410" name="Picture 2" descr="C:\Users\efong\AppData\Local\Microsoft\Windows\Temporary Internet Files\Content.IE5\1UJFGHAV\friendship-circle-clip-ar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4953000"/>
            <a:ext cx="2161675" cy="167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65800">
              <a:srgbClr val="BED3EC"/>
            </a:gs>
            <a:gs pos="80000">
              <a:srgbClr val="85C2FF"/>
            </a:gs>
            <a:gs pos="32000">
              <a:srgbClr val="C4D6EB"/>
            </a:gs>
            <a:gs pos="100000">
              <a:srgbClr val="FFEBFA"/>
            </a:gs>
          </a:gsLst>
          <a:path path="circle">
            <a:fillToRect l="100000" t="100000"/>
          </a:path>
        </a:gra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pPr>
              <a:defRPr/>
            </a:pPr>
            <a:fld id="{77D4932D-38FF-41FF-A811-0C6E321A2E03}" type="slidenum">
              <a:rPr lang="en-US"/>
              <a:pPr>
                <a:defRPr/>
              </a:pPr>
              <a:t>2</a:t>
            </a:fld>
            <a:endParaRPr lang="en-US"/>
          </a:p>
        </p:txBody>
      </p:sp>
      <p:sp>
        <p:nvSpPr>
          <p:cNvPr id="7171" name="Rectangle 3"/>
          <p:cNvSpPr>
            <a:spLocks noGrp="1" noChangeArrowheads="1"/>
          </p:cNvSpPr>
          <p:nvPr>
            <p:ph type="body" idx="4294967295"/>
          </p:nvPr>
        </p:nvSpPr>
        <p:spPr>
          <a:xfrm>
            <a:off x="381000" y="990600"/>
            <a:ext cx="8229600" cy="4530725"/>
          </a:xfrm>
        </p:spPr>
        <p:txBody>
          <a:bodyPr>
            <a:normAutofit/>
          </a:bodyPr>
          <a:lstStyle/>
          <a:p>
            <a:pPr marL="548640" indent="-411480" algn="ctr" eaLnBrk="1" fontAlgn="auto" hangingPunct="1">
              <a:spcAft>
                <a:spcPts val="0"/>
              </a:spcAft>
              <a:buClr>
                <a:schemeClr val="tx1">
                  <a:shade val="95000"/>
                </a:schemeClr>
              </a:buClr>
              <a:buFont typeface="Wingdings" pitchFamily="2" charset="2"/>
              <a:buNone/>
              <a:defRPr/>
            </a:pPr>
            <a:r>
              <a:rPr lang="en-US" sz="7200" b="1" dirty="0" smtClean="0">
                <a:solidFill>
                  <a:schemeClr val="bg1"/>
                </a:solidFill>
              </a:rPr>
              <a:t>What are </a:t>
            </a:r>
          </a:p>
          <a:p>
            <a:pPr marL="548640" indent="-411480" algn="ctr" eaLnBrk="1" fontAlgn="auto" hangingPunct="1">
              <a:spcAft>
                <a:spcPts val="0"/>
              </a:spcAft>
              <a:buClr>
                <a:schemeClr val="tx1">
                  <a:shade val="95000"/>
                </a:schemeClr>
              </a:buClr>
              <a:buFont typeface="Wingdings" pitchFamily="2" charset="2"/>
              <a:buNone/>
              <a:defRPr/>
            </a:pPr>
            <a:r>
              <a:rPr lang="en-US" sz="7200" b="1" dirty="0" smtClean="0">
                <a:solidFill>
                  <a:schemeClr val="bg1"/>
                </a:solidFill>
              </a:rPr>
              <a:t>Civil Rights?</a:t>
            </a:r>
          </a:p>
        </p:txBody>
      </p:sp>
      <p:pic>
        <p:nvPicPr>
          <p:cNvPr id="1033" name="Picture 9" descr="C:\Users\efong\AppData\Local\Microsoft\Windows\Temporary Internet Files\Content.IE5\15SS0RLI\Equality_by_celsojunio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3795" y="3581400"/>
            <a:ext cx="6019800" cy="28194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82FB8DF-4FD7-4CB5-974E-5883B306DAAB}" type="slidenum">
              <a:rPr lang="en-US"/>
              <a:pPr>
                <a:defRPr/>
              </a:pPr>
              <a:t>20</a:t>
            </a:fld>
            <a:endParaRPr lang="en-US"/>
          </a:p>
        </p:txBody>
      </p:sp>
      <p:sp>
        <p:nvSpPr>
          <p:cNvPr id="135171" name="Rectangle 3"/>
          <p:cNvSpPr>
            <a:spLocks noGrp="1" noChangeArrowheads="1"/>
          </p:cNvSpPr>
          <p:nvPr>
            <p:ph type="body" idx="4294967295"/>
          </p:nvPr>
        </p:nvSpPr>
        <p:spPr>
          <a:xfrm>
            <a:off x="304800" y="778669"/>
            <a:ext cx="8382000" cy="5562600"/>
          </a:xfrm>
        </p:spPr>
        <p:txBody>
          <a:bodyPr>
            <a:normAutofit lnSpcReduction="10000"/>
          </a:bodyPr>
          <a:lstStyle/>
          <a:p>
            <a:pPr marL="548640" indent="-411480" algn="ctr" eaLnBrk="1" fontAlgn="auto" hangingPunct="1">
              <a:spcAft>
                <a:spcPts val="0"/>
              </a:spcAft>
              <a:buClr>
                <a:schemeClr val="tx1">
                  <a:shade val="95000"/>
                </a:schemeClr>
              </a:buClr>
              <a:buFont typeface="Wingdings" pitchFamily="2" charset="2"/>
              <a:buNone/>
              <a:defRPr/>
            </a:pPr>
            <a:r>
              <a:rPr lang="en-US" sz="3500" b="1" dirty="0" smtClean="0"/>
              <a:t>Materials requiring nondiscrimination statement include:</a:t>
            </a:r>
            <a:r>
              <a:rPr lang="en-US" sz="2600" dirty="0" smtClean="0"/>
              <a:t> </a:t>
            </a:r>
          </a:p>
          <a:p>
            <a:pPr marL="548640" indent="-411480" eaLnBrk="1" fontAlgn="auto" hangingPunct="1">
              <a:spcAft>
                <a:spcPts val="0"/>
              </a:spcAft>
              <a:buClr>
                <a:schemeClr val="tx1">
                  <a:shade val="95000"/>
                </a:schemeClr>
              </a:buClr>
              <a:buFont typeface="Wingdings" pitchFamily="2" charset="2"/>
              <a:buNone/>
              <a:defRPr/>
            </a:pPr>
            <a:r>
              <a:rPr lang="en-US" sz="2000" dirty="0" smtClean="0"/>
              <a:t> </a:t>
            </a:r>
          </a:p>
          <a:p>
            <a:pPr marL="548640" indent="-411480" eaLnBrk="1" fontAlgn="auto" hangingPunct="1">
              <a:spcAft>
                <a:spcPts val="0"/>
              </a:spcAft>
              <a:buClr>
                <a:schemeClr val="tx1">
                  <a:shade val="95000"/>
                </a:schemeClr>
              </a:buClr>
              <a:buFont typeface="Wingdings" panose="05000000000000000000" pitchFamily="2" charset="2"/>
              <a:buChar char="v"/>
              <a:defRPr/>
            </a:pPr>
            <a:r>
              <a:rPr lang="en-US" sz="3000" dirty="0" smtClean="0"/>
              <a:t>Meal Benefit Forms</a:t>
            </a:r>
          </a:p>
          <a:p>
            <a:pPr marL="548640" indent="-411480" eaLnBrk="1" fontAlgn="auto" hangingPunct="1">
              <a:spcAft>
                <a:spcPts val="0"/>
              </a:spcAft>
              <a:buClr>
                <a:schemeClr val="tx1">
                  <a:shade val="95000"/>
                </a:schemeClr>
              </a:buClr>
              <a:buFont typeface="Wingdings" panose="05000000000000000000" pitchFamily="2" charset="2"/>
              <a:buChar char="v"/>
              <a:defRPr/>
            </a:pPr>
            <a:r>
              <a:rPr lang="en-US" sz="3000" dirty="0" smtClean="0"/>
              <a:t>Menus</a:t>
            </a:r>
          </a:p>
          <a:p>
            <a:pPr marL="548640" indent="-411480" eaLnBrk="1" fontAlgn="auto" hangingPunct="1">
              <a:spcAft>
                <a:spcPts val="0"/>
              </a:spcAft>
              <a:buClr>
                <a:schemeClr val="tx1">
                  <a:shade val="95000"/>
                </a:schemeClr>
              </a:buClr>
              <a:buFont typeface="Wingdings" panose="05000000000000000000" pitchFamily="2" charset="2"/>
              <a:buChar char="v"/>
              <a:defRPr/>
            </a:pPr>
            <a:r>
              <a:rPr lang="en-US" sz="3000" dirty="0" smtClean="0"/>
              <a:t>Employee Handbook</a:t>
            </a:r>
          </a:p>
          <a:p>
            <a:pPr marL="548640" indent="-411480" eaLnBrk="1" fontAlgn="auto" hangingPunct="1">
              <a:spcAft>
                <a:spcPts val="0"/>
              </a:spcAft>
              <a:buClr>
                <a:schemeClr val="tx1">
                  <a:shade val="95000"/>
                </a:schemeClr>
              </a:buClr>
              <a:buFont typeface="Wingdings" panose="05000000000000000000" pitchFamily="2" charset="2"/>
              <a:buChar char="v"/>
              <a:defRPr/>
            </a:pPr>
            <a:r>
              <a:rPr lang="en-US" sz="3000" dirty="0" smtClean="0"/>
              <a:t>Newsletters</a:t>
            </a:r>
          </a:p>
          <a:p>
            <a:pPr marL="548640" indent="-411480" eaLnBrk="1" fontAlgn="auto" hangingPunct="1">
              <a:spcAft>
                <a:spcPts val="0"/>
              </a:spcAft>
              <a:buClr>
                <a:schemeClr val="tx1">
                  <a:shade val="95000"/>
                </a:schemeClr>
              </a:buClr>
              <a:buFont typeface="Wingdings" panose="05000000000000000000" pitchFamily="2" charset="2"/>
              <a:buChar char="v"/>
              <a:defRPr/>
            </a:pPr>
            <a:r>
              <a:rPr lang="en-US" sz="3000" dirty="0" smtClean="0"/>
              <a:t>Flyers</a:t>
            </a:r>
          </a:p>
          <a:p>
            <a:pPr marL="548640" indent="-411480" eaLnBrk="1" fontAlgn="auto" hangingPunct="1">
              <a:spcAft>
                <a:spcPts val="0"/>
              </a:spcAft>
              <a:buClr>
                <a:schemeClr val="tx1">
                  <a:shade val="95000"/>
                </a:schemeClr>
              </a:buClr>
              <a:buFont typeface="Wingdings" panose="05000000000000000000" pitchFamily="2" charset="2"/>
              <a:buChar char="v"/>
              <a:defRPr/>
            </a:pPr>
            <a:r>
              <a:rPr lang="en-US" sz="3000" dirty="0" smtClean="0"/>
              <a:t>Websites</a:t>
            </a:r>
          </a:p>
          <a:p>
            <a:pPr marL="548640" indent="-411480" eaLnBrk="1" fontAlgn="auto" hangingPunct="1">
              <a:spcAft>
                <a:spcPts val="0"/>
              </a:spcAft>
              <a:buClr>
                <a:schemeClr val="tx1">
                  <a:shade val="95000"/>
                </a:schemeClr>
              </a:buClr>
              <a:buFont typeface="Wingdings" panose="05000000000000000000" pitchFamily="2" charset="2"/>
              <a:buChar char="v"/>
              <a:defRPr/>
            </a:pPr>
            <a:r>
              <a:rPr lang="en-US" sz="3000" dirty="0" smtClean="0"/>
              <a:t>Brochures </a:t>
            </a:r>
          </a:p>
          <a:p>
            <a:pPr marL="548640" indent="-411480" eaLnBrk="1" fontAlgn="auto" hangingPunct="1">
              <a:spcAft>
                <a:spcPts val="0"/>
              </a:spcAft>
              <a:buClr>
                <a:schemeClr val="tx1">
                  <a:shade val="95000"/>
                </a:schemeClr>
              </a:buClr>
              <a:buFont typeface="Wingdings" panose="05000000000000000000" pitchFamily="2" charset="2"/>
              <a:buChar char="v"/>
              <a:defRPr/>
            </a:pPr>
            <a:r>
              <a:rPr lang="en-US" sz="3000" dirty="0" smtClean="0"/>
              <a:t>Advertisement</a:t>
            </a:r>
            <a:r>
              <a:rPr lang="en-US" sz="2600" dirty="0" smtClean="0"/>
              <a:t> </a:t>
            </a:r>
          </a:p>
          <a:p>
            <a:pPr marL="548640" indent="-411480" eaLnBrk="1" fontAlgn="auto" hangingPunct="1">
              <a:spcAft>
                <a:spcPts val="0"/>
              </a:spcAft>
              <a:buClr>
                <a:schemeClr val="tx1">
                  <a:shade val="95000"/>
                </a:schemeClr>
              </a:buClr>
              <a:buFont typeface="Wingdings 2"/>
              <a:buChar char=""/>
              <a:defRPr/>
            </a:pPr>
            <a:endParaRPr lang="en-US" sz="2000" dirty="0" smtClean="0"/>
          </a:p>
        </p:txBody>
      </p:sp>
      <p:pic>
        <p:nvPicPr>
          <p:cNvPr id="19460" name="Picture 3" descr="dglxas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3048000"/>
            <a:ext cx="2743200"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88B24EE-E552-490A-9139-94AB180C349A}" type="slidenum">
              <a:rPr lang="en-US" smtClean="0"/>
              <a:pPr>
                <a:defRPr/>
              </a:pPr>
              <a:t>21</a:t>
            </a:fld>
            <a:endParaRPr lang="en-US"/>
          </a:p>
        </p:txBody>
      </p:sp>
      <p:sp>
        <p:nvSpPr>
          <p:cNvPr id="121858" name="Rectangle 2"/>
          <p:cNvSpPr>
            <a:spLocks noGrp="1" noChangeArrowheads="1"/>
          </p:cNvSpPr>
          <p:nvPr>
            <p:ph type="title" idx="4294967295"/>
          </p:nvPr>
        </p:nvSpPr>
        <p:spPr>
          <a:xfrm>
            <a:off x="457200" y="228600"/>
            <a:ext cx="8229600" cy="1139825"/>
          </a:xfrm>
        </p:spPr>
        <p:txBody>
          <a:bodyPr anchorCtr="0">
            <a:normAutofit/>
          </a:bodyPr>
          <a:lstStyle/>
          <a:p>
            <a:pPr eaLnBrk="1" fontAlgn="auto" hangingPunct="1">
              <a:spcAft>
                <a:spcPts val="0"/>
              </a:spcAft>
              <a:defRPr/>
            </a:pPr>
            <a:r>
              <a:rPr lang="en-US" sz="5400" dirty="0" smtClean="0">
                <a:solidFill>
                  <a:schemeClr val="bg1"/>
                </a:solidFill>
                <a:effectLst/>
              </a:rPr>
              <a:t>Public Notification</a:t>
            </a:r>
          </a:p>
        </p:txBody>
      </p:sp>
      <p:sp>
        <p:nvSpPr>
          <p:cNvPr id="20484" name="Rectangle 3"/>
          <p:cNvSpPr>
            <a:spLocks noGrp="1" noChangeArrowheads="1"/>
          </p:cNvSpPr>
          <p:nvPr>
            <p:ph type="body" idx="4294967295"/>
          </p:nvPr>
        </p:nvSpPr>
        <p:spPr>
          <a:xfrm>
            <a:off x="457200" y="1447800"/>
            <a:ext cx="8229600" cy="4530725"/>
          </a:xfrm>
        </p:spPr>
        <p:txBody>
          <a:bodyPr/>
          <a:lstStyle/>
          <a:p>
            <a:pPr marL="136525" indent="0" eaLnBrk="1" hangingPunct="1">
              <a:lnSpc>
                <a:spcPct val="90000"/>
              </a:lnSpc>
              <a:buNone/>
            </a:pPr>
            <a:r>
              <a:rPr lang="en-US" altLang="en-US" sz="3200" b="1" dirty="0" smtClean="0">
                <a:solidFill>
                  <a:schemeClr val="bg1"/>
                </a:solidFill>
              </a:rPr>
              <a:t>All sites must provide materials in appropriate translations concerning  availability and nutritional benefits of meals in CNPs.</a:t>
            </a:r>
          </a:p>
          <a:p>
            <a:pPr marL="136525" indent="0" eaLnBrk="1" hangingPunct="1">
              <a:lnSpc>
                <a:spcPct val="90000"/>
              </a:lnSpc>
              <a:buNone/>
            </a:pPr>
            <a:r>
              <a:rPr lang="en-US" altLang="en-US" sz="3200" b="1" dirty="0" smtClean="0">
                <a:solidFill>
                  <a:schemeClr val="bg1"/>
                </a:solidFill>
              </a:rPr>
              <a:t>USDA NSLP translations website </a:t>
            </a:r>
            <a:r>
              <a:rPr lang="en-US" altLang="en-US" b="1" dirty="0" smtClean="0">
                <a:solidFill>
                  <a:schemeClr val="bg2">
                    <a:lumMod val="60000"/>
                    <a:lumOff val="40000"/>
                  </a:schemeClr>
                </a:solidFill>
              </a:rPr>
              <a:t>http</a:t>
            </a:r>
            <a:r>
              <a:rPr lang="en-US" altLang="en-US" b="1" dirty="0">
                <a:solidFill>
                  <a:schemeClr val="bg2">
                    <a:lumMod val="60000"/>
                    <a:lumOff val="40000"/>
                  </a:schemeClr>
                </a:solidFill>
              </a:rPr>
              <a:t>://www.fns.usda.gov/cacfp/meal-benefit-income-eligibility</a:t>
            </a:r>
            <a:endParaRPr lang="en-US" altLang="en-US" sz="1600" b="1" dirty="0" smtClean="0">
              <a:solidFill>
                <a:schemeClr val="bg2">
                  <a:lumMod val="60000"/>
                  <a:lumOff val="40000"/>
                </a:schemeClr>
              </a:solidFill>
            </a:endParaRPr>
          </a:p>
          <a:p>
            <a:pPr marL="136525" indent="0" eaLnBrk="1" hangingPunct="1">
              <a:lnSpc>
                <a:spcPct val="90000"/>
              </a:lnSpc>
              <a:buNone/>
            </a:pPr>
            <a:r>
              <a:rPr lang="en-US" altLang="en-US" sz="3200" b="1" dirty="0" smtClean="0">
                <a:solidFill>
                  <a:schemeClr val="bg1"/>
                </a:solidFill>
              </a:rPr>
              <a:t>All CNPs must display  11x17 “And Justice For All” nondiscrimination poster in a prominent place</a:t>
            </a:r>
            <a:r>
              <a:rPr lang="en-US" altLang="en-US" sz="3600" b="1" dirty="0" smtClean="0">
                <a:solidFill>
                  <a:schemeClr val="bg1"/>
                </a:solidFill>
              </a:rPr>
              <a:t>.</a:t>
            </a:r>
          </a:p>
          <a:p>
            <a:pPr eaLnBrk="1" hangingPunct="1">
              <a:lnSpc>
                <a:spcPct val="90000"/>
              </a:lnSpc>
            </a:pPr>
            <a:endParaRPr lang="en-US" altLang="en-US" dirty="0" smtClean="0"/>
          </a:p>
          <a:p>
            <a:pPr eaLnBrk="1" hangingPunct="1">
              <a:lnSpc>
                <a:spcPct val="90000"/>
              </a:lnSpc>
            </a:pPr>
            <a:endParaRPr lang="en-US" altLang="en-US" dirty="0" smtClean="0"/>
          </a:p>
          <a:p>
            <a:pPr eaLnBrk="1" hangingPunct="1">
              <a:lnSpc>
                <a:spcPct val="90000"/>
              </a:lnSpc>
            </a:pPr>
            <a:endParaRPr lang="en-US" alt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1224242-EB73-4DA9-9466-F69F04902617}" type="slidenum">
              <a:rPr lang="en-US" smtClean="0"/>
              <a:pPr>
                <a:defRPr/>
              </a:pPr>
              <a:t>22</a:t>
            </a:fld>
            <a:endParaRPr lang="en-US"/>
          </a:p>
        </p:txBody>
      </p:sp>
      <p:sp>
        <p:nvSpPr>
          <p:cNvPr id="157698" name="Rectangle 2"/>
          <p:cNvSpPr>
            <a:spLocks noGrp="1" noChangeArrowheads="1"/>
          </p:cNvSpPr>
          <p:nvPr>
            <p:ph type="title" idx="4294967295"/>
          </p:nvPr>
        </p:nvSpPr>
        <p:spPr>
          <a:xfrm>
            <a:off x="533400" y="228600"/>
            <a:ext cx="8229600" cy="1139825"/>
          </a:xfrm>
        </p:spPr>
        <p:txBody>
          <a:bodyPr anchorCtr="0">
            <a:noAutofit/>
          </a:bodyPr>
          <a:lstStyle/>
          <a:p>
            <a:pPr eaLnBrk="1" fontAlgn="auto" hangingPunct="1">
              <a:spcAft>
                <a:spcPts val="0"/>
              </a:spcAft>
              <a:defRPr/>
            </a:pPr>
            <a:r>
              <a:rPr lang="en-US" sz="4800" dirty="0" smtClean="0">
                <a:solidFill>
                  <a:schemeClr val="bg1"/>
                </a:solidFill>
                <a:effectLst/>
              </a:rPr>
              <a:t>Public Notification </a:t>
            </a:r>
            <a:r>
              <a:rPr lang="en-US" sz="4000" dirty="0" smtClean="0">
                <a:solidFill>
                  <a:schemeClr val="bg1"/>
                </a:solidFill>
                <a:effectLst/>
              </a:rPr>
              <a:t> (continued)</a:t>
            </a:r>
          </a:p>
        </p:txBody>
      </p:sp>
      <p:sp>
        <p:nvSpPr>
          <p:cNvPr id="21508" name="Rectangle 3"/>
          <p:cNvSpPr>
            <a:spLocks noGrp="1" noChangeArrowheads="1"/>
          </p:cNvSpPr>
          <p:nvPr>
            <p:ph type="body" idx="4294967295"/>
          </p:nvPr>
        </p:nvSpPr>
        <p:spPr>
          <a:xfrm>
            <a:off x="609600" y="1524000"/>
            <a:ext cx="8229600" cy="4530725"/>
          </a:xfrm>
        </p:spPr>
        <p:txBody>
          <a:bodyPr/>
          <a:lstStyle/>
          <a:p>
            <a:pPr marL="136525" indent="0" eaLnBrk="1" hangingPunct="1">
              <a:lnSpc>
                <a:spcPct val="80000"/>
              </a:lnSpc>
              <a:buNone/>
            </a:pPr>
            <a:r>
              <a:rPr lang="en-US" altLang="en-US" sz="3200" b="1" dirty="0" smtClean="0">
                <a:solidFill>
                  <a:schemeClr val="bg1"/>
                </a:solidFill>
              </a:rPr>
              <a:t>CNPs must make program information available to the public upon request. </a:t>
            </a:r>
          </a:p>
          <a:p>
            <a:pPr marL="585788" lvl="1" indent="0" eaLnBrk="1" hangingPunct="1">
              <a:lnSpc>
                <a:spcPct val="80000"/>
              </a:lnSpc>
              <a:buNone/>
            </a:pPr>
            <a:r>
              <a:rPr lang="en-US" altLang="en-US" sz="2800" b="1" dirty="0" smtClean="0">
                <a:solidFill>
                  <a:schemeClr val="bg1"/>
                </a:solidFill>
              </a:rPr>
              <a:t>Free &amp; Reduced Price Press Release</a:t>
            </a:r>
          </a:p>
          <a:p>
            <a:pPr marL="136525" indent="0" eaLnBrk="1" hangingPunct="1">
              <a:lnSpc>
                <a:spcPct val="80000"/>
              </a:lnSpc>
              <a:buNone/>
            </a:pPr>
            <a:endParaRPr lang="en-US" altLang="en-US" sz="1400" b="1" dirty="0" smtClean="0">
              <a:solidFill>
                <a:schemeClr val="bg1"/>
              </a:solidFill>
            </a:endParaRPr>
          </a:p>
          <a:p>
            <a:pPr marL="136525" indent="0" eaLnBrk="1" hangingPunct="1">
              <a:lnSpc>
                <a:spcPct val="80000"/>
              </a:lnSpc>
              <a:buNone/>
            </a:pPr>
            <a:r>
              <a:rPr lang="en-US" altLang="en-US" sz="3200" b="1" dirty="0" smtClean="0">
                <a:solidFill>
                  <a:schemeClr val="bg1"/>
                </a:solidFill>
              </a:rPr>
              <a:t>Upon initial visit, parents must be given specific program information pertinent to receipt of benefits through CNPs. </a:t>
            </a:r>
          </a:p>
          <a:p>
            <a:pPr marL="585788" lvl="1" indent="0" eaLnBrk="1" hangingPunct="1">
              <a:lnSpc>
                <a:spcPct val="80000"/>
              </a:lnSpc>
              <a:buNone/>
            </a:pPr>
            <a:r>
              <a:rPr lang="en-US" altLang="en-US" sz="2800" b="1" dirty="0" smtClean="0">
                <a:solidFill>
                  <a:schemeClr val="bg1"/>
                </a:solidFill>
              </a:rPr>
              <a:t>Meal Benefit Form</a:t>
            </a:r>
          </a:p>
          <a:p>
            <a:pPr marL="136525" indent="0" eaLnBrk="1" hangingPunct="1">
              <a:lnSpc>
                <a:spcPct val="80000"/>
              </a:lnSpc>
              <a:buNone/>
            </a:pPr>
            <a:endParaRPr lang="en-US" altLang="en-US" sz="1400" b="1" dirty="0" smtClean="0">
              <a:solidFill>
                <a:schemeClr val="bg1"/>
              </a:solidFill>
            </a:endParaRPr>
          </a:p>
          <a:p>
            <a:pPr marL="136525" indent="0" eaLnBrk="1" hangingPunct="1">
              <a:lnSpc>
                <a:spcPct val="80000"/>
              </a:lnSpc>
              <a:buNone/>
            </a:pPr>
            <a:r>
              <a:rPr lang="en-US" altLang="en-US" sz="3200" b="1" dirty="0" smtClean="0">
                <a:solidFill>
                  <a:schemeClr val="bg1"/>
                </a:solidFill>
              </a:rPr>
              <a:t>Nondiscrimination statement and a procedure for filing a complaint must be  readily available to households participating in program.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69000"/>
            <a:lum/>
          </a:blip>
          <a:srcRect/>
          <a:tile tx="0" ty="0" sx="100000" sy="100000" flip="none" algn="tl"/>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2EDFCDC-7A22-4B28-9B7E-857D4788986F}" type="slidenum">
              <a:rPr lang="en-US"/>
              <a:pPr>
                <a:defRPr/>
              </a:pPr>
              <a:t>23</a:t>
            </a:fld>
            <a:endParaRPr lang="en-US"/>
          </a:p>
        </p:txBody>
      </p:sp>
      <p:sp>
        <p:nvSpPr>
          <p:cNvPr id="168962" name="Rectangle 2"/>
          <p:cNvSpPr>
            <a:spLocks noGrp="1" noChangeArrowheads="1"/>
          </p:cNvSpPr>
          <p:nvPr>
            <p:ph type="title" idx="4294967295"/>
          </p:nvPr>
        </p:nvSpPr>
        <p:spPr>
          <a:xfrm>
            <a:off x="381000" y="304800"/>
            <a:ext cx="8229600" cy="1139825"/>
          </a:xfrm>
        </p:spPr>
        <p:txBody>
          <a:bodyPr anchorCtr="0">
            <a:noAutofit/>
          </a:bodyPr>
          <a:lstStyle/>
          <a:p>
            <a:pPr eaLnBrk="1" fontAlgn="auto" hangingPunct="1">
              <a:spcAft>
                <a:spcPts val="0"/>
              </a:spcAft>
              <a:defRPr/>
            </a:pPr>
            <a:r>
              <a:rPr lang="en-US" sz="4000" dirty="0" smtClean="0">
                <a:solidFill>
                  <a:schemeClr val="bg1"/>
                </a:solidFill>
                <a:effectLst/>
              </a:rPr>
              <a:t>Data Collection and Maintenance</a:t>
            </a:r>
          </a:p>
        </p:txBody>
      </p:sp>
      <p:sp>
        <p:nvSpPr>
          <p:cNvPr id="22532" name="Rectangle 3"/>
          <p:cNvSpPr>
            <a:spLocks noGrp="1" noChangeArrowheads="1"/>
          </p:cNvSpPr>
          <p:nvPr>
            <p:ph type="body" idx="4294967295"/>
          </p:nvPr>
        </p:nvSpPr>
        <p:spPr>
          <a:xfrm>
            <a:off x="381000" y="1447800"/>
            <a:ext cx="8229600" cy="4530725"/>
          </a:xfrm>
        </p:spPr>
        <p:txBody>
          <a:bodyPr/>
          <a:lstStyle/>
          <a:p>
            <a:pPr eaLnBrk="1" hangingPunct="1">
              <a:lnSpc>
                <a:spcPct val="90000"/>
              </a:lnSpc>
            </a:pPr>
            <a:r>
              <a:rPr lang="en-US" altLang="en-US" b="1" dirty="0" smtClean="0">
                <a:solidFill>
                  <a:schemeClr val="bg1"/>
                </a:solidFill>
              </a:rPr>
              <a:t>Ensure that racial/ethnic data are collected annually and maintained on file for 3 years + current year for each site</a:t>
            </a:r>
            <a:endParaRPr lang="en-US" altLang="en-US" sz="1600" b="1" dirty="0" smtClean="0">
              <a:solidFill>
                <a:schemeClr val="bg1"/>
              </a:solidFill>
            </a:endParaRPr>
          </a:p>
          <a:p>
            <a:pPr eaLnBrk="1" hangingPunct="1">
              <a:lnSpc>
                <a:spcPct val="90000"/>
              </a:lnSpc>
            </a:pPr>
            <a:r>
              <a:rPr lang="en-US" altLang="en-US" b="1" dirty="0" smtClean="0">
                <a:solidFill>
                  <a:schemeClr val="bg1"/>
                </a:solidFill>
              </a:rPr>
              <a:t>Two Categories shall be used when collecting  and reporting race and ethnicity</a:t>
            </a:r>
            <a:endParaRPr lang="en-US" altLang="en-US" sz="1600" b="1" dirty="0" smtClean="0">
              <a:solidFill>
                <a:schemeClr val="bg1"/>
              </a:solidFill>
            </a:endParaRPr>
          </a:p>
          <a:p>
            <a:pPr eaLnBrk="1" hangingPunct="1">
              <a:lnSpc>
                <a:spcPct val="90000"/>
              </a:lnSpc>
              <a:buFont typeface="Wingdings" pitchFamily="2" charset="2"/>
              <a:buNone/>
            </a:pPr>
            <a:r>
              <a:rPr lang="en-US" altLang="en-US" sz="2400" b="1" dirty="0" smtClean="0">
                <a:solidFill>
                  <a:schemeClr val="bg1"/>
                </a:solidFill>
              </a:rPr>
              <a:t>1.) </a:t>
            </a:r>
            <a:r>
              <a:rPr lang="en-US" altLang="en-US" sz="2400" b="1" u="sng" dirty="0" smtClean="0">
                <a:solidFill>
                  <a:schemeClr val="bg1"/>
                </a:solidFill>
              </a:rPr>
              <a:t>Ethnicity</a:t>
            </a:r>
            <a:r>
              <a:rPr lang="en-US" altLang="en-US" sz="2400" b="1" dirty="0" smtClean="0">
                <a:solidFill>
                  <a:schemeClr val="bg1"/>
                </a:solidFill>
              </a:rPr>
              <a:t>- Hispanic/Latino </a:t>
            </a:r>
            <a:r>
              <a:rPr lang="en-US" altLang="en-US" sz="2400" b="1" u="sng" dirty="0" smtClean="0">
                <a:solidFill>
                  <a:schemeClr val="bg1"/>
                </a:solidFill>
              </a:rPr>
              <a:t>or</a:t>
            </a:r>
            <a:r>
              <a:rPr lang="en-US" altLang="en-US" sz="2400" b="1" dirty="0" smtClean="0">
                <a:solidFill>
                  <a:schemeClr val="bg1"/>
                </a:solidFill>
              </a:rPr>
              <a:t> Non-Hispanic/Non-Latino</a:t>
            </a:r>
          </a:p>
          <a:p>
            <a:pPr eaLnBrk="1" hangingPunct="1">
              <a:lnSpc>
                <a:spcPct val="90000"/>
              </a:lnSpc>
              <a:buFont typeface="Wingdings" pitchFamily="2" charset="2"/>
              <a:buNone/>
            </a:pPr>
            <a:r>
              <a:rPr lang="en-US" altLang="en-US" sz="2400" b="1" dirty="0" smtClean="0">
                <a:solidFill>
                  <a:schemeClr val="bg1"/>
                </a:solidFill>
              </a:rPr>
              <a:t>2.) </a:t>
            </a:r>
            <a:r>
              <a:rPr lang="en-US" altLang="en-US" sz="2400" b="1" u="sng" dirty="0" smtClean="0">
                <a:solidFill>
                  <a:schemeClr val="bg1"/>
                </a:solidFill>
              </a:rPr>
              <a:t>Race-</a:t>
            </a:r>
            <a:r>
              <a:rPr lang="en-US" altLang="en-US" sz="2400" b="1" dirty="0" smtClean="0">
                <a:solidFill>
                  <a:schemeClr val="bg1"/>
                </a:solidFill>
              </a:rPr>
              <a:t>  American Indian or Alaskan Native</a:t>
            </a:r>
          </a:p>
          <a:p>
            <a:pPr eaLnBrk="1" hangingPunct="1">
              <a:lnSpc>
                <a:spcPct val="90000"/>
              </a:lnSpc>
              <a:buFont typeface="Wingdings" pitchFamily="2" charset="2"/>
              <a:buNone/>
            </a:pPr>
            <a:r>
              <a:rPr lang="en-US" altLang="en-US" sz="2400" b="1" dirty="0" smtClean="0">
                <a:solidFill>
                  <a:schemeClr val="bg1"/>
                </a:solidFill>
              </a:rPr>
              <a:t>		            Black or African American</a:t>
            </a:r>
          </a:p>
          <a:p>
            <a:pPr eaLnBrk="1" hangingPunct="1">
              <a:lnSpc>
                <a:spcPct val="90000"/>
              </a:lnSpc>
              <a:buFont typeface="Wingdings" pitchFamily="2" charset="2"/>
              <a:buNone/>
            </a:pPr>
            <a:r>
              <a:rPr lang="en-US" altLang="en-US" sz="2400" b="1" dirty="0" smtClean="0">
                <a:solidFill>
                  <a:schemeClr val="bg1"/>
                </a:solidFill>
              </a:rPr>
              <a:t>		            Native Hawaiian or Other Pacific Islander</a:t>
            </a:r>
          </a:p>
          <a:p>
            <a:pPr eaLnBrk="1" hangingPunct="1">
              <a:lnSpc>
                <a:spcPct val="90000"/>
              </a:lnSpc>
              <a:buFont typeface="Wingdings" pitchFamily="2" charset="2"/>
              <a:buNone/>
            </a:pPr>
            <a:r>
              <a:rPr lang="en-US" altLang="en-US" sz="2400" b="1" dirty="0" smtClean="0">
                <a:solidFill>
                  <a:schemeClr val="bg1"/>
                </a:solidFill>
              </a:rPr>
              <a:t>		            White</a:t>
            </a:r>
          </a:p>
          <a:p>
            <a:pPr eaLnBrk="1" hangingPunct="1">
              <a:lnSpc>
                <a:spcPct val="90000"/>
              </a:lnSpc>
              <a:buFont typeface="Wingdings" pitchFamily="2" charset="2"/>
              <a:buNone/>
            </a:pPr>
            <a:r>
              <a:rPr lang="en-US" altLang="en-US" sz="2400" b="1" dirty="0" smtClean="0">
                <a:solidFill>
                  <a:schemeClr val="bg1"/>
                </a:solidFill>
              </a:rPr>
              <a:t>                      Asian </a:t>
            </a:r>
          </a:p>
        </p:txBody>
      </p:sp>
      <p:pic>
        <p:nvPicPr>
          <p:cNvPr id="5" name="Picture 8" descr="C:\Users\efong\AppData\Local\Microsoft\Windows\Temporary Internet Files\Content.IE5\1UJFGHAV\istockphoto_10023480-happy-children-holding-hands-playing-outside-spring-summer-nature-cartoo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5486400"/>
            <a:ext cx="4419600" cy="121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9000"/>
            <a:lum/>
          </a:blip>
          <a:srcRect/>
          <a:tile tx="0" ty="0" sx="100000" sy="100000" flip="none" algn="tl"/>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2CE2F2E-BE39-4B35-B13E-C493C2D84EA6}" type="slidenum">
              <a:rPr lang="en-US"/>
              <a:pPr>
                <a:defRPr/>
              </a:pPr>
              <a:t>24</a:t>
            </a:fld>
            <a:endParaRPr lang="en-US"/>
          </a:p>
        </p:txBody>
      </p:sp>
      <p:sp>
        <p:nvSpPr>
          <p:cNvPr id="171010" name="Rectangle 2"/>
          <p:cNvSpPr>
            <a:spLocks noGrp="1" noChangeArrowheads="1"/>
          </p:cNvSpPr>
          <p:nvPr>
            <p:ph type="title" idx="4294967295"/>
          </p:nvPr>
        </p:nvSpPr>
        <p:spPr>
          <a:xfrm>
            <a:off x="457200" y="304800"/>
            <a:ext cx="8229600" cy="1474787"/>
          </a:xfrm>
        </p:spPr>
        <p:txBody>
          <a:bodyPr anchorCtr="0">
            <a:noAutofit/>
          </a:bodyPr>
          <a:lstStyle/>
          <a:p>
            <a:pPr eaLnBrk="1" fontAlgn="auto" hangingPunct="1">
              <a:spcAft>
                <a:spcPts val="0"/>
              </a:spcAft>
              <a:defRPr/>
            </a:pPr>
            <a:r>
              <a:rPr lang="en-US" sz="4000" dirty="0" smtClean="0">
                <a:solidFill>
                  <a:schemeClr val="bg1"/>
                </a:solidFill>
                <a:effectLst/>
              </a:rPr>
              <a:t>Data Collection and Maintenance</a:t>
            </a:r>
            <a:br>
              <a:rPr lang="en-US" sz="4000" dirty="0" smtClean="0">
                <a:solidFill>
                  <a:schemeClr val="bg1"/>
                </a:solidFill>
                <a:effectLst/>
              </a:rPr>
            </a:br>
            <a:r>
              <a:rPr lang="en-US" sz="2800" dirty="0" smtClean="0">
                <a:solidFill>
                  <a:schemeClr val="bg1"/>
                </a:solidFill>
                <a:effectLst/>
              </a:rPr>
              <a:t>(continued)</a:t>
            </a:r>
          </a:p>
        </p:txBody>
      </p:sp>
      <p:sp>
        <p:nvSpPr>
          <p:cNvPr id="23556" name="Rectangle 3"/>
          <p:cNvSpPr>
            <a:spLocks noGrp="1" noChangeArrowheads="1"/>
          </p:cNvSpPr>
          <p:nvPr>
            <p:ph type="body" idx="4294967295"/>
          </p:nvPr>
        </p:nvSpPr>
        <p:spPr>
          <a:xfrm>
            <a:off x="457200" y="1981200"/>
            <a:ext cx="8229600" cy="4267200"/>
          </a:xfrm>
        </p:spPr>
        <p:txBody>
          <a:bodyPr/>
          <a:lstStyle/>
          <a:p>
            <a:pPr eaLnBrk="1" hangingPunct="1">
              <a:lnSpc>
                <a:spcPct val="80000"/>
              </a:lnSpc>
              <a:buFont typeface="Wingdings" pitchFamily="2" charset="2"/>
              <a:buChar char="v"/>
            </a:pPr>
            <a:r>
              <a:rPr lang="en-US" altLang="en-US" sz="3200" b="1" dirty="0" smtClean="0">
                <a:solidFill>
                  <a:schemeClr val="bg1"/>
                </a:solidFill>
              </a:rPr>
              <a:t>Complete Civil Rights Ethnic Data Report  annually by October 31.</a:t>
            </a:r>
          </a:p>
          <a:p>
            <a:pPr eaLnBrk="1" hangingPunct="1">
              <a:lnSpc>
                <a:spcPct val="80000"/>
              </a:lnSpc>
              <a:buFont typeface="Wingdings" pitchFamily="2" charset="2"/>
              <a:buChar char="v"/>
            </a:pPr>
            <a:endParaRPr lang="en-US" altLang="en-US" sz="1800" b="1" dirty="0" smtClean="0">
              <a:solidFill>
                <a:schemeClr val="bg1"/>
              </a:solidFill>
            </a:endParaRPr>
          </a:p>
          <a:p>
            <a:pPr eaLnBrk="1" hangingPunct="1">
              <a:lnSpc>
                <a:spcPct val="80000"/>
              </a:lnSpc>
              <a:buFont typeface="Wingdings" pitchFamily="2" charset="2"/>
              <a:buChar char="v"/>
            </a:pPr>
            <a:r>
              <a:rPr lang="en-US" altLang="en-US" sz="3200" b="1" dirty="0" smtClean="0">
                <a:solidFill>
                  <a:schemeClr val="bg1"/>
                </a:solidFill>
              </a:rPr>
              <a:t>Parents are asked to voluntarily identify racial/ethnic group of children on MBF.</a:t>
            </a:r>
          </a:p>
          <a:p>
            <a:pPr eaLnBrk="1" hangingPunct="1">
              <a:lnSpc>
                <a:spcPct val="80000"/>
              </a:lnSpc>
              <a:buFont typeface="Wingdings" pitchFamily="2" charset="2"/>
              <a:buChar char="v"/>
            </a:pPr>
            <a:endParaRPr lang="en-US" altLang="en-US" sz="1800" b="1" dirty="0" smtClean="0">
              <a:solidFill>
                <a:schemeClr val="bg1"/>
              </a:solidFill>
            </a:endParaRPr>
          </a:p>
          <a:p>
            <a:pPr eaLnBrk="1" hangingPunct="1">
              <a:lnSpc>
                <a:spcPct val="80000"/>
              </a:lnSpc>
              <a:buFont typeface="Wingdings" pitchFamily="2" charset="2"/>
              <a:buChar char="v"/>
            </a:pPr>
            <a:r>
              <a:rPr lang="en-US" altLang="en-US" sz="3200" b="1" dirty="0" smtClean="0">
                <a:solidFill>
                  <a:schemeClr val="bg1"/>
                </a:solidFill>
              </a:rPr>
              <a:t>Visual identification may be used by Institution to determine a child’s racial/ethnic category.</a:t>
            </a:r>
            <a:endParaRPr lang="en-US" altLang="en-US" b="1" dirty="0" smtClean="0">
              <a:solidFill>
                <a:schemeClr val="bg1"/>
              </a:solidFill>
            </a:endParaRPr>
          </a:p>
          <a:p>
            <a:pPr marL="457200" lvl="1" indent="0" eaLnBrk="1" hangingPunct="1">
              <a:lnSpc>
                <a:spcPct val="80000"/>
              </a:lnSpc>
              <a:buFontTx/>
              <a:buNone/>
            </a:pPr>
            <a:endParaRPr lang="en-US" altLang="en-US" dirty="0" smtClean="0"/>
          </a:p>
          <a:p>
            <a:pPr eaLnBrk="1" hangingPunct="1">
              <a:lnSpc>
                <a:spcPct val="80000"/>
              </a:lnSpc>
              <a:buFont typeface="Wingdings" pitchFamily="2" charset="2"/>
              <a:buNone/>
            </a:pPr>
            <a:endParaRPr lang="en-US" altLang="en-US" sz="1600" dirty="0" smtClean="0"/>
          </a:p>
        </p:txBody>
      </p:sp>
      <p:pic>
        <p:nvPicPr>
          <p:cNvPr id="11266" name="Picture 2" descr="C:\Users\efong\AppData\Local\Microsoft\Windows\Temporary Internet Files\Content.IE5\1UJFGHAV\racism[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5181600"/>
            <a:ext cx="3352800" cy="152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ED7FA"/>
            </a:gs>
            <a:gs pos="0">
              <a:srgbClr val="8488C4"/>
            </a:gs>
            <a:gs pos="11000">
              <a:srgbClr val="D4DEFF"/>
            </a:gs>
            <a:gs pos="83000">
              <a:srgbClr val="D4DEFF"/>
            </a:gs>
            <a:gs pos="100000">
              <a:srgbClr val="96AB94"/>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F5DFDF9-5028-42A0-BCB1-2E30A74B6DC6}" type="slidenum">
              <a:rPr lang="en-US"/>
              <a:pPr>
                <a:defRPr/>
              </a:pPr>
              <a:t>25</a:t>
            </a:fld>
            <a:endParaRPr lang="en-US"/>
          </a:p>
        </p:txBody>
      </p:sp>
      <p:sp>
        <p:nvSpPr>
          <p:cNvPr id="172034" name="Rectangle 2"/>
          <p:cNvSpPr>
            <a:spLocks noGrp="1" noChangeArrowheads="1"/>
          </p:cNvSpPr>
          <p:nvPr>
            <p:ph type="title" idx="4294967295"/>
          </p:nvPr>
        </p:nvSpPr>
        <p:spPr>
          <a:xfrm>
            <a:off x="304800" y="457200"/>
            <a:ext cx="8686800" cy="1139825"/>
          </a:xfrm>
        </p:spPr>
        <p:txBody>
          <a:bodyPr anchorCtr="0">
            <a:normAutofit/>
          </a:bodyPr>
          <a:lstStyle/>
          <a:p>
            <a:pPr eaLnBrk="1" fontAlgn="auto" hangingPunct="1">
              <a:spcAft>
                <a:spcPts val="0"/>
              </a:spcAft>
              <a:defRPr/>
            </a:pPr>
            <a:r>
              <a:rPr lang="en-US" sz="4400" dirty="0" smtClean="0">
                <a:solidFill>
                  <a:schemeClr val="bg1"/>
                </a:solidFill>
                <a:effectLst/>
              </a:rPr>
              <a:t>Limited English Proficiency</a:t>
            </a:r>
          </a:p>
        </p:txBody>
      </p:sp>
      <p:sp>
        <p:nvSpPr>
          <p:cNvPr id="24580" name="Rectangle 3"/>
          <p:cNvSpPr>
            <a:spLocks noGrp="1" noChangeArrowheads="1"/>
          </p:cNvSpPr>
          <p:nvPr>
            <p:ph type="body" idx="4294967295"/>
          </p:nvPr>
        </p:nvSpPr>
        <p:spPr>
          <a:xfrm>
            <a:off x="533400" y="1828800"/>
            <a:ext cx="8229600" cy="4530725"/>
          </a:xfrm>
        </p:spPr>
        <p:txBody>
          <a:bodyPr/>
          <a:lstStyle/>
          <a:p>
            <a:pPr marL="136525" indent="0" eaLnBrk="1" hangingPunct="1">
              <a:buNone/>
            </a:pPr>
            <a:r>
              <a:rPr lang="en-US" altLang="en-US" sz="3200" b="1" dirty="0" smtClean="0">
                <a:solidFill>
                  <a:schemeClr val="bg1"/>
                </a:solidFill>
              </a:rPr>
              <a:t>If a significant number or proportion of eligible population needs service or information in a language other than English to be informed of or to participate, the institution shall take reasonable steps to provide appropriate language translations to such persons.</a:t>
            </a:r>
          </a:p>
        </p:txBody>
      </p:sp>
      <p:pic>
        <p:nvPicPr>
          <p:cNvPr id="12291" name="Picture 3" descr="C:\Users\efong\AppData\Local\Microsoft\Windows\Temporary Internet Files\Content.IE5\Y3HPAHB1\1423079903_ful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5333998"/>
            <a:ext cx="4495800" cy="13329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14000">
              <a:srgbClr val="D4DEFF"/>
            </a:gs>
            <a:gs pos="83000">
              <a:srgbClr val="D4DEFF"/>
            </a:gs>
            <a:gs pos="100000">
              <a:srgbClr val="96AB94"/>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0533FD6-0ED4-46FB-AA6C-CA0000F4E84A}" type="slidenum">
              <a:rPr lang="en-US"/>
              <a:pPr>
                <a:defRPr/>
              </a:pPr>
              <a:t>26</a:t>
            </a:fld>
            <a:endParaRPr lang="en-US"/>
          </a:p>
        </p:txBody>
      </p:sp>
      <p:sp>
        <p:nvSpPr>
          <p:cNvPr id="173058" name="Rectangle 2"/>
          <p:cNvSpPr>
            <a:spLocks noGrp="1" noChangeArrowheads="1"/>
          </p:cNvSpPr>
          <p:nvPr>
            <p:ph type="title" idx="4294967295"/>
          </p:nvPr>
        </p:nvSpPr>
        <p:spPr>
          <a:xfrm>
            <a:off x="457200" y="533400"/>
            <a:ext cx="8229600" cy="1139825"/>
          </a:xfrm>
        </p:spPr>
        <p:txBody>
          <a:bodyPr anchorCtr="0">
            <a:noAutofit/>
          </a:bodyPr>
          <a:lstStyle/>
          <a:p>
            <a:pPr eaLnBrk="1" fontAlgn="auto" hangingPunct="1">
              <a:spcAft>
                <a:spcPts val="0"/>
              </a:spcAft>
              <a:defRPr/>
            </a:pPr>
            <a:r>
              <a:rPr lang="en-US" sz="4400" dirty="0" smtClean="0">
                <a:solidFill>
                  <a:schemeClr val="bg1"/>
                </a:solidFill>
                <a:effectLst/>
              </a:rPr>
              <a:t>Limited English Proficiency </a:t>
            </a:r>
            <a:r>
              <a:rPr lang="en-US" sz="2800" dirty="0" smtClean="0">
                <a:solidFill>
                  <a:schemeClr val="bg1"/>
                </a:solidFill>
                <a:effectLst/>
              </a:rPr>
              <a:t>(continued)</a:t>
            </a:r>
          </a:p>
        </p:txBody>
      </p:sp>
      <p:sp>
        <p:nvSpPr>
          <p:cNvPr id="25604" name="Rectangle 3"/>
          <p:cNvSpPr>
            <a:spLocks noGrp="1" noChangeArrowheads="1"/>
          </p:cNvSpPr>
          <p:nvPr>
            <p:ph type="body" idx="4294967295"/>
          </p:nvPr>
        </p:nvSpPr>
        <p:spPr>
          <a:xfrm>
            <a:off x="1066800" y="2057400"/>
            <a:ext cx="7924800" cy="4114800"/>
          </a:xfrm>
        </p:spPr>
        <p:txBody>
          <a:bodyPr/>
          <a:lstStyle/>
          <a:p>
            <a:pPr eaLnBrk="1" hangingPunct="1">
              <a:lnSpc>
                <a:spcPct val="90000"/>
              </a:lnSpc>
              <a:buFont typeface="Wingdings" pitchFamily="2" charset="2"/>
              <a:buNone/>
            </a:pPr>
            <a:r>
              <a:rPr lang="en-US" altLang="en-US" sz="3600" dirty="0" smtClean="0">
                <a:solidFill>
                  <a:schemeClr val="bg1"/>
                </a:solidFill>
              </a:rPr>
              <a:t>Consider ….</a:t>
            </a:r>
            <a:endParaRPr lang="en-US" altLang="en-US" sz="1100" dirty="0" smtClean="0">
              <a:solidFill>
                <a:schemeClr val="bg1"/>
              </a:solidFill>
            </a:endParaRPr>
          </a:p>
          <a:p>
            <a:pPr eaLnBrk="1" hangingPunct="1">
              <a:lnSpc>
                <a:spcPct val="90000"/>
              </a:lnSpc>
              <a:buFont typeface="Wingdings" pitchFamily="2" charset="2"/>
              <a:buChar char="v"/>
            </a:pPr>
            <a:r>
              <a:rPr lang="en-US" altLang="en-US" sz="3600" dirty="0" smtClean="0">
                <a:solidFill>
                  <a:schemeClr val="bg1"/>
                </a:solidFill>
              </a:rPr>
              <a:t>Number of </a:t>
            </a:r>
            <a:r>
              <a:rPr lang="en-US" altLang="en-US" sz="3600" i="1" dirty="0" smtClean="0">
                <a:solidFill>
                  <a:schemeClr val="bg1"/>
                </a:solidFill>
              </a:rPr>
              <a:t>Limited English Proficiency</a:t>
            </a:r>
            <a:r>
              <a:rPr lang="en-US" altLang="en-US" sz="3600" dirty="0" smtClean="0">
                <a:solidFill>
                  <a:schemeClr val="bg1"/>
                </a:solidFill>
              </a:rPr>
              <a:t> individuals participating in CNP</a:t>
            </a:r>
          </a:p>
          <a:p>
            <a:pPr eaLnBrk="1" hangingPunct="1">
              <a:lnSpc>
                <a:spcPct val="90000"/>
              </a:lnSpc>
              <a:buFont typeface="Wingdings" pitchFamily="2" charset="2"/>
              <a:buChar char="v"/>
            </a:pPr>
            <a:endParaRPr lang="en-US" altLang="en-US" sz="1100" dirty="0" smtClean="0">
              <a:solidFill>
                <a:schemeClr val="bg1"/>
              </a:solidFill>
            </a:endParaRPr>
          </a:p>
          <a:p>
            <a:pPr eaLnBrk="1" hangingPunct="1">
              <a:lnSpc>
                <a:spcPct val="90000"/>
              </a:lnSpc>
              <a:buFont typeface="Wingdings" pitchFamily="2" charset="2"/>
              <a:buChar char="v"/>
            </a:pPr>
            <a:r>
              <a:rPr lang="en-US" altLang="en-US" sz="3600" dirty="0" smtClean="0">
                <a:solidFill>
                  <a:schemeClr val="bg1"/>
                </a:solidFill>
              </a:rPr>
              <a:t>Frequency of contact </a:t>
            </a:r>
          </a:p>
          <a:p>
            <a:pPr eaLnBrk="1" hangingPunct="1">
              <a:lnSpc>
                <a:spcPct val="90000"/>
              </a:lnSpc>
              <a:buFont typeface="Wingdings" pitchFamily="2" charset="2"/>
              <a:buChar char="v"/>
            </a:pPr>
            <a:endParaRPr lang="en-US" altLang="en-US" sz="1100" dirty="0" smtClean="0">
              <a:solidFill>
                <a:schemeClr val="bg1"/>
              </a:solidFill>
            </a:endParaRPr>
          </a:p>
          <a:p>
            <a:pPr eaLnBrk="1" hangingPunct="1">
              <a:lnSpc>
                <a:spcPct val="90000"/>
              </a:lnSpc>
              <a:buFont typeface="Wingdings" pitchFamily="2" charset="2"/>
              <a:buChar char="v"/>
            </a:pPr>
            <a:r>
              <a:rPr lang="en-US" altLang="en-US" sz="3600" dirty="0" smtClean="0">
                <a:solidFill>
                  <a:schemeClr val="bg1"/>
                </a:solidFill>
              </a:rPr>
              <a:t>Nature and importance of Program</a:t>
            </a:r>
          </a:p>
          <a:p>
            <a:pPr eaLnBrk="1" hangingPunct="1">
              <a:lnSpc>
                <a:spcPct val="90000"/>
              </a:lnSpc>
              <a:buFont typeface="Wingdings" pitchFamily="2" charset="2"/>
              <a:buChar char="v"/>
            </a:pPr>
            <a:endParaRPr lang="en-US" altLang="en-US" sz="1100" dirty="0" smtClean="0">
              <a:solidFill>
                <a:schemeClr val="bg1"/>
              </a:solidFill>
            </a:endParaRPr>
          </a:p>
          <a:p>
            <a:pPr eaLnBrk="1" hangingPunct="1">
              <a:lnSpc>
                <a:spcPct val="90000"/>
              </a:lnSpc>
              <a:buFont typeface="Wingdings" pitchFamily="2" charset="2"/>
              <a:buChar char="v"/>
            </a:pPr>
            <a:r>
              <a:rPr lang="en-US" altLang="en-US" sz="3600" dirty="0" smtClean="0">
                <a:solidFill>
                  <a:schemeClr val="bg1"/>
                </a:solidFill>
              </a:rPr>
              <a:t>Resources available</a:t>
            </a:r>
          </a:p>
        </p:txBody>
      </p:sp>
      <p:pic>
        <p:nvPicPr>
          <p:cNvPr id="13314" name="Picture 2" descr="C:\Users\efong\AppData\Local\Microsoft\Windows\Temporary Internet Files\Content.IE5\1UJFGHAV\7-language-translation-iphone-apps-for-the-digital-traveler-db405d514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3626928"/>
            <a:ext cx="2514600" cy="1576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65800">
              <a:srgbClr val="BED3EC"/>
            </a:gs>
            <a:gs pos="80000">
              <a:srgbClr val="85C2FF"/>
            </a:gs>
            <a:gs pos="32000">
              <a:srgbClr val="C4D6EB"/>
            </a:gs>
            <a:gs pos="100000">
              <a:srgbClr val="FFEBF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noAutofit/>
          </a:bodyPr>
          <a:lstStyle/>
          <a:p>
            <a:pPr eaLnBrk="1" fontAlgn="auto" hangingPunct="1">
              <a:spcAft>
                <a:spcPts val="0"/>
              </a:spcAft>
              <a:defRPr/>
            </a:pPr>
            <a:r>
              <a:rPr lang="en-US" sz="3600" dirty="0" smtClean="0">
                <a:solidFill>
                  <a:schemeClr val="bg1"/>
                </a:solidFill>
                <a:effectLst/>
              </a:rPr>
              <a:t>Reasonable Accommodation of</a:t>
            </a:r>
            <a:r>
              <a:rPr lang="en-US" sz="4000" dirty="0" smtClean="0">
                <a:solidFill>
                  <a:schemeClr val="bg1"/>
                </a:solidFill>
                <a:effectLst/>
              </a:rPr>
              <a:t/>
            </a:r>
            <a:br>
              <a:rPr lang="en-US" sz="4000" dirty="0" smtClean="0">
                <a:solidFill>
                  <a:schemeClr val="bg1"/>
                </a:solidFill>
                <a:effectLst/>
              </a:rPr>
            </a:br>
            <a:r>
              <a:rPr lang="en-US" sz="3600" dirty="0" smtClean="0">
                <a:solidFill>
                  <a:schemeClr val="bg1"/>
                </a:solidFill>
                <a:effectLst/>
              </a:rPr>
              <a:t>Persons with Disabilities</a:t>
            </a:r>
          </a:p>
        </p:txBody>
      </p:sp>
      <p:sp>
        <p:nvSpPr>
          <p:cNvPr id="26627" name="Rectangle 3"/>
          <p:cNvSpPr>
            <a:spLocks noGrp="1" noChangeArrowheads="1"/>
          </p:cNvSpPr>
          <p:nvPr>
            <p:ph idx="1"/>
          </p:nvPr>
        </p:nvSpPr>
        <p:spPr/>
        <p:txBody>
          <a:bodyPr/>
          <a:lstStyle/>
          <a:p>
            <a:pPr eaLnBrk="1" hangingPunct="1">
              <a:lnSpc>
                <a:spcPct val="80000"/>
              </a:lnSpc>
              <a:buFont typeface="Wingdings" pitchFamily="2" charset="2"/>
              <a:buChar char="v"/>
            </a:pPr>
            <a:r>
              <a:rPr lang="en-US" altLang="en-US" b="1" dirty="0" smtClean="0">
                <a:solidFill>
                  <a:schemeClr val="bg1"/>
                </a:solidFill>
              </a:rPr>
              <a:t>Disability</a:t>
            </a:r>
            <a:r>
              <a:rPr lang="en-US" altLang="en-US" dirty="0" smtClean="0">
                <a:solidFill>
                  <a:schemeClr val="bg1"/>
                </a:solidFill>
              </a:rPr>
              <a:t>:  physical or mental impairment which substantially limits one or more of an individual’s major life activities, has a record of such an impairment, or is regarded as having such an impairment</a:t>
            </a:r>
          </a:p>
          <a:p>
            <a:pPr eaLnBrk="1" hangingPunct="1">
              <a:lnSpc>
                <a:spcPct val="80000"/>
              </a:lnSpc>
              <a:buFont typeface="Wingdings" pitchFamily="2" charset="2"/>
              <a:buChar char="v"/>
            </a:pPr>
            <a:endParaRPr lang="en-US" altLang="en-US" sz="1800" dirty="0" smtClean="0">
              <a:solidFill>
                <a:schemeClr val="bg1"/>
              </a:solidFill>
            </a:endParaRPr>
          </a:p>
          <a:p>
            <a:pPr eaLnBrk="1" hangingPunct="1">
              <a:lnSpc>
                <a:spcPct val="80000"/>
              </a:lnSpc>
              <a:buFont typeface="Wingdings" pitchFamily="2" charset="2"/>
              <a:buChar char="v"/>
            </a:pPr>
            <a:r>
              <a:rPr lang="en-US" altLang="en-US" dirty="0" smtClean="0">
                <a:solidFill>
                  <a:schemeClr val="bg1"/>
                </a:solidFill>
              </a:rPr>
              <a:t>Disabilities are defined based on Section 504 of the Rehabilitation Act/Americans with Disabilities Act and Part B of Individuals with Disabilities Education Act (IDEA)</a:t>
            </a:r>
          </a:p>
          <a:p>
            <a:pPr lvl="1" eaLnBrk="1" hangingPunct="1">
              <a:lnSpc>
                <a:spcPct val="80000"/>
              </a:lnSpc>
            </a:pPr>
            <a:r>
              <a:rPr lang="en-US" altLang="en-US" dirty="0" smtClean="0">
                <a:solidFill>
                  <a:schemeClr val="bg1"/>
                </a:solidFill>
              </a:rPr>
              <a:t>Examples:  Orthopedic, visual, speech, hearing impairments; cerebral palsy; epilepsy; muscular dystrophy; multiple sclerosis; cancer; heart disease; food anaphylaxis (severe food allergy); metabolic diseases (such as diabetes)  </a:t>
            </a:r>
          </a:p>
        </p:txBody>
      </p:sp>
      <p:sp>
        <p:nvSpPr>
          <p:cNvPr id="4" name="Slide Number Placeholder 5"/>
          <p:cNvSpPr>
            <a:spLocks noGrp="1"/>
          </p:cNvSpPr>
          <p:nvPr>
            <p:ph type="sldNum" sz="quarter" idx="12"/>
          </p:nvPr>
        </p:nvSpPr>
        <p:spPr/>
        <p:txBody>
          <a:bodyPr/>
          <a:lstStyle/>
          <a:p>
            <a:pPr>
              <a:defRPr/>
            </a:pPr>
            <a:fld id="{90DB1B60-DE19-430B-97A9-4824B3009448}" type="slidenum">
              <a:rPr lang="en-US"/>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65800">
              <a:srgbClr val="BED3EC"/>
            </a:gs>
            <a:gs pos="80000">
              <a:srgbClr val="85C2FF"/>
            </a:gs>
            <a:gs pos="32000">
              <a:srgbClr val="C4D6EB"/>
            </a:gs>
            <a:gs pos="100000">
              <a:srgbClr val="FFEBFA"/>
            </a:gs>
          </a:gsLst>
          <a:path path="circle">
            <a:fillToRect l="100000" t="100000"/>
          </a:path>
        </a:gra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457200" y="381000"/>
            <a:ext cx="8229600" cy="1143000"/>
          </a:xfrm>
        </p:spPr>
        <p:txBody>
          <a:bodyPr>
            <a:noAutofit/>
          </a:bodyPr>
          <a:lstStyle/>
          <a:p>
            <a:pPr eaLnBrk="1" fontAlgn="auto" hangingPunct="1">
              <a:spcAft>
                <a:spcPts val="0"/>
              </a:spcAft>
              <a:defRPr/>
            </a:pPr>
            <a:r>
              <a:rPr lang="en-US" sz="3600" dirty="0" smtClean="0">
                <a:solidFill>
                  <a:schemeClr val="bg1"/>
                </a:solidFill>
                <a:effectLst/>
              </a:rPr>
              <a:t>What is the center’s responsibility to participants with disabilities?</a:t>
            </a:r>
          </a:p>
        </p:txBody>
      </p:sp>
      <p:sp>
        <p:nvSpPr>
          <p:cNvPr id="27651" name="Rectangle 3"/>
          <p:cNvSpPr>
            <a:spLocks noGrp="1" noChangeArrowheads="1"/>
          </p:cNvSpPr>
          <p:nvPr>
            <p:ph idx="1"/>
          </p:nvPr>
        </p:nvSpPr>
        <p:spPr>
          <a:xfrm>
            <a:off x="457200" y="1828801"/>
            <a:ext cx="8229600" cy="4876800"/>
          </a:xfrm>
        </p:spPr>
        <p:txBody>
          <a:bodyPr/>
          <a:lstStyle/>
          <a:p>
            <a:pPr eaLnBrk="1" hangingPunct="1">
              <a:lnSpc>
                <a:spcPct val="90000"/>
              </a:lnSpc>
              <a:buFont typeface="Wingdings" pitchFamily="2" charset="2"/>
              <a:buChar char="v"/>
            </a:pPr>
            <a:r>
              <a:rPr lang="en-US" altLang="en-US" dirty="0" smtClean="0">
                <a:solidFill>
                  <a:schemeClr val="bg1"/>
                </a:solidFill>
              </a:rPr>
              <a:t>Provide facilities for participants with disabilities</a:t>
            </a:r>
          </a:p>
          <a:p>
            <a:pPr lvl="1" eaLnBrk="1" hangingPunct="1">
              <a:lnSpc>
                <a:spcPct val="90000"/>
              </a:lnSpc>
              <a:buFont typeface="Wingdings" pitchFamily="2" charset="2"/>
              <a:buChar char="v"/>
            </a:pPr>
            <a:r>
              <a:rPr lang="en-US" altLang="en-US" sz="2000" dirty="0" smtClean="0">
                <a:solidFill>
                  <a:schemeClr val="bg1"/>
                </a:solidFill>
              </a:rPr>
              <a:t>Examples:  accessible parking lots, entrances and exits, halls, elevators, restrooms, service animals, alternative arrangements for service</a:t>
            </a:r>
          </a:p>
          <a:p>
            <a:pPr lvl="1" eaLnBrk="1" hangingPunct="1">
              <a:lnSpc>
                <a:spcPct val="90000"/>
              </a:lnSpc>
              <a:buFont typeface="Wingdings" pitchFamily="2" charset="2"/>
              <a:buChar char="v"/>
            </a:pPr>
            <a:endParaRPr lang="en-US" altLang="en-US" sz="1050" dirty="0" smtClean="0">
              <a:solidFill>
                <a:schemeClr val="bg1"/>
              </a:solidFill>
            </a:endParaRPr>
          </a:p>
          <a:p>
            <a:pPr eaLnBrk="1" hangingPunct="1">
              <a:lnSpc>
                <a:spcPct val="90000"/>
              </a:lnSpc>
              <a:buFont typeface="Wingdings" pitchFamily="2" charset="2"/>
              <a:buChar char="v"/>
            </a:pPr>
            <a:r>
              <a:rPr lang="en-US" altLang="en-US" dirty="0" smtClean="0">
                <a:solidFill>
                  <a:schemeClr val="bg1"/>
                </a:solidFill>
              </a:rPr>
              <a:t>Provide appropriate information in alternative formats for persons with disabilities</a:t>
            </a:r>
          </a:p>
          <a:p>
            <a:pPr lvl="1" eaLnBrk="1" hangingPunct="1">
              <a:lnSpc>
                <a:spcPct val="90000"/>
              </a:lnSpc>
              <a:buFont typeface="Wingdings" pitchFamily="2" charset="2"/>
              <a:buChar char="v"/>
            </a:pPr>
            <a:r>
              <a:rPr lang="en-US" altLang="en-US" sz="2000" dirty="0" smtClean="0">
                <a:solidFill>
                  <a:schemeClr val="bg1"/>
                </a:solidFill>
              </a:rPr>
              <a:t>Example:  Braille program materials, sign language interpreters</a:t>
            </a:r>
          </a:p>
          <a:p>
            <a:pPr lvl="1" eaLnBrk="1" hangingPunct="1">
              <a:lnSpc>
                <a:spcPct val="90000"/>
              </a:lnSpc>
              <a:buFont typeface="Wingdings" pitchFamily="2" charset="2"/>
              <a:buChar char="v"/>
            </a:pPr>
            <a:endParaRPr lang="en-US" altLang="en-US" sz="1050" dirty="0" smtClean="0">
              <a:solidFill>
                <a:schemeClr val="bg1"/>
              </a:solidFill>
            </a:endParaRPr>
          </a:p>
          <a:p>
            <a:pPr eaLnBrk="1" hangingPunct="1">
              <a:lnSpc>
                <a:spcPct val="90000"/>
              </a:lnSpc>
              <a:buFont typeface="Wingdings" pitchFamily="2" charset="2"/>
              <a:buChar char="v"/>
            </a:pPr>
            <a:r>
              <a:rPr lang="en-US" altLang="en-US" dirty="0" smtClean="0">
                <a:solidFill>
                  <a:schemeClr val="bg1"/>
                </a:solidFill>
              </a:rPr>
              <a:t>Provide food substitutions for students with disabilities when documented in writing by a licensed physician or State licensed health care professional</a:t>
            </a:r>
            <a:r>
              <a:rPr lang="en-US" altLang="en-US" sz="2400" dirty="0" smtClean="0">
                <a:solidFill>
                  <a:schemeClr val="bg1"/>
                </a:solidFill>
              </a:rPr>
              <a:t>.</a:t>
            </a:r>
          </a:p>
          <a:p>
            <a:pPr lvl="1" eaLnBrk="1" hangingPunct="1">
              <a:lnSpc>
                <a:spcPct val="90000"/>
              </a:lnSpc>
              <a:buFontTx/>
              <a:buNone/>
            </a:pPr>
            <a:endParaRPr lang="en-US" altLang="en-US" sz="2000" dirty="0" smtClean="0"/>
          </a:p>
        </p:txBody>
      </p:sp>
      <p:sp>
        <p:nvSpPr>
          <p:cNvPr id="4" name="Slide Number Placeholder 5"/>
          <p:cNvSpPr>
            <a:spLocks noGrp="1"/>
          </p:cNvSpPr>
          <p:nvPr>
            <p:ph type="sldNum" sz="quarter" idx="12"/>
          </p:nvPr>
        </p:nvSpPr>
        <p:spPr/>
        <p:txBody>
          <a:bodyPr/>
          <a:lstStyle/>
          <a:p>
            <a:pPr>
              <a:defRPr/>
            </a:pPr>
            <a:fld id="{69A3B83F-6C42-4F18-ACE9-78C765302D46}" type="slidenum">
              <a:rPr lang="en-US"/>
              <a:pPr>
                <a:defRPr/>
              </a:pPr>
              <a:t>28</a:t>
            </a:fld>
            <a:endParaRPr lang="en-US"/>
          </a:p>
        </p:txBody>
      </p:sp>
      <p:pic>
        <p:nvPicPr>
          <p:cNvPr id="14338" name="Picture 2" descr="C:\Users\efong\AppData\Local\Microsoft\Windows\Temporary Internet Files\Content.IE5\33PWUAFN\americans-with-disabilities-act[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447800"/>
            <a:ext cx="1778758" cy="129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normAutofit/>
          </a:bodyPr>
          <a:lstStyle/>
          <a:p>
            <a:pPr eaLnBrk="1" fontAlgn="auto" hangingPunct="1">
              <a:spcAft>
                <a:spcPts val="0"/>
              </a:spcAft>
              <a:defRPr/>
            </a:pPr>
            <a:r>
              <a:rPr lang="en-US" sz="6000" dirty="0" smtClean="0">
                <a:solidFill>
                  <a:schemeClr val="accent1">
                    <a:lumMod val="20000"/>
                    <a:lumOff val="80000"/>
                  </a:schemeClr>
                </a:solidFill>
              </a:rPr>
              <a:t>Customer Service</a:t>
            </a:r>
          </a:p>
        </p:txBody>
      </p:sp>
      <p:sp>
        <p:nvSpPr>
          <p:cNvPr id="28675" name="Rectangle 3"/>
          <p:cNvSpPr>
            <a:spLocks noGrp="1" noChangeArrowheads="1"/>
          </p:cNvSpPr>
          <p:nvPr>
            <p:ph idx="1"/>
          </p:nvPr>
        </p:nvSpPr>
        <p:spPr/>
        <p:txBody>
          <a:bodyPr/>
          <a:lstStyle/>
          <a:p>
            <a:pPr eaLnBrk="1" hangingPunct="1">
              <a:lnSpc>
                <a:spcPct val="80000"/>
              </a:lnSpc>
              <a:buFont typeface="Wingdings" pitchFamily="2" charset="2"/>
              <a:buChar char="v"/>
            </a:pPr>
            <a:r>
              <a:rPr lang="en-US" altLang="en-US" dirty="0" smtClean="0"/>
              <a:t>All participants must be allowed equal opportunities to participate in CN programs regardless of race, color, national origin, sex, age, disability</a:t>
            </a:r>
          </a:p>
          <a:p>
            <a:pPr eaLnBrk="1" hangingPunct="1">
              <a:lnSpc>
                <a:spcPct val="80000"/>
              </a:lnSpc>
              <a:buFont typeface="Wingdings" pitchFamily="2" charset="2"/>
              <a:buChar char="v"/>
            </a:pPr>
            <a:endParaRPr lang="en-US" altLang="en-US" sz="2000" dirty="0" smtClean="0"/>
          </a:p>
          <a:p>
            <a:pPr eaLnBrk="1" hangingPunct="1">
              <a:lnSpc>
                <a:spcPct val="80000"/>
              </a:lnSpc>
              <a:buFont typeface="Wingdings" pitchFamily="2" charset="2"/>
              <a:buChar char="v"/>
            </a:pPr>
            <a:r>
              <a:rPr lang="en-US" altLang="en-US" dirty="0" smtClean="0"/>
              <a:t>All participants must be treated in the same manner </a:t>
            </a:r>
          </a:p>
          <a:p>
            <a:pPr eaLnBrk="1" hangingPunct="1">
              <a:lnSpc>
                <a:spcPct val="80000"/>
              </a:lnSpc>
              <a:buFont typeface="Wingdings" pitchFamily="2" charset="2"/>
              <a:buNone/>
            </a:pPr>
            <a:r>
              <a:rPr lang="en-US" altLang="en-US" dirty="0" smtClean="0"/>
              <a:t>	(i.e. seating arrangements, serving lines, services and facilities, assignment of eating periods, methods of selection for meal benefit approval and verification processes)</a:t>
            </a:r>
          </a:p>
        </p:txBody>
      </p:sp>
      <p:sp>
        <p:nvSpPr>
          <p:cNvPr id="4" name="Slide Number Placeholder 5"/>
          <p:cNvSpPr>
            <a:spLocks noGrp="1"/>
          </p:cNvSpPr>
          <p:nvPr>
            <p:ph type="sldNum" sz="quarter" idx="12"/>
          </p:nvPr>
        </p:nvSpPr>
        <p:spPr/>
        <p:txBody>
          <a:bodyPr/>
          <a:lstStyle/>
          <a:p>
            <a:pPr>
              <a:defRPr/>
            </a:pPr>
            <a:fld id="{FFCD1610-C7EA-442C-8BA3-6EA9D47C72CA}" type="slidenum">
              <a:rPr lang="en-US"/>
              <a:pPr>
                <a:defRPr/>
              </a:pPr>
              <a:t>29</a:t>
            </a:fld>
            <a:endParaRPr lang="en-US"/>
          </a:p>
        </p:txBody>
      </p:sp>
      <p:pic>
        <p:nvPicPr>
          <p:cNvPr id="15362" name="Picture 2" descr="C:\Users\efong\AppData\Local\Microsoft\Windows\Temporary Internet Files\Content.IE5\1UJFGHAV\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5562600"/>
            <a:ext cx="4300538" cy="10715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65800">
              <a:srgbClr val="BED3EC"/>
            </a:gs>
            <a:gs pos="80000">
              <a:srgbClr val="85C2FF"/>
            </a:gs>
            <a:gs pos="32000">
              <a:srgbClr val="C4D6EB"/>
            </a:gs>
            <a:gs pos="100000">
              <a:srgbClr val="FFEBFA"/>
            </a:gs>
          </a:gsLst>
          <a:path path="circle">
            <a:fillToRect l="100000" t="10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708525"/>
          </a:xfrm>
        </p:spPr>
        <p:txBody>
          <a:bodyPr>
            <a:noAutofit/>
          </a:bodyPr>
          <a:lstStyle/>
          <a:p>
            <a:pPr marL="137160" indent="0" eaLnBrk="1" fontAlgn="auto" hangingPunct="1">
              <a:spcAft>
                <a:spcPts val="0"/>
              </a:spcAft>
              <a:buClr>
                <a:schemeClr val="tx1">
                  <a:shade val="95000"/>
                </a:schemeClr>
              </a:buClr>
              <a:buNone/>
              <a:defRPr/>
            </a:pPr>
            <a:r>
              <a:rPr lang="en-US" sz="4400" u="sng" dirty="0" smtClean="0">
                <a:solidFill>
                  <a:schemeClr val="bg1"/>
                </a:solidFill>
                <a:effectLst>
                  <a:outerShdw blurRad="38100" dist="38100" dir="2700000" algn="tl">
                    <a:srgbClr val="000000">
                      <a:alpha val="43137"/>
                    </a:srgbClr>
                  </a:outerShdw>
                </a:effectLst>
              </a:rPr>
              <a:t>Civil rights</a:t>
            </a:r>
            <a:r>
              <a:rPr lang="en-US" sz="4400" dirty="0" smtClean="0">
                <a:solidFill>
                  <a:schemeClr val="bg1"/>
                </a:solidFill>
              </a:rPr>
              <a:t> </a:t>
            </a:r>
            <a:r>
              <a:rPr lang="en-US" sz="4400" dirty="0" smtClean="0">
                <a:solidFill>
                  <a:schemeClr val="bg1"/>
                </a:solidFill>
                <a:effectLst>
                  <a:outerShdw blurRad="38100" dist="38100" dir="2700000" algn="tl">
                    <a:srgbClr val="000000">
                      <a:alpha val="43137"/>
                    </a:srgbClr>
                  </a:outerShdw>
                </a:effectLst>
              </a:rPr>
              <a:t>are the rights of individuals to receive equal treatment (and to be free from unfair treatment or "discrimination") in a number of settings; including education and employment</a:t>
            </a:r>
            <a:r>
              <a:rPr lang="en-US" sz="4400" dirty="0">
                <a:solidFill>
                  <a:schemeClr val="bg1"/>
                </a:solidFill>
                <a:effectLst>
                  <a:outerShdw blurRad="38100" dist="38100" dir="2700000" algn="tl">
                    <a:srgbClr val="000000">
                      <a:alpha val="43137"/>
                    </a:srgbClr>
                  </a:outerShdw>
                </a:effectLst>
              </a:rPr>
              <a:t>.</a:t>
            </a:r>
          </a:p>
        </p:txBody>
      </p:sp>
      <p:sp>
        <p:nvSpPr>
          <p:cNvPr id="4" name="Slide Number Placeholder 3"/>
          <p:cNvSpPr>
            <a:spLocks noGrp="1"/>
          </p:cNvSpPr>
          <p:nvPr>
            <p:ph type="sldNum" sz="quarter" idx="12"/>
          </p:nvPr>
        </p:nvSpPr>
        <p:spPr/>
        <p:txBody>
          <a:bodyPr/>
          <a:lstStyle/>
          <a:p>
            <a:pPr>
              <a:defRPr/>
            </a:pPr>
            <a:fld id="{FEEFA831-CC03-4C63-9062-4FE7883540F5}" type="slidenum">
              <a:rPr lang="en-US"/>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noAutofit/>
          </a:bodyPr>
          <a:lstStyle/>
          <a:p>
            <a:pPr eaLnBrk="1" fontAlgn="auto" hangingPunct="1">
              <a:spcAft>
                <a:spcPts val="0"/>
              </a:spcAft>
              <a:defRPr/>
            </a:pPr>
            <a:r>
              <a:rPr lang="en-US" sz="6000" dirty="0" smtClean="0">
                <a:solidFill>
                  <a:schemeClr val="accent1">
                    <a:lumMod val="20000"/>
                    <a:lumOff val="80000"/>
                  </a:schemeClr>
                </a:solidFill>
              </a:rPr>
              <a:t>Conflict Resolution</a:t>
            </a:r>
            <a:endParaRPr lang="en-US" sz="6000" dirty="0" smtClean="0">
              <a:effectLst/>
            </a:endParaRPr>
          </a:p>
        </p:txBody>
      </p:sp>
      <p:sp>
        <p:nvSpPr>
          <p:cNvPr id="29699" name="Rectangle 3"/>
          <p:cNvSpPr>
            <a:spLocks noGrp="1" noChangeArrowheads="1"/>
          </p:cNvSpPr>
          <p:nvPr>
            <p:ph idx="1"/>
          </p:nvPr>
        </p:nvSpPr>
        <p:spPr/>
        <p:txBody>
          <a:bodyPr/>
          <a:lstStyle/>
          <a:p>
            <a:pPr eaLnBrk="1" hangingPunct="1"/>
            <a:r>
              <a:rPr lang="en-US" altLang="en-US" sz="3600" dirty="0" smtClean="0"/>
              <a:t>USDA recommends using an Alternative Dispute Resolution (ADR) program</a:t>
            </a:r>
          </a:p>
          <a:p>
            <a:pPr eaLnBrk="1" hangingPunct="1">
              <a:buFont typeface="Wingdings" pitchFamily="2" charset="2"/>
              <a:buNone/>
            </a:pPr>
            <a:endParaRPr lang="en-US" altLang="en-US" sz="1800" dirty="0" smtClean="0"/>
          </a:p>
          <a:p>
            <a:pPr lvl="1" eaLnBrk="1" hangingPunct="1"/>
            <a:r>
              <a:rPr lang="en-US" altLang="en-US" sz="3200" dirty="0" smtClean="0"/>
              <a:t>ADR:  use of a neutral third party (usually a person acting as a facilitator) to resolve informally a complaint of discrimination through use of various techniques </a:t>
            </a:r>
          </a:p>
        </p:txBody>
      </p:sp>
      <p:sp>
        <p:nvSpPr>
          <p:cNvPr id="4" name="Slide Number Placeholder 5"/>
          <p:cNvSpPr>
            <a:spLocks noGrp="1"/>
          </p:cNvSpPr>
          <p:nvPr>
            <p:ph type="sldNum" sz="quarter" idx="12"/>
          </p:nvPr>
        </p:nvSpPr>
        <p:spPr/>
        <p:txBody>
          <a:bodyPr/>
          <a:lstStyle/>
          <a:p>
            <a:pPr>
              <a:defRPr/>
            </a:pPr>
            <a:fld id="{E40201B0-8EAA-4DAF-8A3A-1846A2CDF878}" type="slidenum">
              <a:rPr lang="en-US"/>
              <a:pPr>
                <a:defRPr/>
              </a:pPr>
              <a:t>30</a:t>
            </a:fld>
            <a:endParaRPr lang="en-US"/>
          </a:p>
        </p:txBody>
      </p:sp>
      <p:pic>
        <p:nvPicPr>
          <p:cNvPr id="16386" name="Picture 2" descr="C:\Users\efong\AppData\Local\Microsoft\Windows\Temporary Internet Files\Content.IE5\15SS0RLI\conflict-resolu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648802"/>
            <a:ext cx="1571625" cy="11663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70000"/>
            <a:lum/>
            <a:extLst>
              <a:ext uri="{BEBA8EAE-BF5A-486C-A8C5-ECC9F3942E4B}">
                <a14:imgProps xmlns:a14="http://schemas.microsoft.com/office/drawing/2010/main">
                  <a14:imgLayer r:embed="rId3">
                    <a14:imgEffect>
                      <a14:artisticCrisscrossEtching/>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pPr>
              <a:defRPr/>
            </a:pPr>
            <a:fld id="{8FD3F019-D3A6-433C-B1E8-46913EB38B3F}" type="slidenum">
              <a:rPr lang="en-US"/>
              <a:pPr>
                <a:defRPr/>
              </a:pPr>
              <a:t>31</a:t>
            </a:fld>
            <a:endParaRPr lang="en-US"/>
          </a:p>
        </p:txBody>
      </p:sp>
      <p:sp>
        <p:nvSpPr>
          <p:cNvPr id="30723" name="Rectangle 3"/>
          <p:cNvSpPr>
            <a:spLocks noGrp="1" noChangeArrowheads="1"/>
          </p:cNvSpPr>
          <p:nvPr>
            <p:ph type="body" idx="4294967295"/>
          </p:nvPr>
        </p:nvSpPr>
        <p:spPr>
          <a:xfrm>
            <a:off x="1295400" y="762000"/>
            <a:ext cx="6477000" cy="4530725"/>
          </a:xfrm>
        </p:spPr>
        <p:txBody>
          <a:bodyPr/>
          <a:lstStyle/>
          <a:p>
            <a:pPr algn="ctr" eaLnBrk="1" hangingPunct="1">
              <a:spcBef>
                <a:spcPct val="0"/>
              </a:spcBef>
              <a:buFont typeface="Wingdings" pitchFamily="2" charset="2"/>
              <a:buNone/>
            </a:pPr>
            <a:r>
              <a:rPr lang="en-US" altLang="en-US" sz="7200" b="1" dirty="0" smtClean="0">
                <a:solidFill>
                  <a:schemeClr val="bg1"/>
                </a:solidFill>
              </a:rPr>
              <a:t>Recognizing</a:t>
            </a:r>
          </a:p>
          <a:p>
            <a:pPr algn="ctr" eaLnBrk="1" hangingPunct="1">
              <a:spcBef>
                <a:spcPct val="0"/>
              </a:spcBef>
              <a:buFont typeface="Wingdings" pitchFamily="2" charset="2"/>
              <a:buNone/>
            </a:pPr>
            <a:r>
              <a:rPr lang="en-US" altLang="en-US" sz="7200" b="1" dirty="0" smtClean="0">
                <a:solidFill>
                  <a:schemeClr val="bg1"/>
                </a:solidFill>
              </a:rPr>
              <a:t> a</a:t>
            </a:r>
          </a:p>
          <a:p>
            <a:pPr algn="ctr" eaLnBrk="1" hangingPunct="1">
              <a:spcBef>
                <a:spcPct val="0"/>
              </a:spcBef>
              <a:buFont typeface="Wingdings" pitchFamily="2" charset="2"/>
              <a:buNone/>
            </a:pPr>
            <a:r>
              <a:rPr lang="en-US" altLang="en-US" sz="7200" b="1" dirty="0" smtClean="0">
                <a:solidFill>
                  <a:schemeClr val="bg1"/>
                </a:solidFill>
              </a:rPr>
              <a:t>Civil Rights Complaint</a:t>
            </a:r>
          </a:p>
        </p:txBody>
      </p:sp>
      <p:pic>
        <p:nvPicPr>
          <p:cNvPr id="4" name="Picture 3" descr="MPj0289549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1981200"/>
            <a:ext cx="198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C:\Users\efong\Pictures\Justice-poster-general-160x14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4106779"/>
            <a:ext cx="2057400" cy="23511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artisticCrisscrossEtching trans="64000"/>
                    </a14:imgEffect>
                    <a14:imgEffect>
                      <a14:colorTemperature colorTemp="4125"/>
                    </a14:imgEffect>
                    <a14:imgEffect>
                      <a14:saturation sat="3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solidFill>
                  <a:schemeClr val="bg1"/>
                </a:solidFill>
                <a:effectLst/>
              </a:rPr>
              <a:t>Unequal Treatment</a:t>
            </a:r>
            <a:endParaRPr lang="en-US" sz="5400" dirty="0">
              <a:solidFill>
                <a:schemeClr val="bg1"/>
              </a:solidFill>
              <a:effectLst/>
            </a:endParaRPr>
          </a:p>
        </p:txBody>
      </p:sp>
      <p:sp>
        <p:nvSpPr>
          <p:cNvPr id="3" name="Content Placeholder 2"/>
          <p:cNvSpPr>
            <a:spLocks noGrp="1"/>
          </p:cNvSpPr>
          <p:nvPr>
            <p:ph idx="1"/>
          </p:nvPr>
        </p:nvSpPr>
        <p:spPr/>
        <p:txBody>
          <a:bodyPr/>
          <a:lstStyle/>
          <a:p>
            <a:r>
              <a:rPr lang="en-US" sz="5400" b="1" dirty="0" smtClean="0">
                <a:solidFill>
                  <a:schemeClr val="bg1"/>
                </a:solidFill>
              </a:rPr>
              <a:t>Verbal</a:t>
            </a:r>
          </a:p>
          <a:p>
            <a:r>
              <a:rPr lang="en-US" sz="5400" b="1" dirty="0" smtClean="0">
                <a:solidFill>
                  <a:schemeClr val="bg1"/>
                </a:solidFill>
              </a:rPr>
              <a:t>In writing</a:t>
            </a:r>
          </a:p>
          <a:p>
            <a:r>
              <a:rPr lang="en-US" sz="5400" b="1" dirty="0" smtClean="0">
                <a:solidFill>
                  <a:schemeClr val="bg1"/>
                </a:solidFill>
              </a:rPr>
              <a:t>Observed</a:t>
            </a:r>
            <a:endParaRPr lang="en-US" sz="5400" b="1" dirty="0">
              <a:solidFill>
                <a:schemeClr val="bg1"/>
              </a:solidFill>
            </a:endParaRPr>
          </a:p>
        </p:txBody>
      </p:sp>
      <p:pic>
        <p:nvPicPr>
          <p:cNvPr id="89090" name="Picture 2" descr="C:\Users\efong\AppData\Local\Microsoft\Windows\Temporary Internet Files\Content.IE5\Y3HPAHB1\Verbal%20Intelligenc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600200"/>
            <a:ext cx="3200400" cy="1676399"/>
          </a:xfrm>
          <a:prstGeom prst="rect">
            <a:avLst/>
          </a:prstGeom>
          <a:noFill/>
          <a:extLst>
            <a:ext uri="{909E8E84-426E-40DD-AFC4-6F175D3DCCD1}">
              <a14:hiddenFill xmlns:a14="http://schemas.microsoft.com/office/drawing/2010/main">
                <a:solidFill>
                  <a:srgbClr val="FFFFFF"/>
                </a:solidFill>
              </a14:hiddenFill>
            </a:ext>
          </a:extLst>
        </p:spPr>
      </p:pic>
      <p:pic>
        <p:nvPicPr>
          <p:cNvPr id="89096" name="Picture 8" descr="C:\Users\efong\AppData\Local\Microsoft\Windows\Temporary Internet Files\Content.IE5\33PWUAFN\calvin-writing[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7800" y="4572000"/>
            <a:ext cx="3429000" cy="1868606"/>
          </a:xfrm>
          <a:prstGeom prst="rect">
            <a:avLst/>
          </a:prstGeom>
          <a:noFill/>
          <a:extLst>
            <a:ext uri="{909E8E84-426E-40DD-AFC4-6F175D3DCCD1}">
              <a14:hiddenFill xmlns:a14="http://schemas.microsoft.com/office/drawing/2010/main">
                <a:solidFill>
                  <a:srgbClr val="FFFFFF"/>
                </a:solidFill>
              </a14:hiddenFill>
            </a:ext>
          </a:extLst>
        </p:spPr>
      </p:pic>
      <p:pic>
        <p:nvPicPr>
          <p:cNvPr id="89097" name="Picture 9" descr="C:\Users\efong\AppData\Local\Microsoft\Windows\Temporary Internet Files\Content.IE5\33PWUAFN\nqde2Ud03uLrekBZaCMXBa16Cm2[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22075" y="3657600"/>
            <a:ext cx="2667000" cy="2783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8855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70000"/>
            <a:lum/>
            <a:extLst>
              <a:ext uri="{BEBA8EAE-BF5A-486C-A8C5-ECC9F3942E4B}">
                <a14:imgProps xmlns:a14="http://schemas.microsoft.com/office/drawing/2010/main">
                  <a14:imgLayer r:embed="rId4">
                    <a14:imgEffect>
                      <a14:artisticCrisscrossEtching/>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0F1DF45-75FE-4435-A2F3-1E11CCDD01D7}" type="slidenum">
              <a:rPr lang="en-US" smtClean="0"/>
              <a:pPr>
                <a:defRPr/>
              </a:pPr>
              <a:t>33</a:t>
            </a:fld>
            <a:endParaRPr lang="en-US"/>
          </a:p>
        </p:txBody>
      </p:sp>
      <p:sp>
        <p:nvSpPr>
          <p:cNvPr id="21506" name="Rectangle 2"/>
          <p:cNvSpPr>
            <a:spLocks noGrp="1" noChangeArrowheads="1"/>
          </p:cNvSpPr>
          <p:nvPr>
            <p:ph type="title" idx="4294967295"/>
          </p:nvPr>
        </p:nvSpPr>
        <p:spPr>
          <a:xfrm>
            <a:off x="381000" y="304800"/>
            <a:ext cx="8229600" cy="1139825"/>
          </a:xfrm>
        </p:spPr>
        <p:txBody>
          <a:bodyPr anchorCtr="0">
            <a:normAutofit/>
          </a:bodyPr>
          <a:lstStyle/>
          <a:p>
            <a:pPr eaLnBrk="1" fontAlgn="auto" hangingPunct="1">
              <a:spcAft>
                <a:spcPts val="0"/>
              </a:spcAft>
              <a:defRPr/>
            </a:pPr>
            <a:r>
              <a:rPr lang="en-US" sz="5400" dirty="0" smtClean="0">
                <a:solidFill>
                  <a:schemeClr val="bg1"/>
                </a:solidFill>
                <a:effectLst/>
              </a:rPr>
              <a:t>Handling a Complaint</a:t>
            </a:r>
          </a:p>
        </p:txBody>
      </p:sp>
      <p:sp>
        <p:nvSpPr>
          <p:cNvPr id="32772" name="Rectangle 3"/>
          <p:cNvSpPr>
            <a:spLocks noGrp="1" noChangeArrowheads="1"/>
          </p:cNvSpPr>
          <p:nvPr>
            <p:ph type="body" idx="4294967295"/>
          </p:nvPr>
        </p:nvSpPr>
        <p:spPr>
          <a:xfrm>
            <a:off x="533400" y="1676400"/>
            <a:ext cx="8229600" cy="4800600"/>
          </a:xfrm>
        </p:spPr>
        <p:txBody>
          <a:bodyPr/>
          <a:lstStyle/>
          <a:p>
            <a:pPr eaLnBrk="1" hangingPunct="1">
              <a:lnSpc>
                <a:spcPct val="80000"/>
              </a:lnSpc>
              <a:spcBef>
                <a:spcPct val="0"/>
              </a:spcBef>
            </a:pPr>
            <a:endParaRPr lang="en-US" altLang="en-US" sz="1800" dirty="0" smtClean="0"/>
          </a:p>
          <a:p>
            <a:pPr eaLnBrk="1" hangingPunct="1">
              <a:lnSpc>
                <a:spcPct val="80000"/>
              </a:lnSpc>
              <a:spcBef>
                <a:spcPct val="0"/>
              </a:spcBef>
              <a:buFont typeface="Wingdings" pitchFamily="2" charset="2"/>
              <a:buChar char="v"/>
            </a:pPr>
            <a:r>
              <a:rPr lang="en-US" altLang="en-US" sz="3600" dirty="0" smtClean="0">
                <a:solidFill>
                  <a:schemeClr val="bg1"/>
                </a:solidFill>
              </a:rPr>
              <a:t>CACFP Civil Rights Official enters complaint on log.</a:t>
            </a:r>
            <a:endParaRPr lang="en-US" altLang="en-US" sz="3600" i="1" dirty="0" smtClean="0">
              <a:solidFill>
                <a:schemeClr val="bg1"/>
              </a:solidFill>
            </a:endParaRPr>
          </a:p>
          <a:p>
            <a:pPr eaLnBrk="1" hangingPunct="1">
              <a:lnSpc>
                <a:spcPct val="80000"/>
              </a:lnSpc>
              <a:spcBef>
                <a:spcPct val="0"/>
              </a:spcBef>
              <a:buFont typeface="Wingdings" pitchFamily="2" charset="2"/>
              <a:buChar char="v"/>
            </a:pPr>
            <a:endParaRPr lang="en-US" altLang="en-US" sz="3600" dirty="0" smtClean="0">
              <a:solidFill>
                <a:schemeClr val="bg1"/>
              </a:solidFill>
            </a:endParaRPr>
          </a:p>
          <a:p>
            <a:pPr eaLnBrk="1" hangingPunct="1">
              <a:lnSpc>
                <a:spcPct val="80000"/>
              </a:lnSpc>
              <a:spcBef>
                <a:spcPct val="0"/>
              </a:spcBef>
              <a:buFont typeface="Wingdings" pitchFamily="2" charset="2"/>
              <a:buChar char="v"/>
            </a:pPr>
            <a:r>
              <a:rPr lang="en-US" altLang="en-US" sz="3600" dirty="0" smtClean="0">
                <a:solidFill>
                  <a:schemeClr val="bg1"/>
                </a:solidFill>
              </a:rPr>
              <a:t>Complainant completes </a:t>
            </a:r>
            <a:r>
              <a:rPr lang="en-US" altLang="en-US" sz="3600" i="1" dirty="0" smtClean="0">
                <a:solidFill>
                  <a:schemeClr val="bg1"/>
                </a:solidFill>
              </a:rPr>
              <a:t>Civil Rights Complaint Form</a:t>
            </a:r>
            <a:r>
              <a:rPr lang="en-US" altLang="en-US" sz="3600" dirty="0" smtClean="0">
                <a:solidFill>
                  <a:schemeClr val="bg1"/>
                </a:solidFill>
              </a:rPr>
              <a:t> </a:t>
            </a:r>
          </a:p>
          <a:p>
            <a:pPr eaLnBrk="1" hangingPunct="1">
              <a:lnSpc>
                <a:spcPct val="80000"/>
              </a:lnSpc>
              <a:spcBef>
                <a:spcPct val="0"/>
              </a:spcBef>
              <a:buFont typeface="Wingdings" pitchFamily="2" charset="2"/>
              <a:buChar char="v"/>
            </a:pPr>
            <a:endParaRPr lang="en-US" altLang="en-US" sz="2400" dirty="0" smtClean="0">
              <a:solidFill>
                <a:schemeClr val="bg1"/>
              </a:solidFill>
            </a:endParaRPr>
          </a:p>
          <a:p>
            <a:pPr eaLnBrk="1" hangingPunct="1">
              <a:lnSpc>
                <a:spcPct val="80000"/>
              </a:lnSpc>
              <a:spcBef>
                <a:spcPct val="0"/>
              </a:spcBef>
              <a:buFont typeface="Wingdings" pitchFamily="2" charset="2"/>
              <a:buChar char="v"/>
            </a:pPr>
            <a:r>
              <a:rPr lang="en-US" altLang="en-US" sz="3600" dirty="0" smtClean="0">
                <a:solidFill>
                  <a:schemeClr val="bg1"/>
                </a:solidFill>
              </a:rPr>
              <a:t>Resolve at the site level.  </a:t>
            </a:r>
          </a:p>
          <a:p>
            <a:pPr eaLnBrk="1" hangingPunct="1">
              <a:lnSpc>
                <a:spcPct val="80000"/>
              </a:lnSpc>
              <a:spcBef>
                <a:spcPct val="0"/>
              </a:spcBef>
              <a:buFont typeface="Wingdings" pitchFamily="2" charset="2"/>
              <a:buChar char="v"/>
            </a:pPr>
            <a:endParaRPr lang="en-US" altLang="en-US" sz="2400" dirty="0" smtClean="0">
              <a:solidFill>
                <a:schemeClr val="bg1"/>
              </a:solidFill>
            </a:endParaRPr>
          </a:p>
          <a:p>
            <a:pPr eaLnBrk="1" hangingPunct="1">
              <a:lnSpc>
                <a:spcPct val="80000"/>
              </a:lnSpc>
              <a:spcBef>
                <a:spcPct val="0"/>
              </a:spcBef>
              <a:buFont typeface="Wingdings" pitchFamily="2" charset="2"/>
              <a:buChar char="v"/>
            </a:pPr>
            <a:r>
              <a:rPr lang="en-US" altLang="en-US" sz="3600" dirty="0" smtClean="0">
                <a:solidFill>
                  <a:schemeClr val="bg1"/>
                </a:solidFill>
              </a:rPr>
              <a:t>Submit complaint report to HCNP within 5 working days.</a:t>
            </a:r>
          </a:p>
          <a:p>
            <a:pPr eaLnBrk="1" hangingPunct="1">
              <a:lnSpc>
                <a:spcPct val="80000"/>
              </a:lnSpc>
              <a:spcBef>
                <a:spcPct val="0"/>
              </a:spcBef>
              <a:buFont typeface="Wingdings" pitchFamily="2" charset="2"/>
              <a:buNone/>
            </a:pPr>
            <a:r>
              <a:rPr lang="en-US" altLang="en-US" dirty="0" smtClean="0">
                <a:solidFill>
                  <a:schemeClr val="accent2"/>
                </a:solidFill>
              </a:rPr>
              <a:t>			</a:t>
            </a:r>
          </a:p>
          <a:p>
            <a:pPr eaLnBrk="1" hangingPunct="1">
              <a:lnSpc>
                <a:spcPct val="80000"/>
              </a:lnSpc>
              <a:spcBef>
                <a:spcPct val="0"/>
              </a:spcBef>
              <a:buFont typeface="Wingdings" pitchFamily="2" charset="2"/>
              <a:buNone/>
            </a:pPr>
            <a:r>
              <a:rPr lang="en-US" altLang="en-US" dirty="0" smtClean="0">
                <a:solidFill>
                  <a:schemeClr val="accent2"/>
                </a:solidFill>
              </a:rPr>
              <a:t>		</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70000"/>
            <a:lum/>
            <a:extLst>
              <a:ext uri="{BEBA8EAE-BF5A-486C-A8C5-ECC9F3942E4B}">
                <a14:imgProps xmlns:a14="http://schemas.microsoft.com/office/drawing/2010/main">
                  <a14:imgLayer r:embed="rId4">
                    <a14:imgEffect>
                      <a14:artisticCrisscrossEtching/>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67AACA8A-EB7A-481F-A515-62A23C2D462A}" type="slidenum">
              <a:rPr lang="en-US"/>
              <a:pPr>
                <a:defRPr/>
              </a:pPr>
              <a:t>34</a:t>
            </a:fld>
            <a:endParaRPr lang="en-US"/>
          </a:p>
        </p:txBody>
      </p:sp>
      <p:sp>
        <p:nvSpPr>
          <p:cNvPr id="18434" name="Rectangle 2"/>
          <p:cNvSpPr>
            <a:spLocks noGrp="1" noChangeArrowheads="1"/>
          </p:cNvSpPr>
          <p:nvPr>
            <p:ph type="title" idx="4294967295"/>
          </p:nvPr>
        </p:nvSpPr>
        <p:spPr>
          <a:xfrm>
            <a:off x="381000" y="533400"/>
            <a:ext cx="8229600" cy="1139825"/>
          </a:xfrm>
        </p:spPr>
        <p:txBody>
          <a:bodyPr anchorCtr="0">
            <a:noAutofit/>
          </a:bodyPr>
          <a:lstStyle/>
          <a:p>
            <a:pPr eaLnBrk="1" fontAlgn="auto" hangingPunct="1">
              <a:spcAft>
                <a:spcPts val="0"/>
              </a:spcAft>
              <a:defRPr/>
            </a:pPr>
            <a:r>
              <a:rPr lang="en-US" sz="4400" dirty="0" smtClean="0">
                <a:solidFill>
                  <a:schemeClr val="bg1"/>
                </a:solidFill>
                <a:effectLst/>
              </a:rPr>
              <a:t>How soon does  </a:t>
            </a:r>
            <a:br>
              <a:rPr lang="en-US" sz="4400" dirty="0" smtClean="0">
                <a:solidFill>
                  <a:schemeClr val="bg1"/>
                </a:solidFill>
                <a:effectLst/>
              </a:rPr>
            </a:br>
            <a:r>
              <a:rPr lang="en-US" sz="4400" dirty="0" smtClean="0">
                <a:solidFill>
                  <a:schemeClr val="bg1"/>
                </a:solidFill>
                <a:effectLst/>
              </a:rPr>
              <a:t>a complaint need to be filed?</a:t>
            </a:r>
          </a:p>
        </p:txBody>
      </p:sp>
      <p:sp>
        <p:nvSpPr>
          <p:cNvPr id="33796" name="Rectangle 3"/>
          <p:cNvSpPr>
            <a:spLocks noGrp="1" noChangeArrowheads="1"/>
          </p:cNvSpPr>
          <p:nvPr>
            <p:ph type="body" idx="4294967295"/>
          </p:nvPr>
        </p:nvSpPr>
        <p:spPr>
          <a:xfrm>
            <a:off x="609600" y="2133600"/>
            <a:ext cx="8229600" cy="3886200"/>
          </a:xfrm>
        </p:spPr>
        <p:txBody>
          <a:bodyPr/>
          <a:lstStyle/>
          <a:p>
            <a:pPr eaLnBrk="1" hangingPunct="1">
              <a:buFont typeface="Wingdings" pitchFamily="2" charset="2"/>
              <a:buChar char="v"/>
            </a:pPr>
            <a:r>
              <a:rPr lang="en-US" altLang="en-US" sz="4400" dirty="0" smtClean="0">
                <a:solidFill>
                  <a:schemeClr val="bg1"/>
                </a:solidFill>
              </a:rPr>
              <a:t>Complainant has up to 180 days from alleged incident to file a complaint.</a:t>
            </a:r>
          </a:p>
        </p:txBody>
      </p:sp>
      <p:pic>
        <p:nvPicPr>
          <p:cNvPr id="6" name="Picture 2" descr="C:\Users\efong\AppData\Local\Microsoft\Windows\Temporary Internet Files\Content.IE5\15SS0RLI\calendarClipart[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849806"/>
            <a:ext cx="3124200"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70000"/>
            <a:lum/>
            <a:extLst>
              <a:ext uri="{BEBA8EAE-BF5A-486C-A8C5-ECC9F3942E4B}">
                <a14:imgProps xmlns:a14="http://schemas.microsoft.com/office/drawing/2010/main">
                  <a14:imgLayer r:embed="rId4">
                    <a14:imgEffect>
                      <a14:artisticCrisscrossEtching/>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5" name="Slide Number Placeholder 3"/>
          <p:cNvSpPr>
            <a:spLocks noGrp="1"/>
          </p:cNvSpPr>
          <p:nvPr>
            <p:ph type="sldNum" sz="quarter" idx="12"/>
          </p:nvPr>
        </p:nvSpPr>
        <p:spPr/>
        <p:txBody>
          <a:bodyPr/>
          <a:lstStyle/>
          <a:p>
            <a:pPr>
              <a:defRPr/>
            </a:pPr>
            <a:fld id="{1EEC444E-76D4-472B-859E-72C3FEE8D114}" type="slidenum">
              <a:rPr lang="en-US"/>
              <a:pPr>
                <a:defRPr/>
              </a:pPr>
              <a:t>35</a:t>
            </a:fld>
            <a:endParaRPr lang="en-US"/>
          </a:p>
        </p:txBody>
      </p:sp>
      <p:grpSp>
        <p:nvGrpSpPr>
          <p:cNvPr id="34819" name="Group 105"/>
          <p:cNvGrpSpPr>
            <a:grpSpLocks noChangeAspect="1"/>
          </p:cNvGrpSpPr>
          <p:nvPr/>
        </p:nvGrpSpPr>
        <p:grpSpPr bwMode="auto">
          <a:xfrm>
            <a:off x="1524000" y="274638"/>
            <a:ext cx="6477000" cy="6583362"/>
            <a:chOff x="0" y="-1368"/>
            <a:chExt cx="8640" cy="6357"/>
          </a:xfrm>
        </p:grpSpPr>
        <p:sp>
          <p:nvSpPr>
            <p:cNvPr id="34828" name="AutoShape 106"/>
            <p:cNvSpPr>
              <a:spLocks noChangeAspect="1" noChangeArrowheads="1"/>
            </p:cNvSpPr>
            <p:nvPr/>
          </p:nvSpPr>
          <p:spPr bwMode="auto">
            <a:xfrm>
              <a:off x="0" y="-1368"/>
              <a:ext cx="8640" cy="6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u="sng">
                <a:latin typeface="Tahoma" charset="0"/>
              </a:endParaRPr>
            </a:p>
          </p:txBody>
        </p:sp>
        <p:sp>
          <p:nvSpPr>
            <p:cNvPr id="34829" name="Rectangle 107"/>
            <p:cNvSpPr>
              <a:spLocks noChangeArrowheads="1"/>
            </p:cNvSpPr>
            <p:nvPr/>
          </p:nvSpPr>
          <p:spPr bwMode="auto">
            <a:xfrm>
              <a:off x="1229" y="-1368"/>
              <a:ext cx="652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a:spcBef>
                  <a:spcPct val="0"/>
                </a:spcBef>
                <a:buClrTx/>
                <a:buSzTx/>
                <a:buFontTx/>
                <a:buNone/>
              </a:pPr>
              <a:r>
                <a:rPr lang="en-US" altLang="en-US" sz="2400" b="1" dirty="0">
                  <a:solidFill>
                    <a:schemeClr val="bg1"/>
                  </a:solidFill>
                  <a:latin typeface="Arial" charset="0"/>
                </a:rPr>
                <a:t>Civil Rights Complaint Procedure</a:t>
              </a:r>
              <a:endParaRPr lang="en-US" altLang="en-US" sz="2400" b="1" dirty="0">
                <a:solidFill>
                  <a:schemeClr val="bg1"/>
                </a:solidFill>
                <a:latin typeface="Tahoma" charset="0"/>
              </a:endParaRPr>
            </a:p>
          </p:txBody>
        </p:sp>
        <p:sp>
          <p:nvSpPr>
            <p:cNvPr id="34830" name="Line 108"/>
            <p:cNvSpPr>
              <a:spLocks noChangeShapeType="1"/>
            </p:cNvSpPr>
            <p:nvPr/>
          </p:nvSpPr>
          <p:spPr bwMode="auto">
            <a:xfrm>
              <a:off x="4321" y="317"/>
              <a:ext cx="0" cy="463"/>
            </a:xfrm>
            <a:prstGeom prst="line">
              <a:avLst/>
            </a:prstGeom>
            <a:noFill/>
            <a:ln w="1206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1" name="Line 109"/>
            <p:cNvSpPr>
              <a:spLocks noChangeShapeType="1"/>
            </p:cNvSpPr>
            <p:nvPr/>
          </p:nvSpPr>
          <p:spPr bwMode="auto">
            <a:xfrm>
              <a:off x="4321" y="1539"/>
              <a:ext cx="0" cy="463"/>
            </a:xfrm>
            <a:prstGeom prst="line">
              <a:avLst/>
            </a:prstGeom>
            <a:noFill/>
            <a:ln w="1206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2" name="Line 110"/>
            <p:cNvSpPr>
              <a:spLocks noChangeShapeType="1"/>
            </p:cNvSpPr>
            <p:nvPr/>
          </p:nvSpPr>
          <p:spPr bwMode="auto">
            <a:xfrm>
              <a:off x="4321" y="3039"/>
              <a:ext cx="0" cy="463"/>
            </a:xfrm>
            <a:prstGeom prst="line">
              <a:avLst/>
            </a:prstGeom>
            <a:noFill/>
            <a:ln w="1206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3" name="Rectangle 111"/>
            <p:cNvSpPr>
              <a:spLocks noChangeArrowheads="1"/>
            </p:cNvSpPr>
            <p:nvPr/>
          </p:nvSpPr>
          <p:spPr bwMode="auto">
            <a:xfrm>
              <a:off x="59" y="3502"/>
              <a:ext cx="8524" cy="1314"/>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u="sng">
                <a:latin typeface="Tahoma" charset="0"/>
              </a:endParaRPr>
            </a:p>
          </p:txBody>
        </p:sp>
        <p:sp>
          <p:nvSpPr>
            <p:cNvPr id="34834" name="Rectangle 112"/>
            <p:cNvSpPr>
              <a:spLocks noChangeArrowheads="1"/>
            </p:cNvSpPr>
            <p:nvPr/>
          </p:nvSpPr>
          <p:spPr bwMode="auto">
            <a:xfrm>
              <a:off x="2065" y="3557"/>
              <a:ext cx="1"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b="1" i="1">
                <a:latin typeface="Tahoma" charset="0"/>
              </a:endParaRPr>
            </a:p>
          </p:txBody>
        </p:sp>
        <p:sp>
          <p:nvSpPr>
            <p:cNvPr id="34835" name="Rectangle 113"/>
            <p:cNvSpPr>
              <a:spLocks noChangeArrowheads="1"/>
            </p:cNvSpPr>
            <p:nvPr/>
          </p:nvSpPr>
          <p:spPr bwMode="auto">
            <a:xfrm>
              <a:off x="3234" y="3835"/>
              <a:ext cx="1"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b="1">
                <a:latin typeface="Tahoma" charset="0"/>
              </a:endParaRPr>
            </a:p>
          </p:txBody>
        </p:sp>
        <p:sp>
          <p:nvSpPr>
            <p:cNvPr id="34836" name="Rectangle 114"/>
            <p:cNvSpPr>
              <a:spLocks noChangeArrowheads="1"/>
            </p:cNvSpPr>
            <p:nvPr/>
          </p:nvSpPr>
          <p:spPr bwMode="auto">
            <a:xfrm>
              <a:off x="4284" y="4112"/>
              <a:ext cx="6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r>
                <a:rPr lang="en-US" altLang="en-US" sz="1300">
                  <a:solidFill>
                    <a:srgbClr val="000000"/>
                  </a:solidFill>
                  <a:latin typeface="Arial" charset="0"/>
                </a:rPr>
                <a:t>.</a:t>
              </a:r>
              <a:endParaRPr lang="en-US" altLang="en-US" sz="1800">
                <a:latin typeface="Tahoma" charset="0"/>
              </a:endParaRPr>
            </a:p>
          </p:txBody>
        </p:sp>
        <p:sp>
          <p:nvSpPr>
            <p:cNvPr id="34837" name="Rectangle 115"/>
            <p:cNvSpPr>
              <a:spLocks noChangeArrowheads="1"/>
            </p:cNvSpPr>
            <p:nvPr/>
          </p:nvSpPr>
          <p:spPr bwMode="auto">
            <a:xfrm>
              <a:off x="165" y="4391"/>
              <a:ext cx="1"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b="1">
                <a:latin typeface="Tahoma" charset="0"/>
              </a:endParaRPr>
            </a:p>
          </p:txBody>
        </p:sp>
        <p:sp>
          <p:nvSpPr>
            <p:cNvPr id="34838" name="Rectangle 116"/>
            <p:cNvSpPr>
              <a:spLocks noChangeArrowheads="1"/>
            </p:cNvSpPr>
            <p:nvPr/>
          </p:nvSpPr>
          <p:spPr bwMode="auto">
            <a:xfrm>
              <a:off x="59" y="3502"/>
              <a:ext cx="8524" cy="1314"/>
            </a:xfrm>
            <a:prstGeom prst="rect">
              <a:avLst/>
            </a:prstGeom>
            <a:noFill/>
            <a:ln w="3619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u="sng">
                <a:latin typeface="Tahoma" charset="0"/>
              </a:endParaRPr>
            </a:p>
          </p:txBody>
        </p:sp>
        <p:sp>
          <p:nvSpPr>
            <p:cNvPr id="34839" name="Rectangle 117"/>
            <p:cNvSpPr>
              <a:spLocks noChangeArrowheads="1"/>
            </p:cNvSpPr>
            <p:nvPr/>
          </p:nvSpPr>
          <p:spPr bwMode="auto">
            <a:xfrm>
              <a:off x="59" y="2002"/>
              <a:ext cx="8524" cy="1037"/>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u="sng">
                <a:latin typeface="Tahoma" charset="0"/>
              </a:endParaRPr>
            </a:p>
          </p:txBody>
        </p:sp>
        <p:sp>
          <p:nvSpPr>
            <p:cNvPr id="34840" name="Rectangle 118"/>
            <p:cNvSpPr>
              <a:spLocks noChangeArrowheads="1"/>
            </p:cNvSpPr>
            <p:nvPr/>
          </p:nvSpPr>
          <p:spPr bwMode="auto">
            <a:xfrm>
              <a:off x="1798" y="2058"/>
              <a:ext cx="138"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Char char="•"/>
              </a:pPr>
              <a:endParaRPr lang="en-US" altLang="en-US" sz="1800" b="1" i="1">
                <a:latin typeface="Tahoma" charset="0"/>
              </a:endParaRPr>
            </a:p>
          </p:txBody>
        </p:sp>
        <p:sp>
          <p:nvSpPr>
            <p:cNvPr id="34841" name="Rectangle 119"/>
            <p:cNvSpPr>
              <a:spLocks noChangeArrowheads="1"/>
            </p:cNvSpPr>
            <p:nvPr/>
          </p:nvSpPr>
          <p:spPr bwMode="auto">
            <a:xfrm>
              <a:off x="2132" y="2336"/>
              <a:ext cx="1"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b="1">
                <a:latin typeface="Tahoma" charset="0"/>
              </a:endParaRPr>
            </a:p>
          </p:txBody>
        </p:sp>
        <p:sp>
          <p:nvSpPr>
            <p:cNvPr id="34842" name="Rectangle 120"/>
            <p:cNvSpPr>
              <a:spLocks noChangeArrowheads="1"/>
            </p:cNvSpPr>
            <p:nvPr/>
          </p:nvSpPr>
          <p:spPr bwMode="auto">
            <a:xfrm>
              <a:off x="2285" y="2611"/>
              <a:ext cx="1"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a:latin typeface="Tahoma" charset="0"/>
              </a:endParaRPr>
            </a:p>
          </p:txBody>
        </p:sp>
        <p:sp>
          <p:nvSpPr>
            <p:cNvPr id="34843" name="Rectangle 121"/>
            <p:cNvSpPr>
              <a:spLocks noChangeArrowheads="1"/>
            </p:cNvSpPr>
            <p:nvPr/>
          </p:nvSpPr>
          <p:spPr bwMode="auto">
            <a:xfrm>
              <a:off x="59" y="2002"/>
              <a:ext cx="8524" cy="1037"/>
            </a:xfrm>
            <a:prstGeom prst="rect">
              <a:avLst/>
            </a:prstGeom>
            <a:noFill/>
            <a:ln w="3619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u="sng">
                <a:latin typeface="Tahoma" charset="0"/>
              </a:endParaRPr>
            </a:p>
          </p:txBody>
        </p:sp>
        <p:sp>
          <p:nvSpPr>
            <p:cNvPr id="34844" name="Rectangle 122"/>
            <p:cNvSpPr>
              <a:spLocks noChangeArrowheads="1"/>
            </p:cNvSpPr>
            <p:nvPr/>
          </p:nvSpPr>
          <p:spPr bwMode="auto">
            <a:xfrm>
              <a:off x="59" y="780"/>
              <a:ext cx="8524" cy="759"/>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u="sng">
                <a:latin typeface="Tahoma" charset="0"/>
              </a:endParaRPr>
            </a:p>
          </p:txBody>
        </p:sp>
        <p:sp>
          <p:nvSpPr>
            <p:cNvPr id="34845" name="Rectangle 123"/>
            <p:cNvSpPr>
              <a:spLocks noChangeArrowheads="1"/>
            </p:cNvSpPr>
            <p:nvPr/>
          </p:nvSpPr>
          <p:spPr bwMode="auto">
            <a:xfrm>
              <a:off x="2679" y="836"/>
              <a:ext cx="1"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400" b="1">
                <a:latin typeface="Tahoma" charset="0"/>
              </a:endParaRPr>
            </a:p>
          </p:txBody>
        </p:sp>
        <p:sp>
          <p:nvSpPr>
            <p:cNvPr id="34846" name="Rectangle 124"/>
            <p:cNvSpPr>
              <a:spLocks noChangeArrowheads="1"/>
            </p:cNvSpPr>
            <p:nvPr/>
          </p:nvSpPr>
          <p:spPr bwMode="auto">
            <a:xfrm>
              <a:off x="3079" y="1112"/>
              <a:ext cx="1"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b="1" i="1">
                <a:latin typeface="Tahoma" charset="0"/>
              </a:endParaRPr>
            </a:p>
          </p:txBody>
        </p:sp>
        <p:sp>
          <p:nvSpPr>
            <p:cNvPr id="34847" name="Rectangle 125"/>
            <p:cNvSpPr>
              <a:spLocks noChangeArrowheads="1"/>
            </p:cNvSpPr>
            <p:nvPr/>
          </p:nvSpPr>
          <p:spPr bwMode="auto">
            <a:xfrm>
              <a:off x="59" y="780"/>
              <a:ext cx="8524" cy="759"/>
            </a:xfrm>
            <a:prstGeom prst="rect">
              <a:avLst/>
            </a:prstGeom>
            <a:noFill/>
            <a:ln w="3619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u="sng">
                <a:latin typeface="Tahoma" charset="0"/>
              </a:endParaRPr>
            </a:p>
          </p:txBody>
        </p:sp>
        <p:sp>
          <p:nvSpPr>
            <p:cNvPr id="34848" name="Rectangle 126"/>
            <p:cNvSpPr>
              <a:spLocks noChangeArrowheads="1"/>
            </p:cNvSpPr>
            <p:nvPr/>
          </p:nvSpPr>
          <p:spPr bwMode="auto">
            <a:xfrm>
              <a:off x="59" y="-442"/>
              <a:ext cx="8524" cy="759"/>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u="sng">
                <a:latin typeface="Tahoma" charset="0"/>
              </a:endParaRPr>
            </a:p>
          </p:txBody>
        </p:sp>
        <p:sp>
          <p:nvSpPr>
            <p:cNvPr id="34849" name="Rectangle 127"/>
            <p:cNvSpPr>
              <a:spLocks noChangeArrowheads="1"/>
            </p:cNvSpPr>
            <p:nvPr/>
          </p:nvSpPr>
          <p:spPr bwMode="auto">
            <a:xfrm>
              <a:off x="2160" y="-385"/>
              <a:ext cx="1"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b="1">
                <a:solidFill>
                  <a:srgbClr val="000000"/>
                </a:solidFill>
                <a:latin typeface="Tahoma" charset="0"/>
              </a:endParaRPr>
            </a:p>
          </p:txBody>
        </p:sp>
        <p:sp>
          <p:nvSpPr>
            <p:cNvPr id="34850" name="Rectangle 128"/>
            <p:cNvSpPr>
              <a:spLocks noChangeArrowheads="1"/>
            </p:cNvSpPr>
            <p:nvPr/>
          </p:nvSpPr>
          <p:spPr bwMode="auto">
            <a:xfrm>
              <a:off x="3223" y="-109"/>
              <a:ext cx="1"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b="1">
                <a:latin typeface="Tahoma" charset="0"/>
              </a:endParaRPr>
            </a:p>
          </p:txBody>
        </p:sp>
        <p:sp>
          <p:nvSpPr>
            <p:cNvPr id="34851" name="Rectangle 129"/>
            <p:cNvSpPr>
              <a:spLocks noChangeArrowheads="1"/>
            </p:cNvSpPr>
            <p:nvPr/>
          </p:nvSpPr>
          <p:spPr bwMode="auto">
            <a:xfrm>
              <a:off x="59" y="-442"/>
              <a:ext cx="8524" cy="759"/>
            </a:xfrm>
            <a:prstGeom prst="rect">
              <a:avLst/>
            </a:prstGeom>
            <a:noFill/>
            <a:ln w="3619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u="sng">
                <a:latin typeface="Tahoma" charset="0"/>
              </a:endParaRPr>
            </a:p>
          </p:txBody>
        </p:sp>
      </p:grpSp>
      <p:sp>
        <p:nvSpPr>
          <p:cNvPr id="34820" name="Text Box 30"/>
          <p:cNvSpPr txBox="1">
            <a:spLocks noChangeArrowheads="1"/>
          </p:cNvSpPr>
          <p:nvPr/>
        </p:nvSpPr>
        <p:spPr bwMode="auto">
          <a:xfrm>
            <a:off x="1905000" y="1295400"/>
            <a:ext cx="548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50000"/>
              </a:spcBef>
              <a:buClrTx/>
              <a:buSzTx/>
              <a:buFontTx/>
              <a:buNone/>
            </a:pPr>
            <a:r>
              <a:rPr lang="en-US" altLang="en-US" sz="1800">
                <a:solidFill>
                  <a:srgbClr val="000000"/>
                </a:solidFill>
                <a:latin typeface="Arial" charset="0"/>
              </a:rPr>
              <a:t>Civil Rights complaint received by Institution</a:t>
            </a:r>
          </a:p>
        </p:txBody>
      </p:sp>
      <p:sp>
        <p:nvSpPr>
          <p:cNvPr id="34821" name="Text Box 31"/>
          <p:cNvSpPr txBox="1">
            <a:spLocks noChangeArrowheads="1"/>
          </p:cNvSpPr>
          <p:nvPr/>
        </p:nvSpPr>
        <p:spPr bwMode="auto">
          <a:xfrm>
            <a:off x="2743200" y="1600200"/>
            <a:ext cx="411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1800">
                <a:solidFill>
                  <a:srgbClr val="000000"/>
                </a:solidFill>
                <a:latin typeface="Arial" charset="0"/>
              </a:rPr>
              <a:t>(verbal or written)</a:t>
            </a:r>
          </a:p>
        </p:txBody>
      </p:sp>
      <p:sp>
        <p:nvSpPr>
          <p:cNvPr id="34822" name="Text Box 32"/>
          <p:cNvSpPr txBox="1">
            <a:spLocks noChangeArrowheads="1"/>
          </p:cNvSpPr>
          <p:nvPr/>
        </p:nvSpPr>
        <p:spPr bwMode="auto">
          <a:xfrm>
            <a:off x="2743200" y="2514600"/>
            <a:ext cx="388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50000"/>
              </a:spcBef>
              <a:buClrTx/>
              <a:buSzTx/>
              <a:buFontTx/>
              <a:buNone/>
            </a:pPr>
            <a:r>
              <a:rPr lang="en-US" altLang="en-US" sz="1800">
                <a:solidFill>
                  <a:srgbClr val="000000"/>
                </a:solidFill>
                <a:latin typeface="Arial" charset="0"/>
              </a:rPr>
              <a:t>Civil Rights complaint documented</a:t>
            </a:r>
          </a:p>
        </p:txBody>
      </p:sp>
      <p:sp>
        <p:nvSpPr>
          <p:cNvPr id="34823" name="Text Box 33"/>
          <p:cNvSpPr txBox="1">
            <a:spLocks noChangeArrowheads="1"/>
          </p:cNvSpPr>
          <p:nvPr/>
        </p:nvSpPr>
        <p:spPr bwMode="auto">
          <a:xfrm>
            <a:off x="2514600" y="2819400"/>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1800">
                <a:solidFill>
                  <a:srgbClr val="000000"/>
                </a:solidFill>
                <a:latin typeface="Arial" charset="0"/>
              </a:rPr>
              <a:t>in </a:t>
            </a:r>
            <a:r>
              <a:rPr lang="en-US" altLang="en-US" sz="1800" i="1">
                <a:solidFill>
                  <a:srgbClr val="000000"/>
                </a:solidFill>
                <a:latin typeface="Arial" charset="0"/>
              </a:rPr>
              <a:t>Civil Rights Complaint Log </a:t>
            </a:r>
            <a:endParaRPr lang="en-US" altLang="en-US" sz="1800">
              <a:solidFill>
                <a:srgbClr val="000000"/>
              </a:solidFill>
              <a:latin typeface="Arial" charset="0"/>
            </a:endParaRPr>
          </a:p>
        </p:txBody>
      </p:sp>
      <p:sp>
        <p:nvSpPr>
          <p:cNvPr id="34824" name="Text Box 34"/>
          <p:cNvSpPr txBox="1">
            <a:spLocks noChangeArrowheads="1"/>
          </p:cNvSpPr>
          <p:nvPr/>
        </p:nvSpPr>
        <p:spPr bwMode="auto">
          <a:xfrm>
            <a:off x="1981200" y="3810000"/>
            <a:ext cx="5181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50000"/>
              </a:spcBef>
              <a:buClrTx/>
              <a:buSzTx/>
              <a:buFontTx/>
              <a:buNone/>
            </a:pPr>
            <a:r>
              <a:rPr lang="en-US" altLang="en-US" sz="1800">
                <a:solidFill>
                  <a:srgbClr val="000000"/>
                </a:solidFill>
                <a:latin typeface="Arial" charset="0"/>
              </a:rPr>
              <a:t>Institution gives complainant </a:t>
            </a:r>
            <a:r>
              <a:rPr lang="en-US" altLang="en-US" sz="1800" i="1">
                <a:solidFill>
                  <a:srgbClr val="000000"/>
                </a:solidFill>
                <a:latin typeface="Arial" charset="0"/>
              </a:rPr>
              <a:t>Civil Rights Complaint Form</a:t>
            </a:r>
            <a:r>
              <a:rPr lang="en-US" altLang="en-US" sz="1800">
                <a:solidFill>
                  <a:srgbClr val="000000"/>
                </a:solidFill>
                <a:latin typeface="Arial" charset="0"/>
              </a:rPr>
              <a:t> </a:t>
            </a:r>
            <a:r>
              <a:rPr lang="en-US" altLang="en-US" sz="1800" b="1">
                <a:solidFill>
                  <a:srgbClr val="000000"/>
                </a:solidFill>
                <a:latin typeface="Arial" charset="0"/>
              </a:rPr>
              <a:t>or</a:t>
            </a:r>
          </a:p>
        </p:txBody>
      </p:sp>
      <p:sp>
        <p:nvSpPr>
          <p:cNvPr id="34825" name="Text Box 35"/>
          <p:cNvSpPr txBox="1">
            <a:spLocks noChangeArrowheads="1"/>
          </p:cNvSpPr>
          <p:nvPr/>
        </p:nvSpPr>
        <p:spPr bwMode="auto">
          <a:xfrm>
            <a:off x="1981200" y="4419600"/>
            <a:ext cx="563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50000"/>
              </a:spcBef>
              <a:buClrTx/>
              <a:buSzTx/>
              <a:buFontTx/>
              <a:buNone/>
            </a:pPr>
            <a:r>
              <a:rPr lang="en-US" altLang="en-US" sz="1800">
                <a:solidFill>
                  <a:srgbClr val="000000"/>
                </a:solidFill>
                <a:latin typeface="Arial" charset="0"/>
              </a:rPr>
              <a:t>Institution assists complainant to complete Form.</a:t>
            </a:r>
          </a:p>
        </p:txBody>
      </p:sp>
      <p:sp>
        <p:nvSpPr>
          <p:cNvPr id="34826" name="Text Box 36"/>
          <p:cNvSpPr txBox="1">
            <a:spLocks noChangeArrowheads="1"/>
          </p:cNvSpPr>
          <p:nvPr/>
        </p:nvSpPr>
        <p:spPr bwMode="auto">
          <a:xfrm>
            <a:off x="1676400" y="5303838"/>
            <a:ext cx="62484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50000"/>
              </a:spcBef>
              <a:buClrTx/>
              <a:buSzTx/>
              <a:buFontTx/>
              <a:buNone/>
            </a:pPr>
            <a:r>
              <a:rPr lang="en-US" altLang="en-US" sz="1800" dirty="0">
                <a:solidFill>
                  <a:srgbClr val="000000"/>
                </a:solidFill>
                <a:latin typeface="Arial" charset="0"/>
              </a:rPr>
              <a:t>If </a:t>
            </a:r>
            <a:r>
              <a:rPr lang="en-US" altLang="en-US" sz="1800" dirty="0" smtClean="0">
                <a:solidFill>
                  <a:srgbClr val="000000"/>
                </a:solidFill>
                <a:latin typeface="Arial" charset="0"/>
              </a:rPr>
              <a:t>complainant returns </a:t>
            </a:r>
            <a:r>
              <a:rPr lang="en-US" altLang="en-US" sz="1800" i="1" dirty="0">
                <a:solidFill>
                  <a:srgbClr val="000000"/>
                </a:solidFill>
                <a:latin typeface="Arial" charset="0"/>
              </a:rPr>
              <a:t>Civil Rights Complaint Form</a:t>
            </a:r>
            <a:r>
              <a:rPr lang="en-US" altLang="en-US" sz="1800" dirty="0">
                <a:solidFill>
                  <a:srgbClr val="000000"/>
                </a:solidFill>
                <a:latin typeface="Arial" charset="0"/>
              </a:rPr>
              <a:t> to Institution,</a:t>
            </a:r>
          </a:p>
        </p:txBody>
      </p:sp>
      <p:sp>
        <p:nvSpPr>
          <p:cNvPr id="34827" name="Text Box 37"/>
          <p:cNvSpPr txBox="1">
            <a:spLocks noChangeArrowheads="1"/>
          </p:cNvSpPr>
          <p:nvPr/>
        </p:nvSpPr>
        <p:spPr bwMode="auto">
          <a:xfrm>
            <a:off x="1981200" y="5867400"/>
            <a:ext cx="55784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1800">
                <a:solidFill>
                  <a:srgbClr val="000000"/>
                </a:solidFill>
                <a:latin typeface="Arial" charset="0"/>
              </a:rPr>
              <a:t>Institution forwards </a:t>
            </a:r>
            <a:r>
              <a:rPr lang="en-US" altLang="en-US" sz="1800" i="1">
                <a:solidFill>
                  <a:srgbClr val="000000"/>
                </a:solidFill>
                <a:latin typeface="Arial" charset="0"/>
              </a:rPr>
              <a:t>Civil Rights Complaint Form</a:t>
            </a:r>
            <a:r>
              <a:rPr lang="en-US" altLang="en-US" sz="1800">
                <a:solidFill>
                  <a:srgbClr val="000000"/>
                </a:solidFill>
                <a:latin typeface="Arial" charset="0"/>
              </a:rPr>
              <a:t> to HCNP within 5 working days</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70000"/>
            <a:lum/>
            <a:extLst>
              <a:ext uri="{BEBA8EAE-BF5A-486C-A8C5-ECC9F3942E4B}">
                <a14:imgProps xmlns:a14="http://schemas.microsoft.com/office/drawing/2010/main">
                  <a14:imgLayer r:embed="rId4">
                    <a14:imgEffect>
                      <a14:artisticCrisscrossEtching/>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47BA6F0-5917-4D8B-B2A5-7321A642D0EE}" type="slidenum">
              <a:rPr lang="en-US"/>
              <a:pPr>
                <a:defRPr/>
              </a:pPr>
              <a:t>36</a:t>
            </a:fld>
            <a:endParaRPr lang="en-US"/>
          </a:p>
        </p:txBody>
      </p:sp>
      <p:sp>
        <p:nvSpPr>
          <p:cNvPr id="24578" name="Rectangle 2"/>
          <p:cNvSpPr>
            <a:spLocks noGrp="1" noChangeArrowheads="1"/>
          </p:cNvSpPr>
          <p:nvPr>
            <p:ph type="title" idx="4294967295"/>
          </p:nvPr>
        </p:nvSpPr>
        <p:spPr>
          <a:xfrm>
            <a:off x="533400" y="381000"/>
            <a:ext cx="8229600" cy="1139825"/>
          </a:xfrm>
        </p:spPr>
        <p:txBody>
          <a:bodyPr anchorCtr="0">
            <a:noAutofit/>
          </a:bodyPr>
          <a:lstStyle/>
          <a:p>
            <a:pPr eaLnBrk="1" fontAlgn="auto" hangingPunct="1">
              <a:spcAft>
                <a:spcPts val="0"/>
              </a:spcAft>
              <a:defRPr/>
            </a:pPr>
            <a:r>
              <a:rPr lang="en-US" sz="4400" dirty="0" smtClean="0">
                <a:solidFill>
                  <a:schemeClr val="bg1"/>
                </a:solidFill>
                <a:effectLst/>
              </a:rPr>
              <a:t>Civil Rights Complaint Log</a:t>
            </a:r>
          </a:p>
        </p:txBody>
      </p:sp>
      <p:sp>
        <p:nvSpPr>
          <p:cNvPr id="35844" name="Rectangle 3"/>
          <p:cNvSpPr>
            <a:spLocks noGrp="1" noChangeArrowheads="1"/>
          </p:cNvSpPr>
          <p:nvPr>
            <p:ph type="body" idx="4294967295"/>
          </p:nvPr>
        </p:nvSpPr>
        <p:spPr>
          <a:xfrm>
            <a:off x="990600" y="1905000"/>
            <a:ext cx="7626350" cy="3657600"/>
          </a:xfrm>
        </p:spPr>
        <p:txBody>
          <a:bodyPr/>
          <a:lstStyle/>
          <a:p>
            <a:pPr eaLnBrk="1" hangingPunct="1">
              <a:buFont typeface="Wingdings" pitchFamily="2" charset="2"/>
              <a:buChar char="v"/>
            </a:pPr>
            <a:r>
              <a:rPr lang="en-US" altLang="en-US" sz="4800" dirty="0" smtClean="0">
                <a:solidFill>
                  <a:schemeClr val="bg1"/>
                </a:solidFill>
              </a:rPr>
              <a:t>M</a:t>
            </a:r>
            <a:r>
              <a:rPr lang="en-US" altLang="en-US" sz="4400" dirty="0" smtClean="0">
                <a:solidFill>
                  <a:schemeClr val="bg1"/>
                </a:solidFill>
              </a:rPr>
              <a:t>ust be dated</a:t>
            </a:r>
            <a:endParaRPr lang="en-US" altLang="en-US" dirty="0" smtClean="0">
              <a:solidFill>
                <a:schemeClr val="bg1"/>
              </a:solidFill>
            </a:endParaRPr>
          </a:p>
          <a:p>
            <a:pPr eaLnBrk="1" hangingPunct="1">
              <a:buFont typeface="Wingdings" pitchFamily="2" charset="2"/>
              <a:buChar char="v"/>
            </a:pPr>
            <a:endParaRPr lang="en-US" altLang="en-US" sz="1800" dirty="0" smtClean="0">
              <a:solidFill>
                <a:schemeClr val="bg1"/>
              </a:solidFill>
            </a:endParaRPr>
          </a:p>
          <a:p>
            <a:pPr eaLnBrk="1" hangingPunct="1">
              <a:buFont typeface="Wingdings" pitchFamily="2" charset="2"/>
              <a:buChar char="v"/>
            </a:pPr>
            <a:r>
              <a:rPr lang="en-US" altLang="en-US" sz="4400" dirty="0" smtClean="0">
                <a:solidFill>
                  <a:schemeClr val="bg1"/>
                </a:solidFill>
              </a:rPr>
              <a:t>Keep for current + 3 years, even if no complaints have been received</a:t>
            </a:r>
          </a:p>
          <a:p>
            <a:pPr algn="ctr" eaLnBrk="1" hangingPunct="1"/>
            <a:endParaRPr lang="en-US" altLang="en-US" sz="3600" dirty="0" smtClean="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70000"/>
            <a:lum/>
            <a:extLst>
              <a:ext uri="{BEBA8EAE-BF5A-486C-A8C5-ECC9F3942E4B}">
                <a14:imgProps xmlns:a14="http://schemas.microsoft.com/office/drawing/2010/main">
                  <a14:imgLayer r:embed="rId4">
                    <a14:imgEffect>
                      <a14:artisticCrisscrossEtching/>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BAD4A77-17CA-4D6E-8F56-5F820F38E3EA}" type="slidenum">
              <a:rPr lang="en-US"/>
              <a:pPr>
                <a:defRPr/>
              </a:pPr>
              <a:t>37</a:t>
            </a:fld>
            <a:endParaRPr lang="en-US"/>
          </a:p>
        </p:txBody>
      </p:sp>
      <p:sp>
        <p:nvSpPr>
          <p:cNvPr id="25602" name="Rectangle 2"/>
          <p:cNvSpPr>
            <a:spLocks noGrp="1" noChangeArrowheads="1"/>
          </p:cNvSpPr>
          <p:nvPr>
            <p:ph type="title" idx="4294967295"/>
          </p:nvPr>
        </p:nvSpPr>
        <p:spPr>
          <a:xfrm>
            <a:off x="533400" y="381000"/>
            <a:ext cx="7959725" cy="984250"/>
          </a:xfrm>
        </p:spPr>
        <p:txBody>
          <a:bodyPr anchorCtr="0">
            <a:noAutofit/>
          </a:bodyPr>
          <a:lstStyle/>
          <a:p>
            <a:pPr eaLnBrk="1" fontAlgn="auto" hangingPunct="1">
              <a:spcAft>
                <a:spcPts val="0"/>
              </a:spcAft>
              <a:defRPr/>
            </a:pPr>
            <a:r>
              <a:rPr lang="en-US" sz="4000" dirty="0" smtClean="0">
                <a:solidFill>
                  <a:schemeClr val="bg1"/>
                </a:solidFill>
                <a:effectLst/>
              </a:rPr>
              <a:t>Civil Rights Complaint Form</a:t>
            </a:r>
          </a:p>
        </p:txBody>
      </p:sp>
      <p:sp>
        <p:nvSpPr>
          <p:cNvPr id="36868" name="Rectangle 3"/>
          <p:cNvSpPr>
            <a:spLocks noGrp="1" noChangeArrowheads="1"/>
          </p:cNvSpPr>
          <p:nvPr>
            <p:ph type="body" idx="4294967295"/>
          </p:nvPr>
        </p:nvSpPr>
        <p:spPr>
          <a:xfrm>
            <a:off x="762000" y="1600200"/>
            <a:ext cx="7626350" cy="4424363"/>
          </a:xfrm>
        </p:spPr>
        <p:txBody>
          <a:bodyPr/>
          <a:lstStyle/>
          <a:p>
            <a:pPr eaLnBrk="1" hangingPunct="1">
              <a:buFont typeface="Wingdings" pitchFamily="2" charset="2"/>
              <a:buChar char="v"/>
            </a:pPr>
            <a:r>
              <a:rPr lang="en-US" altLang="en-US" sz="3200" b="1" i="1" dirty="0" smtClean="0">
                <a:solidFill>
                  <a:schemeClr val="bg1"/>
                </a:solidFill>
              </a:rPr>
              <a:t>CR Complaint Form</a:t>
            </a:r>
            <a:r>
              <a:rPr lang="en-US" altLang="en-US" sz="3200" b="1" dirty="0" smtClean="0">
                <a:solidFill>
                  <a:schemeClr val="bg1"/>
                </a:solidFill>
              </a:rPr>
              <a:t> must be readily available at all sites for all staff.</a:t>
            </a:r>
          </a:p>
          <a:p>
            <a:pPr eaLnBrk="1" hangingPunct="1">
              <a:buFont typeface="Wingdings" pitchFamily="2" charset="2"/>
              <a:buChar char="v"/>
            </a:pPr>
            <a:endParaRPr lang="en-US" altLang="en-US" sz="1050" b="1" dirty="0" smtClean="0">
              <a:solidFill>
                <a:schemeClr val="bg1"/>
              </a:solidFill>
            </a:endParaRPr>
          </a:p>
          <a:p>
            <a:pPr eaLnBrk="1" hangingPunct="1">
              <a:buFont typeface="Wingdings" pitchFamily="2" charset="2"/>
              <a:buChar char="v"/>
            </a:pPr>
            <a:r>
              <a:rPr lang="en-US" altLang="en-US" sz="3200" b="1" dirty="0" smtClean="0">
                <a:solidFill>
                  <a:schemeClr val="bg1"/>
                </a:solidFill>
              </a:rPr>
              <a:t>Make every attempt to help complainant complete </a:t>
            </a:r>
            <a:r>
              <a:rPr lang="en-US" altLang="en-US" sz="3200" b="1" i="1" dirty="0" smtClean="0">
                <a:solidFill>
                  <a:schemeClr val="bg1"/>
                </a:solidFill>
              </a:rPr>
              <a:t>CR Complaint Form. </a:t>
            </a:r>
          </a:p>
          <a:p>
            <a:pPr eaLnBrk="1" hangingPunct="1">
              <a:buFont typeface="Wingdings" pitchFamily="2" charset="2"/>
              <a:buChar char="v"/>
            </a:pPr>
            <a:endParaRPr lang="en-US" altLang="en-US" sz="1050" b="1" i="1" dirty="0" smtClean="0">
              <a:solidFill>
                <a:schemeClr val="bg1"/>
              </a:solidFill>
            </a:endParaRPr>
          </a:p>
          <a:p>
            <a:pPr eaLnBrk="1" hangingPunct="1">
              <a:buFont typeface="Wingdings" pitchFamily="2" charset="2"/>
              <a:buChar char="v"/>
            </a:pPr>
            <a:r>
              <a:rPr lang="en-US" altLang="en-US" sz="3200" b="1" dirty="0" smtClean="0">
                <a:solidFill>
                  <a:schemeClr val="bg1"/>
                </a:solidFill>
              </a:rPr>
              <a:t>If the household cannot fill out the complaint form, the center staff is responsible to assist the family to complete the document.</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EE5E187-1451-4BE8-B6C9-54ACB92F504C}" type="slidenum">
              <a:rPr lang="en-US"/>
              <a:pPr>
                <a:defRPr/>
              </a:pPr>
              <a:t>38</a:t>
            </a:fld>
            <a:endParaRPr lang="en-US"/>
          </a:p>
        </p:txBody>
      </p:sp>
      <p:sp>
        <p:nvSpPr>
          <p:cNvPr id="35843" name="Rectangle 3"/>
          <p:cNvSpPr>
            <a:spLocks noGrp="1" noChangeArrowheads="1"/>
          </p:cNvSpPr>
          <p:nvPr>
            <p:ph type="body" idx="4294967295"/>
          </p:nvPr>
        </p:nvSpPr>
        <p:spPr>
          <a:xfrm>
            <a:off x="685800" y="1447800"/>
            <a:ext cx="8229600" cy="5257800"/>
          </a:xfrm>
        </p:spPr>
        <p:txBody>
          <a:bodyPr/>
          <a:lstStyle/>
          <a:p>
            <a:pPr eaLnBrk="1" hangingPunct="1">
              <a:buFont typeface="Wingdings" pitchFamily="2" charset="2"/>
              <a:buChar char="v"/>
            </a:pPr>
            <a:r>
              <a:rPr lang="en-US" altLang="en-US" sz="3200" b="1" dirty="0">
                <a:solidFill>
                  <a:schemeClr val="bg1"/>
                </a:solidFill>
              </a:rPr>
              <a:t>Sections for </a:t>
            </a:r>
          </a:p>
          <a:p>
            <a:pPr lvl="1" eaLnBrk="1" hangingPunct="1">
              <a:buFont typeface="Courier New" panose="02070309020205020404" pitchFamily="49" charset="0"/>
              <a:buChar char="o"/>
            </a:pPr>
            <a:r>
              <a:rPr lang="en-US" altLang="en-US" sz="2800" b="1" dirty="0">
                <a:solidFill>
                  <a:schemeClr val="bg1"/>
                </a:solidFill>
              </a:rPr>
              <a:t>1) Institution CR complaint procedure</a:t>
            </a:r>
          </a:p>
          <a:p>
            <a:pPr lvl="1" eaLnBrk="1" hangingPunct="1">
              <a:buFont typeface="Courier New" panose="02070309020205020404" pitchFamily="49" charset="0"/>
              <a:buChar char="o"/>
            </a:pPr>
            <a:r>
              <a:rPr lang="en-US" altLang="en-US" sz="2800" b="1" dirty="0">
                <a:solidFill>
                  <a:schemeClr val="bg1"/>
                </a:solidFill>
              </a:rPr>
              <a:t>2) CR complaint forms and log (make copies)</a:t>
            </a:r>
            <a:r>
              <a:rPr lang="en-US" altLang="en-US" sz="2800" b="1" i="1" dirty="0">
                <a:solidFill>
                  <a:schemeClr val="bg1"/>
                </a:solidFill>
              </a:rPr>
              <a:t>.</a:t>
            </a:r>
          </a:p>
          <a:p>
            <a:pPr lvl="1" eaLnBrk="1" hangingPunct="1">
              <a:buFont typeface="Courier New" panose="02070309020205020404" pitchFamily="49" charset="0"/>
              <a:buChar char="o"/>
            </a:pPr>
            <a:r>
              <a:rPr lang="en-US" altLang="en-US" sz="2800" b="1" dirty="0">
                <a:solidFill>
                  <a:schemeClr val="bg1"/>
                </a:solidFill>
              </a:rPr>
              <a:t>4) FNS Instructions 113-1</a:t>
            </a:r>
          </a:p>
          <a:p>
            <a:pPr lvl="1" eaLnBrk="1" hangingPunct="1">
              <a:buFont typeface="Courier New" panose="02070309020205020404" pitchFamily="49" charset="0"/>
              <a:buChar char="o"/>
            </a:pPr>
            <a:r>
              <a:rPr lang="en-US" altLang="en-US" sz="2800" b="1" dirty="0">
                <a:solidFill>
                  <a:schemeClr val="bg1"/>
                </a:solidFill>
              </a:rPr>
              <a:t>5) Training forms – Sign-in sheet, agenda, etc. </a:t>
            </a:r>
          </a:p>
          <a:p>
            <a:pPr eaLnBrk="1" hangingPunct="1">
              <a:buFont typeface="Wingdings" pitchFamily="2" charset="2"/>
              <a:buChar char="v"/>
            </a:pPr>
            <a:r>
              <a:rPr lang="en-US" altLang="en-US" sz="3200" b="1" dirty="0">
                <a:solidFill>
                  <a:schemeClr val="bg1"/>
                </a:solidFill>
              </a:rPr>
              <a:t> Civil Rights Coordinating Official must sign complaint log</a:t>
            </a:r>
            <a:r>
              <a:rPr lang="en-US" altLang="en-US" sz="3200" b="1" dirty="0" smtClean="0">
                <a:solidFill>
                  <a:schemeClr val="bg1"/>
                </a:solidFill>
              </a:rPr>
              <a:t>.</a:t>
            </a:r>
            <a:endParaRPr lang="en-US" altLang="en-US" sz="3200" b="1" dirty="0">
              <a:solidFill>
                <a:schemeClr val="bg1"/>
              </a:solidFill>
            </a:endParaRPr>
          </a:p>
        </p:txBody>
      </p:sp>
      <p:sp>
        <p:nvSpPr>
          <p:cNvPr id="37892" name="Text Box 5"/>
          <p:cNvSpPr txBox="1">
            <a:spLocks noChangeArrowheads="1"/>
          </p:cNvSpPr>
          <p:nvPr/>
        </p:nvSpPr>
        <p:spPr bwMode="auto">
          <a:xfrm>
            <a:off x="533400" y="609600"/>
            <a:ext cx="8153400" cy="584775"/>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50000"/>
              </a:spcBef>
              <a:buClrTx/>
              <a:buSzTx/>
              <a:buFontTx/>
              <a:buNone/>
            </a:pPr>
            <a:r>
              <a:rPr lang="en-US" altLang="en-US" sz="3200" b="1" dirty="0">
                <a:solidFill>
                  <a:schemeClr val="bg1"/>
                </a:solidFill>
                <a:latin typeface="Verdana" pitchFamily="34" charset="0"/>
              </a:rPr>
              <a:t>CNP Civil Rights Procedure Manual</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80000">
              <a:srgbClr val="9CB86E"/>
            </a:gs>
            <a:gs pos="100000">
              <a:srgbClr val="156B13"/>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6F8F550D-4284-46E7-8942-0E2F007DBC3D}" type="slidenum">
              <a:rPr lang="en-US"/>
              <a:pPr>
                <a:defRPr/>
              </a:pPr>
              <a:t>39</a:t>
            </a:fld>
            <a:endParaRPr lang="en-US"/>
          </a:p>
        </p:txBody>
      </p:sp>
      <p:sp>
        <p:nvSpPr>
          <p:cNvPr id="39938" name="Rectangle 2"/>
          <p:cNvSpPr>
            <a:spLocks noGrp="1" noChangeArrowheads="1"/>
          </p:cNvSpPr>
          <p:nvPr>
            <p:ph type="title" idx="4294967295"/>
          </p:nvPr>
        </p:nvSpPr>
        <p:spPr>
          <a:xfrm>
            <a:off x="2514600" y="1220787"/>
            <a:ext cx="6324600" cy="1139825"/>
          </a:xfrm>
        </p:spPr>
        <p:txBody>
          <a:bodyPr anchorCtr="0">
            <a:noAutofit/>
          </a:bodyPr>
          <a:lstStyle/>
          <a:p>
            <a:pPr eaLnBrk="1" fontAlgn="auto" hangingPunct="1">
              <a:spcAft>
                <a:spcPts val="0"/>
              </a:spcAft>
              <a:defRPr/>
            </a:pPr>
            <a:r>
              <a:rPr lang="en-US" sz="4800" dirty="0" smtClean="0">
                <a:solidFill>
                  <a:schemeClr val="bg1"/>
                </a:solidFill>
                <a:effectLst/>
              </a:rPr>
              <a:t>Compliance Review Purpose</a:t>
            </a:r>
          </a:p>
        </p:txBody>
      </p:sp>
      <p:sp>
        <p:nvSpPr>
          <p:cNvPr id="38916" name="Rectangle 3"/>
          <p:cNvSpPr>
            <a:spLocks noGrp="1" noChangeArrowheads="1"/>
          </p:cNvSpPr>
          <p:nvPr>
            <p:ph type="body" idx="4294967295"/>
          </p:nvPr>
        </p:nvSpPr>
        <p:spPr>
          <a:xfrm>
            <a:off x="685800" y="3352800"/>
            <a:ext cx="8229600" cy="1828800"/>
          </a:xfrm>
        </p:spPr>
        <p:txBody>
          <a:bodyPr/>
          <a:lstStyle/>
          <a:p>
            <a:pPr eaLnBrk="1" hangingPunct="1">
              <a:buFont typeface="Wingdings" pitchFamily="2" charset="2"/>
              <a:buNone/>
            </a:pPr>
            <a:r>
              <a:rPr lang="en-US" altLang="en-US" sz="4400" b="1" dirty="0" smtClean="0">
                <a:solidFill>
                  <a:schemeClr val="bg1"/>
                </a:solidFill>
              </a:rPr>
              <a:t>To ensure that CNPs are in compliance with Civil Rights Requirements</a:t>
            </a:r>
          </a:p>
        </p:txBody>
      </p:sp>
      <p:pic>
        <p:nvPicPr>
          <p:cNvPr id="38917" name="Picture 5" descr="MC90043982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40709"/>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65800">
              <a:srgbClr val="BED3EC"/>
            </a:gs>
            <a:gs pos="80000">
              <a:srgbClr val="85C2FF"/>
            </a:gs>
            <a:gs pos="32000">
              <a:srgbClr val="C4D6EB"/>
            </a:gs>
            <a:gs pos="100000">
              <a:srgbClr val="FFEBFA"/>
            </a:gs>
          </a:gsLst>
          <a:path path="circle">
            <a:fillToRect l="100000" t="100000"/>
          </a:path>
        </a:gra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34C282FD-0D30-4E3A-AABE-2AE7A2E84418}" type="slidenum">
              <a:rPr lang="en-US"/>
              <a:pPr>
                <a:defRPr/>
              </a:pPr>
              <a:t>4</a:t>
            </a:fld>
            <a:endParaRPr lang="en-US"/>
          </a:p>
        </p:txBody>
      </p:sp>
      <p:sp>
        <p:nvSpPr>
          <p:cNvPr id="8194" name="Rectangle 2"/>
          <p:cNvSpPr>
            <a:spLocks noGrp="1" noChangeArrowheads="1"/>
          </p:cNvSpPr>
          <p:nvPr>
            <p:ph type="title" idx="4294967295"/>
          </p:nvPr>
        </p:nvSpPr>
        <p:spPr>
          <a:xfrm>
            <a:off x="381000" y="304800"/>
            <a:ext cx="8229600" cy="1139825"/>
          </a:xfrm>
        </p:spPr>
        <p:txBody>
          <a:bodyPr anchorCtr="0">
            <a:normAutofit fontScale="90000"/>
          </a:bodyPr>
          <a:lstStyle/>
          <a:p>
            <a:pPr eaLnBrk="1" fontAlgn="auto" hangingPunct="1">
              <a:spcAft>
                <a:spcPts val="0"/>
              </a:spcAft>
              <a:defRPr/>
            </a:pPr>
            <a:r>
              <a:rPr lang="en-US" dirty="0" smtClean="0">
                <a:solidFill>
                  <a:schemeClr val="bg1"/>
                </a:solidFill>
                <a:effectLst/>
              </a:rPr>
              <a:t>Civil Rights and Child Nutrition Programs</a:t>
            </a:r>
          </a:p>
        </p:txBody>
      </p:sp>
      <p:sp>
        <p:nvSpPr>
          <p:cNvPr id="8195" name="Rectangle 3"/>
          <p:cNvSpPr>
            <a:spLocks noGrp="1" noChangeArrowheads="1"/>
          </p:cNvSpPr>
          <p:nvPr>
            <p:ph type="body" idx="4294967295"/>
          </p:nvPr>
        </p:nvSpPr>
        <p:spPr>
          <a:xfrm>
            <a:off x="457200" y="1828800"/>
            <a:ext cx="8229600" cy="4530725"/>
          </a:xfrm>
        </p:spPr>
        <p:txBody>
          <a:bodyPr>
            <a:normAutofit fontScale="92500"/>
          </a:bodyPr>
          <a:lstStyle/>
          <a:p>
            <a:pPr marL="548640" indent="-411480" eaLnBrk="1" fontAlgn="auto" hangingPunct="1">
              <a:spcAft>
                <a:spcPts val="0"/>
              </a:spcAft>
              <a:buClr>
                <a:schemeClr val="tx1">
                  <a:shade val="95000"/>
                </a:schemeClr>
              </a:buClr>
              <a:buFont typeface="Arial" panose="020B0604020202020204" pitchFamily="34" charset="0"/>
              <a:buChar char="•"/>
              <a:defRPr/>
            </a:pPr>
            <a:r>
              <a:rPr lang="en-US" sz="3600" b="1" dirty="0">
                <a:solidFill>
                  <a:schemeClr val="bg1"/>
                </a:solidFill>
              </a:rPr>
              <a:t>B</a:t>
            </a:r>
            <a:r>
              <a:rPr lang="en-US" sz="3600" b="1" dirty="0" smtClean="0">
                <a:solidFill>
                  <a:schemeClr val="bg1"/>
                </a:solidFill>
              </a:rPr>
              <a:t>enefits of Child Nutrition Programs (CNP) must be available to all eligible people in a nondiscriminatory manner.</a:t>
            </a:r>
          </a:p>
          <a:p>
            <a:pPr marL="548640" indent="-411480" eaLnBrk="1" fontAlgn="auto" hangingPunct="1">
              <a:spcAft>
                <a:spcPts val="0"/>
              </a:spcAft>
              <a:buClr>
                <a:schemeClr val="tx1">
                  <a:shade val="95000"/>
                </a:schemeClr>
              </a:buClr>
              <a:buFont typeface="Arial" panose="020B0604020202020204" pitchFamily="34" charset="0"/>
              <a:buChar char="•"/>
              <a:defRPr/>
            </a:pPr>
            <a:endParaRPr lang="en-US" sz="1800" b="1" dirty="0" smtClean="0">
              <a:solidFill>
                <a:schemeClr val="bg1"/>
              </a:solidFill>
            </a:endParaRPr>
          </a:p>
          <a:p>
            <a:pPr marL="548640" indent="-411480" eaLnBrk="1" fontAlgn="auto" hangingPunct="1">
              <a:spcAft>
                <a:spcPts val="0"/>
              </a:spcAft>
              <a:buClr>
                <a:schemeClr val="tx1">
                  <a:shade val="95000"/>
                </a:schemeClr>
              </a:buClr>
              <a:buFont typeface="Arial" panose="020B0604020202020204" pitchFamily="34" charset="0"/>
              <a:buChar char="•"/>
              <a:defRPr/>
            </a:pPr>
            <a:r>
              <a:rPr lang="en-US" sz="3600" b="1" dirty="0" smtClean="0">
                <a:solidFill>
                  <a:schemeClr val="bg1"/>
                </a:solidFill>
              </a:rPr>
              <a:t>All Institutions participating in a Child and Adult Care Food Program (CACFP) and receiving federal $$ must implement civil rights requirements.</a:t>
            </a:r>
          </a:p>
          <a:p>
            <a:pPr marL="548640" indent="-411480" eaLnBrk="1" fontAlgn="auto" hangingPunct="1">
              <a:spcAft>
                <a:spcPts val="0"/>
              </a:spcAft>
              <a:buClr>
                <a:schemeClr val="tx1">
                  <a:shade val="95000"/>
                </a:schemeClr>
              </a:buClr>
              <a:buFont typeface="Wingdings" pitchFamily="2" charset="2"/>
              <a:buNone/>
              <a:defRPr/>
            </a:pPr>
            <a:endParaRPr lang="en-US" dirty="0" smtClean="0"/>
          </a:p>
        </p:txBody>
      </p:sp>
      <p:pic>
        <p:nvPicPr>
          <p:cNvPr id="6149" name="Picture 6" descr="MP900446685[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947381"/>
            <a:ext cx="1600200" cy="9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80000">
              <a:srgbClr val="9CB86E"/>
            </a:gs>
            <a:gs pos="100000">
              <a:srgbClr val="156B13"/>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normAutofit/>
          </a:bodyPr>
          <a:lstStyle/>
          <a:p>
            <a:pPr eaLnBrk="1" fontAlgn="auto" hangingPunct="1">
              <a:spcAft>
                <a:spcPts val="0"/>
              </a:spcAft>
              <a:defRPr/>
            </a:pPr>
            <a:r>
              <a:rPr lang="en-US" sz="6000" dirty="0" smtClean="0">
                <a:solidFill>
                  <a:schemeClr val="bg1"/>
                </a:solidFill>
                <a:effectLst/>
              </a:rPr>
              <a:t>Noncompliance</a:t>
            </a:r>
          </a:p>
        </p:txBody>
      </p:sp>
      <p:sp>
        <p:nvSpPr>
          <p:cNvPr id="39939" name="Rectangle 3"/>
          <p:cNvSpPr>
            <a:spLocks noGrp="1" noChangeArrowheads="1"/>
          </p:cNvSpPr>
          <p:nvPr>
            <p:ph idx="1"/>
          </p:nvPr>
        </p:nvSpPr>
        <p:spPr/>
        <p:txBody>
          <a:bodyPr/>
          <a:lstStyle/>
          <a:p>
            <a:pPr eaLnBrk="1" hangingPunct="1">
              <a:lnSpc>
                <a:spcPct val="90000"/>
              </a:lnSpc>
              <a:buFont typeface="Wingdings" pitchFamily="2" charset="2"/>
              <a:buNone/>
            </a:pPr>
            <a:endParaRPr lang="en-US" altLang="en-US" sz="1400" dirty="0" smtClean="0"/>
          </a:p>
          <a:p>
            <a:pPr eaLnBrk="1" hangingPunct="1">
              <a:lnSpc>
                <a:spcPct val="90000"/>
              </a:lnSpc>
              <a:buFont typeface="Wingdings" pitchFamily="2" charset="2"/>
              <a:buChar char="v"/>
            </a:pPr>
            <a:r>
              <a:rPr lang="en-US" altLang="en-US" sz="3600" b="1" dirty="0" smtClean="0">
                <a:solidFill>
                  <a:schemeClr val="bg1"/>
                </a:solidFill>
              </a:rPr>
              <a:t>There are NO “minor” or “major” categories of noncompliance.  All instances of non-compliance are considered equally.</a:t>
            </a:r>
          </a:p>
          <a:p>
            <a:pPr lvl="1" eaLnBrk="1" hangingPunct="1">
              <a:lnSpc>
                <a:spcPct val="90000"/>
              </a:lnSpc>
              <a:buFontTx/>
              <a:buNone/>
            </a:pPr>
            <a:endParaRPr lang="en-US" altLang="en-US" sz="3600" b="1" dirty="0" smtClean="0">
              <a:solidFill>
                <a:schemeClr val="bg1"/>
              </a:solidFill>
            </a:endParaRPr>
          </a:p>
          <a:p>
            <a:pPr lvl="1" eaLnBrk="1" hangingPunct="1">
              <a:lnSpc>
                <a:spcPct val="90000"/>
              </a:lnSpc>
              <a:buFontTx/>
              <a:buNone/>
            </a:pPr>
            <a:r>
              <a:rPr lang="en-US" altLang="en-US" sz="3600" b="1" dirty="0" smtClean="0">
                <a:solidFill>
                  <a:schemeClr val="bg1"/>
                </a:solidFill>
              </a:rPr>
              <a:t>No matter the level or severity of noncompliance, it must be reported and it must be corrected.</a:t>
            </a:r>
          </a:p>
        </p:txBody>
      </p:sp>
      <p:sp>
        <p:nvSpPr>
          <p:cNvPr id="4" name="Slide Number Placeholder 5"/>
          <p:cNvSpPr>
            <a:spLocks noGrp="1"/>
          </p:cNvSpPr>
          <p:nvPr>
            <p:ph type="sldNum" sz="quarter" idx="12"/>
          </p:nvPr>
        </p:nvSpPr>
        <p:spPr/>
        <p:txBody>
          <a:bodyPr/>
          <a:lstStyle/>
          <a:p>
            <a:pPr>
              <a:defRPr/>
            </a:pPr>
            <a:fld id="{98FA9462-97A1-4673-A265-CCCF2AD77614}" type="slidenum">
              <a:rPr lang="en-US"/>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alpha val="25000"/>
              </a:srgbClr>
            </a:gs>
            <a:gs pos="80000">
              <a:srgbClr val="9CB86E"/>
            </a:gs>
            <a:gs pos="100000">
              <a:srgbClr val="156B13"/>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noAutofit/>
          </a:bodyPr>
          <a:lstStyle/>
          <a:p>
            <a:pPr eaLnBrk="1" fontAlgn="auto" hangingPunct="1">
              <a:spcAft>
                <a:spcPts val="0"/>
              </a:spcAft>
              <a:defRPr/>
            </a:pPr>
            <a:r>
              <a:rPr lang="en-US" sz="4400" dirty="0" smtClean="0">
                <a:solidFill>
                  <a:schemeClr val="bg1"/>
                </a:solidFill>
                <a:effectLst/>
              </a:rPr>
              <a:t>Examples of Noncompliance</a:t>
            </a:r>
          </a:p>
        </p:txBody>
      </p:sp>
      <p:sp>
        <p:nvSpPr>
          <p:cNvPr id="40963" name="Rectangle 3"/>
          <p:cNvSpPr>
            <a:spLocks noGrp="1" noChangeArrowheads="1"/>
          </p:cNvSpPr>
          <p:nvPr>
            <p:ph idx="1"/>
          </p:nvPr>
        </p:nvSpPr>
        <p:spPr/>
        <p:txBody>
          <a:bodyPr/>
          <a:lstStyle/>
          <a:p>
            <a:pPr eaLnBrk="1" hangingPunct="1">
              <a:lnSpc>
                <a:spcPct val="90000"/>
              </a:lnSpc>
              <a:buFont typeface="Wingdings" pitchFamily="2" charset="2"/>
              <a:buChar char="v"/>
            </a:pPr>
            <a:r>
              <a:rPr lang="en-US" altLang="en-US" dirty="0" smtClean="0">
                <a:solidFill>
                  <a:schemeClr val="bg1"/>
                </a:solidFill>
              </a:rPr>
              <a:t>Denying an individual or household the opportunity to apply for FNS program benefits or services on the basis of race, color, sex, age, national origin, or disability</a:t>
            </a:r>
          </a:p>
          <a:p>
            <a:pPr eaLnBrk="1" hangingPunct="1">
              <a:lnSpc>
                <a:spcPct val="90000"/>
              </a:lnSpc>
              <a:buFont typeface="Wingdings" pitchFamily="2" charset="2"/>
              <a:buChar char="v"/>
            </a:pPr>
            <a:endParaRPr lang="en-US" altLang="en-US" sz="1050" dirty="0" smtClean="0">
              <a:solidFill>
                <a:schemeClr val="bg1"/>
              </a:solidFill>
            </a:endParaRPr>
          </a:p>
          <a:p>
            <a:pPr eaLnBrk="1" hangingPunct="1">
              <a:lnSpc>
                <a:spcPct val="90000"/>
              </a:lnSpc>
              <a:buFont typeface="Wingdings" pitchFamily="2" charset="2"/>
              <a:buChar char="v"/>
            </a:pPr>
            <a:r>
              <a:rPr lang="en-US" altLang="en-US" dirty="0" smtClean="0">
                <a:solidFill>
                  <a:schemeClr val="bg1"/>
                </a:solidFill>
              </a:rPr>
              <a:t>Providing FNS program services or benefits in a dissimilar manner on the basis of race, color, sex, age, national origin, or disability</a:t>
            </a:r>
          </a:p>
          <a:p>
            <a:pPr eaLnBrk="1" hangingPunct="1">
              <a:lnSpc>
                <a:spcPct val="90000"/>
              </a:lnSpc>
              <a:buFont typeface="Wingdings" pitchFamily="2" charset="2"/>
              <a:buNone/>
            </a:pPr>
            <a:endParaRPr lang="en-US" altLang="en-US" sz="900" dirty="0" smtClean="0">
              <a:solidFill>
                <a:schemeClr val="bg1"/>
              </a:solidFill>
            </a:endParaRPr>
          </a:p>
          <a:p>
            <a:pPr lvl="1" eaLnBrk="1" hangingPunct="1">
              <a:lnSpc>
                <a:spcPct val="90000"/>
              </a:lnSpc>
            </a:pPr>
            <a:r>
              <a:rPr lang="en-US" altLang="en-US" sz="2800" dirty="0" smtClean="0">
                <a:solidFill>
                  <a:schemeClr val="bg1"/>
                </a:solidFill>
              </a:rPr>
              <a:t>Example:  Serving lunch to an African American child but serving a snack/modified meal to an Asian American child</a:t>
            </a:r>
          </a:p>
        </p:txBody>
      </p:sp>
      <p:sp>
        <p:nvSpPr>
          <p:cNvPr id="4" name="Slide Number Placeholder 5"/>
          <p:cNvSpPr>
            <a:spLocks noGrp="1"/>
          </p:cNvSpPr>
          <p:nvPr>
            <p:ph type="sldNum" sz="quarter" idx="12"/>
          </p:nvPr>
        </p:nvSpPr>
        <p:spPr/>
        <p:txBody>
          <a:bodyPr/>
          <a:lstStyle/>
          <a:p>
            <a:pPr>
              <a:defRPr/>
            </a:pPr>
            <a:fld id="{653C768A-CBDD-41FA-8172-6F407022D0AE}" type="slidenum">
              <a:rPr lang="en-US"/>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lumMod val="75000"/>
                <a:lumOff val="25000"/>
                <a:alpha val="50000"/>
              </a:srgbClr>
            </a:gs>
            <a:gs pos="80000">
              <a:srgbClr val="9CB86E"/>
            </a:gs>
            <a:gs pos="100000">
              <a:srgbClr val="156B13"/>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bg1"/>
                </a:solidFill>
                <a:effectLst/>
              </a:rPr>
              <a:t>Examples of Noncompliance</a:t>
            </a:r>
          </a:p>
        </p:txBody>
      </p:sp>
      <p:sp>
        <p:nvSpPr>
          <p:cNvPr id="41987" name="Rectangle 3"/>
          <p:cNvSpPr>
            <a:spLocks noGrp="1" noChangeArrowheads="1"/>
          </p:cNvSpPr>
          <p:nvPr>
            <p:ph idx="1"/>
          </p:nvPr>
        </p:nvSpPr>
        <p:spPr/>
        <p:txBody>
          <a:bodyPr/>
          <a:lstStyle/>
          <a:p>
            <a:pPr eaLnBrk="1" hangingPunct="1">
              <a:buFont typeface="Wingdings" pitchFamily="2" charset="2"/>
              <a:buChar char="v"/>
            </a:pPr>
            <a:r>
              <a:rPr lang="en-US" altLang="en-US" sz="3200" dirty="0" smtClean="0">
                <a:solidFill>
                  <a:schemeClr val="bg1"/>
                </a:solidFill>
              </a:rPr>
              <a:t>Selecting FNS program sites or facilities in a manner that denies an individual access to FNS program benefits, assistance, or services on the basis of the six protected classes (race, color, national origin, etc.)</a:t>
            </a:r>
          </a:p>
          <a:p>
            <a:pPr eaLnBrk="1" hangingPunct="1">
              <a:buFont typeface="Wingdings" pitchFamily="2" charset="2"/>
              <a:buNone/>
            </a:pPr>
            <a:endParaRPr lang="en-US" altLang="en-US" sz="1100" dirty="0" smtClean="0">
              <a:solidFill>
                <a:schemeClr val="bg1"/>
              </a:solidFill>
            </a:endParaRPr>
          </a:p>
          <a:p>
            <a:pPr lvl="1" eaLnBrk="1" hangingPunct="1"/>
            <a:r>
              <a:rPr lang="en-US" altLang="en-US" sz="3200" dirty="0" smtClean="0">
                <a:solidFill>
                  <a:schemeClr val="bg1"/>
                </a:solidFill>
              </a:rPr>
              <a:t>Example:  Serving meals on site to toddlers and preschoolers. Parents of infants must bring in formula and food for their infant.</a:t>
            </a:r>
          </a:p>
          <a:p>
            <a:pPr eaLnBrk="1" hangingPunct="1"/>
            <a:endParaRPr lang="en-US" altLang="en-US" dirty="0" smtClean="0"/>
          </a:p>
        </p:txBody>
      </p:sp>
      <p:sp>
        <p:nvSpPr>
          <p:cNvPr id="4" name="Slide Number Placeholder 5"/>
          <p:cNvSpPr>
            <a:spLocks noGrp="1"/>
          </p:cNvSpPr>
          <p:nvPr>
            <p:ph type="sldNum" sz="quarter" idx="12"/>
          </p:nvPr>
        </p:nvSpPr>
        <p:spPr/>
        <p:txBody>
          <a:bodyPr/>
          <a:lstStyle/>
          <a:p>
            <a:pPr>
              <a:defRPr/>
            </a:pPr>
            <a:fld id="{37C6A0B4-ACA9-425E-BCC3-4AB23251D9FD}" type="slidenum">
              <a:rPr lang="en-US"/>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80000">
              <a:srgbClr val="9CB86E"/>
            </a:gs>
            <a:gs pos="100000">
              <a:srgbClr val="156B13"/>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bg1"/>
                </a:solidFill>
                <a:effectLst/>
              </a:rPr>
              <a:t>Resolution of Noncompliance</a:t>
            </a:r>
          </a:p>
        </p:txBody>
      </p:sp>
      <p:sp>
        <p:nvSpPr>
          <p:cNvPr id="43011" name="Rectangle 3"/>
          <p:cNvSpPr>
            <a:spLocks noGrp="1" noChangeArrowheads="1"/>
          </p:cNvSpPr>
          <p:nvPr>
            <p:ph idx="1"/>
          </p:nvPr>
        </p:nvSpPr>
        <p:spPr/>
        <p:txBody>
          <a:bodyPr/>
          <a:lstStyle/>
          <a:p>
            <a:pPr eaLnBrk="1" hangingPunct="1">
              <a:buFont typeface="Wingdings" pitchFamily="2" charset="2"/>
              <a:buChar char="v"/>
            </a:pPr>
            <a:r>
              <a:rPr lang="en-US" altLang="en-US" sz="3200" dirty="0" smtClean="0">
                <a:solidFill>
                  <a:schemeClr val="bg1"/>
                </a:solidFill>
              </a:rPr>
              <a:t>If noncompliance is indicated, a corrective action plan must be implemented immediately to achieve voluntary compliance within 30 days</a:t>
            </a:r>
          </a:p>
          <a:p>
            <a:pPr eaLnBrk="1" hangingPunct="1">
              <a:buFont typeface="Wingdings" pitchFamily="2" charset="2"/>
              <a:buChar char="v"/>
            </a:pPr>
            <a:endParaRPr lang="en-US" altLang="en-US" sz="1600" dirty="0" smtClean="0">
              <a:solidFill>
                <a:schemeClr val="bg1"/>
              </a:solidFill>
            </a:endParaRPr>
          </a:p>
          <a:p>
            <a:pPr eaLnBrk="1" hangingPunct="1">
              <a:buFont typeface="Wingdings" pitchFamily="2" charset="2"/>
              <a:buChar char="v"/>
            </a:pPr>
            <a:r>
              <a:rPr lang="en-US" altLang="en-US" sz="3200" b="1" dirty="0" smtClean="0">
                <a:solidFill>
                  <a:schemeClr val="bg1"/>
                </a:solidFill>
              </a:rPr>
              <a:t>Corrective Action Plan</a:t>
            </a:r>
            <a:r>
              <a:rPr lang="en-US" altLang="en-US" sz="3200" dirty="0" smtClean="0">
                <a:solidFill>
                  <a:schemeClr val="bg1"/>
                </a:solidFill>
              </a:rPr>
              <a:t>:  a plan describing the agency’s actions to be taken to resolve noncompliance with civil rights requirements</a:t>
            </a:r>
          </a:p>
        </p:txBody>
      </p:sp>
      <p:sp>
        <p:nvSpPr>
          <p:cNvPr id="4" name="Slide Number Placeholder 5"/>
          <p:cNvSpPr>
            <a:spLocks noGrp="1"/>
          </p:cNvSpPr>
          <p:nvPr>
            <p:ph type="sldNum" sz="quarter" idx="12"/>
          </p:nvPr>
        </p:nvSpPr>
        <p:spPr/>
        <p:txBody>
          <a:bodyPr/>
          <a:lstStyle/>
          <a:p>
            <a:pPr>
              <a:defRPr/>
            </a:pPr>
            <a:fld id="{B93F68E1-3CEC-4DB2-95C5-5F34A76B5192}" type="slidenum">
              <a:rPr lang="en-US"/>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2000">
              <a:srgbClr val="FBE4AE">
                <a:alpha val="25000"/>
              </a:srgbClr>
            </a:gs>
            <a:gs pos="0">
              <a:srgbClr val="BD922A"/>
            </a:gs>
            <a:gs pos="94000">
              <a:srgbClr val="BD922A"/>
            </a:gs>
            <a:gs pos="100000">
              <a:srgbClr val="FBE4AE"/>
            </a:gs>
            <a:gs pos="100000">
              <a:srgbClr val="BD922A"/>
            </a:gs>
            <a:gs pos="100000">
              <a:srgbClr val="835E17"/>
            </a:gs>
            <a:gs pos="100000">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924800" y="6400800"/>
            <a:ext cx="762000" cy="365125"/>
          </a:xfrm>
        </p:spPr>
        <p:txBody>
          <a:bodyPr/>
          <a:lstStyle/>
          <a:p>
            <a:pPr>
              <a:defRPr/>
            </a:pPr>
            <a:fld id="{2B8E8DBA-6296-485A-902E-E5346BECBC6D}" type="slidenum">
              <a:rPr lang="en-US"/>
              <a:pPr>
                <a:defRPr/>
              </a:pPr>
              <a:t>44</a:t>
            </a:fld>
            <a:endParaRPr lang="en-US"/>
          </a:p>
        </p:txBody>
      </p:sp>
      <p:sp>
        <p:nvSpPr>
          <p:cNvPr id="38914" name="Rectangle 2"/>
          <p:cNvSpPr>
            <a:spLocks noGrp="1" noChangeArrowheads="1"/>
          </p:cNvSpPr>
          <p:nvPr>
            <p:ph type="title" idx="4294967295"/>
          </p:nvPr>
        </p:nvSpPr>
        <p:spPr>
          <a:xfrm>
            <a:off x="457200" y="304800"/>
            <a:ext cx="8229600" cy="1139825"/>
          </a:xfrm>
        </p:spPr>
        <p:txBody>
          <a:bodyPr anchorCtr="0">
            <a:normAutofit/>
          </a:bodyPr>
          <a:lstStyle/>
          <a:p>
            <a:pPr eaLnBrk="1" fontAlgn="auto" hangingPunct="1">
              <a:spcAft>
                <a:spcPts val="0"/>
              </a:spcAft>
              <a:defRPr/>
            </a:pPr>
            <a:r>
              <a:rPr lang="en-US" sz="4400" dirty="0" smtClean="0">
                <a:solidFill>
                  <a:schemeClr val="bg1"/>
                </a:solidFill>
                <a:effectLst/>
              </a:rPr>
              <a:t>Common Review Findings </a:t>
            </a:r>
          </a:p>
        </p:txBody>
      </p:sp>
      <p:sp>
        <p:nvSpPr>
          <p:cNvPr id="44036" name="Rectangle 3"/>
          <p:cNvSpPr>
            <a:spLocks noGrp="1" noChangeArrowheads="1"/>
          </p:cNvSpPr>
          <p:nvPr>
            <p:ph type="body" idx="4294967295"/>
          </p:nvPr>
        </p:nvSpPr>
        <p:spPr>
          <a:xfrm>
            <a:off x="457200" y="1600200"/>
            <a:ext cx="8229600" cy="4530725"/>
          </a:xfrm>
        </p:spPr>
        <p:txBody>
          <a:bodyPr/>
          <a:lstStyle/>
          <a:p>
            <a:pPr eaLnBrk="1" hangingPunct="1">
              <a:buFont typeface="Wingdings" pitchFamily="2" charset="2"/>
              <a:buChar char="v"/>
            </a:pPr>
            <a:r>
              <a:rPr lang="en-US" altLang="en-US" sz="3200" b="1" i="1" dirty="0" smtClean="0">
                <a:solidFill>
                  <a:schemeClr val="bg1"/>
                </a:solidFill>
              </a:rPr>
              <a:t>And Justice for All</a:t>
            </a:r>
            <a:r>
              <a:rPr lang="en-US" altLang="en-US" sz="3200" b="1" dirty="0" smtClean="0">
                <a:solidFill>
                  <a:schemeClr val="bg1"/>
                </a:solidFill>
              </a:rPr>
              <a:t> poster is not visible where families and the general public can read it</a:t>
            </a:r>
          </a:p>
          <a:p>
            <a:pPr eaLnBrk="1" hangingPunct="1">
              <a:buFont typeface="Wingdings" pitchFamily="2" charset="2"/>
              <a:buChar char="v"/>
            </a:pPr>
            <a:endParaRPr lang="en-US" altLang="en-US" sz="1050" b="1" dirty="0" smtClean="0">
              <a:solidFill>
                <a:schemeClr val="bg1"/>
              </a:solidFill>
            </a:endParaRPr>
          </a:p>
          <a:p>
            <a:pPr eaLnBrk="1" hangingPunct="1">
              <a:buFont typeface="Wingdings" pitchFamily="2" charset="2"/>
              <a:buChar char="v"/>
            </a:pPr>
            <a:r>
              <a:rPr lang="en-US" altLang="en-US" sz="3200" b="1" dirty="0" smtClean="0">
                <a:solidFill>
                  <a:schemeClr val="bg1"/>
                </a:solidFill>
              </a:rPr>
              <a:t>Nondiscrimination statement is missing from CNP documents</a:t>
            </a:r>
          </a:p>
          <a:p>
            <a:pPr eaLnBrk="1" hangingPunct="1">
              <a:buFont typeface="Wingdings" pitchFamily="2" charset="2"/>
              <a:buChar char="v"/>
            </a:pPr>
            <a:endParaRPr lang="en-US" altLang="en-US" sz="1050" b="1" dirty="0" smtClean="0">
              <a:solidFill>
                <a:schemeClr val="bg1"/>
              </a:solidFill>
            </a:endParaRPr>
          </a:p>
          <a:p>
            <a:pPr eaLnBrk="1" hangingPunct="1">
              <a:buFont typeface="Wingdings" pitchFamily="2" charset="2"/>
              <a:buChar char="v"/>
            </a:pPr>
            <a:r>
              <a:rPr lang="en-US" altLang="en-US" sz="3200" b="1" i="1" dirty="0" smtClean="0">
                <a:solidFill>
                  <a:schemeClr val="bg1"/>
                </a:solidFill>
              </a:rPr>
              <a:t>Civil Rights File</a:t>
            </a:r>
            <a:r>
              <a:rPr lang="en-US" altLang="en-US" sz="3200" b="1" dirty="0" smtClean="0">
                <a:solidFill>
                  <a:schemeClr val="bg1"/>
                </a:solidFill>
              </a:rPr>
              <a:t> is not complete</a:t>
            </a:r>
          </a:p>
          <a:p>
            <a:pPr lvl="1" eaLnBrk="1" hangingPunct="1">
              <a:buFont typeface="Wingdings" pitchFamily="2" charset="2"/>
              <a:buChar char="v"/>
            </a:pPr>
            <a:r>
              <a:rPr lang="en-US" altLang="en-US" sz="2800" b="1" dirty="0" smtClean="0">
                <a:solidFill>
                  <a:schemeClr val="bg1"/>
                </a:solidFill>
              </a:rPr>
              <a:t>Log, complaint process, training sign-in sheet</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7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EC729AF-5F7B-48B8-9C34-A0AEC14B28B0}" type="slidenum">
              <a:rPr lang="en-US"/>
              <a:pPr>
                <a:defRPr/>
              </a:pPr>
              <a:t>45</a:t>
            </a:fld>
            <a:endParaRPr lang="en-US"/>
          </a:p>
        </p:txBody>
      </p:sp>
      <p:sp>
        <p:nvSpPr>
          <p:cNvPr id="45058" name="Rectangle 2"/>
          <p:cNvSpPr>
            <a:spLocks noGrp="1" noChangeArrowheads="1"/>
          </p:cNvSpPr>
          <p:nvPr>
            <p:ph type="title" idx="4294967295"/>
          </p:nvPr>
        </p:nvSpPr>
        <p:spPr>
          <a:xfrm>
            <a:off x="533400" y="381000"/>
            <a:ext cx="8229600" cy="1139825"/>
          </a:xfrm>
        </p:spPr>
        <p:txBody>
          <a:bodyPr anchorCtr="0">
            <a:normAutofit/>
          </a:bodyPr>
          <a:lstStyle/>
          <a:p>
            <a:pPr eaLnBrk="1" fontAlgn="auto" hangingPunct="1">
              <a:spcAft>
                <a:spcPts val="0"/>
              </a:spcAft>
              <a:defRPr/>
            </a:pPr>
            <a:r>
              <a:rPr lang="en-US" sz="4400" dirty="0" smtClean="0">
                <a:solidFill>
                  <a:schemeClr val="bg1"/>
                </a:solidFill>
                <a:effectLst/>
              </a:rPr>
              <a:t>Civil Rights “Must Do List” </a:t>
            </a:r>
          </a:p>
        </p:txBody>
      </p:sp>
      <p:sp>
        <p:nvSpPr>
          <p:cNvPr id="45060" name="Rectangle 3"/>
          <p:cNvSpPr>
            <a:spLocks noGrp="1" noChangeArrowheads="1"/>
          </p:cNvSpPr>
          <p:nvPr>
            <p:ph type="body" idx="4294967295"/>
          </p:nvPr>
        </p:nvSpPr>
        <p:spPr>
          <a:xfrm>
            <a:off x="533400" y="1295400"/>
            <a:ext cx="8229600" cy="4876800"/>
          </a:xfrm>
        </p:spPr>
        <p:txBody>
          <a:bodyPr/>
          <a:lstStyle/>
          <a:p>
            <a:pPr eaLnBrk="1" hangingPunct="1">
              <a:lnSpc>
                <a:spcPct val="90000"/>
              </a:lnSpc>
              <a:buFont typeface="Wingdings" pitchFamily="2" charset="2"/>
              <a:buNone/>
            </a:pPr>
            <a:r>
              <a:rPr lang="en-US" altLang="en-US" dirty="0" smtClean="0"/>
              <a:t> </a:t>
            </a:r>
          </a:p>
          <a:p>
            <a:pPr eaLnBrk="1" hangingPunct="1">
              <a:lnSpc>
                <a:spcPct val="90000"/>
              </a:lnSpc>
              <a:buFont typeface="Wingdings" pitchFamily="2" charset="2"/>
              <a:buChar char="v"/>
            </a:pPr>
            <a:r>
              <a:rPr lang="en-US" altLang="en-US" sz="3000" b="1" dirty="0" smtClean="0">
                <a:solidFill>
                  <a:schemeClr val="bg1"/>
                </a:solidFill>
              </a:rPr>
              <a:t>Offer all CNPs in a nondiscriminatory manner so that all students have equal access to CACFP meals.</a:t>
            </a:r>
          </a:p>
          <a:p>
            <a:pPr eaLnBrk="1" hangingPunct="1">
              <a:lnSpc>
                <a:spcPct val="90000"/>
              </a:lnSpc>
              <a:buFont typeface="Wingdings" pitchFamily="2" charset="2"/>
              <a:buChar char="v"/>
            </a:pPr>
            <a:endParaRPr lang="en-US" altLang="en-US" sz="1000" b="1" dirty="0" smtClean="0">
              <a:solidFill>
                <a:schemeClr val="bg1"/>
              </a:solidFill>
            </a:endParaRPr>
          </a:p>
          <a:p>
            <a:pPr eaLnBrk="1" hangingPunct="1">
              <a:lnSpc>
                <a:spcPct val="90000"/>
              </a:lnSpc>
              <a:buFont typeface="Wingdings" pitchFamily="2" charset="2"/>
              <a:buChar char="v"/>
            </a:pPr>
            <a:r>
              <a:rPr lang="en-US" altLang="en-US" sz="3000" b="1" dirty="0" smtClean="0">
                <a:solidFill>
                  <a:schemeClr val="bg1"/>
                </a:solidFill>
              </a:rPr>
              <a:t>Complete Civil Rights Ethnic Data Report annually by October 31.</a:t>
            </a:r>
          </a:p>
          <a:p>
            <a:pPr eaLnBrk="1" hangingPunct="1">
              <a:lnSpc>
                <a:spcPct val="90000"/>
              </a:lnSpc>
              <a:buFont typeface="Wingdings" pitchFamily="2" charset="2"/>
              <a:buChar char="v"/>
            </a:pPr>
            <a:endParaRPr lang="en-US" altLang="en-US" sz="1000" b="1" dirty="0" smtClean="0">
              <a:solidFill>
                <a:schemeClr val="bg1"/>
              </a:solidFill>
            </a:endParaRPr>
          </a:p>
          <a:p>
            <a:pPr eaLnBrk="1" hangingPunct="1">
              <a:lnSpc>
                <a:spcPct val="90000"/>
              </a:lnSpc>
              <a:buFont typeface="Wingdings" pitchFamily="2" charset="2"/>
              <a:buChar char="v"/>
            </a:pPr>
            <a:r>
              <a:rPr lang="en-US" altLang="en-US" sz="3000" b="1" dirty="0" smtClean="0">
                <a:solidFill>
                  <a:schemeClr val="bg1"/>
                </a:solidFill>
              </a:rPr>
              <a:t>Train staff annually on Civil Rights  compliance.  </a:t>
            </a:r>
          </a:p>
          <a:p>
            <a:pPr eaLnBrk="1" hangingPunct="1">
              <a:lnSpc>
                <a:spcPct val="90000"/>
              </a:lnSpc>
              <a:buFont typeface="Wingdings" pitchFamily="2" charset="2"/>
              <a:buChar char="v"/>
            </a:pPr>
            <a:endParaRPr lang="en-US" altLang="en-US" sz="1000" b="1" dirty="0" smtClean="0">
              <a:solidFill>
                <a:schemeClr val="bg1"/>
              </a:solidFill>
            </a:endParaRPr>
          </a:p>
          <a:p>
            <a:pPr eaLnBrk="1" hangingPunct="1">
              <a:lnSpc>
                <a:spcPct val="90000"/>
              </a:lnSpc>
              <a:buFont typeface="Wingdings" pitchFamily="2" charset="2"/>
              <a:buChar char="v"/>
            </a:pPr>
            <a:r>
              <a:rPr lang="en-US" altLang="en-US" sz="3000" b="1" dirty="0" smtClean="0">
                <a:solidFill>
                  <a:schemeClr val="bg1"/>
                </a:solidFill>
              </a:rPr>
              <a:t>Implement Complaint Procedure.</a:t>
            </a:r>
          </a:p>
          <a:p>
            <a:pPr eaLnBrk="1" hangingPunct="1">
              <a:lnSpc>
                <a:spcPct val="90000"/>
              </a:lnSpc>
              <a:buFont typeface="Wingdings" pitchFamily="2" charset="2"/>
              <a:buNone/>
            </a:pPr>
            <a:endParaRPr lang="en-US" altLang="en-US" dirty="0" smtClean="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7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4A216B6-7346-4482-9D11-A6ECECB7A74E}" type="slidenum">
              <a:rPr lang="en-US"/>
              <a:pPr>
                <a:defRPr/>
              </a:pPr>
              <a:t>46</a:t>
            </a:fld>
            <a:endParaRPr lang="en-US"/>
          </a:p>
        </p:txBody>
      </p:sp>
      <p:sp>
        <p:nvSpPr>
          <p:cNvPr id="46082" name="Rectangle 2"/>
          <p:cNvSpPr>
            <a:spLocks noGrp="1" noChangeArrowheads="1"/>
          </p:cNvSpPr>
          <p:nvPr>
            <p:ph type="title" idx="4294967295"/>
          </p:nvPr>
        </p:nvSpPr>
        <p:spPr>
          <a:xfrm>
            <a:off x="381000" y="304800"/>
            <a:ext cx="8229600" cy="1139825"/>
          </a:xfrm>
        </p:spPr>
        <p:txBody>
          <a:bodyPr anchorCtr="0">
            <a:normAutofit fontScale="90000"/>
          </a:bodyPr>
          <a:lstStyle/>
          <a:p>
            <a:pPr eaLnBrk="1" fontAlgn="auto" hangingPunct="1">
              <a:spcAft>
                <a:spcPts val="0"/>
              </a:spcAft>
              <a:defRPr/>
            </a:pPr>
            <a:r>
              <a:rPr lang="en-US" sz="4400" dirty="0" smtClean="0">
                <a:solidFill>
                  <a:schemeClr val="bg1"/>
                </a:solidFill>
                <a:effectLst/>
              </a:rPr>
              <a:t>Civil Rights “Must Do List”</a:t>
            </a:r>
            <a:r>
              <a:rPr lang="en-US" sz="2700" dirty="0" smtClean="0">
                <a:solidFill>
                  <a:schemeClr val="bg1"/>
                </a:solidFill>
                <a:effectLst/>
              </a:rPr>
              <a:t> (continued)</a:t>
            </a:r>
            <a:r>
              <a:rPr lang="en-US" sz="2400" dirty="0" smtClean="0">
                <a:solidFill>
                  <a:schemeClr val="accent1">
                    <a:lumMod val="20000"/>
                    <a:lumOff val="80000"/>
                  </a:schemeClr>
                </a:solidFill>
              </a:rPr>
              <a:t/>
            </a:r>
            <a:br>
              <a:rPr lang="en-US" sz="2400" dirty="0" smtClean="0">
                <a:solidFill>
                  <a:schemeClr val="accent1">
                    <a:lumMod val="20000"/>
                    <a:lumOff val="80000"/>
                  </a:schemeClr>
                </a:solidFill>
              </a:rPr>
            </a:br>
            <a:endParaRPr lang="en-US" sz="2400" dirty="0" smtClean="0">
              <a:solidFill>
                <a:schemeClr val="accent1">
                  <a:lumMod val="20000"/>
                  <a:lumOff val="80000"/>
                </a:schemeClr>
              </a:solidFill>
            </a:endParaRPr>
          </a:p>
        </p:txBody>
      </p:sp>
      <p:sp>
        <p:nvSpPr>
          <p:cNvPr id="46084" name="Rectangle 3"/>
          <p:cNvSpPr>
            <a:spLocks noGrp="1" noChangeArrowheads="1"/>
          </p:cNvSpPr>
          <p:nvPr>
            <p:ph type="body" idx="4294967295"/>
          </p:nvPr>
        </p:nvSpPr>
        <p:spPr>
          <a:xfrm>
            <a:off x="457200" y="1600200"/>
            <a:ext cx="8229600" cy="4530725"/>
          </a:xfrm>
        </p:spPr>
        <p:txBody>
          <a:bodyPr/>
          <a:lstStyle/>
          <a:p>
            <a:pPr eaLnBrk="1" hangingPunct="1">
              <a:buFont typeface="Wingdings" pitchFamily="2" charset="2"/>
              <a:buChar char="v"/>
            </a:pPr>
            <a:r>
              <a:rPr lang="en-US" altLang="en-US" sz="3200" b="1" dirty="0" smtClean="0">
                <a:solidFill>
                  <a:schemeClr val="bg1"/>
                </a:solidFill>
              </a:rPr>
              <a:t>Make available CNP Civil Rights  procedures and forms.</a:t>
            </a:r>
          </a:p>
          <a:p>
            <a:pPr eaLnBrk="1" hangingPunct="1">
              <a:buFont typeface="Wingdings" pitchFamily="2" charset="2"/>
              <a:buChar char="v"/>
            </a:pPr>
            <a:endParaRPr lang="en-US" altLang="en-US" sz="1050" b="1" dirty="0" smtClean="0">
              <a:solidFill>
                <a:schemeClr val="bg1"/>
              </a:solidFill>
            </a:endParaRPr>
          </a:p>
          <a:p>
            <a:pPr eaLnBrk="1" hangingPunct="1">
              <a:buFont typeface="Wingdings" pitchFamily="2" charset="2"/>
              <a:buChar char="v"/>
            </a:pPr>
            <a:r>
              <a:rPr lang="en-US" altLang="en-US" sz="3200" b="1" dirty="0" smtClean="0">
                <a:solidFill>
                  <a:schemeClr val="bg1"/>
                </a:solidFill>
              </a:rPr>
              <a:t>Prominently display the “</a:t>
            </a:r>
            <a:r>
              <a:rPr lang="en-US" altLang="en-US" sz="3200" b="1" i="1" dirty="0" smtClean="0">
                <a:solidFill>
                  <a:schemeClr val="bg1"/>
                </a:solidFill>
              </a:rPr>
              <a:t>And Justice for All”</a:t>
            </a:r>
            <a:r>
              <a:rPr lang="en-US" altLang="en-US" sz="3200" b="1" dirty="0" smtClean="0">
                <a:solidFill>
                  <a:schemeClr val="bg1"/>
                </a:solidFill>
              </a:rPr>
              <a:t> poster.</a:t>
            </a:r>
          </a:p>
          <a:p>
            <a:pPr eaLnBrk="1" hangingPunct="1">
              <a:buFont typeface="Wingdings" pitchFamily="2" charset="2"/>
              <a:buChar char="v"/>
            </a:pPr>
            <a:endParaRPr lang="en-US" altLang="en-US" sz="1050" b="1" dirty="0" smtClean="0">
              <a:solidFill>
                <a:schemeClr val="bg1"/>
              </a:solidFill>
            </a:endParaRPr>
          </a:p>
          <a:p>
            <a:pPr eaLnBrk="1" hangingPunct="1">
              <a:buFont typeface="Wingdings" pitchFamily="2" charset="2"/>
              <a:buChar char="v"/>
            </a:pPr>
            <a:r>
              <a:rPr lang="en-US" altLang="en-US" sz="3200" b="1" dirty="0" smtClean="0">
                <a:solidFill>
                  <a:schemeClr val="bg1"/>
                </a:solidFill>
              </a:rPr>
              <a:t>Place nondiscrimination statement  on all printed CNP materials available to public including Web site.</a:t>
            </a:r>
          </a:p>
          <a:p>
            <a:pPr eaLnBrk="1" hangingPunct="1">
              <a:buFont typeface="Wingdings" pitchFamily="2" charset="2"/>
              <a:buChar char="q"/>
            </a:pPr>
            <a:endParaRPr lang="en-US" altLang="en-US" dirty="0" smtClean="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alpha val="0"/>
              </a:srgbClr>
            </a:gs>
            <a:gs pos="25000">
              <a:srgbClr val="FF6633"/>
            </a:gs>
            <a:gs pos="50000">
              <a:srgbClr val="FFFF00"/>
            </a:gs>
            <a:gs pos="75000">
              <a:srgbClr val="01A78F"/>
            </a:gs>
            <a:gs pos="100000">
              <a:srgbClr val="3366FF"/>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B62C4E8-A5BB-4331-A86E-7E090AE6D38B}" type="slidenum">
              <a:rPr lang="en-US"/>
              <a:pPr>
                <a:defRPr/>
              </a:pPr>
              <a:t>47</a:t>
            </a:fld>
            <a:endParaRPr lang="en-US"/>
          </a:p>
        </p:txBody>
      </p:sp>
      <p:sp>
        <p:nvSpPr>
          <p:cNvPr id="47107" name="Text Box 2"/>
          <p:cNvSpPr txBox="1">
            <a:spLocks noChangeArrowheads="1"/>
          </p:cNvSpPr>
          <p:nvPr/>
        </p:nvSpPr>
        <p:spPr bwMode="auto">
          <a:xfrm>
            <a:off x="1889125" y="609600"/>
            <a:ext cx="6035675" cy="868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7200">
              <a:latin typeface="Harlow Solid Italic" pitchFamily="82" charset="0"/>
            </a:endParaRPr>
          </a:p>
          <a:p>
            <a:pPr>
              <a:spcBef>
                <a:spcPct val="0"/>
              </a:spcBef>
              <a:buClrTx/>
              <a:buSzTx/>
              <a:buFontTx/>
              <a:buNone/>
            </a:pPr>
            <a:endParaRPr lang="en-US" altLang="en-US" sz="7200">
              <a:latin typeface="Harlow Solid Italic" pitchFamily="82" charset="0"/>
            </a:endParaRPr>
          </a:p>
          <a:p>
            <a:pPr>
              <a:spcBef>
                <a:spcPct val="0"/>
              </a:spcBef>
              <a:buClrTx/>
              <a:buSzTx/>
              <a:buFontTx/>
              <a:buNone/>
            </a:pPr>
            <a:endParaRPr lang="en-US" altLang="en-US" sz="7200">
              <a:latin typeface="Harlow Solid Italic" pitchFamily="82" charset="0"/>
            </a:endParaRPr>
          </a:p>
          <a:p>
            <a:pPr>
              <a:spcBef>
                <a:spcPct val="0"/>
              </a:spcBef>
              <a:buClrTx/>
              <a:buSzTx/>
              <a:buFontTx/>
              <a:buNone/>
            </a:pPr>
            <a:endParaRPr lang="en-US" altLang="en-US" sz="7200">
              <a:latin typeface="Harlow Solid Italic" pitchFamily="82" charset="0"/>
            </a:endParaRPr>
          </a:p>
          <a:p>
            <a:pPr>
              <a:spcBef>
                <a:spcPct val="0"/>
              </a:spcBef>
              <a:buClrTx/>
              <a:buSzTx/>
              <a:buFontTx/>
              <a:buNone/>
            </a:pPr>
            <a:r>
              <a:rPr lang="en-US" altLang="en-US" sz="6000">
                <a:latin typeface="Harlow Solid Italic" pitchFamily="82" charset="0"/>
              </a:rPr>
              <a:t>    Thank You</a:t>
            </a:r>
            <a:endParaRPr lang="en-US" altLang="en-US" sz="7200">
              <a:latin typeface="Harlow Solid Italic" pitchFamily="82" charset="0"/>
            </a:endParaRPr>
          </a:p>
          <a:p>
            <a:pPr>
              <a:spcBef>
                <a:spcPct val="0"/>
              </a:spcBef>
              <a:buClrTx/>
              <a:buSzTx/>
              <a:buFontTx/>
              <a:buNone/>
            </a:pPr>
            <a:endParaRPr lang="en-US" altLang="en-US" sz="7200">
              <a:latin typeface="Harlow Solid Italic" pitchFamily="82" charset="0"/>
            </a:endParaRPr>
          </a:p>
          <a:p>
            <a:pPr>
              <a:spcBef>
                <a:spcPct val="0"/>
              </a:spcBef>
              <a:buClrTx/>
              <a:buSzTx/>
              <a:buFontTx/>
              <a:buNone/>
            </a:pPr>
            <a:endParaRPr lang="en-US" altLang="en-US" sz="7200">
              <a:latin typeface="Harlow Solid Italic" pitchFamily="82" charset="0"/>
            </a:endParaRPr>
          </a:p>
          <a:p>
            <a:pPr>
              <a:spcBef>
                <a:spcPct val="0"/>
              </a:spcBef>
              <a:buClrTx/>
              <a:buSzTx/>
              <a:buFontTx/>
              <a:buNone/>
            </a:pPr>
            <a:endParaRPr lang="en-US" altLang="en-US" sz="7200">
              <a:latin typeface="Harlow Solid Italic" pitchFamily="82" charset="0"/>
            </a:endParaRPr>
          </a:p>
        </p:txBody>
      </p:sp>
      <p:pic>
        <p:nvPicPr>
          <p:cNvPr id="2050" name="Picture 2" descr="C:\Users\efong\AppData\Local\Microsoft\Windows\Temporary Internet Files\Content.IE5\1UJFGHAV\equalit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 y="457200"/>
            <a:ext cx="7524750" cy="4371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artisticChalkSketch trans="3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85E709B-A5C5-4C32-83DB-EE92CCA9D12F}" type="slidenum">
              <a:rPr lang="en-US"/>
              <a:pPr>
                <a:defRPr/>
              </a:pPr>
              <a:t>5</a:t>
            </a:fld>
            <a:endParaRPr lang="en-US"/>
          </a:p>
        </p:txBody>
      </p:sp>
      <p:sp>
        <p:nvSpPr>
          <p:cNvPr id="7170" name="Rectangle 2"/>
          <p:cNvSpPr>
            <a:spLocks noGrp="1" noChangeArrowheads="1"/>
          </p:cNvSpPr>
          <p:nvPr>
            <p:ph type="title" idx="4294967295"/>
          </p:nvPr>
        </p:nvSpPr>
        <p:spPr>
          <a:xfrm>
            <a:off x="457200" y="304800"/>
            <a:ext cx="8229600" cy="1139825"/>
          </a:xfrm>
        </p:spPr>
        <p:txBody>
          <a:bodyPr anchorCtr="0">
            <a:normAutofit/>
          </a:bodyPr>
          <a:lstStyle/>
          <a:p>
            <a:pPr eaLnBrk="1" fontAlgn="auto" hangingPunct="1">
              <a:spcAft>
                <a:spcPts val="0"/>
              </a:spcAft>
              <a:defRPr/>
            </a:pPr>
            <a:r>
              <a:rPr lang="en-US" sz="4400" dirty="0" smtClean="0">
                <a:solidFill>
                  <a:schemeClr val="bg1"/>
                </a:solidFill>
                <a:effectLst/>
              </a:rPr>
              <a:t>History of Civil Rights Laws</a:t>
            </a:r>
          </a:p>
        </p:txBody>
      </p:sp>
      <p:sp>
        <p:nvSpPr>
          <p:cNvPr id="7171" name="Rectangle 3"/>
          <p:cNvSpPr>
            <a:spLocks noGrp="1" noChangeArrowheads="1"/>
          </p:cNvSpPr>
          <p:nvPr>
            <p:ph type="body" idx="4294967295"/>
          </p:nvPr>
        </p:nvSpPr>
        <p:spPr>
          <a:xfrm>
            <a:off x="609600" y="1447800"/>
            <a:ext cx="7848600" cy="5105400"/>
          </a:xfrm>
        </p:spPr>
        <p:txBody>
          <a:bodyPr>
            <a:normAutofit fontScale="92500" lnSpcReduction="20000"/>
          </a:bodyPr>
          <a:lstStyle/>
          <a:p>
            <a:pPr marL="548640" indent="-411480" eaLnBrk="1" fontAlgn="auto" hangingPunct="1">
              <a:spcAft>
                <a:spcPts val="0"/>
              </a:spcAft>
              <a:buClr>
                <a:schemeClr val="tx1">
                  <a:shade val="95000"/>
                </a:schemeClr>
              </a:buClr>
              <a:buFont typeface="Arial" panose="020B0604020202020204" pitchFamily="34" charset="0"/>
              <a:buChar char="•"/>
              <a:defRPr/>
            </a:pPr>
            <a:r>
              <a:rPr lang="en-US" b="1" u="sng" dirty="0" smtClean="0"/>
              <a:t>Title VI of Civil Rights Act of 1964- </a:t>
            </a:r>
            <a:r>
              <a:rPr lang="en-US" dirty="0" smtClean="0"/>
              <a:t>Prohibits discrimination on the basis of race, color and national origin.</a:t>
            </a:r>
          </a:p>
          <a:p>
            <a:pPr marL="548640" indent="-411480" eaLnBrk="1" fontAlgn="auto" hangingPunct="1">
              <a:spcAft>
                <a:spcPts val="0"/>
              </a:spcAft>
              <a:buClr>
                <a:schemeClr val="tx1">
                  <a:shade val="95000"/>
                </a:schemeClr>
              </a:buClr>
              <a:buFont typeface="Arial" panose="020B0604020202020204" pitchFamily="34" charset="0"/>
              <a:buChar char="•"/>
              <a:defRPr/>
            </a:pPr>
            <a:endParaRPr lang="en-US" sz="1000" dirty="0" smtClean="0"/>
          </a:p>
          <a:p>
            <a:pPr marL="548640" indent="-411480" eaLnBrk="1" fontAlgn="auto" hangingPunct="1">
              <a:spcAft>
                <a:spcPts val="0"/>
              </a:spcAft>
              <a:buClr>
                <a:schemeClr val="tx1">
                  <a:shade val="95000"/>
                </a:schemeClr>
              </a:buClr>
              <a:buFont typeface="Arial" panose="020B0604020202020204" pitchFamily="34" charset="0"/>
              <a:buChar char="•"/>
              <a:defRPr/>
            </a:pPr>
            <a:r>
              <a:rPr lang="en-US" b="1" u="sng" dirty="0" smtClean="0"/>
              <a:t>Title IX of Education Amendment of 1972- </a:t>
            </a:r>
            <a:r>
              <a:rPr lang="en-US" dirty="0" smtClean="0"/>
              <a:t>Prohibits discrimination on the basis of sex.</a:t>
            </a:r>
            <a:endParaRPr lang="en-US" sz="1000" dirty="0" smtClean="0"/>
          </a:p>
          <a:p>
            <a:pPr marL="548640" indent="-411480" eaLnBrk="1" fontAlgn="auto" hangingPunct="1">
              <a:spcAft>
                <a:spcPts val="0"/>
              </a:spcAft>
              <a:buClr>
                <a:schemeClr val="tx1">
                  <a:shade val="95000"/>
                </a:schemeClr>
              </a:buClr>
              <a:buFont typeface="Arial" panose="020B0604020202020204" pitchFamily="34" charset="0"/>
              <a:buChar char="•"/>
              <a:defRPr/>
            </a:pPr>
            <a:r>
              <a:rPr lang="en-US" b="1" dirty="0" smtClean="0"/>
              <a:t>Section 504</a:t>
            </a:r>
            <a:r>
              <a:rPr lang="en-US" dirty="0" smtClean="0"/>
              <a:t> of Rehabilitation Act of 1973- Disability</a:t>
            </a:r>
          </a:p>
          <a:p>
            <a:pPr marL="548640" indent="-411480" eaLnBrk="1" fontAlgn="auto" hangingPunct="1">
              <a:spcAft>
                <a:spcPts val="0"/>
              </a:spcAft>
              <a:buClr>
                <a:schemeClr val="tx1">
                  <a:shade val="95000"/>
                </a:schemeClr>
              </a:buClr>
              <a:buFont typeface="Arial" panose="020B0604020202020204" pitchFamily="34" charset="0"/>
              <a:buChar char="•"/>
              <a:defRPr/>
            </a:pPr>
            <a:endParaRPr lang="en-US" sz="1000" dirty="0" smtClean="0"/>
          </a:p>
          <a:p>
            <a:pPr marL="548640" indent="-411480" eaLnBrk="1" fontAlgn="auto" hangingPunct="1">
              <a:spcAft>
                <a:spcPts val="0"/>
              </a:spcAft>
              <a:buClr>
                <a:schemeClr val="tx1">
                  <a:shade val="95000"/>
                </a:schemeClr>
              </a:buClr>
              <a:buFont typeface="Arial" panose="020B0604020202020204" pitchFamily="34" charset="0"/>
              <a:buChar char="•"/>
              <a:defRPr/>
            </a:pPr>
            <a:r>
              <a:rPr lang="en-US" b="1" u="sng" dirty="0" smtClean="0"/>
              <a:t>Age Discrimination Act of 1975- </a:t>
            </a:r>
            <a:r>
              <a:rPr lang="en-US" dirty="0" smtClean="0"/>
              <a:t>Prohibits discrimination on the basis of age.</a:t>
            </a:r>
          </a:p>
          <a:p>
            <a:pPr marL="548640" indent="-411480" eaLnBrk="1" fontAlgn="auto" hangingPunct="1">
              <a:spcAft>
                <a:spcPts val="0"/>
              </a:spcAft>
              <a:buClr>
                <a:schemeClr val="tx1">
                  <a:shade val="95000"/>
                </a:schemeClr>
              </a:buClr>
              <a:buFont typeface="Arial" panose="020B0604020202020204" pitchFamily="34" charset="0"/>
              <a:buChar char="•"/>
              <a:defRPr/>
            </a:pPr>
            <a:endParaRPr lang="en-US" sz="1000" dirty="0" smtClean="0"/>
          </a:p>
          <a:p>
            <a:pPr marL="548640" indent="-411480" eaLnBrk="1" fontAlgn="auto" hangingPunct="1">
              <a:spcAft>
                <a:spcPts val="0"/>
              </a:spcAft>
              <a:buClr>
                <a:schemeClr val="tx1">
                  <a:shade val="95000"/>
                </a:schemeClr>
              </a:buClr>
              <a:buFont typeface="Arial" panose="020B0604020202020204" pitchFamily="34" charset="0"/>
              <a:buChar char="•"/>
              <a:defRPr/>
            </a:pPr>
            <a:r>
              <a:rPr lang="en-US" b="1" u="sng" dirty="0" smtClean="0"/>
              <a:t>Civil Rights Restoration Act of 1987- </a:t>
            </a:r>
            <a:r>
              <a:rPr lang="en-US" dirty="0" smtClean="0"/>
              <a:t>Recipients of federal funds must comply with civil rights laws in all areas, not just programs receiving federal funding.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artisticLineDrawing trans="11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4800" dirty="0" smtClean="0">
                <a:solidFill>
                  <a:schemeClr val="bg1"/>
                </a:solidFill>
                <a:effectLst/>
              </a:rPr>
              <a:t>What is Discrimination?</a:t>
            </a:r>
            <a:endParaRPr lang="en-US" sz="4800" dirty="0">
              <a:solidFill>
                <a:schemeClr val="bg1"/>
              </a:solidFill>
              <a:effectLst/>
            </a:endParaRPr>
          </a:p>
        </p:txBody>
      </p:sp>
      <p:sp>
        <p:nvSpPr>
          <p:cNvPr id="3" name="Slide Number Placeholder 3"/>
          <p:cNvSpPr>
            <a:spLocks noGrp="1"/>
          </p:cNvSpPr>
          <p:nvPr>
            <p:ph type="sldNum" sz="quarter" idx="12"/>
          </p:nvPr>
        </p:nvSpPr>
        <p:spPr/>
        <p:txBody>
          <a:bodyPr/>
          <a:lstStyle/>
          <a:p>
            <a:pPr>
              <a:defRPr/>
            </a:pPr>
            <a:fld id="{6F839B13-5AA5-487E-A829-CF0B40E0E9D1}" type="slidenum">
              <a:rPr lang="en-US"/>
              <a:pPr>
                <a:defRPr/>
              </a:pPr>
              <a:t>6</a:t>
            </a:fld>
            <a:endParaRPr lang="en-US"/>
          </a:p>
        </p:txBody>
      </p:sp>
      <p:pic>
        <p:nvPicPr>
          <p:cNvPr id="8195" name="Picture 3" descr="C:\Users\efong\AppData\Local\Microsoft\Windows\Temporary Internet Files\Content.IE5\Y3HPAHB1\discriminatio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905000"/>
            <a:ext cx="7010400"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alpha val="7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3BFCD08-79A6-48A4-A3A4-DA57AD4D5DFE}" type="slidenum">
              <a:rPr lang="en-US"/>
              <a:pPr>
                <a:defRPr/>
              </a:pPr>
              <a:t>7</a:t>
            </a:fld>
            <a:endParaRPr lang="en-US"/>
          </a:p>
        </p:txBody>
      </p:sp>
      <p:sp>
        <p:nvSpPr>
          <p:cNvPr id="9219" name="Rectangle 3"/>
          <p:cNvSpPr>
            <a:spLocks noGrp="1" noChangeArrowheads="1"/>
          </p:cNvSpPr>
          <p:nvPr>
            <p:ph type="body" idx="4294967295"/>
          </p:nvPr>
        </p:nvSpPr>
        <p:spPr>
          <a:xfrm>
            <a:off x="304800" y="381000"/>
            <a:ext cx="8534400" cy="6096000"/>
          </a:xfrm>
        </p:spPr>
        <p:txBody>
          <a:bodyPr>
            <a:normAutofit/>
          </a:bodyPr>
          <a:lstStyle/>
          <a:p>
            <a:pPr marL="136525" indent="0" eaLnBrk="1" hangingPunct="1">
              <a:buNone/>
            </a:pPr>
            <a:r>
              <a:rPr lang="en-US" altLang="en-US" sz="4800" b="1" u="sng" dirty="0" smtClean="0">
                <a:solidFill>
                  <a:schemeClr val="bg1"/>
                </a:solidFill>
              </a:rPr>
              <a:t>Discrimination</a:t>
            </a:r>
            <a:r>
              <a:rPr lang="en-US" altLang="en-US" sz="4800" b="1" dirty="0" smtClean="0">
                <a:solidFill>
                  <a:schemeClr val="bg1"/>
                </a:solidFill>
              </a:rPr>
              <a:t> is the unjust or prejudicial treatment of different categories of people or things, especially on the grounds of race, color, age, sex, national origin, or disability.</a:t>
            </a:r>
            <a:endParaRPr lang="en-US" altLang="en-US" sz="4400" b="1" dirty="0" smtClean="0">
              <a:solidFill>
                <a:schemeClr val="bg1"/>
              </a:solidFill>
            </a:endParaRPr>
          </a:p>
        </p:txBody>
      </p:sp>
      <p:pic>
        <p:nvPicPr>
          <p:cNvPr id="9218" name="Picture 2" descr="C:\Users\efong\AppData\Local\Microsoft\Windows\Temporary Internet Files\Content.IE5\1UJFGHAV\183px-Dutch_rating_discrimination.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876800"/>
            <a:ext cx="1743075" cy="174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32001">
              <a:srgbClr val="7D8496"/>
            </a:gs>
            <a:gs pos="47000">
              <a:srgbClr val="E6E6E6"/>
            </a:gs>
            <a:gs pos="85001">
              <a:srgbClr val="7D8496"/>
            </a:gs>
            <a:gs pos="100000">
              <a:srgbClr val="E6E6E6"/>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AC557CBC-747B-4C1D-B4A8-739FBDA87EC7}" type="slidenum">
              <a:rPr lang="en-US"/>
              <a:pPr>
                <a:defRPr/>
              </a:pPr>
              <a:t>8</a:t>
            </a:fld>
            <a:endParaRPr lang="en-US"/>
          </a:p>
        </p:txBody>
      </p:sp>
      <p:sp>
        <p:nvSpPr>
          <p:cNvPr id="15362" name="Rectangle 2"/>
          <p:cNvSpPr>
            <a:spLocks noGrp="1" noChangeArrowheads="1"/>
          </p:cNvSpPr>
          <p:nvPr>
            <p:ph type="title" idx="4294967295"/>
          </p:nvPr>
        </p:nvSpPr>
        <p:spPr>
          <a:xfrm>
            <a:off x="1447800" y="228600"/>
            <a:ext cx="6400800" cy="1066800"/>
          </a:xfrm>
        </p:spPr>
        <p:txBody>
          <a:bodyPr anchorCtr="0"/>
          <a:lstStyle/>
          <a:p>
            <a:pPr eaLnBrk="1" fontAlgn="auto" hangingPunct="1">
              <a:spcAft>
                <a:spcPts val="0"/>
              </a:spcAft>
              <a:defRPr/>
            </a:pPr>
            <a:r>
              <a:rPr lang="en-US" sz="5400" dirty="0" smtClean="0">
                <a:solidFill>
                  <a:schemeClr val="bg1"/>
                </a:solidFill>
                <a:effectLst/>
              </a:rPr>
              <a:t>Discrimination</a:t>
            </a:r>
          </a:p>
        </p:txBody>
      </p:sp>
      <p:sp>
        <p:nvSpPr>
          <p:cNvPr id="10244" name="Rectangle 3"/>
          <p:cNvSpPr>
            <a:spLocks noGrp="1" noChangeArrowheads="1"/>
          </p:cNvSpPr>
          <p:nvPr>
            <p:ph type="body" idx="4294967295"/>
          </p:nvPr>
        </p:nvSpPr>
        <p:spPr>
          <a:xfrm>
            <a:off x="685800" y="2895600"/>
            <a:ext cx="7772400" cy="3352800"/>
          </a:xfrm>
        </p:spPr>
        <p:txBody>
          <a:bodyPr/>
          <a:lstStyle/>
          <a:p>
            <a:pPr eaLnBrk="1" hangingPunct="1">
              <a:lnSpc>
                <a:spcPct val="80000"/>
              </a:lnSpc>
              <a:buFont typeface="Arial" charset="0"/>
              <a:buChar char="•"/>
            </a:pPr>
            <a:r>
              <a:rPr lang="en-US" altLang="en-US" sz="2400" b="1" u="sng" dirty="0" smtClean="0">
                <a:solidFill>
                  <a:srgbClr val="FF0000"/>
                </a:solidFill>
              </a:rPr>
              <a:t>D</a:t>
            </a:r>
            <a:r>
              <a:rPr lang="en-US" altLang="en-US" sz="2400" b="1" dirty="0" smtClean="0">
                <a:solidFill>
                  <a:schemeClr val="bg1"/>
                </a:solidFill>
              </a:rPr>
              <a:t>elayed </a:t>
            </a:r>
            <a:r>
              <a:rPr lang="en-US" altLang="en-US" sz="2400" dirty="0" smtClean="0">
                <a:solidFill>
                  <a:schemeClr val="bg1"/>
                </a:solidFill>
              </a:rPr>
              <a:t>in receiving benefits or services others receive</a:t>
            </a:r>
          </a:p>
          <a:p>
            <a:pPr eaLnBrk="1" hangingPunct="1">
              <a:lnSpc>
                <a:spcPct val="80000"/>
              </a:lnSpc>
              <a:buFont typeface="Arial" charset="0"/>
              <a:buChar char="•"/>
            </a:pPr>
            <a:endParaRPr lang="en-US" altLang="en-US" sz="1400" dirty="0" smtClean="0">
              <a:solidFill>
                <a:schemeClr val="bg1"/>
              </a:solidFill>
            </a:endParaRPr>
          </a:p>
          <a:p>
            <a:pPr eaLnBrk="1" hangingPunct="1">
              <a:lnSpc>
                <a:spcPct val="80000"/>
              </a:lnSpc>
              <a:buFont typeface="Arial" charset="0"/>
              <a:buChar char="•"/>
            </a:pPr>
            <a:r>
              <a:rPr lang="en-US" altLang="en-US" sz="2400" b="1" u="sng" dirty="0" smtClean="0">
                <a:solidFill>
                  <a:srgbClr val="FF0000"/>
                </a:solidFill>
              </a:rPr>
              <a:t>D</a:t>
            </a:r>
            <a:r>
              <a:rPr lang="en-US" altLang="en-US" sz="2400" b="1" dirty="0" smtClean="0">
                <a:solidFill>
                  <a:schemeClr val="bg1"/>
                </a:solidFill>
              </a:rPr>
              <a:t>enied</a:t>
            </a:r>
            <a:r>
              <a:rPr lang="en-US" altLang="en-US" sz="2400" dirty="0" smtClean="0">
                <a:solidFill>
                  <a:schemeClr val="bg1"/>
                </a:solidFill>
              </a:rPr>
              <a:t> benefits or services others receive</a:t>
            </a:r>
          </a:p>
          <a:p>
            <a:pPr eaLnBrk="1" hangingPunct="1">
              <a:lnSpc>
                <a:spcPct val="80000"/>
              </a:lnSpc>
              <a:buFont typeface="Arial" charset="0"/>
              <a:buChar char="•"/>
            </a:pPr>
            <a:endParaRPr lang="en-US" altLang="en-US" sz="1400" dirty="0" smtClean="0">
              <a:solidFill>
                <a:schemeClr val="bg1"/>
              </a:solidFill>
            </a:endParaRPr>
          </a:p>
          <a:p>
            <a:pPr eaLnBrk="1" hangingPunct="1">
              <a:lnSpc>
                <a:spcPct val="80000"/>
              </a:lnSpc>
              <a:buFont typeface="Arial" charset="0"/>
              <a:buChar char="•"/>
            </a:pPr>
            <a:r>
              <a:rPr lang="en-US" altLang="en-US" sz="2400" dirty="0" smtClean="0">
                <a:solidFill>
                  <a:schemeClr val="bg1"/>
                </a:solidFill>
              </a:rPr>
              <a:t>Treated</a:t>
            </a:r>
            <a:r>
              <a:rPr lang="en-US" altLang="en-US" sz="2400" b="1" dirty="0" smtClean="0">
                <a:solidFill>
                  <a:schemeClr val="bg1"/>
                </a:solidFill>
              </a:rPr>
              <a:t> </a:t>
            </a:r>
            <a:r>
              <a:rPr lang="en-US" altLang="en-US" sz="2400" b="1" u="sng" dirty="0" smtClean="0">
                <a:solidFill>
                  <a:srgbClr val="FF0000"/>
                </a:solidFill>
              </a:rPr>
              <a:t>D</a:t>
            </a:r>
            <a:r>
              <a:rPr lang="en-US" altLang="en-US" sz="2400" b="1" dirty="0" smtClean="0">
                <a:solidFill>
                  <a:schemeClr val="bg1"/>
                </a:solidFill>
              </a:rPr>
              <a:t>ifferently</a:t>
            </a:r>
            <a:r>
              <a:rPr lang="en-US" altLang="en-US" sz="2400" dirty="0" smtClean="0">
                <a:solidFill>
                  <a:schemeClr val="bg1"/>
                </a:solidFill>
              </a:rPr>
              <a:t> than others to their disadvantage</a:t>
            </a:r>
          </a:p>
          <a:p>
            <a:pPr eaLnBrk="1" hangingPunct="1">
              <a:lnSpc>
                <a:spcPct val="80000"/>
              </a:lnSpc>
              <a:buFont typeface="Arial" charset="0"/>
              <a:buChar char="•"/>
            </a:pPr>
            <a:endParaRPr lang="en-US" altLang="en-US" sz="1400" dirty="0" smtClean="0">
              <a:solidFill>
                <a:schemeClr val="bg1"/>
              </a:solidFill>
            </a:endParaRPr>
          </a:p>
          <a:p>
            <a:pPr eaLnBrk="1" hangingPunct="1">
              <a:lnSpc>
                <a:spcPct val="80000"/>
              </a:lnSpc>
              <a:buFont typeface="Arial" charset="0"/>
              <a:buChar char="•"/>
            </a:pPr>
            <a:r>
              <a:rPr lang="en-US" altLang="en-US" sz="2400" dirty="0" smtClean="0">
                <a:solidFill>
                  <a:schemeClr val="bg1"/>
                </a:solidFill>
              </a:rPr>
              <a:t>Given </a:t>
            </a:r>
            <a:r>
              <a:rPr lang="en-US" altLang="en-US" sz="2400" b="1" u="sng" dirty="0" smtClean="0">
                <a:solidFill>
                  <a:srgbClr val="FF0000"/>
                </a:solidFill>
              </a:rPr>
              <a:t>D</a:t>
            </a:r>
            <a:r>
              <a:rPr lang="en-US" altLang="en-US" sz="2400" b="1" dirty="0" smtClean="0">
                <a:solidFill>
                  <a:schemeClr val="bg1"/>
                </a:solidFill>
              </a:rPr>
              <a:t>isparate</a:t>
            </a:r>
            <a:r>
              <a:rPr lang="en-US" altLang="en-US" sz="2400" dirty="0" smtClean="0">
                <a:solidFill>
                  <a:schemeClr val="bg1"/>
                </a:solidFill>
              </a:rPr>
              <a:t> treatment for something which does not seem discriminatory, but has a discriminatory impact.</a:t>
            </a:r>
            <a:endParaRPr lang="en-US" altLang="en-US" sz="2400" b="1" u="sng" dirty="0" smtClean="0">
              <a:solidFill>
                <a:schemeClr val="bg1"/>
              </a:solidFill>
            </a:endParaRPr>
          </a:p>
          <a:p>
            <a:pPr lvl="2" eaLnBrk="1" hangingPunct="1">
              <a:lnSpc>
                <a:spcPct val="80000"/>
              </a:lnSpc>
              <a:buClr>
                <a:srgbClr val="003399"/>
              </a:buClr>
            </a:pPr>
            <a:endParaRPr lang="en-US" altLang="en-US" dirty="0" smtClean="0"/>
          </a:p>
        </p:txBody>
      </p:sp>
      <p:sp>
        <p:nvSpPr>
          <p:cNvPr id="15364" name="AutoShape 4"/>
          <p:cNvSpPr>
            <a:spLocks noChangeArrowheads="1"/>
          </p:cNvSpPr>
          <p:nvPr/>
        </p:nvSpPr>
        <p:spPr bwMode="auto">
          <a:xfrm>
            <a:off x="228600" y="868363"/>
            <a:ext cx="1828800" cy="1828800"/>
          </a:xfrm>
          <a:prstGeom prst="star24">
            <a:avLst>
              <a:gd name="adj" fmla="val 37500"/>
            </a:avLst>
          </a:prstGeom>
          <a:solidFill>
            <a:srgbClr val="FF0000"/>
          </a:solidFill>
          <a:ln w="9525">
            <a:solidFill>
              <a:schemeClr val="tx1"/>
            </a:solidFill>
            <a:miter lim="800000"/>
            <a:headEnd/>
            <a:tailEnd/>
          </a:ln>
          <a:effectLst/>
        </p:spPr>
        <p:txBody>
          <a:bodyPr wrap="none" anchor="ctr"/>
          <a:lstStyle/>
          <a:p>
            <a:pPr algn="ctr" eaLnBrk="0" hangingPunct="0">
              <a:spcBef>
                <a:spcPct val="50000"/>
              </a:spcBef>
              <a:defRPr/>
            </a:pPr>
            <a:endParaRPr lang="en-US" sz="3200" b="1" dirty="0">
              <a:effectLst>
                <a:outerShdw blurRad="38100" dist="38100" dir="2700000" algn="tl">
                  <a:srgbClr val="000000"/>
                </a:outerShdw>
              </a:effectLst>
              <a:latin typeface="Garamond" pitchFamily="18" charset="0"/>
              <a:cs typeface="+mn-cs"/>
            </a:endParaRPr>
          </a:p>
          <a:p>
            <a:pPr algn="ctr" eaLnBrk="0" hangingPunct="0">
              <a:spcBef>
                <a:spcPct val="50000"/>
              </a:spcBef>
              <a:defRPr/>
            </a:pPr>
            <a:r>
              <a:rPr lang="en-US" sz="3200" b="1" dirty="0">
                <a:effectLst>
                  <a:outerShdw blurRad="38100" dist="38100" dir="2700000" algn="tl">
                    <a:srgbClr val="000000"/>
                  </a:outerShdw>
                </a:effectLst>
                <a:latin typeface="Garamond" pitchFamily="18" charset="0"/>
                <a:cs typeface="+mn-cs"/>
              </a:rPr>
              <a:t>The 4 </a:t>
            </a:r>
          </a:p>
          <a:p>
            <a:pPr algn="ctr" eaLnBrk="0" hangingPunct="0">
              <a:spcBef>
                <a:spcPct val="50000"/>
              </a:spcBef>
              <a:defRPr/>
            </a:pPr>
            <a:r>
              <a:rPr lang="en-US" sz="3200" b="1" dirty="0">
                <a:effectLst>
                  <a:outerShdw blurRad="38100" dist="38100" dir="2700000" algn="tl">
                    <a:srgbClr val="000000"/>
                  </a:outerShdw>
                </a:effectLst>
                <a:latin typeface="Garamond" pitchFamily="18" charset="0"/>
                <a:cs typeface="+mn-cs"/>
              </a:rPr>
              <a:t>“D”s</a:t>
            </a:r>
          </a:p>
          <a:p>
            <a:pPr algn="ctr" eaLnBrk="0" hangingPunct="0">
              <a:defRPr/>
            </a:pPr>
            <a:endParaRPr lang="en-US" sz="3200" dirty="0">
              <a:latin typeface="Garamond" pitchFamily="18" charset="0"/>
              <a:cs typeface="+mn-cs"/>
            </a:endParaRPr>
          </a:p>
        </p:txBody>
      </p:sp>
      <p:sp>
        <p:nvSpPr>
          <p:cNvPr id="10246" name="Text Box 6"/>
          <p:cNvSpPr txBox="1">
            <a:spLocks noChangeArrowheads="1"/>
          </p:cNvSpPr>
          <p:nvPr/>
        </p:nvSpPr>
        <p:spPr bwMode="auto">
          <a:xfrm>
            <a:off x="2438400" y="1600200"/>
            <a:ext cx="563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50000"/>
              </a:spcBef>
              <a:buClrTx/>
              <a:buSzTx/>
              <a:buFontTx/>
              <a:buNone/>
            </a:pPr>
            <a:endParaRPr lang="en-US" altLang="en-US" sz="1800">
              <a:latin typeface="Verdana" pitchFamily="34" charset="0"/>
            </a:endParaRPr>
          </a:p>
        </p:txBody>
      </p:sp>
      <p:sp>
        <p:nvSpPr>
          <p:cNvPr id="10247" name="Text Box 7"/>
          <p:cNvSpPr txBox="1">
            <a:spLocks noChangeArrowheads="1"/>
          </p:cNvSpPr>
          <p:nvPr/>
        </p:nvSpPr>
        <p:spPr bwMode="auto">
          <a:xfrm>
            <a:off x="2209800" y="1447800"/>
            <a:ext cx="5562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50000"/>
              </a:spcBef>
              <a:buClrTx/>
              <a:buSzTx/>
              <a:buFontTx/>
              <a:buNone/>
            </a:pPr>
            <a:r>
              <a:rPr lang="en-US" altLang="en-US" b="1" dirty="0">
                <a:solidFill>
                  <a:schemeClr val="bg1"/>
                </a:solidFill>
              </a:rPr>
              <a:t>When an individual or group of individuals are:</a:t>
            </a:r>
          </a:p>
        </p:txBody>
      </p:sp>
      <p:pic>
        <p:nvPicPr>
          <p:cNvPr id="7170" name="Picture 2" descr="C:\Users\efong\AppData\Local\Microsoft\Windows\Temporary Internet Files\Content.IE5\15SS0RLI\Equality_by_celsojunio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2684" y="1959768"/>
            <a:ext cx="2667000" cy="8683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a:solidFill>
                  <a:schemeClr val="tx1"/>
                </a:solidFill>
              </a:rPr>
              <a:t>Areas of Compliance</a:t>
            </a:r>
            <a:endParaRPr lang="en-US" dirty="0"/>
          </a:p>
        </p:txBody>
      </p:sp>
      <p:sp>
        <p:nvSpPr>
          <p:cNvPr id="4" name="Content Placeholder 3"/>
          <p:cNvSpPr>
            <a:spLocks noGrp="1"/>
          </p:cNvSpPr>
          <p:nvPr>
            <p:ph sz="half" idx="1"/>
          </p:nvPr>
        </p:nvSpPr>
        <p:spPr/>
        <p:txBody>
          <a:bodyPr/>
          <a:lstStyle/>
          <a:p>
            <a:pPr marL="342900" indent="-342900">
              <a:buFont typeface="Arial" panose="020B0604020202020204" pitchFamily="34" charset="0"/>
              <a:buChar char="•"/>
              <a:defRPr/>
            </a:pPr>
            <a:r>
              <a:rPr lang="en-US" altLang="en-US" sz="2800" dirty="0"/>
              <a:t>Annual Training</a:t>
            </a:r>
          </a:p>
          <a:p>
            <a:pPr marL="342900" indent="-342900">
              <a:buFont typeface="Arial" panose="020B0604020202020204" pitchFamily="34" charset="0"/>
              <a:buChar char="•"/>
              <a:defRPr/>
            </a:pPr>
            <a:r>
              <a:rPr lang="en-US" altLang="en-US" sz="2800" dirty="0"/>
              <a:t>Assurances</a:t>
            </a:r>
          </a:p>
          <a:p>
            <a:pPr marL="342900" indent="-342900">
              <a:buFont typeface="Arial" panose="020B0604020202020204" pitchFamily="34" charset="0"/>
              <a:buChar char="•"/>
              <a:defRPr/>
            </a:pPr>
            <a:r>
              <a:rPr lang="en-US" altLang="en-US" sz="2800" dirty="0"/>
              <a:t>Public Notification System</a:t>
            </a:r>
          </a:p>
          <a:p>
            <a:pPr marL="342900" indent="-342900">
              <a:buFont typeface="Arial" panose="020B0604020202020204" pitchFamily="34" charset="0"/>
              <a:buChar char="•"/>
              <a:defRPr/>
            </a:pPr>
            <a:r>
              <a:rPr lang="en-US" altLang="en-US" sz="2800" dirty="0"/>
              <a:t>Data Collection</a:t>
            </a:r>
          </a:p>
          <a:p>
            <a:pPr marL="342900" indent="-342900">
              <a:buFont typeface="Arial" panose="020B0604020202020204" pitchFamily="34" charset="0"/>
              <a:buChar char="•"/>
              <a:defRPr/>
            </a:pPr>
            <a:r>
              <a:rPr lang="en-US" altLang="en-US" sz="2800" dirty="0" smtClean="0"/>
              <a:t>Reasonable </a:t>
            </a:r>
            <a:r>
              <a:rPr lang="en-US" altLang="en-US" sz="2800" dirty="0"/>
              <a:t>Accommodation of Persons with Disabilities</a:t>
            </a:r>
          </a:p>
        </p:txBody>
      </p:sp>
      <p:sp>
        <p:nvSpPr>
          <p:cNvPr id="5" name="Content Placeholder 4"/>
          <p:cNvSpPr>
            <a:spLocks noGrp="1"/>
          </p:cNvSpPr>
          <p:nvPr>
            <p:ph sz="half" idx="2"/>
          </p:nvPr>
        </p:nvSpPr>
        <p:spPr/>
        <p:txBody>
          <a:bodyPr/>
          <a:lstStyle/>
          <a:p>
            <a:pPr marL="342900" indent="-342900">
              <a:buFont typeface="Arial" panose="020B0604020202020204" pitchFamily="34" charset="0"/>
              <a:buChar char="•"/>
              <a:defRPr/>
            </a:pPr>
            <a:r>
              <a:rPr lang="en-US" altLang="en-US" sz="2800" dirty="0"/>
              <a:t>Limited English </a:t>
            </a:r>
            <a:r>
              <a:rPr lang="en-US" altLang="en-US" sz="2800" dirty="0" smtClean="0"/>
              <a:t>Proficiency</a:t>
            </a:r>
          </a:p>
          <a:p>
            <a:pPr marL="342900" indent="-342900">
              <a:buFont typeface="Arial" panose="020B0604020202020204" pitchFamily="34" charset="0"/>
              <a:buChar char="•"/>
              <a:defRPr/>
            </a:pPr>
            <a:r>
              <a:rPr lang="en-US" altLang="en-US" sz="2800" dirty="0" smtClean="0"/>
              <a:t>Customer </a:t>
            </a:r>
            <a:r>
              <a:rPr lang="en-US" altLang="en-US" sz="2800" dirty="0"/>
              <a:t>Service</a:t>
            </a:r>
          </a:p>
          <a:p>
            <a:pPr marL="342900" indent="-342900">
              <a:buFont typeface="Arial" panose="020B0604020202020204" pitchFamily="34" charset="0"/>
              <a:buChar char="•"/>
              <a:defRPr/>
            </a:pPr>
            <a:r>
              <a:rPr lang="en-US" altLang="en-US" sz="2800" dirty="0"/>
              <a:t>Conflict Resolution</a:t>
            </a:r>
          </a:p>
          <a:p>
            <a:pPr marL="342900" indent="-342900">
              <a:buFont typeface="Arial" panose="020B0604020202020204" pitchFamily="34" charset="0"/>
              <a:buChar char="•"/>
              <a:defRPr/>
            </a:pPr>
            <a:r>
              <a:rPr lang="en-US" altLang="en-US" sz="2800" dirty="0"/>
              <a:t>Complaint Procedure</a:t>
            </a:r>
          </a:p>
          <a:p>
            <a:pPr marL="342900" indent="-342900">
              <a:buFont typeface="Arial" panose="020B0604020202020204" pitchFamily="34" charset="0"/>
              <a:buChar char="•"/>
              <a:defRPr/>
            </a:pPr>
            <a:r>
              <a:rPr lang="en-US" altLang="en-US" sz="2800" dirty="0"/>
              <a:t>Compliance Review</a:t>
            </a:r>
          </a:p>
          <a:p>
            <a:pPr marL="342900" indent="-342900">
              <a:buFont typeface="Arial" panose="020B0604020202020204" pitchFamily="34" charset="0"/>
              <a:buChar char="•"/>
              <a:defRPr/>
            </a:pPr>
            <a:r>
              <a:rPr lang="en-US" altLang="en-US" sz="2800" dirty="0"/>
              <a:t>Resolution of </a:t>
            </a:r>
            <a:r>
              <a:rPr lang="en-US" altLang="en-US" sz="2800" dirty="0" smtClean="0"/>
              <a:t>Noncompliance</a:t>
            </a:r>
            <a:endParaRPr lang="en-US" altLang="en-US" sz="2800" dirty="0"/>
          </a:p>
        </p:txBody>
      </p:sp>
      <p:sp>
        <p:nvSpPr>
          <p:cNvPr id="2" name="Slide Number Placeholder 1"/>
          <p:cNvSpPr>
            <a:spLocks noGrp="1"/>
          </p:cNvSpPr>
          <p:nvPr>
            <p:ph type="sldNum" sz="quarter" idx="12"/>
          </p:nvPr>
        </p:nvSpPr>
        <p:spPr/>
        <p:txBody>
          <a:bodyPr/>
          <a:lstStyle/>
          <a:p>
            <a:pPr>
              <a:defRPr/>
            </a:pPr>
            <a:fld id="{7246978A-4DA1-4357-85B2-17BBAA3C1AEE}" type="slidenum">
              <a:rPr lang="en-US" smtClean="0"/>
              <a:pPr>
                <a:defRPr/>
              </a:pPr>
              <a:t>9</a:t>
            </a:fld>
            <a:endParaRPr lang="en-US"/>
          </a:p>
        </p:txBody>
      </p:sp>
    </p:spTree>
    <p:extLst>
      <p:ext uri="{BB962C8B-B14F-4D97-AF65-F5344CB8AC3E}">
        <p14:creationId xmlns:p14="http://schemas.microsoft.com/office/powerpoint/2010/main" val="38011334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5451</TotalTime>
  <Words>2749</Words>
  <Application>Microsoft Office PowerPoint</Application>
  <PresentationFormat>On-screen Show (4:3)</PresentationFormat>
  <Paragraphs>383</Paragraphs>
  <Slides>47</Slides>
  <Notes>26</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Apex</vt:lpstr>
      <vt:lpstr>     Civil Rights  and  Child Nutrition Programs  (revised 7/2016) by  Hawaii  Child Nutrition Programs  </vt:lpstr>
      <vt:lpstr>PowerPoint Presentation</vt:lpstr>
      <vt:lpstr>PowerPoint Presentation</vt:lpstr>
      <vt:lpstr>Civil Rights and Child Nutrition Programs</vt:lpstr>
      <vt:lpstr>History of Civil Rights Laws</vt:lpstr>
      <vt:lpstr>What is Discrimination?</vt:lpstr>
      <vt:lpstr>PowerPoint Presentation</vt:lpstr>
      <vt:lpstr>Discrimination</vt:lpstr>
      <vt:lpstr>Areas of Compliance</vt:lpstr>
      <vt:lpstr>CACFP Meal Compliance</vt:lpstr>
      <vt:lpstr>Civil Rights Training</vt:lpstr>
      <vt:lpstr>CNPs have six  “Protected Classes”</vt:lpstr>
      <vt:lpstr>Assurances</vt:lpstr>
      <vt:lpstr>“And Justice For All”</vt:lpstr>
      <vt:lpstr>Nondiscrimination Statement  Long Version (part 1)</vt:lpstr>
      <vt:lpstr>Nondiscrimination Statement  Long Version (part 2)</vt:lpstr>
      <vt:lpstr>Nondiscrimination Statement  Long Version (part 3)</vt:lpstr>
      <vt:lpstr>Nondiscrimination Statement  Long Version (part 4)</vt:lpstr>
      <vt:lpstr>Nondiscrimination Statement Short Version</vt:lpstr>
      <vt:lpstr>PowerPoint Presentation</vt:lpstr>
      <vt:lpstr>Public Notification</vt:lpstr>
      <vt:lpstr>Public Notification  (continued)</vt:lpstr>
      <vt:lpstr>Data Collection and Maintenance</vt:lpstr>
      <vt:lpstr>Data Collection and Maintenance (continued)</vt:lpstr>
      <vt:lpstr>Limited English Proficiency</vt:lpstr>
      <vt:lpstr>Limited English Proficiency (continued)</vt:lpstr>
      <vt:lpstr>Reasonable Accommodation of Persons with Disabilities</vt:lpstr>
      <vt:lpstr>What is the center’s responsibility to participants with disabilities?</vt:lpstr>
      <vt:lpstr>Customer Service</vt:lpstr>
      <vt:lpstr>Conflict Resolution</vt:lpstr>
      <vt:lpstr>PowerPoint Presentation</vt:lpstr>
      <vt:lpstr>Unequal Treatment</vt:lpstr>
      <vt:lpstr>Handling a Complaint</vt:lpstr>
      <vt:lpstr>How soon does   a complaint need to be filed?</vt:lpstr>
      <vt:lpstr>PowerPoint Presentation</vt:lpstr>
      <vt:lpstr>Civil Rights Complaint Log</vt:lpstr>
      <vt:lpstr>Civil Rights Complaint Form</vt:lpstr>
      <vt:lpstr>PowerPoint Presentation</vt:lpstr>
      <vt:lpstr>Compliance Review Purpose</vt:lpstr>
      <vt:lpstr>Noncompliance</vt:lpstr>
      <vt:lpstr>Examples of Noncompliance</vt:lpstr>
      <vt:lpstr>Examples of Noncompliance</vt:lpstr>
      <vt:lpstr>Resolution of Noncompliance</vt:lpstr>
      <vt:lpstr>Common Review Findings </vt:lpstr>
      <vt:lpstr>Civil Rights “Must Do List” </vt:lpstr>
      <vt:lpstr>Civil Rights “Must Do List” (continued) </vt:lpstr>
      <vt:lpstr>PowerPoint Presentation</vt:lpstr>
    </vt:vector>
  </TitlesOfParts>
  <Company>Office of Hawaii Child Nutrition Programs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eomick</dc:creator>
  <cp:lastModifiedBy>Eleanore Fong-Severance</cp:lastModifiedBy>
  <cp:revision>226</cp:revision>
  <cp:lastPrinted>2015-07-14T19:54:37Z</cp:lastPrinted>
  <dcterms:created xsi:type="dcterms:W3CDTF">2010-02-22T21:25:15Z</dcterms:created>
  <dcterms:modified xsi:type="dcterms:W3CDTF">2016-07-14T01:23:51Z</dcterms:modified>
</cp:coreProperties>
</file>