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9"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50" d="100"/>
        <a:sy n="15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9778940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6/18/2016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892094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6/18/2016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2016094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6/18/2016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7547583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6/18/2016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0362715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6/18/2016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229636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1745599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6/18/2016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5786564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5498121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6/18/2016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605136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6/18/2016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6071439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6/18/2016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9042756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6/18/2016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175423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6/18/2016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1584660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8543987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2590767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6/18/2016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23241172"/>
      </p:ext>
    </p:extLst>
  </p:cSld>
  <p:clrMap bg1="dk1" tx1="lt1" bg2="dk2" tx2="lt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 id="2147483752" r:id="rId13"/>
    <p:sldLayoutId id="2147483753" r:id="rId14"/>
    <p:sldLayoutId id="2147483754" r:id="rId15"/>
    <p:sldLayoutId id="2147483755" r:id="rId16"/>
  </p:sldLayoutIdLst>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par>
    </p:tnLst>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15910"/>
            <a:ext cx="9448800" cy="6204096"/>
          </a:xfrm>
        </p:spPr>
        <p:txBody>
          <a:bodyPr>
            <a:normAutofit/>
          </a:bodyPr>
          <a:lstStyle/>
          <a:p>
            <a:pPr algn="l"/>
            <a:r>
              <a:rPr lang="en-US" sz="4000" b="1" i="1" u="sng" dirty="0" smtClean="0">
                <a:solidFill>
                  <a:srgbClr val="FFFF00"/>
                </a:solidFill>
              </a:rPr>
              <a:t/>
            </a:r>
            <a:br>
              <a:rPr lang="en-US" sz="4000" b="1" i="1" u="sng" dirty="0" smtClean="0">
                <a:solidFill>
                  <a:srgbClr val="FFFF00"/>
                </a:solidFill>
              </a:rPr>
            </a:br>
            <a:r>
              <a:rPr lang="en-US" sz="4000" b="1" i="1" u="sng" dirty="0" smtClean="0">
                <a:solidFill>
                  <a:srgbClr val="FFFF00"/>
                </a:solidFill>
              </a:rPr>
              <a:t>NSLP Procurement &amp; Fiscal Webinar</a:t>
            </a:r>
            <a:br>
              <a:rPr lang="en-US" sz="4000" b="1" i="1" u="sng" dirty="0" smtClean="0">
                <a:solidFill>
                  <a:srgbClr val="FFFF00"/>
                </a:solidFill>
              </a:rPr>
            </a:br>
            <a:r>
              <a:rPr lang="en-US" sz="4000" b="1" i="1" u="sng" dirty="0" smtClean="0">
                <a:solidFill>
                  <a:srgbClr val="FFFF00"/>
                </a:solidFill>
              </a:rPr>
              <a:t/>
            </a:r>
            <a:br>
              <a:rPr lang="en-US" sz="4000" b="1" i="1" u="sng" dirty="0" smtClean="0">
                <a:solidFill>
                  <a:srgbClr val="FFFF00"/>
                </a:solidFill>
              </a:rPr>
            </a:br>
            <a:r>
              <a:rPr lang="en-US" sz="2000" b="1" dirty="0" smtClean="0">
                <a:solidFill>
                  <a:schemeClr val="accent1">
                    <a:lumMod val="60000"/>
                    <a:lumOff val="40000"/>
                  </a:schemeClr>
                </a:solidFill>
              </a:rPr>
              <a:t>8:30-8:40 Introductions and 1</a:t>
            </a:r>
            <a:r>
              <a:rPr lang="en-US" sz="2000" b="1" baseline="30000" dirty="0" smtClean="0">
                <a:solidFill>
                  <a:schemeClr val="accent1">
                    <a:lumMod val="60000"/>
                    <a:lumOff val="40000"/>
                  </a:schemeClr>
                </a:solidFill>
              </a:rPr>
              <a:t>st</a:t>
            </a:r>
            <a:r>
              <a:rPr lang="en-US" sz="2000" b="1" dirty="0" smtClean="0">
                <a:solidFill>
                  <a:schemeClr val="accent1">
                    <a:lumMod val="60000"/>
                    <a:lumOff val="40000"/>
                  </a:schemeClr>
                </a:solidFill>
              </a:rPr>
              <a:t> Attendance taken </a:t>
            </a:r>
            <a:br>
              <a:rPr lang="en-US" sz="2000" b="1" dirty="0" smtClean="0">
                <a:solidFill>
                  <a:schemeClr val="accent1">
                    <a:lumMod val="60000"/>
                    <a:lumOff val="40000"/>
                  </a:schemeClr>
                </a:solidFill>
              </a:rPr>
            </a:br>
            <a:r>
              <a:rPr lang="en-US" sz="2000" b="1" dirty="0" smtClean="0">
                <a:solidFill>
                  <a:schemeClr val="accent1">
                    <a:lumMod val="60000"/>
                    <a:lumOff val="40000"/>
                  </a:schemeClr>
                </a:solidFill>
              </a:rPr>
              <a:t>8:40-9:25 Procurement Monitoring Tool (Code </a:t>
            </a:r>
            <a:r>
              <a:rPr lang="en-US" sz="2000" b="1" dirty="0" smtClean="0">
                <a:solidFill>
                  <a:schemeClr val="accent1">
                    <a:lumMod val="60000"/>
                    <a:lumOff val="40000"/>
                  </a:schemeClr>
                </a:solidFill>
              </a:rPr>
              <a:t>2400; </a:t>
            </a:r>
            <a:r>
              <a:rPr lang="en-US" sz="2000" b="1" dirty="0" smtClean="0">
                <a:solidFill>
                  <a:schemeClr val="accent1">
                    <a:lumMod val="60000"/>
                    <a:lumOff val="40000"/>
                  </a:schemeClr>
                </a:solidFill>
              </a:rPr>
              <a:t>35 min)</a:t>
            </a:r>
            <a:r>
              <a:rPr lang="en-US" sz="2000" b="1" dirty="0" smtClean="0">
                <a:solidFill>
                  <a:srgbClr val="00B0F0"/>
                </a:solidFill>
              </a:rPr>
              <a:t/>
            </a:r>
            <a:br>
              <a:rPr lang="en-US" sz="2000" b="1" dirty="0" smtClean="0">
                <a:solidFill>
                  <a:srgbClr val="00B0F0"/>
                </a:solidFill>
              </a:rPr>
            </a:br>
            <a:r>
              <a:rPr lang="en-US" sz="1000" b="1" dirty="0" smtClean="0">
                <a:solidFill>
                  <a:srgbClr val="FFFF00"/>
                </a:solidFill>
              </a:rPr>
              <a:t>5 MINUTE BREAK </a:t>
            </a:r>
            <a:br>
              <a:rPr lang="en-US" sz="1000" b="1" dirty="0" smtClean="0">
                <a:solidFill>
                  <a:srgbClr val="FFFF00"/>
                </a:solidFill>
              </a:rPr>
            </a:br>
            <a:r>
              <a:rPr lang="en-US" sz="2000" b="1" dirty="0" smtClean="0"/>
              <a:t/>
            </a:r>
            <a:br>
              <a:rPr lang="en-US" sz="2000" b="1" dirty="0" smtClean="0"/>
            </a:br>
            <a:r>
              <a:rPr lang="en-US" sz="2000" b="1" dirty="0" smtClean="0">
                <a:solidFill>
                  <a:schemeClr val="accent1">
                    <a:lumMod val="60000"/>
                    <a:lumOff val="40000"/>
                  </a:schemeClr>
                </a:solidFill>
              </a:rPr>
              <a:t>9:30-10:00 Procurement Fundamentals; Procurement Plan: Code of </a:t>
            </a:r>
            <a:br>
              <a:rPr lang="en-US" sz="2000" b="1" dirty="0" smtClean="0">
                <a:solidFill>
                  <a:schemeClr val="accent1">
                    <a:lumMod val="60000"/>
                    <a:lumOff val="40000"/>
                  </a:schemeClr>
                </a:solidFill>
              </a:rPr>
            </a:br>
            <a:r>
              <a:rPr lang="en-US" sz="2000" b="1" dirty="0">
                <a:solidFill>
                  <a:schemeClr val="accent1">
                    <a:lumMod val="60000"/>
                    <a:lumOff val="40000"/>
                  </a:schemeClr>
                </a:solidFill>
              </a:rPr>
              <a:t> </a:t>
            </a:r>
            <a:r>
              <a:rPr lang="en-US" sz="2000" b="1" dirty="0" smtClean="0">
                <a:solidFill>
                  <a:schemeClr val="accent1">
                    <a:lumMod val="60000"/>
                    <a:lumOff val="40000"/>
                  </a:schemeClr>
                </a:solidFill>
              </a:rPr>
              <a:t>                  Conduct (code 3320; 30 min)</a:t>
            </a:r>
            <a:br>
              <a:rPr lang="en-US" sz="2000" b="1" dirty="0" smtClean="0">
                <a:solidFill>
                  <a:schemeClr val="accent1">
                    <a:lumMod val="60000"/>
                    <a:lumOff val="40000"/>
                  </a:schemeClr>
                </a:solidFill>
              </a:rPr>
            </a:br>
            <a:r>
              <a:rPr lang="en-US" sz="1000" b="1" dirty="0" smtClean="0">
                <a:solidFill>
                  <a:srgbClr val="FFFF00"/>
                </a:solidFill>
              </a:rPr>
              <a:t>5 MINUTE BREAK </a:t>
            </a:r>
            <a:br>
              <a:rPr lang="en-US" sz="1000" b="1" dirty="0" smtClean="0">
                <a:solidFill>
                  <a:srgbClr val="FFFF00"/>
                </a:solidFill>
              </a:rPr>
            </a:br>
            <a:r>
              <a:rPr lang="en-US" sz="2000" b="1" dirty="0" smtClean="0">
                <a:solidFill>
                  <a:schemeClr val="accent1">
                    <a:lumMod val="60000"/>
                    <a:lumOff val="40000"/>
                  </a:schemeClr>
                </a:solidFill>
              </a:rPr>
              <a:t>10:05-10:20 Single Audit (Code 3320; 15 min) </a:t>
            </a:r>
            <a:br>
              <a:rPr lang="en-US" sz="2000" b="1" dirty="0" smtClean="0">
                <a:solidFill>
                  <a:schemeClr val="accent1">
                    <a:lumMod val="60000"/>
                    <a:lumOff val="40000"/>
                  </a:schemeClr>
                </a:solidFill>
              </a:rPr>
            </a:br>
            <a:r>
              <a:rPr lang="en-US" sz="2000" b="1" dirty="0" smtClean="0">
                <a:solidFill>
                  <a:schemeClr val="accent1">
                    <a:lumMod val="60000"/>
                    <a:lumOff val="40000"/>
                  </a:schemeClr>
                </a:solidFill>
              </a:rPr>
              <a:t/>
            </a:r>
            <a:br>
              <a:rPr lang="en-US" sz="2000" b="1" dirty="0" smtClean="0">
                <a:solidFill>
                  <a:schemeClr val="accent1">
                    <a:lumMod val="60000"/>
                    <a:lumOff val="40000"/>
                  </a:schemeClr>
                </a:solidFill>
              </a:rPr>
            </a:br>
            <a:r>
              <a:rPr lang="en-US" sz="1000" b="1" dirty="0" smtClean="0">
                <a:solidFill>
                  <a:srgbClr val="FFFF00"/>
                </a:solidFill>
              </a:rPr>
              <a:t>5 MINUTE BREAK</a:t>
            </a:r>
            <a:br>
              <a:rPr lang="en-US" sz="1000" b="1" dirty="0" smtClean="0">
                <a:solidFill>
                  <a:srgbClr val="FFFF00"/>
                </a:solidFill>
              </a:rPr>
            </a:br>
            <a:r>
              <a:rPr lang="en-US" sz="2000" b="1" dirty="0" smtClean="0">
                <a:solidFill>
                  <a:schemeClr val="accent1">
                    <a:lumMod val="60000"/>
                    <a:lumOff val="40000"/>
                  </a:schemeClr>
                </a:solidFill>
              </a:rPr>
              <a:t>10:20-10:50 Paid Lunch Equity (Code 3320; 20 min)</a:t>
            </a:r>
            <a:br>
              <a:rPr lang="en-US" sz="2000" b="1" dirty="0" smtClean="0">
                <a:solidFill>
                  <a:schemeClr val="accent1">
                    <a:lumMod val="60000"/>
                    <a:lumOff val="40000"/>
                  </a:schemeClr>
                </a:solidFill>
              </a:rPr>
            </a:br>
            <a:r>
              <a:rPr lang="en-US" sz="2000" b="1" dirty="0" smtClean="0">
                <a:solidFill>
                  <a:schemeClr val="accent1">
                    <a:lumMod val="60000"/>
                    <a:lumOff val="40000"/>
                  </a:schemeClr>
                </a:solidFill>
              </a:rPr>
              <a:t> </a:t>
            </a:r>
            <a:br>
              <a:rPr lang="en-US" sz="2000" b="1" dirty="0" smtClean="0">
                <a:solidFill>
                  <a:schemeClr val="accent1">
                    <a:lumMod val="60000"/>
                    <a:lumOff val="40000"/>
                  </a:schemeClr>
                </a:solidFill>
              </a:rPr>
            </a:br>
            <a:r>
              <a:rPr lang="en-US" sz="1000" b="1" dirty="0" smtClean="0">
                <a:solidFill>
                  <a:srgbClr val="FFFF00"/>
                </a:solidFill>
              </a:rPr>
              <a:t>5 MINUTE BREAK </a:t>
            </a:r>
            <a:br>
              <a:rPr lang="en-US" sz="1000" b="1" dirty="0" smtClean="0">
                <a:solidFill>
                  <a:srgbClr val="FFFF00"/>
                </a:solidFill>
              </a:rPr>
            </a:br>
            <a:r>
              <a:rPr lang="en-US" sz="2000" b="1" dirty="0" smtClean="0">
                <a:solidFill>
                  <a:schemeClr val="accent1">
                    <a:lumMod val="60000"/>
                    <a:lumOff val="40000"/>
                  </a:schemeClr>
                </a:solidFill>
              </a:rPr>
              <a:t>10:55-11:45 Civil Rights (Code 3320; 50 min) </a:t>
            </a:r>
            <a:br>
              <a:rPr lang="en-US" sz="2000" b="1" dirty="0" smtClean="0">
                <a:solidFill>
                  <a:schemeClr val="accent1">
                    <a:lumMod val="60000"/>
                    <a:lumOff val="40000"/>
                  </a:schemeClr>
                </a:solidFill>
              </a:rPr>
            </a:br>
            <a:r>
              <a:rPr lang="en-US" sz="2000" b="1" dirty="0" smtClean="0">
                <a:solidFill>
                  <a:schemeClr val="accent1">
                    <a:lumMod val="60000"/>
                    <a:lumOff val="40000"/>
                  </a:schemeClr>
                </a:solidFill>
              </a:rPr>
              <a:t>11:45-12:30 </a:t>
            </a:r>
            <a:r>
              <a:rPr lang="en-US" sz="2000" b="1" dirty="0" smtClean="0">
                <a:solidFill>
                  <a:schemeClr val="accent1">
                    <a:lumMod val="60000"/>
                    <a:lumOff val="40000"/>
                  </a:schemeClr>
                </a:solidFill>
              </a:rPr>
              <a:t>Review; Question and </a:t>
            </a:r>
            <a:r>
              <a:rPr lang="en-US" sz="2000" b="1" dirty="0" smtClean="0">
                <a:solidFill>
                  <a:schemeClr val="accent1">
                    <a:lumMod val="60000"/>
                    <a:lumOff val="40000"/>
                  </a:schemeClr>
                </a:solidFill>
              </a:rPr>
              <a:t>Answers, </a:t>
            </a:r>
            <a:r>
              <a:rPr lang="en-US" sz="2000" b="1" dirty="0" smtClean="0">
                <a:solidFill>
                  <a:schemeClr val="accent1">
                    <a:lumMod val="60000"/>
                    <a:lumOff val="40000"/>
                  </a:schemeClr>
                </a:solidFill>
              </a:rPr>
              <a:t>2</a:t>
            </a:r>
            <a:r>
              <a:rPr lang="en-US" sz="2000" b="1" baseline="30000" dirty="0" smtClean="0">
                <a:solidFill>
                  <a:schemeClr val="accent1">
                    <a:lumMod val="60000"/>
                    <a:lumOff val="40000"/>
                  </a:schemeClr>
                </a:solidFill>
              </a:rPr>
              <a:t>nd</a:t>
            </a:r>
            <a:r>
              <a:rPr lang="en-US" sz="2000" b="1" dirty="0" smtClean="0">
                <a:solidFill>
                  <a:schemeClr val="accent1">
                    <a:lumMod val="60000"/>
                    <a:lumOff val="40000"/>
                  </a:schemeClr>
                </a:solidFill>
              </a:rPr>
              <a:t> Attendance taken </a:t>
            </a:r>
            <a:br>
              <a:rPr lang="en-US" sz="2000" b="1" dirty="0" smtClean="0">
                <a:solidFill>
                  <a:schemeClr val="accent1">
                    <a:lumMod val="60000"/>
                    <a:lumOff val="40000"/>
                  </a:schemeClr>
                </a:solidFill>
              </a:rPr>
            </a:br>
            <a:endParaRPr lang="en-US" sz="2000" b="1" dirty="0">
              <a:solidFill>
                <a:schemeClr val="accent1">
                  <a:lumMod val="60000"/>
                  <a:lumOff val="40000"/>
                </a:schemeClr>
              </a:solidFill>
            </a:endParaRPr>
          </a:p>
        </p:txBody>
      </p:sp>
      <p:sp>
        <p:nvSpPr>
          <p:cNvPr id="3" name="Subtitle 2"/>
          <p:cNvSpPr>
            <a:spLocks noGrp="1"/>
          </p:cNvSpPr>
          <p:nvPr>
            <p:ph type="subTitle" idx="1"/>
          </p:nvPr>
        </p:nvSpPr>
        <p:spPr>
          <a:xfrm>
            <a:off x="1371600" y="6088185"/>
            <a:ext cx="9448800" cy="711199"/>
          </a:xfrm>
        </p:spPr>
        <p:txBody>
          <a:bodyPr>
            <a:normAutofit fontScale="85000" lnSpcReduction="10000"/>
          </a:bodyPr>
          <a:lstStyle/>
          <a:p>
            <a:pPr algn="ctr"/>
            <a:r>
              <a:rPr lang="en-US" b="1" dirty="0" smtClean="0">
                <a:solidFill>
                  <a:srgbClr val="FFFF00"/>
                </a:solidFill>
              </a:rPr>
              <a:t>Hawaii Child Nutrition Programs                                                               Annual Training 2016</a:t>
            </a:r>
          </a:p>
          <a:p>
            <a:pPr algn="ctr"/>
            <a:r>
              <a:rPr lang="en-US" b="1" dirty="0" smtClean="0">
                <a:solidFill>
                  <a:srgbClr val="FFFF00"/>
                </a:solidFill>
              </a:rPr>
              <a:t>     </a:t>
            </a:r>
            <a:r>
              <a:rPr lang="en-US" b="1" dirty="0" smtClean="0">
                <a:solidFill>
                  <a:srgbClr val="FFFF00"/>
                </a:solidFill>
              </a:rPr>
              <a:t>USDA </a:t>
            </a:r>
            <a:r>
              <a:rPr lang="en-US" b="1" dirty="0" smtClean="0">
                <a:solidFill>
                  <a:srgbClr val="FFFF00"/>
                </a:solidFill>
              </a:rPr>
              <a:t>IS AN EQUAL OPPORTUNITY PROVIDER </a:t>
            </a:r>
            <a:r>
              <a:rPr lang="en-US" b="1" dirty="0" smtClean="0">
                <a:solidFill>
                  <a:srgbClr val="FFFF00"/>
                </a:solidFill>
              </a:rPr>
              <a:t> </a:t>
            </a:r>
            <a:endParaRPr lang="en-US" b="1" dirty="0" smtClean="0">
              <a:solidFill>
                <a:srgbClr val="FFFF00"/>
              </a:solidFill>
            </a:endParaRPr>
          </a:p>
          <a:p>
            <a:endParaRPr lang="en-US" dirty="0"/>
          </a:p>
        </p:txBody>
      </p:sp>
    </p:spTree>
    <p:extLst>
      <p:ext uri="{BB962C8B-B14F-4D97-AF65-F5344CB8AC3E}">
        <p14:creationId xmlns:p14="http://schemas.microsoft.com/office/powerpoint/2010/main" val="239052875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57908"/>
            <a:ext cx="9448800" cy="6600092"/>
          </a:xfrm>
          <a:ln>
            <a:solidFill>
              <a:schemeClr val="accent1"/>
            </a:solidFill>
          </a:ln>
        </p:spPr>
        <p:txBody>
          <a:bodyPr>
            <a:normAutofit fontScale="90000"/>
          </a:bodyPr>
          <a:lstStyle/>
          <a:p>
            <a:pPr algn="l"/>
            <a:r>
              <a:rPr lang="en-US" sz="4000" b="1" i="1" u="sng" dirty="0" smtClean="0">
                <a:solidFill>
                  <a:srgbClr val="FFFF00"/>
                </a:solidFill>
              </a:rPr>
              <a:t>Procurement and Fiscal </a:t>
            </a:r>
            <a:r>
              <a:rPr lang="en-US" sz="4000" b="1" i="1" u="sng" dirty="0" smtClean="0">
                <a:solidFill>
                  <a:srgbClr val="FFFF00"/>
                </a:solidFill>
              </a:rPr>
              <a:t>Webinar</a:t>
            </a:r>
            <a:br>
              <a:rPr lang="en-US" sz="4000" b="1" i="1" u="sng" dirty="0" smtClean="0">
                <a:solidFill>
                  <a:srgbClr val="FFFF00"/>
                </a:solidFill>
              </a:rPr>
            </a:br>
            <a:r>
              <a:rPr lang="en-US" sz="4000" b="1" i="1" u="sng" dirty="0" smtClean="0">
                <a:solidFill>
                  <a:srgbClr val="FFFF00"/>
                </a:solidFill>
              </a:rPr>
              <a:t/>
            </a:r>
            <a:br>
              <a:rPr lang="en-US" sz="4000" b="1" i="1" u="sng" dirty="0" smtClean="0">
                <a:solidFill>
                  <a:srgbClr val="FFFF00"/>
                </a:solidFill>
              </a:rPr>
            </a:br>
            <a:r>
              <a:rPr lang="en-US" sz="2000" b="1" i="1" u="sng" dirty="0" smtClean="0">
                <a:solidFill>
                  <a:schemeClr val="accent1">
                    <a:lumMod val="60000"/>
                    <a:lumOff val="40000"/>
                  </a:schemeClr>
                </a:solidFill>
              </a:rPr>
              <a:t>House </a:t>
            </a:r>
            <a:r>
              <a:rPr lang="en-US" sz="2000" b="1" i="1" u="sng" dirty="0" smtClean="0">
                <a:solidFill>
                  <a:schemeClr val="accent1">
                    <a:lumMod val="60000"/>
                    <a:lumOff val="40000"/>
                  </a:schemeClr>
                </a:solidFill>
              </a:rPr>
              <a:t>Keeping:</a:t>
            </a:r>
            <a:br>
              <a:rPr lang="en-US" sz="2000" b="1" i="1" u="sng" dirty="0" smtClean="0">
                <a:solidFill>
                  <a:schemeClr val="accent1">
                    <a:lumMod val="60000"/>
                    <a:lumOff val="40000"/>
                  </a:schemeClr>
                </a:solidFill>
              </a:rPr>
            </a:br>
            <a:r>
              <a:rPr lang="en-US" sz="2200" b="1" dirty="0" smtClean="0">
                <a:solidFill>
                  <a:schemeClr val="accent1">
                    <a:lumMod val="60000"/>
                    <a:lumOff val="40000"/>
                  </a:schemeClr>
                </a:solidFill>
              </a:rPr>
              <a:t>Send your Questions using the Chat Box Feature on </a:t>
            </a:r>
            <a:r>
              <a:rPr lang="en-US" sz="2200" b="1" dirty="0" err="1" smtClean="0">
                <a:solidFill>
                  <a:schemeClr val="accent1">
                    <a:lumMod val="60000"/>
                    <a:lumOff val="40000"/>
                  </a:schemeClr>
                </a:solidFill>
              </a:rPr>
              <a:t>Webex</a:t>
            </a:r>
            <a:r>
              <a:rPr lang="en-US" sz="2200" b="1" dirty="0" smtClean="0">
                <a:solidFill>
                  <a:schemeClr val="accent1">
                    <a:lumMod val="60000"/>
                    <a:lumOff val="40000"/>
                  </a:schemeClr>
                </a:solidFill>
              </a:rPr>
              <a:t> and they will be answered at the end of the Webinar </a:t>
            </a:r>
            <a:r>
              <a:rPr lang="en-US" sz="2200" b="1" dirty="0" smtClean="0">
                <a:solidFill>
                  <a:schemeClr val="accent1">
                    <a:lumMod val="60000"/>
                    <a:lumOff val="40000"/>
                  </a:schemeClr>
                </a:solidFill>
              </a:rPr>
              <a:t>or Question </a:t>
            </a:r>
            <a:r>
              <a:rPr lang="en-US" sz="2200" b="1" dirty="0" smtClean="0">
                <a:solidFill>
                  <a:schemeClr val="accent1">
                    <a:lumMod val="60000"/>
                    <a:lumOff val="40000"/>
                  </a:schemeClr>
                </a:solidFill>
              </a:rPr>
              <a:t>and Answer period via telephone will be also at conclusion </a:t>
            </a:r>
            <a:r>
              <a:rPr lang="en-US" sz="2200" b="1" dirty="0" smtClean="0">
                <a:solidFill>
                  <a:schemeClr val="accent1">
                    <a:lumMod val="60000"/>
                    <a:lumOff val="40000"/>
                  </a:schemeClr>
                </a:solidFill>
              </a:rPr>
              <a:t/>
            </a:r>
            <a:br>
              <a:rPr lang="en-US" sz="2200" b="1" dirty="0" smtClean="0">
                <a:solidFill>
                  <a:schemeClr val="accent1">
                    <a:lumMod val="60000"/>
                    <a:lumOff val="40000"/>
                  </a:schemeClr>
                </a:solidFill>
              </a:rPr>
            </a:br>
            <a:r>
              <a:rPr lang="en-US" sz="2200" b="1" dirty="0">
                <a:solidFill>
                  <a:schemeClr val="accent1">
                    <a:lumMod val="60000"/>
                    <a:lumOff val="40000"/>
                  </a:schemeClr>
                </a:solidFill>
              </a:rPr>
              <a:t/>
            </a:r>
            <a:br>
              <a:rPr lang="en-US" sz="2200" b="1" dirty="0">
                <a:solidFill>
                  <a:schemeClr val="accent1">
                    <a:lumMod val="60000"/>
                    <a:lumOff val="40000"/>
                  </a:schemeClr>
                </a:solidFill>
              </a:rPr>
            </a:br>
            <a:r>
              <a:rPr lang="en-US" sz="2200" b="1" dirty="0" smtClean="0">
                <a:solidFill>
                  <a:schemeClr val="accent1">
                    <a:lumMod val="60000"/>
                    <a:lumOff val="40000"/>
                  </a:schemeClr>
                </a:solidFill>
              </a:rPr>
              <a:t>Attendance will be taken at the beginning and end of the webinar</a:t>
            </a:r>
            <a:r>
              <a:rPr lang="en-US" sz="2200" b="1" dirty="0" smtClean="0">
                <a:solidFill>
                  <a:schemeClr val="accent1">
                    <a:lumMod val="60000"/>
                    <a:lumOff val="40000"/>
                  </a:schemeClr>
                </a:solidFill>
              </a:rPr>
              <a:t/>
            </a:r>
            <a:br>
              <a:rPr lang="en-US" sz="2200" b="1" dirty="0" smtClean="0">
                <a:solidFill>
                  <a:schemeClr val="accent1">
                    <a:lumMod val="60000"/>
                    <a:lumOff val="40000"/>
                  </a:schemeClr>
                </a:solidFill>
              </a:rPr>
            </a:br>
            <a:r>
              <a:rPr lang="en-US" sz="2200" b="1" dirty="0">
                <a:solidFill>
                  <a:schemeClr val="accent1">
                    <a:lumMod val="60000"/>
                    <a:lumOff val="40000"/>
                  </a:schemeClr>
                </a:solidFill>
              </a:rPr>
              <a:t/>
            </a:r>
            <a:br>
              <a:rPr lang="en-US" sz="2200" b="1" dirty="0">
                <a:solidFill>
                  <a:schemeClr val="accent1">
                    <a:lumMod val="60000"/>
                    <a:lumOff val="40000"/>
                  </a:schemeClr>
                </a:solidFill>
              </a:rPr>
            </a:br>
            <a:r>
              <a:rPr lang="en-US" sz="2200" b="1" dirty="0" smtClean="0">
                <a:solidFill>
                  <a:schemeClr val="accent1">
                    <a:lumMod val="60000"/>
                    <a:lumOff val="40000"/>
                  </a:schemeClr>
                </a:solidFill>
              </a:rPr>
              <a:t>Those</a:t>
            </a:r>
            <a:r>
              <a:rPr lang="en-US" sz="2200" b="1" dirty="0" smtClean="0">
                <a:solidFill>
                  <a:schemeClr val="accent1">
                    <a:lumMod val="60000"/>
                    <a:lumOff val="40000"/>
                  </a:schemeClr>
                </a:solidFill>
              </a:rPr>
              <a:t> registered </a:t>
            </a:r>
            <a:r>
              <a:rPr lang="en-US" sz="2200" b="1" dirty="0" smtClean="0">
                <a:solidFill>
                  <a:schemeClr val="accent1">
                    <a:lumMod val="60000"/>
                    <a:lumOff val="40000"/>
                  </a:schemeClr>
                </a:solidFill>
              </a:rPr>
              <a:t>on HCNP_S </a:t>
            </a:r>
            <a:r>
              <a:rPr lang="en-US" sz="2200" b="1" dirty="0" smtClean="0">
                <a:solidFill>
                  <a:schemeClr val="accent1">
                    <a:lumMod val="60000"/>
                    <a:lumOff val="40000"/>
                  </a:schemeClr>
                </a:solidFill>
              </a:rPr>
              <a:t>will </a:t>
            </a:r>
            <a:r>
              <a:rPr lang="en-US" sz="2200" b="1" dirty="0" smtClean="0">
                <a:solidFill>
                  <a:schemeClr val="accent1">
                    <a:lumMod val="60000"/>
                    <a:lumOff val="40000"/>
                  </a:schemeClr>
                </a:solidFill>
              </a:rPr>
              <a:t>get </a:t>
            </a:r>
            <a:r>
              <a:rPr lang="en-US" sz="2200" b="1" dirty="0" smtClean="0">
                <a:solidFill>
                  <a:schemeClr val="accent1">
                    <a:lumMod val="60000"/>
                    <a:lumOff val="40000"/>
                  </a:schemeClr>
                </a:solidFill>
              </a:rPr>
              <a:t>credit for attending today’s webinar</a:t>
            </a:r>
            <a:br>
              <a:rPr lang="en-US" sz="2200" b="1" dirty="0" smtClean="0">
                <a:solidFill>
                  <a:schemeClr val="accent1">
                    <a:lumMod val="60000"/>
                    <a:lumOff val="40000"/>
                  </a:schemeClr>
                </a:solidFill>
              </a:rPr>
            </a:br>
            <a:r>
              <a:rPr lang="en-US" sz="2200" b="1" dirty="0">
                <a:solidFill>
                  <a:schemeClr val="accent1">
                    <a:lumMod val="60000"/>
                    <a:lumOff val="40000"/>
                  </a:schemeClr>
                </a:solidFill>
              </a:rPr>
              <a:t/>
            </a:r>
            <a:br>
              <a:rPr lang="en-US" sz="2200" b="1" dirty="0">
                <a:solidFill>
                  <a:schemeClr val="accent1">
                    <a:lumMod val="60000"/>
                    <a:lumOff val="40000"/>
                  </a:schemeClr>
                </a:solidFill>
              </a:rPr>
            </a:br>
            <a:r>
              <a:rPr lang="en-US" sz="2200" b="1" dirty="0" smtClean="0">
                <a:solidFill>
                  <a:schemeClr val="accent1">
                    <a:lumMod val="60000"/>
                    <a:lumOff val="40000"/>
                  </a:schemeClr>
                </a:solidFill>
              </a:rPr>
              <a:t>There will be a five minute break </a:t>
            </a:r>
            <a:r>
              <a:rPr lang="en-US" sz="2200" b="1" dirty="0" smtClean="0">
                <a:solidFill>
                  <a:schemeClr val="accent1">
                    <a:lumMod val="60000"/>
                    <a:lumOff val="40000"/>
                  </a:schemeClr>
                </a:solidFill>
              </a:rPr>
              <a:t>after each </a:t>
            </a:r>
            <a:r>
              <a:rPr lang="en-US" sz="2200" b="1" dirty="0" smtClean="0">
                <a:solidFill>
                  <a:schemeClr val="accent1">
                    <a:lumMod val="60000"/>
                    <a:lumOff val="40000"/>
                  </a:schemeClr>
                </a:solidFill>
              </a:rPr>
              <a:t>Presentation</a:t>
            </a:r>
            <a:br>
              <a:rPr lang="en-US" sz="2200" b="1" dirty="0" smtClean="0">
                <a:solidFill>
                  <a:schemeClr val="accent1">
                    <a:lumMod val="60000"/>
                    <a:lumOff val="40000"/>
                  </a:schemeClr>
                </a:solidFill>
              </a:rPr>
            </a:br>
            <a:r>
              <a:rPr lang="en-US" sz="2200" b="1" dirty="0">
                <a:solidFill>
                  <a:schemeClr val="accent1">
                    <a:lumMod val="60000"/>
                    <a:lumOff val="40000"/>
                  </a:schemeClr>
                </a:solidFill>
              </a:rPr>
              <a:t/>
            </a:r>
            <a:br>
              <a:rPr lang="en-US" sz="2200" b="1" dirty="0">
                <a:solidFill>
                  <a:schemeClr val="accent1">
                    <a:lumMod val="60000"/>
                    <a:lumOff val="40000"/>
                  </a:schemeClr>
                </a:solidFill>
              </a:rPr>
            </a:br>
            <a:r>
              <a:rPr lang="en-US" sz="2200" b="1" dirty="0" smtClean="0">
                <a:solidFill>
                  <a:schemeClr val="accent1">
                    <a:lumMod val="60000"/>
                    <a:lumOff val="40000"/>
                  </a:schemeClr>
                </a:solidFill>
              </a:rPr>
              <a:t>Power points are posted on HCNP Webpage under NSLP; then </a:t>
            </a:r>
            <a:r>
              <a:rPr lang="en-US" sz="2200" b="1" dirty="0" smtClean="0">
                <a:solidFill>
                  <a:schemeClr val="accent1">
                    <a:lumMod val="60000"/>
                    <a:lumOff val="40000"/>
                  </a:schemeClr>
                </a:solidFill>
              </a:rPr>
              <a:t>Procurement </a:t>
            </a:r>
            <a:br>
              <a:rPr lang="en-US" sz="2200" b="1" dirty="0" smtClean="0">
                <a:solidFill>
                  <a:schemeClr val="accent1">
                    <a:lumMod val="60000"/>
                    <a:lumOff val="40000"/>
                  </a:schemeClr>
                </a:solidFill>
              </a:rPr>
            </a:br>
            <a:r>
              <a:rPr lang="en-US" sz="2200" b="1" dirty="0" smtClean="0">
                <a:solidFill>
                  <a:schemeClr val="accent1">
                    <a:lumMod val="60000"/>
                    <a:lumOff val="40000"/>
                  </a:schemeClr>
                </a:solidFill>
              </a:rPr>
              <a:t>or Civil Rights </a:t>
            </a:r>
            <a:r>
              <a:rPr lang="en-US" sz="2200" b="1" dirty="0" smtClean="0">
                <a:solidFill>
                  <a:schemeClr val="accent1">
                    <a:lumMod val="60000"/>
                    <a:lumOff val="40000"/>
                  </a:schemeClr>
                </a:solidFill>
              </a:rPr>
              <a:t/>
            </a:r>
            <a:br>
              <a:rPr lang="en-US" sz="2200" b="1" dirty="0" smtClean="0">
                <a:solidFill>
                  <a:schemeClr val="accent1">
                    <a:lumMod val="60000"/>
                    <a:lumOff val="40000"/>
                  </a:schemeClr>
                </a:solidFill>
              </a:rPr>
            </a:br>
            <a:r>
              <a:rPr lang="en-US" sz="2200" b="1" dirty="0">
                <a:solidFill>
                  <a:schemeClr val="accent1">
                    <a:lumMod val="60000"/>
                    <a:lumOff val="40000"/>
                  </a:schemeClr>
                </a:solidFill>
              </a:rPr>
              <a:t/>
            </a:r>
            <a:br>
              <a:rPr lang="en-US" sz="2200" b="1" dirty="0">
                <a:solidFill>
                  <a:schemeClr val="accent1">
                    <a:lumMod val="60000"/>
                    <a:lumOff val="40000"/>
                  </a:schemeClr>
                </a:solidFill>
              </a:rPr>
            </a:br>
            <a:r>
              <a:rPr lang="en-US" sz="2200" b="1" dirty="0" smtClean="0">
                <a:solidFill>
                  <a:schemeClr val="accent1">
                    <a:lumMod val="60000"/>
                    <a:lumOff val="40000"/>
                  </a:schemeClr>
                </a:solidFill>
              </a:rPr>
              <a:t>Each Presentation has Code number for your professional training hours .  Remember, you must record your minutes in 15 minute intervals or higher.  </a:t>
            </a:r>
            <a:br>
              <a:rPr lang="en-US" sz="2200" b="1" dirty="0" smtClean="0">
                <a:solidFill>
                  <a:schemeClr val="accent1">
                    <a:lumMod val="60000"/>
                    <a:lumOff val="40000"/>
                  </a:schemeClr>
                </a:solidFill>
              </a:rPr>
            </a:br>
            <a:r>
              <a:rPr lang="en-US" sz="2200" b="1" dirty="0">
                <a:solidFill>
                  <a:schemeClr val="accent1">
                    <a:lumMod val="60000"/>
                    <a:lumOff val="40000"/>
                  </a:schemeClr>
                </a:solidFill>
              </a:rPr>
              <a:t/>
            </a:r>
            <a:br>
              <a:rPr lang="en-US" sz="2200" b="1" dirty="0">
                <a:solidFill>
                  <a:schemeClr val="accent1">
                    <a:lumMod val="60000"/>
                    <a:lumOff val="40000"/>
                  </a:schemeClr>
                </a:solidFill>
              </a:rPr>
            </a:br>
            <a:endParaRPr lang="en-US" sz="2200" b="1" dirty="0">
              <a:solidFill>
                <a:schemeClr val="accent1">
                  <a:lumMod val="60000"/>
                  <a:lumOff val="40000"/>
                </a:schemeClr>
              </a:solidFill>
            </a:endParaRPr>
          </a:p>
        </p:txBody>
      </p:sp>
      <p:sp>
        <p:nvSpPr>
          <p:cNvPr id="3" name="Subtitle 2"/>
          <p:cNvSpPr>
            <a:spLocks noGrp="1"/>
          </p:cNvSpPr>
          <p:nvPr>
            <p:ph type="subTitle" idx="1"/>
          </p:nvPr>
        </p:nvSpPr>
        <p:spPr>
          <a:xfrm>
            <a:off x="1371600" y="6722771"/>
            <a:ext cx="9448800" cy="76613"/>
          </a:xfrm>
        </p:spPr>
        <p:txBody>
          <a:bodyPr>
            <a:normAutofit fontScale="25000" lnSpcReduction="20000"/>
          </a:bodyPr>
          <a:lstStyle/>
          <a:p>
            <a:pPr algn="ctr"/>
            <a:endParaRPr lang="en-US" dirty="0"/>
          </a:p>
        </p:txBody>
      </p:sp>
    </p:spTree>
    <p:extLst>
      <p:ext uri="{BB962C8B-B14F-4D97-AF65-F5344CB8AC3E}">
        <p14:creationId xmlns:p14="http://schemas.microsoft.com/office/powerpoint/2010/main" val="346634087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57908"/>
            <a:ext cx="9448800" cy="5791200"/>
          </a:xfrm>
        </p:spPr>
        <p:txBody>
          <a:bodyPr>
            <a:normAutofit fontScale="90000"/>
          </a:bodyPr>
          <a:lstStyle/>
          <a:p>
            <a:pPr algn="ctr"/>
            <a:r>
              <a:rPr lang="en-US" sz="4000" b="1" i="1" u="sng" dirty="0" smtClean="0">
                <a:solidFill>
                  <a:srgbClr val="FFFF00"/>
                </a:solidFill>
              </a:rPr>
              <a:t> Procurement and Fiscal Webinar</a:t>
            </a:r>
            <a:br>
              <a:rPr lang="en-US" sz="4000" b="1" i="1" u="sng" dirty="0" smtClean="0">
                <a:solidFill>
                  <a:srgbClr val="FFFF00"/>
                </a:solidFill>
              </a:rPr>
            </a:br>
            <a:r>
              <a:rPr lang="en-US" sz="4000" b="1" dirty="0" smtClean="0">
                <a:solidFill>
                  <a:srgbClr val="FFFF00"/>
                </a:solidFill>
              </a:rPr>
              <a:t> </a:t>
            </a:r>
            <a:br>
              <a:rPr lang="en-US" sz="4000" b="1" dirty="0" smtClean="0">
                <a:solidFill>
                  <a:srgbClr val="FFFF00"/>
                </a:solidFill>
              </a:rPr>
            </a:br>
            <a:r>
              <a:rPr lang="en-US" sz="4000" b="1" dirty="0">
                <a:solidFill>
                  <a:srgbClr val="FFFF00"/>
                </a:solidFill>
              </a:rPr>
              <a:t/>
            </a:r>
            <a:br>
              <a:rPr lang="en-US" sz="4000" b="1" dirty="0">
                <a:solidFill>
                  <a:srgbClr val="FFFF00"/>
                </a:solidFill>
              </a:rPr>
            </a:br>
            <a:r>
              <a:rPr lang="en-US" sz="4000" b="1" dirty="0" smtClean="0">
                <a:solidFill>
                  <a:srgbClr val="FFFF00"/>
                </a:solidFill>
              </a:rPr>
              <a:t/>
            </a:r>
            <a:br>
              <a:rPr lang="en-US" sz="4000" b="1" dirty="0" smtClean="0">
                <a:solidFill>
                  <a:srgbClr val="FFFF00"/>
                </a:solidFill>
              </a:rPr>
            </a:br>
            <a:r>
              <a:rPr lang="en-US" sz="4000" b="1" dirty="0">
                <a:solidFill>
                  <a:srgbClr val="FFFF00"/>
                </a:solidFill>
              </a:rPr>
              <a:t/>
            </a:r>
            <a:br>
              <a:rPr lang="en-US" sz="4000" b="1" dirty="0">
                <a:solidFill>
                  <a:srgbClr val="FFFF00"/>
                </a:solidFill>
              </a:rPr>
            </a:br>
            <a:r>
              <a:rPr lang="en-US" sz="4000" b="1" dirty="0" smtClean="0">
                <a:solidFill>
                  <a:srgbClr val="FFFF00"/>
                </a:solidFill>
              </a:rPr>
              <a:t/>
            </a:r>
            <a:br>
              <a:rPr lang="en-US" sz="4000" b="1" dirty="0" smtClean="0">
                <a:solidFill>
                  <a:srgbClr val="FFFF00"/>
                </a:solidFill>
              </a:rPr>
            </a:br>
            <a:r>
              <a:rPr lang="en-US" sz="4000" b="1" dirty="0">
                <a:solidFill>
                  <a:srgbClr val="FFFF00"/>
                </a:solidFill>
              </a:rPr>
              <a:t/>
            </a:r>
            <a:br>
              <a:rPr lang="en-US" sz="4000" b="1" dirty="0">
                <a:solidFill>
                  <a:srgbClr val="FFFF00"/>
                </a:solidFill>
              </a:rPr>
            </a:br>
            <a:r>
              <a:rPr lang="en-US" sz="4000" b="1" dirty="0" smtClean="0">
                <a:solidFill>
                  <a:srgbClr val="FFFF00"/>
                </a:solidFill>
              </a:rPr>
              <a:t/>
            </a:r>
            <a:br>
              <a:rPr lang="en-US" sz="4000" b="1" dirty="0" smtClean="0">
                <a:solidFill>
                  <a:srgbClr val="FFFF00"/>
                </a:solidFill>
              </a:rPr>
            </a:br>
            <a:r>
              <a:rPr lang="en-US" sz="4000" b="1" dirty="0">
                <a:solidFill>
                  <a:srgbClr val="FFFF00"/>
                </a:solidFill>
              </a:rPr>
              <a:t/>
            </a:r>
            <a:br>
              <a:rPr lang="en-US" sz="4000" b="1" dirty="0">
                <a:solidFill>
                  <a:srgbClr val="FFFF00"/>
                </a:solidFill>
              </a:rPr>
            </a:br>
            <a:r>
              <a:rPr lang="en-US" sz="2000" b="1" dirty="0" smtClean="0"/>
              <a:t/>
            </a:r>
            <a:br>
              <a:rPr lang="en-US" sz="2000" b="1" dirty="0" smtClean="0"/>
            </a:br>
            <a:r>
              <a:rPr lang="en-US" sz="2000" b="1" dirty="0">
                <a:solidFill>
                  <a:srgbClr val="00B0F0"/>
                </a:solidFill>
              </a:rPr>
              <a:t/>
            </a:r>
            <a:br>
              <a:rPr lang="en-US" sz="2000" b="1" dirty="0">
                <a:solidFill>
                  <a:srgbClr val="00B0F0"/>
                </a:solidFill>
              </a:rPr>
            </a:br>
            <a:r>
              <a:rPr lang="en-US" sz="2000" b="1" dirty="0" smtClean="0">
                <a:solidFill>
                  <a:srgbClr val="00B0F0"/>
                </a:solidFill>
              </a:rPr>
              <a:t> </a:t>
            </a:r>
            <a:endParaRPr lang="en-US" sz="2000" b="1" dirty="0">
              <a:solidFill>
                <a:srgbClr val="00B0F0"/>
              </a:solidFill>
            </a:endParaRPr>
          </a:p>
        </p:txBody>
      </p:sp>
      <p:sp>
        <p:nvSpPr>
          <p:cNvPr id="3" name="Subtitle 2"/>
          <p:cNvSpPr>
            <a:spLocks noGrp="1"/>
          </p:cNvSpPr>
          <p:nvPr>
            <p:ph type="subTitle" idx="1"/>
          </p:nvPr>
        </p:nvSpPr>
        <p:spPr>
          <a:xfrm>
            <a:off x="1371600" y="6049109"/>
            <a:ext cx="9448800" cy="750276"/>
          </a:xfrm>
        </p:spPr>
        <p:txBody>
          <a:bodyPr>
            <a:normAutofit/>
          </a:bodyPr>
          <a:lstStyle/>
          <a:p>
            <a:pPr algn="ctr"/>
            <a:r>
              <a:rPr lang="en-US" b="1" dirty="0" smtClean="0">
                <a:solidFill>
                  <a:srgbClr val="FFFF00"/>
                </a:solidFill>
              </a:rPr>
              <a:t>USDA </a:t>
            </a:r>
            <a:r>
              <a:rPr lang="en-US" b="1" dirty="0" smtClean="0">
                <a:solidFill>
                  <a:srgbClr val="FFFF00"/>
                </a:solidFill>
              </a:rPr>
              <a:t>IS AN EQUAL OPPORTUNITY </a:t>
            </a:r>
            <a:r>
              <a:rPr lang="en-US" b="1" dirty="0" smtClean="0">
                <a:solidFill>
                  <a:srgbClr val="FFFF00"/>
                </a:solidFill>
              </a:rPr>
              <a:t>PROVODER </a:t>
            </a:r>
            <a:endParaRPr lang="en-US" b="1" dirty="0" smtClean="0">
              <a:solidFill>
                <a:srgbClr val="FFFF00"/>
              </a:solidFill>
            </a:endParaRPr>
          </a:p>
          <a:p>
            <a:pPr algn="ct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7569" y="1116060"/>
            <a:ext cx="6260123" cy="4536830"/>
          </a:xfrm>
          <a:prstGeom prst="rect">
            <a:avLst/>
          </a:prstGeom>
        </p:spPr>
      </p:pic>
    </p:spTree>
    <p:extLst>
      <p:ext uri="{BB962C8B-B14F-4D97-AF65-F5344CB8AC3E}">
        <p14:creationId xmlns:p14="http://schemas.microsoft.com/office/powerpoint/2010/main" val="104258862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96</TotalTime>
  <Words>29</Words>
  <Application>Microsoft Office PowerPoint</Application>
  <PresentationFormat>Custom</PresentationFormat>
  <Paragraphs>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Facet</vt:lpstr>
      <vt:lpstr> NSLP Procurement &amp; Fiscal Webinar  8:30-8:40 Introductions and 1st Attendance taken  8:40-9:25 Procurement Monitoring Tool (Code 2400; 35 min) 5 MINUTE BREAK   9:30-10:00 Procurement Fundamentals; Procurement Plan: Code of                     Conduct (code 3320; 30 min) 5 MINUTE BREAK  10:05-10:20 Single Audit (Code 3320; 15 min)   5 MINUTE BREAK 10:20-10:50 Paid Lunch Equity (Code 3320; 20 min)   5 MINUTE BREAK  10:55-11:45 Civil Rights (Code 3320; 50 min)  11:45-12:30 Review; Question and Answers, 2nd Attendance taken  </vt:lpstr>
      <vt:lpstr>Procurement and Fiscal Webinar  House Keeping: Send your Questions using the Chat Box Feature on Webex and they will be answered at the end of the Webinar or Question and Answer period via telephone will be also at conclusion   Attendance will be taken at the beginning and end of the webinar  Those registered on HCNP_S will get credit for attending today’s webinar  There will be a five minute break after each Presentation  Power points are posted on HCNP Webpage under NSLP; then Procurement  or Civil Rights   Each Presentation has Code number for your professional training hours .  Remember, you must record your minutes in 15 minute intervals or higher.    </vt:lpstr>
      <vt:lpstr> Procurement and Fiscal Webinar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Procurement and Fiscal Webinar  8:30 IntRo to Procurement Monitoring Tool</dc:title>
  <dc:creator>Timothy Mertz</dc:creator>
  <cp:lastModifiedBy>Contractor</cp:lastModifiedBy>
  <cp:revision>19</cp:revision>
  <dcterms:created xsi:type="dcterms:W3CDTF">2016-06-17T02:13:38Z</dcterms:created>
  <dcterms:modified xsi:type="dcterms:W3CDTF">2016-06-19T03:23:28Z</dcterms:modified>
</cp:coreProperties>
</file>